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1" r:id="rId1"/>
  </p:sldMasterIdLst>
  <p:notesMasterIdLst>
    <p:notesMasterId r:id="rId18"/>
  </p:notesMasterIdLst>
  <p:sldIdLst>
    <p:sldId id="328" r:id="rId2"/>
    <p:sldId id="351" r:id="rId3"/>
    <p:sldId id="350" r:id="rId4"/>
    <p:sldId id="361" r:id="rId5"/>
    <p:sldId id="352" r:id="rId6"/>
    <p:sldId id="355" r:id="rId7"/>
    <p:sldId id="353" r:id="rId8"/>
    <p:sldId id="357" r:id="rId9"/>
    <p:sldId id="358" r:id="rId10"/>
    <p:sldId id="354" r:id="rId11"/>
    <p:sldId id="362" r:id="rId12"/>
    <p:sldId id="359" r:id="rId13"/>
    <p:sldId id="360" r:id="rId14"/>
    <p:sldId id="363" r:id="rId15"/>
    <p:sldId id="356" r:id="rId16"/>
    <p:sldId id="345" r:id="rId17"/>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8E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ลักษณะชุดรูปแบบ 1 - เน้น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A107856-5554-42FB-B03E-39F5DBC370BA}" styleName="ลักษณะสีปานกลาง 4 - เน้น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69CF1AB2-1976-4502-BF36-3FF5EA218861}" styleName="ลักษณะสีปานกลาง 4 - เน้น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6D9F66E-5EB9-4882-86FB-DCBF35E3C3E4}" styleName="ลักษณะสีปานกลาง 4 - เน้น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86" autoAdjust="0"/>
    <p:restoredTop sz="94660"/>
  </p:normalViewPr>
  <p:slideViewPr>
    <p:cSldViewPr>
      <p:cViewPr varScale="1">
        <p:scale>
          <a:sx n="86" d="100"/>
          <a:sy n="86" d="100"/>
        </p:scale>
        <p:origin x="1392" y="72"/>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th-TH"/>
          </a:p>
        </p:txBody>
      </p:sp>
      <p:sp>
        <p:nvSpPr>
          <p:cNvPr id="40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th-TH"/>
          </a:p>
        </p:txBody>
      </p:sp>
      <p:sp>
        <p:nvSpPr>
          <p:cNvPr id="41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th-TH"/>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D3FC0477-ABDB-4202-9853-4767AFB7F041}" type="slidenum">
              <a:rPr lang="en-US"/>
              <a:pPr/>
              <a:t>‹#›</a:t>
            </a:fld>
            <a:endParaRPr lang="th-TH"/>
          </a:p>
        </p:txBody>
      </p:sp>
    </p:spTree>
    <p:extLst>
      <p:ext uri="{BB962C8B-B14F-4D97-AF65-F5344CB8AC3E}">
        <p14:creationId xmlns:p14="http://schemas.microsoft.com/office/powerpoint/2010/main" val="157258598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3000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3000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3000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3000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1A7487B1-A2A5-4799-9DE6-61DD0ECB8296}" type="slidenum">
              <a:rPr lang="en-US"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49DA9E88-2497-4DBD-86D0-8DFD5B48F2CD}" type="slidenum">
              <a:rPr lang="en-US"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a:t>คลิกเพื่อแก้ไขลักษณะของข้อความต้นแบบ</a:t>
            </a:r>
          </a:p>
          <a:p>
            <a:pPr lvl="1" eaLnBrk="1" latinLnBrk="0" hangingPunct="1"/>
            <a:r>
              <a:rPr lang="th-TH"/>
              <a:t>ระดับที่สอง</a:t>
            </a:r>
          </a:p>
          <a:p>
            <a:pPr lvl="2" eaLnBrk="1" latinLnBrk="0" hangingPunct="1"/>
            <a:r>
              <a:rPr lang="th-TH"/>
              <a:t>ระดับที่สาม</a:t>
            </a:r>
          </a:p>
          <a:p>
            <a:pPr lvl="3" eaLnBrk="1" latinLnBrk="0" hangingPunct="1"/>
            <a:r>
              <a:rPr lang="th-TH"/>
              <a:t>ระดับที่สี่</a:t>
            </a:r>
          </a:p>
          <a:p>
            <a:pPr lvl="4" eaLnBrk="1" latinLnBrk="0" hangingPunct="1"/>
            <a:r>
              <a:rPr lang="th-TH"/>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a:t>คลิกเพื่อแก้ไขลักษณะของข้อความต้นแบบ</a:t>
            </a:r>
          </a:p>
        </p:txBody>
      </p:sp>
      <p:sp>
        <p:nvSpPr>
          <p:cNvPr id="4" name="ตัวยึดวันที่ 3"/>
          <p:cNvSpPr>
            <a:spLocks noGrp="1"/>
          </p:cNvSpPr>
          <p:nvPr>
            <p:ph type="dt" sz="half" idx="10"/>
          </p:nvPr>
        </p:nvSpPr>
        <p:spPr/>
        <p:txBody>
          <a:bodyPr/>
          <a:lstStyle/>
          <a:p>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CFF947AF-BBDE-4A5A-9D2E-28B9D2F00D51}" type="slidenum">
              <a:rPr lang="en-US"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22746242-FA90-4280-A7E2-936626E36836}" type="slidenum">
              <a:rPr lang="en-US"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a:t>คลิกเพื่อแก้ไขลักษณะของข้อความต้นแบบ</a:t>
            </a:r>
          </a:p>
          <a:p>
            <a:pPr lvl="1" eaLnBrk="1" latinLnBrk="0" hangingPunct="1"/>
            <a:r>
              <a:rPr lang="th-TH"/>
              <a:t>ระดับที่สอง</a:t>
            </a:r>
          </a:p>
          <a:p>
            <a:pPr lvl="2" eaLnBrk="1" latinLnBrk="0" hangingPunct="1"/>
            <a:r>
              <a:rPr lang="th-TH"/>
              <a:t>ระดับที่สาม</a:t>
            </a:r>
          </a:p>
          <a:p>
            <a:pPr lvl="3" eaLnBrk="1" latinLnBrk="0" hangingPunct="1"/>
            <a:r>
              <a:rPr lang="th-TH"/>
              <a:t>ระดับที่สี่</a:t>
            </a:r>
          </a:p>
          <a:p>
            <a:pPr lvl="4" eaLnBrk="1" latinLnBrk="0" hangingPunct="1"/>
            <a:r>
              <a:rPr lang="th-TH"/>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a:t>คลิกเพื่อแก้ไขลักษณะของข้อความต้นแบบ</a:t>
            </a:r>
          </a:p>
          <a:p>
            <a:pPr lvl="1" eaLnBrk="1" latinLnBrk="0" hangingPunct="1"/>
            <a:r>
              <a:rPr lang="th-TH"/>
              <a:t>ระดับที่สอง</a:t>
            </a:r>
          </a:p>
          <a:p>
            <a:pPr lvl="2" eaLnBrk="1" latinLnBrk="0" hangingPunct="1"/>
            <a:r>
              <a:rPr lang="th-TH"/>
              <a:t>ระดับที่สาม</a:t>
            </a:r>
          </a:p>
          <a:p>
            <a:pPr lvl="3" eaLnBrk="1" latinLnBrk="0" hangingPunct="1"/>
            <a:r>
              <a:rPr lang="th-TH"/>
              <a:t>ระดับที่สี่</a:t>
            </a:r>
          </a:p>
          <a:p>
            <a:pPr lvl="4" eaLnBrk="1" latinLnBrk="0" hangingPunct="1"/>
            <a:r>
              <a:rPr lang="th-TH"/>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a:t>คลิกเพื่อแก้ไขลักษณะของข้อความต้นแบบ</a:t>
            </a:r>
          </a:p>
        </p:txBody>
      </p:sp>
      <p:sp>
        <p:nvSpPr>
          <p:cNvPr id="7" name="ตัวยึดวันที่ 6"/>
          <p:cNvSpPr>
            <a:spLocks noGrp="1"/>
          </p:cNvSpPr>
          <p:nvPr>
            <p:ph type="dt" sz="half" idx="10"/>
          </p:nvPr>
        </p:nvSpPr>
        <p:spPr/>
        <p:txBody>
          <a:bodyPr/>
          <a:lstStyle/>
          <a:p>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127BBEFE-2FA0-43FD-ADA4-76166E6023DC}" type="slidenum">
              <a:rPr lang="en-US"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a:t>คลิกเพื่อแก้ไขลักษณะของข้อความต้นแบบ</a:t>
            </a:r>
          </a:p>
          <a:p>
            <a:pPr lvl="1" eaLnBrk="1" latinLnBrk="0" hangingPunct="1"/>
            <a:r>
              <a:rPr lang="th-TH"/>
              <a:t>ระดับที่สอง</a:t>
            </a:r>
          </a:p>
          <a:p>
            <a:pPr lvl="2" eaLnBrk="1" latinLnBrk="0" hangingPunct="1"/>
            <a:r>
              <a:rPr lang="th-TH"/>
              <a:t>ระดับที่สาม</a:t>
            </a:r>
          </a:p>
          <a:p>
            <a:pPr lvl="3" eaLnBrk="1" latinLnBrk="0" hangingPunct="1"/>
            <a:r>
              <a:rPr lang="th-TH"/>
              <a:t>ระดับที่สี่</a:t>
            </a:r>
          </a:p>
          <a:p>
            <a:pPr lvl="4" eaLnBrk="1" latinLnBrk="0" hangingPunct="1"/>
            <a:r>
              <a:rPr lang="th-TH"/>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a:t>คลิกเพื่อแก้ไขลักษณะของข้อความต้นแบบ</a:t>
            </a:r>
          </a:p>
          <a:p>
            <a:pPr lvl="1" eaLnBrk="1" latinLnBrk="0" hangingPunct="1"/>
            <a:r>
              <a:rPr lang="th-TH"/>
              <a:t>ระดับที่สอง</a:t>
            </a:r>
          </a:p>
          <a:p>
            <a:pPr lvl="2" eaLnBrk="1" latinLnBrk="0" hangingPunct="1"/>
            <a:r>
              <a:rPr lang="th-TH"/>
              <a:t>ระดับที่สาม</a:t>
            </a:r>
          </a:p>
          <a:p>
            <a:pPr lvl="3" eaLnBrk="1" latinLnBrk="0" hangingPunct="1"/>
            <a:r>
              <a:rPr lang="th-TH"/>
              <a:t>ระดับที่สี่</a:t>
            </a:r>
          </a:p>
          <a:p>
            <a:pPr lvl="4" eaLnBrk="1" latinLnBrk="0" hangingPunct="1"/>
            <a:r>
              <a:rPr lang="th-TH"/>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3C1AD08C-FA83-4778-A9CD-2F74684EB5F6}" type="slidenum">
              <a:rPr lang="en-US"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7896AC57-75C0-42B9-BF7A-67C7069F01C7}" type="slidenum">
              <a:rPr lang="en-US"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a:t>คลิกเพื่อแก้ไขลักษณะของข้อความต้นแบบ</a:t>
            </a:r>
          </a:p>
        </p:txBody>
      </p:sp>
      <p:sp>
        <p:nvSpPr>
          <p:cNvPr id="5" name="ตัวยึดวันที่ 4"/>
          <p:cNvSpPr>
            <a:spLocks noGrp="1"/>
          </p:cNvSpPr>
          <p:nvPr>
            <p:ph type="dt" sz="half" idx="10"/>
          </p:nvPr>
        </p:nvSpPr>
        <p:spPr/>
        <p:txBody>
          <a:bodyPr/>
          <a:lstStyle/>
          <a:p>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1AC4754A-E463-47EA-BE7C-29B15A2ECFCD}" type="slidenum">
              <a:rPr lang="en-US"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a:t>คลิกเพื่อแก้ไขลักษณะของข้อความต้นแบบ</a:t>
            </a:r>
          </a:p>
          <a:p>
            <a:pPr lvl="1" eaLnBrk="1" latinLnBrk="0" hangingPunct="1"/>
            <a:r>
              <a:rPr lang="th-TH"/>
              <a:t>ระดับที่สอง</a:t>
            </a:r>
          </a:p>
          <a:p>
            <a:pPr lvl="2" eaLnBrk="1" latinLnBrk="0" hangingPunct="1"/>
            <a:r>
              <a:rPr lang="th-TH"/>
              <a:t>ระดับที่สาม</a:t>
            </a:r>
          </a:p>
          <a:p>
            <a:pPr lvl="3" eaLnBrk="1" latinLnBrk="0" hangingPunct="1"/>
            <a:r>
              <a:rPr lang="th-TH"/>
              <a:t>ระดับที่สี่</a:t>
            </a:r>
          </a:p>
          <a:p>
            <a:pPr lvl="4" eaLnBrk="1" latinLnBrk="0" hangingPunct="1"/>
            <a:r>
              <a:rPr lang="th-TH"/>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a:t>คลิกเพื่อแก้ไขลักษณะของข้อความต้นแบบ</a:t>
            </a:r>
          </a:p>
        </p:txBody>
      </p:sp>
      <p:sp>
        <p:nvSpPr>
          <p:cNvPr id="5" name="ตัวยึดวันที่ 4"/>
          <p:cNvSpPr>
            <a:spLocks noGrp="1"/>
          </p:cNvSpPr>
          <p:nvPr>
            <p:ph type="dt" sz="half" idx="10"/>
          </p:nvPr>
        </p:nvSpPr>
        <p:spPr/>
        <p:txBody>
          <a:bodyPr/>
          <a:lstStyle/>
          <a:p>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03170494-F74C-48D0-9038-A3270EA5176E}" type="slidenum">
              <a:rPr lang="en-US"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a:t>คลิกเพื่อแก้ไขลักษณะของข้อความต้นแบบ</a:t>
            </a:r>
          </a:p>
          <a:p>
            <a:pPr lvl="1" eaLnBrk="1" latinLnBrk="0" hangingPunct="1"/>
            <a:r>
              <a:rPr lang="th-TH"/>
              <a:t>ระดับที่สอง</a:t>
            </a:r>
          </a:p>
          <a:p>
            <a:pPr lvl="2" eaLnBrk="1" latinLnBrk="0" hangingPunct="1"/>
            <a:r>
              <a:rPr lang="th-TH"/>
              <a:t>ระดับที่สาม</a:t>
            </a:r>
          </a:p>
          <a:p>
            <a:pPr lvl="3" eaLnBrk="1" latinLnBrk="0" hangingPunct="1"/>
            <a:r>
              <a:rPr lang="th-TH"/>
              <a:t>ระดับที่สี่</a:t>
            </a:r>
          </a:p>
          <a:p>
            <a:pPr lvl="4" eaLnBrk="1" latinLnBrk="0" hangingPunct="1"/>
            <a:r>
              <a:rPr lang="th-TH"/>
              <a:t>ระดับที่ห้า</a:t>
            </a:r>
            <a:endParaRPr kumimoji="0" lang="en-US"/>
          </a:p>
        </p:txBody>
      </p:sp>
      <p:sp>
        <p:nvSpPr>
          <p:cNvPr id="4" name="ตัวยึดวันที่ 3"/>
          <p:cNvSpPr>
            <a:spLocks noGrp="1"/>
          </p:cNvSpPr>
          <p:nvPr>
            <p:ph type="dt" sz="half" idx="10"/>
          </p:nvPr>
        </p:nvSpPr>
        <p:spPr/>
        <p:txBody>
          <a:bodyPr/>
          <a:lstStyle/>
          <a:p>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D59A670-C86B-4EDE-8CB6-33F663C5802B}" type="slidenum">
              <a:rPr lang="en-US"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a:t>คลิกเพื่อแก้ไขลักษณะของข้อความต้นแบบ</a:t>
            </a:r>
          </a:p>
          <a:p>
            <a:pPr lvl="1" eaLnBrk="1" latinLnBrk="0" hangingPunct="1"/>
            <a:r>
              <a:rPr lang="th-TH"/>
              <a:t>ระดับที่สอง</a:t>
            </a:r>
          </a:p>
          <a:p>
            <a:pPr lvl="2" eaLnBrk="1" latinLnBrk="0" hangingPunct="1"/>
            <a:r>
              <a:rPr lang="th-TH"/>
              <a:t>ระดับที่สาม</a:t>
            </a:r>
          </a:p>
          <a:p>
            <a:pPr lvl="3" eaLnBrk="1" latinLnBrk="0" hangingPunct="1"/>
            <a:r>
              <a:rPr lang="th-TH"/>
              <a:t>ระดับที่สี่</a:t>
            </a:r>
          </a:p>
          <a:p>
            <a:pPr lvl="4" eaLnBrk="1" latinLnBrk="0" hangingPunct="1"/>
            <a:r>
              <a:rPr lang="th-TH"/>
              <a:t>ระดับที่ห้า</a:t>
            </a:r>
            <a:endParaRPr kumimoji="0" lang="en-US"/>
          </a:p>
        </p:txBody>
      </p:sp>
      <p:sp>
        <p:nvSpPr>
          <p:cNvPr id="4" name="ตัวยึดวันที่ 3"/>
          <p:cNvSpPr>
            <a:spLocks noGrp="1"/>
          </p:cNvSpPr>
          <p:nvPr>
            <p:ph type="dt" sz="half" idx="10"/>
          </p:nvPr>
        </p:nvSpPr>
        <p:spPr/>
        <p:txBody>
          <a:bodyPr/>
          <a:lstStyle/>
          <a:p>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9C06A2C7-6DAA-45FD-A502-F97D1468640D}" type="slidenum">
              <a:rPr lang="en-US"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a:t>คลิกเพื่อแก้ไขลักษณะของข้อความต้นแบบ</a:t>
            </a:r>
          </a:p>
          <a:p>
            <a:pPr lvl="1" eaLnBrk="1" latinLnBrk="0" hangingPunct="1"/>
            <a:r>
              <a:rPr kumimoji="0" lang="th-TH"/>
              <a:t>ระดับที่สอง</a:t>
            </a:r>
          </a:p>
          <a:p>
            <a:pPr lvl="2" eaLnBrk="1" latinLnBrk="0" hangingPunct="1"/>
            <a:r>
              <a:rPr kumimoji="0" lang="th-TH"/>
              <a:t>ระดับที่สาม</a:t>
            </a:r>
          </a:p>
          <a:p>
            <a:pPr lvl="3" eaLnBrk="1" latinLnBrk="0" hangingPunct="1"/>
            <a:r>
              <a:rPr kumimoji="0" lang="th-TH"/>
              <a:t>ระดับที่สี่</a:t>
            </a:r>
          </a:p>
          <a:p>
            <a:pPr lvl="4" eaLnBrk="1" latinLnBrk="0" hangingPunct="1"/>
            <a:r>
              <a:rPr kumimoji="0" lang="th-TH"/>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ECE83E2-0EBF-41F3-B245-D596D76FE6A3}" type="slidenum">
              <a:rPr lang="en-US" smtClean="0"/>
              <a:pPr/>
              <a:t>‹#›</a:t>
            </a:fld>
            <a:endParaRPr lang="th-TH"/>
          </a:p>
        </p:txBody>
      </p:sp>
    </p:spTree>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rrowheads="1"/>
          </p:cNvSpPr>
          <p:nvPr>
            <p:ph type="ctrTitle"/>
          </p:nvPr>
        </p:nvSpPr>
        <p:spPr>
          <a:xfrm>
            <a:off x="750575" y="1512136"/>
            <a:ext cx="7772400" cy="1600200"/>
          </a:xfrm>
        </p:spPr>
        <p:txBody>
          <a:bodyPr>
            <a:normAutofit/>
          </a:bodyPr>
          <a:lstStyle/>
          <a:p>
            <a:r>
              <a:rPr lang="en-US" sz="3600" b="1" dirty="0"/>
              <a:t>MK 312 Brand Management</a:t>
            </a:r>
            <a:br>
              <a:rPr lang="en-US" sz="3600" b="1" dirty="0"/>
            </a:br>
            <a:r>
              <a:rPr lang="en-US" sz="3600" b="1" dirty="0"/>
              <a:t>Business Model Canvas</a:t>
            </a:r>
          </a:p>
        </p:txBody>
      </p:sp>
      <p:pic>
        <p:nvPicPr>
          <p:cNvPr id="5" name="Picture 4"/>
          <p:cNvPicPr>
            <a:picLocks noChangeAspect="1"/>
          </p:cNvPicPr>
          <p:nvPr/>
        </p:nvPicPr>
        <p:blipFill>
          <a:blip r:embed="rId2"/>
          <a:stretch>
            <a:fillRect/>
          </a:stretch>
        </p:blipFill>
        <p:spPr>
          <a:xfrm>
            <a:off x="536523" y="237346"/>
            <a:ext cx="1130629" cy="1058054"/>
          </a:xfrm>
          <a:prstGeom prst="rect">
            <a:avLst/>
          </a:prstGeom>
        </p:spPr>
      </p:pic>
      <p:sp>
        <p:nvSpPr>
          <p:cNvPr id="2" name="Subtitle 1"/>
          <p:cNvSpPr>
            <a:spLocks noGrp="1"/>
          </p:cNvSpPr>
          <p:nvPr>
            <p:ph type="subTitle" idx="1"/>
          </p:nvPr>
        </p:nvSpPr>
        <p:spPr>
          <a:xfrm>
            <a:off x="1554605" y="3461955"/>
            <a:ext cx="6400800" cy="1600200"/>
          </a:xfrm>
        </p:spPr>
        <p:txBody>
          <a:bodyPr/>
          <a:lstStyle/>
          <a:p>
            <a:r>
              <a:rPr lang="en-US" dirty="0">
                <a:latin typeface="Arial" charset="0"/>
                <a:ea typeface="Arial" charset="0"/>
                <a:cs typeface="Arial" charset="0"/>
              </a:rPr>
              <a:t>By </a:t>
            </a:r>
            <a:r>
              <a:rPr lang="en-US" dirty="0" err="1">
                <a:latin typeface="Arial" charset="0"/>
                <a:ea typeface="Arial" charset="0"/>
                <a:cs typeface="Arial" charset="0"/>
              </a:rPr>
              <a:t>Ajarn</a:t>
            </a:r>
            <a:r>
              <a:rPr lang="en-US" dirty="0">
                <a:latin typeface="Arial" charset="0"/>
                <a:ea typeface="Arial" charset="0"/>
                <a:cs typeface="Arial" charset="0"/>
              </a:rPr>
              <a:t> Suwalya K.</a:t>
            </a:r>
          </a:p>
          <a:p>
            <a:r>
              <a:rPr lang="en-US" dirty="0">
                <a:latin typeface="Arial" charset="0"/>
                <a:ea typeface="Arial" charset="0"/>
                <a:cs typeface="Arial" charset="0"/>
              </a:rPr>
              <a:t>Lesson 1</a:t>
            </a:r>
          </a:p>
          <a:p>
            <a:endParaRPr lang="en-US" dirty="0">
              <a:latin typeface="Arial" charset="0"/>
              <a:ea typeface="Arial" charset="0"/>
              <a:cs typeface="Arial" charset="0"/>
            </a:endParaRPr>
          </a:p>
        </p:txBody>
      </p:sp>
      <p:pic>
        <p:nvPicPr>
          <p:cNvPr id="7" name="Picture 8">
            <a:extLst>
              <a:ext uri="{FF2B5EF4-FFF2-40B4-BE49-F238E27FC236}">
                <a16:creationId xmlns:a16="http://schemas.microsoft.com/office/drawing/2014/main" id="{1D58AF43-385C-46E9-9A36-AB7660D7C88C}"/>
              </a:ext>
            </a:extLst>
          </p:cNvPr>
          <p:cNvPicPr/>
          <p:nvPr/>
        </p:nvPicPr>
        <p:blipFill>
          <a:blip r:embed="rId3" cstate="print">
            <a:extLst>
              <a:ext uri="{28A0092B-C50C-407E-A947-70E740481C1C}">
                <a14:useLocalDpi xmlns:a14="http://schemas.microsoft.com/office/drawing/2010/main" val="0"/>
              </a:ext>
            </a:extLst>
          </a:blip>
          <a:srcRect t="29294" b="32664"/>
          <a:stretch>
            <a:fillRect/>
          </a:stretch>
        </p:blipFill>
        <p:spPr bwMode="auto">
          <a:xfrm>
            <a:off x="5334000" y="271612"/>
            <a:ext cx="3352800" cy="900430"/>
          </a:xfrm>
          <a:prstGeom prst="rect">
            <a:avLst/>
          </a:prstGeom>
          <a:noFill/>
          <a:ln>
            <a:noFill/>
          </a:ln>
        </p:spPr>
      </p:pic>
    </p:spTree>
    <p:extLst>
      <p:ext uri="{BB962C8B-B14F-4D97-AF65-F5344CB8AC3E}">
        <p14:creationId xmlns:p14="http://schemas.microsoft.com/office/powerpoint/2010/main" val="772788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6D367EF-3494-4918-BA75-1E672724E085}"/>
              </a:ext>
            </a:extLst>
          </p:cNvPr>
          <p:cNvSpPr>
            <a:spLocks noGrp="1"/>
          </p:cNvSpPr>
          <p:nvPr>
            <p:ph type="title"/>
          </p:nvPr>
        </p:nvSpPr>
        <p:spPr>
          <a:xfrm>
            <a:off x="914400" y="274638"/>
            <a:ext cx="7772400" cy="1143000"/>
          </a:xfrm>
        </p:spPr>
        <p:txBody>
          <a:bodyPr/>
          <a:lstStyle/>
          <a:p>
            <a:r>
              <a:rPr lang="en-US" dirty="0"/>
              <a:t>Business Model Canvas</a:t>
            </a:r>
          </a:p>
        </p:txBody>
      </p:sp>
      <p:sp>
        <p:nvSpPr>
          <p:cNvPr id="4" name="ตัวแทนเนื้อหา 3">
            <a:extLst>
              <a:ext uri="{FF2B5EF4-FFF2-40B4-BE49-F238E27FC236}">
                <a16:creationId xmlns:a16="http://schemas.microsoft.com/office/drawing/2014/main" id="{35357D1E-6AC2-46C0-B4DC-A4FD16270207}"/>
              </a:ext>
            </a:extLst>
          </p:cNvPr>
          <p:cNvSpPr>
            <a:spLocks noGrp="1"/>
          </p:cNvSpPr>
          <p:nvPr>
            <p:ph sz="quarter" idx="1"/>
          </p:nvPr>
        </p:nvSpPr>
        <p:spPr>
          <a:xfrm>
            <a:off x="914400" y="1752600"/>
            <a:ext cx="7772400" cy="4572000"/>
          </a:xfrm>
        </p:spPr>
        <p:txBody>
          <a:bodyPr/>
          <a:lstStyle/>
          <a:p>
            <a:pPr marL="0" indent="0">
              <a:buNone/>
            </a:pPr>
            <a:r>
              <a:rPr lang="en-US" dirty="0">
                <a:latin typeface="Arial" panose="020B0604020202020204" pitchFamily="34" charset="0"/>
                <a:cs typeface="Arial" panose="020B0604020202020204" pitchFamily="34" charset="0"/>
              </a:rPr>
              <a:t>"The Business Model Canvas </a:t>
            </a:r>
            <a:r>
              <a:rPr lang="en-US" b="1" dirty="0">
                <a:solidFill>
                  <a:srgbClr val="FF0000"/>
                </a:solidFill>
                <a:latin typeface="Arial" panose="020B0604020202020204" pitchFamily="34" charset="0"/>
                <a:cs typeface="Arial" panose="020B0604020202020204" pitchFamily="34" charset="0"/>
              </a:rPr>
              <a:t>helps visualize what is important and forces users to address key areas</a:t>
            </a:r>
            <a:r>
              <a:rPr lang="en-US" dirty="0">
                <a:solidFill>
                  <a:srgbClr val="FF0000"/>
                </a:solidFill>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 It can also be used by a team (employees and/or advisors) to understand relationships and reach agreements."</a:t>
            </a:r>
          </a:p>
          <a:p>
            <a:pPr marL="0" indent="0">
              <a:buNone/>
            </a:pPr>
            <a:br>
              <a:rPr lang="en-US"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pic>
        <p:nvPicPr>
          <p:cNvPr id="3074" name="Picture 2" descr="กลยุทธ์ (Strategy) การกำหนดเป้าหมายและวิธีการเดินหน้าสู่เป้าหมาย - 454  Media House">
            <a:extLst>
              <a:ext uri="{FF2B5EF4-FFF2-40B4-BE49-F238E27FC236}">
                <a16:creationId xmlns:a16="http://schemas.microsoft.com/office/drawing/2014/main" id="{68275A87-724B-4318-8918-2CDFD72641F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558969">
            <a:off x="3326241" y="4075724"/>
            <a:ext cx="2300630" cy="230063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a:extLst/>
        </p:spPr>
      </p:pic>
    </p:spTree>
    <p:extLst>
      <p:ext uri="{BB962C8B-B14F-4D97-AF65-F5344CB8AC3E}">
        <p14:creationId xmlns:p14="http://schemas.microsoft.com/office/powerpoint/2010/main" val="2846269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6D367EF-3494-4918-BA75-1E672724E085}"/>
              </a:ext>
            </a:extLst>
          </p:cNvPr>
          <p:cNvSpPr>
            <a:spLocks noGrp="1"/>
          </p:cNvSpPr>
          <p:nvPr>
            <p:ph type="title"/>
          </p:nvPr>
        </p:nvSpPr>
        <p:spPr>
          <a:xfrm>
            <a:off x="990600" y="-228600"/>
            <a:ext cx="7772400" cy="1143000"/>
          </a:xfrm>
        </p:spPr>
        <p:txBody>
          <a:bodyPr/>
          <a:lstStyle/>
          <a:p>
            <a:r>
              <a:rPr lang="en-US" dirty="0"/>
              <a:t>Business Model Canvas</a:t>
            </a:r>
          </a:p>
        </p:txBody>
      </p:sp>
      <p:pic>
        <p:nvPicPr>
          <p:cNvPr id="1026" name="Picture 2" descr="Steve Blank Innovation and Entrepreneurship January 2014">
            <a:extLst>
              <a:ext uri="{FF2B5EF4-FFF2-40B4-BE49-F238E27FC236}">
                <a16:creationId xmlns:a16="http://schemas.microsoft.com/office/drawing/2014/main" id="{BA02BA9D-54B9-4CC3-A15D-18E3DB91A375}"/>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723900" y="894425"/>
            <a:ext cx="7696200" cy="4876800"/>
          </a:xfrm>
          <a:prstGeom prst="rect">
            <a:avLst/>
          </a:prstGeom>
          <a:noFill/>
          <a:extLst>
            <a:ext uri="{909E8E84-426E-40DD-AFC4-6F175D3DCCD1}">
              <a14:hiddenFill xmlns:a14="http://schemas.microsoft.com/office/drawing/2010/main">
                <a:solidFill>
                  <a:srgbClr val="FFFFFF"/>
                </a:solidFill>
              </a14:hiddenFill>
            </a:ext>
          </a:extLst>
        </p:spPr>
      </p:pic>
      <p:sp>
        <p:nvSpPr>
          <p:cNvPr id="4" name="สี่เหลี่ยมผืนผ้า 3">
            <a:extLst>
              <a:ext uri="{FF2B5EF4-FFF2-40B4-BE49-F238E27FC236}">
                <a16:creationId xmlns:a16="http://schemas.microsoft.com/office/drawing/2014/main" id="{ADE7B665-A90F-4104-9EBF-D98F78BC885A}"/>
              </a:ext>
            </a:extLst>
          </p:cNvPr>
          <p:cNvSpPr/>
          <p:nvPr/>
        </p:nvSpPr>
        <p:spPr>
          <a:xfrm>
            <a:off x="1010575" y="5963575"/>
            <a:ext cx="7467600" cy="600164"/>
          </a:xfrm>
          <a:prstGeom prst="rect">
            <a:avLst/>
          </a:prstGeom>
        </p:spPr>
        <p:txBody>
          <a:bodyPr wrap="square">
            <a:spAutoFit/>
          </a:bodyPr>
          <a:lstStyle/>
          <a:p>
            <a:r>
              <a:rPr lang="en-US" sz="1100" dirty="0">
                <a:solidFill>
                  <a:srgbClr val="202124"/>
                </a:solidFill>
                <a:latin typeface="arial" panose="020B0604020202020204" pitchFamily="34" charset="0"/>
              </a:rPr>
              <a:t>A value proposition refers to </a:t>
            </a:r>
            <a:r>
              <a:rPr lang="en-US" sz="1100" b="1" dirty="0">
                <a:solidFill>
                  <a:srgbClr val="202124"/>
                </a:solidFill>
                <a:latin typeface="arial" panose="020B0604020202020204" pitchFamily="34" charset="0"/>
              </a:rPr>
              <a:t>the value a company promises to deliver to customers should they choose to buy their product</a:t>
            </a:r>
            <a:r>
              <a:rPr lang="en-US" sz="1100" dirty="0">
                <a:solidFill>
                  <a:srgbClr val="202124"/>
                </a:solidFill>
                <a:latin typeface="arial" panose="020B0604020202020204" pitchFamily="34" charset="0"/>
              </a:rPr>
              <a:t>. ... A value proposition can be presented as a business or marketing statement that a company uses to summarize why a consumer should buy a product or use a service.</a:t>
            </a:r>
            <a:endParaRPr lang="en-US" sz="1100" dirty="0"/>
          </a:p>
        </p:txBody>
      </p:sp>
    </p:spTree>
    <p:extLst>
      <p:ext uri="{BB962C8B-B14F-4D97-AF65-F5344CB8AC3E}">
        <p14:creationId xmlns:p14="http://schemas.microsoft.com/office/powerpoint/2010/main" val="1105962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EE970D76-0246-49BE-85CD-0B18861E1656}"/>
              </a:ext>
            </a:extLst>
          </p:cNvPr>
          <p:cNvSpPr>
            <a:spLocks noGrp="1"/>
          </p:cNvSpPr>
          <p:nvPr>
            <p:ph type="title"/>
          </p:nvPr>
        </p:nvSpPr>
        <p:spPr>
          <a:xfrm>
            <a:off x="914400" y="-28575"/>
            <a:ext cx="7772400" cy="1143000"/>
          </a:xfrm>
        </p:spPr>
        <p:txBody>
          <a:bodyPr/>
          <a:lstStyle/>
          <a:p>
            <a:r>
              <a:rPr lang="en-US" dirty="0"/>
              <a:t>Areas of Focus</a:t>
            </a:r>
          </a:p>
        </p:txBody>
      </p:sp>
      <p:sp>
        <p:nvSpPr>
          <p:cNvPr id="3" name="ตัวแทนเนื้อหา 2">
            <a:extLst>
              <a:ext uri="{FF2B5EF4-FFF2-40B4-BE49-F238E27FC236}">
                <a16:creationId xmlns:a16="http://schemas.microsoft.com/office/drawing/2014/main" id="{1B83B7DE-96F4-4FFA-A29A-55FDF2BEAB56}"/>
              </a:ext>
            </a:extLst>
          </p:cNvPr>
          <p:cNvSpPr>
            <a:spLocks noGrp="1"/>
          </p:cNvSpPr>
          <p:nvPr>
            <p:ph sz="quarter" idx="1"/>
          </p:nvPr>
        </p:nvSpPr>
        <p:spPr>
          <a:xfrm>
            <a:off x="685800" y="1114425"/>
            <a:ext cx="7772400" cy="5280024"/>
          </a:xfrm>
        </p:spPr>
        <p:txBody>
          <a:bodyPr>
            <a:normAutofit fontScale="47500" lnSpcReduction="20000"/>
          </a:bodyPr>
          <a:lstStyle/>
          <a:p>
            <a:pPr marL="0" indent="0">
              <a:buNone/>
            </a:pPr>
            <a:r>
              <a:rPr lang="en-US" sz="3300" b="1" dirty="0">
                <a:latin typeface="Arial" panose="020B0604020202020204" pitchFamily="34" charset="0"/>
                <a:cs typeface="Arial" panose="020B0604020202020204" pitchFamily="34" charset="0"/>
              </a:rPr>
              <a:t>The Business Model Canvas has nine different areas of focus that make up building blocks in a visual representation of your business.</a:t>
            </a:r>
          </a:p>
          <a:p>
            <a:pPr marL="0" indent="0">
              <a:buNone/>
            </a:pPr>
            <a:endParaRPr lang="en-US" sz="3300" b="1" dirty="0">
              <a:latin typeface="Arial" panose="020B0604020202020204" pitchFamily="34" charset="0"/>
              <a:cs typeface="Arial" panose="020B0604020202020204" pitchFamily="34" charset="0"/>
            </a:endParaRP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Key Partners</a:t>
            </a:r>
            <a:r>
              <a:rPr lang="en-US" dirty="0">
                <a:latin typeface="Arial" panose="020B0604020202020204" pitchFamily="34" charset="0"/>
                <a:cs typeface="Arial" panose="020B0604020202020204" pitchFamily="34" charset="0"/>
              </a:rPr>
              <a:t>—Who are the buyers and suppliers you need to form relationships with? What other alliances will help you accomplish core business activities and fulfill your value proposition to customers?</a:t>
            </a: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Key Activities</a:t>
            </a:r>
            <a:r>
              <a:rPr lang="en-US" dirty="0">
                <a:latin typeface="Arial" panose="020B0604020202020204" pitchFamily="34" charset="0"/>
                <a:cs typeface="Arial" panose="020B0604020202020204" pitchFamily="34" charset="0"/>
              </a:rPr>
              <a:t>—What are the most important activities you must engage in to fulfill your value propositions, to secure distribution channels, to strengthen customer relationships, to optimize revenue streams, etc.?</a:t>
            </a: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Key Resources</a:t>
            </a:r>
            <a:r>
              <a:rPr lang="en-US" dirty="0">
                <a:latin typeface="Arial" panose="020B0604020202020204" pitchFamily="34" charset="0"/>
                <a:cs typeface="Arial" panose="020B0604020202020204" pitchFamily="34" charset="0"/>
              </a:rPr>
              <a:t>—What resources do you need to create value for your customers and sustain your business?</a:t>
            </a: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Value Propositions</a:t>
            </a:r>
            <a:r>
              <a:rPr lang="en-US" dirty="0">
                <a:latin typeface="Arial" panose="020B0604020202020204" pitchFamily="34" charset="0"/>
                <a:cs typeface="Arial" panose="020B0604020202020204" pitchFamily="34" charset="0"/>
              </a:rPr>
              <a:t>—What products and services will you offer to meet the needs of your customers? How will your business be different from your competition? What challenges will you solve for your customers?</a:t>
            </a: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Customer Relationships</a:t>
            </a:r>
            <a:r>
              <a:rPr lang="en-US" dirty="0">
                <a:latin typeface="Arial" panose="020B0604020202020204" pitchFamily="34" charset="0"/>
                <a:cs typeface="Arial" panose="020B0604020202020204" pitchFamily="34" charset="0"/>
              </a:rPr>
              <a:t>—What types of relationships will you forge with your customer segments? What are the relationship expectations of each customer segment? How are they entwined with the rest of your business model?</a:t>
            </a: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Customer Segments</a:t>
            </a:r>
            <a:r>
              <a:rPr lang="en-US" dirty="0">
                <a:latin typeface="Arial" panose="020B0604020202020204" pitchFamily="34" charset="0"/>
                <a:cs typeface="Arial" panose="020B0604020202020204" pitchFamily="34" charset="0"/>
              </a:rPr>
              <a:t>—What sets of customers will you serve? Which are most important to your business?</a:t>
            </a: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Channels</a:t>
            </a:r>
            <a:r>
              <a:rPr lang="en-US" dirty="0">
                <a:latin typeface="Arial" panose="020B0604020202020204" pitchFamily="34" charset="0"/>
                <a:cs typeface="Arial" panose="020B0604020202020204" pitchFamily="34" charset="0"/>
              </a:rPr>
              <a:t>—Through what means will you reach your targeted customers and deliver your products and services to them? Which are most cost effective? How are the channels integrated?</a:t>
            </a: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Cost Structure</a:t>
            </a:r>
            <a:r>
              <a:rPr lang="en-US" dirty="0">
                <a:latin typeface="Arial" panose="020B0604020202020204" pitchFamily="34" charset="0"/>
                <a:cs typeface="Arial" panose="020B0604020202020204" pitchFamily="34" charset="0"/>
              </a:rPr>
              <a:t>—What are the key costs your business will face? Which resources will cost the most? Which activities will cost the most?</a:t>
            </a:r>
          </a:p>
          <a:p>
            <a:pPr marL="514350" indent="-514350">
              <a:buFont typeface="+mj-lt"/>
              <a:buAutoNum type="arabicPeriod"/>
            </a:pPr>
            <a:r>
              <a:rPr lang="en-US" b="1" dirty="0">
                <a:solidFill>
                  <a:srgbClr val="FF0000"/>
                </a:solidFill>
                <a:latin typeface="Arial" panose="020B0604020202020204" pitchFamily="34" charset="0"/>
                <a:cs typeface="Arial" panose="020B0604020202020204" pitchFamily="34" charset="0"/>
              </a:rPr>
              <a:t>Revenue Streams</a:t>
            </a:r>
            <a:r>
              <a:rPr lang="en-US" dirty="0">
                <a:latin typeface="Arial" panose="020B0604020202020204" pitchFamily="34" charset="0"/>
                <a:cs typeface="Arial" panose="020B0604020202020204" pitchFamily="34" charset="0"/>
              </a:rPr>
              <a:t>—How much will you charge for your products and services? What are customers willing to pay for? How will customers pay? How much will each revenue stream contribute to your overall revenue?</a:t>
            </a: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97194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6D367EF-3494-4918-BA75-1E672724E085}"/>
              </a:ext>
            </a:extLst>
          </p:cNvPr>
          <p:cNvSpPr>
            <a:spLocks noGrp="1"/>
          </p:cNvSpPr>
          <p:nvPr>
            <p:ph type="title"/>
          </p:nvPr>
        </p:nvSpPr>
        <p:spPr>
          <a:xfrm>
            <a:off x="838200" y="822664"/>
            <a:ext cx="7772400" cy="1143000"/>
          </a:xfrm>
        </p:spPr>
        <p:txBody>
          <a:bodyPr>
            <a:normAutofit fontScale="90000"/>
          </a:bodyPr>
          <a:lstStyle/>
          <a:p>
            <a:r>
              <a:rPr lang="en-US" b="1" dirty="0">
                <a:latin typeface="Arial" panose="020B0604020202020204" pitchFamily="34" charset="0"/>
                <a:cs typeface="Arial" panose="020B0604020202020204" pitchFamily="34" charset="0"/>
              </a:rPr>
              <a:t>The 7 Elements of a Strong Business Model</a:t>
            </a:r>
            <a:br>
              <a:rPr lang="en-US" dirty="0">
                <a:latin typeface="Arial" panose="020B0604020202020204" pitchFamily="34" charset="0"/>
                <a:cs typeface="Arial" panose="020B0604020202020204" pitchFamily="34" charset="0"/>
              </a:rPr>
            </a:br>
            <a:endParaRPr lang="en-US" dirty="0"/>
          </a:p>
        </p:txBody>
      </p:sp>
      <p:sp>
        <p:nvSpPr>
          <p:cNvPr id="4" name="ตัวแทนเนื้อหา 3">
            <a:extLst>
              <a:ext uri="{FF2B5EF4-FFF2-40B4-BE49-F238E27FC236}">
                <a16:creationId xmlns:a16="http://schemas.microsoft.com/office/drawing/2014/main" id="{29CDFAE0-0F90-4881-A737-B0EA2B015311}"/>
              </a:ext>
            </a:extLst>
          </p:cNvPr>
          <p:cNvSpPr>
            <a:spLocks noGrp="1"/>
          </p:cNvSpPr>
          <p:nvPr>
            <p:ph sz="quarter" idx="1"/>
          </p:nvPr>
        </p:nvSpPr>
        <p:spPr>
          <a:xfrm>
            <a:off x="809625" y="1828800"/>
            <a:ext cx="7772400" cy="4572000"/>
          </a:xfrm>
        </p:spPr>
        <p:txBody>
          <a:bodyPr/>
          <a:lstStyle/>
          <a:p>
            <a:r>
              <a:rPr lang="en-US" dirty="0">
                <a:latin typeface="Arial" panose="020B0604020202020204" pitchFamily="34" charset="0"/>
                <a:cs typeface="Arial" panose="020B0604020202020204" pitchFamily="34" charset="0"/>
              </a:rPr>
              <a:t>Identify your specific audience. ...</a:t>
            </a:r>
          </a:p>
          <a:p>
            <a:r>
              <a:rPr lang="en-US" dirty="0">
                <a:latin typeface="Arial" panose="020B0604020202020204" pitchFamily="34" charset="0"/>
                <a:cs typeface="Arial" panose="020B0604020202020204" pitchFamily="34" charset="0"/>
              </a:rPr>
              <a:t>Establish business processes. ...</a:t>
            </a:r>
          </a:p>
          <a:p>
            <a:r>
              <a:rPr lang="en-US" dirty="0">
                <a:latin typeface="Arial" panose="020B0604020202020204" pitchFamily="34" charset="0"/>
                <a:cs typeface="Arial" panose="020B0604020202020204" pitchFamily="34" charset="0"/>
              </a:rPr>
              <a:t>Record key business resources. ...</a:t>
            </a:r>
          </a:p>
          <a:p>
            <a:r>
              <a:rPr lang="en-US" dirty="0">
                <a:latin typeface="Arial" panose="020B0604020202020204" pitchFamily="34" charset="0"/>
                <a:cs typeface="Arial" panose="020B0604020202020204" pitchFamily="34" charset="0"/>
              </a:rPr>
              <a:t>Develop a strong value proposition. ...</a:t>
            </a:r>
          </a:p>
          <a:p>
            <a:r>
              <a:rPr lang="en-US" dirty="0">
                <a:latin typeface="Arial" panose="020B0604020202020204" pitchFamily="34" charset="0"/>
                <a:cs typeface="Arial" panose="020B0604020202020204" pitchFamily="34" charset="0"/>
              </a:rPr>
              <a:t>Determine key business partners. ...</a:t>
            </a:r>
          </a:p>
          <a:p>
            <a:r>
              <a:rPr lang="en-US" dirty="0">
                <a:latin typeface="Arial" panose="020B0604020202020204" pitchFamily="34" charset="0"/>
                <a:cs typeface="Arial" panose="020B0604020202020204" pitchFamily="34" charset="0"/>
              </a:rPr>
              <a:t>Create a demand generation strategy. ...</a:t>
            </a:r>
          </a:p>
          <a:p>
            <a:r>
              <a:rPr lang="en-US" dirty="0">
                <a:latin typeface="Arial" panose="020B0604020202020204" pitchFamily="34" charset="0"/>
                <a:cs typeface="Arial" panose="020B0604020202020204" pitchFamily="34" charset="0"/>
              </a:rPr>
              <a:t>Leave room for innovation.</a:t>
            </a:r>
          </a:p>
          <a:p>
            <a:endParaRPr lang="en-US" dirty="0"/>
          </a:p>
        </p:txBody>
      </p:sp>
    </p:spTree>
    <p:extLst>
      <p:ext uri="{BB962C8B-B14F-4D97-AF65-F5344CB8AC3E}">
        <p14:creationId xmlns:p14="http://schemas.microsoft.com/office/powerpoint/2010/main" val="18671055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6D367EF-3494-4918-BA75-1E672724E085}"/>
              </a:ext>
            </a:extLst>
          </p:cNvPr>
          <p:cNvSpPr>
            <a:spLocks noGrp="1"/>
          </p:cNvSpPr>
          <p:nvPr>
            <p:ph type="title"/>
          </p:nvPr>
        </p:nvSpPr>
        <p:spPr>
          <a:xfrm>
            <a:off x="915880" y="152400"/>
            <a:ext cx="7772400" cy="1143000"/>
          </a:xfrm>
        </p:spPr>
        <p:txBody>
          <a:bodyPr/>
          <a:lstStyle/>
          <a:p>
            <a:r>
              <a:rPr lang="en-US" dirty="0"/>
              <a:t>Business Model Canvas</a:t>
            </a:r>
          </a:p>
        </p:txBody>
      </p:sp>
      <p:pic>
        <p:nvPicPr>
          <p:cNvPr id="3" name="ตัวแทนเนื้อหา 2">
            <a:extLst>
              <a:ext uri="{FF2B5EF4-FFF2-40B4-BE49-F238E27FC236}">
                <a16:creationId xmlns:a16="http://schemas.microsoft.com/office/drawing/2014/main" id="{568A38E7-EBD4-404B-8AF1-188739A4FA4F}"/>
              </a:ext>
            </a:extLst>
          </p:cNvPr>
          <p:cNvPicPr>
            <a:picLocks noGrp="1" noChangeAspect="1"/>
          </p:cNvPicPr>
          <p:nvPr>
            <p:ph sz="quarter" idx="1"/>
          </p:nvPr>
        </p:nvPicPr>
        <p:blipFill>
          <a:blip r:embed="rId2"/>
          <a:stretch>
            <a:fillRect/>
          </a:stretch>
        </p:blipFill>
        <p:spPr>
          <a:xfrm>
            <a:off x="628466" y="1243155"/>
            <a:ext cx="7315200" cy="4800600"/>
          </a:xfrm>
          <a:prstGeom prst="rect">
            <a:avLst/>
          </a:prstGeom>
        </p:spPr>
      </p:pic>
      <p:pic>
        <p:nvPicPr>
          <p:cNvPr id="9218" name="Picture 2" descr="ไฟล์:YouTube full-color icon (2017).svg - วิกิพีเดีย">
            <a:extLst>
              <a:ext uri="{FF2B5EF4-FFF2-40B4-BE49-F238E27FC236}">
                <a16:creationId xmlns:a16="http://schemas.microsoft.com/office/drawing/2014/main" id="{D2DEA019-377B-4AF1-9BEB-78958FA1DDD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02750" y="5534311"/>
            <a:ext cx="1447800" cy="1018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0223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6D367EF-3494-4918-BA75-1E672724E085}"/>
              </a:ext>
            </a:extLst>
          </p:cNvPr>
          <p:cNvSpPr>
            <a:spLocks noGrp="1"/>
          </p:cNvSpPr>
          <p:nvPr>
            <p:ph type="title"/>
          </p:nvPr>
        </p:nvSpPr>
        <p:spPr>
          <a:xfrm>
            <a:off x="833761" y="914400"/>
            <a:ext cx="7772400" cy="1143000"/>
          </a:xfrm>
        </p:spPr>
        <p:txBody>
          <a:bodyPr>
            <a:normAutofit fontScale="90000"/>
          </a:bodyPr>
          <a:lstStyle/>
          <a:p>
            <a:r>
              <a:rPr lang="en-US" b="1" dirty="0"/>
              <a:t>How To Fill In A Business Model Canvas</a:t>
            </a:r>
            <a:br>
              <a:rPr lang="en-US" dirty="0"/>
            </a:br>
            <a:endParaRPr lang="en-US" dirty="0"/>
          </a:p>
        </p:txBody>
      </p:sp>
      <p:sp>
        <p:nvSpPr>
          <p:cNvPr id="4" name="ตัวแทนเนื้อหา 3">
            <a:extLst>
              <a:ext uri="{FF2B5EF4-FFF2-40B4-BE49-F238E27FC236}">
                <a16:creationId xmlns:a16="http://schemas.microsoft.com/office/drawing/2014/main" id="{ADDBE77A-D9C4-4287-B2CD-38CC319ECD07}"/>
              </a:ext>
            </a:extLst>
          </p:cNvPr>
          <p:cNvSpPr>
            <a:spLocks noGrp="1"/>
          </p:cNvSpPr>
          <p:nvPr>
            <p:ph sz="quarter" idx="1"/>
          </p:nvPr>
        </p:nvSpPr>
        <p:spPr>
          <a:xfrm>
            <a:off x="833761" y="1828800"/>
            <a:ext cx="7772400" cy="4572000"/>
          </a:xfrm>
        </p:spPr>
        <p:txBody>
          <a:bodyPr/>
          <a:lstStyle/>
          <a:p>
            <a:r>
              <a:rPr lang="en-US" dirty="0">
                <a:latin typeface="Arial" panose="020B0604020202020204" pitchFamily="34" charset="0"/>
                <a:cs typeface="Arial" panose="020B0604020202020204" pitchFamily="34" charset="0"/>
              </a:rPr>
              <a:t>Step 1: Naming the purpose of the business. ...</a:t>
            </a:r>
          </a:p>
          <a:p>
            <a:r>
              <a:rPr lang="en-US" dirty="0">
                <a:latin typeface="Arial" panose="020B0604020202020204" pitchFamily="34" charset="0"/>
                <a:cs typeface="Arial" panose="020B0604020202020204" pitchFamily="34" charset="0"/>
              </a:rPr>
              <a:t>Step 2: Customers and Value Propositions. ...</a:t>
            </a:r>
          </a:p>
          <a:p>
            <a:r>
              <a:rPr lang="en-US" dirty="0">
                <a:latin typeface="Arial" panose="020B0604020202020204" pitchFamily="34" charset="0"/>
                <a:cs typeface="Arial" panose="020B0604020202020204" pitchFamily="34" charset="0"/>
              </a:rPr>
              <a:t>Step 3: Channels and Customer Relationships. ...</a:t>
            </a:r>
          </a:p>
          <a:p>
            <a:r>
              <a:rPr lang="en-US" dirty="0">
                <a:latin typeface="Arial" panose="020B0604020202020204" pitchFamily="34" charset="0"/>
                <a:cs typeface="Arial" panose="020B0604020202020204" pitchFamily="34" charset="0"/>
              </a:rPr>
              <a:t>Step 4: Key Resources, Key Activities and Key Partners. ...</a:t>
            </a:r>
          </a:p>
          <a:p>
            <a:r>
              <a:rPr lang="en-US" dirty="0">
                <a:latin typeface="Arial" panose="020B0604020202020204" pitchFamily="34" charset="0"/>
                <a:cs typeface="Arial" panose="020B0604020202020204" pitchFamily="34" charset="0"/>
              </a:rPr>
              <a:t>Step 5: Cost Structure and Revenue Streams. ...</a:t>
            </a:r>
          </a:p>
          <a:p>
            <a:r>
              <a:rPr lang="en-US" dirty="0">
                <a:latin typeface="Arial" panose="020B0604020202020204" pitchFamily="34" charset="0"/>
                <a:cs typeface="Arial" panose="020B0604020202020204" pitchFamily="34" charset="0"/>
              </a:rPr>
              <a:t>Step 6: Linking The Boxes +Tidying Up.</a:t>
            </a:r>
          </a:p>
          <a:p>
            <a:endParaRPr lang="en-US" dirty="0"/>
          </a:p>
        </p:txBody>
      </p:sp>
    </p:spTree>
    <p:extLst>
      <p:ext uri="{BB962C8B-B14F-4D97-AF65-F5344CB8AC3E}">
        <p14:creationId xmlns:p14="http://schemas.microsoft.com/office/powerpoint/2010/main" val="42228659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6D367EF-3494-4918-BA75-1E672724E085}"/>
              </a:ext>
            </a:extLst>
          </p:cNvPr>
          <p:cNvSpPr>
            <a:spLocks noGrp="1"/>
          </p:cNvSpPr>
          <p:nvPr>
            <p:ph type="title"/>
          </p:nvPr>
        </p:nvSpPr>
        <p:spPr/>
        <p:txBody>
          <a:bodyPr/>
          <a:lstStyle/>
          <a:p>
            <a:r>
              <a:rPr lang="en-US" dirty="0"/>
              <a:t>Business Model Canvas</a:t>
            </a:r>
          </a:p>
        </p:txBody>
      </p:sp>
      <p:sp>
        <p:nvSpPr>
          <p:cNvPr id="7" name="AutoShape 8" descr="Business Model Canvas Examples - Get Inspired To Innovate">
            <a:extLst>
              <a:ext uri="{FF2B5EF4-FFF2-40B4-BE49-F238E27FC236}">
                <a16:creationId xmlns:a16="http://schemas.microsoft.com/office/drawing/2014/main" id="{AA8C5597-128E-4442-8B07-64D59CDC0CC3}"/>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10" descr="Business Model Canvas Examples - Get Inspired To Innovate">
            <a:extLst>
              <a:ext uri="{FF2B5EF4-FFF2-40B4-BE49-F238E27FC236}">
                <a16:creationId xmlns:a16="http://schemas.microsoft.com/office/drawing/2014/main" id="{A7539829-C817-4788-82D0-E08D72E2002C}"/>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180" name="Picture 12" descr="19 Business model canvas ideas | business model canvas, business, business  model canvas examples">
            <a:extLst>
              <a:ext uri="{FF2B5EF4-FFF2-40B4-BE49-F238E27FC236}">
                <a16:creationId xmlns:a16="http://schemas.microsoft.com/office/drawing/2014/main" id="{6735C7D0-A6AA-4A1C-880E-C1CBD6871571}"/>
              </a:ext>
            </a:extLst>
          </p:cNvPr>
          <p:cNvPicPr>
            <a:picLocks noGrp="1" noChangeAspect="1" noChangeArrowheads="1"/>
          </p:cNvPicPr>
          <p:nvPr>
            <p:ph sz="quarter" idx="1"/>
          </p:nvPr>
        </p:nvPicPr>
        <p:blipFill>
          <a:blip r:embed="rId2" cstate="print">
            <a:extLst>
              <a:ext uri="{28A0092B-C50C-407E-A947-70E740481C1C}">
                <a14:useLocalDpi xmlns:a14="http://schemas.microsoft.com/office/drawing/2010/main" val="0"/>
              </a:ext>
            </a:extLst>
          </a:blip>
          <a:srcRect/>
          <a:stretch>
            <a:fillRect/>
          </a:stretch>
        </p:blipFill>
        <p:spPr bwMode="auto">
          <a:xfrm>
            <a:off x="685800" y="1524000"/>
            <a:ext cx="7772400" cy="3993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78487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รูปภาพ 6">
            <a:extLst>
              <a:ext uri="{FF2B5EF4-FFF2-40B4-BE49-F238E27FC236}">
                <a16:creationId xmlns:a16="http://schemas.microsoft.com/office/drawing/2014/main" id="{41D14AA1-8BA8-4A89-9727-FC3735B660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990600"/>
            <a:ext cx="8577263" cy="4814984"/>
          </a:xfrm>
          <a:prstGeom prst="rect">
            <a:avLst/>
          </a:prstGeom>
        </p:spPr>
      </p:pic>
      <p:sp>
        <p:nvSpPr>
          <p:cNvPr id="2" name="สี่เหลี่ยมผืนผ้า 1">
            <a:extLst>
              <a:ext uri="{FF2B5EF4-FFF2-40B4-BE49-F238E27FC236}">
                <a16:creationId xmlns:a16="http://schemas.microsoft.com/office/drawing/2014/main" id="{37122D07-846C-4984-8FBA-B4B9F0D2B5D3}"/>
              </a:ext>
            </a:extLst>
          </p:cNvPr>
          <p:cNvSpPr/>
          <p:nvPr/>
        </p:nvSpPr>
        <p:spPr>
          <a:xfrm>
            <a:off x="1524000" y="6096000"/>
            <a:ext cx="5791200" cy="369332"/>
          </a:xfrm>
          <a:prstGeom prst="rect">
            <a:avLst/>
          </a:prstGeom>
        </p:spPr>
        <p:txBody>
          <a:bodyPr wrap="square">
            <a:spAutoFit/>
          </a:bodyPr>
          <a:lstStyle/>
          <a:p>
            <a:r>
              <a:rPr lang="en-US" dirty="0"/>
              <a:t>Source :McDonald's Business Model by Hannah Keogh</a:t>
            </a:r>
          </a:p>
        </p:txBody>
      </p:sp>
      <p:pic>
        <p:nvPicPr>
          <p:cNvPr id="1026" name="Picture 2" descr="Prezi Download for Free - 2021 Latest Version">
            <a:extLst>
              <a:ext uri="{FF2B5EF4-FFF2-40B4-BE49-F238E27FC236}">
                <a16:creationId xmlns:a16="http://schemas.microsoft.com/office/drawing/2014/main" id="{201B4C49-C79A-4E22-8E47-913800B2D9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600" y="5754458"/>
            <a:ext cx="1052416" cy="1052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21362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รูปภาพ 4">
            <a:extLst>
              <a:ext uri="{FF2B5EF4-FFF2-40B4-BE49-F238E27FC236}">
                <a16:creationId xmlns:a16="http://schemas.microsoft.com/office/drawing/2014/main" id="{5710B558-9AC0-47D2-9460-77F9F64EB889}"/>
              </a:ext>
            </a:extLst>
          </p:cNvPr>
          <p:cNvPicPr>
            <a:picLocks noChangeAspect="1"/>
          </p:cNvPicPr>
          <p:nvPr/>
        </p:nvPicPr>
        <p:blipFill>
          <a:blip r:embed="rId2"/>
          <a:stretch>
            <a:fillRect/>
          </a:stretch>
        </p:blipFill>
        <p:spPr>
          <a:xfrm>
            <a:off x="762000" y="304800"/>
            <a:ext cx="7906243" cy="5715000"/>
          </a:xfrm>
          <a:prstGeom prst="rect">
            <a:avLst/>
          </a:prstGeom>
        </p:spPr>
      </p:pic>
    </p:spTree>
    <p:extLst>
      <p:ext uri="{BB962C8B-B14F-4D97-AF65-F5344CB8AC3E}">
        <p14:creationId xmlns:p14="http://schemas.microsoft.com/office/powerpoint/2010/main" val="24450243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usiness Model Canvas | Business model canvas, Business canvas, Business  model canvas examples">
            <a:extLst>
              <a:ext uri="{FF2B5EF4-FFF2-40B4-BE49-F238E27FC236}">
                <a16:creationId xmlns:a16="http://schemas.microsoft.com/office/drawing/2014/main" id="{7F286930-64DC-4B21-AD83-1F03D8979F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04800"/>
            <a:ext cx="8610600" cy="6030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36827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Apple Business Model: Is The $1Tn Giant Being Disrupted?">
            <a:extLst>
              <a:ext uri="{FF2B5EF4-FFF2-40B4-BE49-F238E27FC236}">
                <a16:creationId xmlns:a16="http://schemas.microsoft.com/office/drawing/2014/main" id="{77F168CE-CDF4-4EB5-9AB3-776718DE28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 y="762000"/>
            <a:ext cx="8458200" cy="5976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72171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6D367EF-3494-4918-BA75-1E672724E085}"/>
              </a:ext>
            </a:extLst>
          </p:cNvPr>
          <p:cNvSpPr>
            <a:spLocks noGrp="1"/>
          </p:cNvSpPr>
          <p:nvPr>
            <p:ph type="title"/>
          </p:nvPr>
        </p:nvSpPr>
        <p:spPr>
          <a:xfrm>
            <a:off x="914400" y="-114300"/>
            <a:ext cx="7772400" cy="1143000"/>
          </a:xfrm>
        </p:spPr>
        <p:txBody>
          <a:bodyPr/>
          <a:lstStyle/>
          <a:p>
            <a:r>
              <a:rPr lang="en-US" dirty="0"/>
              <a:t>Business Model Canvas</a:t>
            </a:r>
          </a:p>
        </p:txBody>
      </p:sp>
      <p:pic>
        <p:nvPicPr>
          <p:cNvPr id="1026" name="Picture 2" descr="Steve Blank Innovation and Entrepreneurship January 2014">
            <a:extLst>
              <a:ext uri="{FF2B5EF4-FFF2-40B4-BE49-F238E27FC236}">
                <a16:creationId xmlns:a16="http://schemas.microsoft.com/office/drawing/2014/main" id="{BA02BA9D-54B9-4CC3-A15D-18E3DB91A375}"/>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685800" y="1219200"/>
            <a:ext cx="7696200"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8696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ตัวแทนเนื้อหา 2">
            <a:extLst>
              <a:ext uri="{FF2B5EF4-FFF2-40B4-BE49-F238E27FC236}">
                <a16:creationId xmlns:a16="http://schemas.microsoft.com/office/drawing/2014/main" id="{ADE0DB87-4F42-4E64-96D8-89BBF08FF88D}"/>
              </a:ext>
            </a:extLst>
          </p:cNvPr>
          <p:cNvPicPr>
            <a:picLocks noChangeAspect="1"/>
          </p:cNvPicPr>
          <p:nvPr/>
        </p:nvPicPr>
        <p:blipFill>
          <a:blip r:embed="rId2"/>
          <a:stretch>
            <a:fillRect/>
          </a:stretch>
        </p:blipFill>
        <p:spPr>
          <a:xfrm>
            <a:off x="5943600" y="182900"/>
            <a:ext cx="2438400" cy="1856011"/>
          </a:xfrm>
          <a:prstGeom prst="rect">
            <a:avLst/>
          </a:prstGeom>
        </p:spPr>
      </p:pic>
      <p:sp>
        <p:nvSpPr>
          <p:cNvPr id="5" name="ชื่อเรื่อง 4">
            <a:extLst>
              <a:ext uri="{FF2B5EF4-FFF2-40B4-BE49-F238E27FC236}">
                <a16:creationId xmlns:a16="http://schemas.microsoft.com/office/drawing/2014/main" id="{6F6176AA-2248-4A98-8584-CAC611E119A6}"/>
              </a:ext>
            </a:extLst>
          </p:cNvPr>
          <p:cNvSpPr>
            <a:spLocks noGrp="1"/>
          </p:cNvSpPr>
          <p:nvPr>
            <p:ph type="title"/>
          </p:nvPr>
        </p:nvSpPr>
        <p:spPr/>
        <p:txBody>
          <a:bodyPr/>
          <a:lstStyle/>
          <a:p>
            <a:r>
              <a:rPr lang="en-US" dirty="0"/>
              <a:t>Group Assignment</a:t>
            </a:r>
          </a:p>
        </p:txBody>
      </p:sp>
      <p:sp>
        <p:nvSpPr>
          <p:cNvPr id="6" name="ตัวแทนเนื้อหา 5">
            <a:extLst>
              <a:ext uri="{FF2B5EF4-FFF2-40B4-BE49-F238E27FC236}">
                <a16:creationId xmlns:a16="http://schemas.microsoft.com/office/drawing/2014/main" id="{9DD8CE60-EC2B-4660-AA55-2972C44B79BC}"/>
              </a:ext>
            </a:extLst>
          </p:cNvPr>
          <p:cNvSpPr>
            <a:spLocks noGrp="1"/>
          </p:cNvSpPr>
          <p:nvPr>
            <p:ph sz="quarter" idx="1"/>
          </p:nvPr>
        </p:nvSpPr>
        <p:spPr>
          <a:xfrm>
            <a:off x="914400" y="2209800"/>
            <a:ext cx="6781800" cy="3485216"/>
          </a:xfrm>
        </p:spPr>
        <p:txBody>
          <a:bodyPr>
            <a:noAutofit/>
          </a:bodyPr>
          <a:lstStyle/>
          <a:p>
            <a:r>
              <a:rPr lang="en-US" sz="1600" dirty="0">
                <a:latin typeface="Arial" panose="020B0604020202020204" pitchFamily="34" charset="0"/>
                <a:cs typeface="Arial" panose="020B0604020202020204" pitchFamily="34" charset="0"/>
              </a:rPr>
              <a:t>You are to create a one page ppt slide on the Business Canvas Model of  </a:t>
            </a:r>
            <a:r>
              <a:rPr lang="en-US" sz="1600" b="1" dirty="0">
                <a:latin typeface="Arial" panose="020B0604020202020204" pitchFamily="34" charset="0"/>
                <a:cs typeface="Arial" panose="020B0604020202020204" pitchFamily="34" charset="0"/>
              </a:rPr>
              <a:t>After  You</a:t>
            </a:r>
          </a:p>
          <a:p>
            <a:r>
              <a:rPr lang="en-US" sz="1600" dirty="0">
                <a:latin typeface="Arial" panose="020B0604020202020204" pitchFamily="34" charset="0"/>
                <a:cs typeface="Arial" panose="020B0604020202020204" pitchFamily="34" charset="0"/>
              </a:rPr>
              <a:t>Please use information based on the </a:t>
            </a:r>
            <a:r>
              <a:rPr lang="en-US" sz="1600" dirty="0" err="1">
                <a:latin typeface="Arial" panose="020B0604020202020204" pitchFamily="34" charset="0"/>
                <a:cs typeface="Arial" panose="020B0604020202020204" pitchFamily="34" charset="0"/>
              </a:rPr>
              <a:t>vdo</a:t>
            </a:r>
            <a:r>
              <a:rPr lang="en-US" sz="1600" dirty="0">
                <a:latin typeface="Arial" panose="020B0604020202020204" pitchFamily="34" charset="0"/>
                <a:cs typeface="Arial" panose="020B0604020202020204" pitchFamily="34" charset="0"/>
              </a:rPr>
              <a:t> clip (and more research if necessarily)</a:t>
            </a:r>
          </a:p>
          <a:p>
            <a:r>
              <a:rPr lang="en-US" sz="1600" dirty="0">
                <a:latin typeface="Arial" panose="020B0604020202020204" pitchFamily="34" charset="0"/>
                <a:cs typeface="Arial" panose="020B0604020202020204" pitchFamily="34" charset="0"/>
              </a:rPr>
              <a:t>Be creative in your canvas</a:t>
            </a:r>
          </a:p>
          <a:p>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Then please answer the following questions:</a:t>
            </a:r>
          </a:p>
          <a:p>
            <a:pPr marL="0" indent="0">
              <a:buNone/>
            </a:pPr>
            <a:r>
              <a:rPr lang="en-US" sz="1600" dirty="0">
                <a:latin typeface="Arial" panose="020B0604020202020204" pitchFamily="34" charset="0"/>
                <a:cs typeface="Arial" panose="020B0604020202020204" pitchFamily="34" charset="0"/>
              </a:rPr>
              <a:t>1. What are your key learnings from creating the canvas</a:t>
            </a:r>
          </a:p>
          <a:p>
            <a:pPr marL="0" indent="0">
              <a:buNone/>
            </a:pPr>
            <a:r>
              <a:rPr lang="en-US" sz="1600" dirty="0">
                <a:latin typeface="Arial" panose="020B0604020202020204" pitchFamily="34" charset="0"/>
                <a:cs typeface="Arial" panose="020B0604020202020204" pitchFamily="34" charset="0"/>
              </a:rPr>
              <a:t>2. How can </a:t>
            </a:r>
            <a:r>
              <a:rPr lang="en-US" sz="1600" b="1" dirty="0">
                <a:latin typeface="Arial" panose="020B0604020202020204" pitchFamily="34" charset="0"/>
                <a:cs typeface="Arial" panose="020B0604020202020204" pitchFamily="34" charset="0"/>
              </a:rPr>
              <a:t>After You </a:t>
            </a:r>
            <a:r>
              <a:rPr lang="en-US" sz="1600" dirty="0">
                <a:latin typeface="Arial" panose="020B0604020202020204" pitchFamily="34" charset="0"/>
                <a:cs typeface="Arial" panose="020B0604020202020204" pitchFamily="34" charset="0"/>
              </a:rPr>
              <a:t>utilize this canvas to grow its business</a:t>
            </a:r>
          </a:p>
          <a:p>
            <a:pPr marL="0" indent="0">
              <a:buNone/>
            </a:pPr>
            <a:endParaRPr lang="en-US" sz="1600" dirty="0">
              <a:latin typeface="Arial" panose="020B0604020202020204" pitchFamily="34" charset="0"/>
              <a:cs typeface="Arial" panose="020B0604020202020204" pitchFamily="34" charset="0"/>
            </a:endParaRPr>
          </a:p>
          <a:p>
            <a:pPr marL="0" indent="0">
              <a:buNone/>
            </a:pPr>
            <a:r>
              <a:rPr lang="en-US" sz="1600" dirty="0">
                <a:latin typeface="Arial" panose="020B0604020202020204" pitchFamily="34" charset="0"/>
                <a:cs typeface="Arial" panose="020B0604020202020204" pitchFamily="34" charset="0"/>
              </a:rPr>
              <a:t>Due next week: 2 ppt slides: One page ppt slide of </a:t>
            </a:r>
            <a:r>
              <a:rPr lang="en-US" sz="1600" b="1" dirty="0">
                <a:latin typeface="Arial" panose="020B0604020202020204" pitchFamily="34" charset="0"/>
                <a:cs typeface="Arial" panose="020B0604020202020204" pitchFamily="34" charset="0"/>
              </a:rPr>
              <a:t>After You </a:t>
            </a:r>
            <a:r>
              <a:rPr lang="en-US" sz="1600" dirty="0">
                <a:latin typeface="Arial" panose="020B0604020202020204" pitchFamily="34" charset="0"/>
                <a:cs typeface="Arial" panose="020B0604020202020204" pitchFamily="34" charset="0"/>
              </a:rPr>
              <a:t>Business Model Canvas and one page slide of answering the questions</a:t>
            </a:r>
          </a:p>
          <a:p>
            <a:pPr marL="0" indent="0">
              <a:buNone/>
            </a:pPr>
            <a:endParaRPr lang="en-US" sz="1600" dirty="0">
              <a:latin typeface="Arial" panose="020B0604020202020204" pitchFamily="34" charset="0"/>
              <a:cs typeface="Arial" panose="020B0604020202020204" pitchFamily="34" charset="0"/>
            </a:endParaRPr>
          </a:p>
          <a:p>
            <a:pPr marL="0" indent="0">
              <a:buNone/>
            </a:pPr>
            <a:r>
              <a:rPr lang="en-US" sz="1600" b="1" dirty="0">
                <a:solidFill>
                  <a:srgbClr val="FF0000"/>
                </a:solidFill>
                <a:latin typeface="Arial" panose="020B0604020202020204" pitchFamily="34" charset="0"/>
                <a:cs typeface="Arial" panose="020B0604020202020204" pitchFamily="34" charset="0"/>
              </a:rPr>
              <a:t>Have Fun </a:t>
            </a:r>
            <a:r>
              <a:rPr lang="en-US" sz="1600" b="1" dirty="0">
                <a:solidFill>
                  <a:srgbClr val="FF0000"/>
                </a:solidFill>
                <a:latin typeface="Arial" panose="020B0604020202020204" pitchFamily="34" charset="0"/>
                <a:cs typeface="Arial" panose="020B0604020202020204" pitchFamily="34" charset="0"/>
                <a:sym typeface="Wingdings" panose="05000000000000000000" pitchFamily="2" charset="2"/>
              </a:rPr>
              <a:t></a:t>
            </a:r>
            <a:endParaRPr lang="en-US" sz="1600" b="1" dirty="0">
              <a:solidFill>
                <a:srgbClr val="FF0000"/>
              </a:solidFill>
              <a:latin typeface="Arial" panose="020B0604020202020204" pitchFamily="34" charset="0"/>
              <a:cs typeface="Arial" panose="020B0604020202020204" pitchFamily="34" charset="0"/>
            </a:endParaRPr>
          </a:p>
          <a:p>
            <a:pPr marL="514350" indent="-514350">
              <a:buAutoNum type="arabicPeriod"/>
            </a:pPr>
            <a:endParaRPr lang="en-US" sz="1600" dirty="0">
              <a:latin typeface="Arial" panose="020B0604020202020204" pitchFamily="34" charset="0"/>
              <a:cs typeface="Arial" panose="020B0604020202020204" pitchFamily="34" charset="0"/>
            </a:endParaRPr>
          </a:p>
          <a:p>
            <a:pPr marL="0" indent="0">
              <a:buNone/>
            </a:pPr>
            <a:endParaRPr lang="en-US" sz="1600" dirty="0">
              <a:latin typeface="Arial" panose="020B0604020202020204" pitchFamily="34" charset="0"/>
              <a:cs typeface="Arial" panose="020B0604020202020204" pitchFamily="34" charset="0"/>
            </a:endParaRPr>
          </a:p>
          <a:p>
            <a:pPr marL="0" indent="0">
              <a:buNone/>
            </a:pPr>
            <a:r>
              <a:rPr lang="en-US" sz="1600" dirty="0"/>
              <a:t> </a:t>
            </a:r>
          </a:p>
          <a:p>
            <a:pPr marL="0" indent="0">
              <a:buNone/>
            </a:pPr>
            <a:endParaRPr lang="en-US" sz="1600" dirty="0"/>
          </a:p>
        </p:txBody>
      </p:sp>
    </p:spTree>
    <p:extLst>
      <p:ext uri="{BB962C8B-B14F-4D97-AF65-F5344CB8AC3E}">
        <p14:creationId xmlns:p14="http://schemas.microsoft.com/office/powerpoint/2010/main" val="18964999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46D367EF-3494-4918-BA75-1E672724E085}"/>
              </a:ext>
            </a:extLst>
          </p:cNvPr>
          <p:cNvSpPr>
            <a:spLocks noGrp="1"/>
          </p:cNvSpPr>
          <p:nvPr>
            <p:ph type="title"/>
          </p:nvPr>
        </p:nvSpPr>
        <p:spPr/>
        <p:txBody>
          <a:bodyPr/>
          <a:lstStyle/>
          <a:p>
            <a:r>
              <a:rPr lang="en-US" dirty="0"/>
              <a:t>Business Model Canvas</a:t>
            </a:r>
          </a:p>
        </p:txBody>
      </p:sp>
      <p:pic>
        <p:nvPicPr>
          <p:cNvPr id="3" name="ตัวแทนเนื้อหา 2">
            <a:extLst>
              <a:ext uri="{FF2B5EF4-FFF2-40B4-BE49-F238E27FC236}">
                <a16:creationId xmlns:a16="http://schemas.microsoft.com/office/drawing/2014/main" id="{591D8513-2ABF-4962-B913-FEF52E6D1AF5}"/>
              </a:ext>
            </a:extLst>
          </p:cNvPr>
          <p:cNvPicPr>
            <a:picLocks noGrp="1" noChangeAspect="1"/>
          </p:cNvPicPr>
          <p:nvPr>
            <p:ph sz="quarter" idx="1"/>
          </p:nvPr>
        </p:nvPicPr>
        <p:blipFill>
          <a:blip r:embed="rId2"/>
          <a:stretch>
            <a:fillRect/>
          </a:stretch>
        </p:blipFill>
        <p:spPr>
          <a:xfrm>
            <a:off x="1219200" y="1439832"/>
            <a:ext cx="7010400" cy="4960968"/>
          </a:xfrm>
          <a:prstGeom prst="rect">
            <a:avLst/>
          </a:prstGeom>
        </p:spPr>
      </p:pic>
      <p:pic>
        <p:nvPicPr>
          <p:cNvPr id="5" name="Picture 2" descr="ไฟล์:YouTube full-color icon (2017).svg - วิกิพีเดีย">
            <a:extLst>
              <a:ext uri="{FF2B5EF4-FFF2-40B4-BE49-F238E27FC236}">
                <a16:creationId xmlns:a16="http://schemas.microsoft.com/office/drawing/2014/main" id="{EBD02195-01DA-4F58-B952-248674B33C7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02750" y="5534311"/>
            <a:ext cx="1447800" cy="1018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82979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ตัวแทนเนื้อหา 4">
            <a:extLst>
              <a:ext uri="{FF2B5EF4-FFF2-40B4-BE49-F238E27FC236}">
                <a16:creationId xmlns:a16="http://schemas.microsoft.com/office/drawing/2014/main" id="{0412D4C1-D2A3-4E04-998B-EE9FDA3D38A8}"/>
              </a:ext>
            </a:extLst>
          </p:cNvPr>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2057400" y="1143000"/>
            <a:ext cx="4572000" cy="4572000"/>
          </a:xfrm>
        </p:spPr>
      </p:pic>
    </p:spTree>
    <p:extLst>
      <p:ext uri="{BB962C8B-B14F-4D97-AF65-F5344CB8AC3E}">
        <p14:creationId xmlns:p14="http://schemas.microsoft.com/office/powerpoint/2010/main" val="29054984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1010</TotalTime>
  <Words>573</Words>
  <Application>Microsoft Office PowerPoint</Application>
  <PresentationFormat>นำเสนอทางหน้าจอ (4:3)</PresentationFormat>
  <Paragraphs>55</Paragraphs>
  <Slides>16</Slides>
  <Notes>0</Notes>
  <HiddenSlides>0</HiddenSlides>
  <MMClips>0</MMClips>
  <ScaleCrop>false</ScaleCrop>
  <HeadingPairs>
    <vt:vector size="6" baseType="variant">
      <vt:variant>
        <vt:lpstr>ฟอนต์ที่ถูกใช้</vt:lpstr>
      </vt:variant>
      <vt:variant>
        <vt:i4>5</vt:i4>
      </vt:variant>
      <vt:variant>
        <vt:lpstr>ธีม</vt:lpstr>
      </vt:variant>
      <vt:variant>
        <vt:i4>1</vt:i4>
      </vt:variant>
      <vt:variant>
        <vt:lpstr>ชื่อเรื่องสไลด์</vt:lpstr>
      </vt:variant>
      <vt:variant>
        <vt:i4>16</vt:i4>
      </vt:variant>
    </vt:vector>
  </HeadingPairs>
  <TitlesOfParts>
    <vt:vector size="22" baseType="lpstr">
      <vt:lpstr>Arial</vt:lpstr>
      <vt:lpstr>Arial</vt:lpstr>
      <vt:lpstr>Franklin Gothic Book</vt:lpstr>
      <vt:lpstr>Perpetua</vt:lpstr>
      <vt:lpstr>Wingdings 2</vt:lpstr>
      <vt:lpstr>เสมอภาค</vt:lpstr>
      <vt:lpstr>MK 312 Brand Management Business Model Canvas</vt:lpstr>
      <vt:lpstr>Business Model Canvas</vt:lpstr>
      <vt:lpstr>Business Model Canvas</vt:lpstr>
      <vt:lpstr>Areas of Focus</vt:lpstr>
      <vt:lpstr>The 7 Elements of a Strong Business Model </vt:lpstr>
      <vt:lpstr>Business Model Canvas</vt:lpstr>
      <vt:lpstr>How To Fill In A Business Model Canvas </vt:lpstr>
      <vt:lpstr>Business Model Canvas</vt:lpstr>
      <vt:lpstr>งานนำเสนอ PowerPoint</vt:lpstr>
      <vt:lpstr>งานนำเสนอ PowerPoint</vt:lpstr>
      <vt:lpstr>งานนำเสนอ PowerPoint</vt:lpstr>
      <vt:lpstr>งานนำเสนอ PowerPoint</vt:lpstr>
      <vt:lpstr>Business Model Canvas</vt:lpstr>
      <vt:lpstr>Group Assignment</vt:lpstr>
      <vt:lpstr>Business Model Canvas</vt:lpstr>
      <vt:lpstr>งานนำเสนอ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วีระพงษ์ เขมวราภรณ์</dc:creator>
  <cp:lastModifiedBy>Suwalya Khem</cp:lastModifiedBy>
  <cp:revision>201</cp:revision>
  <dcterms:created xsi:type="dcterms:W3CDTF">2005-09-14T04:29:21Z</dcterms:created>
  <dcterms:modified xsi:type="dcterms:W3CDTF">2021-08-20T15:44:01Z</dcterms:modified>
</cp:coreProperties>
</file>