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emf" ContentType="image/x-emf"/>
  <Default Extension="vml" ContentType="application/vnd.openxmlformats-officedocument.vmlDrawing"/>
  <Default Extension="xls" ContentType="application/vnd.ms-excel"/>
  <Default Extension="bin" ContentType="application/vnd.openxmlformats-officedocument.oleObject"/>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924" r:id="rId1"/>
  </p:sldMasterIdLst>
  <p:notesMasterIdLst>
    <p:notesMasterId r:id="rId55"/>
  </p:notesMasterIdLst>
  <p:handoutMasterIdLst>
    <p:handoutMasterId r:id="rId56"/>
  </p:handoutMasterIdLst>
  <p:sldIdLst>
    <p:sldId id="256" r:id="rId2"/>
    <p:sldId id="257" r:id="rId3"/>
    <p:sldId id="275" r:id="rId4"/>
    <p:sldId id="276" r:id="rId5"/>
    <p:sldId id="279" r:id="rId6"/>
    <p:sldId id="277" r:id="rId7"/>
    <p:sldId id="278" r:id="rId8"/>
    <p:sldId id="280" r:id="rId9"/>
    <p:sldId id="281" r:id="rId10"/>
    <p:sldId id="318" r:id="rId11"/>
    <p:sldId id="325" r:id="rId12"/>
    <p:sldId id="319" r:id="rId13"/>
    <p:sldId id="326" r:id="rId14"/>
    <p:sldId id="320" r:id="rId15"/>
    <p:sldId id="322" r:id="rId16"/>
    <p:sldId id="379" r:id="rId17"/>
    <p:sldId id="323" r:id="rId18"/>
    <p:sldId id="324" r:id="rId19"/>
    <p:sldId id="282" r:id="rId20"/>
    <p:sldId id="285" r:id="rId21"/>
    <p:sldId id="283" r:id="rId22"/>
    <p:sldId id="286" r:id="rId23"/>
    <p:sldId id="380" r:id="rId24"/>
    <p:sldId id="287" r:id="rId25"/>
    <p:sldId id="284" r:id="rId26"/>
    <p:sldId id="288" r:id="rId27"/>
    <p:sldId id="289" r:id="rId28"/>
    <p:sldId id="290" r:id="rId29"/>
    <p:sldId id="378" r:id="rId30"/>
    <p:sldId id="291" r:id="rId31"/>
    <p:sldId id="381" r:id="rId32"/>
    <p:sldId id="306" r:id="rId33"/>
    <p:sldId id="312" r:id="rId34"/>
    <p:sldId id="313" r:id="rId35"/>
    <p:sldId id="314" r:id="rId36"/>
    <p:sldId id="382" r:id="rId37"/>
    <p:sldId id="315" r:id="rId38"/>
    <p:sldId id="307" r:id="rId39"/>
    <p:sldId id="308" r:id="rId40"/>
    <p:sldId id="309" r:id="rId41"/>
    <p:sldId id="317" r:id="rId42"/>
    <p:sldId id="310" r:id="rId43"/>
    <p:sldId id="311" r:id="rId44"/>
    <p:sldId id="316" r:id="rId45"/>
    <p:sldId id="328" r:id="rId46"/>
    <p:sldId id="329" r:id="rId47"/>
    <p:sldId id="385" r:id="rId48"/>
    <p:sldId id="300" r:id="rId49"/>
    <p:sldId id="304" r:id="rId50"/>
    <p:sldId id="297" r:id="rId51"/>
    <p:sldId id="298" r:id="rId52"/>
    <p:sldId id="303" r:id="rId53"/>
    <p:sldId id="383" r:id="rId54"/>
  </p:sldIdLst>
  <p:sldSz cx="9144000" cy="6858000" type="screen4x3"/>
  <p:notesSz cx="9144000" cy="6858000"/>
  <p:defaultTextStyle>
    <a:defPPr>
      <a:defRPr lang="th-TH"/>
    </a:defPPr>
    <a:lvl1pPr algn="l" rtl="0" eaLnBrk="0" fontAlgn="base" hangingPunct="0">
      <a:spcBef>
        <a:spcPct val="0"/>
      </a:spcBef>
      <a:spcAft>
        <a:spcPct val="0"/>
      </a:spcAft>
      <a:defRPr sz="2800" kern="1200">
        <a:solidFill>
          <a:schemeClr val="tx1"/>
        </a:solidFill>
        <a:latin typeface="Angsana New" pitchFamily="-1" charset="0"/>
        <a:ea typeface="+mn-ea"/>
        <a:cs typeface="+mn-cs"/>
      </a:defRPr>
    </a:lvl1pPr>
    <a:lvl2pPr marL="457200" algn="l" rtl="0" eaLnBrk="0" fontAlgn="base" hangingPunct="0">
      <a:spcBef>
        <a:spcPct val="0"/>
      </a:spcBef>
      <a:spcAft>
        <a:spcPct val="0"/>
      </a:spcAft>
      <a:defRPr sz="2800" kern="1200">
        <a:solidFill>
          <a:schemeClr val="tx1"/>
        </a:solidFill>
        <a:latin typeface="Angsana New" pitchFamily="-1" charset="0"/>
        <a:ea typeface="+mn-ea"/>
        <a:cs typeface="+mn-cs"/>
      </a:defRPr>
    </a:lvl2pPr>
    <a:lvl3pPr marL="914400" algn="l" rtl="0" eaLnBrk="0" fontAlgn="base" hangingPunct="0">
      <a:spcBef>
        <a:spcPct val="0"/>
      </a:spcBef>
      <a:spcAft>
        <a:spcPct val="0"/>
      </a:spcAft>
      <a:defRPr sz="2800" kern="1200">
        <a:solidFill>
          <a:schemeClr val="tx1"/>
        </a:solidFill>
        <a:latin typeface="Angsana New" pitchFamily="-1" charset="0"/>
        <a:ea typeface="+mn-ea"/>
        <a:cs typeface="+mn-cs"/>
      </a:defRPr>
    </a:lvl3pPr>
    <a:lvl4pPr marL="1371600" algn="l" rtl="0" eaLnBrk="0" fontAlgn="base" hangingPunct="0">
      <a:spcBef>
        <a:spcPct val="0"/>
      </a:spcBef>
      <a:spcAft>
        <a:spcPct val="0"/>
      </a:spcAft>
      <a:defRPr sz="2800" kern="1200">
        <a:solidFill>
          <a:schemeClr val="tx1"/>
        </a:solidFill>
        <a:latin typeface="Angsana New" pitchFamily="-1" charset="0"/>
        <a:ea typeface="+mn-ea"/>
        <a:cs typeface="+mn-cs"/>
      </a:defRPr>
    </a:lvl4pPr>
    <a:lvl5pPr marL="1828800" algn="l" rtl="0" eaLnBrk="0" fontAlgn="base" hangingPunct="0">
      <a:spcBef>
        <a:spcPct val="0"/>
      </a:spcBef>
      <a:spcAft>
        <a:spcPct val="0"/>
      </a:spcAft>
      <a:defRPr sz="2800" kern="1200">
        <a:solidFill>
          <a:schemeClr val="tx1"/>
        </a:solidFill>
        <a:latin typeface="Angsana New" pitchFamily="-1" charset="0"/>
        <a:ea typeface="+mn-ea"/>
        <a:cs typeface="+mn-cs"/>
      </a:defRPr>
    </a:lvl5pPr>
    <a:lvl6pPr marL="2286000" algn="l" defTabSz="457200" rtl="0" eaLnBrk="1" latinLnBrk="0" hangingPunct="1">
      <a:defRPr sz="2800" kern="1200">
        <a:solidFill>
          <a:schemeClr val="tx1"/>
        </a:solidFill>
        <a:latin typeface="Angsana New" pitchFamily="-1" charset="0"/>
        <a:ea typeface="+mn-ea"/>
        <a:cs typeface="+mn-cs"/>
      </a:defRPr>
    </a:lvl6pPr>
    <a:lvl7pPr marL="2743200" algn="l" defTabSz="457200" rtl="0" eaLnBrk="1" latinLnBrk="0" hangingPunct="1">
      <a:defRPr sz="2800" kern="1200">
        <a:solidFill>
          <a:schemeClr val="tx1"/>
        </a:solidFill>
        <a:latin typeface="Angsana New" pitchFamily="-1" charset="0"/>
        <a:ea typeface="+mn-ea"/>
        <a:cs typeface="+mn-cs"/>
      </a:defRPr>
    </a:lvl7pPr>
    <a:lvl8pPr marL="3200400" algn="l" defTabSz="457200" rtl="0" eaLnBrk="1" latinLnBrk="0" hangingPunct="1">
      <a:defRPr sz="2800" kern="1200">
        <a:solidFill>
          <a:schemeClr val="tx1"/>
        </a:solidFill>
        <a:latin typeface="Angsana New" pitchFamily="-1" charset="0"/>
        <a:ea typeface="+mn-ea"/>
        <a:cs typeface="+mn-cs"/>
      </a:defRPr>
    </a:lvl8pPr>
    <a:lvl9pPr marL="3657600" algn="l" defTabSz="457200" rtl="0" eaLnBrk="1" latinLnBrk="0" hangingPunct="1">
      <a:defRPr sz="2800" kern="1200">
        <a:solidFill>
          <a:schemeClr val="tx1"/>
        </a:solidFill>
        <a:latin typeface="Angsana New" pitchFamily="-1"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scaleToFitPaper="1" frameSlides="1"/>
  <p:clrMru>
    <a:srgbClr val="B5E4B5"/>
    <a:srgbClr val="FF8000"/>
    <a:srgbClr val="FF6FCF"/>
    <a:srgbClr val="000000"/>
    <a:srgbClr val="3333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97"/>
    <p:restoredTop sz="93632"/>
  </p:normalViewPr>
  <p:slideViewPr>
    <p:cSldViewPr>
      <p:cViewPr varScale="1">
        <p:scale>
          <a:sx n="91" d="100"/>
          <a:sy n="91" d="100"/>
        </p:scale>
        <p:origin x="200" y="2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544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notesMaster" Target="notesMasters/notesMaster1.xml"/><Relationship Id="rId56" Type="http://schemas.openxmlformats.org/officeDocument/2006/relationships/handoutMaster" Target="handoutMasters/handoutMaster1.xml"/><Relationship Id="rId57" Type="http://schemas.openxmlformats.org/officeDocument/2006/relationships/presProps" Target="presProps.xml"/><Relationship Id="rId58" Type="http://schemas.openxmlformats.org/officeDocument/2006/relationships/viewProps" Target="viewProps.xml"/><Relationship Id="rId59" Type="http://schemas.openxmlformats.org/officeDocument/2006/relationships/theme" Target="theme/theme1.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atin typeface="Angsana New" charset="0"/>
              </a:defRPr>
            </a:lvl1pPr>
          </a:lstStyle>
          <a:p>
            <a:pPr>
              <a:defRPr/>
            </a:pPr>
            <a:endParaRPr lang="en-US"/>
          </a:p>
        </p:txBody>
      </p:sp>
      <p:sp>
        <p:nvSpPr>
          <p:cNvPr id="3" name="Date Placeholder 2"/>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a:defRPr sz="1200">
                <a:latin typeface="Angsana New" charset="0"/>
              </a:defRPr>
            </a:lvl1pPr>
          </a:lstStyle>
          <a:p>
            <a:pPr>
              <a:defRPr/>
            </a:pPr>
            <a:fld id="{D278431E-9B28-F845-ADEF-7A7C8A493796}" type="datetime1">
              <a:rPr lang="en-US"/>
              <a:pPr>
                <a:defRPr/>
              </a:pPr>
              <a:t>5/5/17</a:t>
            </a:fld>
            <a:endParaRPr lang="en-US"/>
          </a:p>
        </p:txBody>
      </p:sp>
      <p:sp>
        <p:nvSpPr>
          <p:cNvPr id="4" name="Footer Placeholder 3"/>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a:defRPr sz="1200">
                <a:latin typeface="Angsana New" charset="0"/>
              </a:defRPr>
            </a:lvl1pPr>
          </a:lstStyle>
          <a:p>
            <a:pPr>
              <a:defRPr/>
            </a:pPr>
            <a:endParaRPr lang="en-US"/>
          </a:p>
        </p:txBody>
      </p:sp>
      <p:sp>
        <p:nvSpPr>
          <p:cNvPr id="5" name="Slide Number Placeholder 4"/>
          <p:cNvSpPr>
            <a:spLocks noGrp="1"/>
          </p:cNvSpPr>
          <p:nvPr>
            <p:ph type="sldNum" sz="quarter" idx="3"/>
          </p:nvPr>
        </p:nvSpPr>
        <p:spPr>
          <a:xfrm>
            <a:off x="5180013" y="6513513"/>
            <a:ext cx="3962400" cy="342900"/>
          </a:xfrm>
          <a:prstGeom prst="rect">
            <a:avLst/>
          </a:prstGeom>
        </p:spPr>
        <p:txBody>
          <a:bodyPr vert="horz" lIns="91440" tIns="45720" rIns="91440" bIns="45720" rtlCol="0" anchor="b"/>
          <a:lstStyle>
            <a:lvl1pPr algn="r">
              <a:defRPr sz="1200">
                <a:latin typeface="Angsana New" charset="0"/>
              </a:defRPr>
            </a:lvl1pPr>
          </a:lstStyle>
          <a:p>
            <a:pPr>
              <a:defRPr/>
            </a:pPr>
            <a:fld id="{E526BE43-9537-8540-B4F7-933C662AB147}" type="slidenum">
              <a:rPr lang="en-US"/>
              <a:pPr>
                <a:defRPr/>
              </a:pPr>
              <a:t>‹#›</a:t>
            </a:fld>
            <a:endParaRPr lang="en-US"/>
          </a:p>
        </p:txBody>
      </p:sp>
    </p:spTree>
    <p:extLst>
      <p:ext uri="{BB962C8B-B14F-4D97-AF65-F5344CB8AC3E}">
        <p14:creationId xmlns:p14="http://schemas.microsoft.com/office/powerpoint/2010/main" val="195569110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800">
                <a:latin typeface="Angsana New" charset="0"/>
              </a:defRPr>
            </a:lvl1pPr>
          </a:lstStyle>
          <a:p>
            <a:pPr>
              <a:defRPr/>
            </a:pPr>
            <a:endParaRPr lang="en-US"/>
          </a:p>
        </p:txBody>
      </p:sp>
      <p:sp>
        <p:nvSpPr>
          <p:cNvPr id="23555" name="Rectangle 3"/>
          <p:cNvSpPr>
            <a:spLocks noGrp="1" noChangeArrowheads="1"/>
          </p:cNvSpPr>
          <p:nvPr>
            <p:ph type="dt" idx="1"/>
          </p:nvPr>
        </p:nvSpPr>
        <p:spPr bwMode="auto">
          <a:xfrm>
            <a:off x="518160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800">
                <a:latin typeface="Angsana New" charset="0"/>
              </a:defRPr>
            </a:lvl1pPr>
          </a:lstStyle>
          <a:p>
            <a:pPr>
              <a:defRPr/>
            </a:pPr>
            <a:endParaRPr lang="en-US"/>
          </a:p>
        </p:txBody>
      </p:sp>
      <p:sp>
        <p:nvSpPr>
          <p:cNvPr id="16388" name="Rectangle 4"/>
          <p:cNvSpPr>
            <a:spLocks noGrp="1" noRot="1" noChangeAspect="1" noChangeArrowheads="1" noTextEdit="1"/>
          </p:cNvSpPr>
          <p:nvPr>
            <p:ph type="sldImg" idx="2"/>
          </p:nvPr>
        </p:nvSpPr>
        <p:spPr bwMode="auto">
          <a:xfrm>
            <a:off x="2857500" y="514350"/>
            <a:ext cx="3429000" cy="2571750"/>
          </a:xfrm>
          <a:prstGeom prst="rect">
            <a:avLst/>
          </a:prstGeom>
          <a:noFill/>
          <a:ln w="9525">
            <a:solidFill>
              <a:srgbClr val="000000"/>
            </a:solidFill>
            <a:miter lim="800000"/>
            <a:headEnd/>
            <a:tailEnd/>
          </a:ln>
        </p:spPr>
      </p:sp>
      <p:sp>
        <p:nvSpPr>
          <p:cNvPr id="23557" name="Rectangle 5"/>
          <p:cNvSpPr>
            <a:spLocks noGrp="1" noChangeArrowheads="1"/>
          </p:cNvSpPr>
          <p:nvPr>
            <p:ph type="body" sz="quarter" idx="3"/>
          </p:nvPr>
        </p:nvSpPr>
        <p:spPr bwMode="auto">
          <a:xfrm>
            <a:off x="1219200" y="3257550"/>
            <a:ext cx="67056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a:t>Click to edit Master text styles</a:t>
            </a:r>
          </a:p>
          <a:p>
            <a:pPr lvl="0"/>
            <a:r>
              <a:rPr lang="th-TH" noProof="0"/>
              <a:t>Second level</a:t>
            </a:r>
          </a:p>
          <a:p>
            <a:pPr lvl="0"/>
            <a:r>
              <a:rPr lang="th-TH" noProof="0"/>
              <a:t>Third level</a:t>
            </a:r>
          </a:p>
          <a:p>
            <a:pPr lvl="0"/>
            <a:r>
              <a:rPr lang="th-TH" noProof="0"/>
              <a:t>Fourth level</a:t>
            </a:r>
          </a:p>
          <a:p>
            <a:pPr lvl="0"/>
            <a:r>
              <a:rPr lang="th-TH" noProof="0"/>
              <a:t>Fifth level</a:t>
            </a:r>
          </a:p>
        </p:txBody>
      </p:sp>
      <p:sp>
        <p:nvSpPr>
          <p:cNvPr id="23558" name="Rectangle 6"/>
          <p:cNvSpPr>
            <a:spLocks noGrp="1" noChangeArrowheads="1"/>
          </p:cNvSpPr>
          <p:nvPr>
            <p:ph type="ftr" sz="quarter" idx="4"/>
          </p:nvPr>
        </p:nvSpPr>
        <p:spPr bwMode="auto">
          <a:xfrm>
            <a:off x="0" y="6515100"/>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800">
                <a:latin typeface="Angsana New" charset="0"/>
              </a:defRPr>
            </a:lvl1pPr>
          </a:lstStyle>
          <a:p>
            <a:pPr>
              <a:defRPr/>
            </a:pPr>
            <a:endParaRPr lang="en-US"/>
          </a:p>
        </p:txBody>
      </p:sp>
      <p:sp>
        <p:nvSpPr>
          <p:cNvPr id="23559" name="Rectangle 7"/>
          <p:cNvSpPr>
            <a:spLocks noGrp="1" noChangeArrowheads="1"/>
          </p:cNvSpPr>
          <p:nvPr>
            <p:ph type="sldNum" sz="quarter" idx="5"/>
          </p:nvPr>
        </p:nvSpPr>
        <p:spPr bwMode="auto">
          <a:xfrm>
            <a:off x="5181600" y="6515100"/>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800">
                <a:latin typeface="Angsana New" charset="0"/>
              </a:defRPr>
            </a:lvl1pPr>
          </a:lstStyle>
          <a:p>
            <a:pPr>
              <a:defRPr/>
            </a:pPr>
            <a:fld id="{C21AB377-119C-AC48-BCD5-B1B7118C10EE}" type="slidenum">
              <a:rPr lang="th-TH"/>
              <a:pPr>
                <a:defRPr/>
              </a:pPr>
              <a:t>‹#›</a:t>
            </a:fld>
            <a:endParaRPr lang="th-TH"/>
          </a:p>
        </p:txBody>
      </p:sp>
    </p:spTree>
    <p:extLst>
      <p:ext uri="{BB962C8B-B14F-4D97-AF65-F5344CB8AC3E}">
        <p14:creationId xmlns:p14="http://schemas.microsoft.com/office/powerpoint/2010/main" val="457771244"/>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ngsana New" pitchFamily="-106" charset="0"/>
        <a:ea typeface="ＭＳ Ｐゴシック" charset="-128"/>
        <a:cs typeface="ＭＳ Ｐゴシック" charset="-128"/>
      </a:defRPr>
    </a:lvl1pPr>
    <a:lvl2pPr marL="37931725" indent="-37474525" algn="l" rtl="0" eaLnBrk="0" fontAlgn="base" hangingPunct="0">
      <a:spcBef>
        <a:spcPct val="30000"/>
      </a:spcBef>
      <a:spcAft>
        <a:spcPct val="0"/>
      </a:spcAft>
      <a:defRPr sz="1200" kern="1200">
        <a:solidFill>
          <a:schemeClr val="tx1"/>
        </a:solidFill>
        <a:latin typeface="Angsana New" pitchFamily="-106" charset="0"/>
        <a:ea typeface="ＭＳ Ｐゴシック" pitchFamily="-106" charset="-128"/>
        <a:cs typeface="+mn-cs"/>
      </a:defRPr>
    </a:lvl2pPr>
    <a:lvl3pPr marL="914400" algn="l" rtl="0" eaLnBrk="0" fontAlgn="base" hangingPunct="0">
      <a:spcBef>
        <a:spcPct val="30000"/>
      </a:spcBef>
      <a:spcAft>
        <a:spcPct val="0"/>
      </a:spcAft>
      <a:defRPr sz="1200" kern="1200">
        <a:solidFill>
          <a:schemeClr val="tx1"/>
        </a:solidFill>
        <a:latin typeface="Angsana New" pitchFamily="-106" charset="0"/>
        <a:ea typeface="ＭＳ Ｐゴシック" pitchFamily="-106" charset="-128"/>
        <a:cs typeface="+mn-cs"/>
      </a:defRPr>
    </a:lvl3pPr>
    <a:lvl4pPr marL="1371600" algn="l" rtl="0" eaLnBrk="0" fontAlgn="base" hangingPunct="0">
      <a:spcBef>
        <a:spcPct val="30000"/>
      </a:spcBef>
      <a:spcAft>
        <a:spcPct val="0"/>
      </a:spcAft>
      <a:defRPr sz="1200" kern="1200">
        <a:solidFill>
          <a:schemeClr val="tx1"/>
        </a:solidFill>
        <a:latin typeface="Angsana New" pitchFamily="-106" charset="0"/>
        <a:ea typeface="ＭＳ Ｐゴシック" pitchFamily="-106" charset="-128"/>
        <a:cs typeface="+mn-cs"/>
      </a:defRPr>
    </a:lvl4pPr>
    <a:lvl5pPr marL="1828800" algn="l" rtl="0" eaLnBrk="0" fontAlgn="base" hangingPunct="0">
      <a:spcBef>
        <a:spcPct val="30000"/>
      </a:spcBef>
      <a:spcAft>
        <a:spcPct val="0"/>
      </a:spcAft>
      <a:defRPr sz="1200" kern="1200">
        <a:solidFill>
          <a:schemeClr val="tx1"/>
        </a:solidFill>
        <a:latin typeface="Angsana New" pitchFamily="-106" charset="0"/>
        <a:ea typeface="ＭＳ Ｐゴシック" pitchFamily="-106"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p>
            <a:fld id="{6ACEDB95-D8BD-234F-AF2E-69B8E85F8BAC}" type="slidenum">
              <a:rPr lang="th-TH">
                <a:latin typeface="Angsana New" pitchFamily="-1" charset="0"/>
              </a:rPr>
              <a:pPr/>
              <a:t>1</a:t>
            </a:fld>
            <a:endParaRPr lang="th-TH">
              <a:latin typeface="Angsana New" pitchFamily="-1"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p>
            <a:fld id="{50DA689C-0751-A14C-9FF7-D52B8102F18F}" type="slidenum">
              <a:rPr lang="th-TH">
                <a:latin typeface="Angsana New" pitchFamily="-1" charset="0"/>
              </a:rPr>
              <a:pPr/>
              <a:t>2</a:t>
            </a:fld>
            <a:endParaRPr lang="th-TH">
              <a:latin typeface="Angsana New" pitchFamily="-1" charset="0"/>
            </a:endParaRPr>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3939C962-645E-D746-B5F3-D44AE2703713}" type="slidenum">
              <a:rPr lang="th-TH">
                <a:latin typeface="Angsana New" pitchFamily="-1" charset="0"/>
              </a:rPr>
              <a:pPr/>
              <a:t>3</a:t>
            </a:fld>
            <a:endParaRPr lang="th-TH">
              <a:latin typeface="Angsana New" pitchFamily="-1"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1E26C5DC-2CFD-584A-9331-D111429B38B4}" type="slidenum">
              <a:rPr lang="th-TH">
                <a:latin typeface="Angsana New" pitchFamily="-1" charset="0"/>
              </a:rPr>
              <a:pPr/>
              <a:t>4</a:t>
            </a:fld>
            <a:endParaRPr lang="th-TH">
              <a:latin typeface="Angsana New" pitchFamily="-1"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DD610D90-5122-0B40-B76F-76B7251F0844}" type="slidenum">
              <a:rPr lang="th-TH">
                <a:latin typeface="Angsana New" pitchFamily="-1" charset="0"/>
              </a:rPr>
              <a:pPr/>
              <a:t>5</a:t>
            </a:fld>
            <a:endParaRPr lang="th-TH">
              <a:latin typeface="Angsana New" pitchFamily="-1" charset="0"/>
            </a:endParaRPr>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6642918F-B547-E14A-9C36-306B84458272}" type="slidenum">
              <a:rPr lang="th-TH">
                <a:latin typeface="Angsana New" pitchFamily="-1" charset="0"/>
              </a:rPr>
              <a:pPr/>
              <a:t>6</a:t>
            </a:fld>
            <a:endParaRPr lang="th-TH">
              <a:latin typeface="Angsana New" pitchFamily="-1" charset="0"/>
            </a:endParaRPr>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BB336282-AEC3-D845-87FA-D21FE28E56E7}" type="slidenum">
              <a:rPr lang="th-TH">
                <a:latin typeface="Angsana New" pitchFamily="-1" charset="0"/>
              </a:rPr>
              <a:pPr/>
              <a:t>7</a:t>
            </a:fld>
            <a:endParaRPr lang="th-TH">
              <a:latin typeface="Angsana New" pitchFamily="-1" charset="0"/>
            </a:endParaRPr>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2886FA58-7600-2C4F-8661-6C1F9F146171}" type="slidenum">
              <a:rPr lang="th-TH">
                <a:latin typeface="Angsana New" pitchFamily="-1" charset="0"/>
              </a:rPr>
              <a:pPr/>
              <a:t>8</a:t>
            </a:fld>
            <a:endParaRPr lang="th-TH">
              <a:latin typeface="Angsana New" pitchFamily="-1" charset="0"/>
            </a:endParaRPr>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CC0D063C-5118-3542-A914-0AE783F399D0}" type="slidenum">
              <a:rPr lang="th-TH">
                <a:latin typeface="Angsana New" pitchFamily="-1" charset="0"/>
              </a:rPr>
              <a:pPr/>
              <a:t>9</a:t>
            </a:fld>
            <a:endParaRPr lang="th-TH">
              <a:latin typeface="Angsana New" pitchFamily="-1" charset="0"/>
            </a:endParaRPr>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AA66F90D-3A37-4946-AAA1-D2CAA93CD43A}" type="slidenum">
              <a:rPr lang="en-US">
                <a:latin typeface="Angsana New" pitchFamily="-1" charset="0"/>
                <a:ea typeface="ＭＳ Ｐゴシック" pitchFamily="-1" charset="-128"/>
                <a:cs typeface="ＭＳ Ｐゴシック" pitchFamily="-1" charset="-128"/>
              </a:rPr>
              <a:pPr/>
              <a:t>11</a:t>
            </a:fld>
            <a:endParaRPr lang="th-TH">
              <a:latin typeface="Angsana New" pitchFamily="-1" charset="0"/>
              <a:ea typeface="ＭＳ Ｐゴシック" pitchFamily="-1" charset="-128"/>
              <a:cs typeface="ＭＳ Ｐゴシック" pitchFamily="-1" charset="-128"/>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5181600" y="0"/>
            <a:ext cx="3962400" cy="342900"/>
          </a:xfrm>
          <a:prstGeom prst="rect">
            <a:avLst/>
          </a:prstGeom>
          <a:noFill/>
          <a:ln w="12700">
            <a:noFill/>
            <a:miter lim="800000"/>
            <a:headEnd/>
            <a:tailEnd/>
          </a:ln>
        </p:spPr>
        <p:txBody>
          <a:bodyPr wrap="none" anchor="ctr">
            <a:prstTxWarp prst="textNoShape">
              <a:avLst/>
            </a:prstTxWarp>
          </a:bodyPr>
          <a:lstStyle/>
          <a:p>
            <a:endParaRPr lang="en-US"/>
          </a:p>
        </p:txBody>
      </p:sp>
      <p:sp>
        <p:nvSpPr>
          <p:cNvPr id="61443" name="Rectangle 3"/>
          <p:cNvSpPr>
            <a:spLocks noChangeArrowheads="1"/>
          </p:cNvSpPr>
          <p:nvPr/>
        </p:nvSpPr>
        <p:spPr bwMode="auto">
          <a:xfrm>
            <a:off x="5181600" y="6515100"/>
            <a:ext cx="3962400" cy="342900"/>
          </a:xfrm>
          <a:prstGeom prst="rect">
            <a:avLst/>
          </a:prstGeom>
          <a:noFill/>
          <a:ln w="12700">
            <a:noFill/>
            <a:miter lim="800000"/>
            <a:headEnd/>
            <a:tailEnd/>
          </a:ln>
        </p:spPr>
        <p:txBody>
          <a:bodyPr lIns="90488" tIns="44450" rIns="90488" bIns="44450" anchor="b">
            <a:prstTxWarp prst="textNoShape">
              <a:avLst/>
            </a:prstTxWarp>
          </a:bodyPr>
          <a:lstStyle/>
          <a:p>
            <a:pPr algn="r"/>
            <a:r>
              <a:rPr lang="en-US" sz="1200" b="0">
                <a:solidFill>
                  <a:schemeClr val="tx1"/>
                </a:solidFill>
                <a:latin typeface="Times New Roman" pitchFamily="-84" charset="0"/>
              </a:rPr>
              <a:t>33</a:t>
            </a:r>
          </a:p>
        </p:txBody>
      </p:sp>
      <p:sp>
        <p:nvSpPr>
          <p:cNvPr id="61444" name="Rectangle 4"/>
          <p:cNvSpPr>
            <a:spLocks noChangeArrowheads="1"/>
          </p:cNvSpPr>
          <p:nvPr/>
        </p:nvSpPr>
        <p:spPr bwMode="auto">
          <a:xfrm>
            <a:off x="0" y="6515100"/>
            <a:ext cx="3962400" cy="342900"/>
          </a:xfrm>
          <a:prstGeom prst="rect">
            <a:avLst/>
          </a:prstGeom>
          <a:noFill/>
          <a:ln w="12700">
            <a:noFill/>
            <a:miter lim="800000"/>
            <a:headEnd/>
            <a:tailEnd/>
          </a:ln>
        </p:spPr>
        <p:txBody>
          <a:bodyPr wrap="none" anchor="ctr">
            <a:prstTxWarp prst="textNoShape">
              <a:avLst/>
            </a:prstTxWarp>
          </a:bodyPr>
          <a:lstStyle/>
          <a:p>
            <a:endParaRPr lang="en-US"/>
          </a:p>
        </p:txBody>
      </p:sp>
      <p:sp>
        <p:nvSpPr>
          <p:cNvPr id="61445" name="Rectangle 5"/>
          <p:cNvSpPr>
            <a:spLocks noChangeArrowheads="1"/>
          </p:cNvSpPr>
          <p:nvPr/>
        </p:nvSpPr>
        <p:spPr bwMode="auto">
          <a:xfrm>
            <a:off x="0" y="0"/>
            <a:ext cx="3962400" cy="342900"/>
          </a:xfrm>
          <a:prstGeom prst="rect">
            <a:avLst/>
          </a:prstGeom>
          <a:noFill/>
          <a:ln w="12700">
            <a:noFill/>
            <a:miter lim="800000"/>
            <a:headEnd/>
            <a:tailEnd/>
          </a:ln>
        </p:spPr>
        <p:txBody>
          <a:bodyPr wrap="none" anchor="ctr">
            <a:prstTxWarp prst="textNoShape">
              <a:avLst/>
            </a:prstTxWarp>
          </a:bodyPr>
          <a:lstStyle/>
          <a:p>
            <a:endParaRPr lang="en-US"/>
          </a:p>
        </p:txBody>
      </p:sp>
      <p:sp>
        <p:nvSpPr>
          <p:cNvPr id="61446" name="Rectangle 6"/>
          <p:cNvSpPr>
            <a:spLocks noGrp="1" noRot="1" noChangeAspect="1" noChangeArrowheads="1" noTextEdit="1"/>
          </p:cNvSpPr>
          <p:nvPr>
            <p:ph type="sldImg"/>
          </p:nvPr>
        </p:nvSpPr>
        <p:spPr>
          <a:ln cap="flat"/>
        </p:spPr>
      </p:sp>
      <p:sp>
        <p:nvSpPr>
          <p:cNvPr id="61447" name="Rectangle 7"/>
          <p:cNvSpPr>
            <a:spLocks noGrp="1" noChangeArrowheads="1"/>
          </p:cNvSpPr>
          <p:nvPr>
            <p:ph type="body" idx="1"/>
          </p:nvPr>
        </p:nvSpPr>
        <p:spPr>
          <a:noFill/>
          <a:ln w="9525"/>
        </p:spPr>
        <p:txBody>
          <a:bodyPr/>
          <a:lstStyle/>
          <a:p>
            <a:endParaRPr lang="th-TH">
              <a:latin typeface="Arial" pitchFamily="-84" charset="0"/>
              <a:ea typeface="ＭＳ Ｐゴシック" pitchFamily="-84" charset="-128"/>
              <a:cs typeface="ＭＳ Ｐゴシック" pitchFamily="-8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401811C-0BB9-644F-A5FB-6DA58CFDA5AD}" type="slidenum">
              <a:rPr lang="th-TH">
                <a:latin typeface="Angsana New" pitchFamily="-1" charset="0"/>
              </a:rPr>
              <a:pPr/>
              <a:t>19</a:t>
            </a:fld>
            <a:endParaRPr lang="th-TH">
              <a:latin typeface="Angsana New" pitchFamily="-1" charset="0"/>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3D84A973-FA7B-1042-B1BB-70876D009769}" type="slidenum">
              <a:rPr lang="th-TH">
                <a:latin typeface="Angsana New" pitchFamily="-1" charset="0"/>
              </a:rPr>
              <a:pPr/>
              <a:t>20</a:t>
            </a:fld>
            <a:endParaRPr lang="th-TH">
              <a:latin typeface="Angsana New" pitchFamily="-1"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848F0C9C-0383-DC4C-92E5-A7694DD7556E}" type="slidenum">
              <a:rPr lang="th-TH">
                <a:latin typeface="Angsana New" pitchFamily="-1" charset="0"/>
              </a:rPr>
              <a:pPr/>
              <a:t>21</a:t>
            </a:fld>
            <a:endParaRPr lang="th-TH">
              <a:latin typeface="Angsana New" pitchFamily="-1"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B6D21307-19DD-C041-A185-4CDB71854A03}" type="slidenum">
              <a:rPr lang="th-TH">
                <a:latin typeface="Angsana New" pitchFamily="-1" charset="0"/>
              </a:rPr>
              <a:pPr/>
              <a:t>22</a:t>
            </a:fld>
            <a:endParaRPr lang="th-TH">
              <a:latin typeface="Angsana New" pitchFamily="-1" charset="0"/>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FD8F4948-195A-8248-91EC-89DB9908322B}" type="slidenum">
              <a:rPr lang="th-TH">
                <a:latin typeface="Angsana New" pitchFamily="-1" charset="0"/>
              </a:rPr>
              <a:pPr/>
              <a:t>24</a:t>
            </a:fld>
            <a:endParaRPr lang="th-TH">
              <a:latin typeface="Angsana New" pitchFamily="-1" charset="0"/>
            </a:endParaRP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4EA89D64-8F68-074A-846B-60BBD908A5FE}" type="slidenum">
              <a:rPr lang="th-TH">
                <a:latin typeface="Angsana New" pitchFamily="-1" charset="0"/>
              </a:rPr>
              <a:pPr/>
              <a:t>25</a:t>
            </a:fld>
            <a:endParaRPr lang="th-TH">
              <a:latin typeface="Angsana New" pitchFamily="-1" charset="0"/>
            </a:endParaRPr>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72F85EF6-A701-8A48-9038-1660FCCA0D57}" type="slidenum">
              <a:rPr lang="th-TH">
                <a:latin typeface="Angsana New" pitchFamily="-1" charset="0"/>
              </a:rPr>
              <a:pPr/>
              <a:t>26</a:t>
            </a:fld>
            <a:endParaRPr lang="th-TH">
              <a:latin typeface="Angsana New" pitchFamily="-1" charset="0"/>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9D3239CC-5EDB-F545-A100-7DBC820CA8CE}" type="slidenum">
              <a:rPr lang="th-TH">
                <a:latin typeface="Angsana New" pitchFamily="-1" charset="0"/>
              </a:rPr>
              <a:pPr/>
              <a:t>27</a:t>
            </a:fld>
            <a:endParaRPr lang="th-TH">
              <a:latin typeface="Angsana New" pitchFamily="-1"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D70BB134-EB10-D449-94B6-27695C8CDA7A}" type="slidenum">
              <a:rPr lang="th-TH">
                <a:latin typeface="Angsana New" pitchFamily="-1" charset="0"/>
              </a:rPr>
              <a:pPr/>
              <a:t>28</a:t>
            </a:fld>
            <a:endParaRPr lang="th-TH">
              <a:latin typeface="Angsana New" pitchFamily="-1"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57C36D21-1B36-CB4E-97E5-7C3975C99414}" type="slidenum">
              <a:rPr lang="th-TH">
                <a:latin typeface="Angsana New" pitchFamily="-1" charset="0"/>
              </a:rPr>
              <a:pPr/>
              <a:t>30</a:t>
            </a:fld>
            <a:endParaRPr lang="th-TH">
              <a:latin typeface="Angsana New" pitchFamily="-1" charset="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5DE6ABD8-6D3D-F543-B571-D2BE901A2199}" type="slidenum">
              <a:rPr lang="th-TH">
                <a:latin typeface="Angsana New" pitchFamily="-1" charset="0"/>
              </a:rPr>
              <a:pPr/>
              <a:t>33</a:t>
            </a:fld>
            <a:endParaRPr lang="th-TH">
              <a:latin typeface="Angsana New" pitchFamily="-1"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DE2671FB-2E99-9549-B979-EC7B01378B38}" type="slidenum">
              <a:rPr lang="th-TH">
                <a:latin typeface="Angsana New" pitchFamily="-1" charset="0"/>
              </a:rPr>
              <a:pPr/>
              <a:t>34</a:t>
            </a:fld>
            <a:endParaRPr lang="th-TH">
              <a:latin typeface="Angsana New" pitchFamily="-1"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0D381BA3-5DC9-E846-896B-FDB134A5CC11}" type="slidenum">
              <a:rPr lang="th-TH">
                <a:latin typeface="Angsana New" pitchFamily="-1" charset="0"/>
              </a:rPr>
              <a:pPr/>
              <a:t>35</a:t>
            </a:fld>
            <a:endParaRPr lang="th-TH">
              <a:latin typeface="Angsana New" pitchFamily="-1"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364621F8-89EC-4349-B244-E6BFD824D11F}" type="slidenum">
              <a:rPr lang="th-TH">
                <a:latin typeface="Angsana New" pitchFamily="-1" charset="0"/>
              </a:rPr>
              <a:pPr/>
              <a:t>37</a:t>
            </a:fld>
            <a:endParaRPr lang="th-TH">
              <a:latin typeface="Angsana New" pitchFamily="-1"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p:cNvSpPr>
          <p:nvPr>
            <p:ph type="sldImg"/>
          </p:nvPr>
        </p:nvSpPr>
        <p:spPr>
          <a:ln/>
        </p:spPr>
      </p:sp>
      <p:sp>
        <p:nvSpPr>
          <p:cNvPr id="77827" name="Notes Placeholder 2"/>
          <p:cNvSpPr>
            <a:spLocks noGrp="1"/>
          </p:cNvSpPr>
          <p:nvPr>
            <p:ph type="body" idx="1"/>
          </p:nvPr>
        </p:nvSpPr>
        <p:spPr>
          <a:noFill/>
          <a:ln/>
        </p:spPr>
        <p:txBody>
          <a:bodyPr/>
          <a:lstStyle/>
          <a:p>
            <a:endParaRPr lang="en-US">
              <a:latin typeface="Angsana New" pitchFamily="-1" charset="0"/>
              <a:ea typeface="ＭＳ Ｐゴシック" pitchFamily="-1" charset="-128"/>
              <a:cs typeface="ＭＳ Ｐゴシック" pitchFamily="-1" charset="-128"/>
            </a:endParaRPr>
          </a:p>
        </p:txBody>
      </p:sp>
      <p:sp>
        <p:nvSpPr>
          <p:cNvPr id="77828" name="Slide Number Placeholder 3"/>
          <p:cNvSpPr>
            <a:spLocks noGrp="1"/>
          </p:cNvSpPr>
          <p:nvPr>
            <p:ph type="sldNum" sz="quarter" idx="5"/>
          </p:nvPr>
        </p:nvSpPr>
        <p:spPr>
          <a:noFill/>
        </p:spPr>
        <p:txBody>
          <a:bodyPr/>
          <a:lstStyle/>
          <a:p>
            <a:fld id="{713F800E-A5B6-2E41-BB30-EFC82DD48754}" type="slidenum">
              <a:rPr lang="th-TH" smtClean="0">
                <a:latin typeface="Angsana New" pitchFamily="-1" charset="0"/>
              </a:rPr>
              <a:pPr/>
              <a:t>39</a:t>
            </a:fld>
            <a:endParaRPr lang="th-TH" smtClean="0">
              <a:latin typeface="Angsana New" pitchFamily="-1"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42DEDB35-9D10-B343-BC39-6FCE26B7E3D7}" type="slidenum">
              <a:rPr lang="th-TH">
                <a:latin typeface="Angsana New" pitchFamily="-1" charset="0"/>
              </a:rPr>
              <a:pPr/>
              <a:t>47</a:t>
            </a:fld>
            <a:endParaRPr lang="th-TH">
              <a:latin typeface="Angsana New" pitchFamily="-1" charset="0"/>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fld id="{3603FBA9-45E2-D444-9C9D-460F02A5D39A}" type="slidenum">
              <a:rPr lang="th-TH">
                <a:latin typeface="Angsana New" pitchFamily="-1" charset="0"/>
              </a:rPr>
              <a:pPr/>
              <a:t>48</a:t>
            </a:fld>
            <a:endParaRPr lang="th-TH">
              <a:latin typeface="Angsana New" pitchFamily="-1" charset="0"/>
            </a:endParaRPr>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p>
            <a:fld id="{09031D2B-899C-7641-B789-48E8D69D13BA}" type="slidenum">
              <a:rPr lang="th-TH">
                <a:latin typeface="Angsana New" pitchFamily="-1" charset="0"/>
              </a:rPr>
              <a:pPr/>
              <a:t>50</a:t>
            </a:fld>
            <a:endParaRPr lang="th-TH">
              <a:latin typeface="Angsana New" pitchFamily="-1" charset="0"/>
            </a:endParaRPr>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p>
            <a:fld id="{1B06569D-D17C-C94F-9DED-B65BA1F23499}" type="slidenum">
              <a:rPr lang="th-TH">
                <a:latin typeface="Angsana New" pitchFamily="-1" charset="0"/>
              </a:rPr>
              <a:pPr/>
              <a:t>51</a:t>
            </a:fld>
            <a:endParaRPr lang="th-TH">
              <a:latin typeface="Angsana New" pitchFamily="-1" charset="0"/>
            </a:endParaRPr>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p:spPr>
        <p:txBody>
          <a:bodyPr/>
          <a:lstStyle/>
          <a:p>
            <a:endParaRPr lang="en-US" sz="1800">
              <a:latin typeface="Angsana New" pitchFamily="-1" charset="0"/>
              <a:ea typeface="ＭＳ Ｐゴシック" pitchFamily="-1" charset="-128"/>
              <a:cs typeface="ＭＳ Ｐゴシック" pitchFamily="-1"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2" name="Group 2"/>
          <p:cNvGrpSpPr>
            <a:grpSpLocks/>
          </p:cNvGrpSpPr>
          <p:nvPr/>
        </p:nvGrpSpPr>
        <p:grpSpPr bwMode="auto">
          <a:xfrm>
            <a:off x="8001000" y="-6350"/>
            <a:ext cx="1158875" cy="1758950"/>
            <a:chOff x="2346" y="9241"/>
            <a:chExt cx="1824" cy="2769"/>
          </a:xfrm>
        </p:grpSpPr>
        <p:pic>
          <p:nvPicPr>
            <p:cNvPr id="5" name="Picture 3"/>
            <p:cNvPicPr>
              <a:picLocks noChangeArrowheads="1"/>
            </p:cNvPicPr>
            <p:nvPr/>
          </p:nvPicPr>
          <p:blipFill>
            <a:blip r:embed="rId2"/>
            <a:srcRect/>
            <a:stretch>
              <a:fillRect/>
            </a:stretch>
          </p:blipFill>
          <p:spPr bwMode="auto">
            <a:xfrm>
              <a:off x="2355" y="9241"/>
              <a:ext cx="1805" cy="2429"/>
            </a:xfrm>
            <a:prstGeom prst="rect">
              <a:avLst/>
            </a:prstGeom>
            <a:noFill/>
            <a:ln w="9525">
              <a:noFill/>
              <a:miter lim="800000"/>
              <a:headEnd/>
              <a:tailEnd/>
            </a:ln>
          </p:spPr>
        </p:pic>
        <p:pic>
          <p:nvPicPr>
            <p:cNvPr id="6" name="Picture 4" descr="Econ.png"/>
            <p:cNvPicPr>
              <a:picLocks noChangeArrowheads="1"/>
            </p:cNvPicPr>
            <p:nvPr/>
          </p:nvPicPr>
          <p:blipFill>
            <a:blip r:embed="rId3"/>
            <a:srcRect/>
            <a:stretch>
              <a:fillRect/>
            </a:stretch>
          </p:blipFill>
          <p:spPr bwMode="auto">
            <a:xfrm>
              <a:off x="2346" y="11722"/>
              <a:ext cx="1824" cy="288"/>
            </a:xfrm>
            <a:prstGeom prst="rect">
              <a:avLst/>
            </a:prstGeom>
            <a:noFill/>
            <a:ln w="9525">
              <a:noFill/>
              <a:miter lim="800000"/>
              <a:headEnd/>
              <a:tailEnd/>
            </a:ln>
          </p:spPr>
        </p:pic>
      </p:grpSp>
      <p:pic>
        <p:nvPicPr>
          <p:cNvPr id="7" name="Picture 3" descr="Econ.png"/>
          <p:cNvPicPr>
            <a:picLocks noChangeAspect="1"/>
          </p:cNvPicPr>
          <p:nvPr/>
        </p:nvPicPr>
        <p:blipFill>
          <a:blip r:embed="rId4"/>
          <a:srcRect/>
          <a:stretch>
            <a:fillRect/>
          </a:stretch>
        </p:blipFill>
        <p:spPr bwMode="auto">
          <a:xfrm>
            <a:off x="28575" y="0"/>
            <a:ext cx="2776538" cy="1809750"/>
          </a:xfrm>
          <a:prstGeom prst="rect">
            <a:avLst/>
          </a:prstGeom>
          <a:noFill/>
          <a:ln w="9525">
            <a:noFill/>
            <a:miter lim="800000"/>
            <a:headEnd/>
            <a:tailEnd/>
          </a:ln>
        </p:spPr>
      </p:pic>
      <p:sp>
        <p:nvSpPr>
          <p:cNvPr id="10242" name="Rectangle 2"/>
          <p:cNvSpPr>
            <a:spLocks noGrp="1" noChangeArrowheads="1"/>
          </p:cNvSpPr>
          <p:nvPr>
            <p:ph type="ctrTitle"/>
          </p:nvPr>
        </p:nvSpPr>
        <p:spPr>
          <a:xfrm>
            <a:off x="685800" y="2286000"/>
            <a:ext cx="7772400" cy="1143000"/>
          </a:xfrm>
          <a:solidFill>
            <a:srgbClr val="AADE6B"/>
          </a:solidFill>
        </p:spPr>
        <p:txBody>
          <a:bodyPr/>
          <a:lstStyle>
            <a:lvl1pPr algn="ctr">
              <a:defRPr sz="5400" b="0"/>
            </a:lvl1pPr>
          </a:lstStyle>
          <a:p>
            <a:r>
              <a:rPr lang="en-US" smtClean="0"/>
              <a:t>Click to edit Master title style</a:t>
            </a:r>
            <a:endParaRPr lang="th-TH"/>
          </a:p>
        </p:txBody>
      </p:sp>
      <p:sp>
        <p:nvSpPr>
          <p:cNvPr id="10243"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smtClean="0"/>
              <a:t>Click to edit Master subtitle style</a:t>
            </a:r>
            <a:endParaRPr lang="th-TH"/>
          </a:p>
        </p:txBody>
      </p:sp>
      <p:sp>
        <p:nvSpPr>
          <p:cNvPr id="8" name="Rectangle 6"/>
          <p:cNvSpPr>
            <a:spLocks noGrp="1" noChangeArrowheads="1"/>
          </p:cNvSpPr>
          <p:nvPr>
            <p:ph type="sldNum" sz="quarter" idx="10"/>
          </p:nvPr>
        </p:nvSpPr>
        <p:spPr/>
        <p:txBody>
          <a:bodyPr/>
          <a:lstStyle>
            <a:lvl1pPr>
              <a:defRPr/>
            </a:lvl1pPr>
          </a:lstStyle>
          <a:p>
            <a:pPr>
              <a:defRPr/>
            </a:pPr>
            <a:fld id="{D33A4A38-12CD-9547-BC90-752B22DD6260}" type="slidenum">
              <a:rPr lang="th-TH" smtClean="0"/>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7696200" cy="838200"/>
          </a:xfrm>
          <a:solidFill>
            <a:srgbClr val="AADE6B"/>
          </a:solidFill>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B22FFB8C-D877-1E4B-B7C9-C70375460FDC}" type="slidenum">
              <a:rPr lang="th-TH" smtClean="0"/>
              <a:pPr>
                <a:defRPr/>
              </a:pPr>
              <a:t>‹#›</a:t>
            </a:fld>
            <a:endParaRPr lang="th-TH"/>
          </a:p>
        </p:txBody>
      </p:sp>
      <p:sp>
        <p:nvSpPr>
          <p:cNvPr id="5"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pPr>
              <a:defRPr/>
            </a:pPr>
            <a:r>
              <a:rPr lang="en-US" smtClean="0"/>
              <a:t>Chayun Tantivasadakarn</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A73A38A5-0D96-D443-B144-FFA422EE60EC}" type="slidenum">
              <a:rPr lang="th-TH" smtClean="0"/>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74CF9D17-B2E4-7449-87EC-70E5144AB133}" type="slidenum">
              <a:rPr lang="th-TH" smtClean="0"/>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fld id="{324767BB-DF72-AB4D-B28B-85DF69ABBD54}" type="slidenum">
              <a:rPr lang="th-TH" smtClean="0"/>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fld id="{940B504F-424C-4B4E-9AFE-28D31C13E603}" type="slidenum">
              <a:rPr lang="th-TH" smtClean="0"/>
              <a:pPr>
                <a:defRPr/>
              </a:pPr>
              <a:t>‹#›</a:t>
            </a:fld>
            <a:endParaRPr lang="th-TH"/>
          </a:p>
        </p:txBody>
      </p:sp>
      <p:sp>
        <p:nvSpPr>
          <p:cNvPr id="4"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pPr>
              <a:defRPr/>
            </a:pPr>
            <a:r>
              <a:rPr lang="en-US" smtClean="0"/>
              <a:t>Chayun Tantivasadakarn</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6FD123F3-A1A2-9B4F-8D4C-002CA93D74A4}" type="slidenum">
              <a:rPr lang="th-TH" smtClean="0"/>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466E7212-6DC2-8C42-BB65-A577944650C7}" type="slidenum">
              <a:rPr lang="th-TH" smtClean="0"/>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BCB8E5C3-46F0-2444-9AF3-443AC62E5F99}" type="slidenum">
              <a:rPr lang="th-TH" smtClean="0"/>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BC5EEF5D-FADF-A84A-BEF5-9BB340A1B105}" type="slidenum">
              <a:rPr lang="th-TH" smtClean="0"/>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228600"/>
            <a:ext cx="1943100" cy="5867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228600"/>
            <a:ext cx="56769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63EDA206-6396-0047-8AE4-95D43FCC1491}" type="slidenum">
              <a:rPr lang="th-TH" smtClean="0"/>
              <a:pPr>
                <a:defRPr/>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370013" y="23813"/>
            <a:ext cx="7313612" cy="1143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969963" y="1285875"/>
            <a:ext cx="7713662" cy="5056188"/>
          </a:xfrm>
        </p:spPr>
        <p:txBody>
          <a:bodyPr/>
          <a:lstStyle/>
          <a:p>
            <a:pPr lvl="0"/>
            <a:r>
              <a:rPr lang="en-US" noProof="0" smtClean="0"/>
              <a:t>Click icon to add chart</a:t>
            </a:r>
          </a:p>
        </p:txBody>
      </p:sp>
      <p:sp>
        <p:nvSpPr>
          <p:cNvPr id="4" name="Rectangle 6"/>
          <p:cNvSpPr>
            <a:spLocks noGrp="1" noChangeArrowheads="1"/>
          </p:cNvSpPr>
          <p:nvPr>
            <p:ph type="sldNum" sz="quarter" idx="10"/>
          </p:nvPr>
        </p:nvSpPr>
        <p:spPr>
          <a:ln/>
        </p:spPr>
        <p:txBody>
          <a:bodyPr/>
          <a:lstStyle>
            <a:lvl1pPr>
              <a:defRPr/>
            </a:lvl1pPr>
          </a:lstStyle>
          <a:p>
            <a:pPr>
              <a:defRPr/>
            </a:pPr>
            <a:fld id="{DE0CABF8-38D6-BA40-9C25-A216EB21E7EB}" type="slidenum">
              <a:rPr lang="th-TH" smtClean="0"/>
              <a:pPr>
                <a:defRPr/>
              </a:pPr>
              <a:t>‹#›</a:t>
            </a:fld>
            <a:endParaRPr lang="th-T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7772400" cy="8382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85800" y="1371600"/>
            <a:ext cx="7772400" cy="4724400"/>
          </a:xfrm>
        </p:spPr>
        <p:txBody>
          <a:bodyPr/>
          <a:lstStyle/>
          <a:p>
            <a:pPr lvl="0"/>
            <a:endParaRPr lang="en-US" noProof="0" smtClean="0"/>
          </a:p>
        </p:txBody>
      </p:sp>
      <p:sp>
        <p:nvSpPr>
          <p:cNvPr id="4" name="Rectangle 4"/>
          <p:cNvSpPr>
            <a:spLocks noGrp="1" noChangeArrowheads="1"/>
          </p:cNvSpPr>
          <p:nvPr>
            <p:ph type="dt" sz="half" idx="10"/>
          </p:nvPr>
        </p:nvSpPr>
        <p:spPr>
          <a:xfrm>
            <a:off x="0" y="6400800"/>
            <a:ext cx="1905000" cy="457200"/>
          </a:xfrm>
          <a:prstGeom prst="rect">
            <a:avLst/>
          </a:prstGeom>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r>
              <a:rPr lang="en-US" smtClean="0"/>
              <a:t>Chayun Tantivasadakarn</a:t>
            </a: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19121E3-D1F1-2A47-B76D-EE04344379D9}" type="slidenum">
              <a:rPr lang="th-TH"/>
              <a:pPr>
                <a:defRPr/>
              </a:pPr>
              <a:t>‹#›</a:t>
            </a:fld>
            <a:endParaRPr lang="th-T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7772400" cy="8382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371600"/>
            <a:ext cx="381000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1600"/>
            <a:ext cx="381000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noChangeArrowheads="1"/>
          </p:cNvSpPr>
          <p:nvPr>
            <p:ph type="dt" sz="half" idx="10"/>
          </p:nvPr>
        </p:nvSpPr>
        <p:spPr>
          <a:xfrm>
            <a:off x="0" y="6400800"/>
            <a:ext cx="1905000" cy="457200"/>
          </a:xfrm>
          <a:prstGeom prst="rect">
            <a:avLst/>
          </a:prstGeom>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r>
              <a:rPr lang="en-US" smtClean="0"/>
              <a:t>Chayun Tantivasadakarn</a:t>
            </a: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1C843B2-9FF9-314E-B1ED-92C151EBC240}" type="slidenum">
              <a:rPr lang="th-TH"/>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6"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28600"/>
            <a:ext cx="7620000" cy="838200"/>
          </a:xfrm>
          <a:prstGeom prst="rect">
            <a:avLst/>
          </a:prstGeom>
          <a:solidFill>
            <a:srgbClr val="AADE6B"/>
          </a:solid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th-TH"/>
          </a:p>
        </p:txBody>
      </p:sp>
      <p:sp>
        <p:nvSpPr>
          <p:cNvPr id="1027" name="Rectangle 3"/>
          <p:cNvSpPr>
            <a:spLocks noGrp="1" noChangeArrowheads="1"/>
          </p:cNvSpPr>
          <p:nvPr>
            <p:ph type="body" idx="1"/>
          </p:nvPr>
        </p:nvSpPr>
        <p:spPr bwMode="auto">
          <a:xfrm>
            <a:off x="685800" y="1371600"/>
            <a:ext cx="7772400" cy="4724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1030" name="Rectangle 6"/>
          <p:cNvSpPr>
            <a:spLocks noGrp="1" noChangeArrowheads="1"/>
          </p:cNvSpPr>
          <p:nvPr>
            <p:ph type="sldNum" sz="quarter" idx="4"/>
          </p:nvPr>
        </p:nvSpPr>
        <p:spPr bwMode="auto">
          <a:xfrm>
            <a:off x="7239000" y="64008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2600">
                <a:solidFill>
                  <a:srgbClr val="000000"/>
                </a:solidFill>
                <a:latin typeface="Angsana New"/>
                <a:cs typeface="Angsana New"/>
              </a:defRPr>
            </a:lvl1pPr>
          </a:lstStyle>
          <a:p>
            <a:pPr>
              <a:defRPr/>
            </a:pPr>
            <a:fld id="{DE0CABF8-38D6-BA40-9C25-A216EB21E7EB}" type="slidenum">
              <a:rPr lang="th-TH" smtClean="0"/>
              <a:pPr>
                <a:defRPr/>
              </a:pPr>
              <a:t>‹#›</a:t>
            </a:fld>
            <a:endParaRPr lang="th-TH"/>
          </a:p>
        </p:txBody>
      </p:sp>
      <p:pic>
        <p:nvPicPr>
          <p:cNvPr id="1029" name="Picture 6" descr="Econ Logo Official.png"/>
          <p:cNvPicPr>
            <a:picLocks noChangeAspect="1"/>
          </p:cNvPicPr>
          <p:nvPr/>
        </p:nvPicPr>
        <p:blipFill>
          <a:blip r:embed="rId16"/>
          <a:srcRect/>
          <a:stretch>
            <a:fillRect/>
          </a:stretch>
        </p:blipFill>
        <p:spPr bwMode="auto">
          <a:xfrm>
            <a:off x="8383588" y="0"/>
            <a:ext cx="760412" cy="1066800"/>
          </a:xfrm>
          <a:prstGeom prst="rect">
            <a:avLst/>
          </a:prstGeom>
          <a:noFill/>
          <a:ln w="9525">
            <a:noFill/>
            <a:miter lim="800000"/>
            <a:headEnd/>
            <a:tailEnd/>
          </a:ln>
        </p:spPr>
      </p:pic>
      <p:sp>
        <p:nvSpPr>
          <p:cNvPr id="7" name="Rectangle 13"/>
          <p:cNvSpPr>
            <a:spLocks noGrp="1" noChangeArrowheads="1"/>
          </p:cNvSpPr>
          <p:nvPr/>
        </p:nvSpPr>
        <p:spPr bwMode="auto">
          <a:xfrm>
            <a:off x="0" y="6400800"/>
            <a:ext cx="3224213" cy="457200"/>
          </a:xfrm>
          <a:prstGeom prst="rect">
            <a:avLst/>
          </a:prstGeom>
          <a:noFill/>
          <a:ln w="9525">
            <a:noFill/>
            <a:miter lim="800000"/>
            <a:headEnd/>
            <a:tailEnd/>
          </a:ln>
          <a:effectLst/>
        </p:spPr>
        <p:txBody>
          <a:bodyPr anchor="b">
            <a:prstTxWarp prst="textNoShape">
              <a:avLst/>
            </a:prstTxWarp>
          </a:bodyPr>
          <a:lstStyle/>
          <a:p>
            <a:pPr>
              <a:defRPr/>
            </a:pPr>
            <a:r>
              <a:rPr lang="en-US" sz="1200" b="0" dirty="0" smtClean="0">
                <a:solidFill>
                  <a:schemeClr val="tx1"/>
                </a:solidFill>
              </a:rPr>
              <a:t>  </a:t>
            </a:r>
            <a:endParaRPr lang="en-US" sz="1200" b="0" dirty="0">
              <a:solidFill>
                <a:schemeClr val="tx1"/>
              </a:solidFill>
            </a:endParaRPr>
          </a:p>
        </p:txBody>
      </p:sp>
      <p:sp>
        <p:nvSpPr>
          <p:cNvPr id="8" name="Footer Placeholder 7"/>
          <p:cNvSpPr>
            <a:spLocks noGrp="1"/>
          </p:cNvSpPr>
          <p:nvPr>
            <p:ph type="ftr" sz="quarter" idx="3"/>
          </p:nvPr>
        </p:nvSpPr>
        <p:spPr>
          <a:xfrm>
            <a:off x="0" y="6477001"/>
            <a:ext cx="3733800" cy="381000"/>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pPr>
              <a:defRPr/>
            </a:pPr>
            <a:r>
              <a:rPr lang="en-US" smtClean="0"/>
              <a:t>Chayun Tantivasadakarn</a:t>
            </a:r>
            <a:endParaRPr lang="en-US" dirty="0"/>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 id="2147483936" r:id="rId12"/>
    <p:sldLayoutId id="2147483937" r:id="rId13"/>
    <p:sldLayoutId id="2147483938" r:id="rId14"/>
  </p:sldLayoutIdLst>
  <p:hf hdr="0" dt="0"/>
  <p:txStyles>
    <p:titleStyle>
      <a:lvl1pPr algn="l" rtl="0" eaLnBrk="1" fontAlgn="base" hangingPunct="1">
        <a:spcBef>
          <a:spcPct val="0"/>
        </a:spcBef>
        <a:spcAft>
          <a:spcPct val="0"/>
        </a:spcAft>
        <a:defRPr sz="4400" b="1">
          <a:solidFill>
            <a:schemeClr val="tx2"/>
          </a:solidFill>
          <a:latin typeface="Angsana New"/>
          <a:ea typeface="ＭＳ Ｐゴシック" charset="-128"/>
          <a:cs typeface="Angsana New"/>
        </a:defRPr>
      </a:lvl1pPr>
      <a:lvl2pPr algn="l" rtl="0" eaLnBrk="1" fontAlgn="base" hangingPunct="1">
        <a:spcBef>
          <a:spcPct val="0"/>
        </a:spcBef>
        <a:spcAft>
          <a:spcPct val="0"/>
        </a:spcAft>
        <a:defRPr sz="4400" b="1">
          <a:solidFill>
            <a:schemeClr val="tx2"/>
          </a:solidFill>
          <a:latin typeface="Angsana New" charset="0"/>
          <a:ea typeface="ＭＳ Ｐゴシック" charset="-128"/>
        </a:defRPr>
      </a:lvl2pPr>
      <a:lvl3pPr algn="l" rtl="0" eaLnBrk="1" fontAlgn="base" hangingPunct="1">
        <a:spcBef>
          <a:spcPct val="0"/>
        </a:spcBef>
        <a:spcAft>
          <a:spcPct val="0"/>
        </a:spcAft>
        <a:defRPr sz="4400" b="1">
          <a:solidFill>
            <a:schemeClr val="tx2"/>
          </a:solidFill>
          <a:latin typeface="Angsana New" charset="0"/>
          <a:ea typeface="ＭＳ Ｐゴシック" charset="-128"/>
        </a:defRPr>
      </a:lvl3pPr>
      <a:lvl4pPr algn="l" rtl="0" eaLnBrk="1" fontAlgn="base" hangingPunct="1">
        <a:spcBef>
          <a:spcPct val="0"/>
        </a:spcBef>
        <a:spcAft>
          <a:spcPct val="0"/>
        </a:spcAft>
        <a:defRPr sz="4400" b="1">
          <a:solidFill>
            <a:schemeClr val="tx2"/>
          </a:solidFill>
          <a:latin typeface="Angsana New" charset="0"/>
          <a:ea typeface="ＭＳ Ｐゴシック" charset="-128"/>
        </a:defRPr>
      </a:lvl4pPr>
      <a:lvl5pPr algn="l" rtl="0" eaLnBrk="1" fontAlgn="base" hangingPunct="1">
        <a:spcBef>
          <a:spcPct val="0"/>
        </a:spcBef>
        <a:spcAft>
          <a:spcPct val="0"/>
        </a:spcAft>
        <a:defRPr sz="4400" b="1">
          <a:solidFill>
            <a:schemeClr val="tx2"/>
          </a:solidFill>
          <a:latin typeface="Angsana New" charset="0"/>
          <a:ea typeface="ＭＳ Ｐゴシック" charset="-128"/>
        </a:defRPr>
      </a:lvl5pPr>
      <a:lvl6pPr marL="457200" algn="l" rtl="0" eaLnBrk="1" fontAlgn="base" hangingPunct="1">
        <a:spcBef>
          <a:spcPct val="0"/>
        </a:spcBef>
        <a:spcAft>
          <a:spcPct val="0"/>
        </a:spcAft>
        <a:defRPr sz="4400" b="1">
          <a:solidFill>
            <a:schemeClr val="tx2"/>
          </a:solidFill>
          <a:latin typeface="Angsana New" charset="0"/>
        </a:defRPr>
      </a:lvl6pPr>
      <a:lvl7pPr marL="914400" algn="l" rtl="0" eaLnBrk="1" fontAlgn="base" hangingPunct="1">
        <a:spcBef>
          <a:spcPct val="0"/>
        </a:spcBef>
        <a:spcAft>
          <a:spcPct val="0"/>
        </a:spcAft>
        <a:defRPr sz="4400" b="1">
          <a:solidFill>
            <a:schemeClr val="tx2"/>
          </a:solidFill>
          <a:latin typeface="Angsana New" charset="0"/>
        </a:defRPr>
      </a:lvl7pPr>
      <a:lvl8pPr marL="1371600" algn="l" rtl="0" eaLnBrk="1" fontAlgn="base" hangingPunct="1">
        <a:spcBef>
          <a:spcPct val="0"/>
        </a:spcBef>
        <a:spcAft>
          <a:spcPct val="0"/>
        </a:spcAft>
        <a:defRPr sz="4400" b="1">
          <a:solidFill>
            <a:schemeClr val="tx2"/>
          </a:solidFill>
          <a:latin typeface="Angsana New" charset="0"/>
        </a:defRPr>
      </a:lvl8pPr>
      <a:lvl9pPr marL="1828800" algn="l" rtl="0" eaLnBrk="1" fontAlgn="base" hangingPunct="1">
        <a:spcBef>
          <a:spcPct val="0"/>
        </a:spcBef>
        <a:spcAft>
          <a:spcPct val="0"/>
        </a:spcAft>
        <a:defRPr sz="4400" b="1">
          <a:solidFill>
            <a:schemeClr val="tx2"/>
          </a:solidFill>
          <a:latin typeface="Angsana New" charset="0"/>
        </a:defRPr>
      </a:lvl9pPr>
    </p:titleStyle>
    <p:bodyStyle>
      <a:lvl1pPr marL="342900" indent="-342900" algn="l" rtl="0" eaLnBrk="1" fontAlgn="base" hangingPunct="1">
        <a:lnSpc>
          <a:spcPct val="90000"/>
        </a:lnSpc>
        <a:spcBef>
          <a:spcPct val="10000"/>
        </a:spcBef>
        <a:spcAft>
          <a:spcPct val="0"/>
        </a:spcAft>
        <a:buChar char="•"/>
        <a:defRPr sz="4000">
          <a:solidFill>
            <a:schemeClr val="tx1"/>
          </a:solidFill>
          <a:latin typeface="Angsana New"/>
          <a:ea typeface="ＭＳ Ｐゴシック" charset="-128"/>
          <a:cs typeface="Angsana New"/>
        </a:defRPr>
      </a:lvl1pPr>
      <a:lvl2pPr marL="742950" indent="-285750" algn="l" rtl="0" eaLnBrk="1" fontAlgn="base" hangingPunct="1">
        <a:lnSpc>
          <a:spcPct val="90000"/>
        </a:lnSpc>
        <a:spcBef>
          <a:spcPct val="10000"/>
        </a:spcBef>
        <a:spcAft>
          <a:spcPct val="0"/>
        </a:spcAft>
        <a:buChar char="–"/>
        <a:defRPr sz="3600">
          <a:solidFill>
            <a:schemeClr val="tx1"/>
          </a:solidFill>
          <a:latin typeface="Angsana New"/>
          <a:ea typeface="ＭＳ Ｐゴシック" charset="-128"/>
          <a:cs typeface="Angsana New"/>
        </a:defRPr>
      </a:lvl2pPr>
      <a:lvl3pPr marL="1143000" indent="-228600" algn="l" rtl="0" eaLnBrk="1" fontAlgn="base" hangingPunct="1">
        <a:lnSpc>
          <a:spcPct val="90000"/>
        </a:lnSpc>
        <a:spcBef>
          <a:spcPct val="10000"/>
        </a:spcBef>
        <a:spcAft>
          <a:spcPct val="0"/>
        </a:spcAft>
        <a:buChar char="•"/>
        <a:defRPr sz="3200">
          <a:solidFill>
            <a:schemeClr val="tx1"/>
          </a:solidFill>
          <a:latin typeface="Angsana New"/>
          <a:ea typeface="ＭＳ Ｐゴシック" charset="-128"/>
          <a:cs typeface="Angsana New"/>
        </a:defRPr>
      </a:lvl3pPr>
      <a:lvl4pPr marL="1600200" indent="-228600" algn="l" rtl="0" eaLnBrk="1" fontAlgn="base" hangingPunct="1">
        <a:lnSpc>
          <a:spcPct val="90000"/>
        </a:lnSpc>
        <a:spcBef>
          <a:spcPct val="10000"/>
        </a:spcBef>
        <a:spcAft>
          <a:spcPct val="0"/>
        </a:spcAft>
        <a:buChar char="–"/>
        <a:defRPr sz="2800">
          <a:solidFill>
            <a:schemeClr val="tx1"/>
          </a:solidFill>
          <a:latin typeface="Angsana New"/>
          <a:ea typeface="ＭＳ Ｐゴシック" charset="-128"/>
          <a:cs typeface="Angsana New"/>
        </a:defRPr>
      </a:lvl4pPr>
      <a:lvl5pPr marL="2057400" indent="-228600" algn="l" rtl="0" eaLnBrk="1" fontAlgn="base" hangingPunct="1">
        <a:lnSpc>
          <a:spcPct val="90000"/>
        </a:lnSpc>
        <a:spcBef>
          <a:spcPct val="10000"/>
        </a:spcBef>
        <a:spcAft>
          <a:spcPct val="0"/>
        </a:spcAft>
        <a:buChar char="»"/>
        <a:defRPr sz="2800">
          <a:solidFill>
            <a:schemeClr val="tx1"/>
          </a:solidFill>
          <a:latin typeface="Angsana New"/>
          <a:ea typeface="ＭＳ Ｐゴシック" charset="-128"/>
          <a:cs typeface="Angsana New"/>
        </a:defRPr>
      </a:lvl5pPr>
      <a:lvl6pPr marL="25146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6pPr>
      <a:lvl7pPr marL="29718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7pPr>
      <a:lvl8pPr marL="34290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8pPr>
      <a:lvl9pPr marL="38862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 Id="rId3"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jpeg"/><Relationship Id="rId7" Type="http://schemas.openxmlformats.org/officeDocument/2006/relationships/image" Target="../media/image11.jpeg"/><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 Id="rId3" Type="http://schemas.openxmlformats.org/officeDocument/2006/relationships/image" Target="../media/image1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 Id="rId3" Type="http://schemas.openxmlformats.org/officeDocument/2006/relationships/image" Target="../media/image1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9.xml"/><Relationship Id="rId3" Type="http://schemas.openxmlformats.org/officeDocument/2006/relationships/image" Target="../media/image1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bin"/><Relationship Id="rId4" Type="http://schemas.openxmlformats.org/officeDocument/2006/relationships/image" Target="../media/image15.wmf"/><Relationship Id="rId5" Type="http://schemas.openxmlformats.org/officeDocument/2006/relationships/image" Target="../media/image16.png"/><Relationship Id="rId1" Type="http://schemas.openxmlformats.org/officeDocument/2006/relationships/vmlDrawing" Target="../drawings/vmlDrawing1.vml"/><Relationship Id="rId2"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3.xml"/><Relationship Id="rId4" Type="http://schemas.openxmlformats.org/officeDocument/2006/relationships/oleObject" Target="../embeddings/Microsoft_Excel_97_-_2004_Worksheet1.xls"/><Relationship Id="rId5" Type="http://schemas.openxmlformats.org/officeDocument/2006/relationships/image" Target="../media/image17.emf"/><Relationship Id="rId1" Type="http://schemas.openxmlformats.org/officeDocument/2006/relationships/vmlDrawing" Target="../drawings/vmlDrawing2.vml"/><Relationship Id="rId2"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4.xml"/><Relationship Id="rId4" Type="http://schemas.openxmlformats.org/officeDocument/2006/relationships/oleObject" Target="../embeddings/Microsoft_Excel_97_-_2004_Worksheet2.xls"/><Relationship Id="rId5" Type="http://schemas.openxmlformats.org/officeDocument/2006/relationships/image" Target="../media/image18.emf"/><Relationship Id="rId1" Type="http://schemas.openxmlformats.org/officeDocument/2006/relationships/vmlDrawing" Target="../drawings/vmlDrawing3.vml"/><Relationship Id="rId2"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9.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p:txBody>
          <a:bodyPr/>
          <a:lstStyle/>
          <a:p>
            <a:r>
              <a:rPr lang="th-TH" smtClean="0"/>
              <a:t>International Trade Institution</a:t>
            </a:r>
            <a:endParaRPr lang="th-TH"/>
          </a:p>
        </p:txBody>
      </p:sp>
      <p:sp>
        <p:nvSpPr>
          <p:cNvPr id="17411" name="Rectangle 3"/>
          <p:cNvSpPr>
            <a:spLocks noGrp="1" noChangeArrowheads="1"/>
          </p:cNvSpPr>
          <p:nvPr>
            <p:ph type="subTitle" idx="1"/>
          </p:nvPr>
        </p:nvSpPr>
        <p:spPr/>
        <p:txBody>
          <a:bodyPr/>
          <a:lstStyle/>
          <a:p>
            <a:r>
              <a:rPr lang="th-TH" smtClean="0"/>
              <a:t>Chayun Tantivasadakarn</a:t>
            </a:r>
          </a:p>
          <a:p>
            <a:r>
              <a:rPr lang="th-TH" smtClean="0"/>
              <a:t>Faculty of Economics, Thammasat University</a:t>
            </a:r>
            <a:endParaRPr lang="th-TH"/>
          </a:p>
        </p:txBody>
      </p:sp>
      <p:sp>
        <p:nvSpPr>
          <p:cNvPr id="17413" name="Rectangle 6"/>
          <p:cNvSpPr>
            <a:spLocks noGrp="1" noChangeArrowheads="1"/>
          </p:cNvSpPr>
          <p:nvPr>
            <p:ph type="sldNum" sz="quarter" idx="10"/>
          </p:nvPr>
        </p:nvSpPr>
        <p:spPr/>
        <p:txBody>
          <a:bodyPr/>
          <a:lstStyle/>
          <a:p>
            <a:fld id="{D29C72AC-80BB-F644-9103-29A8BC2E5777}" type="slidenum">
              <a:rPr lang="th-TH" smtClean="0"/>
              <a:pPr/>
              <a:t>1</a:t>
            </a:fld>
            <a:endParaRPr lang="th-TH"/>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th-TH" smtClean="0"/>
              <a:t>Outline</a:t>
            </a:r>
            <a:endParaRPr lang="th-TH"/>
          </a:p>
        </p:txBody>
      </p:sp>
      <p:sp>
        <p:nvSpPr>
          <p:cNvPr id="19459" name="Rectangle 3"/>
          <p:cNvSpPr>
            <a:spLocks noGrp="1" noChangeArrowheads="1"/>
          </p:cNvSpPr>
          <p:nvPr>
            <p:ph idx="1"/>
          </p:nvPr>
        </p:nvSpPr>
        <p:spPr>
          <a:xfrm>
            <a:off x="685800" y="1066800"/>
            <a:ext cx="7772400" cy="4724400"/>
          </a:xfrm>
        </p:spPr>
        <p:txBody>
          <a:bodyPr/>
          <a:lstStyle/>
          <a:p>
            <a:r>
              <a:rPr lang="en-US" dirty="0" smtClean="0"/>
              <a:t>World Trade Organization</a:t>
            </a:r>
          </a:p>
          <a:p>
            <a:pPr lvl="1"/>
            <a:r>
              <a:rPr lang="en-US" dirty="0" smtClean="0"/>
              <a:t>Objectives</a:t>
            </a:r>
          </a:p>
          <a:p>
            <a:pPr lvl="1"/>
            <a:r>
              <a:rPr lang="en-US" dirty="0" smtClean="0"/>
              <a:t>Main Principles</a:t>
            </a:r>
          </a:p>
          <a:p>
            <a:pPr lvl="1"/>
            <a:r>
              <a:rPr lang="en-US" dirty="0" smtClean="0"/>
              <a:t>Important Agreements</a:t>
            </a:r>
          </a:p>
          <a:p>
            <a:r>
              <a:rPr lang="en-US" dirty="0" smtClean="0"/>
              <a:t>Regional Agreements</a:t>
            </a:r>
          </a:p>
          <a:p>
            <a:r>
              <a:rPr lang="en-US" dirty="0" smtClean="0"/>
              <a:t>Bilateral Agreements</a:t>
            </a:r>
          </a:p>
          <a:p>
            <a:r>
              <a:rPr lang="th-TH" dirty="0" smtClean="0"/>
              <a:t>Read: Understanding</a:t>
            </a:r>
            <a:r>
              <a:rPr lang="en-US" dirty="0" smtClean="0"/>
              <a:t> the </a:t>
            </a:r>
            <a:r>
              <a:rPr lang="th-TH" dirty="0" smtClean="0"/>
              <a:t>WTO.</a:t>
            </a:r>
            <a:r>
              <a:rPr lang="en-US" dirty="0" err="1" smtClean="0"/>
              <a:t>pdf</a:t>
            </a:r>
            <a:r>
              <a:rPr lang="en-US" dirty="0" smtClean="0"/>
              <a:t> at</a:t>
            </a:r>
          </a:p>
          <a:p>
            <a:pPr>
              <a:buNone/>
            </a:pPr>
            <a:r>
              <a:rPr lang="en-US" dirty="0" smtClean="0"/>
              <a:t>    </a:t>
            </a:r>
            <a:r>
              <a:rPr lang="th-TH" dirty="0" smtClean="0"/>
              <a:t>www.wto.org/english/thewto_e/whatis_e/tif_e/understanding_e.pdf</a:t>
            </a:r>
            <a:endParaRPr lang="th-TH" dirty="0"/>
          </a:p>
        </p:txBody>
      </p:sp>
      <p:sp>
        <p:nvSpPr>
          <p:cNvPr id="19461" name="Slide Number Placeholder 5"/>
          <p:cNvSpPr>
            <a:spLocks noGrp="1"/>
          </p:cNvSpPr>
          <p:nvPr>
            <p:ph type="sldNum" sz="quarter" idx="10"/>
          </p:nvPr>
        </p:nvSpPr>
        <p:spPr/>
        <p:txBody>
          <a:bodyPr/>
          <a:lstStyle/>
          <a:p>
            <a:fld id="{C35CBB60-51E0-B94B-9A77-EA990D55A204}" type="slidenum">
              <a:rPr lang="th-TH" smtClean="0"/>
              <a:pPr/>
              <a:t>2</a:t>
            </a:fld>
            <a:endParaRPr lang="th-TH" smtClean="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th-TH" smtClean="0"/>
              <a:t>WTO</a:t>
            </a:r>
            <a:endParaRPr lang="th-TH"/>
          </a:p>
        </p:txBody>
      </p:sp>
      <p:sp>
        <p:nvSpPr>
          <p:cNvPr id="25603" name="Rectangle 3"/>
          <p:cNvSpPr>
            <a:spLocks noGrp="1" noChangeArrowheads="1"/>
          </p:cNvSpPr>
          <p:nvPr>
            <p:ph idx="1"/>
          </p:nvPr>
        </p:nvSpPr>
        <p:spPr>
          <a:xfrm>
            <a:off x="685800" y="1219200"/>
            <a:ext cx="8458200" cy="4724400"/>
          </a:xfrm>
        </p:spPr>
        <p:txBody>
          <a:bodyPr/>
          <a:lstStyle/>
          <a:p>
            <a:r>
              <a:rPr lang="th-TH" sz="4400" dirty="0" smtClean="0"/>
              <a:t>General Agreement on Tariffs and Trade: GATT</a:t>
            </a:r>
          </a:p>
          <a:p>
            <a:pPr lvl="1"/>
            <a:r>
              <a:rPr lang="th-TH" sz="4000" dirty="0" smtClean="0"/>
              <a:t>took effect in 1947.</a:t>
            </a:r>
          </a:p>
          <a:p>
            <a:pPr lvl="1"/>
            <a:r>
              <a:rPr lang="th-TH" sz="4000" dirty="0" smtClean="0"/>
              <a:t>There were 8 rounds of trade negotiations</a:t>
            </a:r>
          </a:p>
          <a:p>
            <a:r>
              <a:rPr lang="th-TH" sz="4400" dirty="0" smtClean="0"/>
              <a:t>World Trade Organizations was established as a conclusion of the Uruguay Round (1986-1993) on Jan 1, 1995.</a:t>
            </a:r>
          </a:p>
          <a:p>
            <a:r>
              <a:rPr lang="th-TH" sz="4400" dirty="0" smtClean="0"/>
              <a:t>There were 81 initial members, now 15</a:t>
            </a:r>
            <a:r>
              <a:rPr lang="en-US" sz="4400" dirty="0" smtClean="0"/>
              <a:t>3</a:t>
            </a:r>
            <a:r>
              <a:rPr lang="th-TH" sz="4400" dirty="0" smtClean="0"/>
              <a:t> members.</a:t>
            </a:r>
          </a:p>
          <a:p>
            <a:r>
              <a:rPr lang="th-TH" sz="4400" dirty="0" smtClean="0"/>
              <a:t>Cover more than 97% of world trade.</a:t>
            </a:r>
            <a:endParaRPr lang="th-TH" sz="4400" dirty="0"/>
          </a:p>
        </p:txBody>
      </p:sp>
      <p:sp>
        <p:nvSpPr>
          <p:cNvPr id="21509" name="Slide Number Placeholder 5"/>
          <p:cNvSpPr>
            <a:spLocks noGrp="1"/>
          </p:cNvSpPr>
          <p:nvPr>
            <p:ph type="sldNum" sz="quarter" idx="10"/>
          </p:nvPr>
        </p:nvSpPr>
        <p:spPr/>
        <p:txBody>
          <a:bodyPr/>
          <a:lstStyle/>
          <a:p>
            <a:fld id="{078B81BE-931D-8F46-8CB2-48DC342F3B4C}" type="slidenum">
              <a:rPr lang="th-TH" smtClean="0"/>
              <a:pPr/>
              <a:t>3</a:t>
            </a:fld>
            <a:endParaRPr lang="th-TH" smtClean="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56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56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560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560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560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560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bldLvl="2"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th-TH" smtClean="0"/>
              <a:t>Objectives</a:t>
            </a:r>
            <a:endParaRPr lang="th-TH"/>
          </a:p>
        </p:txBody>
      </p:sp>
      <p:sp>
        <p:nvSpPr>
          <p:cNvPr id="26627" name="Rectangle 3"/>
          <p:cNvSpPr>
            <a:spLocks noGrp="1" noChangeArrowheads="1"/>
          </p:cNvSpPr>
          <p:nvPr>
            <p:ph idx="1"/>
          </p:nvPr>
        </p:nvSpPr>
        <p:spPr/>
        <p:txBody>
          <a:bodyPr/>
          <a:lstStyle/>
          <a:p>
            <a:r>
              <a:rPr lang="en-GB" sz="4800" dirty="0" smtClean="0"/>
              <a:t>To develop free trade system</a:t>
            </a:r>
          </a:p>
          <a:p>
            <a:r>
              <a:rPr lang="en-GB" sz="4800" dirty="0" smtClean="0"/>
              <a:t>To oversee that trade is according to trade rules</a:t>
            </a:r>
          </a:p>
          <a:p>
            <a:r>
              <a:rPr lang="en-GB" sz="4800" dirty="0" smtClean="0"/>
              <a:t>A forum for governments to negotiate trade agreements.</a:t>
            </a:r>
          </a:p>
          <a:p>
            <a:r>
              <a:rPr lang="en-GB" sz="4800" dirty="0" smtClean="0"/>
              <a:t>A place to settle trade disputes.</a:t>
            </a:r>
            <a:endParaRPr lang="th-TH" sz="4800" dirty="0"/>
          </a:p>
        </p:txBody>
      </p:sp>
      <p:sp>
        <p:nvSpPr>
          <p:cNvPr id="23557" name="Slide Number Placeholder 5"/>
          <p:cNvSpPr>
            <a:spLocks noGrp="1"/>
          </p:cNvSpPr>
          <p:nvPr>
            <p:ph type="sldNum" sz="quarter" idx="10"/>
          </p:nvPr>
        </p:nvSpPr>
        <p:spPr/>
        <p:txBody>
          <a:bodyPr/>
          <a:lstStyle/>
          <a:p>
            <a:fld id="{DC27F577-A078-E34C-A2AF-0D7CC0CB03AC}" type="slidenum">
              <a:rPr lang="th-TH" smtClean="0"/>
              <a:pPr/>
              <a:t>4</a:t>
            </a:fld>
            <a:endParaRPr lang="th-TH" smtClean="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66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66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662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662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th-TH" smtClean="0"/>
              <a:t>Main Principles</a:t>
            </a:r>
            <a:endParaRPr lang="th-TH"/>
          </a:p>
        </p:txBody>
      </p:sp>
      <p:sp>
        <p:nvSpPr>
          <p:cNvPr id="25605" name="Slide Number Placeholder 5"/>
          <p:cNvSpPr>
            <a:spLocks noGrp="1"/>
          </p:cNvSpPr>
          <p:nvPr>
            <p:ph type="sldNum" sz="quarter" idx="10"/>
          </p:nvPr>
        </p:nvSpPr>
        <p:spPr/>
        <p:txBody>
          <a:bodyPr/>
          <a:lstStyle/>
          <a:p>
            <a:fld id="{B7163468-9C97-8A44-8428-7DCC73CC5F47}" type="slidenum">
              <a:rPr lang="th-TH" smtClean="0"/>
              <a:pPr/>
              <a:t>5</a:t>
            </a:fld>
            <a:endParaRPr lang="th-TH" smtClean="0"/>
          </a:p>
        </p:txBody>
      </p:sp>
      <p:sp>
        <p:nvSpPr>
          <p:cNvPr id="8" name="Footer Placeholder 7"/>
          <p:cNvSpPr>
            <a:spLocks noGrp="1"/>
          </p:cNvSpPr>
          <p:nvPr>
            <p:ph type="ftr" sz="quarter" idx="3"/>
          </p:nvPr>
        </p:nvSpPr>
        <p:spPr/>
        <p:txBody>
          <a:bodyPr/>
          <a:lstStyle/>
          <a:p>
            <a:pPr>
              <a:defRPr/>
            </a:pPr>
            <a:r>
              <a:rPr lang="en-US" smtClean="0"/>
              <a:t>Chayun Tantivasadakarn</a:t>
            </a:r>
            <a:endParaRPr lang="en-US"/>
          </a:p>
        </p:txBody>
      </p:sp>
      <p:sp>
        <p:nvSpPr>
          <p:cNvPr id="29699" name="Rectangle 3"/>
          <p:cNvSpPr>
            <a:spLocks noGrp="1" noChangeArrowheads="1"/>
          </p:cNvSpPr>
          <p:nvPr>
            <p:ph idx="4294967295"/>
          </p:nvPr>
        </p:nvSpPr>
        <p:spPr>
          <a:xfrm>
            <a:off x="762000" y="1371600"/>
            <a:ext cx="7772400" cy="4724400"/>
          </a:xfrm>
        </p:spPr>
        <p:txBody>
          <a:bodyPr/>
          <a:lstStyle/>
          <a:p>
            <a:pPr eaLnBrk="1" hangingPunct="1">
              <a:buFontTx/>
              <a:buNone/>
            </a:pPr>
            <a:r>
              <a:rPr lang="th-TH" sz="4400" dirty="0">
                <a:latin typeface="Angsana New" pitchFamily="-1" charset="0"/>
                <a:ea typeface="ＭＳ Ｐゴシック" pitchFamily="-1" charset="-128"/>
              </a:rPr>
              <a:t>1. Trade without discrimination</a:t>
            </a:r>
          </a:p>
          <a:p>
            <a:pPr eaLnBrk="1" hangingPunct="1">
              <a:buFontTx/>
              <a:buNone/>
            </a:pPr>
            <a:r>
              <a:rPr lang="th-TH" sz="4400" dirty="0">
                <a:latin typeface="Angsana New" pitchFamily="-1" charset="0"/>
                <a:ea typeface="ＭＳ Ｐゴシック" pitchFamily="-1" charset="-128"/>
              </a:rPr>
              <a:t>2. Freer trade: gradually, through negotiation</a:t>
            </a:r>
          </a:p>
          <a:p>
            <a:pPr eaLnBrk="1" hangingPunct="1">
              <a:buFontTx/>
              <a:buNone/>
            </a:pPr>
            <a:r>
              <a:rPr lang="th-TH" sz="4400" dirty="0">
                <a:latin typeface="Angsana New" pitchFamily="-1" charset="0"/>
                <a:ea typeface="ＭＳ Ｐゴシック" pitchFamily="-1" charset="-128"/>
              </a:rPr>
              <a:t>3. Predictability: Through Binding and Transparency</a:t>
            </a:r>
          </a:p>
          <a:p>
            <a:pPr eaLnBrk="1" hangingPunct="1">
              <a:buFontTx/>
              <a:buNone/>
            </a:pPr>
            <a:r>
              <a:rPr lang="th-TH" sz="4400" dirty="0">
                <a:latin typeface="Angsana New" pitchFamily="-1" charset="0"/>
                <a:ea typeface="ＭＳ Ｐゴシック" pitchFamily="-1" charset="-128"/>
              </a:rPr>
              <a:t>4. Promoting fair competition</a:t>
            </a:r>
          </a:p>
          <a:p>
            <a:pPr eaLnBrk="1" hangingPunct="1">
              <a:buFontTx/>
              <a:buNone/>
            </a:pPr>
            <a:r>
              <a:rPr lang="th-TH" sz="4400" dirty="0">
                <a:latin typeface="Angsana New" pitchFamily="-1" charset="0"/>
                <a:ea typeface="ＭＳ Ｐゴシック" pitchFamily="-1" charset="-128"/>
              </a:rPr>
              <a:t>5. Encouraging development and economic reform</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96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96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96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969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969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th-TH" smtClean="0"/>
              <a:t>Main Principles</a:t>
            </a:r>
            <a:endParaRPr lang="th-TH"/>
          </a:p>
        </p:txBody>
      </p:sp>
      <p:sp>
        <p:nvSpPr>
          <p:cNvPr id="27653" name="Slide Number Placeholder 5"/>
          <p:cNvSpPr>
            <a:spLocks noGrp="1"/>
          </p:cNvSpPr>
          <p:nvPr>
            <p:ph type="sldNum" sz="quarter" idx="10"/>
          </p:nvPr>
        </p:nvSpPr>
        <p:spPr/>
        <p:txBody>
          <a:bodyPr/>
          <a:lstStyle/>
          <a:p>
            <a:fld id="{FD77A58C-5AA9-844F-8754-C315FA0ADEB8}" type="slidenum">
              <a:rPr lang="th-TH" smtClean="0"/>
              <a:pPr/>
              <a:t>6</a:t>
            </a:fld>
            <a:endParaRPr lang="th-TH" dirty="0" smtClean="0"/>
          </a:p>
        </p:txBody>
      </p:sp>
      <p:sp>
        <p:nvSpPr>
          <p:cNvPr id="8" name="Footer Placeholder 7"/>
          <p:cNvSpPr>
            <a:spLocks noGrp="1"/>
          </p:cNvSpPr>
          <p:nvPr>
            <p:ph type="ftr" sz="quarter" idx="3"/>
          </p:nvPr>
        </p:nvSpPr>
        <p:spPr/>
        <p:txBody>
          <a:bodyPr/>
          <a:lstStyle/>
          <a:p>
            <a:pPr>
              <a:defRPr/>
            </a:pPr>
            <a:r>
              <a:rPr lang="en-US" smtClean="0"/>
              <a:t>Chayun Tantivasadakarn</a:t>
            </a:r>
            <a:endParaRPr lang="en-US"/>
          </a:p>
        </p:txBody>
      </p:sp>
      <p:sp>
        <p:nvSpPr>
          <p:cNvPr id="2" name="Rectangle 3"/>
          <p:cNvSpPr>
            <a:spLocks noGrp="1" noChangeArrowheads="1"/>
          </p:cNvSpPr>
          <p:nvPr>
            <p:ph idx="4294967295"/>
          </p:nvPr>
        </p:nvSpPr>
        <p:spPr>
          <a:xfrm>
            <a:off x="685800" y="990600"/>
            <a:ext cx="7620000" cy="4724400"/>
          </a:xfrm>
        </p:spPr>
        <p:txBody>
          <a:bodyPr/>
          <a:lstStyle/>
          <a:p>
            <a:pPr eaLnBrk="1" hangingPunct="1">
              <a:spcBef>
                <a:spcPts val="500"/>
              </a:spcBef>
              <a:spcAft>
                <a:spcPts val="500"/>
              </a:spcAft>
              <a:buFontTx/>
              <a:buNone/>
            </a:pPr>
            <a:r>
              <a:rPr lang="en-GB" b="1" dirty="0">
                <a:latin typeface="Angsana New" pitchFamily="-1" charset="0"/>
                <a:ea typeface="ＭＳ Ｐゴシック" pitchFamily="-1" charset="-128"/>
              </a:rPr>
              <a:t>1. Trade without discrimination</a:t>
            </a:r>
            <a:endParaRPr lang="th-TH" dirty="0">
              <a:latin typeface="Angsana New" pitchFamily="-1" charset="0"/>
              <a:ea typeface="ＭＳ Ｐゴシック" pitchFamily="-1" charset="-128"/>
            </a:endParaRPr>
          </a:p>
          <a:p>
            <a:pPr eaLnBrk="1" hangingPunct="1">
              <a:spcBef>
                <a:spcPts val="500"/>
              </a:spcBef>
              <a:spcAft>
                <a:spcPts val="500"/>
              </a:spcAft>
              <a:buFontTx/>
              <a:buNone/>
            </a:pPr>
            <a:r>
              <a:rPr lang="th-TH" dirty="0">
                <a:latin typeface="Angsana New" pitchFamily="-1" charset="0"/>
                <a:ea typeface="ＭＳ Ｐゴシック" pitchFamily="-1" charset="-128"/>
              </a:rPr>
              <a:t>1.1 </a:t>
            </a:r>
            <a:r>
              <a:rPr lang="th-TH" b="1" dirty="0">
                <a:latin typeface="Angsana New" pitchFamily="-1" charset="0"/>
                <a:ea typeface="ＭＳ Ｐゴシック" pitchFamily="-1" charset="-128"/>
              </a:rPr>
              <a:t>Most Favored Nation (MFN):</a:t>
            </a:r>
            <a:r>
              <a:rPr lang="th-TH" dirty="0">
                <a:latin typeface="Angsana New" pitchFamily="-1" charset="0"/>
                <a:ea typeface="ＭＳ Ｐゴシック" pitchFamily="-1" charset="-128"/>
              </a:rPr>
              <a:t> treating imports from a country on the same basis as that given to the most favored other nation. </a:t>
            </a:r>
          </a:p>
          <a:p>
            <a:pPr lvl="1" eaLnBrk="1" hangingPunct="1">
              <a:spcBef>
                <a:spcPts val="500"/>
              </a:spcBef>
              <a:spcAft>
                <a:spcPts val="500"/>
              </a:spcAft>
            </a:pPr>
            <a:r>
              <a:rPr lang="th-TH" sz="4000" dirty="0">
                <a:latin typeface="Angsana New" pitchFamily="-1" charset="0"/>
                <a:ea typeface="ＭＳ Ｐゴシック" pitchFamily="-1" charset="-128"/>
              </a:rPr>
              <a:t>every country gets the lowest tariff that any</a:t>
            </a:r>
            <a:r>
              <a:rPr lang="en-US" sz="4000" dirty="0">
                <a:latin typeface="Angsana New" pitchFamily="-1" charset="0"/>
                <a:ea typeface="ＭＳ Ｐゴシック" pitchFamily="-1" charset="-128"/>
              </a:rPr>
              <a:t> member</a:t>
            </a:r>
            <a:r>
              <a:rPr lang="th-TH" sz="4000" dirty="0">
                <a:latin typeface="Angsana New" pitchFamily="-1" charset="0"/>
                <a:ea typeface="ＭＳ Ｐゴシック" pitchFamily="-1" charset="-128"/>
              </a:rPr>
              <a:t> country gets, and reductions in tariffs to one country are provided also to other</a:t>
            </a:r>
            <a:r>
              <a:rPr lang="en-US" sz="4000" dirty="0">
                <a:latin typeface="Angsana New" pitchFamily="-1" charset="0"/>
                <a:ea typeface="ＭＳ Ｐゴシック" pitchFamily="-1" charset="-128"/>
              </a:rPr>
              <a:t> member</a:t>
            </a:r>
            <a:r>
              <a:rPr lang="th-TH" sz="4000" dirty="0">
                <a:latin typeface="Angsana New" pitchFamily="-1" charset="0"/>
                <a:ea typeface="ＭＳ Ｐゴシック" pitchFamily="-1" charset="-128"/>
              </a:rPr>
              <a:t>s. </a:t>
            </a:r>
          </a:p>
          <a:p>
            <a:pPr lvl="1">
              <a:spcBef>
                <a:spcPts val="500"/>
              </a:spcBef>
              <a:spcAft>
                <a:spcPts val="500"/>
              </a:spcAft>
            </a:pPr>
            <a:r>
              <a:rPr lang="th-TH" sz="4000" dirty="0">
                <a:latin typeface="Angsana New" pitchFamily="-1" charset="0"/>
                <a:ea typeface="ＭＳ Ｐゴシック" pitchFamily="-1" charset="-128"/>
              </a:rPr>
              <a:t>some exceptions: FTAs</a:t>
            </a:r>
            <a:r>
              <a:rPr lang="th-TH" sz="4000" dirty="0" smtClean="0">
                <a:latin typeface="Angsana New" pitchFamily="-1" charset="0"/>
                <a:ea typeface="ＭＳ Ｐゴシック" pitchFamily="-1" charset="-128"/>
              </a:rPr>
              <a:t>,</a:t>
            </a:r>
            <a:r>
              <a:rPr lang="en-US" sz="4000" dirty="0" smtClean="0">
                <a:latin typeface="Angsana New" pitchFamily="-1" charset="0"/>
                <a:ea typeface="ＭＳ Ｐゴシック" pitchFamily="-1" charset="-128"/>
              </a:rPr>
              <a:t> Generalize System of Preference</a:t>
            </a:r>
            <a:r>
              <a:rPr lang="en-US" sz="4000" dirty="0" smtClean="0"/>
              <a:t> (</a:t>
            </a:r>
            <a:r>
              <a:rPr lang="th-TH" sz="4000" dirty="0" smtClean="0">
                <a:latin typeface="Angsana New" pitchFamily="-1" charset="0"/>
                <a:ea typeface="ＭＳ Ｐゴシック" pitchFamily="-1" charset="-128"/>
              </a:rPr>
              <a:t>GSP</a:t>
            </a:r>
            <a:r>
              <a:rPr lang="en-US" sz="4000" dirty="0" smtClean="0">
                <a:latin typeface="Angsana New" pitchFamily="-1" charset="0"/>
                <a:ea typeface="ＭＳ Ｐゴシック" pitchFamily="-1" charset="-128"/>
              </a:rPr>
              <a:t>)</a:t>
            </a:r>
            <a:r>
              <a:rPr lang="th-TH" sz="4000" dirty="0" smtClean="0">
                <a:latin typeface="Angsana New" pitchFamily="-1" charset="0"/>
                <a:ea typeface="ＭＳ Ｐゴシック" pitchFamily="-1" charset="-128"/>
              </a:rPr>
              <a:t> </a:t>
            </a:r>
            <a:r>
              <a:rPr lang="th-TH" sz="4000" dirty="0">
                <a:latin typeface="Angsana New" pitchFamily="-1" charset="0"/>
                <a:ea typeface="ＭＳ Ｐゴシック" pitchFamily="-1" charset="-128"/>
              </a:rPr>
              <a:t>for developing countries.</a:t>
            </a:r>
            <a:endParaRPr lang="th-TH" dirty="0">
              <a:latin typeface="Angsana New" pitchFamily="-1" charset="0"/>
              <a:ea typeface="ＭＳ Ｐゴシック" pitchFamily="-1" charset="-128"/>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th-TH" smtClean="0"/>
              <a:t>Main Principles</a:t>
            </a:r>
            <a:endParaRPr lang="th-TH"/>
          </a:p>
        </p:txBody>
      </p:sp>
      <p:sp>
        <p:nvSpPr>
          <p:cNvPr id="29701" name="Slide Number Placeholder 5"/>
          <p:cNvSpPr>
            <a:spLocks noGrp="1"/>
          </p:cNvSpPr>
          <p:nvPr>
            <p:ph type="sldNum" sz="quarter" idx="10"/>
          </p:nvPr>
        </p:nvSpPr>
        <p:spPr/>
        <p:txBody>
          <a:bodyPr/>
          <a:lstStyle/>
          <a:p>
            <a:fld id="{3CD5FD84-05E3-5043-BEF7-EEA9E283D9EA}" type="slidenum">
              <a:rPr lang="th-TH" smtClean="0"/>
              <a:pPr/>
              <a:t>7</a:t>
            </a:fld>
            <a:endParaRPr lang="th-TH" smtClean="0"/>
          </a:p>
        </p:txBody>
      </p:sp>
      <p:sp>
        <p:nvSpPr>
          <p:cNvPr id="8" name="Footer Placeholder 7"/>
          <p:cNvSpPr>
            <a:spLocks noGrp="1"/>
          </p:cNvSpPr>
          <p:nvPr>
            <p:ph type="ftr" sz="quarter" idx="3"/>
          </p:nvPr>
        </p:nvSpPr>
        <p:spPr/>
        <p:txBody>
          <a:bodyPr/>
          <a:lstStyle/>
          <a:p>
            <a:pPr>
              <a:defRPr/>
            </a:pPr>
            <a:r>
              <a:rPr lang="en-US" smtClean="0"/>
              <a:t>Chayun Tantivasadakarn</a:t>
            </a:r>
            <a:endParaRPr lang="en-US"/>
          </a:p>
        </p:txBody>
      </p:sp>
      <p:sp>
        <p:nvSpPr>
          <p:cNvPr id="2" name="Rectangle 3"/>
          <p:cNvSpPr>
            <a:spLocks noGrp="1" noChangeArrowheads="1"/>
          </p:cNvSpPr>
          <p:nvPr>
            <p:ph idx="4294967295"/>
          </p:nvPr>
        </p:nvSpPr>
        <p:spPr>
          <a:xfrm>
            <a:off x="609600" y="1295400"/>
            <a:ext cx="7772400" cy="4724400"/>
          </a:xfrm>
        </p:spPr>
        <p:txBody>
          <a:bodyPr/>
          <a:lstStyle/>
          <a:p>
            <a:pPr eaLnBrk="1" hangingPunct="1">
              <a:spcBef>
                <a:spcPts val="500"/>
              </a:spcBef>
              <a:spcAft>
                <a:spcPts val="500"/>
              </a:spcAft>
              <a:buFontTx/>
              <a:buNone/>
            </a:pPr>
            <a:r>
              <a:rPr lang="th-TH" dirty="0">
                <a:latin typeface="Angsana New" pitchFamily="-1" charset="0"/>
                <a:ea typeface="ＭＳ Ｐゴシック" pitchFamily="-1" charset="-128"/>
              </a:rPr>
              <a:t>1.2 </a:t>
            </a:r>
            <a:r>
              <a:rPr lang="th-TH" b="1" dirty="0">
                <a:latin typeface="Angsana New" pitchFamily="-1" charset="0"/>
                <a:ea typeface="ＭＳ Ｐゴシック" pitchFamily="-1" charset="-128"/>
              </a:rPr>
              <a:t>National Treatment (NT):</a:t>
            </a:r>
            <a:r>
              <a:rPr lang="th-TH" dirty="0">
                <a:latin typeface="Angsana New" pitchFamily="-1" charset="0"/>
                <a:ea typeface="ＭＳ Ｐゴシック" pitchFamily="-1" charset="-128"/>
              </a:rPr>
              <a:t> providing foreign producers and sellers the same treatment provided to domestic firms.</a:t>
            </a:r>
          </a:p>
          <a:p>
            <a:pPr lvl="1" eaLnBrk="1" hangingPunct="1">
              <a:spcBef>
                <a:spcPts val="500"/>
              </a:spcBef>
              <a:spcAft>
                <a:spcPts val="500"/>
              </a:spcAft>
            </a:pPr>
            <a:r>
              <a:rPr lang="en-GB" sz="4000" dirty="0">
                <a:solidFill>
                  <a:srgbClr val="000000"/>
                </a:solidFill>
                <a:latin typeface="AngsanaUPC" pitchFamily="-1" charset="0"/>
                <a:ea typeface="ＭＳ Ｐゴシック" pitchFamily="-1" charset="-128"/>
              </a:rPr>
              <a:t>applies once a product, service or item of intellectual property has entered the market. Thus, charging customs duty on an import is not a violation of NT</a:t>
            </a:r>
            <a:r>
              <a:rPr lang="en-GB" sz="4000" dirty="0" smtClean="0">
                <a:solidFill>
                  <a:srgbClr val="000000"/>
                </a:solidFill>
                <a:latin typeface="AngsanaUPC" pitchFamily="-1" charset="0"/>
                <a:ea typeface="ＭＳ Ｐゴシック" pitchFamily="-1" charset="-128"/>
              </a:rPr>
              <a:t>.</a:t>
            </a:r>
          </a:p>
          <a:p>
            <a:pPr lvl="1" eaLnBrk="1" hangingPunct="1">
              <a:spcBef>
                <a:spcPts val="500"/>
              </a:spcBef>
              <a:spcAft>
                <a:spcPts val="500"/>
              </a:spcAft>
            </a:pPr>
            <a:r>
              <a:rPr lang="en-GB" sz="4000" dirty="0" smtClean="0">
                <a:solidFill>
                  <a:srgbClr val="000000"/>
                </a:solidFill>
                <a:latin typeface="AngsanaUPC" pitchFamily="-1" charset="0"/>
                <a:ea typeface="ＭＳ Ｐゴシック" pitchFamily="-1" charset="-128"/>
              </a:rPr>
              <a:t>Example: charging different VAT for domestic goods and imports would violate NT.</a:t>
            </a:r>
            <a:endParaRPr lang="en-GB" sz="4000" dirty="0">
              <a:solidFill>
                <a:srgbClr val="000000"/>
              </a:solidFill>
              <a:latin typeface="AngsanaUPC" pitchFamily="-1" charset="0"/>
              <a:ea typeface="ＭＳ Ｐゴシック" pitchFamily="-1" charset="-128"/>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th-TH" smtClean="0"/>
              <a:t>Main Principles</a:t>
            </a:r>
            <a:endParaRPr lang="th-TH"/>
          </a:p>
        </p:txBody>
      </p:sp>
      <p:sp>
        <p:nvSpPr>
          <p:cNvPr id="31749" name="Slide Number Placeholder 5"/>
          <p:cNvSpPr>
            <a:spLocks noGrp="1"/>
          </p:cNvSpPr>
          <p:nvPr>
            <p:ph type="sldNum" sz="quarter" idx="10"/>
          </p:nvPr>
        </p:nvSpPr>
        <p:spPr/>
        <p:txBody>
          <a:bodyPr/>
          <a:lstStyle/>
          <a:p>
            <a:fld id="{62DAD70F-4929-8945-B9CD-7F4D7ABAF591}" type="slidenum">
              <a:rPr lang="th-TH" smtClean="0"/>
              <a:pPr/>
              <a:t>8</a:t>
            </a:fld>
            <a:endParaRPr lang="th-TH" smtClean="0"/>
          </a:p>
        </p:txBody>
      </p:sp>
      <p:sp>
        <p:nvSpPr>
          <p:cNvPr id="8" name="Footer Placeholder 7"/>
          <p:cNvSpPr>
            <a:spLocks noGrp="1"/>
          </p:cNvSpPr>
          <p:nvPr>
            <p:ph type="ftr" sz="quarter" idx="3"/>
          </p:nvPr>
        </p:nvSpPr>
        <p:spPr/>
        <p:txBody>
          <a:bodyPr/>
          <a:lstStyle/>
          <a:p>
            <a:pPr>
              <a:defRPr/>
            </a:pPr>
            <a:r>
              <a:rPr lang="en-US" smtClean="0"/>
              <a:t>Chayun Tantivasadakarn</a:t>
            </a:r>
            <a:endParaRPr lang="en-US"/>
          </a:p>
        </p:txBody>
      </p:sp>
      <p:sp>
        <p:nvSpPr>
          <p:cNvPr id="2" name="Rectangle 3"/>
          <p:cNvSpPr>
            <a:spLocks noGrp="1" noChangeArrowheads="1"/>
          </p:cNvSpPr>
          <p:nvPr>
            <p:ph idx="4294967295"/>
          </p:nvPr>
        </p:nvSpPr>
        <p:spPr>
          <a:xfrm>
            <a:off x="609600" y="990600"/>
            <a:ext cx="8229600" cy="4724400"/>
          </a:xfrm>
        </p:spPr>
        <p:txBody>
          <a:bodyPr/>
          <a:lstStyle/>
          <a:p>
            <a:pPr eaLnBrk="1" hangingPunct="1">
              <a:spcBef>
                <a:spcPts val="500"/>
              </a:spcBef>
              <a:spcAft>
                <a:spcPts val="500"/>
              </a:spcAft>
              <a:buFontTx/>
              <a:buNone/>
            </a:pPr>
            <a:r>
              <a:rPr lang="en-US" b="1" dirty="0">
                <a:latin typeface="Angsana New" pitchFamily="-1" charset="0"/>
                <a:ea typeface="ＭＳ Ｐゴシック" pitchFamily="-1" charset="-128"/>
              </a:rPr>
              <a:t>2. </a:t>
            </a:r>
            <a:r>
              <a:rPr lang="th-TH" b="1" dirty="0">
                <a:latin typeface="Angsana New" pitchFamily="-1" charset="0"/>
                <a:ea typeface="ＭＳ Ｐゴシック" pitchFamily="-1" charset="-128"/>
              </a:rPr>
              <a:t>Freer trade: gradually, through negotiation</a:t>
            </a:r>
            <a:endParaRPr lang="th-TH" dirty="0">
              <a:latin typeface="AngsanaUPC" pitchFamily="-1" charset="0"/>
              <a:ea typeface="ＭＳ Ｐゴシック" pitchFamily="-1" charset="-128"/>
            </a:endParaRPr>
          </a:p>
          <a:p>
            <a:pPr lvl="1" eaLnBrk="1" hangingPunct="1">
              <a:spcBef>
                <a:spcPts val="500"/>
              </a:spcBef>
              <a:spcAft>
                <a:spcPts val="500"/>
              </a:spcAft>
            </a:pPr>
            <a:r>
              <a:rPr lang="en-GB" sz="4000" dirty="0">
                <a:solidFill>
                  <a:srgbClr val="000000"/>
                </a:solidFill>
                <a:latin typeface="AngsanaUPC" pitchFamily="-1" charset="0"/>
                <a:ea typeface="ＭＳ Ｐゴシック" pitchFamily="-1" charset="-128"/>
              </a:rPr>
              <a:t>allow members to reduce trade restriction gradually, through “progressive liberalisation”. Developing countries are usually given longer to fulfil their obligations.</a:t>
            </a:r>
          </a:p>
          <a:p>
            <a:pPr eaLnBrk="1" hangingPunct="1">
              <a:spcBef>
                <a:spcPts val="500"/>
              </a:spcBef>
              <a:spcAft>
                <a:spcPts val="500"/>
              </a:spcAft>
              <a:buFontTx/>
              <a:buNone/>
            </a:pPr>
            <a:r>
              <a:rPr lang="th-TH" b="1" dirty="0">
                <a:solidFill>
                  <a:srgbClr val="000000"/>
                </a:solidFill>
                <a:latin typeface="AngsanaUPC" pitchFamily="-1" charset="0"/>
                <a:ea typeface="ＭＳ Ｐゴシック" pitchFamily="-1" charset="-128"/>
              </a:rPr>
              <a:t>3. Predictability: Through Binding and Transparency</a:t>
            </a:r>
            <a:endParaRPr lang="th-TH" dirty="0">
              <a:solidFill>
                <a:srgbClr val="000000"/>
              </a:solidFill>
              <a:latin typeface="AngsanaUPC" pitchFamily="-1" charset="0"/>
              <a:ea typeface="ＭＳ Ｐゴシック" pitchFamily="-1" charset="-128"/>
            </a:endParaRPr>
          </a:p>
          <a:p>
            <a:pPr lvl="1" eaLnBrk="1" hangingPunct="1">
              <a:spcBef>
                <a:spcPts val="500"/>
              </a:spcBef>
              <a:spcAft>
                <a:spcPts val="500"/>
              </a:spcAft>
            </a:pPr>
            <a:r>
              <a:rPr lang="en-GB" sz="4000" dirty="0">
                <a:solidFill>
                  <a:srgbClr val="000000"/>
                </a:solidFill>
                <a:latin typeface="AngsanaUPC" pitchFamily="-1" charset="0"/>
                <a:ea typeface="ＭＳ Ｐゴシック" pitchFamily="-1" charset="-128"/>
              </a:rPr>
              <a:t>trade barriers should not be raised arbitrarily.</a:t>
            </a:r>
          </a:p>
          <a:p>
            <a:pPr lvl="1" eaLnBrk="1" hangingPunct="1">
              <a:spcBef>
                <a:spcPts val="500"/>
              </a:spcBef>
              <a:spcAft>
                <a:spcPts val="500"/>
              </a:spcAft>
            </a:pPr>
            <a:r>
              <a:rPr lang="en-GB" sz="4000" dirty="0">
                <a:solidFill>
                  <a:srgbClr val="000000"/>
                </a:solidFill>
                <a:latin typeface="AngsanaUPC" pitchFamily="-1" charset="0"/>
                <a:ea typeface="ＭＳ Ｐゴシック" pitchFamily="-1" charset="-128"/>
              </a:rPr>
              <a:t>tariff rates and market-opening commitments are “bound” in the WTO.</a:t>
            </a:r>
            <a:endParaRPr lang="th-TH" sz="4000" dirty="0">
              <a:solidFill>
                <a:srgbClr val="000000"/>
              </a:solidFill>
              <a:latin typeface="AngsanaUPC" pitchFamily="-1" charset="0"/>
              <a:ea typeface="ＭＳ Ｐゴシック" pitchFamily="-1" charset="-128"/>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th-TH" smtClean="0"/>
              <a:t>Main Principles</a:t>
            </a:r>
            <a:endParaRPr lang="th-TH"/>
          </a:p>
        </p:txBody>
      </p:sp>
      <p:sp>
        <p:nvSpPr>
          <p:cNvPr id="33797" name="Slide Number Placeholder 5"/>
          <p:cNvSpPr>
            <a:spLocks noGrp="1"/>
          </p:cNvSpPr>
          <p:nvPr>
            <p:ph type="sldNum" sz="quarter" idx="10"/>
          </p:nvPr>
        </p:nvSpPr>
        <p:spPr/>
        <p:txBody>
          <a:bodyPr/>
          <a:lstStyle/>
          <a:p>
            <a:fld id="{68CC46CA-40B3-5F48-A17E-B5A4CB78DB80}" type="slidenum">
              <a:rPr lang="th-TH" smtClean="0"/>
              <a:pPr/>
              <a:t>9</a:t>
            </a:fld>
            <a:endParaRPr lang="th-TH" smtClean="0"/>
          </a:p>
        </p:txBody>
      </p:sp>
      <p:sp>
        <p:nvSpPr>
          <p:cNvPr id="8" name="Footer Placeholder 7"/>
          <p:cNvSpPr>
            <a:spLocks noGrp="1"/>
          </p:cNvSpPr>
          <p:nvPr>
            <p:ph type="ftr" sz="quarter" idx="3"/>
          </p:nvPr>
        </p:nvSpPr>
        <p:spPr/>
        <p:txBody>
          <a:bodyPr/>
          <a:lstStyle/>
          <a:p>
            <a:pPr>
              <a:defRPr/>
            </a:pPr>
            <a:r>
              <a:rPr lang="en-US" smtClean="0"/>
              <a:t>Chayun Tantivasadakarn</a:t>
            </a:r>
            <a:endParaRPr lang="en-US"/>
          </a:p>
        </p:txBody>
      </p:sp>
      <p:sp>
        <p:nvSpPr>
          <p:cNvPr id="2" name="Rectangle 3"/>
          <p:cNvSpPr>
            <a:spLocks noGrp="1" noChangeArrowheads="1"/>
          </p:cNvSpPr>
          <p:nvPr>
            <p:ph idx="4294967295"/>
          </p:nvPr>
        </p:nvSpPr>
        <p:spPr>
          <a:xfrm>
            <a:off x="609600" y="1219200"/>
            <a:ext cx="8229600" cy="4724400"/>
          </a:xfrm>
        </p:spPr>
        <p:txBody>
          <a:bodyPr/>
          <a:lstStyle/>
          <a:p>
            <a:pPr eaLnBrk="1" hangingPunct="1">
              <a:spcBef>
                <a:spcPts val="500"/>
              </a:spcBef>
              <a:spcAft>
                <a:spcPts val="500"/>
              </a:spcAft>
              <a:buFontTx/>
              <a:buNone/>
            </a:pPr>
            <a:r>
              <a:rPr lang="en-US" b="1" dirty="0">
                <a:latin typeface="Angsana New" pitchFamily="-1" charset="0"/>
                <a:ea typeface="ＭＳ Ｐゴシック" pitchFamily="-1" charset="-128"/>
              </a:rPr>
              <a:t>4. </a:t>
            </a:r>
            <a:r>
              <a:rPr lang="th-TH" b="1" dirty="0">
                <a:latin typeface="Angsana New" pitchFamily="-1" charset="0"/>
                <a:ea typeface="ＭＳ Ｐゴシック" pitchFamily="-1" charset="-128"/>
              </a:rPr>
              <a:t>Promoting fair competition</a:t>
            </a:r>
            <a:r>
              <a:rPr lang="en-US" b="1" dirty="0">
                <a:latin typeface="Angsana New" pitchFamily="-1" charset="0"/>
                <a:ea typeface="ＭＳ Ｐゴシック" pitchFamily="-1" charset="-128"/>
              </a:rPr>
              <a:t> </a:t>
            </a:r>
            <a:endParaRPr lang="en-US" dirty="0">
              <a:latin typeface="Angsana New" pitchFamily="-1" charset="0"/>
              <a:ea typeface="ＭＳ Ｐゴシック" pitchFamily="-1" charset="-128"/>
            </a:endParaRPr>
          </a:p>
          <a:p>
            <a:pPr lvl="1" eaLnBrk="1" hangingPunct="1">
              <a:spcBef>
                <a:spcPts val="500"/>
              </a:spcBef>
              <a:spcAft>
                <a:spcPts val="500"/>
              </a:spcAft>
            </a:pPr>
            <a:r>
              <a:rPr lang="en-GB" sz="4000" dirty="0">
                <a:latin typeface="Angsana New" pitchFamily="-1" charset="0"/>
                <a:ea typeface="ＭＳ Ｐゴシック" pitchFamily="-1" charset="-128"/>
              </a:rPr>
              <a:t>discouraging “unfair” practices such as export subsidies and dumping products at below cost to gain market share.</a:t>
            </a:r>
          </a:p>
          <a:p>
            <a:pPr eaLnBrk="1" hangingPunct="1">
              <a:spcBef>
                <a:spcPts val="500"/>
              </a:spcBef>
              <a:spcAft>
                <a:spcPts val="500"/>
              </a:spcAft>
              <a:buFontTx/>
              <a:buNone/>
            </a:pPr>
            <a:r>
              <a:rPr lang="th-TH" b="1" dirty="0">
                <a:latin typeface="Angsana New" pitchFamily="-1" charset="0"/>
                <a:ea typeface="ＭＳ Ｐゴシック" pitchFamily="-1" charset="-128"/>
              </a:rPr>
              <a:t>5. Encouraging development and economic reform</a:t>
            </a:r>
            <a:endParaRPr lang="th-TH" dirty="0">
              <a:latin typeface="Angsana New" pitchFamily="-1" charset="0"/>
              <a:ea typeface="ＭＳ Ｐゴシック" pitchFamily="-1" charset="-128"/>
            </a:endParaRPr>
          </a:p>
          <a:p>
            <a:pPr lvl="1" eaLnBrk="1" hangingPunct="1">
              <a:spcBef>
                <a:spcPts val="500"/>
              </a:spcBef>
              <a:spcAft>
                <a:spcPts val="500"/>
              </a:spcAft>
            </a:pPr>
            <a:r>
              <a:rPr lang="en-GB" sz="4000" dirty="0">
                <a:latin typeface="Angsana New" pitchFamily="-1" charset="0"/>
                <a:ea typeface="ＭＳ Ｐゴシック" pitchFamily="-1" charset="-128"/>
              </a:rPr>
              <a:t>giving less developed countries more time to adjust, greater flexibility, and special </a:t>
            </a:r>
            <a:r>
              <a:rPr lang="en-GB" sz="4000" dirty="0" smtClean="0">
                <a:latin typeface="Angsana New" pitchFamily="-1" charset="0"/>
                <a:ea typeface="ＭＳ Ｐゴシック" pitchFamily="-1" charset="-128"/>
              </a:rPr>
              <a:t>privileges (e.g.; GSP)</a:t>
            </a:r>
            <a:endParaRPr lang="th-TH" dirty="0">
              <a:solidFill>
                <a:srgbClr val="000000"/>
              </a:solidFill>
              <a:latin typeface="Verdana" pitchFamily="-1" charset="0"/>
              <a:ea typeface="ＭＳ Ｐゴシック" pitchFamily="-1" charset="-128"/>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4"/>
          <p:cNvSpPr>
            <a:spLocks noGrp="1" noChangeArrowheads="1"/>
          </p:cNvSpPr>
          <p:nvPr>
            <p:ph type="title"/>
          </p:nvPr>
        </p:nvSpPr>
        <p:spPr/>
        <p:txBody>
          <a:bodyPr/>
          <a:lstStyle/>
          <a:p>
            <a:r>
              <a:rPr lang="en-US" smtClean="0"/>
              <a:t>The Logic of Multilateral Trade Agreements</a:t>
            </a:r>
          </a:p>
        </p:txBody>
      </p:sp>
      <p:sp>
        <p:nvSpPr>
          <p:cNvPr id="35845" name="Slide Number Placeholder 5"/>
          <p:cNvSpPr>
            <a:spLocks noGrp="1"/>
          </p:cNvSpPr>
          <p:nvPr>
            <p:ph type="sldNum" sz="quarter" idx="10"/>
          </p:nvPr>
        </p:nvSpPr>
        <p:spPr/>
        <p:txBody>
          <a:bodyPr/>
          <a:lstStyle/>
          <a:p>
            <a:fld id="{BA6F5D13-7CD5-4B47-9D75-C96A2CC39A16}" type="slidenum">
              <a:rPr lang="th-TH" smtClean="0"/>
              <a:pPr/>
              <a:t>10</a:t>
            </a:fld>
            <a:endParaRPr lang="th-TH" smtClean="0"/>
          </a:p>
        </p:txBody>
      </p:sp>
      <p:sp>
        <p:nvSpPr>
          <p:cNvPr id="8" name="Footer Placeholder 7"/>
          <p:cNvSpPr>
            <a:spLocks noGrp="1"/>
          </p:cNvSpPr>
          <p:nvPr>
            <p:ph type="ftr" sz="quarter" idx="3"/>
          </p:nvPr>
        </p:nvSpPr>
        <p:spPr/>
        <p:txBody>
          <a:bodyPr/>
          <a:lstStyle/>
          <a:p>
            <a:pPr>
              <a:defRPr/>
            </a:pPr>
            <a:r>
              <a:rPr lang="en-US" smtClean="0"/>
              <a:t>Chayun Tantivasadakarn</a:t>
            </a:r>
            <a:endParaRPr lang="en-US"/>
          </a:p>
        </p:txBody>
      </p:sp>
      <p:sp>
        <p:nvSpPr>
          <p:cNvPr id="29699" name="Rectangle 3"/>
          <p:cNvSpPr>
            <a:spLocks noGrp="1" noChangeArrowheads="1"/>
          </p:cNvSpPr>
          <p:nvPr>
            <p:ph idx="4294967295"/>
          </p:nvPr>
        </p:nvSpPr>
        <p:spPr>
          <a:xfrm>
            <a:off x="457200" y="838200"/>
            <a:ext cx="8153400" cy="4724400"/>
          </a:xfrm>
        </p:spPr>
        <p:txBody>
          <a:bodyPr/>
          <a:lstStyle/>
          <a:p>
            <a:pPr marL="228600" lvl="2" eaLnBrk="1" hangingPunct="1">
              <a:spcBef>
                <a:spcPct val="0"/>
              </a:spcBef>
            </a:pPr>
            <a:r>
              <a:rPr lang="en-US" sz="3800" dirty="0" smtClean="0">
                <a:latin typeface="Angsana New" pitchFamily="-1" charset="0"/>
                <a:ea typeface="ＭＳ Ｐゴシック" pitchFamily="-1" charset="-128"/>
              </a:rPr>
              <a:t>It is optimal for large countries to impose small tariffs, but that did not consider strategic interactions between multiple large countries.</a:t>
            </a:r>
          </a:p>
          <a:p>
            <a:pPr marL="228600" lvl="2" eaLnBrk="1" hangingPunct="1">
              <a:spcBef>
                <a:spcPct val="0"/>
              </a:spcBef>
            </a:pPr>
            <a:r>
              <a:rPr lang="en-US" sz="3800" dirty="0" smtClean="0">
                <a:latin typeface="Angsana New" pitchFamily="-1" charset="0"/>
                <a:ea typeface="ＭＳ Ｐゴシック" pitchFamily="-1" charset="-128"/>
              </a:rPr>
              <a:t>Is it still optimal behavior for these countries if every country imposes a small optimal tariff?</a:t>
            </a:r>
          </a:p>
          <a:p>
            <a:pPr marL="228600" lvl="2" eaLnBrk="1" hangingPunct="1">
              <a:spcBef>
                <a:spcPct val="0"/>
              </a:spcBef>
            </a:pPr>
            <a:r>
              <a:rPr lang="en-US" sz="3800" dirty="0" smtClean="0">
                <a:latin typeface="Angsana New" pitchFamily="-1" charset="0"/>
                <a:ea typeface="ＭＳ Ｐゴシック" pitchFamily="-1" charset="-128"/>
              </a:rPr>
              <a:t>We can use the payoff matrix to determine the Nash equilibrium outcome for each country’s tariff level.</a:t>
            </a:r>
          </a:p>
          <a:p>
            <a:pPr marL="228600" lvl="2" eaLnBrk="1" hangingPunct="1">
              <a:spcBef>
                <a:spcPct val="0"/>
              </a:spcBef>
            </a:pPr>
            <a:r>
              <a:rPr lang="en-US" sz="3800" dirty="0" smtClean="0">
                <a:latin typeface="Angsana New" pitchFamily="-1" charset="0"/>
                <a:ea typeface="ＭＳ Ｐゴシック" pitchFamily="-1" charset="-128"/>
              </a:rPr>
              <a:t>Assume the two countries are the same size so payoffs are symmetrical.</a:t>
            </a:r>
          </a:p>
          <a:p>
            <a:pPr marL="228600" lvl="2" eaLnBrk="1" hangingPunct="1">
              <a:spcBef>
                <a:spcPct val="0"/>
              </a:spcBef>
            </a:pPr>
            <a:r>
              <a:rPr lang="en-US" sz="3800" dirty="0" smtClean="0">
                <a:latin typeface="Angsana New" pitchFamily="-1" charset="0"/>
                <a:ea typeface="ＭＳ Ｐゴシック" pitchFamily="-1" charset="-128"/>
              </a:rPr>
              <a:t>Payoffs will be measured in any other situation as </a:t>
            </a:r>
            <a:r>
              <a:rPr lang="en-US" sz="3800" i="1" dirty="0" smtClean="0">
                <a:latin typeface="Angsana New" pitchFamily="-1" charset="0"/>
                <a:ea typeface="ＭＳ Ｐゴシック" pitchFamily="-1" charset="-128"/>
              </a:rPr>
              <a:t>relative to</a:t>
            </a:r>
            <a:r>
              <a:rPr lang="en-US" sz="3800" dirty="0" smtClean="0">
                <a:latin typeface="Angsana New" pitchFamily="-1" charset="0"/>
                <a:ea typeface="ＭＳ Ｐゴシック" pitchFamily="-1" charset="-128"/>
              </a:rPr>
              <a:t> free trade.</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6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6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969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69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9"/>
          <p:cNvSpPr>
            <a:spLocks noGrp="1" noChangeArrowheads="1"/>
          </p:cNvSpPr>
          <p:nvPr>
            <p:ph type="title"/>
          </p:nvPr>
        </p:nvSpPr>
        <p:spPr>
          <a:xfrm>
            <a:off x="0" y="228600"/>
            <a:ext cx="8229600" cy="838200"/>
          </a:xfrm>
        </p:spPr>
        <p:txBody>
          <a:bodyPr/>
          <a:lstStyle/>
          <a:p>
            <a:r>
              <a:rPr lang="en-US" dirty="0" smtClean="0"/>
              <a:t>The impact of an import tariff: large country case</a:t>
            </a:r>
            <a:endParaRPr lang="th-TH" dirty="0"/>
          </a:p>
        </p:txBody>
      </p:sp>
      <p:sp>
        <p:nvSpPr>
          <p:cNvPr id="36868" name="Slide Number Placeholder 4"/>
          <p:cNvSpPr>
            <a:spLocks noGrp="1"/>
          </p:cNvSpPr>
          <p:nvPr>
            <p:ph type="sldNum" sz="quarter" idx="10"/>
          </p:nvPr>
        </p:nvSpPr>
        <p:spPr/>
        <p:txBody>
          <a:bodyPr/>
          <a:lstStyle/>
          <a:p>
            <a:fld id="{4171B692-8515-5B45-A53A-BA6729B8B46A}" type="slidenum">
              <a:rPr lang="en-US" smtClean="0"/>
              <a:pPr/>
              <a:t>11</a:t>
            </a:fld>
            <a:endParaRPr lang="th-TH"/>
          </a:p>
        </p:txBody>
      </p:sp>
      <p:sp>
        <p:nvSpPr>
          <p:cNvPr id="136" name="Footer Placeholder 135"/>
          <p:cNvSpPr>
            <a:spLocks noGrp="1"/>
          </p:cNvSpPr>
          <p:nvPr>
            <p:ph type="ftr" sz="quarter" idx="3"/>
          </p:nvPr>
        </p:nvSpPr>
        <p:spPr/>
        <p:txBody>
          <a:bodyPr/>
          <a:lstStyle/>
          <a:p>
            <a:pPr>
              <a:defRPr/>
            </a:pPr>
            <a:r>
              <a:rPr lang="en-US" smtClean="0"/>
              <a:t>Chayun Tantivasadakarn</a:t>
            </a:r>
            <a:endParaRPr lang="en-US"/>
          </a:p>
        </p:txBody>
      </p:sp>
      <p:grpSp>
        <p:nvGrpSpPr>
          <p:cNvPr id="36869" name="Group 230"/>
          <p:cNvGrpSpPr>
            <a:grpSpLocks/>
          </p:cNvGrpSpPr>
          <p:nvPr/>
        </p:nvGrpSpPr>
        <p:grpSpPr bwMode="auto">
          <a:xfrm>
            <a:off x="3352800" y="2819400"/>
            <a:ext cx="3048000" cy="1530350"/>
            <a:chOff x="2112" y="1868"/>
            <a:chExt cx="1920" cy="964"/>
          </a:xfrm>
        </p:grpSpPr>
        <p:sp>
          <p:nvSpPr>
            <p:cNvPr id="36994" name="Line 231"/>
            <p:cNvSpPr>
              <a:spLocks noChangeShapeType="1"/>
            </p:cNvSpPr>
            <p:nvPr/>
          </p:nvSpPr>
          <p:spPr bwMode="auto">
            <a:xfrm>
              <a:off x="2112" y="1868"/>
              <a:ext cx="1186" cy="820"/>
            </a:xfrm>
            <a:prstGeom prst="line">
              <a:avLst/>
            </a:prstGeom>
            <a:noFill/>
            <a:ln w="38100">
              <a:solidFill>
                <a:srgbClr val="CC00CC"/>
              </a:solidFill>
              <a:prstDash val="dash"/>
              <a:round/>
              <a:headEnd/>
              <a:tailEnd/>
            </a:ln>
          </p:spPr>
          <p:txBody>
            <a:bodyPr wrap="none" anchor="ctr">
              <a:prstTxWarp prst="textNoShape">
                <a:avLst/>
              </a:prstTxWarp>
            </a:bodyPr>
            <a:lstStyle/>
            <a:p>
              <a:endParaRPr lang="en-US"/>
            </a:p>
          </p:txBody>
        </p:sp>
        <p:sp>
          <p:nvSpPr>
            <p:cNvPr id="36995" name="Text Box 232"/>
            <p:cNvSpPr txBox="1">
              <a:spLocks noChangeArrowheads="1"/>
            </p:cNvSpPr>
            <p:nvPr/>
          </p:nvSpPr>
          <p:spPr bwMode="auto">
            <a:xfrm>
              <a:off x="3312" y="2505"/>
              <a:ext cx="720"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D</a:t>
              </a:r>
              <a:r>
                <a:rPr lang="th-TH" baseline="-25000">
                  <a:ea typeface="Angsana New" pitchFamily="-1" charset="0"/>
                  <a:cs typeface="Angsana New" pitchFamily="-1" charset="0"/>
                </a:rPr>
                <a:t>M</a:t>
              </a:r>
              <a:r>
                <a:rPr lang="th-TH">
                  <a:ea typeface="Angsana New" pitchFamily="-1" charset="0"/>
                  <a:cs typeface="Angsana New" pitchFamily="-1" charset="0"/>
                </a:rPr>
                <a:t> </a:t>
              </a:r>
              <a:r>
                <a:rPr lang="en-US">
                  <a:ea typeface="Angsana New" pitchFamily="-1" charset="0"/>
                  <a:cs typeface="Angsana New" pitchFamily="-1" charset="0"/>
                </a:rPr>
                <a:t>- T</a:t>
              </a:r>
              <a:endParaRPr lang="th-TH">
                <a:ea typeface="Angsana New" pitchFamily="-1" charset="0"/>
                <a:cs typeface="Angsana New" pitchFamily="-1" charset="0"/>
              </a:endParaRPr>
            </a:p>
          </p:txBody>
        </p:sp>
        <p:sp>
          <p:nvSpPr>
            <p:cNvPr id="36996" name="Line 233"/>
            <p:cNvSpPr>
              <a:spLocks noChangeShapeType="1"/>
            </p:cNvSpPr>
            <p:nvPr/>
          </p:nvSpPr>
          <p:spPr bwMode="auto">
            <a:xfrm>
              <a:off x="3072" y="2064"/>
              <a:ext cx="0" cy="432"/>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36997" name="Rectangle 234"/>
            <p:cNvSpPr>
              <a:spLocks noChangeArrowheads="1"/>
            </p:cNvSpPr>
            <p:nvPr/>
          </p:nvSpPr>
          <p:spPr bwMode="auto">
            <a:xfrm>
              <a:off x="3056" y="2121"/>
              <a:ext cx="216" cy="330"/>
            </a:xfrm>
            <a:prstGeom prst="rect">
              <a:avLst/>
            </a:prstGeom>
            <a:noFill/>
            <a:ln w="9525">
              <a:noFill/>
              <a:miter lim="800000"/>
              <a:headEnd/>
              <a:tailEnd/>
            </a:ln>
          </p:spPr>
          <p:txBody>
            <a:bodyPr wrap="none">
              <a:prstTxWarp prst="textNoShape">
                <a:avLst/>
              </a:prstTxWarp>
              <a:spAutoFit/>
            </a:bodyPr>
            <a:lstStyle/>
            <a:p>
              <a:r>
                <a:rPr lang="en-US">
                  <a:ea typeface="Angsana New" pitchFamily="-1" charset="0"/>
                  <a:cs typeface="Angsana New" pitchFamily="-1" charset="0"/>
                </a:rPr>
                <a:t>T</a:t>
              </a:r>
              <a:endParaRPr lang="th-TH" baseline="30000">
                <a:ea typeface="Angsana New" pitchFamily="-1" charset="0"/>
                <a:cs typeface="Angsana New" pitchFamily="-1" charset="0"/>
              </a:endParaRPr>
            </a:p>
          </p:txBody>
        </p:sp>
      </p:grpSp>
      <p:grpSp>
        <p:nvGrpSpPr>
          <p:cNvPr id="36870" name="Group 131"/>
          <p:cNvGrpSpPr>
            <a:grpSpLocks/>
          </p:cNvGrpSpPr>
          <p:nvPr/>
        </p:nvGrpSpPr>
        <p:grpSpPr bwMode="auto">
          <a:xfrm>
            <a:off x="1114425" y="2333625"/>
            <a:ext cx="409575" cy="1176338"/>
            <a:chOff x="4446" y="1566"/>
            <a:chExt cx="258" cy="741"/>
          </a:xfrm>
        </p:grpSpPr>
        <p:sp>
          <p:nvSpPr>
            <p:cNvPr id="36991" name="AutoShape 132"/>
            <p:cNvSpPr>
              <a:spLocks noChangeArrowheads="1"/>
            </p:cNvSpPr>
            <p:nvPr/>
          </p:nvSpPr>
          <p:spPr bwMode="auto">
            <a:xfrm rot="5400000" flipH="1" flipV="1">
              <a:off x="4464" y="1548"/>
              <a:ext cx="214" cy="249"/>
            </a:xfrm>
            <a:prstGeom prst="rtTriangle">
              <a:avLst/>
            </a:prstGeom>
            <a:solidFill>
              <a:srgbClr val="FF99FF"/>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92" name="Text Box 133"/>
            <p:cNvSpPr txBox="1">
              <a:spLocks noChangeArrowheads="1"/>
            </p:cNvSpPr>
            <p:nvPr/>
          </p:nvSpPr>
          <p:spPr bwMode="auto">
            <a:xfrm>
              <a:off x="4484" y="1997"/>
              <a:ext cx="220"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N</a:t>
              </a:r>
            </a:p>
          </p:txBody>
        </p:sp>
        <p:sp>
          <p:nvSpPr>
            <p:cNvPr id="36993" name="Line 134"/>
            <p:cNvSpPr>
              <a:spLocks noChangeShapeType="1"/>
            </p:cNvSpPr>
            <p:nvPr/>
          </p:nvSpPr>
          <p:spPr bwMode="auto">
            <a:xfrm flipV="1">
              <a:off x="4543" y="1664"/>
              <a:ext cx="100" cy="36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grpSp>
        <p:nvGrpSpPr>
          <p:cNvPr id="36871" name="Group 262"/>
          <p:cNvGrpSpPr>
            <a:grpSpLocks/>
          </p:cNvGrpSpPr>
          <p:nvPr/>
        </p:nvGrpSpPr>
        <p:grpSpPr bwMode="auto">
          <a:xfrm>
            <a:off x="6324600" y="2667000"/>
            <a:ext cx="849313" cy="492125"/>
            <a:chOff x="3984" y="1776"/>
            <a:chExt cx="535" cy="310"/>
          </a:xfrm>
        </p:grpSpPr>
        <p:sp>
          <p:nvSpPr>
            <p:cNvPr id="36989" name="Freeform 172"/>
            <p:cNvSpPr>
              <a:spLocks/>
            </p:cNvSpPr>
            <p:nvPr/>
          </p:nvSpPr>
          <p:spPr bwMode="auto">
            <a:xfrm>
              <a:off x="3984" y="1783"/>
              <a:ext cx="535" cy="276"/>
            </a:xfrm>
            <a:custGeom>
              <a:avLst/>
              <a:gdLst>
                <a:gd name="T0" fmla="*/ 0 w 535"/>
                <a:gd name="T1" fmla="*/ 0 h 283"/>
                <a:gd name="T2" fmla="*/ 240 w 535"/>
                <a:gd name="T3" fmla="*/ 0 h 283"/>
                <a:gd name="T4" fmla="*/ 535 w 535"/>
                <a:gd name="T5" fmla="*/ 152 h 283"/>
                <a:gd name="T6" fmla="*/ 2 w 535"/>
                <a:gd name="T7" fmla="*/ 152 h 283"/>
                <a:gd name="T8" fmla="*/ 0 60000 65536"/>
                <a:gd name="T9" fmla="*/ 0 60000 65536"/>
                <a:gd name="T10" fmla="*/ 0 60000 65536"/>
                <a:gd name="T11" fmla="*/ 0 60000 65536"/>
                <a:gd name="T12" fmla="*/ 0 w 535"/>
                <a:gd name="T13" fmla="*/ 0 h 283"/>
                <a:gd name="T14" fmla="*/ 535 w 535"/>
                <a:gd name="T15" fmla="*/ 283 h 283"/>
              </a:gdLst>
              <a:ahLst/>
              <a:cxnLst>
                <a:cxn ang="T8">
                  <a:pos x="T0" y="T1"/>
                </a:cxn>
                <a:cxn ang="T9">
                  <a:pos x="T2" y="T3"/>
                </a:cxn>
                <a:cxn ang="T10">
                  <a:pos x="T4" y="T5"/>
                </a:cxn>
                <a:cxn ang="T11">
                  <a:pos x="T6" y="T7"/>
                </a:cxn>
              </a:cxnLst>
              <a:rect l="T12" t="T13" r="T14" b="T15"/>
              <a:pathLst>
                <a:path w="535" h="283">
                  <a:moveTo>
                    <a:pt x="0" y="0"/>
                  </a:moveTo>
                  <a:lnTo>
                    <a:pt x="240" y="0"/>
                  </a:lnTo>
                  <a:lnTo>
                    <a:pt x="535" y="283"/>
                  </a:lnTo>
                  <a:lnTo>
                    <a:pt x="2" y="283"/>
                  </a:lnTo>
                </a:path>
              </a:pathLst>
            </a:custGeom>
            <a:solidFill>
              <a:srgbClr val="CCFFFF"/>
            </a:solidFill>
            <a:ln w="9525">
              <a:no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90" name="Text Box 173"/>
            <p:cNvSpPr txBox="1">
              <a:spLocks noChangeArrowheads="1"/>
            </p:cNvSpPr>
            <p:nvPr/>
          </p:nvSpPr>
          <p:spPr bwMode="auto">
            <a:xfrm>
              <a:off x="4080" y="1776"/>
              <a:ext cx="240"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M</a:t>
              </a:r>
              <a:r>
                <a:rPr lang="th-TH" sz="3200" b="1" baseline="30000">
                  <a:ea typeface="Angsana New" pitchFamily="-1" charset="0"/>
                  <a:cs typeface="Angsana New" pitchFamily="-1" charset="0"/>
                </a:rPr>
                <a:t>*</a:t>
              </a:r>
              <a:endParaRPr lang="th-TH" sz="3200" b="1">
                <a:ea typeface="Angsana New" pitchFamily="-1" charset="0"/>
                <a:cs typeface="Angsana New" pitchFamily="-1" charset="0"/>
              </a:endParaRPr>
            </a:p>
          </p:txBody>
        </p:sp>
      </p:grpSp>
      <p:sp>
        <p:nvSpPr>
          <p:cNvPr id="36872" name="Line 229"/>
          <p:cNvSpPr>
            <a:spLocks noChangeShapeType="1"/>
          </p:cNvSpPr>
          <p:nvPr/>
        </p:nvSpPr>
        <p:spPr bwMode="auto">
          <a:xfrm>
            <a:off x="4391025" y="2676525"/>
            <a:ext cx="3563938" cy="3175"/>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36873" name="Rectangle 97"/>
          <p:cNvSpPr>
            <a:spLocks noChangeArrowheads="1"/>
          </p:cNvSpPr>
          <p:nvPr/>
        </p:nvSpPr>
        <p:spPr bwMode="auto">
          <a:xfrm>
            <a:off x="381000" y="4572000"/>
            <a:ext cx="3733800" cy="6858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a:latin typeface="Symbol" pitchFamily="-1" charset="2"/>
              </a:rPr>
              <a:t>D</a:t>
            </a:r>
            <a:r>
              <a:rPr lang="en-US" sz="4000">
                <a:ea typeface="Angsana New" pitchFamily="-1" charset="0"/>
                <a:cs typeface="Angsana New" pitchFamily="-1" charset="0"/>
              </a:rPr>
              <a:t>PS    =  M</a:t>
            </a:r>
          </a:p>
        </p:txBody>
      </p:sp>
      <p:sp>
        <p:nvSpPr>
          <p:cNvPr id="36874" name="Rectangle 98"/>
          <p:cNvSpPr>
            <a:spLocks noChangeArrowheads="1"/>
          </p:cNvSpPr>
          <p:nvPr/>
        </p:nvSpPr>
        <p:spPr bwMode="auto">
          <a:xfrm>
            <a:off x="5410200" y="5334000"/>
            <a:ext cx="3733800" cy="6858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a:latin typeface="Symbol" pitchFamily="-1" charset="2"/>
              </a:rPr>
              <a:t>D</a:t>
            </a:r>
            <a:r>
              <a:rPr lang="en-US" sz="4000"/>
              <a:t>PS</a:t>
            </a:r>
            <a:r>
              <a:rPr lang="en-US" sz="4000" baseline="30000"/>
              <a:t>* </a:t>
            </a:r>
            <a:r>
              <a:rPr lang="en-US" sz="4000"/>
              <a:t>= - [M</a:t>
            </a:r>
            <a:r>
              <a:rPr lang="en-US" sz="4000" baseline="30000"/>
              <a:t>*</a:t>
            </a:r>
            <a:r>
              <a:rPr lang="en-US" sz="4000"/>
              <a:t>+N</a:t>
            </a:r>
            <a:r>
              <a:rPr lang="en-US" sz="4000" baseline="30000"/>
              <a:t>*</a:t>
            </a:r>
            <a:r>
              <a:rPr lang="en-US" sz="4000"/>
              <a:t>+T</a:t>
            </a:r>
            <a:r>
              <a:rPr lang="en-US" sz="4000" baseline="-25000"/>
              <a:t>2</a:t>
            </a:r>
            <a:r>
              <a:rPr lang="en-US" sz="4000"/>
              <a:t>+R</a:t>
            </a:r>
            <a:r>
              <a:rPr lang="en-US" sz="4000" baseline="30000"/>
              <a:t>*</a:t>
            </a:r>
            <a:r>
              <a:rPr lang="en-US" sz="4000"/>
              <a:t>]</a:t>
            </a:r>
            <a:endParaRPr lang="en-US" sz="4000" baseline="30000"/>
          </a:p>
        </p:txBody>
      </p:sp>
      <p:sp>
        <p:nvSpPr>
          <p:cNvPr id="36875" name="Rectangle 121"/>
          <p:cNvSpPr>
            <a:spLocks noChangeArrowheads="1"/>
          </p:cNvSpPr>
          <p:nvPr/>
        </p:nvSpPr>
        <p:spPr bwMode="auto">
          <a:xfrm>
            <a:off x="5410200" y="4800600"/>
            <a:ext cx="2057400" cy="5334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sz="3200">
                <a:latin typeface="Symbol" pitchFamily="-1" charset="2"/>
              </a:rPr>
              <a:t>D</a:t>
            </a:r>
            <a:r>
              <a:rPr lang="en-US" sz="4000">
                <a:ea typeface="Angsana New" pitchFamily="-1" charset="0"/>
                <a:cs typeface="Angsana New" pitchFamily="-1" charset="0"/>
              </a:rPr>
              <a:t>CS</a:t>
            </a:r>
            <a:r>
              <a:rPr lang="en-US" sz="4000" baseline="30000">
                <a:ea typeface="Angsana New" pitchFamily="-1" charset="0"/>
                <a:cs typeface="Angsana New" pitchFamily="-1" charset="0"/>
              </a:rPr>
              <a:t>*</a:t>
            </a:r>
            <a:r>
              <a:rPr lang="en-US" sz="4000">
                <a:ea typeface="Angsana New" pitchFamily="-1" charset="0"/>
                <a:cs typeface="Angsana New" pitchFamily="-1" charset="0"/>
              </a:rPr>
              <a:t>=  M</a:t>
            </a:r>
            <a:r>
              <a:rPr lang="en-US" sz="4000" baseline="30000">
                <a:ea typeface="Angsana New" pitchFamily="-1" charset="0"/>
                <a:cs typeface="Angsana New" pitchFamily="-1" charset="0"/>
              </a:rPr>
              <a:t>*</a:t>
            </a:r>
            <a:endParaRPr lang="th-TH" sz="4000" baseline="-25000">
              <a:ea typeface="Angsana New" pitchFamily="-1" charset="0"/>
              <a:cs typeface="Angsana New" pitchFamily="-1" charset="0"/>
            </a:endParaRPr>
          </a:p>
        </p:txBody>
      </p:sp>
      <p:sp>
        <p:nvSpPr>
          <p:cNvPr id="36876" name="Rectangle 122"/>
          <p:cNvSpPr>
            <a:spLocks noChangeArrowheads="1"/>
          </p:cNvSpPr>
          <p:nvPr/>
        </p:nvSpPr>
        <p:spPr bwMode="auto">
          <a:xfrm>
            <a:off x="381000" y="5562600"/>
            <a:ext cx="3124200" cy="5334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a:latin typeface="Symbol" pitchFamily="-1" charset="2"/>
              </a:rPr>
              <a:t>D</a:t>
            </a:r>
            <a:r>
              <a:rPr lang="en-US" sz="4000"/>
              <a:t>GR</a:t>
            </a:r>
            <a:r>
              <a:rPr lang="en-US" sz="4000" baseline="30000"/>
              <a:t> </a:t>
            </a:r>
            <a:r>
              <a:rPr lang="en-US" sz="4000"/>
              <a:t>=   T</a:t>
            </a:r>
            <a:r>
              <a:rPr lang="en-US" sz="4000" baseline="-25000"/>
              <a:t>1</a:t>
            </a:r>
            <a:r>
              <a:rPr lang="en-US" sz="4000"/>
              <a:t>+T</a:t>
            </a:r>
            <a:r>
              <a:rPr lang="en-US" sz="4000" baseline="-25000"/>
              <a:t>2</a:t>
            </a:r>
            <a:endParaRPr lang="th-TH" sz="4000" baseline="-25000"/>
          </a:p>
        </p:txBody>
      </p:sp>
      <p:grpSp>
        <p:nvGrpSpPr>
          <p:cNvPr id="36877" name="Group 126"/>
          <p:cNvGrpSpPr>
            <a:grpSpLocks/>
          </p:cNvGrpSpPr>
          <p:nvPr/>
        </p:nvGrpSpPr>
        <p:grpSpPr bwMode="auto">
          <a:xfrm>
            <a:off x="2027238" y="2298700"/>
            <a:ext cx="487362" cy="1211263"/>
            <a:chOff x="5021" y="1544"/>
            <a:chExt cx="307" cy="763"/>
          </a:xfrm>
        </p:grpSpPr>
        <p:sp>
          <p:nvSpPr>
            <p:cNvPr id="36986" name="AutoShape 127"/>
            <p:cNvSpPr>
              <a:spLocks noChangeArrowheads="1"/>
            </p:cNvSpPr>
            <p:nvPr/>
          </p:nvSpPr>
          <p:spPr bwMode="auto">
            <a:xfrm rot="10800000" flipH="1" flipV="1">
              <a:off x="5021" y="1544"/>
              <a:ext cx="223" cy="253"/>
            </a:xfrm>
            <a:prstGeom prst="rtTriangle">
              <a:avLst/>
            </a:prstGeom>
            <a:solidFill>
              <a:srgbClr val="FFCC00"/>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87" name="Text Box 128"/>
            <p:cNvSpPr txBox="1">
              <a:spLocks noChangeArrowheads="1"/>
            </p:cNvSpPr>
            <p:nvPr/>
          </p:nvSpPr>
          <p:spPr bwMode="auto">
            <a:xfrm>
              <a:off x="5081" y="1997"/>
              <a:ext cx="247"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R</a:t>
              </a:r>
              <a:endParaRPr lang="th-TH" sz="3200" b="1" baseline="30000">
                <a:ea typeface="Angsana New" pitchFamily="-1" charset="0"/>
                <a:cs typeface="Angsana New" pitchFamily="-1" charset="0"/>
              </a:endParaRPr>
            </a:p>
          </p:txBody>
        </p:sp>
        <p:sp>
          <p:nvSpPr>
            <p:cNvPr id="36988" name="Line 129"/>
            <p:cNvSpPr>
              <a:spLocks noChangeShapeType="1"/>
            </p:cNvSpPr>
            <p:nvPr/>
          </p:nvSpPr>
          <p:spPr bwMode="auto">
            <a:xfrm flipH="1" flipV="1">
              <a:off x="5067" y="1700"/>
              <a:ext cx="74" cy="368"/>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sp>
        <p:nvSpPr>
          <p:cNvPr id="36878" name="Line 130"/>
          <p:cNvSpPr>
            <a:spLocks noChangeShapeType="1"/>
          </p:cNvSpPr>
          <p:nvPr/>
        </p:nvSpPr>
        <p:spPr bwMode="auto">
          <a:xfrm>
            <a:off x="1370013" y="1462088"/>
            <a:ext cx="1323975" cy="1644650"/>
          </a:xfrm>
          <a:prstGeom prst="line">
            <a:avLst/>
          </a:prstGeom>
          <a:noFill/>
          <a:ln w="38100">
            <a:solidFill>
              <a:srgbClr val="FF3300"/>
            </a:solidFill>
            <a:round/>
            <a:headEnd/>
            <a:tailEnd/>
          </a:ln>
        </p:spPr>
        <p:txBody>
          <a:bodyPr wrap="none" anchor="ctr">
            <a:prstTxWarp prst="textNoShape">
              <a:avLst/>
            </a:prstTxWarp>
          </a:bodyPr>
          <a:lstStyle/>
          <a:p>
            <a:endParaRPr lang="en-US"/>
          </a:p>
        </p:txBody>
      </p:sp>
      <p:grpSp>
        <p:nvGrpSpPr>
          <p:cNvPr id="36879" name="Group 135"/>
          <p:cNvGrpSpPr>
            <a:grpSpLocks/>
          </p:cNvGrpSpPr>
          <p:nvPr/>
        </p:nvGrpSpPr>
        <p:grpSpPr bwMode="auto">
          <a:xfrm>
            <a:off x="457200" y="2209800"/>
            <a:ext cx="1008063" cy="492125"/>
            <a:chOff x="4032" y="1488"/>
            <a:chExt cx="635" cy="310"/>
          </a:xfrm>
        </p:grpSpPr>
        <p:sp>
          <p:nvSpPr>
            <p:cNvPr id="36984" name="Freeform 136"/>
            <p:cNvSpPr>
              <a:spLocks/>
            </p:cNvSpPr>
            <p:nvPr/>
          </p:nvSpPr>
          <p:spPr bwMode="auto">
            <a:xfrm>
              <a:off x="4032" y="1559"/>
              <a:ext cx="635" cy="227"/>
            </a:xfrm>
            <a:custGeom>
              <a:avLst/>
              <a:gdLst>
                <a:gd name="T0" fmla="*/ 0 w 635"/>
                <a:gd name="T1" fmla="*/ 227 h 227"/>
                <a:gd name="T2" fmla="*/ 410 w 635"/>
                <a:gd name="T3" fmla="*/ 225 h 227"/>
                <a:gd name="T4" fmla="*/ 635 w 635"/>
                <a:gd name="T5" fmla="*/ 0 h 227"/>
                <a:gd name="T6" fmla="*/ 2 w 635"/>
                <a:gd name="T7" fmla="*/ 8 h 227"/>
                <a:gd name="T8" fmla="*/ 0 60000 65536"/>
                <a:gd name="T9" fmla="*/ 0 60000 65536"/>
                <a:gd name="T10" fmla="*/ 0 60000 65536"/>
                <a:gd name="T11" fmla="*/ 0 60000 65536"/>
                <a:gd name="T12" fmla="*/ 0 w 635"/>
                <a:gd name="T13" fmla="*/ 0 h 227"/>
                <a:gd name="T14" fmla="*/ 635 w 635"/>
                <a:gd name="T15" fmla="*/ 227 h 227"/>
              </a:gdLst>
              <a:ahLst/>
              <a:cxnLst>
                <a:cxn ang="T8">
                  <a:pos x="T0" y="T1"/>
                </a:cxn>
                <a:cxn ang="T9">
                  <a:pos x="T2" y="T3"/>
                </a:cxn>
                <a:cxn ang="T10">
                  <a:pos x="T4" y="T5"/>
                </a:cxn>
                <a:cxn ang="T11">
                  <a:pos x="T6" y="T7"/>
                </a:cxn>
              </a:cxnLst>
              <a:rect l="T12" t="T13" r="T14" b="T15"/>
              <a:pathLst>
                <a:path w="635" h="227">
                  <a:moveTo>
                    <a:pt x="0" y="227"/>
                  </a:moveTo>
                  <a:lnTo>
                    <a:pt x="410" y="225"/>
                  </a:lnTo>
                  <a:lnTo>
                    <a:pt x="635" y="0"/>
                  </a:lnTo>
                  <a:lnTo>
                    <a:pt x="2" y="8"/>
                  </a:lnTo>
                </a:path>
              </a:pathLst>
            </a:custGeom>
            <a:solidFill>
              <a:srgbClr val="CCFFFF"/>
            </a:solidFill>
            <a:ln w="9525">
              <a:no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85" name="Text Box 137"/>
            <p:cNvSpPr txBox="1">
              <a:spLocks noChangeArrowheads="1"/>
            </p:cNvSpPr>
            <p:nvPr/>
          </p:nvSpPr>
          <p:spPr bwMode="auto">
            <a:xfrm>
              <a:off x="4128" y="1488"/>
              <a:ext cx="240"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M</a:t>
              </a:r>
            </a:p>
          </p:txBody>
        </p:sp>
      </p:grpSp>
      <p:sp>
        <p:nvSpPr>
          <p:cNvPr id="36880" name="Text Box 138"/>
          <p:cNvSpPr txBox="1">
            <a:spLocks noChangeArrowheads="1"/>
          </p:cNvSpPr>
          <p:nvPr/>
        </p:nvSpPr>
        <p:spPr bwMode="auto">
          <a:xfrm>
            <a:off x="74613" y="2452688"/>
            <a:ext cx="4572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0</a:t>
            </a:r>
            <a:endParaRPr lang="th-TH">
              <a:ea typeface="Angsana New" pitchFamily="-1" charset="0"/>
              <a:cs typeface="Angsana New" pitchFamily="-1" charset="0"/>
            </a:endParaRPr>
          </a:p>
        </p:txBody>
      </p:sp>
      <p:sp>
        <p:nvSpPr>
          <p:cNvPr id="36881" name="Line 139"/>
          <p:cNvSpPr>
            <a:spLocks noChangeShapeType="1"/>
          </p:cNvSpPr>
          <p:nvPr/>
        </p:nvSpPr>
        <p:spPr bwMode="auto">
          <a:xfrm flipV="1">
            <a:off x="455613" y="1385888"/>
            <a:ext cx="0" cy="320040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36882" name="Line 140"/>
          <p:cNvSpPr>
            <a:spLocks noChangeShapeType="1"/>
          </p:cNvSpPr>
          <p:nvPr/>
        </p:nvSpPr>
        <p:spPr bwMode="auto">
          <a:xfrm>
            <a:off x="455613" y="4586288"/>
            <a:ext cx="2590800" cy="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36883" name="Line 141"/>
          <p:cNvSpPr>
            <a:spLocks noChangeShapeType="1"/>
          </p:cNvSpPr>
          <p:nvPr/>
        </p:nvSpPr>
        <p:spPr bwMode="auto">
          <a:xfrm flipV="1">
            <a:off x="458788" y="1614488"/>
            <a:ext cx="1673225" cy="1739900"/>
          </a:xfrm>
          <a:prstGeom prst="line">
            <a:avLst/>
          </a:prstGeom>
          <a:noFill/>
          <a:ln w="38100">
            <a:solidFill>
              <a:srgbClr val="FF3300"/>
            </a:solidFill>
            <a:round/>
            <a:headEnd/>
            <a:tailEnd/>
          </a:ln>
        </p:spPr>
        <p:txBody>
          <a:bodyPr wrap="none" anchor="ctr">
            <a:prstTxWarp prst="textNoShape">
              <a:avLst/>
            </a:prstTxWarp>
          </a:bodyPr>
          <a:lstStyle/>
          <a:p>
            <a:endParaRPr lang="en-US"/>
          </a:p>
        </p:txBody>
      </p:sp>
      <p:sp>
        <p:nvSpPr>
          <p:cNvPr id="36884" name="Text Box 142"/>
          <p:cNvSpPr txBox="1">
            <a:spLocks noChangeArrowheads="1"/>
          </p:cNvSpPr>
          <p:nvPr/>
        </p:nvSpPr>
        <p:spPr bwMode="auto">
          <a:xfrm>
            <a:off x="2513013" y="2986088"/>
            <a:ext cx="6858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D</a:t>
            </a:r>
          </a:p>
        </p:txBody>
      </p:sp>
      <p:sp>
        <p:nvSpPr>
          <p:cNvPr id="36885" name="Text Box 143"/>
          <p:cNvSpPr txBox="1">
            <a:spLocks noChangeArrowheads="1"/>
          </p:cNvSpPr>
          <p:nvPr/>
        </p:nvSpPr>
        <p:spPr bwMode="auto">
          <a:xfrm>
            <a:off x="2132013" y="1309688"/>
            <a:ext cx="6858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S</a:t>
            </a:r>
          </a:p>
        </p:txBody>
      </p:sp>
      <p:sp>
        <p:nvSpPr>
          <p:cNvPr id="36886" name="Text Box 144"/>
          <p:cNvSpPr txBox="1">
            <a:spLocks noChangeArrowheads="1"/>
          </p:cNvSpPr>
          <p:nvPr/>
        </p:nvSpPr>
        <p:spPr bwMode="auto">
          <a:xfrm>
            <a:off x="303213" y="914400"/>
            <a:ext cx="4572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p>
        </p:txBody>
      </p:sp>
      <p:grpSp>
        <p:nvGrpSpPr>
          <p:cNvPr id="36887" name="Group 146"/>
          <p:cNvGrpSpPr>
            <a:grpSpLocks/>
          </p:cNvGrpSpPr>
          <p:nvPr/>
        </p:nvGrpSpPr>
        <p:grpSpPr bwMode="auto">
          <a:xfrm>
            <a:off x="1598613" y="1385888"/>
            <a:ext cx="457200" cy="641350"/>
            <a:chOff x="4752" y="1296"/>
            <a:chExt cx="288" cy="404"/>
          </a:xfrm>
        </p:grpSpPr>
        <p:sp>
          <p:nvSpPr>
            <p:cNvPr id="36982" name="Oval 147"/>
            <p:cNvSpPr>
              <a:spLocks noChangeAspect="1" noChangeArrowheads="1"/>
            </p:cNvSpPr>
            <p:nvPr/>
          </p:nvSpPr>
          <p:spPr bwMode="auto">
            <a:xfrm>
              <a:off x="4848" y="1632"/>
              <a:ext cx="68" cy="68"/>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83" name="Text Box 148"/>
            <p:cNvSpPr txBox="1">
              <a:spLocks noChangeArrowheads="1"/>
            </p:cNvSpPr>
            <p:nvPr/>
          </p:nvSpPr>
          <p:spPr bwMode="auto">
            <a:xfrm>
              <a:off x="4752" y="1296"/>
              <a:ext cx="288" cy="327"/>
            </a:xfrm>
            <a:prstGeom prst="rect">
              <a:avLst/>
            </a:prstGeom>
            <a:noFill/>
            <a:ln w="9525">
              <a:noFill/>
              <a:miter lim="800000"/>
              <a:headEnd/>
              <a:tailEnd/>
            </a:ln>
          </p:spPr>
          <p:txBody>
            <a:bodyPr>
              <a:prstTxWarp prst="textNoShape">
                <a:avLst/>
              </a:prstTxWarp>
              <a:spAutoFit/>
            </a:bodyPr>
            <a:lstStyle/>
            <a:p>
              <a:pPr>
                <a:spcBef>
                  <a:spcPct val="50000"/>
                </a:spcBef>
              </a:pPr>
              <a:endParaRPr lang="en-US">
                <a:ea typeface="Angsana New" pitchFamily="-1" charset="0"/>
                <a:cs typeface="Angsana New" pitchFamily="-1" charset="0"/>
              </a:endParaRPr>
            </a:p>
          </p:txBody>
        </p:sp>
      </p:grpSp>
      <p:sp>
        <p:nvSpPr>
          <p:cNvPr id="36888" name="Text Box 155"/>
          <p:cNvSpPr txBox="1">
            <a:spLocks noChangeArrowheads="1"/>
          </p:cNvSpPr>
          <p:nvPr/>
        </p:nvSpPr>
        <p:spPr bwMode="auto">
          <a:xfrm>
            <a:off x="2895600" y="4419600"/>
            <a:ext cx="4572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Q</a:t>
            </a:r>
          </a:p>
        </p:txBody>
      </p:sp>
      <p:sp>
        <p:nvSpPr>
          <p:cNvPr id="36889" name="Text Box 156"/>
          <p:cNvSpPr txBox="1">
            <a:spLocks noChangeArrowheads="1"/>
          </p:cNvSpPr>
          <p:nvPr/>
        </p:nvSpPr>
        <p:spPr bwMode="auto">
          <a:xfrm>
            <a:off x="152400" y="1995488"/>
            <a:ext cx="228600" cy="519112"/>
          </a:xfrm>
          <a:prstGeom prst="rect">
            <a:avLst/>
          </a:prstGeom>
          <a:solidFill>
            <a:srgbClr val="FFFFFF"/>
          </a:solidFill>
          <a:ln w="9525">
            <a:noFill/>
            <a:miter lim="800000"/>
            <a:headEnd/>
            <a:tailEnd/>
          </a:ln>
        </p:spPr>
        <p:txBody>
          <a:bodyPr lIns="0" rIns="0">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1</a:t>
            </a:r>
            <a:endParaRPr lang="th-TH">
              <a:ea typeface="Angsana New" pitchFamily="-1" charset="0"/>
              <a:cs typeface="Angsana New" pitchFamily="-1" charset="0"/>
            </a:endParaRPr>
          </a:p>
        </p:txBody>
      </p:sp>
      <p:sp>
        <p:nvSpPr>
          <p:cNvPr id="36890" name="Rectangle 162"/>
          <p:cNvSpPr>
            <a:spLocks noChangeArrowheads="1"/>
          </p:cNvSpPr>
          <p:nvPr/>
        </p:nvSpPr>
        <p:spPr bwMode="auto">
          <a:xfrm>
            <a:off x="954088" y="2590800"/>
            <a:ext cx="341312" cy="519113"/>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C</a:t>
            </a:r>
            <a:endParaRPr lang="th-TH" baseline="30000">
              <a:ea typeface="Angsana New" pitchFamily="-1" charset="0"/>
              <a:cs typeface="Angsana New" pitchFamily="-1" charset="0"/>
            </a:endParaRPr>
          </a:p>
        </p:txBody>
      </p:sp>
      <p:grpSp>
        <p:nvGrpSpPr>
          <p:cNvPr id="36891" name="Group 257"/>
          <p:cNvGrpSpPr>
            <a:grpSpLocks/>
          </p:cNvGrpSpPr>
          <p:nvPr/>
        </p:nvGrpSpPr>
        <p:grpSpPr bwMode="auto">
          <a:xfrm>
            <a:off x="6743700" y="1905000"/>
            <a:ext cx="515938" cy="1216025"/>
            <a:chOff x="4248" y="1296"/>
            <a:chExt cx="325" cy="766"/>
          </a:xfrm>
        </p:grpSpPr>
        <p:sp>
          <p:nvSpPr>
            <p:cNvPr id="36979" name="AutoShape 164"/>
            <p:cNvSpPr>
              <a:spLocks noChangeArrowheads="1"/>
            </p:cNvSpPr>
            <p:nvPr/>
          </p:nvSpPr>
          <p:spPr bwMode="auto">
            <a:xfrm flipH="1" flipV="1">
              <a:off x="4248" y="1795"/>
              <a:ext cx="325" cy="267"/>
            </a:xfrm>
            <a:prstGeom prst="rtTriangle">
              <a:avLst/>
            </a:prstGeom>
            <a:solidFill>
              <a:srgbClr val="FF0000"/>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80" name="Text Box 165"/>
            <p:cNvSpPr txBox="1">
              <a:spLocks noChangeArrowheads="1"/>
            </p:cNvSpPr>
            <p:nvPr/>
          </p:nvSpPr>
          <p:spPr bwMode="auto">
            <a:xfrm>
              <a:off x="4361" y="1296"/>
              <a:ext cx="199"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N</a:t>
              </a:r>
              <a:r>
                <a:rPr lang="th-TH" sz="3200" b="1" baseline="30000">
                  <a:ea typeface="Angsana New" pitchFamily="-1" charset="0"/>
                  <a:cs typeface="Angsana New" pitchFamily="-1" charset="0"/>
                </a:rPr>
                <a:t>*</a:t>
              </a:r>
              <a:endParaRPr lang="th-TH" sz="3200" b="1">
                <a:ea typeface="Angsana New" pitchFamily="-1" charset="0"/>
                <a:cs typeface="Angsana New" pitchFamily="-1" charset="0"/>
              </a:endParaRPr>
            </a:p>
          </p:txBody>
        </p:sp>
        <p:sp>
          <p:nvSpPr>
            <p:cNvPr id="36981" name="Line 166"/>
            <p:cNvSpPr>
              <a:spLocks noChangeShapeType="1"/>
            </p:cNvSpPr>
            <p:nvPr/>
          </p:nvSpPr>
          <p:spPr bwMode="auto">
            <a:xfrm>
              <a:off x="4416" y="1584"/>
              <a:ext cx="48" cy="288"/>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grpSp>
        <p:nvGrpSpPr>
          <p:cNvPr id="36892" name="Group 258"/>
          <p:cNvGrpSpPr>
            <a:grpSpLocks/>
          </p:cNvGrpSpPr>
          <p:nvPr/>
        </p:nvGrpSpPr>
        <p:grpSpPr bwMode="auto">
          <a:xfrm>
            <a:off x="7761288" y="1905000"/>
            <a:ext cx="315912" cy="1231900"/>
            <a:chOff x="4889" y="1296"/>
            <a:chExt cx="199" cy="776"/>
          </a:xfrm>
        </p:grpSpPr>
        <p:sp>
          <p:nvSpPr>
            <p:cNvPr id="36976" name="AutoShape 168"/>
            <p:cNvSpPr>
              <a:spLocks noChangeArrowheads="1"/>
            </p:cNvSpPr>
            <p:nvPr/>
          </p:nvSpPr>
          <p:spPr bwMode="auto">
            <a:xfrm flipV="1">
              <a:off x="4894" y="1792"/>
              <a:ext cx="167" cy="280"/>
            </a:xfrm>
            <a:prstGeom prst="rtTriangle">
              <a:avLst/>
            </a:prstGeom>
            <a:solidFill>
              <a:srgbClr val="FF99FF"/>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77" name="Text Box 169"/>
            <p:cNvSpPr txBox="1">
              <a:spLocks noChangeArrowheads="1"/>
            </p:cNvSpPr>
            <p:nvPr/>
          </p:nvSpPr>
          <p:spPr bwMode="auto">
            <a:xfrm>
              <a:off x="4889" y="1296"/>
              <a:ext cx="199"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R</a:t>
              </a:r>
              <a:r>
                <a:rPr lang="th-TH" sz="3200" b="1" baseline="30000">
                  <a:ea typeface="Angsana New" pitchFamily="-1" charset="0"/>
                  <a:cs typeface="Angsana New" pitchFamily="-1" charset="0"/>
                </a:rPr>
                <a:t>*</a:t>
              </a:r>
              <a:endParaRPr lang="th-TH" sz="3200" b="1">
                <a:ea typeface="Angsana New" pitchFamily="-1" charset="0"/>
                <a:cs typeface="Angsana New" pitchFamily="-1" charset="0"/>
              </a:endParaRPr>
            </a:p>
          </p:txBody>
        </p:sp>
        <p:sp>
          <p:nvSpPr>
            <p:cNvPr id="36978" name="Line 170"/>
            <p:cNvSpPr>
              <a:spLocks noChangeShapeType="1"/>
            </p:cNvSpPr>
            <p:nvPr/>
          </p:nvSpPr>
          <p:spPr bwMode="auto">
            <a:xfrm>
              <a:off x="4944" y="1536"/>
              <a:ext cx="0" cy="336"/>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grpSp>
      <p:sp>
        <p:nvSpPr>
          <p:cNvPr id="36893" name="Line 174"/>
          <p:cNvSpPr>
            <a:spLocks noChangeShapeType="1"/>
          </p:cNvSpPr>
          <p:nvPr/>
        </p:nvSpPr>
        <p:spPr bwMode="auto">
          <a:xfrm flipV="1">
            <a:off x="6323013" y="1385888"/>
            <a:ext cx="0" cy="320040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36894" name="Line 175"/>
          <p:cNvSpPr>
            <a:spLocks noChangeShapeType="1"/>
          </p:cNvSpPr>
          <p:nvPr/>
        </p:nvSpPr>
        <p:spPr bwMode="auto">
          <a:xfrm>
            <a:off x="6323013" y="4586288"/>
            <a:ext cx="2590800" cy="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36895" name="Text Box 176"/>
          <p:cNvSpPr txBox="1">
            <a:spLocks noChangeArrowheads="1"/>
          </p:cNvSpPr>
          <p:nvPr/>
        </p:nvSpPr>
        <p:spPr bwMode="auto">
          <a:xfrm>
            <a:off x="8761413" y="4419600"/>
            <a:ext cx="4572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Q</a:t>
            </a:r>
          </a:p>
        </p:txBody>
      </p:sp>
      <p:sp>
        <p:nvSpPr>
          <p:cNvPr id="36896" name="Line 177"/>
          <p:cNvSpPr>
            <a:spLocks noChangeShapeType="1"/>
          </p:cNvSpPr>
          <p:nvPr/>
        </p:nvSpPr>
        <p:spPr bwMode="auto">
          <a:xfrm>
            <a:off x="6365875" y="2297113"/>
            <a:ext cx="1957388" cy="1887537"/>
          </a:xfrm>
          <a:prstGeom prst="line">
            <a:avLst/>
          </a:prstGeom>
          <a:noFill/>
          <a:ln w="38100">
            <a:solidFill>
              <a:schemeClr val="accent2"/>
            </a:solidFill>
            <a:round/>
            <a:headEnd/>
            <a:tailEnd/>
          </a:ln>
        </p:spPr>
        <p:txBody>
          <a:bodyPr wrap="none" anchor="ctr">
            <a:prstTxWarp prst="textNoShape">
              <a:avLst/>
            </a:prstTxWarp>
          </a:bodyPr>
          <a:lstStyle/>
          <a:p>
            <a:endParaRPr lang="en-US"/>
          </a:p>
        </p:txBody>
      </p:sp>
      <p:sp>
        <p:nvSpPr>
          <p:cNvPr id="36897" name="Line 178"/>
          <p:cNvSpPr>
            <a:spLocks noChangeShapeType="1"/>
          </p:cNvSpPr>
          <p:nvPr/>
        </p:nvSpPr>
        <p:spPr bwMode="auto">
          <a:xfrm flipV="1">
            <a:off x="7085013" y="1885950"/>
            <a:ext cx="1317625" cy="2700338"/>
          </a:xfrm>
          <a:prstGeom prst="line">
            <a:avLst/>
          </a:prstGeom>
          <a:noFill/>
          <a:ln w="38100">
            <a:solidFill>
              <a:schemeClr val="accent2"/>
            </a:solidFill>
            <a:round/>
            <a:headEnd/>
            <a:tailEnd/>
          </a:ln>
        </p:spPr>
        <p:txBody>
          <a:bodyPr wrap="none" anchor="ctr">
            <a:prstTxWarp prst="textNoShape">
              <a:avLst/>
            </a:prstTxWarp>
          </a:bodyPr>
          <a:lstStyle/>
          <a:p>
            <a:endParaRPr lang="en-US"/>
          </a:p>
        </p:txBody>
      </p:sp>
      <p:sp>
        <p:nvSpPr>
          <p:cNvPr id="36898" name="Text Box 179"/>
          <p:cNvSpPr txBox="1">
            <a:spLocks noChangeArrowheads="1"/>
          </p:cNvSpPr>
          <p:nvPr/>
        </p:nvSpPr>
        <p:spPr bwMode="auto">
          <a:xfrm>
            <a:off x="8380413" y="3976688"/>
            <a:ext cx="4572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D</a:t>
            </a:r>
            <a:r>
              <a:rPr lang="th-TH" baseline="30000">
                <a:ea typeface="Angsana New" pitchFamily="-1" charset="0"/>
                <a:cs typeface="Angsana New" pitchFamily="-1" charset="0"/>
              </a:rPr>
              <a:t>*</a:t>
            </a:r>
          </a:p>
        </p:txBody>
      </p:sp>
      <p:sp>
        <p:nvSpPr>
          <p:cNvPr id="36899" name="Text Box 180"/>
          <p:cNvSpPr txBox="1">
            <a:spLocks noChangeArrowheads="1"/>
          </p:cNvSpPr>
          <p:nvPr/>
        </p:nvSpPr>
        <p:spPr bwMode="auto">
          <a:xfrm>
            <a:off x="8304213" y="1400175"/>
            <a:ext cx="4572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S</a:t>
            </a:r>
            <a:r>
              <a:rPr lang="th-TH" baseline="30000">
                <a:ea typeface="Angsana New" pitchFamily="-1" charset="0"/>
                <a:cs typeface="Angsana New" pitchFamily="-1" charset="0"/>
              </a:rPr>
              <a:t>*</a:t>
            </a:r>
          </a:p>
        </p:txBody>
      </p:sp>
      <p:sp>
        <p:nvSpPr>
          <p:cNvPr id="36900" name="Text Box 181"/>
          <p:cNvSpPr txBox="1">
            <a:spLocks noChangeArrowheads="1"/>
          </p:cNvSpPr>
          <p:nvPr/>
        </p:nvSpPr>
        <p:spPr bwMode="auto">
          <a:xfrm>
            <a:off x="6170613" y="914400"/>
            <a:ext cx="4572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p>
        </p:txBody>
      </p:sp>
      <p:sp>
        <p:nvSpPr>
          <p:cNvPr id="36901" name="Oval 182"/>
          <p:cNvSpPr>
            <a:spLocks noChangeAspect="1" noChangeArrowheads="1"/>
          </p:cNvSpPr>
          <p:nvPr/>
        </p:nvSpPr>
        <p:spPr bwMode="auto">
          <a:xfrm>
            <a:off x="6627813" y="2605088"/>
            <a:ext cx="107950" cy="107950"/>
          </a:xfrm>
          <a:prstGeom prst="ellipse">
            <a:avLst/>
          </a:prstGeom>
          <a:solidFill>
            <a:schemeClr val="accent2"/>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02" name="Text Box 183"/>
          <p:cNvSpPr txBox="1">
            <a:spLocks noChangeArrowheads="1"/>
          </p:cNvSpPr>
          <p:nvPr/>
        </p:nvSpPr>
        <p:spPr bwMode="auto">
          <a:xfrm>
            <a:off x="6551613" y="2133600"/>
            <a:ext cx="4572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B</a:t>
            </a:r>
            <a:r>
              <a:rPr lang="en-US" baseline="30000">
                <a:ea typeface="Angsana New" pitchFamily="-1" charset="0"/>
                <a:cs typeface="Angsana New" pitchFamily="-1" charset="0"/>
              </a:rPr>
              <a:t>*</a:t>
            </a:r>
            <a:endParaRPr lang="th-TH" baseline="30000">
              <a:ea typeface="Angsana New" pitchFamily="-1" charset="0"/>
              <a:cs typeface="Angsana New" pitchFamily="-1" charset="0"/>
            </a:endParaRPr>
          </a:p>
        </p:txBody>
      </p:sp>
      <p:sp>
        <p:nvSpPr>
          <p:cNvPr id="36903" name="Oval 184"/>
          <p:cNvSpPr>
            <a:spLocks noChangeAspect="1" noChangeArrowheads="1"/>
          </p:cNvSpPr>
          <p:nvPr/>
        </p:nvSpPr>
        <p:spPr bwMode="auto">
          <a:xfrm>
            <a:off x="7586663" y="3487738"/>
            <a:ext cx="107950" cy="107950"/>
          </a:xfrm>
          <a:prstGeom prst="ellipse">
            <a:avLst/>
          </a:prstGeom>
          <a:solidFill>
            <a:schemeClr val="accent2"/>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04" name="Oval 185"/>
          <p:cNvSpPr>
            <a:spLocks noChangeAspect="1" noChangeArrowheads="1"/>
          </p:cNvSpPr>
          <p:nvPr/>
        </p:nvSpPr>
        <p:spPr bwMode="auto">
          <a:xfrm>
            <a:off x="7969250" y="2635250"/>
            <a:ext cx="107950" cy="107950"/>
          </a:xfrm>
          <a:prstGeom prst="ellipse">
            <a:avLst/>
          </a:prstGeom>
          <a:solidFill>
            <a:schemeClr val="accent2"/>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05" name="Text Box 186"/>
          <p:cNvSpPr txBox="1">
            <a:spLocks noChangeArrowheads="1"/>
          </p:cNvSpPr>
          <p:nvPr/>
        </p:nvSpPr>
        <p:spPr bwMode="auto">
          <a:xfrm>
            <a:off x="8077200" y="2224088"/>
            <a:ext cx="4572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C</a:t>
            </a:r>
            <a:r>
              <a:rPr lang="en-US" baseline="30000">
                <a:ea typeface="Angsana New" pitchFamily="-1" charset="0"/>
                <a:cs typeface="Angsana New" pitchFamily="-1" charset="0"/>
              </a:rPr>
              <a:t>*</a:t>
            </a:r>
            <a:endParaRPr lang="th-TH" baseline="30000">
              <a:ea typeface="Angsana New" pitchFamily="-1" charset="0"/>
              <a:cs typeface="Angsana New" pitchFamily="-1" charset="0"/>
            </a:endParaRPr>
          </a:p>
        </p:txBody>
      </p:sp>
      <p:grpSp>
        <p:nvGrpSpPr>
          <p:cNvPr id="36906" name="Group 188"/>
          <p:cNvGrpSpPr>
            <a:grpSpLocks/>
          </p:cNvGrpSpPr>
          <p:nvPr/>
        </p:nvGrpSpPr>
        <p:grpSpPr bwMode="auto">
          <a:xfrm>
            <a:off x="7239000" y="2590800"/>
            <a:ext cx="530225" cy="511175"/>
            <a:chOff x="816" y="1728"/>
            <a:chExt cx="334" cy="322"/>
          </a:xfrm>
        </p:grpSpPr>
        <p:sp>
          <p:nvSpPr>
            <p:cNvPr id="36974" name="Rectangle 189"/>
            <p:cNvSpPr>
              <a:spLocks noChangeArrowheads="1"/>
            </p:cNvSpPr>
            <p:nvPr/>
          </p:nvSpPr>
          <p:spPr bwMode="auto">
            <a:xfrm>
              <a:off x="816" y="1792"/>
              <a:ext cx="334" cy="258"/>
            </a:xfrm>
            <a:prstGeom prst="rect">
              <a:avLst/>
            </a:prstGeom>
            <a:solidFill>
              <a:schemeClr val="accent1"/>
            </a:solidFill>
            <a:ln w="9525">
              <a:solidFill>
                <a:schemeClr val="tx1"/>
              </a:solid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75" name="Text Box 190"/>
            <p:cNvSpPr txBox="1">
              <a:spLocks noChangeArrowheads="1"/>
            </p:cNvSpPr>
            <p:nvPr/>
          </p:nvSpPr>
          <p:spPr bwMode="auto">
            <a:xfrm>
              <a:off x="905" y="1728"/>
              <a:ext cx="199"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T</a:t>
              </a:r>
              <a:r>
                <a:rPr lang="th-TH" sz="3200" b="1" baseline="-25000">
                  <a:ea typeface="Angsana New" pitchFamily="-1" charset="0"/>
                  <a:cs typeface="Angsana New" pitchFamily="-1" charset="0"/>
                </a:rPr>
                <a:t>2</a:t>
              </a:r>
              <a:endParaRPr lang="th-TH" sz="3200" b="1">
                <a:ea typeface="Angsana New" pitchFamily="-1" charset="0"/>
                <a:cs typeface="Angsana New" pitchFamily="-1" charset="0"/>
              </a:endParaRPr>
            </a:p>
          </p:txBody>
        </p:sp>
      </p:grpSp>
      <p:sp>
        <p:nvSpPr>
          <p:cNvPr id="36907" name="Line 198"/>
          <p:cNvSpPr>
            <a:spLocks noChangeShapeType="1"/>
          </p:cNvSpPr>
          <p:nvPr/>
        </p:nvSpPr>
        <p:spPr bwMode="auto">
          <a:xfrm flipV="1">
            <a:off x="3363913" y="2133600"/>
            <a:ext cx="1663700" cy="1371600"/>
          </a:xfrm>
          <a:prstGeom prst="line">
            <a:avLst/>
          </a:prstGeom>
          <a:noFill/>
          <a:ln w="38100">
            <a:solidFill>
              <a:schemeClr val="accent2"/>
            </a:solidFill>
            <a:round/>
            <a:headEnd/>
            <a:tailEnd/>
          </a:ln>
        </p:spPr>
        <p:txBody>
          <a:bodyPr wrap="none" anchor="ctr">
            <a:prstTxWarp prst="textNoShape">
              <a:avLst/>
            </a:prstTxWarp>
          </a:bodyPr>
          <a:lstStyle/>
          <a:p>
            <a:endParaRPr lang="en-US"/>
          </a:p>
        </p:txBody>
      </p:sp>
      <p:sp>
        <p:nvSpPr>
          <p:cNvPr id="36908" name="Text Box 199"/>
          <p:cNvSpPr txBox="1">
            <a:spLocks noChangeArrowheads="1"/>
          </p:cNvSpPr>
          <p:nvPr/>
        </p:nvSpPr>
        <p:spPr bwMode="auto">
          <a:xfrm>
            <a:off x="4876800" y="1690688"/>
            <a:ext cx="5334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S</a:t>
            </a:r>
            <a:r>
              <a:rPr lang="th-TH" baseline="30000">
                <a:ea typeface="Angsana New" pitchFamily="-1" charset="0"/>
                <a:cs typeface="Angsana New" pitchFamily="-1" charset="0"/>
              </a:rPr>
              <a:t>*</a:t>
            </a:r>
            <a:r>
              <a:rPr lang="th-TH" baseline="-25000">
                <a:ea typeface="Angsana New" pitchFamily="-1" charset="0"/>
                <a:cs typeface="Angsana New" pitchFamily="-1" charset="0"/>
              </a:rPr>
              <a:t>E</a:t>
            </a:r>
          </a:p>
        </p:txBody>
      </p:sp>
      <p:sp>
        <p:nvSpPr>
          <p:cNvPr id="36909" name="Line 200"/>
          <p:cNvSpPr>
            <a:spLocks noChangeShapeType="1"/>
          </p:cNvSpPr>
          <p:nvPr/>
        </p:nvSpPr>
        <p:spPr bwMode="auto">
          <a:xfrm>
            <a:off x="3351213" y="4586288"/>
            <a:ext cx="2590800" cy="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36910" name="Text Box 201"/>
          <p:cNvSpPr txBox="1">
            <a:spLocks noChangeArrowheads="1"/>
          </p:cNvSpPr>
          <p:nvPr/>
        </p:nvSpPr>
        <p:spPr bwMode="auto">
          <a:xfrm>
            <a:off x="5789613" y="4419600"/>
            <a:ext cx="4572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Q</a:t>
            </a:r>
          </a:p>
        </p:txBody>
      </p:sp>
      <p:sp>
        <p:nvSpPr>
          <p:cNvPr id="36911" name="Line 202"/>
          <p:cNvSpPr>
            <a:spLocks noChangeShapeType="1"/>
          </p:cNvSpPr>
          <p:nvPr/>
        </p:nvSpPr>
        <p:spPr bwMode="auto">
          <a:xfrm>
            <a:off x="3351213" y="1995488"/>
            <a:ext cx="1882775" cy="1301750"/>
          </a:xfrm>
          <a:prstGeom prst="line">
            <a:avLst/>
          </a:prstGeom>
          <a:noFill/>
          <a:ln w="38100">
            <a:solidFill>
              <a:srgbClr val="FF3300"/>
            </a:solidFill>
            <a:round/>
            <a:headEnd/>
            <a:tailEnd/>
          </a:ln>
        </p:spPr>
        <p:txBody>
          <a:bodyPr wrap="none" anchor="ctr">
            <a:prstTxWarp prst="textNoShape">
              <a:avLst/>
            </a:prstTxWarp>
          </a:bodyPr>
          <a:lstStyle/>
          <a:p>
            <a:endParaRPr lang="en-US"/>
          </a:p>
        </p:txBody>
      </p:sp>
      <p:sp>
        <p:nvSpPr>
          <p:cNvPr id="36912" name="Text Box 203"/>
          <p:cNvSpPr txBox="1">
            <a:spLocks noChangeArrowheads="1"/>
          </p:cNvSpPr>
          <p:nvPr/>
        </p:nvSpPr>
        <p:spPr bwMode="auto">
          <a:xfrm>
            <a:off x="5256213" y="2986088"/>
            <a:ext cx="6858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D</a:t>
            </a:r>
            <a:r>
              <a:rPr lang="th-TH" baseline="-25000">
                <a:ea typeface="Angsana New" pitchFamily="-1" charset="0"/>
                <a:cs typeface="Angsana New" pitchFamily="-1" charset="0"/>
              </a:rPr>
              <a:t>M</a:t>
            </a:r>
            <a:endParaRPr lang="th-TH">
              <a:ea typeface="Angsana New" pitchFamily="-1" charset="0"/>
              <a:cs typeface="Angsana New" pitchFamily="-1" charset="0"/>
            </a:endParaRPr>
          </a:p>
        </p:txBody>
      </p:sp>
      <p:sp>
        <p:nvSpPr>
          <p:cNvPr id="36913" name="Text Box 204"/>
          <p:cNvSpPr txBox="1">
            <a:spLocks noChangeArrowheads="1"/>
          </p:cNvSpPr>
          <p:nvPr/>
        </p:nvSpPr>
        <p:spPr bwMode="auto">
          <a:xfrm>
            <a:off x="3198813" y="914400"/>
            <a:ext cx="4572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p>
        </p:txBody>
      </p:sp>
      <p:grpSp>
        <p:nvGrpSpPr>
          <p:cNvPr id="36914" name="Group 206"/>
          <p:cNvGrpSpPr>
            <a:grpSpLocks/>
          </p:cNvGrpSpPr>
          <p:nvPr/>
        </p:nvGrpSpPr>
        <p:grpSpPr bwMode="auto">
          <a:xfrm>
            <a:off x="4113213" y="2605088"/>
            <a:ext cx="304800" cy="2347912"/>
            <a:chOff x="2592" y="1737"/>
            <a:chExt cx="192" cy="1479"/>
          </a:xfrm>
        </p:grpSpPr>
        <p:sp>
          <p:nvSpPr>
            <p:cNvPr id="36971" name="Oval 207"/>
            <p:cNvSpPr>
              <a:spLocks noChangeAspect="1" noChangeArrowheads="1"/>
            </p:cNvSpPr>
            <p:nvPr/>
          </p:nvSpPr>
          <p:spPr bwMode="auto">
            <a:xfrm>
              <a:off x="2716" y="1737"/>
              <a:ext cx="68" cy="68"/>
            </a:xfrm>
            <a:prstGeom prst="ellipse">
              <a:avLst/>
            </a:prstGeom>
            <a:solidFill>
              <a:schemeClr val="accent2"/>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72" name="Line 208"/>
            <p:cNvSpPr>
              <a:spLocks noChangeShapeType="1"/>
            </p:cNvSpPr>
            <p:nvPr/>
          </p:nvSpPr>
          <p:spPr bwMode="auto">
            <a:xfrm>
              <a:off x="2761" y="1808"/>
              <a:ext cx="0" cy="1152"/>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36973" name="Rectangle 209"/>
            <p:cNvSpPr>
              <a:spLocks noChangeArrowheads="1"/>
            </p:cNvSpPr>
            <p:nvPr/>
          </p:nvSpPr>
          <p:spPr bwMode="auto">
            <a:xfrm>
              <a:off x="2592" y="2889"/>
              <a:ext cx="116" cy="327"/>
            </a:xfrm>
            <a:prstGeom prst="rect">
              <a:avLst/>
            </a:prstGeom>
            <a:noFill/>
            <a:ln w="9525">
              <a:noFill/>
              <a:miter lim="800000"/>
              <a:headEnd/>
              <a:tailEnd/>
            </a:ln>
          </p:spPr>
          <p:txBody>
            <a:bodyPr wrap="none">
              <a:prstTxWarp prst="textNoShape">
                <a:avLst/>
              </a:prstTxWarp>
              <a:spAutoFit/>
            </a:bodyPr>
            <a:lstStyle/>
            <a:p>
              <a:endParaRPr lang="en-US">
                <a:ea typeface="Angsana New" pitchFamily="-1" charset="0"/>
                <a:cs typeface="Angsana New" pitchFamily="-1" charset="0"/>
              </a:endParaRPr>
            </a:p>
          </p:txBody>
        </p:sp>
      </p:grpSp>
      <p:grpSp>
        <p:nvGrpSpPr>
          <p:cNvPr id="36915" name="Group 210"/>
          <p:cNvGrpSpPr>
            <a:grpSpLocks/>
          </p:cNvGrpSpPr>
          <p:nvPr/>
        </p:nvGrpSpPr>
        <p:grpSpPr bwMode="auto">
          <a:xfrm>
            <a:off x="2970213" y="1614488"/>
            <a:ext cx="457200" cy="519112"/>
            <a:chOff x="1872" y="1440"/>
            <a:chExt cx="288" cy="327"/>
          </a:xfrm>
        </p:grpSpPr>
        <p:sp>
          <p:nvSpPr>
            <p:cNvPr id="36969" name="Oval 211"/>
            <p:cNvSpPr>
              <a:spLocks noChangeAspect="1" noChangeArrowheads="1"/>
            </p:cNvSpPr>
            <p:nvPr/>
          </p:nvSpPr>
          <p:spPr bwMode="auto">
            <a:xfrm>
              <a:off x="2092" y="1632"/>
              <a:ext cx="68" cy="68"/>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70" name="Text Box 212"/>
            <p:cNvSpPr txBox="1">
              <a:spLocks noChangeArrowheads="1"/>
            </p:cNvSpPr>
            <p:nvPr/>
          </p:nvSpPr>
          <p:spPr bwMode="auto">
            <a:xfrm>
              <a:off x="1872" y="1440"/>
              <a:ext cx="288"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3</a:t>
              </a:r>
              <a:endParaRPr lang="th-TH">
                <a:ea typeface="Angsana New" pitchFamily="-1" charset="0"/>
                <a:cs typeface="Angsana New" pitchFamily="-1" charset="0"/>
              </a:endParaRPr>
            </a:p>
          </p:txBody>
        </p:sp>
      </p:grpSp>
      <p:sp>
        <p:nvSpPr>
          <p:cNvPr id="36916" name="Rectangle 213"/>
          <p:cNvSpPr>
            <a:spLocks noChangeArrowheads="1"/>
          </p:cNvSpPr>
          <p:nvPr/>
        </p:nvSpPr>
        <p:spPr bwMode="auto">
          <a:xfrm>
            <a:off x="4216400" y="2147888"/>
            <a:ext cx="327025" cy="519112"/>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E</a:t>
            </a:r>
          </a:p>
        </p:txBody>
      </p:sp>
      <p:sp>
        <p:nvSpPr>
          <p:cNvPr id="36917" name="Oval 214"/>
          <p:cNvSpPr>
            <a:spLocks noChangeAspect="1" noChangeArrowheads="1"/>
          </p:cNvSpPr>
          <p:nvPr/>
        </p:nvSpPr>
        <p:spPr bwMode="auto">
          <a:xfrm>
            <a:off x="4302125" y="2605088"/>
            <a:ext cx="115888" cy="115887"/>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18" name="Text Box 216"/>
          <p:cNvSpPr txBox="1">
            <a:spLocks noChangeArrowheads="1"/>
          </p:cNvSpPr>
          <p:nvPr/>
        </p:nvSpPr>
        <p:spPr bwMode="auto">
          <a:xfrm>
            <a:off x="2971800" y="2209800"/>
            <a:ext cx="4572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0</a:t>
            </a:r>
            <a:endParaRPr lang="th-TH">
              <a:ea typeface="Angsana New" pitchFamily="-1" charset="0"/>
              <a:cs typeface="Angsana New" pitchFamily="-1" charset="0"/>
            </a:endParaRPr>
          </a:p>
        </p:txBody>
      </p:sp>
      <p:sp>
        <p:nvSpPr>
          <p:cNvPr id="36919" name="Text Box 217"/>
          <p:cNvSpPr txBox="1">
            <a:spLocks noChangeArrowheads="1"/>
          </p:cNvSpPr>
          <p:nvPr/>
        </p:nvSpPr>
        <p:spPr bwMode="auto">
          <a:xfrm>
            <a:off x="2971800" y="3290888"/>
            <a:ext cx="4572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1</a:t>
            </a:r>
            <a:endParaRPr lang="th-TH">
              <a:ea typeface="Angsana New" pitchFamily="-1" charset="0"/>
              <a:cs typeface="Angsana New" pitchFamily="-1" charset="0"/>
            </a:endParaRPr>
          </a:p>
        </p:txBody>
      </p:sp>
      <p:sp>
        <p:nvSpPr>
          <p:cNvPr id="36920" name="Text Box 221"/>
          <p:cNvSpPr txBox="1">
            <a:spLocks noChangeArrowheads="1"/>
          </p:cNvSpPr>
          <p:nvPr/>
        </p:nvSpPr>
        <p:spPr bwMode="auto">
          <a:xfrm>
            <a:off x="3048000" y="2681288"/>
            <a:ext cx="304800" cy="519112"/>
          </a:xfrm>
          <a:prstGeom prst="rect">
            <a:avLst/>
          </a:prstGeom>
          <a:solidFill>
            <a:srgbClr val="FFFFFF"/>
          </a:solidFill>
          <a:ln w="9525">
            <a:noFill/>
            <a:miter lim="800000"/>
            <a:headEnd/>
            <a:tailEnd/>
          </a:ln>
        </p:spPr>
        <p:txBody>
          <a:bodyPr lIns="0" rIns="0">
            <a:prstTxWarp prst="textNoShape">
              <a:avLst/>
            </a:prstTxWarp>
            <a:spAutoFit/>
          </a:bodyPr>
          <a:lstStyle/>
          <a:p>
            <a:pPr>
              <a:spcBef>
                <a:spcPct val="50000"/>
              </a:spcBef>
            </a:pPr>
            <a:r>
              <a:rPr lang="th-TH">
                <a:ea typeface="Angsana New" pitchFamily="-1" charset="0"/>
                <a:cs typeface="Angsana New" pitchFamily="-1" charset="0"/>
              </a:rPr>
              <a:t>P</a:t>
            </a:r>
            <a:r>
              <a:rPr lang="th-TH" baseline="30000">
                <a:ea typeface="Angsana New" pitchFamily="-1" charset="0"/>
                <a:cs typeface="Angsana New" pitchFamily="-1" charset="0"/>
              </a:rPr>
              <a:t>/</a:t>
            </a:r>
            <a:r>
              <a:rPr lang="th-TH" baseline="-25000">
                <a:ea typeface="Angsana New" pitchFamily="-1" charset="0"/>
                <a:cs typeface="Angsana New" pitchFamily="-1" charset="0"/>
              </a:rPr>
              <a:t>1</a:t>
            </a:r>
            <a:endParaRPr lang="th-TH">
              <a:ea typeface="Angsana New" pitchFamily="-1" charset="0"/>
              <a:cs typeface="Angsana New" pitchFamily="-1" charset="0"/>
            </a:endParaRPr>
          </a:p>
        </p:txBody>
      </p:sp>
      <p:sp>
        <p:nvSpPr>
          <p:cNvPr id="36921" name="Line 237"/>
          <p:cNvSpPr>
            <a:spLocks noChangeShapeType="1"/>
          </p:cNvSpPr>
          <p:nvPr/>
        </p:nvSpPr>
        <p:spPr bwMode="auto">
          <a:xfrm flipV="1">
            <a:off x="457200" y="2681288"/>
            <a:ext cx="3886200" cy="0"/>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36922" name="Text Box 187"/>
          <p:cNvSpPr txBox="1">
            <a:spLocks noChangeArrowheads="1"/>
          </p:cNvSpPr>
          <p:nvPr/>
        </p:nvSpPr>
        <p:spPr bwMode="auto">
          <a:xfrm>
            <a:off x="5943600" y="2376488"/>
            <a:ext cx="317500" cy="449262"/>
          </a:xfrm>
          <a:prstGeom prst="rect">
            <a:avLst/>
          </a:prstGeom>
          <a:solidFill>
            <a:schemeClr val="bg1"/>
          </a:solidFill>
          <a:ln w="9525">
            <a:noFill/>
            <a:miter lim="800000"/>
            <a:headEnd/>
            <a:tailEnd/>
          </a:ln>
        </p:spPr>
        <p:txBody>
          <a:bodyPr lIns="18000" tIns="10800" rIns="18000" bIns="10800">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0</a:t>
            </a:r>
            <a:endParaRPr lang="th-TH">
              <a:ea typeface="Angsana New" pitchFamily="-1" charset="0"/>
              <a:cs typeface="Angsana New" pitchFamily="-1" charset="0"/>
            </a:endParaRPr>
          </a:p>
        </p:txBody>
      </p:sp>
      <p:grpSp>
        <p:nvGrpSpPr>
          <p:cNvPr id="36923" name="Group 253"/>
          <p:cNvGrpSpPr>
            <a:grpSpLocks/>
          </p:cNvGrpSpPr>
          <p:nvPr/>
        </p:nvGrpSpPr>
        <p:grpSpPr bwMode="auto">
          <a:xfrm>
            <a:off x="2209800" y="2590800"/>
            <a:ext cx="533400" cy="519113"/>
            <a:chOff x="1392" y="1728"/>
            <a:chExt cx="336" cy="327"/>
          </a:xfrm>
        </p:grpSpPr>
        <p:sp>
          <p:nvSpPr>
            <p:cNvPr id="36967" name="Oval 153"/>
            <p:cNvSpPr>
              <a:spLocks noChangeAspect="1" noChangeArrowheads="1"/>
            </p:cNvSpPr>
            <p:nvPr/>
          </p:nvSpPr>
          <p:spPr bwMode="auto">
            <a:xfrm>
              <a:off x="1440" y="1737"/>
              <a:ext cx="68" cy="68"/>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68" name="Text Box 154"/>
            <p:cNvSpPr txBox="1">
              <a:spLocks noChangeArrowheads="1"/>
            </p:cNvSpPr>
            <p:nvPr/>
          </p:nvSpPr>
          <p:spPr bwMode="auto">
            <a:xfrm>
              <a:off x="1392" y="1728"/>
              <a:ext cx="336"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B</a:t>
              </a:r>
            </a:p>
          </p:txBody>
        </p:sp>
      </p:grpSp>
      <p:grpSp>
        <p:nvGrpSpPr>
          <p:cNvPr id="36924" name="Group 149"/>
          <p:cNvGrpSpPr>
            <a:grpSpLocks/>
          </p:cNvGrpSpPr>
          <p:nvPr/>
        </p:nvGrpSpPr>
        <p:grpSpPr bwMode="auto">
          <a:xfrm>
            <a:off x="836613" y="2178050"/>
            <a:ext cx="654050" cy="565150"/>
            <a:chOff x="4272" y="1776"/>
            <a:chExt cx="384" cy="356"/>
          </a:xfrm>
        </p:grpSpPr>
        <p:sp>
          <p:nvSpPr>
            <p:cNvPr id="36965" name="Oval 150"/>
            <p:cNvSpPr>
              <a:spLocks noChangeAspect="1" noChangeArrowheads="1"/>
            </p:cNvSpPr>
            <p:nvPr/>
          </p:nvSpPr>
          <p:spPr bwMode="auto">
            <a:xfrm>
              <a:off x="4396" y="2064"/>
              <a:ext cx="68" cy="68"/>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66" name="Text Box 151"/>
            <p:cNvSpPr txBox="1">
              <a:spLocks noChangeArrowheads="1"/>
            </p:cNvSpPr>
            <p:nvPr/>
          </p:nvSpPr>
          <p:spPr bwMode="auto">
            <a:xfrm>
              <a:off x="4272" y="1776"/>
              <a:ext cx="384" cy="327"/>
            </a:xfrm>
            <a:prstGeom prst="rect">
              <a:avLst/>
            </a:prstGeom>
            <a:noFill/>
            <a:ln w="9525">
              <a:noFill/>
              <a:miter lim="800000"/>
              <a:headEnd/>
              <a:tailEnd/>
            </a:ln>
          </p:spPr>
          <p:txBody>
            <a:bodyPr>
              <a:prstTxWarp prst="textNoShape">
                <a:avLst/>
              </a:prstTxWarp>
              <a:spAutoFit/>
            </a:bodyPr>
            <a:lstStyle/>
            <a:p>
              <a:pPr>
                <a:spcBef>
                  <a:spcPct val="50000"/>
                </a:spcBef>
              </a:pPr>
              <a:endParaRPr lang="en-US">
                <a:ea typeface="Angsana New" pitchFamily="-1" charset="0"/>
                <a:cs typeface="Angsana New" pitchFamily="-1" charset="0"/>
              </a:endParaRPr>
            </a:p>
          </p:txBody>
        </p:sp>
      </p:grpSp>
      <p:grpSp>
        <p:nvGrpSpPr>
          <p:cNvPr id="36925" name="Group 247"/>
          <p:cNvGrpSpPr>
            <a:grpSpLocks/>
          </p:cNvGrpSpPr>
          <p:nvPr/>
        </p:nvGrpSpPr>
        <p:grpSpPr bwMode="auto">
          <a:xfrm>
            <a:off x="3657600" y="3084513"/>
            <a:ext cx="457200" cy="558800"/>
            <a:chOff x="2304" y="2039"/>
            <a:chExt cx="288" cy="352"/>
          </a:xfrm>
        </p:grpSpPr>
        <p:sp>
          <p:nvSpPr>
            <p:cNvPr id="36963" name="Text Box 222"/>
            <p:cNvSpPr txBox="1">
              <a:spLocks noChangeArrowheads="1"/>
            </p:cNvSpPr>
            <p:nvPr/>
          </p:nvSpPr>
          <p:spPr bwMode="auto">
            <a:xfrm>
              <a:off x="2304" y="2064"/>
              <a:ext cx="288"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F</a:t>
              </a:r>
            </a:p>
          </p:txBody>
        </p:sp>
        <p:sp>
          <p:nvSpPr>
            <p:cNvPr id="36964" name="Oval 224"/>
            <p:cNvSpPr>
              <a:spLocks noChangeAspect="1" noChangeArrowheads="1"/>
            </p:cNvSpPr>
            <p:nvPr/>
          </p:nvSpPr>
          <p:spPr bwMode="auto">
            <a:xfrm>
              <a:off x="2375" y="2039"/>
              <a:ext cx="73" cy="73"/>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grpSp>
      <p:sp>
        <p:nvSpPr>
          <p:cNvPr id="36926" name="Oval 205"/>
          <p:cNvSpPr>
            <a:spLocks noChangeAspect="1" noChangeArrowheads="1"/>
          </p:cNvSpPr>
          <p:nvPr/>
        </p:nvSpPr>
        <p:spPr bwMode="auto">
          <a:xfrm>
            <a:off x="3275013" y="3487738"/>
            <a:ext cx="107950" cy="107950"/>
          </a:xfrm>
          <a:prstGeom prst="ellipse">
            <a:avLst/>
          </a:prstGeom>
          <a:solidFill>
            <a:schemeClr val="accent2"/>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grpSp>
        <p:nvGrpSpPr>
          <p:cNvPr id="36927" name="Group 242"/>
          <p:cNvGrpSpPr>
            <a:grpSpLocks/>
          </p:cNvGrpSpPr>
          <p:nvPr/>
        </p:nvGrpSpPr>
        <p:grpSpPr bwMode="auto">
          <a:xfrm>
            <a:off x="1484313" y="2224088"/>
            <a:ext cx="509587" cy="492125"/>
            <a:chOff x="4696" y="1488"/>
            <a:chExt cx="321" cy="310"/>
          </a:xfrm>
        </p:grpSpPr>
        <p:sp>
          <p:nvSpPr>
            <p:cNvPr id="36961" name="Rectangle 243"/>
            <p:cNvSpPr>
              <a:spLocks noChangeArrowheads="1"/>
            </p:cNvSpPr>
            <p:nvPr/>
          </p:nvSpPr>
          <p:spPr bwMode="auto">
            <a:xfrm>
              <a:off x="4696" y="1552"/>
              <a:ext cx="321" cy="229"/>
            </a:xfrm>
            <a:prstGeom prst="rect">
              <a:avLst/>
            </a:prstGeom>
            <a:solidFill>
              <a:schemeClr val="accent1"/>
            </a:solidFill>
            <a:ln w="9525">
              <a:solidFill>
                <a:schemeClr val="tx1"/>
              </a:solid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62" name="Text Box 244"/>
            <p:cNvSpPr txBox="1">
              <a:spLocks noChangeArrowheads="1"/>
            </p:cNvSpPr>
            <p:nvPr/>
          </p:nvSpPr>
          <p:spPr bwMode="auto">
            <a:xfrm>
              <a:off x="4760" y="1488"/>
              <a:ext cx="199"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T</a:t>
              </a:r>
              <a:r>
                <a:rPr lang="th-TH" sz="3200" b="1" baseline="-25000">
                  <a:ea typeface="Angsana New" pitchFamily="-1" charset="0"/>
                  <a:cs typeface="Angsana New" pitchFamily="-1" charset="0"/>
                </a:rPr>
                <a:t>1</a:t>
              </a:r>
              <a:endParaRPr lang="th-TH" sz="3200" b="1">
                <a:ea typeface="Angsana New" pitchFamily="-1" charset="0"/>
                <a:cs typeface="Angsana New" pitchFamily="-1" charset="0"/>
              </a:endParaRPr>
            </a:p>
          </p:txBody>
        </p:sp>
      </p:grpSp>
      <p:grpSp>
        <p:nvGrpSpPr>
          <p:cNvPr id="36928" name="Group 260"/>
          <p:cNvGrpSpPr>
            <a:grpSpLocks/>
          </p:cNvGrpSpPr>
          <p:nvPr/>
        </p:nvGrpSpPr>
        <p:grpSpPr bwMode="auto">
          <a:xfrm>
            <a:off x="3352800" y="2214563"/>
            <a:ext cx="509588" cy="904875"/>
            <a:chOff x="2112" y="1491"/>
            <a:chExt cx="321" cy="570"/>
          </a:xfrm>
        </p:grpSpPr>
        <p:grpSp>
          <p:nvGrpSpPr>
            <p:cNvPr id="36955" name="Group 259"/>
            <p:cNvGrpSpPr>
              <a:grpSpLocks/>
            </p:cNvGrpSpPr>
            <p:nvPr/>
          </p:nvGrpSpPr>
          <p:grpSpPr bwMode="auto">
            <a:xfrm>
              <a:off x="2112" y="1555"/>
              <a:ext cx="321" cy="506"/>
              <a:chOff x="2112" y="1555"/>
              <a:chExt cx="321" cy="506"/>
            </a:xfrm>
          </p:grpSpPr>
          <p:grpSp>
            <p:nvGrpSpPr>
              <p:cNvPr id="36957" name="Group 218"/>
              <p:cNvGrpSpPr>
                <a:grpSpLocks/>
              </p:cNvGrpSpPr>
              <p:nvPr/>
            </p:nvGrpSpPr>
            <p:grpSpPr bwMode="auto">
              <a:xfrm>
                <a:off x="2112" y="1728"/>
                <a:ext cx="321" cy="333"/>
                <a:chOff x="2112" y="1728"/>
                <a:chExt cx="321" cy="333"/>
              </a:xfrm>
            </p:grpSpPr>
            <p:sp>
              <p:nvSpPr>
                <p:cNvPr id="36959" name="Rectangle 219"/>
                <p:cNvSpPr>
                  <a:spLocks noChangeArrowheads="1"/>
                </p:cNvSpPr>
                <p:nvPr/>
              </p:nvSpPr>
              <p:spPr bwMode="auto">
                <a:xfrm>
                  <a:off x="2112" y="1792"/>
                  <a:ext cx="321" cy="269"/>
                </a:xfrm>
                <a:prstGeom prst="rect">
                  <a:avLst/>
                </a:prstGeom>
                <a:solidFill>
                  <a:schemeClr val="accent1"/>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60" name="Text Box 220"/>
                <p:cNvSpPr txBox="1">
                  <a:spLocks noChangeArrowheads="1"/>
                </p:cNvSpPr>
                <p:nvPr/>
              </p:nvSpPr>
              <p:spPr bwMode="auto">
                <a:xfrm>
                  <a:off x="2201" y="1728"/>
                  <a:ext cx="199"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T</a:t>
                  </a:r>
                  <a:r>
                    <a:rPr lang="th-TH" sz="3200" b="1" baseline="-25000">
                      <a:ea typeface="Angsana New" pitchFamily="-1" charset="0"/>
                      <a:cs typeface="Angsana New" pitchFamily="-1" charset="0"/>
                    </a:rPr>
                    <a:t>2</a:t>
                  </a:r>
                  <a:endParaRPr lang="th-TH" sz="3200" b="1">
                    <a:ea typeface="Angsana New" pitchFamily="-1" charset="0"/>
                    <a:cs typeface="Angsana New" pitchFamily="-1" charset="0"/>
                  </a:endParaRPr>
                </a:p>
              </p:txBody>
            </p:sp>
          </p:grpSp>
          <p:sp>
            <p:nvSpPr>
              <p:cNvPr id="36958" name="Rectangle 240"/>
              <p:cNvSpPr>
                <a:spLocks noChangeArrowheads="1"/>
              </p:cNvSpPr>
              <p:nvPr/>
            </p:nvSpPr>
            <p:spPr bwMode="auto">
              <a:xfrm>
                <a:off x="2112" y="1555"/>
                <a:ext cx="321" cy="229"/>
              </a:xfrm>
              <a:prstGeom prst="rect">
                <a:avLst/>
              </a:prstGeom>
              <a:solidFill>
                <a:schemeClr val="accent1"/>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grpSp>
        <p:sp>
          <p:nvSpPr>
            <p:cNvPr id="36956" name="Text Box 241"/>
            <p:cNvSpPr txBox="1">
              <a:spLocks noChangeArrowheads="1"/>
            </p:cNvSpPr>
            <p:nvPr/>
          </p:nvSpPr>
          <p:spPr bwMode="auto">
            <a:xfrm>
              <a:off x="2201" y="1491"/>
              <a:ext cx="199"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T</a:t>
              </a:r>
              <a:r>
                <a:rPr lang="th-TH" sz="3200" b="1" baseline="-25000">
                  <a:ea typeface="Angsana New" pitchFamily="-1" charset="0"/>
                  <a:cs typeface="Angsana New" pitchFamily="-1" charset="0"/>
                </a:rPr>
                <a:t>1</a:t>
              </a:r>
              <a:endParaRPr lang="th-TH" sz="3200" b="1">
                <a:ea typeface="Angsana New" pitchFamily="-1" charset="0"/>
                <a:cs typeface="Angsana New" pitchFamily="-1" charset="0"/>
              </a:endParaRPr>
            </a:p>
          </p:txBody>
        </p:sp>
      </p:grpSp>
      <p:sp>
        <p:nvSpPr>
          <p:cNvPr id="36929" name="Rectangle 255"/>
          <p:cNvSpPr>
            <a:spLocks noChangeArrowheads="1"/>
          </p:cNvSpPr>
          <p:nvPr/>
        </p:nvSpPr>
        <p:spPr bwMode="auto">
          <a:xfrm>
            <a:off x="381000" y="5029200"/>
            <a:ext cx="3733800" cy="5334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a:latin typeface="Symbol" pitchFamily="-1" charset="2"/>
              </a:rPr>
              <a:t>D</a:t>
            </a:r>
            <a:r>
              <a:rPr lang="en-US" sz="4000"/>
              <a:t>CS   =  - [M+N+T</a:t>
            </a:r>
            <a:r>
              <a:rPr lang="en-US" sz="4000" baseline="-25000"/>
              <a:t>1</a:t>
            </a:r>
            <a:r>
              <a:rPr lang="en-US" sz="4000"/>
              <a:t>+R ]</a:t>
            </a:r>
            <a:endParaRPr lang="th-TH" sz="4000"/>
          </a:p>
        </p:txBody>
      </p:sp>
      <p:sp>
        <p:nvSpPr>
          <p:cNvPr id="36930" name="Rectangle 256"/>
          <p:cNvSpPr>
            <a:spLocks noChangeArrowheads="1"/>
          </p:cNvSpPr>
          <p:nvPr/>
        </p:nvSpPr>
        <p:spPr bwMode="auto">
          <a:xfrm>
            <a:off x="5486400" y="5867400"/>
            <a:ext cx="3733800" cy="6096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sz="4000"/>
              <a:t>Net  = - [T</a:t>
            </a:r>
            <a:r>
              <a:rPr lang="en-US" sz="4000" baseline="-25000"/>
              <a:t>2</a:t>
            </a:r>
            <a:r>
              <a:rPr lang="en-US" sz="4000"/>
              <a:t>+N</a:t>
            </a:r>
            <a:r>
              <a:rPr lang="en-US" sz="4000" baseline="30000"/>
              <a:t>*</a:t>
            </a:r>
            <a:r>
              <a:rPr lang="en-US" sz="4000"/>
              <a:t>+R</a:t>
            </a:r>
            <a:r>
              <a:rPr lang="en-US" sz="4000" baseline="30000"/>
              <a:t>*</a:t>
            </a:r>
            <a:r>
              <a:rPr lang="en-US" sz="4000"/>
              <a:t> ] &lt; 0</a:t>
            </a:r>
            <a:endParaRPr lang="th-TH" sz="4000"/>
          </a:p>
        </p:txBody>
      </p:sp>
      <p:sp>
        <p:nvSpPr>
          <p:cNvPr id="36931" name="Text Box 191"/>
          <p:cNvSpPr txBox="1">
            <a:spLocks noChangeArrowheads="1"/>
          </p:cNvSpPr>
          <p:nvPr/>
        </p:nvSpPr>
        <p:spPr bwMode="auto">
          <a:xfrm>
            <a:off x="5943600" y="2819400"/>
            <a:ext cx="333375" cy="449263"/>
          </a:xfrm>
          <a:prstGeom prst="rect">
            <a:avLst/>
          </a:prstGeom>
          <a:solidFill>
            <a:schemeClr val="bg1"/>
          </a:solidFill>
          <a:ln w="9525">
            <a:noFill/>
            <a:miter lim="800000"/>
            <a:headEnd/>
            <a:tailEnd/>
          </a:ln>
        </p:spPr>
        <p:txBody>
          <a:bodyPr lIns="18000" tIns="10800" rIns="18000" bIns="10800">
            <a:prstTxWarp prst="textNoShape">
              <a:avLst/>
            </a:prstTxWarp>
            <a:spAutoFit/>
          </a:bodyPr>
          <a:lstStyle/>
          <a:p>
            <a:pPr>
              <a:spcBef>
                <a:spcPct val="50000"/>
              </a:spcBef>
            </a:pPr>
            <a:r>
              <a:rPr lang="th-TH">
                <a:ea typeface="Angsana New" pitchFamily="-1" charset="0"/>
                <a:cs typeface="Angsana New" pitchFamily="-1" charset="0"/>
              </a:rPr>
              <a:t>P</a:t>
            </a:r>
            <a:r>
              <a:rPr lang="th-TH" baseline="30000">
                <a:ea typeface="Angsana New" pitchFamily="-1" charset="0"/>
                <a:cs typeface="Angsana New" pitchFamily="-1" charset="0"/>
              </a:rPr>
              <a:t>/</a:t>
            </a:r>
            <a:r>
              <a:rPr lang="th-TH" baseline="-25000">
                <a:ea typeface="Angsana New" pitchFamily="-1" charset="0"/>
                <a:cs typeface="Angsana New" pitchFamily="-1" charset="0"/>
              </a:rPr>
              <a:t>1</a:t>
            </a:r>
            <a:endParaRPr lang="th-TH">
              <a:ea typeface="Angsana New" pitchFamily="-1" charset="0"/>
              <a:cs typeface="Angsana New" pitchFamily="-1" charset="0"/>
            </a:endParaRPr>
          </a:p>
        </p:txBody>
      </p:sp>
      <p:sp>
        <p:nvSpPr>
          <p:cNvPr id="36932" name="Line 228"/>
          <p:cNvSpPr>
            <a:spLocks noChangeShapeType="1"/>
          </p:cNvSpPr>
          <p:nvPr/>
        </p:nvSpPr>
        <p:spPr bwMode="auto">
          <a:xfrm flipV="1">
            <a:off x="3351213" y="1385888"/>
            <a:ext cx="0" cy="3200400"/>
          </a:xfrm>
          <a:prstGeom prst="line">
            <a:avLst/>
          </a:prstGeom>
          <a:noFill/>
          <a:ln w="28575">
            <a:solidFill>
              <a:schemeClr val="tx1"/>
            </a:solidFill>
            <a:round/>
            <a:headEnd/>
            <a:tailEnd type="triangle" w="med" len="med"/>
          </a:ln>
        </p:spPr>
        <p:txBody>
          <a:bodyPr wrap="none" anchor="ctr">
            <a:prstTxWarp prst="textNoShape">
              <a:avLst/>
            </a:prstTxWarp>
          </a:bodyPr>
          <a:lstStyle/>
          <a:p>
            <a:endParaRPr lang="en-US"/>
          </a:p>
        </p:txBody>
      </p:sp>
      <p:sp>
        <p:nvSpPr>
          <p:cNvPr id="36933" name="Rectangle 261"/>
          <p:cNvSpPr>
            <a:spLocks noChangeArrowheads="1"/>
          </p:cNvSpPr>
          <p:nvPr/>
        </p:nvSpPr>
        <p:spPr bwMode="auto">
          <a:xfrm>
            <a:off x="381000" y="6019800"/>
            <a:ext cx="3505200" cy="6096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sz="4000"/>
              <a:t>Net    =   T</a:t>
            </a:r>
            <a:r>
              <a:rPr lang="en-US" sz="4000" baseline="-25000"/>
              <a:t>2 </a:t>
            </a:r>
            <a:r>
              <a:rPr lang="en-US" sz="4000"/>
              <a:t>- [N+ R ] </a:t>
            </a:r>
            <a:endParaRPr lang="th-TH" sz="4000"/>
          </a:p>
        </p:txBody>
      </p:sp>
      <p:grpSp>
        <p:nvGrpSpPr>
          <p:cNvPr id="36934" name="Group 136"/>
          <p:cNvGrpSpPr>
            <a:grpSpLocks/>
          </p:cNvGrpSpPr>
          <p:nvPr/>
        </p:nvGrpSpPr>
        <p:grpSpPr bwMode="auto">
          <a:xfrm>
            <a:off x="436563" y="1828800"/>
            <a:ext cx="7793037" cy="2743200"/>
            <a:chOff x="436563" y="1828800"/>
            <a:chExt cx="7793037" cy="2743993"/>
          </a:xfrm>
        </p:grpSpPr>
        <p:sp>
          <p:nvSpPr>
            <p:cNvPr id="36936" name="Line 226"/>
            <p:cNvSpPr>
              <a:spLocks noChangeShapeType="1"/>
            </p:cNvSpPr>
            <p:nvPr/>
          </p:nvSpPr>
          <p:spPr bwMode="auto">
            <a:xfrm flipV="1">
              <a:off x="2667000" y="2362200"/>
              <a:ext cx="0" cy="30480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36937" name="Line 227"/>
            <p:cNvSpPr>
              <a:spLocks noChangeShapeType="1"/>
            </p:cNvSpPr>
            <p:nvPr/>
          </p:nvSpPr>
          <p:spPr bwMode="auto">
            <a:xfrm>
              <a:off x="5851525" y="2703513"/>
              <a:ext cx="0" cy="38100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36938" name="Freeform 235"/>
            <p:cNvSpPr>
              <a:spLocks/>
            </p:cNvSpPr>
            <p:nvPr/>
          </p:nvSpPr>
          <p:spPr bwMode="auto">
            <a:xfrm>
              <a:off x="436563" y="2335213"/>
              <a:ext cx="3425825" cy="754063"/>
            </a:xfrm>
            <a:custGeom>
              <a:avLst/>
              <a:gdLst>
                <a:gd name="T0" fmla="*/ 2147483647 w 2158"/>
                <a:gd name="T1" fmla="*/ 2147483647 h 475"/>
                <a:gd name="T2" fmla="*/ 2147483647 w 2158"/>
                <a:gd name="T3" fmla="*/ 0 h 475"/>
                <a:gd name="T4" fmla="*/ 0 w 2158"/>
                <a:gd name="T5" fmla="*/ 0 h 475"/>
                <a:gd name="T6" fmla="*/ 0 60000 65536"/>
                <a:gd name="T7" fmla="*/ 0 60000 65536"/>
                <a:gd name="T8" fmla="*/ 0 60000 65536"/>
                <a:gd name="T9" fmla="*/ 0 w 2158"/>
                <a:gd name="T10" fmla="*/ 0 h 475"/>
                <a:gd name="T11" fmla="*/ 2158 w 2158"/>
                <a:gd name="T12" fmla="*/ 475 h 475"/>
              </a:gdLst>
              <a:ahLst/>
              <a:cxnLst>
                <a:cxn ang="T6">
                  <a:pos x="T0" y="T1"/>
                </a:cxn>
                <a:cxn ang="T7">
                  <a:pos x="T2" y="T3"/>
                </a:cxn>
                <a:cxn ang="T8">
                  <a:pos x="T4" y="T5"/>
                </a:cxn>
              </a:cxnLst>
              <a:rect l="T9" t="T10" r="T11" b="T12"/>
              <a:pathLst>
                <a:path w="2158" h="475">
                  <a:moveTo>
                    <a:pt x="2158" y="475"/>
                  </a:moveTo>
                  <a:lnTo>
                    <a:pt x="2158" y="0"/>
                  </a:lnTo>
                  <a:lnTo>
                    <a:pt x="0" y="0"/>
                  </a:lnTo>
                </a:path>
              </a:pathLst>
            </a:custGeom>
            <a:noFill/>
            <a:ln w="28575">
              <a:solidFill>
                <a:srgbClr val="CC00CC"/>
              </a:solidFill>
              <a:prstDash val="dash"/>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39" name="Line 236"/>
            <p:cNvSpPr>
              <a:spLocks noChangeShapeType="1"/>
            </p:cNvSpPr>
            <p:nvPr/>
          </p:nvSpPr>
          <p:spPr bwMode="auto">
            <a:xfrm flipV="1">
              <a:off x="3886200" y="3124200"/>
              <a:ext cx="3886200" cy="0"/>
            </a:xfrm>
            <a:prstGeom prst="line">
              <a:avLst/>
            </a:prstGeom>
            <a:noFill/>
            <a:ln w="28575">
              <a:solidFill>
                <a:srgbClr val="CC00CC"/>
              </a:solidFill>
              <a:prstDash val="dash"/>
              <a:round/>
              <a:headEnd/>
              <a:tailEnd/>
            </a:ln>
          </p:spPr>
          <p:txBody>
            <a:bodyPr wrap="none" anchor="ctr">
              <a:prstTxWarp prst="textNoShape">
                <a:avLst/>
              </a:prstTxWarp>
            </a:bodyPr>
            <a:lstStyle/>
            <a:p>
              <a:endParaRPr lang="en-US"/>
            </a:p>
          </p:txBody>
        </p:sp>
        <p:grpSp>
          <p:nvGrpSpPr>
            <p:cNvPr id="36940" name="Group 248"/>
            <p:cNvGrpSpPr>
              <a:grpSpLocks/>
            </p:cNvGrpSpPr>
            <p:nvPr/>
          </p:nvGrpSpPr>
          <p:grpSpPr bwMode="auto">
            <a:xfrm>
              <a:off x="3657600" y="1828800"/>
              <a:ext cx="457200" cy="533400"/>
              <a:chOff x="2304" y="1248"/>
              <a:chExt cx="288" cy="336"/>
            </a:xfrm>
          </p:grpSpPr>
          <p:sp>
            <p:nvSpPr>
              <p:cNvPr id="36953" name="Text Box 223"/>
              <p:cNvSpPr txBox="1">
                <a:spLocks noChangeArrowheads="1"/>
              </p:cNvSpPr>
              <p:nvPr/>
            </p:nvSpPr>
            <p:spPr bwMode="auto">
              <a:xfrm>
                <a:off x="2304" y="1248"/>
                <a:ext cx="288"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F</a:t>
                </a:r>
                <a:r>
                  <a:rPr lang="th-TH" baseline="30000">
                    <a:ea typeface="Angsana New" pitchFamily="-1" charset="0"/>
                    <a:cs typeface="Angsana New" pitchFamily="-1" charset="0"/>
                  </a:rPr>
                  <a:t>/</a:t>
                </a:r>
                <a:endParaRPr lang="th-TH">
                  <a:ea typeface="Angsana New" pitchFamily="-1" charset="0"/>
                  <a:cs typeface="Angsana New" pitchFamily="-1" charset="0"/>
                </a:endParaRPr>
              </a:p>
            </p:txBody>
          </p:sp>
          <p:sp>
            <p:nvSpPr>
              <p:cNvPr id="36954" name="Oval 225"/>
              <p:cNvSpPr>
                <a:spLocks noChangeAspect="1" noChangeArrowheads="1"/>
              </p:cNvSpPr>
              <p:nvPr/>
            </p:nvSpPr>
            <p:spPr bwMode="auto">
              <a:xfrm>
                <a:off x="2375" y="1511"/>
                <a:ext cx="73" cy="73"/>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grpSp>
        <p:grpSp>
          <p:nvGrpSpPr>
            <p:cNvPr id="36941" name="Group 157"/>
            <p:cNvGrpSpPr>
              <a:grpSpLocks/>
            </p:cNvGrpSpPr>
            <p:nvPr/>
          </p:nvGrpSpPr>
          <p:grpSpPr bwMode="auto">
            <a:xfrm>
              <a:off x="1169988" y="1828800"/>
              <a:ext cx="1206500" cy="573088"/>
              <a:chOff x="4481" y="1248"/>
              <a:chExt cx="760" cy="361"/>
            </a:xfrm>
          </p:grpSpPr>
          <p:sp>
            <p:nvSpPr>
              <p:cNvPr id="36949" name="Oval 158"/>
              <p:cNvSpPr>
                <a:spLocks noChangeAspect="1" noChangeArrowheads="1"/>
              </p:cNvSpPr>
              <p:nvPr/>
            </p:nvSpPr>
            <p:spPr bwMode="auto">
              <a:xfrm>
                <a:off x="4608" y="1536"/>
                <a:ext cx="73" cy="73"/>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50" name="Oval 159"/>
              <p:cNvSpPr>
                <a:spLocks noChangeAspect="1" noChangeArrowheads="1"/>
              </p:cNvSpPr>
              <p:nvPr/>
            </p:nvSpPr>
            <p:spPr bwMode="auto">
              <a:xfrm>
                <a:off x="4992" y="1536"/>
                <a:ext cx="73" cy="73"/>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51" name="Rectangle 160"/>
              <p:cNvSpPr>
                <a:spLocks noChangeArrowheads="1"/>
              </p:cNvSpPr>
              <p:nvPr/>
            </p:nvSpPr>
            <p:spPr bwMode="auto">
              <a:xfrm>
                <a:off x="4481" y="1257"/>
                <a:ext cx="232" cy="330"/>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U</a:t>
                </a:r>
              </a:p>
            </p:txBody>
          </p:sp>
          <p:sp>
            <p:nvSpPr>
              <p:cNvPr id="36952" name="Rectangle 161"/>
              <p:cNvSpPr>
                <a:spLocks noChangeArrowheads="1"/>
              </p:cNvSpPr>
              <p:nvPr/>
            </p:nvSpPr>
            <p:spPr bwMode="auto">
              <a:xfrm>
                <a:off x="5009" y="1248"/>
                <a:ext cx="232" cy="330"/>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V</a:t>
                </a:r>
              </a:p>
            </p:txBody>
          </p:sp>
        </p:grpSp>
        <p:grpSp>
          <p:nvGrpSpPr>
            <p:cNvPr id="36942" name="Group 193"/>
            <p:cNvGrpSpPr>
              <a:grpSpLocks/>
            </p:cNvGrpSpPr>
            <p:nvPr/>
          </p:nvGrpSpPr>
          <p:grpSpPr bwMode="auto">
            <a:xfrm>
              <a:off x="6932613" y="2971800"/>
              <a:ext cx="1296987" cy="533400"/>
              <a:chOff x="623" y="1968"/>
              <a:chExt cx="817" cy="336"/>
            </a:xfrm>
          </p:grpSpPr>
          <p:sp>
            <p:nvSpPr>
              <p:cNvPr id="36945" name="Oval 194"/>
              <p:cNvSpPr>
                <a:spLocks noChangeAspect="1" noChangeArrowheads="1"/>
              </p:cNvSpPr>
              <p:nvPr/>
            </p:nvSpPr>
            <p:spPr bwMode="auto">
              <a:xfrm>
                <a:off x="1152" y="2016"/>
                <a:ext cx="73" cy="73"/>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46" name="Oval 195"/>
              <p:cNvSpPr>
                <a:spLocks noChangeAspect="1" noChangeArrowheads="1"/>
              </p:cNvSpPr>
              <p:nvPr/>
            </p:nvSpPr>
            <p:spPr bwMode="auto">
              <a:xfrm>
                <a:off x="743" y="2016"/>
                <a:ext cx="73" cy="73"/>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36947" name="Text Box 196"/>
              <p:cNvSpPr txBox="1">
                <a:spLocks noChangeArrowheads="1"/>
              </p:cNvSpPr>
              <p:nvPr/>
            </p:nvSpPr>
            <p:spPr bwMode="auto">
              <a:xfrm>
                <a:off x="623" y="1968"/>
                <a:ext cx="288"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G</a:t>
                </a:r>
              </a:p>
            </p:txBody>
          </p:sp>
          <p:sp>
            <p:nvSpPr>
              <p:cNvPr id="36948" name="Text Box 197"/>
              <p:cNvSpPr txBox="1">
                <a:spLocks noChangeArrowheads="1"/>
              </p:cNvSpPr>
              <p:nvPr/>
            </p:nvSpPr>
            <p:spPr bwMode="auto">
              <a:xfrm>
                <a:off x="1152" y="1977"/>
                <a:ext cx="288"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H</a:t>
                </a:r>
              </a:p>
            </p:txBody>
          </p:sp>
        </p:grpSp>
        <p:cxnSp>
          <p:nvCxnSpPr>
            <p:cNvPr id="36943" name="Straight Connector 132"/>
            <p:cNvCxnSpPr>
              <a:cxnSpLocks noChangeShapeType="1"/>
            </p:cNvCxnSpPr>
            <p:nvPr/>
          </p:nvCxnSpPr>
          <p:spPr bwMode="auto">
            <a:xfrm rot="16200000" flipH="1">
              <a:off x="3161506" y="3848100"/>
              <a:ext cx="1447799" cy="1588"/>
            </a:xfrm>
            <a:prstGeom prst="line">
              <a:avLst/>
            </a:prstGeom>
            <a:noFill/>
            <a:ln w="28575">
              <a:solidFill>
                <a:srgbClr val="CC00CC"/>
              </a:solidFill>
              <a:prstDash val="dash"/>
              <a:round/>
              <a:headEnd/>
              <a:tailEnd/>
            </a:ln>
          </p:spPr>
        </p:cxnSp>
        <p:cxnSp>
          <p:nvCxnSpPr>
            <p:cNvPr id="36944" name="Straight Arrow Connector 134"/>
            <p:cNvCxnSpPr>
              <a:cxnSpLocks noChangeShapeType="1"/>
            </p:cNvCxnSpPr>
            <p:nvPr/>
          </p:nvCxnSpPr>
          <p:spPr bwMode="auto">
            <a:xfrm rot="10800000">
              <a:off x="3886200" y="4343400"/>
              <a:ext cx="457200" cy="1588"/>
            </a:xfrm>
            <a:prstGeom prst="straightConnector1">
              <a:avLst/>
            </a:prstGeom>
            <a:noFill/>
            <a:ln w="9525">
              <a:solidFill>
                <a:schemeClr val="tx1"/>
              </a:solidFill>
              <a:round/>
              <a:headEnd/>
              <a:tailEnd type="arrow" w="med" len="med"/>
            </a:ln>
          </p:spPr>
        </p:cxnSp>
      </p:grpSp>
      <p:sp>
        <p:nvSpPr>
          <p:cNvPr id="36935" name="Action Button: Forward or Next 132">
            <a:hlinkClick r:id="" action="ppaction://hlinkshowjump?jump=nextslide" highlightClick="1"/>
          </p:cNvPr>
          <p:cNvSpPr>
            <a:spLocks noChangeArrowheads="1"/>
          </p:cNvSpPr>
          <p:nvPr/>
        </p:nvSpPr>
        <p:spPr bwMode="auto">
          <a:xfrm>
            <a:off x="8763000" y="3276600"/>
            <a:ext cx="228600" cy="304800"/>
          </a:xfrm>
          <a:prstGeom prst="actionButtonForwardNext">
            <a:avLst/>
          </a:prstGeom>
          <a:solidFill>
            <a:schemeClr val="accent1"/>
          </a:solidFill>
          <a:ln w="9525">
            <a:solidFill>
              <a:schemeClr val="tx1"/>
            </a:solidFill>
            <a:round/>
            <a:headEnd/>
            <a:tailEnd/>
          </a:ln>
        </p:spPr>
        <p:txBody>
          <a:bodyPr>
            <a:prstTxWarp prst="textNoShape">
              <a:avLst/>
            </a:prstTxWarp>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smtClean="0"/>
              <a:t>Prisoner’s dilemma of tariff war</a:t>
            </a:r>
          </a:p>
        </p:txBody>
      </p:sp>
      <p:sp>
        <p:nvSpPr>
          <p:cNvPr id="38944" name="Slide Number Placeholder 14"/>
          <p:cNvSpPr>
            <a:spLocks noGrp="1"/>
          </p:cNvSpPr>
          <p:nvPr>
            <p:ph type="sldNum" sz="quarter" idx="10"/>
          </p:nvPr>
        </p:nvSpPr>
        <p:spPr/>
        <p:txBody>
          <a:bodyPr/>
          <a:lstStyle/>
          <a:p>
            <a:fld id="{0B5C6996-6F9C-F84B-AFFE-ECE76109EEC3}" type="slidenum">
              <a:rPr lang="th-TH" smtClean="0"/>
              <a:pPr/>
              <a:t>12</a:t>
            </a:fld>
            <a:endParaRPr lang="th-TH" smtClean="0"/>
          </a:p>
        </p:txBody>
      </p:sp>
      <p:sp>
        <p:nvSpPr>
          <p:cNvPr id="17" name="Footer Placeholder 16"/>
          <p:cNvSpPr>
            <a:spLocks noGrp="1"/>
          </p:cNvSpPr>
          <p:nvPr>
            <p:ph type="ftr" sz="quarter" idx="3"/>
          </p:nvPr>
        </p:nvSpPr>
        <p:spPr/>
        <p:txBody>
          <a:bodyPr/>
          <a:lstStyle/>
          <a:p>
            <a:pPr>
              <a:defRPr/>
            </a:pPr>
            <a:r>
              <a:rPr lang="en-US" smtClean="0"/>
              <a:t>Chayun Tantivasadakarn</a:t>
            </a:r>
            <a:endParaRPr lang="en-US"/>
          </a:p>
        </p:txBody>
      </p:sp>
      <p:graphicFrame>
        <p:nvGraphicFramePr>
          <p:cNvPr id="6" name="Content Placeholder 5"/>
          <p:cNvGraphicFramePr>
            <a:graphicFrameLocks noGrp="1"/>
          </p:cNvGraphicFramePr>
          <p:nvPr>
            <p:ph idx="4294967295"/>
            <p:extLst>
              <p:ext uri="{D42A27DB-BD31-4B8C-83A1-F6EECF244321}">
                <p14:modId xmlns:p14="http://schemas.microsoft.com/office/powerpoint/2010/main" val="24367425"/>
              </p:ext>
            </p:extLst>
          </p:nvPr>
        </p:nvGraphicFramePr>
        <p:xfrm>
          <a:off x="228600" y="1828800"/>
          <a:ext cx="8686798" cy="4572000"/>
        </p:xfrm>
        <a:graphic>
          <a:graphicData uri="http://schemas.openxmlformats.org/drawingml/2006/table">
            <a:tbl>
              <a:tblPr firstRow="1" bandRow="1">
                <a:tableStyleId>{5C22544A-7EE6-4342-B048-85BDC9FD1C3A}</a:tableStyleId>
              </a:tblPr>
              <a:tblGrid>
                <a:gridCol w="1013459"/>
                <a:gridCol w="1303020"/>
                <a:gridCol w="3257550"/>
                <a:gridCol w="3112769"/>
              </a:tblGrid>
              <a:tr h="913473">
                <a:tc>
                  <a:txBody>
                    <a:bodyPr/>
                    <a:lstStyle/>
                    <a:p>
                      <a:endParaRPr lang="en-US" sz="4000" dirty="0">
                        <a:solidFill>
                          <a:schemeClr val="tx1"/>
                        </a:solidFill>
                      </a:endParaRPr>
                    </a:p>
                  </a:txBody>
                  <a:tcPr>
                    <a:solidFill>
                      <a:schemeClr val="bg1"/>
                    </a:solidFill>
                  </a:tcPr>
                </a:tc>
                <a:tc>
                  <a:txBody>
                    <a:bodyPr/>
                    <a:lstStyle/>
                    <a:p>
                      <a:endParaRPr lang="en-US" sz="4000" b="1" kern="1200" dirty="0">
                        <a:solidFill>
                          <a:schemeClr val="tx1"/>
                        </a:solidFill>
                        <a:latin typeface="+mn-lt"/>
                        <a:ea typeface="+mn-ea"/>
                        <a:cs typeface="+mn-cs"/>
                      </a:endParaRPr>
                    </a:p>
                  </a:txBody>
                  <a:tcPr>
                    <a:solidFill>
                      <a:schemeClr val="bg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4000" b="0" dirty="0" smtClean="0">
                          <a:solidFill>
                            <a:schemeClr val="tx1"/>
                          </a:solidFill>
                        </a:rPr>
                        <a:t>No</a:t>
                      </a:r>
                      <a:r>
                        <a:rPr lang="en-US" sz="4000" b="0" baseline="0" dirty="0" smtClean="0">
                          <a:solidFill>
                            <a:schemeClr val="tx1"/>
                          </a:solidFill>
                        </a:rPr>
                        <a:t> Tariff</a:t>
                      </a:r>
                      <a:endParaRPr lang="en-US" sz="4000" b="0" dirty="0" smtClean="0">
                        <a:solidFill>
                          <a:schemeClr val="tx1"/>
                        </a:solidFill>
                      </a:endParaRPr>
                    </a:p>
                  </a:txBody>
                  <a:tcPr>
                    <a:lnB w="12700" cap="flat" cmpd="sng" algn="ctr">
                      <a:solidFill>
                        <a:scrgbClr r="0" g="0" b="0"/>
                      </a:solidFill>
                      <a:prstDash val="solid"/>
                      <a:round/>
                      <a:headEnd type="none" w="med" len="med"/>
                      <a:tailEnd type="none" w="med" len="med"/>
                    </a:lnB>
                    <a:solidFill>
                      <a:schemeClr val="bg1"/>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4000" b="0" baseline="0" dirty="0" smtClean="0">
                          <a:solidFill>
                            <a:schemeClr val="tx1"/>
                          </a:solidFill>
                        </a:rPr>
                        <a:t>Tariff</a:t>
                      </a:r>
                      <a:endParaRPr lang="en-US" sz="4000" b="0" dirty="0" smtClean="0">
                        <a:solidFill>
                          <a:schemeClr val="tx1"/>
                        </a:solidFill>
                      </a:endParaRPr>
                    </a:p>
                  </a:txBody>
                  <a:tcPr>
                    <a:lnB w="12700" cap="flat" cmpd="sng" algn="ctr">
                      <a:solidFill>
                        <a:scrgbClr r="0" g="0" b="0"/>
                      </a:solidFill>
                      <a:prstDash val="solid"/>
                      <a:round/>
                      <a:headEnd type="none" w="med" len="med"/>
                      <a:tailEnd type="none" w="med" len="med"/>
                    </a:lnB>
                    <a:solidFill>
                      <a:schemeClr val="bg1"/>
                    </a:solidFill>
                  </a:tcPr>
                </a:tc>
              </a:tr>
              <a:tr h="1837091">
                <a:tc>
                  <a:txBody>
                    <a:bodyPr/>
                    <a:lstStyle/>
                    <a:p>
                      <a:r>
                        <a:rPr lang="en-US" sz="4000" dirty="0" smtClean="0"/>
                        <a:t>H</a:t>
                      </a:r>
                    </a:p>
                    <a:p>
                      <a:r>
                        <a:rPr lang="en-US" sz="4000" dirty="0" err="1" smtClean="0"/>
                        <a:t>ome</a:t>
                      </a:r>
                      <a:endParaRPr lang="en-US" sz="4000" dirty="0"/>
                    </a:p>
                  </a:txBody>
                  <a:tcPr anchor="b">
                    <a:solidFill>
                      <a:schemeClr val="bg1"/>
                    </a:solidFill>
                  </a:tcPr>
                </a:tc>
                <a:tc>
                  <a:txBody>
                    <a:bodyPr/>
                    <a:lstStyle/>
                    <a:p>
                      <a:pPr algn="r"/>
                      <a:r>
                        <a:rPr lang="en-US" sz="4000" b="0" dirty="0" smtClean="0"/>
                        <a:t>No</a:t>
                      </a:r>
                      <a:r>
                        <a:rPr lang="en-US" sz="4000" b="0" baseline="0" dirty="0" smtClean="0"/>
                        <a:t> Tariff</a:t>
                      </a:r>
                      <a:endParaRPr lang="en-US" sz="4000" b="0" dirty="0"/>
                    </a:p>
                  </a:txBody>
                  <a:tcPr anchor="ctr">
                    <a:lnR w="12700" cap="flat" cmpd="sng" algn="ctr">
                      <a:solidFill>
                        <a:scrgbClr r="0" g="0" b="0"/>
                      </a:solidFill>
                      <a:prstDash val="solid"/>
                      <a:round/>
                      <a:headEnd type="none" w="med" len="med"/>
                      <a:tailEnd type="none" w="med" len="med"/>
                    </a:lnR>
                    <a:noFill/>
                  </a:tcPr>
                </a:tc>
                <a:tc>
                  <a:txBody>
                    <a:bodyPr/>
                    <a:lstStyle/>
                    <a:p>
                      <a:pPr algn="ctr"/>
                      <a:endParaRPr lang="en-US" sz="2800" dirty="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endParaRPr lang="en-US" sz="2800" dirty="0" smtClean="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1821436">
                <a:tc>
                  <a:txBody>
                    <a:bodyPr/>
                    <a:lstStyle/>
                    <a:p>
                      <a:endParaRPr lang="en-US" sz="4000" dirty="0"/>
                    </a:p>
                  </a:txBody>
                  <a:tcPr>
                    <a:solidFill>
                      <a:schemeClr val="bg1"/>
                    </a:solidFill>
                  </a:tcPr>
                </a:tc>
                <a:tc>
                  <a:txBody>
                    <a:bodyPr/>
                    <a:lstStyle/>
                    <a:p>
                      <a:pPr algn="r"/>
                      <a:r>
                        <a:rPr lang="en-US" sz="4000" b="0" dirty="0" smtClean="0"/>
                        <a:t>Tariff</a:t>
                      </a:r>
                      <a:endParaRPr lang="en-US" sz="4000" b="0" dirty="0"/>
                    </a:p>
                  </a:txBody>
                  <a:tcPr anchor="ctr">
                    <a:lnR w="12700" cap="flat" cmpd="sng" algn="ctr">
                      <a:solidFill>
                        <a:scrgbClr r="0" g="0" b="0"/>
                      </a:solidFill>
                      <a:prstDash val="solid"/>
                      <a:round/>
                      <a:headEnd type="none" w="med" len="med"/>
                      <a:tailEnd type="none" w="med" len="med"/>
                    </a:lnR>
                    <a:no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endParaRPr lang="th-TH" sz="2800" dirty="0" smtClean="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a:endParaRPr lang="en-US" sz="2800" dirty="0"/>
                    </a:p>
                  </a:txBody>
                  <a:tcPr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bl>
          </a:graphicData>
        </a:graphic>
      </p:graphicFrame>
      <p:sp>
        <p:nvSpPr>
          <p:cNvPr id="38945" name="TextBox 12"/>
          <p:cNvSpPr txBox="1">
            <a:spLocks noChangeArrowheads="1"/>
          </p:cNvSpPr>
          <p:nvPr/>
        </p:nvSpPr>
        <p:spPr bwMode="auto">
          <a:xfrm>
            <a:off x="5257800" y="1146894"/>
            <a:ext cx="1752600" cy="769938"/>
          </a:xfrm>
          <a:prstGeom prst="rect">
            <a:avLst/>
          </a:prstGeom>
          <a:noFill/>
          <a:ln w="9525">
            <a:noFill/>
            <a:miter lim="800000"/>
            <a:headEnd/>
            <a:tailEnd/>
          </a:ln>
        </p:spPr>
        <p:txBody>
          <a:bodyPr>
            <a:prstTxWarp prst="textNoShape">
              <a:avLst/>
            </a:prstTxWarp>
            <a:spAutoFit/>
          </a:bodyPr>
          <a:lstStyle/>
          <a:p>
            <a:r>
              <a:rPr lang="en-US" sz="4400"/>
              <a:t>Foreign</a:t>
            </a:r>
          </a:p>
        </p:txBody>
      </p:sp>
      <p:sp>
        <p:nvSpPr>
          <p:cNvPr id="38946" name="Action Button: Back or Previous 6">
            <a:hlinkClick r:id="" action="ppaction://hlinkshowjump?jump=previousslide" highlightClick="1"/>
          </p:cNvPr>
          <p:cNvSpPr>
            <a:spLocks noChangeArrowheads="1"/>
          </p:cNvSpPr>
          <p:nvPr/>
        </p:nvSpPr>
        <p:spPr bwMode="auto">
          <a:xfrm>
            <a:off x="8610600" y="1295400"/>
            <a:ext cx="304800" cy="304800"/>
          </a:xfrm>
          <a:prstGeom prst="actionButtonBackPrevious">
            <a:avLst/>
          </a:prstGeom>
          <a:solidFill>
            <a:schemeClr val="accent1"/>
          </a:solidFill>
          <a:ln w="9525">
            <a:solidFill>
              <a:schemeClr val="tx1"/>
            </a:solidFill>
            <a:round/>
            <a:headEnd/>
            <a:tailEnd/>
          </a:ln>
        </p:spPr>
        <p:txBody>
          <a:bodyPr>
            <a:prstTxWarp prst="textNoShape">
              <a:avLst/>
            </a:prstTxWarp>
          </a:bodyPr>
          <a:lstStyle/>
          <a:p>
            <a:endParaRPr lang="en-US"/>
          </a:p>
        </p:txBody>
      </p:sp>
      <p:sp>
        <p:nvSpPr>
          <p:cNvPr id="8" name="Rectangle 7"/>
          <p:cNvSpPr>
            <a:spLocks noChangeArrowheads="1"/>
          </p:cNvSpPr>
          <p:nvPr/>
        </p:nvSpPr>
        <p:spPr bwMode="auto">
          <a:xfrm>
            <a:off x="3505200" y="3438525"/>
            <a:ext cx="600075" cy="523875"/>
          </a:xfrm>
          <a:prstGeom prst="rect">
            <a:avLst/>
          </a:prstGeom>
          <a:noFill/>
          <a:ln w="9525">
            <a:noFill/>
            <a:miter lim="800000"/>
            <a:headEnd/>
            <a:tailEnd/>
          </a:ln>
        </p:spPr>
        <p:txBody>
          <a:bodyPr wrap="none">
            <a:prstTxWarp prst="textNoShape">
              <a:avLst/>
            </a:prstTxWarp>
            <a:spAutoFit/>
          </a:bodyPr>
          <a:lstStyle/>
          <a:p>
            <a:pPr algn="ctr"/>
            <a:r>
              <a:rPr lang="en-US"/>
              <a:t>0 , 0</a:t>
            </a:r>
          </a:p>
        </p:txBody>
      </p:sp>
      <p:sp>
        <p:nvSpPr>
          <p:cNvPr id="9" name="Rectangle 8"/>
          <p:cNvSpPr>
            <a:spLocks noChangeArrowheads="1"/>
          </p:cNvSpPr>
          <p:nvPr/>
        </p:nvSpPr>
        <p:spPr bwMode="auto">
          <a:xfrm>
            <a:off x="5692775" y="3362325"/>
            <a:ext cx="3222625" cy="523875"/>
          </a:xfrm>
          <a:prstGeom prst="rect">
            <a:avLst/>
          </a:prstGeom>
          <a:noFill/>
          <a:ln w="9525">
            <a:noFill/>
            <a:miter lim="800000"/>
            <a:headEnd/>
            <a:tailEnd/>
          </a:ln>
        </p:spPr>
        <p:txBody>
          <a:bodyPr wrap="none">
            <a:prstTxWarp prst="textNoShape">
              <a:avLst/>
            </a:prstTxWarp>
            <a:spAutoFit/>
          </a:bodyPr>
          <a:lstStyle/>
          <a:p>
            <a:pPr algn="ctr" defTabSz="457200" eaLnBrk="1" hangingPunct="1"/>
            <a:r>
              <a:rPr lang="en-US"/>
              <a:t>-[T</a:t>
            </a:r>
            <a:r>
              <a:rPr lang="en-US" baseline="30000"/>
              <a:t>*</a:t>
            </a:r>
            <a:r>
              <a:rPr lang="en-US" baseline="-25000"/>
              <a:t>2</a:t>
            </a:r>
            <a:r>
              <a:rPr lang="en-US"/>
              <a:t>+N+R]&lt;0, T</a:t>
            </a:r>
            <a:r>
              <a:rPr lang="en-US" baseline="30000"/>
              <a:t>*</a:t>
            </a:r>
            <a:r>
              <a:rPr lang="en-US" baseline="-25000"/>
              <a:t>2</a:t>
            </a:r>
            <a:r>
              <a:rPr lang="en-US"/>
              <a:t>-[N</a:t>
            </a:r>
            <a:r>
              <a:rPr lang="en-US" baseline="30000"/>
              <a:t>*</a:t>
            </a:r>
            <a:r>
              <a:rPr lang="en-US"/>
              <a:t>+ R</a:t>
            </a:r>
            <a:r>
              <a:rPr lang="en-US" baseline="30000"/>
              <a:t>*</a:t>
            </a:r>
            <a:r>
              <a:rPr lang="en-US"/>
              <a:t>] &gt;0</a:t>
            </a:r>
          </a:p>
        </p:txBody>
      </p:sp>
      <p:sp>
        <p:nvSpPr>
          <p:cNvPr id="10" name="Rectangle 9"/>
          <p:cNvSpPr>
            <a:spLocks noChangeArrowheads="1"/>
          </p:cNvSpPr>
          <p:nvPr/>
        </p:nvSpPr>
        <p:spPr bwMode="auto">
          <a:xfrm>
            <a:off x="2438400" y="5114925"/>
            <a:ext cx="3017838" cy="523875"/>
          </a:xfrm>
          <a:prstGeom prst="rect">
            <a:avLst/>
          </a:prstGeom>
          <a:noFill/>
          <a:ln w="9525">
            <a:noFill/>
            <a:miter lim="800000"/>
            <a:headEnd/>
            <a:tailEnd/>
          </a:ln>
        </p:spPr>
        <p:txBody>
          <a:bodyPr wrap="none">
            <a:prstTxWarp prst="textNoShape">
              <a:avLst/>
            </a:prstTxWarp>
            <a:spAutoFit/>
          </a:bodyPr>
          <a:lstStyle/>
          <a:p>
            <a:pPr algn="ctr" defTabSz="457200" eaLnBrk="1" hangingPunct="1"/>
            <a:r>
              <a:rPr lang="en-US"/>
              <a:t>T</a:t>
            </a:r>
            <a:r>
              <a:rPr lang="en-US" baseline="-25000"/>
              <a:t>2</a:t>
            </a:r>
            <a:r>
              <a:rPr lang="en-US"/>
              <a:t>-[N+ R]&gt;0, -[T</a:t>
            </a:r>
            <a:r>
              <a:rPr lang="en-US" baseline="-25000"/>
              <a:t>2</a:t>
            </a:r>
            <a:r>
              <a:rPr lang="en-US"/>
              <a:t>+N</a:t>
            </a:r>
            <a:r>
              <a:rPr lang="en-US" baseline="30000"/>
              <a:t>*</a:t>
            </a:r>
            <a:r>
              <a:rPr lang="en-US"/>
              <a:t>+R</a:t>
            </a:r>
            <a:r>
              <a:rPr lang="en-US" baseline="30000"/>
              <a:t>*</a:t>
            </a:r>
            <a:r>
              <a:rPr lang="en-US"/>
              <a:t>]&lt;0</a:t>
            </a:r>
          </a:p>
        </p:txBody>
      </p:sp>
      <p:sp>
        <p:nvSpPr>
          <p:cNvPr id="11" name="Rectangle 10"/>
          <p:cNvSpPr>
            <a:spLocks noChangeArrowheads="1"/>
          </p:cNvSpPr>
          <p:nvPr/>
        </p:nvSpPr>
        <p:spPr bwMode="auto">
          <a:xfrm>
            <a:off x="5703888" y="5114925"/>
            <a:ext cx="3211512" cy="523875"/>
          </a:xfrm>
          <a:prstGeom prst="rect">
            <a:avLst/>
          </a:prstGeom>
          <a:noFill/>
          <a:ln w="9525">
            <a:noFill/>
            <a:miter lim="800000"/>
            <a:headEnd/>
            <a:tailEnd/>
          </a:ln>
        </p:spPr>
        <p:txBody>
          <a:bodyPr wrap="none">
            <a:prstTxWarp prst="textNoShape">
              <a:avLst/>
            </a:prstTxWarp>
            <a:spAutoFit/>
          </a:bodyPr>
          <a:lstStyle/>
          <a:p>
            <a:pPr algn="ctr"/>
            <a:r>
              <a:rPr lang="en-US"/>
              <a:t>-[N+R+N</a:t>
            </a:r>
            <a:r>
              <a:rPr lang="en-US" baseline="30000"/>
              <a:t>*</a:t>
            </a:r>
            <a:r>
              <a:rPr lang="en-US"/>
              <a:t>+R</a:t>
            </a:r>
            <a:r>
              <a:rPr lang="en-US" baseline="30000"/>
              <a:t>*</a:t>
            </a:r>
            <a:r>
              <a:rPr lang="en-US"/>
              <a:t>], -[N+R+N</a:t>
            </a:r>
            <a:r>
              <a:rPr lang="en-US" baseline="30000"/>
              <a:t>*</a:t>
            </a:r>
            <a:r>
              <a:rPr lang="en-US"/>
              <a:t>+R</a:t>
            </a:r>
            <a:r>
              <a:rPr lang="en-US" baseline="30000"/>
              <a:t>*</a:t>
            </a:r>
            <a:r>
              <a:rPr lang="en-US"/>
              <a:t>]</a:t>
            </a:r>
          </a:p>
        </p:txBody>
      </p:sp>
      <p:sp>
        <p:nvSpPr>
          <p:cNvPr id="12" name="Rectangle 11"/>
          <p:cNvSpPr>
            <a:spLocks noChangeArrowheads="1"/>
          </p:cNvSpPr>
          <p:nvPr/>
        </p:nvSpPr>
        <p:spPr bwMode="auto">
          <a:xfrm>
            <a:off x="6324600" y="3886200"/>
            <a:ext cx="1865313" cy="523875"/>
          </a:xfrm>
          <a:prstGeom prst="rect">
            <a:avLst/>
          </a:prstGeom>
          <a:noFill/>
          <a:ln w="9525">
            <a:noFill/>
            <a:miter lim="800000"/>
            <a:headEnd/>
            <a:tailEnd/>
          </a:ln>
        </p:spPr>
        <p:txBody>
          <a:bodyPr wrap="none">
            <a:prstTxWarp prst="textNoShape">
              <a:avLst/>
            </a:prstTxWarp>
            <a:spAutoFit/>
          </a:bodyPr>
          <a:lstStyle/>
          <a:p>
            <a:pPr algn="ctr" defTabSz="457200" eaLnBrk="1" hangingPunct="1"/>
            <a:r>
              <a:rPr lang="en-US"/>
              <a:t>Large loss ,  Gain </a:t>
            </a:r>
            <a:endParaRPr lang="th-TH"/>
          </a:p>
        </p:txBody>
      </p:sp>
      <p:sp>
        <p:nvSpPr>
          <p:cNvPr id="13" name="Rectangle 12"/>
          <p:cNvSpPr>
            <a:spLocks noChangeArrowheads="1"/>
          </p:cNvSpPr>
          <p:nvPr/>
        </p:nvSpPr>
        <p:spPr bwMode="auto">
          <a:xfrm>
            <a:off x="3124200" y="5715000"/>
            <a:ext cx="1803400" cy="523875"/>
          </a:xfrm>
          <a:prstGeom prst="rect">
            <a:avLst/>
          </a:prstGeom>
          <a:noFill/>
          <a:ln w="9525">
            <a:noFill/>
            <a:miter lim="800000"/>
            <a:headEnd/>
            <a:tailEnd/>
          </a:ln>
        </p:spPr>
        <p:txBody>
          <a:bodyPr wrap="none">
            <a:prstTxWarp prst="textNoShape">
              <a:avLst/>
            </a:prstTxWarp>
            <a:spAutoFit/>
          </a:bodyPr>
          <a:lstStyle/>
          <a:p>
            <a:pPr algn="ctr" defTabSz="457200" eaLnBrk="1" hangingPunct="1"/>
            <a:r>
              <a:rPr lang="en-US"/>
              <a:t>Gain,  Large loss </a:t>
            </a:r>
            <a:endParaRPr lang="th-TH"/>
          </a:p>
        </p:txBody>
      </p:sp>
      <p:sp>
        <p:nvSpPr>
          <p:cNvPr id="14" name="Rectangle 13"/>
          <p:cNvSpPr>
            <a:spLocks noChangeArrowheads="1"/>
          </p:cNvSpPr>
          <p:nvPr/>
        </p:nvSpPr>
        <p:spPr bwMode="auto">
          <a:xfrm>
            <a:off x="6781800" y="5724525"/>
            <a:ext cx="1198563" cy="523875"/>
          </a:xfrm>
          <a:prstGeom prst="rect">
            <a:avLst/>
          </a:prstGeom>
          <a:noFill/>
          <a:ln w="9525">
            <a:noFill/>
            <a:miter lim="800000"/>
            <a:headEnd/>
            <a:tailEnd/>
          </a:ln>
        </p:spPr>
        <p:txBody>
          <a:bodyPr wrap="none">
            <a:prstTxWarp prst="textNoShape">
              <a:avLst/>
            </a:prstTxWarp>
            <a:spAutoFit/>
          </a:bodyPr>
          <a:lstStyle/>
          <a:p>
            <a:pPr algn="ctr"/>
            <a:r>
              <a:rPr lang="en-US"/>
              <a:t>Loss, Loss</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US" smtClean="0"/>
              <a:t>The Logic of Multilateral Trade Agreements </a:t>
            </a:r>
          </a:p>
        </p:txBody>
      </p:sp>
      <p:sp>
        <p:nvSpPr>
          <p:cNvPr id="39941" name="Slide Number Placeholder 5"/>
          <p:cNvSpPr>
            <a:spLocks noGrp="1"/>
          </p:cNvSpPr>
          <p:nvPr>
            <p:ph type="sldNum" sz="quarter" idx="10"/>
          </p:nvPr>
        </p:nvSpPr>
        <p:spPr/>
        <p:txBody>
          <a:bodyPr/>
          <a:lstStyle/>
          <a:p>
            <a:fld id="{2D9230E8-277E-4B4C-A941-8AEF63B494B4}" type="slidenum">
              <a:rPr lang="th-TH" smtClean="0"/>
              <a:pPr/>
              <a:t>13</a:t>
            </a:fld>
            <a:endParaRPr lang="th-TH" smtClean="0"/>
          </a:p>
        </p:txBody>
      </p:sp>
      <p:sp>
        <p:nvSpPr>
          <p:cNvPr id="8" name="Footer Placeholder 7"/>
          <p:cNvSpPr>
            <a:spLocks noGrp="1"/>
          </p:cNvSpPr>
          <p:nvPr>
            <p:ph type="ftr" sz="quarter" idx="3"/>
          </p:nvPr>
        </p:nvSpPr>
        <p:spPr/>
        <p:txBody>
          <a:bodyPr/>
          <a:lstStyle/>
          <a:p>
            <a:pPr>
              <a:defRPr/>
            </a:pPr>
            <a:r>
              <a:rPr lang="en-US" smtClean="0"/>
              <a:t>Chayun Tantivasadakarn</a:t>
            </a:r>
            <a:endParaRPr lang="en-US"/>
          </a:p>
        </p:txBody>
      </p:sp>
      <p:sp>
        <p:nvSpPr>
          <p:cNvPr id="30723" name="Rectangle 3"/>
          <p:cNvSpPr>
            <a:spLocks noGrp="1" noChangeArrowheads="1"/>
          </p:cNvSpPr>
          <p:nvPr>
            <p:ph idx="4294967295"/>
          </p:nvPr>
        </p:nvSpPr>
        <p:spPr>
          <a:xfrm>
            <a:off x="685800" y="1066800"/>
            <a:ext cx="8458200" cy="4724400"/>
          </a:xfrm>
        </p:spPr>
        <p:txBody>
          <a:bodyPr/>
          <a:lstStyle/>
          <a:p>
            <a:pPr marL="268288" lvl="1" indent="-228600" eaLnBrk="1" hangingPunct="1"/>
            <a:r>
              <a:rPr lang="en-US" sz="4000" smtClean="0">
                <a:latin typeface="Angsana New" pitchFamily="-1" charset="0"/>
                <a:ea typeface="ＭＳ Ｐゴシック" pitchFamily="-1" charset="-128"/>
              </a:rPr>
              <a:t>Free Trade</a:t>
            </a:r>
          </a:p>
          <a:p>
            <a:pPr marL="544513" lvl="2" eaLnBrk="1" hangingPunct="1"/>
            <a:r>
              <a:rPr lang="en-US" sz="3600" smtClean="0">
                <a:latin typeface="Angsana New" pitchFamily="-1" charset="0"/>
                <a:ea typeface="ＭＳ Ｐゴシック" pitchFamily="-1" charset="-128"/>
              </a:rPr>
              <a:t>The upper left hand cell is when neither country imposes a tariff.</a:t>
            </a:r>
          </a:p>
          <a:p>
            <a:pPr marL="544513" lvl="2" eaLnBrk="1" hangingPunct="1"/>
            <a:r>
              <a:rPr lang="en-US" sz="3600" smtClean="0">
                <a:latin typeface="Angsana New" pitchFamily="-1" charset="0"/>
                <a:ea typeface="ＭＳ Ｐゴシック" pitchFamily="-1" charset="-128"/>
              </a:rPr>
              <a:t>The payoff for the two countries is 0.</a:t>
            </a:r>
          </a:p>
          <a:p>
            <a:pPr marL="268288" lvl="1" indent="-228600" eaLnBrk="1" hangingPunct="1"/>
            <a:r>
              <a:rPr lang="en-US" sz="4000" smtClean="0">
                <a:latin typeface="Angsana New" pitchFamily="-1" charset="0"/>
                <a:ea typeface="ＭＳ Ｐゴシック" pitchFamily="-1" charset="-128"/>
              </a:rPr>
              <a:t>Tariffs</a:t>
            </a:r>
          </a:p>
          <a:p>
            <a:pPr marL="544513" lvl="2" eaLnBrk="1" hangingPunct="1"/>
            <a:r>
              <a:rPr lang="en-US" sz="3600" smtClean="0">
                <a:latin typeface="Angsana New" pitchFamily="-1" charset="0"/>
                <a:ea typeface="ＭＳ Ｐゴシック" pitchFamily="-1" charset="-128"/>
              </a:rPr>
              <a:t>Suppose Home imposes a tariff but Foreign does not.</a:t>
            </a:r>
          </a:p>
          <a:p>
            <a:pPr marL="544513" lvl="2" eaLnBrk="1" hangingPunct="1"/>
            <a:r>
              <a:rPr lang="en-US" sz="3600" smtClean="0">
                <a:latin typeface="Angsana New" pitchFamily="-1" charset="0"/>
                <a:ea typeface="ＭＳ Ｐゴシック" pitchFamily="-1" charset="-128"/>
              </a:rPr>
              <a:t>Home payoff is T</a:t>
            </a:r>
            <a:r>
              <a:rPr lang="en-US" sz="3600" baseline="-25000" smtClean="0">
                <a:latin typeface="Angsana New" pitchFamily="-1" charset="0"/>
                <a:ea typeface="ＭＳ Ｐゴシック" pitchFamily="-1" charset="-128"/>
              </a:rPr>
              <a:t>2</a:t>
            </a:r>
            <a:r>
              <a:rPr lang="en-US" sz="3600" smtClean="0">
                <a:latin typeface="Angsana New" pitchFamily="-1" charset="0"/>
                <a:ea typeface="ＭＳ Ｐゴシック" pitchFamily="-1" charset="-128"/>
              </a:rPr>
              <a:t>-[N+ R]&gt;0</a:t>
            </a:r>
            <a:r>
              <a:rPr lang="en-US" sz="3600" i="1" smtClean="0">
                <a:latin typeface="Angsana New" pitchFamily="-1" charset="0"/>
                <a:ea typeface="ＭＳ Ｐゴシック" pitchFamily="-1" charset="-128"/>
              </a:rPr>
              <a:t>,</a:t>
            </a:r>
            <a:r>
              <a:rPr lang="en-US" sz="3600" smtClean="0">
                <a:latin typeface="Angsana New" pitchFamily="-1" charset="0"/>
                <a:ea typeface="ＭＳ Ｐゴシック" pitchFamily="-1" charset="-128"/>
              </a:rPr>
              <a:t> and Foreign’s is -[T</a:t>
            </a:r>
            <a:r>
              <a:rPr lang="en-US" sz="3600" baseline="-25000" smtClean="0">
                <a:latin typeface="Angsana New" pitchFamily="-1" charset="0"/>
                <a:ea typeface="ＭＳ Ｐゴシック" pitchFamily="-1" charset="-128"/>
              </a:rPr>
              <a:t>2</a:t>
            </a:r>
            <a:r>
              <a:rPr lang="en-US" sz="3600" smtClean="0">
                <a:latin typeface="Angsana New" pitchFamily="-1" charset="0"/>
                <a:ea typeface="ＭＳ Ｐゴシック" pitchFamily="-1" charset="-128"/>
              </a:rPr>
              <a:t>+N</a:t>
            </a:r>
            <a:r>
              <a:rPr lang="en-US" sz="3600" baseline="30000" smtClean="0">
                <a:latin typeface="Angsana New" pitchFamily="-1" charset="0"/>
                <a:ea typeface="ＭＳ Ｐゴシック" pitchFamily="-1" charset="-128"/>
              </a:rPr>
              <a:t>*</a:t>
            </a:r>
            <a:r>
              <a:rPr lang="en-US" sz="3600" smtClean="0">
                <a:latin typeface="Angsana New" pitchFamily="-1" charset="0"/>
                <a:ea typeface="ＭＳ Ｐゴシック" pitchFamily="-1" charset="-128"/>
              </a:rPr>
              <a:t>+R</a:t>
            </a:r>
            <a:r>
              <a:rPr lang="en-US" sz="3600" baseline="30000" smtClean="0">
                <a:latin typeface="Angsana New" pitchFamily="-1" charset="0"/>
                <a:ea typeface="ＭＳ Ｐゴシック" pitchFamily="-1" charset="-128"/>
              </a:rPr>
              <a:t>*</a:t>
            </a:r>
            <a:r>
              <a:rPr lang="en-US" sz="3600" smtClean="0">
                <a:latin typeface="Angsana New" pitchFamily="-1" charset="0"/>
                <a:ea typeface="ＭＳ Ｐゴシック" pitchFamily="-1" charset="-128"/>
              </a:rPr>
              <a:t>]&lt;0.</a:t>
            </a:r>
            <a:endParaRPr lang="en-US" sz="3600" i="1" smtClean="0">
              <a:latin typeface="Angsana New" pitchFamily="-1" charset="0"/>
              <a:ea typeface="ＭＳ Ｐゴシック" pitchFamily="-1" charset="-128"/>
            </a:endParaRPr>
          </a:p>
          <a:p>
            <a:pPr marL="544513" lvl="2" eaLnBrk="1" hangingPunct="1"/>
            <a:r>
              <a:rPr lang="en-US" sz="3600" smtClean="0">
                <a:latin typeface="Angsana New" pitchFamily="-1" charset="0"/>
                <a:ea typeface="ＭＳ Ｐゴシック" pitchFamily="-1" charset="-128"/>
              </a:rPr>
              <a:t>This is the lower-left quadrant.</a:t>
            </a:r>
          </a:p>
          <a:p>
            <a:pPr marL="544513" lvl="2" eaLnBrk="1" hangingPunct="1"/>
            <a:r>
              <a:rPr lang="en-US" sz="3600" smtClean="0">
                <a:latin typeface="Angsana New" pitchFamily="-1" charset="0"/>
                <a:ea typeface="ＭＳ Ｐゴシック" pitchFamily="-1" charset="-128"/>
              </a:rPr>
              <a:t>If the opposite occurs, the payoffs are exactly opposite, and this is the upper-right cell.</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7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7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72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072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072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072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072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smtClean="0"/>
              <a:t>The Logic of Multilateral Trade Agreements </a:t>
            </a:r>
          </a:p>
        </p:txBody>
      </p:sp>
      <p:sp>
        <p:nvSpPr>
          <p:cNvPr id="40965" name="Slide Number Placeholder 5"/>
          <p:cNvSpPr>
            <a:spLocks noGrp="1"/>
          </p:cNvSpPr>
          <p:nvPr>
            <p:ph type="sldNum" sz="quarter" idx="10"/>
          </p:nvPr>
        </p:nvSpPr>
        <p:spPr/>
        <p:txBody>
          <a:bodyPr/>
          <a:lstStyle/>
          <a:p>
            <a:fld id="{FEB72047-8E37-B641-87C2-BCE2CE111FCF}" type="slidenum">
              <a:rPr lang="th-TH" smtClean="0"/>
              <a:pPr/>
              <a:t>14</a:t>
            </a:fld>
            <a:endParaRPr lang="th-TH" smtClean="0"/>
          </a:p>
        </p:txBody>
      </p:sp>
      <p:sp>
        <p:nvSpPr>
          <p:cNvPr id="8" name="Footer Placeholder 7"/>
          <p:cNvSpPr>
            <a:spLocks noGrp="1"/>
          </p:cNvSpPr>
          <p:nvPr>
            <p:ph type="ftr" sz="quarter" idx="3"/>
          </p:nvPr>
        </p:nvSpPr>
        <p:spPr/>
        <p:txBody>
          <a:bodyPr/>
          <a:lstStyle/>
          <a:p>
            <a:pPr>
              <a:defRPr/>
            </a:pPr>
            <a:r>
              <a:rPr lang="en-US" smtClean="0"/>
              <a:t>Chayun Tantivasadakarn</a:t>
            </a:r>
            <a:endParaRPr lang="en-US"/>
          </a:p>
        </p:txBody>
      </p:sp>
      <p:sp>
        <p:nvSpPr>
          <p:cNvPr id="40963" name="Rectangle 3"/>
          <p:cNvSpPr>
            <a:spLocks noGrp="1" noChangeArrowheads="1"/>
          </p:cNvSpPr>
          <p:nvPr>
            <p:ph idx="4294967295"/>
          </p:nvPr>
        </p:nvSpPr>
        <p:spPr>
          <a:xfrm>
            <a:off x="533400" y="1143000"/>
            <a:ext cx="7772400" cy="4724400"/>
          </a:xfrm>
        </p:spPr>
        <p:txBody>
          <a:bodyPr/>
          <a:lstStyle/>
          <a:p>
            <a:pPr marL="268288" lvl="1" indent="-228600" eaLnBrk="1" hangingPunct="1"/>
            <a:r>
              <a:rPr lang="en-US" sz="4400" dirty="0" smtClean="0">
                <a:latin typeface="Angsana New" pitchFamily="-1" charset="0"/>
                <a:ea typeface="ＭＳ Ｐゴシック" pitchFamily="-1" charset="-128"/>
              </a:rPr>
              <a:t>Tariffs</a:t>
            </a:r>
          </a:p>
          <a:p>
            <a:pPr marL="544513" lvl="2" eaLnBrk="1" hangingPunct="1"/>
            <a:r>
              <a:rPr lang="en-US" sz="4000" dirty="0" smtClean="0">
                <a:latin typeface="Angsana New" pitchFamily="-1" charset="0"/>
                <a:ea typeface="ＭＳ Ｐゴシック" pitchFamily="-1" charset="-128"/>
              </a:rPr>
              <a:t>If both countries impose the optimal tariff, they are the same size.</a:t>
            </a:r>
          </a:p>
          <a:p>
            <a:pPr marL="544513" lvl="2" eaLnBrk="1" hangingPunct="1"/>
            <a:r>
              <a:rPr lang="en-US" sz="4000" dirty="0" smtClean="0">
                <a:latin typeface="Angsana New" pitchFamily="-1" charset="0"/>
                <a:ea typeface="ＭＳ Ｐゴシック" pitchFamily="-1" charset="-128"/>
              </a:rPr>
              <a:t>Terms-of-trade gain for each country is cancelled out by the terms-of-trade loss it suffers because of the other country's tariff.</a:t>
            </a:r>
          </a:p>
          <a:p>
            <a:pPr marL="544513" lvl="2" eaLnBrk="1" hangingPunct="1"/>
            <a:r>
              <a:rPr lang="en-US" sz="4000" dirty="0" smtClean="0">
                <a:latin typeface="Angsana New" pitchFamily="-1" charset="0"/>
                <a:ea typeface="ＭＳ Ｐゴシック" pitchFamily="-1" charset="-128"/>
              </a:rPr>
              <a:t>Both countries suffer DWL:  -[N+R+N</a:t>
            </a:r>
            <a:r>
              <a:rPr lang="en-US" sz="4000" baseline="30000" dirty="0" smtClean="0">
                <a:latin typeface="Angsana New" pitchFamily="-1" charset="0"/>
                <a:ea typeface="ＭＳ Ｐゴシック" pitchFamily="-1" charset="-128"/>
              </a:rPr>
              <a:t>*</a:t>
            </a:r>
            <a:r>
              <a:rPr lang="en-US" sz="4000" dirty="0" smtClean="0">
                <a:latin typeface="Angsana New" pitchFamily="-1" charset="0"/>
                <a:ea typeface="ＭＳ Ｐゴシック" pitchFamily="-1" charset="-128"/>
              </a:rPr>
              <a:t>+R</a:t>
            </a:r>
            <a:r>
              <a:rPr lang="en-US" sz="4000" baseline="30000" dirty="0" smtClean="0">
                <a:latin typeface="Angsana New" pitchFamily="-1" charset="0"/>
                <a:ea typeface="ＭＳ Ｐゴシック" pitchFamily="-1" charset="-128"/>
              </a:rPr>
              <a:t>*</a:t>
            </a:r>
            <a:r>
              <a:rPr lang="en-US" sz="4000" dirty="0" smtClean="0">
                <a:latin typeface="Angsana New" pitchFamily="-1" charset="0"/>
                <a:ea typeface="ＭＳ Ｐゴシック" pitchFamily="-1" charset="-128"/>
              </a:rPr>
              <a:t>]</a:t>
            </a:r>
            <a:r>
              <a:rPr lang="en-US" sz="4000" i="1" dirty="0" smtClean="0">
                <a:latin typeface="Angsana New" pitchFamily="-1" charset="0"/>
                <a:ea typeface="ＭＳ Ｐゴシック" pitchFamily="-1" charset="-128"/>
              </a:rPr>
              <a:t>.</a:t>
            </a:r>
          </a:p>
          <a:p>
            <a:pPr marL="268288" lvl="3" eaLnBrk="1" hangingPunct="1"/>
            <a:r>
              <a:rPr lang="en-US" sz="3600" dirty="0" smtClean="0">
                <a:latin typeface="Angsana New" pitchFamily="-1" charset="0"/>
                <a:ea typeface="ＭＳ Ｐゴシック" pitchFamily="-1" charset="-128"/>
              </a:rPr>
              <a:t>Their own DWL, plus DWL from the other country’s tariff.</a:t>
            </a:r>
          </a:p>
          <a:p>
            <a:pPr marL="544513" lvl="2" eaLnBrk="1" hangingPunct="1"/>
            <a:r>
              <a:rPr lang="en-US" sz="4000" dirty="0" smtClean="0">
                <a:latin typeface="Angsana New" pitchFamily="-1" charset="0"/>
                <a:ea typeface="ＭＳ Ｐゴシック" pitchFamily="-1" charset="-128"/>
              </a:rPr>
              <a:t>This is the lower right cell of the matrix.</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096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096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096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096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096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smtClean="0"/>
              <a:t>The Logic of Multilateral Trade Agreements</a:t>
            </a:r>
          </a:p>
        </p:txBody>
      </p:sp>
      <p:sp>
        <p:nvSpPr>
          <p:cNvPr id="33795" name="Rectangle 3"/>
          <p:cNvSpPr>
            <a:spLocks noGrp="1" noChangeArrowheads="1"/>
          </p:cNvSpPr>
          <p:nvPr>
            <p:ph idx="1"/>
          </p:nvPr>
        </p:nvSpPr>
        <p:spPr>
          <a:xfrm>
            <a:off x="685800" y="990600"/>
            <a:ext cx="8458200" cy="4724400"/>
          </a:xfrm>
        </p:spPr>
        <p:txBody>
          <a:bodyPr/>
          <a:lstStyle/>
          <a:p>
            <a:pPr>
              <a:lnSpc>
                <a:spcPts val="4000"/>
              </a:lnSpc>
              <a:spcBef>
                <a:spcPts val="0"/>
              </a:spcBef>
            </a:pPr>
            <a:r>
              <a:rPr lang="en-US" dirty="0" smtClean="0"/>
              <a:t>The pattern of payoffs we just saw has a special structure called the “prisoner’s dilemma”.</a:t>
            </a:r>
          </a:p>
          <a:p>
            <a:pPr>
              <a:lnSpc>
                <a:spcPts val="4000"/>
              </a:lnSpc>
              <a:spcBef>
                <a:spcPts val="0"/>
              </a:spcBef>
            </a:pPr>
            <a:r>
              <a:rPr lang="en-US" dirty="0" smtClean="0"/>
              <a:t>This is a game where two accomplices are caught in a crime and each has to decide whether or not to confess, when locked in separate rooms unable to communicate.</a:t>
            </a:r>
          </a:p>
          <a:p>
            <a:pPr>
              <a:lnSpc>
                <a:spcPts val="4000"/>
              </a:lnSpc>
              <a:spcBef>
                <a:spcPts val="0"/>
              </a:spcBef>
            </a:pPr>
            <a:r>
              <a:rPr lang="en-US" dirty="0" smtClean="0"/>
              <a:t>The best result for both is to not confess. However, since they cannot communicate and do not know what the other is doing, the best option for each is to confess.</a:t>
            </a:r>
          </a:p>
          <a:p>
            <a:pPr>
              <a:lnSpc>
                <a:spcPts val="4000"/>
              </a:lnSpc>
              <a:spcBef>
                <a:spcPts val="0"/>
              </a:spcBef>
            </a:pPr>
            <a:r>
              <a:rPr lang="en-US" dirty="0" smtClean="0"/>
              <a:t>This is similar to our situation where each country acting on its own has an incentive to apply the tariff, but doing so makes both worse off.</a:t>
            </a:r>
          </a:p>
        </p:txBody>
      </p:sp>
      <p:sp>
        <p:nvSpPr>
          <p:cNvPr id="41989" name="Slide Number Placeholder 5"/>
          <p:cNvSpPr>
            <a:spLocks noGrp="1"/>
          </p:cNvSpPr>
          <p:nvPr>
            <p:ph type="sldNum" sz="quarter" idx="10"/>
          </p:nvPr>
        </p:nvSpPr>
        <p:spPr/>
        <p:txBody>
          <a:bodyPr/>
          <a:lstStyle/>
          <a:p>
            <a:fld id="{92BAA4C9-99FF-AC4C-B4DD-6F51EAF42821}" type="slidenum">
              <a:rPr lang="th-TH" smtClean="0"/>
              <a:pPr/>
              <a:t>15</a:t>
            </a:fld>
            <a:endParaRPr lang="th-TH" smtClean="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7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7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379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60418" name="Picture 28"/>
          <p:cNvPicPr>
            <a:picLocks noChangeAspect="1"/>
          </p:cNvPicPr>
          <p:nvPr/>
        </p:nvPicPr>
        <p:blipFill>
          <a:blip r:embed="rId3"/>
          <a:srcRect/>
          <a:stretch>
            <a:fillRect/>
          </a:stretch>
        </p:blipFill>
        <p:spPr bwMode="auto">
          <a:xfrm>
            <a:off x="7796213" y="-26988"/>
            <a:ext cx="1347787" cy="2689226"/>
          </a:xfrm>
          <a:prstGeom prst="rect">
            <a:avLst/>
          </a:prstGeom>
          <a:noFill/>
          <a:ln w="9525">
            <a:noFill/>
            <a:miter lim="800000"/>
            <a:headEnd/>
            <a:tailEnd/>
          </a:ln>
        </p:spPr>
      </p:pic>
      <p:sp>
        <p:nvSpPr>
          <p:cNvPr id="60419" name="Rectangle 4"/>
          <p:cNvSpPr>
            <a:spLocks noGrp="1" noChangeArrowheads="1"/>
          </p:cNvSpPr>
          <p:nvPr>
            <p:ph type="title"/>
          </p:nvPr>
        </p:nvSpPr>
        <p:spPr>
          <a:xfrm>
            <a:off x="609600" y="228600"/>
            <a:ext cx="6759257" cy="838200"/>
          </a:xfrm>
        </p:spPr>
        <p:txBody>
          <a:bodyPr/>
          <a:lstStyle/>
          <a:p>
            <a:r>
              <a:rPr lang="en-US" smtClean="0"/>
              <a:t>Prisoners’ Dilemma</a:t>
            </a:r>
            <a:endParaRPr lang="en-US"/>
          </a:p>
        </p:txBody>
      </p:sp>
      <p:sp>
        <p:nvSpPr>
          <p:cNvPr id="60421" name="Slide Number Placeholder 4"/>
          <p:cNvSpPr>
            <a:spLocks noGrp="1"/>
          </p:cNvSpPr>
          <p:nvPr>
            <p:ph type="sldNum" sz="quarter" idx="10"/>
          </p:nvPr>
        </p:nvSpPr>
        <p:spPr/>
        <p:txBody>
          <a:bodyPr/>
          <a:lstStyle/>
          <a:p>
            <a:fld id="{041A5D9F-8291-304F-B7E6-EA4DBF56FE88}" type="slidenum">
              <a:rPr lang="en-US" smtClean="0"/>
              <a:pPr/>
              <a:t>16</a:t>
            </a:fld>
            <a:endParaRPr lang="en-US"/>
          </a:p>
        </p:txBody>
      </p:sp>
      <p:sp>
        <p:nvSpPr>
          <p:cNvPr id="338964" name="Rectangle 20"/>
          <p:cNvSpPr>
            <a:spLocks noGrp="1" noChangeArrowheads="1"/>
          </p:cNvSpPr>
          <p:nvPr>
            <p:ph idx="4294967295"/>
          </p:nvPr>
        </p:nvSpPr>
        <p:spPr>
          <a:xfrm>
            <a:off x="558800" y="1033462"/>
            <a:ext cx="3860800" cy="4224338"/>
          </a:xfrm>
        </p:spPr>
        <p:txBody>
          <a:bodyPr lIns="90488" tIns="44450" rIns="90488" bIns="44450"/>
          <a:lstStyle/>
          <a:p>
            <a:pPr>
              <a:lnSpc>
                <a:spcPts val="3640"/>
              </a:lnSpc>
              <a:spcBef>
                <a:spcPts val="0"/>
              </a:spcBef>
            </a:pPr>
            <a:r>
              <a:rPr lang="en-US" sz="3200" dirty="0" smtClean="0">
                <a:solidFill>
                  <a:srgbClr val="FF3300"/>
                </a:solidFill>
                <a:ea typeface="ＭＳ Ｐゴシック" pitchFamily="-84" charset="-128"/>
              </a:rPr>
              <a:t>Solving the problem with</a:t>
            </a:r>
            <a:endParaRPr lang="en-US" sz="3200" dirty="0" smtClean="0">
              <a:ea typeface="ＭＳ Ｐゴシック" pitchFamily="-84" charset="-128"/>
            </a:endParaRPr>
          </a:p>
          <a:p>
            <a:pPr lvl="1">
              <a:lnSpc>
                <a:spcPts val="3640"/>
              </a:lnSpc>
              <a:spcBef>
                <a:spcPts val="0"/>
              </a:spcBef>
            </a:pPr>
            <a:r>
              <a:rPr lang="en-US" sz="3200" dirty="0">
                <a:ea typeface="ＭＳ Ｐゴシック" pitchFamily="-84" charset="-128"/>
              </a:rPr>
              <a:t>Dominant </a:t>
            </a:r>
            <a:r>
              <a:rPr lang="en-US" sz="3200" dirty="0" smtClean="0">
                <a:ea typeface="ＭＳ Ｐゴシック" pitchFamily="-84" charset="-128"/>
              </a:rPr>
              <a:t>strategy,</a:t>
            </a:r>
          </a:p>
          <a:p>
            <a:pPr lvl="1">
              <a:lnSpc>
                <a:spcPts val="3640"/>
              </a:lnSpc>
              <a:spcBef>
                <a:spcPts val="0"/>
              </a:spcBef>
            </a:pPr>
            <a:r>
              <a:rPr lang="en-US" sz="3200" dirty="0" smtClean="0">
                <a:ea typeface="ＭＳ Ｐゴシック" pitchFamily="-84" charset="-128"/>
              </a:rPr>
              <a:t>Nash, or</a:t>
            </a:r>
          </a:p>
          <a:p>
            <a:pPr lvl="1">
              <a:lnSpc>
                <a:spcPts val="3640"/>
              </a:lnSpc>
              <a:spcBef>
                <a:spcPts val="0"/>
              </a:spcBef>
            </a:pPr>
            <a:r>
              <a:rPr lang="en-US" sz="3200" dirty="0" err="1">
                <a:ea typeface="ＭＳ Ｐゴシック" pitchFamily="-84" charset="-128"/>
              </a:rPr>
              <a:t>Maximin</a:t>
            </a:r>
            <a:r>
              <a:rPr lang="en-US" sz="3200" dirty="0" smtClean="0">
                <a:ea typeface="ＭＳ Ｐゴシック" pitchFamily="-84" charset="-128"/>
              </a:rPr>
              <a:t> </a:t>
            </a:r>
          </a:p>
          <a:p>
            <a:pPr>
              <a:lnSpc>
                <a:spcPts val="3640"/>
              </a:lnSpc>
              <a:spcBef>
                <a:spcPts val="0"/>
              </a:spcBef>
            </a:pPr>
            <a:r>
              <a:rPr lang="en-US" sz="3200" dirty="0" smtClean="0">
                <a:ea typeface="ＭＳ Ｐゴシック" pitchFamily="-84" charset="-128"/>
              </a:rPr>
              <a:t>All give the same solution “confess”, “confess” = (-6,-6)</a:t>
            </a:r>
          </a:p>
          <a:p>
            <a:pPr>
              <a:lnSpc>
                <a:spcPts val="3640"/>
              </a:lnSpc>
              <a:spcBef>
                <a:spcPts val="0"/>
              </a:spcBef>
            </a:pPr>
            <a:r>
              <a:rPr lang="en-US" sz="3200" dirty="0" smtClean="0">
                <a:ea typeface="ＭＳ Ｐゴシック" pitchFamily="-84" charset="-128"/>
              </a:rPr>
              <a:t>Playing this game   sequentially give the same equilibrium</a:t>
            </a:r>
          </a:p>
        </p:txBody>
      </p:sp>
      <p:grpSp>
        <p:nvGrpSpPr>
          <p:cNvPr id="2" name="Group 21"/>
          <p:cNvGrpSpPr>
            <a:grpSpLocks/>
          </p:cNvGrpSpPr>
          <p:nvPr/>
        </p:nvGrpSpPr>
        <p:grpSpPr bwMode="auto">
          <a:xfrm>
            <a:off x="3792538" y="2236788"/>
            <a:ext cx="4979987" cy="3138487"/>
            <a:chOff x="2389" y="1409"/>
            <a:chExt cx="3137" cy="1977"/>
          </a:xfrm>
        </p:grpSpPr>
        <p:sp>
          <p:nvSpPr>
            <p:cNvPr id="60431" name="Rectangle 5"/>
            <p:cNvSpPr>
              <a:spLocks noChangeArrowheads="1"/>
            </p:cNvSpPr>
            <p:nvPr/>
          </p:nvSpPr>
          <p:spPr bwMode="auto">
            <a:xfrm>
              <a:off x="3390" y="1872"/>
              <a:ext cx="2136" cy="1513"/>
            </a:xfrm>
            <a:prstGeom prst="rect">
              <a:avLst/>
            </a:prstGeom>
            <a:solidFill>
              <a:srgbClr val="C4E3B5"/>
            </a:solidFill>
            <a:ln w="25400">
              <a:solidFill>
                <a:schemeClr val="tx1"/>
              </a:solidFill>
              <a:miter lim="800000"/>
              <a:headEnd/>
              <a:tailEnd/>
            </a:ln>
          </p:spPr>
          <p:txBody>
            <a:bodyPr wrap="none" anchor="ctr">
              <a:prstTxWarp prst="textNoShape">
                <a:avLst/>
              </a:prstTxWarp>
            </a:bodyPr>
            <a:lstStyle/>
            <a:p>
              <a:endParaRPr lang="en-US"/>
            </a:p>
          </p:txBody>
        </p:sp>
        <p:sp>
          <p:nvSpPr>
            <p:cNvPr id="60432" name="Line 6"/>
            <p:cNvSpPr>
              <a:spLocks noChangeShapeType="1"/>
            </p:cNvSpPr>
            <p:nvPr/>
          </p:nvSpPr>
          <p:spPr bwMode="auto">
            <a:xfrm>
              <a:off x="3395" y="2628"/>
              <a:ext cx="2127" cy="0"/>
            </a:xfrm>
            <a:prstGeom prst="line">
              <a:avLst/>
            </a:prstGeom>
            <a:noFill/>
            <a:ln w="12700">
              <a:solidFill>
                <a:schemeClr val="tx1"/>
              </a:solidFill>
              <a:round/>
              <a:headEnd/>
              <a:tailEnd/>
            </a:ln>
          </p:spPr>
          <p:txBody>
            <a:bodyPr wrap="none" anchor="ctr">
              <a:prstTxWarp prst="textNoShape">
                <a:avLst/>
              </a:prstTxWarp>
            </a:bodyPr>
            <a:lstStyle/>
            <a:p>
              <a:endParaRPr lang="en-US"/>
            </a:p>
          </p:txBody>
        </p:sp>
        <p:sp>
          <p:nvSpPr>
            <p:cNvPr id="60433" name="Line 7"/>
            <p:cNvSpPr>
              <a:spLocks noChangeShapeType="1"/>
            </p:cNvSpPr>
            <p:nvPr/>
          </p:nvSpPr>
          <p:spPr bwMode="auto">
            <a:xfrm flipV="1">
              <a:off x="4442" y="1871"/>
              <a:ext cx="0" cy="1515"/>
            </a:xfrm>
            <a:prstGeom prst="line">
              <a:avLst/>
            </a:prstGeom>
            <a:noFill/>
            <a:ln w="12700">
              <a:solidFill>
                <a:schemeClr val="tx1"/>
              </a:solidFill>
              <a:round/>
              <a:headEnd/>
              <a:tailEnd/>
            </a:ln>
          </p:spPr>
          <p:txBody>
            <a:bodyPr wrap="none" anchor="ctr">
              <a:prstTxWarp prst="textNoShape">
                <a:avLst/>
              </a:prstTxWarp>
            </a:bodyPr>
            <a:lstStyle/>
            <a:p>
              <a:endParaRPr lang="en-US"/>
            </a:p>
          </p:txBody>
        </p:sp>
        <p:sp>
          <p:nvSpPr>
            <p:cNvPr id="60434" name="Rectangle 8"/>
            <p:cNvSpPr>
              <a:spLocks noChangeArrowheads="1"/>
            </p:cNvSpPr>
            <p:nvPr/>
          </p:nvSpPr>
          <p:spPr bwMode="auto">
            <a:xfrm>
              <a:off x="2389" y="2523"/>
              <a:ext cx="944" cy="229"/>
            </a:xfrm>
            <a:prstGeom prst="rect">
              <a:avLst/>
            </a:prstGeom>
            <a:noFill/>
            <a:ln w="12700">
              <a:noFill/>
              <a:miter lim="800000"/>
              <a:headEnd/>
              <a:tailEnd/>
            </a:ln>
          </p:spPr>
          <p:txBody>
            <a:bodyPr lIns="90488" tIns="44450" rIns="90488" bIns="44450">
              <a:prstTxWarp prst="textNoShape">
                <a:avLst/>
              </a:prstTxWarp>
              <a:spAutoFit/>
            </a:bodyPr>
            <a:lstStyle/>
            <a:p>
              <a:r>
                <a:rPr lang="en-US" sz="1800" i="1">
                  <a:solidFill>
                    <a:srgbClr val="1C4E35"/>
                  </a:solidFill>
                  <a:latin typeface="Arial" pitchFamily="-84" charset="0"/>
                </a:rPr>
                <a:t>Prisoner A</a:t>
              </a:r>
            </a:p>
          </p:txBody>
        </p:sp>
        <p:sp>
          <p:nvSpPr>
            <p:cNvPr id="60435" name="Rectangle 9"/>
            <p:cNvSpPr>
              <a:spLocks noChangeArrowheads="1"/>
            </p:cNvSpPr>
            <p:nvPr/>
          </p:nvSpPr>
          <p:spPr bwMode="auto">
            <a:xfrm>
              <a:off x="3717" y="1631"/>
              <a:ext cx="618" cy="210"/>
            </a:xfrm>
            <a:prstGeom prst="rect">
              <a:avLst/>
            </a:prstGeom>
            <a:noFill/>
            <a:ln w="12700">
              <a:noFill/>
              <a:miter lim="800000"/>
              <a:headEnd/>
              <a:tailEnd/>
            </a:ln>
          </p:spPr>
          <p:txBody>
            <a:bodyPr wrap="none" lIns="90488" tIns="44450" rIns="90488" bIns="44450">
              <a:prstTxWarp prst="textNoShape">
                <a:avLst/>
              </a:prstTxWarp>
              <a:spAutoFit/>
            </a:bodyPr>
            <a:lstStyle/>
            <a:p>
              <a:r>
                <a:rPr lang="en-US" sz="1600">
                  <a:solidFill>
                    <a:srgbClr val="663300"/>
                  </a:solidFill>
                  <a:latin typeface="Arial" pitchFamily="-84" charset="0"/>
                </a:rPr>
                <a:t>Confess</a:t>
              </a:r>
            </a:p>
          </p:txBody>
        </p:sp>
        <p:sp>
          <p:nvSpPr>
            <p:cNvPr id="60436" name="Rectangle 10"/>
            <p:cNvSpPr>
              <a:spLocks noChangeArrowheads="1"/>
            </p:cNvSpPr>
            <p:nvPr/>
          </p:nvSpPr>
          <p:spPr bwMode="auto">
            <a:xfrm>
              <a:off x="4461" y="1631"/>
              <a:ext cx="981" cy="210"/>
            </a:xfrm>
            <a:prstGeom prst="rect">
              <a:avLst/>
            </a:prstGeom>
            <a:noFill/>
            <a:ln w="12700">
              <a:noFill/>
              <a:miter lim="800000"/>
              <a:headEnd/>
              <a:tailEnd/>
            </a:ln>
          </p:spPr>
          <p:txBody>
            <a:bodyPr wrap="none" lIns="90488" tIns="44450" rIns="90488" bIns="44450">
              <a:prstTxWarp prst="textNoShape">
                <a:avLst/>
              </a:prstTxWarp>
              <a:spAutoFit/>
            </a:bodyPr>
            <a:lstStyle/>
            <a:p>
              <a:pPr algn="ctr"/>
              <a:r>
                <a:rPr lang="en-US" sz="1600">
                  <a:solidFill>
                    <a:srgbClr val="663300"/>
                  </a:solidFill>
                  <a:latin typeface="Arial" pitchFamily="-84" charset="0"/>
                </a:rPr>
                <a:t>Don’t Confess</a:t>
              </a:r>
            </a:p>
          </p:txBody>
        </p:sp>
        <p:sp>
          <p:nvSpPr>
            <p:cNvPr id="60437" name="Rectangle 11"/>
            <p:cNvSpPr>
              <a:spLocks noChangeArrowheads="1"/>
            </p:cNvSpPr>
            <p:nvPr/>
          </p:nvSpPr>
          <p:spPr bwMode="auto">
            <a:xfrm>
              <a:off x="2768" y="2146"/>
              <a:ext cx="618" cy="210"/>
            </a:xfrm>
            <a:prstGeom prst="rect">
              <a:avLst/>
            </a:prstGeom>
            <a:noFill/>
            <a:ln w="12700">
              <a:noFill/>
              <a:miter lim="800000"/>
              <a:headEnd/>
              <a:tailEnd/>
            </a:ln>
          </p:spPr>
          <p:txBody>
            <a:bodyPr wrap="none" lIns="90488" tIns="44450" rIns="90488" bIns="44450">
              <a:prstTxWarp prst="textNoShape">
                <a:avLst/>
              </a:prstTxWarp>
              <a:spAutoFit/>
            </a:bodyPr>
            <a:lstStyle/>
            <a:p>
              <a:pPr algn="r"/>
              <a:r>
                <a:rPr lang="en-US" sz="1600">
                  <a:solidFill>
                    <a:srgbClr val="663300"/>
                  </a:solidFill>
                  <a:latin typeface="Arial" pitchFamily="-84" charset="0"/>
                </a:rPr>
                <a:t>Confess</a:t>
              </a:r>
            </a:p>
          </p:txBody>
        </p:sp>
        <p:sp>
          <p:nvSpPr>
            <p:cNvPr id="60438" name="Rectangle 12"/>
            <p:cNvSpPr>
              <a:spLocks noChangeArrowheads="1"/>
            </p:cNvSpPr>
            <p:nvPr/>
          </p:nvSpPr>
          <p:spPr bwMode="auto">
            <a:xfrm>
              <a:off x="2817" y="2798"/>
              <a:ext cx="618" cy="364"/>
            </a:xfrm>
            <a:prstGeom prst="rect">
              <a:avLst/>
            </a:prstGeom>
            <a:noFill/>
            <a:ln w="12700">
              <a:noFill/>
              <a:miter lim="800000"/>
              <a:headEnd/>
              <a:tailEnd/>
            </a:ln>
          </p:spPr>
          <p:txBody>
            <a:bodyPr wrap="none" lIns="90488" tIns="44450" rIns="90488" bIns="44450">
              <a:prstTxWarp prst="textNoShape">
                <a:avLst/>
              </a:prstTxWarp>
              <a:spAutoFit/>
            </a:bodyPr>
            <a:lstStyle/>
            <a:p>
              <a:pPr algn="ctr"/>
              <a:r>
                <a:rPr lang="en-US" sz="1600">
                  <a:solidFill>
                    <a:srgbClr val="663300"/>
                  </a:solidFill>
                  <a:latin typeface="Arial" pitchFamily="-84" charset="0"/>
                </a:rPr>
                <a:t>Don’t</a:t>
              </a:r>
            </a:p>
            <a:p>
              <a:pPr algn="ctr"/>
              <a:r>
                <a:rPr lang="en-US" sz="1600">
                  <a:solidFill>
                    <a:srgbClr val="663300"/>
                  </a:solidFill>
                  <a:latin typeface="Arial" pitchFamily="-84" charset="0"/>
                </a:rPr>
                <a:t>Confess</a:t>
              </a:r>
            </a:p>
          </p:txBody>
        </p:sp>
        <p:sp>
          <p:nvSpPr>
            <p:cNvPr id="60439" name="Rectangle 13"/>
            <p:cNvSpPr>
              <a:spLocks noChangeArrowheads="1"/>
            </p:cNvSpPr>
            <p:nvPr/>
          </p:nvSpPr>
          <p:spPr bwMode="auto">
            <a:xfrm>
              <a:off x="4079" y="1409"/>
              <a:ext cx="854" cy="229"/>
            </a:xfrm>
            <a:prstGeom prst="rect">
              <a:avLst/>
            </a:prstGeom>
            <a:noFill/>
            <a:ln w="12700">
              <a:noFill/>
              <a:miter lim="800000"/>
              <a:headEnd/>
              <a:tailEnd/>
            </a:ln>
          </p:spPr>
          <p:txBody>
            <a:bodyPr lIns="90488" tIns="44450" rIns="90488" bIns="44450">
              <a:prstTxWarp prst="textNoShape">
                <a:avLst/>
              </a:prstTxWarp>
              <a:spAutoFit/>
            </a:bodyPr>
            <a:lstStyle/>
            <a:p>
              <a:r>
                <a:rPr lang="en-US" sz="1800" i="1">
                  <a:solidFill>
                    <a:srgbClr val="1C4E35"/>
                  </a:solidFill>
                  <a:latin typeface="Arial" pitchFamily="-84" charset="0"/>
                </a:rPr>
                <a:t>Prisoner B</a:t>
              </a:r>
            </a:p>
          </p:txBody>
        </p:sp>
        <p:grpSp>
          <p:nvGrpSpPr>
            <p:cNvPr id="3" name="Group 14"/>
            <p:cNvGrpSpPr>
              <a:grpSpLocks/>
            </p:cNvGrpSpPr>
            <p:nvPr/>
          </p:nvGrpSpPr>
          <p:grpSpPr bwMode="auto">
            <a:xfrm>
              <a:off x="3652" y="2146"/>
              <a:ext cx="1751" cy="1007"/>
              <a:chOff x="2107" y="1860"/>
              <a:chExt cx="2561" cy="1408"/>
            </a:xfrm>
          </p:grpSpPr>
          <p:sp>
            <p:nvSpPr>
              <p:cNvPr id="60441" name="Rectangle 15"/>
              <p:cNvSpPr>
                <a:spLocks noChangeArrowheads="1"/>
              </p:cNvSpPr>
              <p:nvPr/>
            </p:nvSpPr>
            <p:spPr bwMode="auto">
              <a:xfrm>
                <a:off x="2204" y="1860"/>
                <a:ext cx="822" cy="400"/>
              </a:xfrm>
              <a:prstGeom prst="rect">
                <a:avLst/>
              </a:prstGeom>
              <a:noFill/>
              <a:ln w="12700">
                <a:noFill/>
                <a:miter lim="800000"/>
                <a:headEnd/>
                <a:tailEnd/>
              </a:ln>
            </p:spPr>
            <p:txBody>
              <a:bodyPr wrap="none" lIns="90488" tIns="44450" rIns="90488" bIns="44450">
                <a:prstTxWarp prst="textNoShape">
                  <a:avLst/>
                </a:prstTxWarp>
                <a:spAutoFit/>
              </a:bodyPr>
              <a:lstStyle/>
              <a:p>
                <a:r>
                  <a:rPr lang="en-US" sz="2400">
                    <a:solidFill>
                      <a:schemeClr val="tx1"/>
                    </a:solidFill>
                    <a:latin typeface="Arial" pitchFamily="-84" charset="0"/>
                  </a:rPr>
                  <a:t>-6, -6</a:t>
                </a:r>
              </a:p>
            </p:txBody>
          </p:sp>
          <p:sp>
            <p:nvSpPr>
              <p:cNvPr id="60442" name="Rectangle 16"/>
              <p:cNvSpPr>
                <a:spLocks noChangeArrowheads="1"/>
              </p:cNvSpPr>
              <p:nvPr/>
            </p:nvSpPr>
            <p:spPr bwMode="auto">
              <a:xfrm>
                <a:off x="3690" y="1860"/>
                <a:ext cx="978" cy="400"/>
              </a:xfrm>
              <a:prstGeom prst="rect">
                <a:avLst/>
              </a:prstGeom>
              <a:noFill/>
              <a:ln w="12700">
                <a:noFill/>
                <a:miter lim="800000"/>
                <a:headEnd/>
                <a:tailEnd/>
              </a:ln>
            </p:spPr>
            <p:txBody>
              <a:bodyPr wrap="none" lIns="90488" tIns="44450" rIns="90488" bIns="44450">
                <a:prstTxWarp prst="textNoShape">
                  <a:avLst/>
                </a:prstTxWarp>
                <a:spAutoFit/>
              </a:bodyPr>
              <a:lstStyle/>
              <a:p>
                <a:r>
                  <a:rPr lang="en-US" sz="2400">
                    <a:solidFill>
                      <a:schemeClr val="tx1"/>
                    </a:solidFill>
                    <a:latin typeface="Arial" pitchFamily="-84" charset="0"/>
                  </a:rPr>
                  <a:t>-1, -12</a:t>
                </a:r>
              </a:p>
            </p:txBody>
          </p:sp>
          <p:sp>
            <p:nvSpPr>
              <p:cNvPr id="60443" name="Rectangle 17"/>
              <p:cNvSpPr>
                <a:spLocks noChangeArrowheads="1"/>
              </p:cNvSpPr>
              <p:nvPr/>
            </p:nvSpPr>
            <p:spPr bwMode="auto">
              <a:xfrm>
                <a:off x="3786" y="2868"/>
                <a:ext cx="822" cy="400"/>
              </a:xfrm>
              <a:prstGeom prst="rect">
                <a:avLst/>
              </a:prstGeom>
              <a:noFill/>
              <a:ln w="12700">
                <a:noFill/>
                <a:miter lim="800000"/>
                <a:headEnd/>
                <a:tailEnd/>
              </a:ln>
            </p:spPr>
            <p:txBody>
              <a:bodyPr wrap="none" lIns="90488" tIns="44450" rIns="90488" bIns="44450">
                <a:prstTxWarp prst="textNoShape">
                  <a:avLst/>
                </a:prstTxWarp>
                <a:spAutoFit/>
              </a:bodyPr>
              <a:lstStyle/>
              <a:p>
                <a:r>
                  <a:rPr lang="en-US" sz="2400">
                    <a:solidFill>
                      <a:schemeClr val="tx1"/>
                    </a:solidFill>
                    <a:latin typeface="Arial" pitchFamily="-84" charset="0"/>
                  </a:rPr>
                  <a:t>-2, -2</a:t>
                </a:r>
              </a:p>
            </p:txBody>
          </p:sp>
          <p:sp>
            <p:nvSpPr>
              <p:cNvPr id="60444" name="Rectangle 18"/>
              <p:cNvSpPr>
                <a:spLocks noChangeArrowheads="1"/>
              </p:cNvSpPr>
              <p:nvPr/>
            </p:nvSpPr>
            <p:spPr bwMode="auto">
              <a:xfrm>
                <a:off x="2107" y="2868"/>
                <a:ext cx="978" cy="400"/>
              </a:xfrm>
              <a:prstGeom prst="rect">
                <a:avLst/>
              </a:prstGeom>
              <a:noFill/>
              <a:ln w="12700">
                <a:noFill/>
                <a:miter lim="800000"/>
                <a:headEnd/>
                <a:tailEnd/>
              </a:ln>
            </p:spPr>
            <p:txBody>
              <a:bodyPr wrap="none" lIns="90488" tIns="44450" rIns="90488" bIns="44450">
                <a:prstTxWarp prst="textNoShape">
                  <a:avLst/>
                </a:prstTxWarp>
                <a:spAutoFit/>
              </a:bodyPr>
              <a:lstStyle/>
              <a:p>
                <a:r>
                  <a:rPr lang="en-US" sz="2400">
                    <a:solidFill>
                      <a:schemeClr val="tx1"/>
                    </a:solidFill>
                    <a:latin typeface="Arial" pitchFamily="-84" charset="0"/>
                  </a:rPr>
                  <a:t>-12, -1</a:t>
                </a:r>
              </a:p>
            </p:txBody>
          </p:sp>
        </p:grpSp>
      </p:grpSp>
      <p:grpSp>
        <p:nvGrpSpPr>
          <p:cNvPr id="4" name="Group 25"/>
          <p:cNvGrpSpPr>
            <a:grpSpLocks/>
          </p:cNvGrpSpPr>
          <p:nvPr/>
        </p:nvGrpSpPr>
        <p:grpSpPr bwMode="auto">
          <a:xfrm>
            <a:off x="6705600" y="5089525"/>
            <a:ext cx="2466975" cy="914400"/>
            <a:chOff x="4224" y="3206"/>
            <a:chExt cx="1554" cy="576"/>
          </a:xfrm>
        </p:grpSpPr>
        <p:sp>
          <p:nvSpPr>
            <p:cNvPr id="60429" name="Text Box 23"/>
            <p:cNvSpPr txBox="1">
              <a:spLocks noChangeArrowheads="1"/>
            </p:cNvSpPr>
            <p:nvPr/>
          </p:nvSpPr>
          <p:spPr bwMode="auto">
            <a:xfrm>
              <a:off x="4224" y="3552"/>
              <a:ext cx="1554" cy="230"/>
            </a:xfrm>
            <a:prstGeom prst="rect">
              <a:avLst/>
            </a:prstGeom>
            <a:noFill/>
            <a:ln w="9525">
              <a:noFill/>
              <a:miter lim="800000"/>
              <a:headEnd/>
              <a:tailEnd/>
            </a:ln>
          </p:spPr>
          <p:txBody>
            <a:bodyPr lIns="45720" rIns="45720">
              <a:prstTxWarp prst="textNoShape">
                <a:avLst/>
              </a:prstTxWarp>
            </a:bodyPr>
            <a:lstStyle/>
            <a:p>
              <a:r>
                <a:rPr lang="en-US" sz="2800" b="0" dirty="0">
                  <a:solidFill>
                    <a:schemeClr val="tx1"/>
                  </a:solidFill>
                  <a:latin typeface="AngsanaUPC" pitchFamily="-84" charset="0"/>
                </a:rPr>
                <a:t>Pareto Efficient Solution</a:t>
              </a:r>
            </a:p>
          </p:txBody>
        </p:sp>
        <p:sp>
          <p:nvSpPr>
            <p:cNvPr id="60430" name="Line 24"/>
            <p:cNvSpPr>
              <a:spLocks noChangeShapeType="1"/>
            </p:cNvSpPr>
            <p:nvPr/>
          </p:nvSpPr>
          <p:spPr bwMode="auto">
            <a:xfrm flipH="1" flipV="1">
              <a:off x="5094" y="3206"/>
              <a:ext cx="0" cy="455"/>
            </a:xfrm>
            <a:prstGeom prst="line">
              <a:avLst/>
            </a:prstGeom>
            <a:noFill/>
            <a:ln w="28575">
              <a:solidFill>
                <a:srgbClr val="000000"/>
              </a:solidFill>
              <a:round/>
              <a:headEnd/>
              <a:tailEnd type="triangle" w="sm" len="sm"/>
            </a:ln>
          </p:spPr>
          <p:txBody>
            <a:bodyPr lIns="45720" rIns="45720">
              <a:prstTxWarp prst="textNoShape">
                <a:avLst/>
              </a:prstTxWarp>
            </a:bodyPr>
            <a:lstStyle/>
            <a:p>
              <a:endParaRPr lang="en-US"/>
            </a:p>
          </p:txBody>
        </p:sp>
      </p:grpSp>
      <p:sp>
        <p:nvSpPr>
          <p:cNvPr id="60424" name="Rectangle 26"/>
          <p:cNvSpPr>
            <a:spLocks noChangeArrowheads="1"/>
          </p:cNvSpPr>
          <p:nvPr/>
        </p:nvSpPr>
        <p:spPr bwMode="auto">
          <a:xfrm>
            <a:off x="5940425" y="3402013"/>
            <a:ext cx="344488" cy="436562"/>
          </a:xfrm>
          <a:prstGeom prst="rect">
            <a:avLst/>
          </a:prstGeom>
          <a:noFill/>
          <a:ln w="9525">
            <a:solidFill>
              <a:schemeClr val="tx1"/>
            </a:solidFill>
            <a:miter lim="800000"/>
            <a:headEnd/>
            <a:tailEnd/>
          </a:ln>
        </p:spPr>
        <p:txBody>
          <a:bodyPr wrap="none" anchor="ctr">
            <a:prstTxWarp prst="textNoShape">
              <a:avLst/>
            </a:prstTxWarp>
          </a:bodyPr>
          <a:lstStyle/>
          <a:p>
            <a:endParaRPr lang="en-US"/>
          </a:p>
        </p:txBody>
      </p:sp>
      <p:sp>
        <p:nvSpPr>
          <p:cNvPr id="60425" name="Rectangle 27"/>
          <p:cNvSpPr>
            <a:spLocks noChangeArrowheads="1"/>
          </p:cNvSpPr>
          <p:nvPr/>
        </p:nvSpPr>
        <p:spPr bwMode="auto">
          <a:xfrm>
            <a:off x="6396038" y="3395663"/>
            <a:ext cx="344487" cy="436562"/>
          </a:xfrm>
          <a:prstGeom prst="rect">
            <a:avLst/>
          </a:prstGeom>
          <a:noFill/>
          <a:ln w="9525">
            <a:solidFill>
              <a:schemeClr val="tx1"/>
            </a:solidFill>
            <a:miter lim="800000"/>
            <a:headEnd/>
            <a:tailEnd/>
          </a:ln>
        </p:spPr>
        <p:txBody>
          <a:bodyPr wrap="none" anchor="ctr">
            <a:prstTxWarp prst="textNoShape">
              <a:avLst/>
            </a:prstTxWarp>
          </a:bodyPr>
          <a:lstStyle/>
          <a:p>
            <a:endParaRPr lang="en-US"/>
          </a:p>
        </p:txBody>
      </p:sp>
      <p:sp>
        <p:nvSpPr>
          <p:cNvPr id="60426" name="Rectangle 28"/>
          <p:cNvSpPr>
            <a:spLocks noChangeArrowheads="1"/>
          </p:cNvSpPr>
          <p:nvPr/>
        </p:nvSpPr>
        <p:spPr bwMode="auto">
          <a:xfrm>
            <a:off x="7534275" y="3408363"/>
            <a:ext cx="344488" cy="436562"/>
          </a:xfrm>
          <a:prstGeom prst="rect">
            <a:avLst/>
          </a:prstGeom>
          <a:noFill/>
          <a:ln w="9525">
            <a:solidFill>
              <a:schemeClr val="tx1"/>
            </a:solidFill>
            <a:miter lim="800000"/>
            <a:headEnd/>
            <a:tailEnd/>
          </a:ln>
        </p:spPr>
        <p:txBody>
          <a:bodyPr wrap="none" anchor="ctr">
            <a:prstTxWarp prst="textNoShape">
              <a:avLst/>
            </a:prstTxWarp>
          </a:bodyPr>
          <a:lstStyle/>
          <a:p>
            <a:endParaRPr lang="en-US"/>
          </a:p>
        </p:txBody>
      </p:sp>
      <p:sp>
        <p:nvSpPr>
          <p:cNvPr id="60427" name="Rectangle 29"/>
          <p:cNvSpPr>
            <a:spLocks noChangeArrowheads="1"/>
          </p:cNvSpPr>
          <p:nvPr/>
        </p:nvSpPr>
        <p:spPr bwMode="auto">
          <a:xfrm>
            <a:off x="6423025" y="4546600"/>
            <a:ext cx="344488" cy="436563"/>
          </a:xfrm>
          <a:prstGeom prst="rect">
            <a:avLst/>
          </a:prstGeom>
          <a:noFill/>
          <a:ln w="9525">
            <a:solidFill>
              <a:schemeClr val="tx1"/>
            </a:solidFill>
            <a:miter lim="800000"/>
            <a:headEnd/>
            <a:tailEnd/>
          </a:ln>
        </p:spPr>
        <p:txBody>
          <a:bodyPr wrap="none" anchor="ctr">
            <a:prstTxWarp prst="textNoShape">
              <a:avLst/>
            </a:prstTxWarp>
          </a:bodyPr>
          <a:lstStyle/>
          <a:p>
            <a:endParaRPr lang="en-US"/>
          </a:p>
        </p:txBody>
      </p:sp>
      <p:sp>
        <p:nvSpPr>
          <p:cNvPr id="338974" name="Rectangle 30"/>
          <p:cNvSpPr>
            <a:spLocks noChangeArrowheads="1"/>
          </p:cNvSpPr>
          <p:nvPr/>
        </p:nvSpPr>
        <p:spPr bwMode="auto">
          <a:xfrm>
            <a:off x="457200" y="5276850"/>
            <a:ext cx="6046787" cy="1431925"/>
          </a:xfrm>
          <a:prstGeom prst="rect">
            <a:avLst/>
          </a:prstGeom>
          <a:noFill/>
          <a:ln w="12700">
            <a:noFill/>
            <a:miter lim="800000"/>
            <a:headEnd/>
            <a:tailEnd/>
          </a:ln>
        </p:spPr>
        <p:txBody>
          <a:bodyPr lIns="90488" tIns="44450" rIns="90488" bIns="44450">
            <a:prstTxWarp prst="textNoShape">
              <a:avLst/>
            </a:prstTxWarp>
          </a:bodyPr>
          <a:lstStyle/>
          <a:p>
            <a:pPr marL="342900" indent="-342900" eaLnBrk="1" hangingPunct="1">
              <a:lnSpc>
                <a:spcPts val="3740"/>
              </a:lnSpc>
              <a:spcBef>
                <a:spcPts val="0"/>
              </a:spcBef>
              <a:buFont typeface="Arial"/>
              <a:buChar char="•"/>
            </a:pPr>
            <a:r>
              <a:rPr lang="en-US" sz="3200" b="0" dirty="0">
                <a:solidFill>
                  <a:schemeClr val="tx1"/>
                </a:solidFill>
                <a:latin typeface="Angsana New"/>
                <a:cs typeface="Angsana New"/>
              </a:rPr>
              <a:t>Nash equilibrium is not Pareto efficient since at least one can be better of if they don’t </a:t>
            </a:r>
            <a:r>
              <a:rPr lang="en-US" sz="3200" b="0" dirty="0" smtClean="0">
                <a:solidFill>
                  <a:schemeClr val="tx1"/>
                </a:solidFill>
                <a:latin typeface="Angsana New"/>
                <a:cs typeface="Angsana New"/>
              </a:rPr>
              <a:t>confess</a:t>
            </a:r>
          </a:p>
          <a:p>
            <a:pPr marL="342900" indent="-342900" eaLnBrk="1" hangingPunct="1">
              <a:lnSpc>
                <a:spcPts val="3740"/>
              </a:lnSpc>
              <a:spcBef>
                <a:spcPts val="0"/>
              </a:spcBef>
              <a:buFont typeface="Arial"/>
              <a:buChar char="•"/>
            </a:pPr>
            <a:r>
              <a:rPr lang="en-US" sz="3200" dirty="0" smtClean="0">
                <a:latin typeface="Angsana New"/>
                <a:cs typeface="Angsana New"/>
              </a:rPr>
              <a:t>Need outside mechanism to maintain corporation</a:t>
            </a:r>
            <a:r>
              <a:rPr lang="en-US" sz="3200" b="0" dirty="0" smtClean="0">
                <a:solidFill>
                  <a:schemeClr val="tx1"/>
                </a:solidFill>
                <a:latin typeface="Angsana New"/>
                <a:cs typeface="Angsana New"/>
              </a:rPr>
              <a:t> </a:t>
            </a:r>
          </a:p>
          <a:p>
            <a:pPr marL="342900" indent="-342900" eaLnBrk="1" hangingPunct="1">
              <a:lnSpc>
                <a:spcPts val="3740"/>
              </a:lnSpc>
              <a:spcBef>
                <a:spcPts val="0"/>
              </a:spcBef>
              <a:buFont typeface="Arial"/>
              <a:buChar char="•"/>
            </a:pPr>
            <a:endParaRPr lang="en-US" sz="3200" b="0" dirty="0">
              <a:solidFill>
                <a:schemeClr val="tx1"/>
              </a:solidFill>
              <a:latin typeface="Angsana New"/>
              <a:cs typeface="Angsana New"/>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3896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3896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04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042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042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042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338964">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338964">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338964">
                                            <p:txEl>
                                              <p:pRg st="5" end="5"/>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499"/>
                                          </p:stCondLst>
                                        </p:cTn>
                                        <p:tgtEl>
                                          <p:spTgt spid="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499"/>
                                          </p:stCondLst>
                                        </p:cTn>
                                        <p:tgtEl>
                                          <p:spTgt spid="338974">
                                            <p:txEl>
                                              <p:pRg st="0" end="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499"/>
                                          </p:stCondLst>
                                        </p:cTn>
                                        <p:tgtEl>
                                          <p:spTgt spid="33897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964" grpId="0" build="p" bldLvl="2" autoUpdateAnimBg="0"/>
      <p:bldP spid="60424" grpId="0" animBg="1"/>
      <p:bldP spid="60425" grpId="0" animBg="1"/>
      <p:bldP spid="60426" grpId="0" animBg="1"/>
      <p:bldP spid="60427" grpId="0" animBg="1"/>
      <p:bldP spid="338974"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US" smtClean="0"/>
              <a:t>The Logic of Multilateral Trade Agreements</a:t>
            </a:r>
          </a:p>
        </p:txBody>
      </p:sp>
      <p:sp>
        <p:nvSpPr>
          <p:cNvPr id="43013" name="Slide Number Placeholder 5"/>
          <p:cNvSpPr>
            <a:spLocks noGrp="1"/>
          </p:cNvSpPr>
          <p:nvPr>
            <p:ph type="sldNum" sz="quarter" idx="10"/>
          </p:nvPr>
        </p:nvSpPr>
        <p:spPr/>
        <p:txBody>
          <a:bodyPr/>
          <a:lstStyle/>
          <a:p>
            <a:fld id="{C0E95A03-0F71-8C46-97C2-0F25F4F6E688}" type="slidenum">
              <a:rPr lang="th-TH" smtClean="0"/>
              <a:pPr/>
              <a:t>17</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34819" name="Rectangle 3"/>
          <p:cNvSpPr>
            <a:spLocks noGrp="1" noChangeArrowheads="1"/>
          </p:cNvSpPr>
          <p:nvPr>
            <p:ph idx="4294967295"/>
          </p:nvPr>
        </p:nvSpPr>
        <p:spPr>
          <a:xfrm>
            <a:off x="609600" y="1066800"/>
            <a:ext cx="7772400" cy="4724400"/>
          </a:xfrm>
        </p:spPr>
        <p:txBody>
          <a:bodyPr/>
          <a:lstStyle/>
          <a:p>
            <a:pPr eaLnBrk="1" hangingPunct="1"/>
            <a:r>
              <a:rPr lang="en-US" sz="4400" dirty="0" smtClean="0">
                <a:latin typeface="Angsana New" pitchFamily="-1" charset="0"/>
                <a:ea typeface="ＭＳ Ｐゴシック" pitchFamily="-1" charset="-128"/>
              </a:rPr>
              <a:t>Nash Equilibrium</a:t>
            </a:r>
          </a:p>
          <a:p>
            <a:pPr lvl="1" eaLnBrk="1" hangingPunct="1"/>
            <a:r>
              <a:rPr lang="en-US" sz="4000" dirty="0" smtClean="0">
                <a:latin typeface="Angsana New" pitchFamily="-1" charset="0"/>
                <a:ea typeface="ＭＳ Ｐゴシック" pitchFamily="-1" charset="-128"/>
              </a:rPr>
              <a:t>The only Nash equilibrium is the lower right cell—both countries apply a tariff.</a:t>
            </a:r>
          </a:p>
          <a:p>
            <a:pPr lvl="1" eaLnBrk="1" hangingPunct="1"/>
            <a:r>
              <a:rPr lang="en-US" sz="4000" dirty="0" smtClean="0">
                <a:latin typeface="Angsana New" pitchFamily="-1" charset="0"/>
                <a:ea typeface="ＭＳ Ｐゴシック" pitchFamily="-1" charset="-128"/>
              </a:rPr>
              <a:t>To move from that point would increase the countries’ loss, so the Nash equilibrium for both countries is to apply the tariff.</a:t>
            </a:r>
          </a:p>
          <a:p>
            <a:pPr lvl="1" eaLnBrk="1" hangingPunct="1"/>
            <a:r>
              <a:rPr lang="en-US" sz="4000" dirty="0" smtClean="0">
                <a:latin typeface="Angsana New" pitchFamily="-1" charset="0"/>
                <a:ea typeface="ＭＳ Ｐゴシック" pitchFamily="-1" charset="-128"/>
              </a:rPr>
              <a:t>The Nash equilibrium leads to an undesirable outcome for both countries, even though it is the best choice if the other country imposes a tariff.</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8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48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81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en-US" smtClean="0"/>
              <a:t>The Logic of Multilateral Trade Agreements</a:t>
            </a:r>
          </a:p>
        </p:txBody>
      </p:sp>
      <p:sp>
        <p:nvSpPr>
          <p:cNvPr id="5" name="Slide Number Placeholder 4"/>
          <p:cNvSpPr>
            <a:spLocks noGrp="1"/>
          </p:cNvSpPr>
          <p:nvPr>
            <p:ph type="sldNum" sz="quarter" idx="10"/>
          </p:nvPr>
        </p:nvSpPr>
        <p:spPr/>
        <p:txBody>
          <a:bodyPr/>
          <a:lstStyle/>
          <a:p>
            <a:fld id="{B22FFB8C-D877-1E4B-B7C9-C70375460FDC}" type="slidenum">
              <a:rPr lang="th-TH" smtClean="0"/>
              <a:pPr/>
              <a:t>18</a:t>
            </a:fld>
            <a:endParaRPr lang="th-TH"/>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35843" name="Rectangle 3"/>
          <p:cNvSpPr>
            <a:spLocks noGrp="1" noChangeArrowheads="1"/>
          </p:cNvSpPr>
          <p:nvPr>
            <p:ph idx="4294967295"/>
          </p:nvPr>
        </p:nvSpPr>
        <p:spPr>
          <a:xfrm>
            <a:off x="685800" y="1143000"/>
            <a:ext cx="8458200" cy="4724400"/>
          </a:xfrm>
        </p:spPr>
        <p:txBody>
          <a:bodyPr/>
          <a:lstStyle/>
          <a:p>
            <a:pPr eaLnBrk="1" hangingPunct="1"/>
            <a:r>
              <a:rPr lang="en-US" smtClean="0">
                <a:latin typeface="Angsana New" pitchFamily="-1" charset="0"/>
                <a:ea typeface="ＭＳ Ｐゴシック" pitchFamily="-1" charset="-128"/>
              </a:rPr>
              <a:t>Free Trade Agreement</a:t>
            </a:r>
          </a:p>
          <a:p>
            <a:pPr lvl="1" eaLnBrk="1" hangingPunct="1"/>
            <a:r>
              <a:rPr lang="en-US" smtClean="0">
                <a:latin typeface="Angsana New" pitchFamily="-1" charset="0"/>
                <a:ea typeface="ＭＳ Ｐゴシック" pitchFamily="-1" charset="-128"/>
              </a:rPr>
              <a:t>The bad outcome can be avoided if the countries enter into some type of free trade agreement.</a:t>
            </a:r>
          </a:p>
          <a:p>
            <a:pPr lvl="1" eaLnBrk="1" hangingPunct="1"/>
            <a:r>
              <a:rPr lang="en-US" smtClean="0">
                <a:latin typeface="Angsana New" pitchFamily="-1" charset="0"/>
                <a:ea typeface="ＭＳ Ｐゴシック" pitchFamily="-1" charset="-128"/>
              </a:rPr>
              <a:t>The WTO provides a mechanism to eliminate the prisoner’s dilemma by giving an incentive to remove tariffs.</a:t>
            </a:r>
          </a:p>
          <a:p>
            <a:pPr lvl="1" eaLnBrk="1" hangingPunct="1"/>
            <a:r>
              <a:rPr lang="en-US" smtClean="0">
                <a:latin typeface="Angsana New" pitchFamily="-1" charset="0"/>
                <a:ea typeface="ＭＳ Ｐゴシック" pitchFamily="-1" charset="-128"/>
              </a:rPr>
              <a:t>Those who join the WTO must agree to remove some tariffs, but in return they get lower tariffs from other members.</a:t>
            </a:r>
          </a:p>
          <a:p>
            <a:pPr lvl="1" eaLnBrk="1" hangingPunct="1"/>
            <a:r>
              <a:rPr lang="en-US" smtClean="0">
                <a:latin typeface="Angsana New" pitchFamily="-1" charset="0"/>
                <a:ea typeface="ＭＳ Ｐゴシック" pitchFamily="-1" charset="-128"/>
              </a:rPr>
              <a:t>This allows us to move closer to free trade.</a:t>
            </a:r>
          </a:p>
          <a:p>
            <a:pPr lvl="1" eaLnBrk="1" hangingPunct="1"/>
            <a:r>
              <a:rPr lang="en-US" smtClean="0">
                <a:latin typeface="Angsana New" pitchFamily="-1" charset="0"/>
                <a:ea typeface="ＭＳ Ｐゴシック" pitchFamily="-1" charset="-128"/>
              </a:rPr>
              <a:t>It is then more likely to end up in the upper left quadrant of the payoff matrix instead of the lower right.</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8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8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584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584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584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r>
              <a:rPr lang="th-TH" smtClean="0"/>
              <a:t>Important Agreements:</a:t>
            </a:r>
            <a:endParaRPr lang="th-TH"/>
          </a:p>
        </p:txBody>
      </p:sp>
      <p:sp>
        <p:nvSpPr>
          <p:cNvPr id="45061" name="Slide Number Placeholder 5"/>
          <p:cNvSpPr>
            <a:spLocks noGrp="1"/>
          </p:cNvSpPr>
          <p:nvPr>
            <p:ph type="sldNum" sz="quarter" idx="10"/>
          </p:nvPr>
        </p:nvSpPr>
        <p:spPr/>
        <p:txBody>
          <a:bodyPr/>
          <a:lstStyle/>
          <a:p>
            <a:fld id="{282167FD-B4A0-7749-90AB-01CB3AA0F94D}" type="slidenum">
              <a:rPr lang="th-TH" smtClean="0"/>
              <a:pPr/>
              <a:t>19</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32771" name="Rectangle 3"/>
          <p:cNvSpPr>
            <a:spLocks noGrp="1" noChangeArrowheads="1"/>
          </p:cNvSpPr>
          <p:nvPr>
            <p:ph idx="4294967295"/>
          </p:nvPr>
        </p:nvSpPr>
        <p:spPr>
          <a:xfrm>
            <a:off x="762000" y="1219200"/>
            <a:ext cx="7772400" cy="4724400"/>
          </a:xfrm>
        </p:spPr>
        <p:txBody>
          <a:bodyPr/>
          <a:lstStyle/>
          <a:p>
            <a:pPr eaLnBrk="1" hangingPunct="1">
              <a:buFontTx/>
              <a:buNone/>
            </a:pPr>
            <a:r>
              <a:rPr lang="en-GB" sz="4400" b="1" dirty="0">
                <a:solidFill>
                  <a:srgbClr val="000000"/>
                </a:solidFill>
                <a:latin typeface="AngsanaUPC" pitchFamily="-1" charset="0"/>
                <a:ea typeface="ＭＳ Ｐゴシック" pitchFamily="-1" charset="-128"/>
              </a:rPr>
              <a:t>The rules and commitments apply to</a:t>
            </a:r>
          </a:p>
          <a:p>
            <a:pPr eaLnBrk="1" hangingPunct="1"/>
            <a:r>
              <a:rPr lang="en-GB" sz="4400" b="1" dirty="0">
                <a:solidFill>
                  <a:srgbClr val="000000"/>
                </a:solidFill>
                <a:latin typeface="AngsanaUPC" pitchFamily="-1" charset="0"/>
                <a:ea typeface="ＭＳ Ｐゴシック" pitchFamily="-1" charset="-128"/>
              </a:rPr>
              <a:t>market access</a:t>
            </a:r>
            <a:r>
              <a:rPr lang="en-GB" sz="4400" dirty="0">
                <a:solidFill>
                  <a:srgbClr val="000000"/>
                </a:solidFill>
                <a:latin typeface="AngsanaUPC" pitchFamily="-1" charset="0"/>
                <a:ea typeface="ＭＳ Ｐゴシック" pitchFamily="-1" charset="-128"/>
              </a:rPr>
              <a:t> — various trade restrictions confronting imports</a:t>
            </a:r>
          </a:p>
          <a:p>
            <a:pPr eaLnBrk="1" hangingPunct="1"/>
            <a:r>
              <a:rPr lang="en-GB" sz="4400" b="1" dirty="0">
                <a:solidFill>
                  <a:srgbClr val="000000"/>
                </a:solidFill>
                <a:latin typeface="AngsanaUPC" pitchFamily="-1" charset="0"/>
                <a:ea typeface="ＭＳ Ｐゴシック" pitchFamily="-1" charset="-128"/>
              </a:rPr>
              <a:t>domestic support</a:t>
            </a:r>
            <a:r>
              <a:rPr lang="en-GB" sz="4400" dirty="0">
                <a:solidFill>
                  <a:srgbClr val="000000"/>
                </a:solidFill>
                <a:latin typeface="AngsanaUPC" pitchFamily="-1" charset="0"/>
                <a:ea typeface="ＭＳ Ｐゴシック" pitchFamily="-1" charset="-128"/>
              </a:rPr>
              <a:t> — subsidies and other programmes, including those that raise or guarantee </a:t>
            </a:r>
            <a:r>
              <a:rPr lang="en-GB" sz="4400" dirty="0" err="1">
                <a:solidFill>
                  <a:srgbClr val="000000"/>
                </a:solidFill>
                <a:latin typeface="AngsanaUPC" pitchFamily="-1" charset="0"/>
                <a:ea typeface="ＭＳ Ｐゴシック" pitchFamily="-1" charset="-128"/>
              </a:rPr>
              <a:t>farmgate</a:t>
            </a:r>
            <a:r>
              <a:rPr lang="en-GB" sz="4400" dirty="0">
                <a:solidFill>
                  <a:srgbClr val="000000"/>
                </a:solidFill>
                <a:latin typeface="AngsanaUPC" pitchFamily="-1" charset="0"/>
                <a:ea typeface="ＭＳ Ｐゴシック" pitchFamily="-1" charset="-128"/>
              </a:rPr>
              <a:t> prices and farmers’ incomes</a:t>
            </a:r>
          </a:p>
          <a:p>
            <a:pPr eaLnBrk="1" hangingPunct="1"/>
            <a:r>
              <a:rPr lang="en-GB" sz="4400" b="1" dirty="0">
                <a:solidFill>
                  <a:srgbClr val="000000"/>
                </a:solidFill>
                <a:latin typeface="AngsanaUPC" pitchFamily="-1" charset="0"/>
                <a:ea typeface="ＭＳ Ｐゴシック" pitchFamily="-1" charset="-128"/>
              </a:rPr>
              <a:t>export subsidies</a:t>
            </a:r>
            <a:r>
              <a:rPr lang="en-GB" sz="4400" dirty="0">
                <a:solidFill>
                  <a:srgbClr val="000000"/>
                </a:solidFill>
                <a:latin typeface="AngsanaUPC" pitchFamily="-1" charset="0"/>
                <a:ea typeface="ＭＳ Ｐゴシック" pitchFamily="-1" charset="-128"/>
              </a:rPr>
              <a:t> and other methods used to make exports artificially competitive</a:t>
            </a:r>
            <a:endParaRPr lang="th-TH" sz="4400" dirty="0">
              <a:solidFill>
                <a:srgbClr val="000000"/>
              </a:solidFill>
              <a:latin typeface="Verdana" pitchFamily="-1" charset="0"/>
              <a:ea typeface="ＭＳ Ｐゴシック" pitchFamily="-1" charset="-128"/>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27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27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277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277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th-TH" smtClean="0"/>
              <a:t>Important Agreements: Market Access</a:t>
            </a:r>
            <a:endParaRPr lang="th-TH"/>
          </a:p>
        </p:txBody>
      </p:sp>
      <p:sp>
        <p:nvSpPr>
          <p:cNvPr id="47109" name="Slide Number Placeholder 5"/>
          <p:cNvSpPr>
            <a:spLocks noGrp="1"/>
          </p:cNvSpPr>
          <p:nvPr>
            <p:ph type="sldNum" sz="quarter" idx="10"/>
          </p:nvPr>
        </p:nvSpPr>
        <p:spPr/>
        <p:txBody>
          <a:bodyPr/>
          <a:lstStyle/>
          <a:p>
            <a:fld id="{2468372D-E5C4-FC48-81C7-6BE509E81CA5}" type="slidenum">
              <a:rPr lang="th-TH" smtClean="0"/>
              <a:pPr/>
              <a:t>20</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2" name="Rectangle 3"/>
          <p:cNvSpPr>
            <a:spLocks noGrp="1" noChangeArrowheads="1"/>
          </p:cNvSpPr>
          <p:nvPr>
            <p:ph idx="4294967295"/>
          </p:nvPr>
        </p:nvSpPr>
        <p:spPr>
          <a:xfrm>
            <a:off x="685800" y="914400"/>
            <a:ext cx="7772400" cy="4724400"/>
          </a:xfrm>
        </p:spPr>
        <p:txBody>
          <a:bodyPr/>
          <a:lstStyle/>
          <a:p>
            <a:pPr eaLnBrk="1" hangingPunct="1"/>
            <a:r>
              <a:rPr lang="th-TH" dirty="0">
                <a:latin typeface="Angsana New" pitchFamily="-1" charset="0"/>
                <a:ea typeface="ＭＳ Ｐゴシック" pitchFamily="-1" charset="-128"/>
              </a:rPr>
              <a:t>Industrial and Fishery</a:t>
            </a:r>
          </a:p>
          <a:p>
            <a:pPr lvl="1" eaLnBrk="1" hangingPunct="1"/>
            <a:r>
              <a:rPr lang="th-TH" sz="4000" dirty="0">
                <a:latin typeface="Angsana New" pitchFamily="-1" charset="0"/>
                <a:ea typeface="ＭＳ Ｐゴシック" pitchFamily="-1" charset="-128"/>
              </a:rPr>
              <a:t>tariff cuts on average 33% within 5 years (2000)</a:t>
            </a:r>
          </a:p>
          <a:p>
            <a:pPr lvl="1" eaLnBrk="1" hangingPunct="1"/>
            <a:r>
              <a:rPr lang="th-TH" sz="4000" dirty="0">
                <a:latin typeface="Angsana New" pitchFamily="-1" charset="0"/>
                <a:ea typeface="ＭＳ Ｐゴシック" pitchFamily="-1" charset="-128"/>
              </a:rPr>
              <a:t>special surcharges are prohibited unless already applied and informed.</a:t>
            </a:r>
          </a:p>
          <a:p>
            <a:pPr eaLnBrk="1" hangingPunct="1"/>
            <a:r>
              <a:rPr lang="th-TH" dirty="0">
                <a:latin typeface="Angsana New" pitchFamily="-1" charset="0"/>
                <a:ea typeface="ＭＳ Ｐゴシック" pitchFamily="-1" charset="-128"/>
              </a:rPr>
              <a:t>Textile: </a:t>
            </a:r>
            <a:r>
              <a:rPr lang="en-GB" dirty="0">
                <a:latin typeface="Angsana New" pitchFamily="-1" charset="0"/>
                <a:ea typeface="ＭＳ Ｐゴシック" pitchFamily="-1" charset="-128"/>
              </a:rPr>
              <a:t>Agreement on Textiles and Clothing (ATC) took over from the </a:t>
            </a:r>
            <a:r>
              <a:rPr lang="en-GB" dirty="0" err="1">
                <a:latin typeface="Angsana New" pitchFamily="-1" charset="0"/>
                <a:ea typeface="ＭＳ Ｐゴシック" pitchFamily="-1" charset="-128"/>
              </a:rPr>
              <a:t>Multifibre</a:t>
            </a:r>
            <a:r>
              <a:rPr lang="en-GB" dirty="0">
                <a:latin typeface="Angsana New" pitchFamily="-1" charset="0"/>
                <a:ea typeface="ＭＳ Ｐゴシック" pitchFamily="-1" charset="-128"/>
              </a:rPr>
              <a:t> Arrangement</a:t>
            </a:r>
          </a:p>
          <a:p>
            <a:pPr lvl="1" eaLnBrk="1" hangingPunct="1"/>
            <a:r>
              <a:rPr lang="th-TH" sz="4000" dirty="0">
                <a:latin typeface="Angsana New" pitchFamily="-1" charset="0"/>
                <a:ea typeface="ＭＳ Ｐゴシック" pitchFamily="-1" charset="-128"/>
              </a:rPr>
              <a:t>abolish import quotas within 10 years (2005).</a:t>
            </a:r>
          </a:p>
          <a:p>
            <a:pPr eaLnBrk="1" hangingPunct="1"/>
            <a:r>
              <a:rPr lang="th-TH" sz="4400" dirty="0">
                <a:latin typeface="Angsana New" pitchFamily="-1" charset="0"/>
                <a:ea typeface="ＭＳ Ｐゴシック" pitchFamily="-1" charset="-128"/>
              </a:rPr>
              <a:t>Agriculture</a:t>
            </a:r>
          </a:p>
          <a:p>
            <a:pPr lvl="1" eaLnBrk="1" hangingPunct="1"/>
            <a:r>
              <a:rPr lang="th-TH" sz="4000" dirty="0">
                <a:latin typeface="Angsana New" pitchFamily="-1" charset="0"/>
                <a:ea typeface="ＭＳ Ｐゴシック" pitchFamily="-1" charset="-128"/>
              </a:rPr>
              <a:t>prohibit import quotas and changes to tariffs.</a:t>
            </a:r>
            <a:endParaRPr lang="th-TH" dirty="0">
              <a:solidFill>
                <a:srgbClr val="000000"/>
              </a:solidFill>
              <a:latin typeface="Verdana" pitchFamily="-1" charset="0"/>
              <a:ea typeface="ＭＳ Ｐゴシック" pitchFamily="-1" charset="-128"/>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609600" y="76200"/>
            <a:ext cx="7620000" cy="838200"/>
          </a:xfrm>
        </p:spPr>
        <p:txBody>
          <a:bodyPr/>
          <a:lstStyle/>
          <a:p>
            <a:pPr eaLnBrk="1" hangingPunct="1"/>
            <a:r>
              <a:rPr lang="th-TH">
                <a:latin typeface="Angsana New" pitchFamily="-1" charset="0"/>
                <a:ea typeface="ＭＳ Ｐゴシック" pitchFamily="-1" charset="-128"/>
              </a:rPr>
              <a:t>Targets for agriculture</a:t>
            </a:r>
          </a:p>
        </p:txBody>
      </p:sp>
      <p:sp>
        <p:nvSpPr>
          <p:cNvPr id="49156" name="Slide Number Placeholder 5"/>
          <p:cNvSpPr>
            <a:spLocks noGrp="1"/>
          </p:cNvSpPr>
          <p:nvPr>
            <p:ph type="sldNum" sz="quarter" idx="10"/>
          </p:nvPr>
        </p:nvSpPr>
        <p:spPr>
          <a:noFill/>
        </p:spPr>
        <p:txBody>
          <a:bodyPr/>
          <a:lstStyle/>
          <a:p>
            <a:fld id="{143257BC-5B84-F242-90E9-2FD2AB1DC3BD}" type="slidenum">
              <a:rPr lang="th-TH" smtClean="0">
                <a:latin typeface="Angsana New" pitchFamily="-1" charset="0"/>
              </a:rPr>
              <a:pPr/>
              <a:t>21</a:t>
            </a:fld>
            <a:endParaRPr lang="th-TH" smtClean="0">
              <a:latin typeface="Angsana New" pitchFamily="-1" charset="0"/>
            </a:endParaRPr>
          </a:p>
        </p:txBody>
      </p:sp>
      <p:sp>
        <p:nvSpPr>
          <p:cNvPr id="12" name="Footer Placeholder 11"/>
          <p:cNvSpPr>
            <a:spLocks noGrp="1"/>
          </p:cNvSpPr>
          <p:nvPr>
            <p:ph type="ftr" sz="quarter" idx="3"/>
          </p:nvPr>
        </p:nvSpPr>
        <p:spPr/>
        <p:txBody>
          <a:bodyPr/>
          <a:lstStyle/>
          <a:p>
            <a:pPr>
              <a:defRPr/>
            </a:pPr>
            <a:r>
              <a:rPr lang="en-US" smtClean="0"/>
              <a:t>Chayun Tantivasadakarn</a:t>
            </a:r>
            <a:endParaRPr lang="en-US"/>
          </a:p>
        </p:txBody>
      </p:sp>
      <p:sp>
        <p:nvSpPr>
          <p:cNvPr id="33799" name="Rectangle 7"/>
          <p:cNvSpPr>
            <a:spLocks noChangeArrowheads="1"/>
          </p:cNvSpPr>
          <p:nvPr/>
        </p:nvSpPr>
        <p:spPr bwMode="auto">
          <a:xfrm>
            <a:off x="228600" y="2057400"/>
            <a:ext cx="9144000" cy="4495800"/>
          </a:xfrm>
          <a:prstGeom prst="rect">
            <a:avLst/>
          </a:prstGeom>
          <a:noFill/>
          <a:ln w="9525">
            <a:noFill/>
            <a:miter lim="800000"/>
            <a:headEnd/>
            <a:tailEnd/>
          </a:ln>
        </p:spPr>
        <p:txBody>
          <a:bodyPr>
            <a:prstTxWarp prst="textNoShape">
              <a:avLst/>
            </a:prstTxWarp>
          </a:bodyPr>
          <a:lstStyle/>
          <a:p>
            <a:r>
              <a:rPr lang="th-TH" sz="3600" b="1" dirty="0">
                <a:ea typeface="Angsana New" pitchFamily="-1" charset="0"/>
                <a:cs typeface="Angsana New" pitchFamily="-1" charset="0"/>
              </a:rPr>
              <a:t>Tariffs</a:t>
            </a:r>
            <a:endParaRPr lang="th-TH" sz="3600" dirty="0">
              <a:ea typeface="Angsana New" pitchFamily="-1" charset="0"/>
              <a:cs typeface="Angsana New" pitchFamily="-1" charset="0"/>
            </a:endParaRPr>
          </a:p>
          <a:p>
            <a:r>
              <a:rPr lang="th-TH" sz="3600" dirty="0">
                <a:ea typeface="Angsana New" pitchFamily="-1" charset="0"/>
                <a:cs typeface="Angsana New" pitchFamily="-1" charset="0"/>
              </a:rPr>
              <a:t> - average cut				-36%			-24%</a:t>
            </a:r>
          </a:p>
          <a:p>
            <a:r>
              <a:rPr lang="th-TH" sz="3600" dirty="0">
                <a:ea typeface="Angsana New" pitchFamily="-1" charset="0"/>
                <a:cs typeface="Angsana New" pitchFamily="-1" charset="0"/>
              </a:rPr>
              <a:t> - minimum cut per product		-15%			-10%</a:t>
            </a:r>
          </a:p>
          <a:p>
            <a:r>
              <a:rPr lang="th-TH" sz="3600" b="1" dirty="0">
                <a:ea typeface="Angsana New" pitchFamily="-1" charset="0"/>
                <a:cs typeface="Angsana New" pitchFamily="-1" charset="0"/>
              </a:rPr>
              <a:t>Domestic support	</a:t>
            </a:r>
            <a:r>
              <a:rPr lang="th-TH" sz="3600" dirty="0">
                <a:ea typeface="Angsana New" pitchFamily="-1" charset="0"/>
                <a:cs typeface="Angsana New" pitchFamily="-1" charset="0"/>
              </a:rPr>
              <a:t>		-20%			-13%</a:t>
            </a:r>
          </a:p>
          <a:p>
            <a:r>
              <a:rPr lang="th-TH" sz="3600" b="1" dirty="0">
                <a:ea typeface="Angsana New" pitchFamily="-1" charset="0"/>
                <a:cs typeface="Angsana New" pitchFamily="-1" charset="0"/>
              </a:rPr>
              <a:t>Exports</a:t>
            </a:r>
            <a:endParaRPr lang="th-TH" sz="3600" dirty="0">
              <a:ea typeface="Angsana New" pitchFamily="-1" charset="0"/>
              <a:cs typeface="Angsana New" pitchFamily="-1" charset="0"/>
            </a:endParaRPr>
          </a:p>
          <a:p>
            <a:r>
              <a:rPr lang="th-TH" sz="3600" dirty="0">
                <a:ea typeface="Angsana New" pitchFamily="-1" charset="0"/>
                <a:cs typeface="Angsana New" pitchFamily="-1" charset="0"/>
              </a:rPr>
              <a:t> - value of subsidies			-36%			-24%</a:t>
            </a:r>
          </a:p>
          <a:p>
            <a:r>
              <a:rPr lang="th-TH" sz="3600" dirty="0">
                <a:ea typeface="Angsana New" pitchFamily="-1" charset="0"/>
                <a:cs typeface="Angsana New" pitchFamily="-1" charset="0"/>
              </a:rPr>
              <a:t> - subsidized  quantities	</a:t>
            </a:r>
            <a:r>
              <a:rPr lang="th-TH" sz="3600" dirty="0" smtClean="0">
                <a:ea typeface="Angsana New" pitchFamily="-1" charset="0"/>
                <a:cs typeface="Angsana New" pitchFamily="-1" charset="0"/>
              </a:rPr>
              <a:t>	-</a:t>
            </a:r>
            <a:r>
              <a:rPr lang="th-TH" sz="3600" dirty="0">
                <a:ea typeface="Angsana New" pitchFamily="-1" charset="0"/>
                <a:cs typeface="Angsana New" pitchFamily="-1" charset="0"/>
              </a:rPr>
              <a:t>21%			-14%</a:t>
            </a:r>
          </a:p>
        </p:txBody>
      </p:sp>
      <p:sp>
        <p:nvSpPr>
          <p:cNvPr id="49158" name="Rectangle 8"/>
          <p:cNvSpPr>
            <a:spLocks noChangeArrowheads="1"/>
          </p:cNvSpPr>
          <p:nvPr/>
        </p:nvSpPr>
        <p:spPr bwMode="auto">
          <a:xfrm>
            <a:off x="215900" y="1060450"/>
            <a:ext cx="8856663" cy="5568950"/>
          </a:xfrm>
          <a:prstGeom prst="rect">
            <a:avLst/>
          </a:prstGeom>
          <a:noFill/>
          <a:ln w="12700">
            <a:solidFill>
              <a:schemeClr val="tx1"/>
            </a:solid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49159" name="Rectangle 9"/>
          <p:cNvSpPr>
            <a:spLocks noChangeArrowheads="1"/>
          </p:cNvSpPr>
          <p:nvPr/>
        </p:nvSpPr>
        <p:spPr bwMode="auto">
          <a:xfrm>
            <a:off x="3581400" y="950149"/>
            <a:ext cx="5392710" cy="1031051"/>
          </a:xfrm>
          <a:prstGeom prst="rect">
            <a:avLst/>
          </a:prstGeom>
          <a:noFill/>
          <a:ln w="9525">
            <a:noFill/>
            <a:miter lim="800000"/>
            <a:headEnd/>
            <a:tailEnd/>
          </a:ln>
        </p:spPr>
        <p:txBody>
          <a:bodyPr wrap="none">
            <a:prstTxWarp prst="textNoShape">
              <a:avLst/>
            </a:prstTxWarp>
            <a:spAutoFit/>
          </a:bodyPr>
          <a:lstStyle/>
          <a:p>
            <a:pPr>
              <a:lnSpc>
                <a:spcPts val="3620"/>
              </a:lnSpc>
            </a:pPr>
            <a:r>
              <a:rPr lang="th-TH" sz="3600" b="1" dirty="0">
                <a:ea typeface="Angsana New" pitchFamily="-1" charset="0"/>
                <a:cs typeface="Angsana New" pitchFamily="-1" charset="0"/>
              </a:rPr>
              <a:t>	    DCs 		Developing</a:t>
            </a:r>
          </a:p>
          <a:p>
            <a:pPr>
              <a:lnSpc>
                <a:spcPts val="3620"/>
              </a:lnSpc>
            </a:pPr>
            <a:r>
              <a:rPr lang="th-TH" sz="3600" b="1" dirty="0">
                <a:ea typeface="Angsana New" pitchFamily="-1" charset="0"/>
                <a:cs typeface="Angsana New" pitchFamily="-1" charset="0"/>
              </a:rPr>
              <a:t>         (1995-2000)	           (1995 -2004)</a:t>
            </a:r>
          </a:p>
        </p:txBody>
      </p:sp>
      <p:sp>
        <p:nvSpPr>
          <p:cNvPr id="49160" name="Line 10"/>
          <p:cNvSpPr>
            <a:spLocks noChangeShapeType="1"/>
          </p:cNvSpPr>
          <p:nvPr/>
        </p:nvSpPr>
        <p:spPr bwMode="auto">
          <a:xfrm>
            <a:off x="4114800" y="1066800"/>
            <a:ext cx="0" cy="556260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49161" name="Line 11"/>
          <p:cNvSpPr>
            <a:spLocks noChangeShapeType="1"/>
          </p:cNvSpPr>
          <p:nvPr/>
        </p:nvSpPr>
        <p:spPr bwMode="auto">
          <a:xfrm>
            <a:off x="6629400" y="1066800"/>
            <a:ext cx="0" cy="556260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49162" name="Line 12"/>
          <p:cNvSpPr>
            <a:spLocks noChangeShapeType="1"/>
          </p:cNvSpPr>
          <p:nvPr/>
        </p:nvSpPr>
        <p:spPr bwMode="auto">
          <a:xfrm>
            <a:off x="228600" y="1981200"/>
            <a:ext cx="8915400" cy="0"/>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49163" name="Rectangle 13"/>
          <p:cNvSpPr>
            <a:spLocks noChangeArrowheads="1"/>
          </p:cNvSpPr>
          <p:nvPr/>
        </p:nvSpPr>
        <p:spPr bwMode="auto">
          <a:xfrm>
            <a:off x="228600" y="1127125"/>
            <a:ext cx="3519488" cy="708025"/>
          </a:xfrm>
          <a:prstGeom prst="rect">
            <a:avLst/>
          </a:prstGeom>
          <a:noFill/>
          <a:ln w="9525">
            <a:noFill/>
            <a:miter lim="800000"/>
            <a:headEnd/>
            <a:tailEnd/>
          </a:ln>
        </p:spPr>
        <p:txBody>
          <a:bodyPr wrap="none">
            <a:prstTxWarp prst="textNoShape">
              <a:avLst/>
            </a:prstTxWarp>
            <a:spAutoFit/>
          </a:bodyPr>
          <a:lstStyle/>
          <a:p>
            <a:r>
              <a:rPr lang="th-TH" sz="4000" b="1">
                <a:ea typeface="Angsana New" pitchFamily="-1" charset="0"/>
                <a:cs typeface="Angsana New" pitchFamily="-1" charset="0"/>
              </a:rPr>
              <a:t>Targets for agriculture</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37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37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37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379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379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379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3379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9"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609600" y="76200"/>
            <a:ext cx="7620000" cy="838200"/>
          </a:xfrm>
        </p:spPr>
        <p:txBody>
          <a:bodyPr/>
          <a:lstStyle/>
          <a:p>
            <a:r>
              <a:rPr lang="th-TH" smtClean="0"/>
              <a:t>Important Agreements: Trade Rules</a:t>
            </a:r>
            <a:endParaRPr lang="th-TH"/>
          </a:p>
        </p:txBody>
      </p:sp>
      <p:sp>
        <p:nvSpPr>
          <p:cNvPr id="51205" name="Slide Number Placeholder 5"/>
          <p:cNvSpPr>
            <a:spLocks noGrp="1"/>
          </p:cNvSpPr>
          <p:nvPr>
            <p:ph type="sldNum" sz="quarter" idx="10"/>
          </p:nvPr>
        </p:nvSpPr>
        <p:spPr/>
        <p:txBody>
          <a:bodyPr/>
          <a:lstStyle/>
          <a:p>
            <a:fld id="{E14CEADC-33DC-4446-8DBF-4542EBEB258F}" type="slidenum">
              <a:rPr lang="th-TH" smtClean="0"/>
              <a:pPr/>
              <a:t>22</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37891" name="Rectangle 3"/>
          <p:cNvSpPr>
            <a:spLocks noGrp="1" noChangeArrowheads="1"/>
          </p:cNvSpPr>
          <p:nvPr>
            <p:ph idx="4294967295"/>
          </p:nvPr>
        </p:nvSpPr>
        <p:spPr>
          <a:xfrm>
            <a:off x="609600" y="762000"/>
            <a:ext cx="8534400" cy="4724400"/>
          </a:xfrm>
        </p:spPr>
        <p:txBody>
          <a:bodyPr/>
          <a:lstStyle/>
          <a:p>
            <a:pPr eaLnBrk="1" hangingPunct="1"/>
            <a:r>
              <a:rPr lang="en-GB" b="1" dirty="0">
                <a:solidFill>
                  <a:srgbClr val="000000"/>
                </a:solidFill>
                <a:latin typeface="AngsanaUPC" pitchFamily="-1" charset="0"/>
                <a:ea typeface="ＭＳ Ｐゴシック" pitchFamily="-1" charset="-128"/>
              </a:rPr>
              <a:t>Sanitary and </a:t>
            </a:r>
            <a:r>
              <a:rPr lang="en-GB" b="1" dirty="0" err="1">
                <a:solidFill>
                  <a:srgbClr val="000000"/>
                </a:solidFill>
                <a:latin typeface="AngsanaUPC" pitchFamily="-1" charset="0"/>
                <a:ea typeface="ＭＳ Ｐゴシック" pitchFamily="-1" charset="-128"/>
              </a:rPr>
              <a:t>Phytosanitary</a:t>
            </a:r>
            <a:r>
              <a:rPr lang="en-GB" b="1" dirty="0">
                <a:solidFill>
                  <a:srgbClr val="000000"/>
                </a:solidFill>
                <a:latin typeface="AngsanaUPC" pitchFamily="-1" charset="0"/>
                <a:ea typeface="ＭＳ Ｐゴシック" pitchFamily="-1" charset="-128"/>
              </a:rPr>
              <a:t> Measures Agreement</a:t>
            </a:r>
            <a:r>
              <a:rPr lang="en-GB" dirty="0">
                <a:solidFill>
                  <a:srgbClr val="000000"/>
                </a:solidFill>
                <a:latin typeface="AngsanaUPC" pitchFamily="-1" charset="0"/>
                <a:ea typeface="ＭＳ Ｐゴシック" pitchFamily="-1" charset="-128"/>
              </a:rPr>
              <a:t> (</a:t>
            </a:r>
            <a:r>
              <a:rPr lang="en-GB" b="1" dirty="0">
                <a:solidFill>
                  <a:srgbClr val="000000"/>
                </a:solidFill>
                <a:latin typeface="AngsanaUPC" pitchFamily="-1" charset="0"/>
                <a:ea typeface="ＭＳ Ｐゴシック" pitchFamily="-1" charset="-128"/>
              </a:rPr>
              <a:t>SPS</a:t>
            </a:r>
            <a:r>
              <a:rPr lang="en-GB" dirty="0">
                <a:solidFill>
                  <a:srgbClr val="000000"/>
                </a:solidFill>
                <a:latin typeface="AngsanaUPC" pitchFamily="-1" charset="0"/>
                <a:ea typeface="ＭＳ Ｐゴシック" pitchFamily="-1" charset="-128"/>
              </a:rPr>
              <a:t>)</a:t>
            </a:r>
          </a:p>
          <a:p>
            <a:pPr eaLnBrk="1" hangingPunct="1"/>
            <a:r>
              <a:rPr lang="en-GB" dirty="0">
                <a:solidFill>
                  <a:srgbClr val="000000"/>
                </a:solidFill>
                <a:latin typeface="AngsanaUPC" pitchFamily="-1" charset="0"/>
                <a:ea typeface="ＭＳ Ｐゴシック" pitchFamily="-1" charset="-128"/>
              </a:rPr>
              <a:t>allows to set their own standards to govern imports.</a:t>
            </a:r>
          </a:p>
          <a:p>
            <a:pPr eaLnBrk="1" hangingPunct="1"/>
            <a:r>
              <a:rPr lang="en-GB" dirty="0">
                <a:solidFill>
                  <a:srgbClr val="000000"/>
                </a:solidFill>
                <a:latin typeface="AngsanaUPC" pitchFamily="-1" charset="0"/>
                <a:ea typeface="ＭＳ Ｐゴシック" pitchFamily="-1" charset="-128"/>
              </a:rPr>
              <a:t>are encouraged to use international standards, guidelines and recommendations where they exist.</a:t>
            </a:r>
          </a:p>
          <a:p>
            <a:pPr eaLnBrk="1" hangingPunct="1"/>
            <a:r>
              <a:rPr lang="en-GB" dirty="0">
                <a:solidFill>
                  <a:srgbClr val="000000"/>
                </a:solidFill>
                <a:latin typeface="AngsanaUPC" pitchFamily="-1" charset="0"/>
                <a:ea typeface="ＭＳ Ｐゴシック" pitchFamily="-1" charset="-128"/>
              </a:rPr>
              <a:t>regulations must be based on science.</a:t>
            </a:r>
          </a:p>
          <a:p>
            <a:pPr eaLnBrk="1" hangingPunct="1"/>
            <a:r>
              <a:rPr lang="en-GB" dirty="0">
                <a:solidFill>
                  <a:srgbClr val="000000"/>
                </a:solidFill>
                <a:latin typeface="AngsanaUPC" pitchFamily="-1" charset="0"/>
                <a:ea typeface="ＭＳ Ｐゴシック" pitchFamily="-1" charset="-128"/>
              </a:rPr>
              <a:t>should applied only to protect human, animal or plant life or health. </a:t>
            </a:r>
          </a:p>
          <a:p>
            <a:pPr eaLnBrk="1" hangingPunct="1"/>
            <a:r>
              <a:rPr lang="en-GB" dirty="0">
                <a:solidFill>
                  <a:srgbClr val="000000"/>
                </a:solidFill>
                <a:latin typeface="AngsanaUPC" pitchFamily="-1" charset="0"/>
                <a:ea typeface="ＭＳ Ｐゴシック" pitchFamily="-1" charset="-128"/>
              </a:rPr>
              <a:t>should not arbitrarily or unjustifiably discriminate between countries where identical or similar conditions prevail.</a:t>
            </a:r>
          </a:p>
          <a:p>
            <a:pPr eaLnBrk="1" hangingPunct="1"/>
            <a:r>
              <a:rPr lang="en-GB" dirty="0">
                <a:solidFill>
                  <a:srgbClr val="000000"/>
                </a:solidFill>
                <a:latin typeface="AngsanaUPC" pitchFamily="-1" charset="0"/>
                <a:ea typeface="ＭＳ Ｐゴシック" pitchFamily="-1" charset="-128"/>
              </a:rPr>
              <a:t>allow temporary “precautionary” measures.</a:t>
            </a:r>
            <a:endParaRPr lang="th-TH" dirty="0">
              <a:solidFill>
                <a:srgbClr val="000000"/>
              </a:solidFill>
              <a:latin typeface="Verdana" pitchFamily="-1" charset="0"/>
              <a:ea typeface="ＭＳ Ｐゴシック" pitchFamily="-1" charset="-128"/>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78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78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78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78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78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789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3789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5969000" y="4470400"/>
            <a:ext cx="3175000" cy="2387600"/>
          </a:xfrm>
          <a:prstGeom prst="rect">
            <a:avLst/>
          </a:prstGeom>
        </p:spPr>
      </p:pic>
      <p:sp>
        <p:nvSpPr>
          <p:cNvPr id="2" name="Title 1"/>
          <p:cNvSpPr>
            <a:spLocks noGrp="1"/>
          </p:cNvSpPr>
          <p:nvPr>
            <p:ph type="title"/>
          </p:nvPr>
        </p:nvSpPr>
        <p:spPr/>
        <p:txBody>
          <a:bodyPr/>
          <a:lstStyle/>
          <a:p>
            <a:r>
              <a:rPr lang="en-US" dirty="0" smtClean="0"/>
              <a:t>Fruit exports to Japan</a:t>
            </a:r>
            <a:endParaRPr lang="en-US" dirty="0"/>
          </a:p>
        </p:txBody>
      </p:sp>
      <p:sp>
        <p:nvSpPr>
          <p:cNvPr id="5" name="Content Placeholder 4"/>
          <p:cNvSpPr>
            <a:spLocks noGrp="1"/>
          </p:cNvSpPr>
          <p:nvPr>
            <p:ph idx="1"/>
          </p:nvPr>
        </p:nvSpPr>
        <p:spPr>
          <a:xfrm>
            <a:off x="609600" y="990600"/>
            <a:ext cx="7772400" cy="4724400"/>
          </a:xfrm>
        </p:spPr>
        <p:txBody>
          <a:bodyPr/>
          <a:lstStyle/>
          <a:p>
            <a:r>
              <a:rPr lang="en-US" dirty="0" smtClean="0"/>
              <a:t>Q: What process the Thai fruit, such as mango and mangosteen, need to go through before they are allow to export to Japan?</a:t>
            </a:r>
          </a:p>
          <a:p>
            <a:r>
              <a:rPr lang="en-US" dirty="0" smtClean="0"/>
              <a:t>A: Vapor-heat treatment</a:t>
            </a:r>
          </a:p>
          <a:p>
            <a:pPr lvl="1"/>
            <a:r>
              <a:rPr lang="en-US" dirty="0" smtClean="0"/>
              <a:t>47</a:t>
            </a:r>
            <a:r>
              <a:rPr lang="en-US" baseline="30000" dirty="0" smtClean="0"/>
              <a:t>O</a:t>
            </a:r>
            <a:r>
              <a:rPr lang="en-US" dirty="0" smtClean="0"/>
              <a:t>C for 20 minutes for mango</a:t>
            </a:r>
          </a:p>
          <a:p>
            <a:pPr lvl="1"/>
            <a:r>
              <a:rPr lang="en-US" dirty="0" smtClean="0"/>
              <a:t>46</a:t>
            </a:r>
            <a:r>
              <a:rPr lang="en-US" baseline="30000" dirty="0" smtClean="0"/>
              <a:t>O</a:t>
            </a:r>
            <a:r>
              <a:rPr lang="en-US" dirty="0" smtClean="0"/>
              <a:t>C for 58 minutes for mangosteen</a:t>
            </a:r>
            <a:endParaRPr lang="en-US" dirty="0"/>
          </a:p>
        </p:txBody>
      </p:sp>
      <p:sp>
        <p:nvSpPr>
          <p:cNvPr id="3" name="Slide Number Placeholder 2"/>
          <p:cNvSpPr>
            <a:spLocks noGrp="1"/>
          </p:cNvSpPr>
          <p:nvPr>
            <p:ph type="sldNum" sz="quarter" idx="10"/>
          </p:nvPr>
        </p:nvSpPr>
        <p:spPr/>
        <p:txBody>
          <a:bodyPr/>
          <a:lstStyle/>
          <a:p>
            <a:pPr>
              <a:defRPr/>
            </a:pPr>
            <a:fld id="{940B504F-424C-4B4E-9AFE-28D31C13E603}" type="slidenum">
              <a:rPr lang="th-TH" smtClean="0"/>
              <a:pPr>
                <a:defRPr/>
              </a:pPr>
              <a:t>23</a:t>
            </a:fld>
            <a:endParaRPr lang="th-TH"/>
          </a:p>
        </p:txBody>
      </p:sp>
      <p:sp>
        <p:nvSpPr>
          <p:cNvPr id="4" name="Footer Placeholder 3"/>
          <p:cNvSpPr>
            <a:spLocks noGrp="1"/>
          </p:cNvSpPr>
          <p:nvPr>
            <p:ph type="ftr" sz="quarter" idx="3"/>
          </p:nvPr>
        </p:nvSpPr>
        <p:spPr/>
        <p:txBody>
          <a:bodyPr/>
          <a:lstStyle/>
          <a:p>
            <a:pPr>
              <a:defRPr/>
            </a:pPr>
            <a:r>
              <a:rPr lang="en-US" smtClean="0"/>
              <a:t>Chayun Tantivasadakarn</a:t>
            </a:r>
            <a:endParaRPr lang="en-US"/>
          </a:p>
        </p:txBody>
      </p:sp>
      <p:pic>
        <p:nvPicPr>
          <p:cNvPr id="6" name="Picture 5"/>
          <p:cNvPicPr>
            <a:picLocks noChangeAspect="1"/>
          </p:cNvPicPr>
          <p:nvPr/>
        </p:nvPicPr>
        <p:blipFill>
          <a:blip r:embed="rId3"/>
          <a:stretch>
            <a:fillRect/>
          </a:stretch>
        </p:blipFill>
        <p:spPr>
          <a:xfrm>
            <a:off x="5943601" y="2237855"/>
            <a:ext cx="3200400" cy="2181745"/>
          </a:xfrm>
          <a:prstGeom prst="rect">
            <a:avLst/>
          </a:prstGeom>
        </p:spPr>
      </p:pic>
      <p:pic>
        <p:nvPicPr>
          <p:cNvPr id="8" name="Picture 7"/>
          <p:cNvPicPr>
            <a:picLocks noChangeAspect="1"/>
          </p:cNvPicPr>
          <p:nvPr/>
        </p:nvPicPr>
        <p:blipFill>
          <a:blip r:embed="rId4"/>
          <a:stretch>
            <a:fillRect/>
          </a:stretch>
        </p:blipFill>
        <p:spPr>
          <a:xfrm>
            <a:off x="2590800" y="4385310"/>
            <a:ext cx="3352800" cy="2472690"/>
          </a:xfrm>
          <a:prstGeom prst="rect">
            <a:avLst/>
          </a:prstGeom>
        </p:spPr>
      </p:pic>
      <p:pic>
        <p:nvPicPr>
          <p:cNvPr id="10" name="Picture 9"/>
          <p:cNvPicPr>
            <a:picLocks noChangeAspect="1"/>
          </p:cNvPicPr>
          <p:nvPr/>
        </p:nvPicPr>
        <p:blipFill>
          <a:blip r:embed="rId5"/>
          <a:srcRect l="14662" r="4887"/>
          <a:stretch>
            <a:fillRect/>
          </a:stretch>
        </p:blipFill>
        <p:spPr>
          <a:xfrm>
            <a:off x="4317428" y="2247900"/>
            <a:ext cx="1583684" cy="1181100"/>
          </a:xfrm>
          <a:prstGeom prst="rect">
            <a:avLst/>
          </a:prstGeom>
        </p:spPr>
      </p:pic>
      <p:pic>
        <p:nvPicPr>
          <p:cNvPr id="11" name="Picture 10" descr="IMG_0093.jpg"/>
          <p:cNvPicPr>
            <a:picLocks noChangeAspect="1"/>
          </p:cNvPicPr>
          <p:nvPr/>
        </p:nvPicPr>
        <p:blipFill>
          <a:blip r:embed="rId6"/>
          <a:stretch>
            <a:fillRect/>
          </a:stretch>
        </p:blipFill>
        <p:spPr>
          <a:xfrm>
            <a:off x="0" y="4419600"/>
            <a:ext cx="1600200" cy="2133600"/>
          </a:xfrm>
          <a:prstGeom prst="rect">
            <a:avLst/>
          </a:prstGeom>
        </p:spPr>
      </p:pic>
      <p:pic>
        <p:nvPicPr>
          <p:cNvPr id="12" name="Picture 11" descr="IMG_0092.jpg"/>
          <p:cNvPicPr>
            <a:picLocks noChangeAspect="1"/>
          </p:cNvPicPr>
          <p:nvPr/>
        </p:nvPicPr>
        <p:blipFill>
          <a:blip r:embed="rId7"/>
          <a:stretch>
            <a:fillRect/>
          </a:stretch>
        </p:blipFill>
        <p:spPr>
          <a:xfrm>
            <a:off x="0" y="4419600"/>
            <a:ext cx="2844800" cy="21336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6"/>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5">
                                            <p:txEl>
                                              <p:pRg st="3" end="3"/>
                                            </p:txEl>
                                          </p:spTgt>
                                        </p:tgtEl>
                                        <p:attrNameLst>
                                          <p:attrName>style.visibility</p:attrName>
                                        </p:attrNameLst>
                                      </p:cBhvr>
                                      <p:to>
                                        <p:strVal val="visible"/>
                                      </p:to>
                                    </p:set>
                                  </p:childTnLst>
                                </p:cTn>
                              </p:par>
                            </p:childTnLst>
                          </p:cTn>
                        </p:par>
                        <p:par>
                          <p:cTn id="18" fill="hold">
                            <p:stCondLst>
                              <p:cond delay="0"/>
                            </p:stCondLst>
                            <p:childTnLst>
                              <p:par>
                                <p:cTn id="19" presetID="1"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7021286" y="3886200"/>
            <a:ext cx="2122714" cy="2971800"/>
          </a:xfrm>
          <a:prstGeom prst="rect">
            <a:avLst/>
          </a:prstGeom>
        </p:spPr>
      </p:pic>
      <p:sp>
        <p:nvSpPr>
          <p:cNvPr id="53250" name="Rectangle 2"/>
          <p:cNvSpPr>
            <a:spLocks noGrp="1" noChangeArrowheads="1"/>
          </p:cNvSpPr>
          <p:nvPr>
            <p:ph type="title"/>
          </p:nvPr>
        </p:nvSpPr>
        <p:spPr/>
        <p:txBody>
          <a:bodyPr/>
          <a:lstStyle/>
          <a:p>
            <a:r>
              <a:rPr lang="th-TH" smtClean="0"/>
              <a:t>Important Agreements: Trade Rules</a:t>
            </a:r>
            <a:endParaRPr lang="th-TH"/>
          </a:p>
        </p:txBody>
      </p:sp>
      <p:sp>
        <p:nvSpPr>
          <p:cNvPr id="53253" name="Slide Number Placeholder 5"/>
          <p:cNvSpPr>
            <a:spLocks noGrp="1"/>
          </p:cNvSpPr>
          <p:nvPr>
            <p:ph type="sldNum" sz="quarter" idx="10"/>
          </p:nvPr>
        </p:nvSpPr>
        <p:spPr/>
        <p:txBody>
          <a:bodyPr/>
          <a:lstStyle/>
          <a:p>
            <a:fld id="{9AB13034-6821-644B-9439-329A418B8535}" type="slidenum">
              <a:rPr lang="th-TH" smtClean="0"/>
              <a:pPr/>
              <a:t>24</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38915" name="Rectangle 3"/>
          <p:cNvSpPr>
            <a:spLocks noGrp="1" noChangeArrowheads="1"/>
          </p:cNvSpPr>
          <p:nvPr>
            <p:ph idx="4294967295"/>
          </p:nvPr>
        </p:nvSpPr>
        <p:spPr>
          <a:xfrm>
            <a:off x="0" y="914400"/>
            <a:ext cx="8229600" cy="4724400"/>
          </a:xfrm>
        </p:spPr>
        <p:txBody>
          <a:bodyPr/>
          <a:lstStyle/>
          <a:p>
            <a:pPr eaLnBrk="1" hangingPunct="1"/>
            <a:r>
              <a:rPr lang="en-GB" b="1" dirty="0">
                <a:solidFill>
                  <a:srgbClr val="000000"/>
                </a:solidFill>
                <a:latin typeface="AngsanaUPC" pitchFamily="-1" charset="0"/>
                <a:ea typeface="ＭＳ Ｐゴシック" pitchFamily="-1" charset="-128"/>
              </a:rPr>
              <a:t>Technical Barriers to Trade Agreement (TBT)</a:t>
            </a:r>
          </a:p>
          <a:p>
            <a:pPr eaLnBrk="1" hangingPunct="1"/>
            <a:r>
              <a:rPr lang="en-GB" dirty="0">
                <a:solidFill>
                  <a:srgbClr val="000000"/>
                </a:solidFill>
                <a:latin typeface="AngsanaUPC" pitchFamily="-1" charset="0"/>
                <a:ea typeface="ＭＳ Ｐゴシック" pitchFamily="-1" charset="-128"/>
              </a:rPr>
              <a:t>recognizes countries’ rights to adopt the appropriate standards </a:t>
            </a:r>
          </a:p>
          <a:p>
            <a:pPr lvl="1" eaLnBrk="1" hangingPunct="1"/>
            <a:r>
              <a:rPr lang="en-GB" dirty="0">
                <a:solidFill>
                  <a:srgbClr val="000000"/>
                </a:solidFill>
                <a:latin typeface="AngsanaUPC" pitchFamily="-1" charset="0"/>
                <a:ea typeface="ＭＳ Ｐゴシック" pitchFamily="-1" charset="-128"/>
              </a:rPr>
              <a:t>for human, animal or plant life or health, for the protection of the environment or to meet other consumer interests.</a:t>
            </a:r>
          </a:p>
          <a:p>
            <a:pPr eaLnBrk="1" hangingPunct="1"/>
            <a:r>
              <a:rPr lang="en-GB" dirty="0">
                <a:solidFill>
                  <a:srgbClr val="000000"/>
                </a:solidFill>
                <a:latin typeface="AngsanaUPC" pitchFamily="-1" charset="0"/>
                <a:ea typeface="ＭＳ Ｐゴシック" pitchFamily="-1" charset="-128"/>
              </a:rPr>
              <a:t>national standards have to be fair and equitable</a:t>
            </a:r>
          </a:p>
          <a:p>
            <a:pPr eaLnBrk="1" hangingPunct="1"/>
            <a:r>
              <a:rPr lang="en-GB" dirty="0">
                <a:solidFill>
                  <a:srgbClr val="000000"/>
                </a:solidFill>
                <a:latin typeface="AngsanaUPC" pitchFamily="-1" charset="0"/>
                <a:ea typeface="ＭＳ Ｐゴシック" pitchFamily="-1" charset="-128"/>
              </a:rPr>
              <a:t>discourages any methods that would </a:t>
            </a:r>
            <a:r>
              <a:rPr lang="en-GB" dirty="0" smtClean="0">
                <a:solidFill>
                  <a:srgbClr val="000000"/>
                </a:solidFill>
                <a:latin typeface="AngsanaUPC" pitchFamily="-1" charset="0"/>
                <a:ea typeface="ＭＳ Ｐゴシック" pitchFamily="-1" charset="-128"/>
              </a:rPr>
              <a:t>give       </a:t>
            </a:r>
            <a:r>
              <a:rPr lang="en-GB" dirty="0">
                <a:solidFill>
                  <a:srgbClr val="000000"/>
                </a:solidFill>
                <a:latin typeface="AngsanaUPC" pitchFamily="-1" charset="0"/>
                <a:ea typeface="ＭＳ Ｐゴシック" pitchFamily="-1" charset="-128"/>
              </a:rPr>
              <a:t>domestically produced goods an unfair advantage</a:t>
            </a:r>
          </a:p>
          <a:p>
            <a:pPr eaLnBrk="1" hangingPunct="1"/>
            <a:r>
              <a:rPr lang="en-GB" dirty="0">
                <a:solidFill>
                  <a:srgbClr val="000000"/>
                </a:solidFill>
                <a:latin typeface="AngsanaUPC" pitchFamily="-1" charset="0"/>
                <a:ea typeface="ＭＳ Ｐゴシック" pitchFamily="-1" charset="-128"/>
              </a:rPr>
              <a:t>encourages countries to recognize each </a:t>
            </a:r>
            <a:r>
              <a:rPr lang="en-GB" dirty="0" smtClean="0">
                <a:solidFill>
                  <a:srgbClr val="000000"/>
                </a:solidFill>
                <a:latin typeface="AngsanaUPC" pitchFamily="-1" charset="0"/>
                <a:ea typeface="ＭＳ Ｐゴシック" pitchFamily="-1" charset="-128"/>
              </a:rPr>
              <a:t>other’s        </a:t>
            </a:r>
            <a:r>
              <a:rPr lang="en-GB" dirty="0">
                <a:solidFill>
                  <a:srgbClr val="000000"/>
                </a:solidFill>
                <a:latin typeface="AngsanaUPC" pitchFamily="-1" charset="0"/>
                <a:ea typeface="ＭＳ Ｐゴシック" pitchFamily="-1" charset="-128"/>
              </a:rPr>
              <a:t>testing procedures</a:t>
            </a:r>
            <a:endParaRPr lang="th-TH" dirty="0">
              <a:solidFill>
                <a:srgbClr val="000000"/>
              </a:solidFill>
              <a:latin typeface="Verdana" pitchFamily="-1" charset="0"/>
              <a:ea typeface="ＭＳ Ｐゴシック" pitchFamily="-1" charset="-128"/>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89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89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89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891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891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891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build="p" bldLvl="2"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6629400" y="2362200"/>
            <a:ext cx="2517429" cy="2222500"/>
          </a:xfrm>
          <a:prstGeom prst="rect">
            <a:avLst/>
          </a:prstGeom>
        </p:spPr>
      </p:pic>
      <p:sp>
        <p:nvSpPr>
          <p:cNvPr id="55298" name="Rectangle 2"/>
          <p:cNvSpPr>
            <a:spLocks noGrp="1" noChangeArrowheads="1"/>
          </p:cNvSpPr>
          <p:nvPr>
            <p:ph type="title"/>
          </p:nvPr>
        </p:nvSpPr>
        <p:spPr/>
        <p:txBody>
          <a:bodyPr/>
          <a:lstStyle/>
          <a:p>
            <a:r>
              <a:rPr lang="th-TH" smtClean="0"/>
              <a:t>Important Agreements: </a:t>
            </a:r>
            <a:r>
              <a:rPr lang="en-GB" smtClean="0"/>
              <a:t>Intellectual property</a:t>
            </a:r>
            <a:endParaRPr lang="th-TH"/>
          </a:p>
        </p:txBody>
      </p:sp>
      <p:sp>
        <p:nvSpPr>
          <p:cNvPr id="55301" name="Slide Number Placeholder 5"/>
          <p:cNvSpPr>
            <a:spLocks noGrp="1"/>
          </p:cNvSpPr>
          <p:nvPr>
            <p:ph type="sldNum" sz="quarter" idx="10"/>
          </p:nvPr>
        </p:nvSpPr>
        <p:spPr/>
        <p:txBody>
          <a:bodyPr/>
          <a:lstStyle/>
          <a:p>
            <a:fld id="{333639A5-34C7-3C45-A963-D2D5F88BBDA6}" type="slidenum">
              <a:rPr lang="th-TH" smtClean="0"/>
              <a:pPr/>
              <a:t>25</a:t>
            </a:fld>
            <a:endParaRPr lang="th-TH" dirty="0"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35843" name="Rectangle 3"/>
          <p:cNvSpPr>
            <a:spLocks noGrp="1" noChangeArrowheads="1"/>
          </p:cNvSpPr>
          <p:nvPr>
            <p:ph idx="4294967295"/>
          </p:nvPr>
        </p:nvSpPr>
        <p:spPr>
          <a:xfrm>
            <a:off x="304800" y="838200"/>
            <a:ext cx="8839200" cy="5715000"/>
          </a:xfrm>
        </p:spPr>
        <p:txBody>
          <a:bodyPr/>
          <a:lstStyle/>
          <a:p>
            <a:pPr eaLnBrk="1" hangingPunct="1"/>
            <a:r>
              <a:rPr lang="en-GB" b="1" dirty="0">
                <a:solidFill>
                  <a:srgbClr val="000000"/>
                </a:solidFill>
                <a:latin typeface="AngsanaUPC" pitchFamily="-1" charset="0"/>
                <a:ea typeface="ＭＳ Ｐゴシック" pitchFamily="-1" charset="-128"/>
              </a:rPr>
              <a:t>Agreement on Trade-Related Aspects of Intellectual Property Rights (TRIPS)</a:t>
            </a:r>
            <a:endParaRPr lang="en-GB" dirty="0">
              <a:solidFill>
                <a:srgbClr val="000000"/>
              </a:solidFill>
              <a:latin typeface="AngsanaUPC" pitchFamily="-1" charset="0"/>
              <a:ea typeface="ＭＳ Ｐゴシック" pitchFamily="-1" charset="-128"/>
            </a:endParaRPr>
          </a:p>
          <a:p>
            <a:pPr eaLnBrk="1" hangingPunct="1"/>
            <a:r>
              <a:rPr lang="en-GB" dirty="0">
                <a:solidFill>
                  <a:srgbClr val="000000"/>
                </a:solidFill>
                <a:latin typeface="AngsanaUPC" pitchFamily="-1" charset="0"/>
                <a:ea typeface="ＭＳ Ｐゴシック" pitchFamily="-1" charset="-128"/>
              </a:rPr>
              <a:t>Creators can be given the right to prevent others from using their inventions, designs or other creations</a:t>
            </a:r>
          </a:p>
          <a:p>
            <a:pPr eaLnBrk="1" hangingPunct="1"/>
            <a:r>
              <a:rPr lang="en-GB" dirty="0">
                <a:solidFill>
                  <a:srgbClr val="000000"/>
                </a:solidFill>
                <a:latin typeface="AngsanaUPC" pitchFamily="-1" charset="0"/>
                <a:ea typeface="ＭＳ Ｐゴシック" pitchFamily="-1" charset="-128"/>
              </a:rPr>
              <a:t>and to use that right to negotiate payment </a:t>
            </a:r>
            <a:r>
              <a:rPr lang="en-GB" dirty="0" smtClean="0">
                <a:solidFill>
                  <a:srgbClr val="000000"/>
                </a:solidFill>
                <a:latin typeface="AngsanaUPC" pitchFamily="-1" charset="0"/>
                <a:ea typeface="ＭＳ Ｐゴシック" pitchFamily="-1" charset="-128"/>
              </a:rPr>
              <a:t>in                    </a:t>
            </a:r>
            <a:r>
              <a:rPr lang="en-GB" dirty="0">
                <a:solidFill>
                  <a:srgbClr val="000000"/>
                </a:solidFill>
                <a:latin typeface="AngsanaUPC" pitchFamily="-1" charset="0"/>
                <a:ea typeface="ＭＳ Ｐゴシック" pitchFamily="-1" charset="-128"/>
              </a:rPr>
              <a:t>return from others who use them</a:t>
            </a:r>
          </a:p>
          <a:p>
            <a:pPr eaLnBrk="1" hangingPunct="1"/>
            <a:r>
              <a:rPr lang="en-GB" dirty="0">
                <a:solidFill>
                  <a:srgbClr val="000000"/>
                </a:solidFill>
                <a:latin typeface="AngsanaUPC" pitchFamily="-1" charset="0"/>
                <a:ea typeface="ＭＳ Ｐゴシック" pitchFamily="-1" charset="-128"/>
              </a:rPr>
              <a:t>copyrights, patents, trademarks, industrial designs, integrated circuit designs, geographical indications</a:t>
            </a:r>
          </a:p>
          <a:p>
            <a:pPr eaLnBrk="1" hangingPunct="1"/>
            <a:r>
              <a:rPr lang="en-GB" dirty="0">
                <a:solidFill>
                  <a:srgbClr val="000000"/>
                </a:solidFill>
                <a:latin typeface="AngsanaUPC" pitchFamily="-1" charset="0"/>
                <a:ea typeface="ＭＳ Ｐゴシック" pitchFamily="-1" charset="-128"/>
              </a:rPr>
              <a:t>governments can take action to prevent anti-competitive licensing that abuses intellectual property rights </a:t>
            </a:r>
            <a:endParaRPr lang="th-TH" dirty="0">
              <a:solidFill>
                <a:srgbClr val="000000"/>
              </a:solidFill>
              <a:latin typeface="AngsanaUPC" pitchFamily="-1" charset="0"/>
              <a:ea typeface="ＭＳ Ｐゴシック" pitchFamily="-1" charset="-128"/>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58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58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58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584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584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th-TH" smtClean="0"/>
              <a:t>Important Agreements: </a:t>
            </a:r>
            <a:r>
              <a:rPr lang="en-GB" smtClean="0"/>
              <a:t>Investment measures</a:t>
            </a:r>
            <a:endParaRPr lang="th-TH"/>
          </a:p>
        </p:txBody>
      </p:sp>
      <p:sp>
        <p:nvSpPr>
          <p:cNvPr id="57349" name="Slide Number Placeholder 5"/>
          <p:cNvSpPr>
            <a:spLocks noGrp="1"/>
          </p:cNvSpPr>
          <p:nvPr>
            <p:ph type="sldNum" sz="quarter" idx="10"/>
          </p:nvPr>
        </p:nvSpPr>
        <p:spPr/>
        <p:txBody>
          <a:bodyPr/>
          <a:lstStyle/>
          <a:p>
            <a:fld id="{8C3CF658-264F-AB49-A17F-9A742163AA0F}" type="slidenum">
              <a:rPr lang="th-TH" smtClean="0"/>
              <a:pPr/>
              <a:t>26</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39939" name="Rectangle 3"/>
          <p:cNvSpPr>
            <a:spLocks noGrp="1" noChangeArrowheads="1"/>
          </p:cNvSpPr>
          <p:nvPr>
            <p:ph idx="4294967295"/>
          </p:nvPr>
        </p:nvSpPr>
        <p:spPr>
          <a:xfrm>
            <a:off x="152400" y="1219200"/>
            <a:ext cx="9220200" cy="5105400"/>
          </a:xfrm>
        </p:spPr>
        <p:txBody>
          <a:bodyPr/>
          <a:lstStyle/>
          <a:p>
            <a:pPr eaLnBrk="1" hangingPunct="1"/>
            <a:r>
              <a:rPr lang="en-GB" sz="4400" b="1" dirty="0">
                <a:solidFill>
                  <a:srgbClr val="000000"/>
                </a:solidFill>
                <a:latin typeface="AngsanaUPC" pitchFamily="-1" charset="0"/>
                <a:ea typeface="ＭＳ Ｐゴシック" pitchFamily="-1" charset="-128"/>
              </a:rPr>
              <a:t>Trade-Related Investment Measures (</a:t>
            </a:r>
            <a:r>
              <a:rPr lang="en-GB" sz="4400" b="1" dirty="0" err="1">
                <a:solidFill>
                  <a:srgbClr val="000000"/>
                </a:solidFill>
                <a:latin typeface="AngsanaUPC" pitchFamily="-1" charset="0"/>
                <a:ea typeface="ＭＳ Ｐゴシック" pitchFamily="-1" charset="-128"/>
              </a:rPr>
              <a:t>TRIMs</a:t>
            </a:r>
            <a:r>
              <a:rPr lang="en-GB" sz="4400" b="1" dirty="0">
                <a:solidFill>
                  <a:srgbClr val="000000"/>
                </a:solidFill>
                <a:latin typeface="AngsanaUPC" pitchFamily="-1" charset="0"/>
                <a:ea typeface="ＭＳ Ｐゴシック" pitchFamily="-1" charset="-128"/>
              </a:rPr>
              <a:t>) Agreement</a:t>
            </a:r>
            <a:r>
              <a:rPr lang="en-GB" sz="4400" dirty="0">
                <a:solidFill>
                  <a:srgbClr val="000000"/>
                </a:solidFill>
                <a:latin typeface="Verdana" pitchFamily="-1" charset="0"/>
                <a:ea typeface="ＭＳ Ｐゴシック" pitchFamily="-1" charset="-128"/>
              </a:rPr>
              <a:t> </a:t>
            </a:r>
          </a:p>
          <a:p>
            <a:pPr eaLnBrk="1" hangingPunct="1"/>
            <a:r>
              <a:rPr lang="en-GB" sz="4400" dirty="0">
                <a:solidFill>
                  <a:srgbClr val="000000"/>
                </a:solidFill>
                <a:latin typeface="AngsanaUPC" pitchFamily="-1" charset="0"/>
                <a:ea typeface="ＭＳ Ｐゴシック" pitchFamily="-1" charset="-128"/>
              </a:rPr>
              <a:t>Abolish investment measures that restrict or distort trade</a:t>
            </a:r>
          </a:p>
          <a:p>
            <a:pPr lvl="1" eaLnBrk="1" hangingPunct="1"/>
            <a:r>
              <a:rPr lang="th-TH" sz="4000" dirty="0">
                <a:solidFill>
                  <a:srgbClr val="000000"/>
                </a:solidFill>
                <a:latin typeface="AngsanaUPC" pitchFamily="-1" charset="0"/>
                <a:ea typeface="ＭＳ Ｐゴシック" pitchFamily="-1" charset="-128"/>
              </a:rPr>
              <a:t>Local content requirement</a:t>
            </a:r>
          </a:p>
          <a:p>
            <a:pPr lvl="1" eaLnBrk="1" hangingPunct="1"/>
            <a:r>
              <a:rPr lang="th-TH" sz="4000" dirty="0">
                <a:solidFill>
                  <a:srgbClr val="000000"/>
                </a:solidFill>
                <a:latin typeface="AngsanaUPC" pitchFamily="-1" charset="0"/>
                <a:ea typeface="ＭＳ Ｐゴシック" pitchFamily="-1" charset="-128"/>
              </a:rPr>
              <a:t>Export performance requirement</a:t>
            </a:r>
          </a:p>
          <a:p>
            <a:pPr lvl="1" eaLnBrk="1" hangingPunct="1"/>
            <a:r>
              <a:rPr lang="en-GB" sz="4400" dirty="0">
                <a:solidFill>
                  <a:srgbClr val="000000"/>
                </a:solidFill>
                <a:latin typeface="AngsanaUPC" pitchFamily="-1" charset="0"/>
                <a:ea typeface="ＭＳ Ｐゴシック" pitchFamily="-1" charset="-128"/>
              </a:rPr>
              <a:t>restrictions in quantities</a:t>
            </a:r>
            <a:r>
              <a:rPr lang="en-GB" sz="4000" dirty="0">
                <a:solidFill>
                  <a:srgbClr val="000000"/>
                </a:solidFill>
                <a:latin typeface="Verdana" pitchFamily="-1" charset="0"/>
                <a:ea typeface="ＭＳ Ｐゴシック" pitchFamily="-1" charset="-128"/>
              </a:rPr>
              <a:t> </a:t>
            </a:r>
            <a:endParaRPr lang="th-TH" sz="4000" dirty="0">
              <a:solidFill>
                <a:srgbClr val="000000"/>
              </a:solidFill>
              <a:latin typeface="AngsanaUPC" pitchFamily="-1" charset="0"/>
              <a:ea typeface="ＭＳ Ｐゴシック" pitchFamily="-1" charset="-128"/>
            </a:endParaRPr>
          </a:p>
          <a:p>
            <a:pPr eaLnBrk="1" hangingPunct="1"/>
            <a:r>
              <a:rPr lang="en-GB" sz="4400" dirty="0">
                <a:solidFill>
                  <a:srgbClr val="000000"/>
                </a:solidFill>
                <a:latin typeface="AngsanaUPC" pitchFamily="-1" charset="0"/>
                <a:ea typeface="ＭＳ Ｐゴシック" pitchFamily="-1" charset="-128"/>
              </a:rPr>
              <a:t>should not discriminates against foreigners or foreign products</a:t>
            </a:r>
            <a:r>
              <a:rPr lang="th-TH" sz="4400" dirty="0">
                <a:solidFill>
                  <a:srgbClr val="000000"/>
                </a:solidFill>
                <a:latin typeface="AngsanaUPC" pitchFamily="-1" charset="0"/>
                <a:ea typeface="ＭＳ Ｐゴシック" pitchFamily="-1" charset="-128"/>
              </a:rPr>
              <a:t> </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99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99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99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993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993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993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bldLvl="2"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r>
              <a:rPr lang="th-TH" smtClean="0"/>
              <a:t>Important Agreements: Trade in Services</a:t>
            </a:r>
            <a:endParaRPr lang="th-TH"/>
          </a:p>
        </p:txBody>
      </p:sp>
      <p:sp>
        <p:nvSpPr>
          <p:cNvPr id="59397" name="Slide Number Placeholder 5"/>
          <p:cNvSpPr>
            <a:spLocks noGrp="1"/>
          </p:cNvSpPr>
          <p:nvPr>
            <p:ph type="sldNum" sz="quarter" idx="10"/>
          </p:nvPr>
        </p:nvSpPr>
        <p:spPr/>
        <p:txBody>
          <a:bodyPr/>
          <a:lstStyle/>
          <a:p>
            <a:fld id="{1421473F-5076-6A44-AE4F-9D449417E0EF}" type="slidenum">
              <a:rPr lang="th-TH" smtClean="0"/>
              <a:pPr/>
              <a:t>27</a:t>
            </a:fld>
            <a:endParaRPr lang="th-TH" dirty="0"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40963" name="Rectangle 3"/>
          <p:cNvSpPr>
            <a:spLocks noGrp="1" noChangeArrowheads="1"/>
          </p:cNvSpPr>
          <p:nvPr>
            <p:ph idx="4294967295"/>
          </p:nvPr>
        </p:nvSpPr>
        <p:spPr>
          <a:xfrm>
            <a:off x="533400" y="1143000"/>
            <a:ext cx="7772400" cy="4724400"/>
          </a:xfrm>
        </p:spPr>
        <p:txBody>
          <a:bodyPr/>
          <a:lstStyle/>
          <a:p>
            <a:pPr eaLnBrk="1" hangingPunct="1"/>
            <a:r>
              <a:rPr lang="th-TH" b="1" dirty="0">
                <a:latin typeface="Angsana New" pitchFamily="-1" charset="0"/>
                <a:ea typeface="ＭＳ Ｐゴシック" pitchFamily="-1" charset="-128"/>
              </a:rPr>
              <a:t>General Agreements on Trade in Services (GATS)</a:t>
            </a:r>
            <a:endParaRPr lang="th-TH" dirty="0">
              <a:latin typeface="Angsana New" pitchFamily="-1" charset="0"/>
              <a:ea typeface="ＭＳ Ｐゴシック" pitchFamily="-1" charset="-128"/>
            </a:endParaRPr>
          </a:p>
          <a:p>
            <a:pPr eaLnBrk="1" hangingPunct="1"/>
            <a:r>
              <a:rPr lang="th-TH" dirty="0">
                <a:latin typeface="Angsana New" pitchFamily="-1" charset="0"/>
                <a:ea typeface="ＭＳ Ｐゴシック" pitchFamily="-1" charset="-128"/>
              </a:rPr>
              <a:t>Services require instant consumption since they are</a:t>
            </a:r>
          </a:p>
          <a:p>
            <a:pPr lvl="1" eaLnBrk="1" hangingPunct="1"/>
            <a:r>
              <a:rPr lang="th-TH" dirty="0">
                <a:latin typeface="Angsana New" pitchFamily="-1" charset="0"/>
                <a:ea typeface="ＭＳ Ｐゴシック" pitchFamily="-1" charset="-128"/>
              </a:rPr>
              <a:t>intangible</a:t>
            </a:r>
          </a:p>
          <a:p>
            <a:pPr lvl="1" eaLnBrk="1" hangingPunct="1"/>
            <a:r>
              <a:rPr lang="th-TH" dirty="0">
                <a:latin typeface="Angsana New" pitchFamily="-1" charset="0"/>
                <a:ea typeface="ＭＳ Ｐゴシック" pitchFamily="-1" charset="-128"/>
              </a:rPr>
              <a:t>non-durable</a:t>
            </a:r>
          </a:p>
          <a:p>
            <a:pPr lvl="1" eaLnBrk="1" hangingPunct="1"/>
            <a:r>
              <a:rPr lang="th-TH" dirty="0">
                <a:latin typeface="Angsana New" pitchFamily="-1" charset="0"/>
                <a:ea typeface="ＭＳ Ｐゴシック" pitchFamily="-1" charset="-128"/>
              </a:rPr>
              <a:t>non-transferable</a:t>
            </a:r>
          </a:p>
          <a:p>
            <a:pPr eaLnBrk="1" hangingPunct="1"/>
            <a:r>
              <a:rPr lang="th-TH" dirty="0">
                <a:latin typeface="Angsana New" pitchFamily="-1" charset="0"/>
                <a:ea typeface="ＭＳ Ｐゴシック" pitchFamily="-1" charset="-128"/>
              </a:rPr>
              <a:t>Why do we need  special rules?</a:t>
            </a:r>
          </a:p>
          <a:p>
            <a:pPr lvl="1" eaLnBrk="1" hangingPunct="1"/>
            <a:r>
              <a:rPr lang="th-TH" dirty="0">
                <a:latin typeface="Angsana New" pitchFamily="-1" charset="0"/>
                <a:ea typeface="ＭＳ Ｐゴシック" pitchFamily="-1" charset="-128"/>
              </a:rPr>
              <a:t>GATT has been reducing the usage of tariffs</a:t>
            </a:r>
          </a:p>
          <a:p>
            <a:pPr lvl="1" eaLnBrk="1" hangingPunct="1"/>
            <a:r>
              <a:rPr lang="th-TH" dirty="0">
                <a:latin typeface="Angsana New" pitchFamily="-1" charset="0"/>
                <a:ea typeface="ＭＳ Ｐゴシック" pitchFamily="-1" charset="-128"/>
              </a:rPr>
              <a:t>Member countries switch to services</a:t>
            </a:r>
          </a:p>
          <a:p>
            <a:pPr lvl="1" eaLnBrk="1" hangingPunct="1"/>
            <a:r>
              <a:rPr lang="th-TH" dirty="0">
                <a:latin typeface="Angsana New" pitchFamily="-1" charset="0"/>
                <a:ea typeface="ＭＳ Ｐゴシック" pitchFamily="-1" charset="-128"/>
              </a:rPr>
              <a:t>Services have different mode of supply from goods</a:t>
            </a:r>
          </a:p>
        </p:txBody>
      </p:sp>
      <p:pic>
        <p:nvPicPr>
          <p:cNvPr id="7" name="Picture 6"/>
          <p:cNvPicPr>
            <a:picLocks noChangeAspect="1"/>
          </p:cNvPicPr>
          <p:nvPr/>
        </p:nvPicPr>
        <p:blipFill>
          <a:blip r:embed="rId3"/>
          <a:stretch>
            <a:fillRect/>
          </a:stretch>
        </p:blipFill>
        <p:spPr>
          <a:xfrm>
            <a:off x="6096000" y="2286000"/>
            <a:ext cx="3048000" cy="25400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09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09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096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096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096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096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096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4096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4096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bldLvl="2"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th-TH" smtClean="0"/>
              <a:t>Important Agreements: Trade in Services</a:t>
            </a:r>
            <a:endParaRPr lang="th-TH"/>
          </a:p>
        </p:txBody>
      </p:sp>
      <p:sp>
        <p:nvSpPr>
          <p:cNvPr id="61444" name="Slide Number Placeholder 5"/>
          <p:cNvSpPr>
            <a:spLocks noGrp="1"/>
          </p:cNvSpPr>
          <p:nvPr>
            <p:ph type="sldNum" sz="quarter" idx="10"/>
          </p:nvPr>
        </p:nvSpPr>
        <p:spPr/>
        <p:txBody>
          <a:bodyPr/>
          <a:lstStyle/>
          <a:p>
            <a:fld id="{48041881-6AE4-A84E-A1EA-57D54EE9E4DB}" type="slidenum">
              <a:rPr lang="th-TH" smtClean="0"/>
              <a:pPr/>
              <a:t>28</a:t>
            </a:fld>
            <a:endParaRPr lang="th-TH" smtClean="0"/>
          </a:p>
        </p:txBody>
      </p:sp>
      <p:sp>
        <p:nvSpPr>
          <p:cNvPr id="19" name="Footer Placeholder 18"/>
          <p:cNvSpPr>
            <a:spLocks noGrp="1"/>
          </p:cNvSpPr>
          <p:nvPr>
            <p:ph type="ftr" sz="quarter" idx="3"/>
          </p:nvPr>
        </p:nvSpPr>
        <p:spPr/>
        <p:txBody>
          <a:bodyPr/>
          <a:lstStyle/>
          <a:p>
            <a:r>
              <a:rPr lang="en-US" smtClean="0"/>
              <a:t>Chayun Tantivasadakarn</a:t>
            </a:r>
            <a:endParaRPr lang="en-US"/>
          </a:p>
        </p:txBody>
      </p:sp>
      <p:sp>
        <p:nvSpPr>
          <p:cNvPr id="41989" name="Rectangle 5"/>
          <p:cNvSpPr>
            <a:spLocks noChangeArrowheads="1"/>
          </p:cNvSpPr>
          <p:nvPr/>
        </p:nvSpPr>
        <p:spPr bwMode="auto">
          <a:xfrm>
            <a:off x="2349500" y="2286000"/>
            <a:ext cx="2895600" cy="685800"/>
          </a:xfrm>
          <a:prstGeom prst="rect">
            <a:avLst/>
          </a:prstGeom>
          <a:noFill/>
          <a:ln w="9525">
            <a:noFill/>
            <a:miter lim="800000"/>
            <a:headEnd/>
            <a:tailEnd/>
          </a:ln>
        </p:spPr>
        <p:txBody>
          <a:bodyPr lIns="92075" tIns="46038" rIns="92075" bIns="46038">
            <a:prstTxWarp prst="textNoShape">
              <a:avLst/>
            </a:prstTxWarp>
          </a:bodyPr>
          <a:lstStyle/>
          <a:p>
            <a:r>
              <a:rPr lang="th-TH" b="1">
                <a:ea typeface="Angsana New" pitchFamily="-1" charset="0"/>
                <a:cs typeface="Angsana New" pitchFamily="-1" charset="0"/>
              </a:rPr>
              <a:t>Cross-boarder supply</a:t>
            </a:r>
            <a:endParaRPr lang="th-TH">
              <a:ea typeface="Angsana New" pitchFamily="-1" charset="0"/>
              <a:cs typeface="Angsana New" pitchFamily="-1" charset="0"/>
            </a:endParaRPr>
          </a:p>
        </p:txBody>
      </p:sp>
      <p:sp>
        <p:nvSpPr>
          <p:cNvPr id="41990" name="Rectangle 6"/>
          <p:cNvSpPr>
            <a:spLocks noChangeArrowheads="1"/>
          </p:cNvSpPr>
          <p:nvPr/>
        </p:nvSpPr>
        <p:spPr bwMode="auto">
          <a:xfrm>
            <a:off x="139700" y="1676400"/>
            <a:ext cx="8580438" cy="561975"/>
          </a:xfrm>
          <a:prstGeom prst="rect">
            <a:avLst/>
          </a:prstGeom>
          <a:noFill/>
          <a:ln w="12700">
            <a:solidFill>
              <a:schemeClr val="tx1"/>
            </a:solidFill>
            <a:miter lim="800000"/>
            <a:headEnd type="none" w="sm" len="sm"/>
            <a:tailEnd type="none" w="sm" len="sm"/>
          </a:ln>
        </p:spPr>
        <p:txBody>
          <a:bodyPr>
            <a:prstTxWarp prst="textNoShape">
              <a:avLst/>
            </a:prstTxWarp>
            <a:spAutoFit/>
          </a:bodyPr>
          <a:lstStyle/>
          <a:p>
            <a:r>
              <a:rPr lang="th-TH" sz="3000" b="1">
                <a:ea typeface="Angsana New" pitchFamily="-1" charset="0"/>
                <a:cs typeface="Angsana New" pitchFamily="-1" charset="0"/>
              </a:rPr>
              <a:t>Service Provider 	Mode of Supply			Example</a:t>
            </a:r>
          </a:p>
        </p:txBody>
      </p:sp>
      <p:sp>
        <p:nvSpPr>
          <p:cNvPr id="41991" name="Rectangle 7"/>
          <p:cNvSpPr>
            <a:spLocks noChangeArrowheads="1"/>
          </p:cNvSpPr>
          <p:nvPr/>
        </p:nvSpPr>
        <p:spPr bwMode="auto">
          <a:xfrm>
            <a:off x="215900" y="2436813"/>
            <a:ext cx="2070100" cy="1570037"/>
          </a:xfrm>
          <a:prstGeom prst="rect">
            <a:avLst/>
          </a:prstGeom>
          <a:noFill/>
          <a:ln w="12700">
            <a:noFill/>
            <a:miter lim="800000"/>
            <a:headEnd type="none" w="sm" len="sm"/>
            <a:tailEnd type="none" w="sm" len="sm"/>
          </a:ln>
        </p:spPr>
        <p:txBody>
          <a:bodyPr>
            <a:prstTxWarp prst="textNoShape">
              <a:avLst/>
            </a:prstTxWarp>
            <a:spAutoFit/>
          </a:bodyPr>
          <a:lstStyle/>
          <a:p>
            <a:r>
              <a:rPr lang="th-TH" sz="3200" b="1">
                <a:ea typeface="Angsana New" pitchFamily="-1" charset="0"/>
                <a:cs typeface="Angsana New" pitchFamily="-1" charset="0"/>
              </a:rPr>
              <a:t>Locate outside of the nation of the consumers</a:t>
            </a:r>
            <a:endParaRPr lang="th-TH" sz="3200" b="1">
              <a:solidFill>
                <a:srgbClr val="FFFF00"/>
              </a:solidFill>
              <a:ea typeface="Angsana New" pitchFamily="-1" charset="0"/>
              <a:cs typeface="Angsana New" pitchFamily="-1" charset="0"/>
            </a:endParaRPr>
          </a:p>
        </p:txBody>
      </p:sp>
      <p:sp>
        <p:nvSpPr>
          <p:cNvPr id="41992" name="Rectangle 8"/>
          <p:cNvSpPr>
            <a:spLocks noChangeArrowheads="1"/>
          </p:cNvSpPr>
          <p:nvPr/>
        </p:nvSpPr>
        <p:spPr bwMode="auto">
          <a:xfrm>
            <a:off x="5449888" y="2316163"/>
            <a:ext cx="3290887" cy="579437"/>
          </a:xfrm>
          <a:prstGeom prst="rect">
            <a:avLst/>
          </a:prstGeom>
          <a:noFill/>
          <a:ln w="12700">
            <a:noFill/>
            <a:miter lim="800000"/>
            <a:headEnd type="none" w="sm" len="sm"/>
            <a:tailEnd type="none" w="sm" len="sm"/>
          </a:ln>
        </p:spPr>
        <p:txBody>
          <a:bodyPr wrap="none">
            <a:prstTxWarp prst="textNoShape">
              <a:avLst/>
            </a:prstTxWarp>
            <a:spAutoFit/>
          </a:bodyPr>
          <a:lstStyle/>
          <a:p>
            <a:r>
              <a:rPr lang="th-TH" sz="3200" b="1">
                <a:ea typeface="Angsana New" pitchFamily="-1" charset="0"/>
                <a:cs typeface="Angsana New" pitchFamily="-1" charset="0"/>
              </a:rPr>
              <a:t>Postal and telecom services</a:t>
            </a:r>
            <a:endParaRPr lang="th-TH" b="1">
              <a:ea typeface="Angsana New" pitchFamily="-1" charset="0"/>
              <a:cs typeface="Angsana New" pitchFamily="-1" charset="0"/>
            </a:endParaRPr>
          </a:p>
        </p:txBody>
      </p:sp>
      <p:sp>
        <p:nvSpPr>
          <p:cNvPr id="41993" name="Rectangle 9"/>
          <p:cNvSpPr>
            <a:spLocks noChangeArrowheads="1"/>
          </p:cNvSpPr>
          <p:nvPr/>
        </p:nvSpPr>
        <p:spPr bwMode="auto">
          <a:xfrm>
            <a:off x="2349500" y="3308350"/>
            <a:ext cx="2646363" cy="584200"/>
          </a:xfrm>
          <a:prstGeom prst="rect">
            <a:avLst/>
          </a:prstGeom>
          <a:noFill/>
          <a:ln w="12700">
            <a:noFill/>
            <a:miter lim="800000"/>
            <a:headEnd type="none" w="sm" len="sm"/>
            <a:tailEnd type="none" w="sm" len="sm"/>
          </a:ln>
        </p:spPr>
        <p:txBody>
          <a:bodyPr wrap="none">
            <a:prstTxWarp prst="textNoShape">
              <a:avLst/>
            </a:prstTxWarp>
            <a:spAutoFit/>
          </a:bodyPr>
          <a:lstStyle/>
          <a:p>
            <a:r>
              <a:rPr lang="th-TH" sz="3200" b="1">
                <a:ea typeface="Angsana New" pitchFamily="-1" charset="0"/>
                <a:cs typeface="Angsana New" pitchFamily="-1" charset="0"/>
              </a:rPr>
              <a:t>Consumption abroad</a:t>
            </a:r>
            <a:endParaRPr lang="th-TH">
              <a:ea typeface="Angsana New" pitchFamily="-1" charset="0"/>
              <a:cs typeface="Angsana New" pitchFamily="-1" charset="0"/>
            </a:endParaRPr>
          </a:p>
        </p:txBody>
      </p:sp>
      <p:sp>
        <p:nvSpPr>
          <p:cNvPr id="41994" name="Rectangle 10"/>
          <p:cNvSpPr>
            <a:spLocks noChangeArrowheads="1"/>
          </p:cNvSpPr>
          <p:nvPr/>
        </p:nvSpPr>
        <p:spPr bwMode="auto">
          <a:xfrm>
            <a:off x="5594350" y="3308350"/>
            <a:ext cx="2479675" cy="579438"/>
          </a:xfrm>
          <a:prstGeom prst="rect">
            <a:avLst/>
          </a:prstGeom>
          <a:noFill/>
          <a:ln w="12700">
            <a:noFill/>
            <a:miter lim="800000"/>
            <a:headEnd type="none" w="sm" len="sm"/>
            <a:tailEnd type="none" w="sm" len="sm"/>
          </a:ln>
        </p:spPr>
        <p:txBody>
          <a:bodyPr wrap="none">
            <a:prstTxWarp prst="textNoShape">
              <a:avLst/>
            </a:prstTxWarp>
            <a:spAutoFit/>
          </a:bodyPr>
          <a:lstStyle/>
          <a:p>
            <a:r>
              <a:rPr lang="th-TH" sz="3200" b="1">
                <a:ea typeface="Angsana New" pitchFamily="-1" charset="0"/>
                <a:cs typeface="Angsana New" pitchFamily="-1" charset="0"/>
              </a:rPr>
              <a:t>Tourism, Education</a:t>
            </a:r>
          </a:p>
        </p:txBody>
      </p:sp>
      <p:sp>
        <p:nvSpPr>
          <p:cNvPr id="41995" name="Rectangle 11"/>
          <p:cNvSpPr>
            <a:spLocks noChangeArrowheads="1"/>
          </p:cNvSpPr>
          <p:nvPr/>
        </p:nvSpPr>
        <p:spPr bwMode="auto">
          <a:xfrm>
            <a:off x="215900" y="4570413"/>
            <a:ext cx="1993900" cy="1570037"/>
          </a:xfrm>
          <a:prstGeom prst="rect">
            <a:avLst/>
          </a:prstGeom>
          <a:noFill/>
          <a:ln w="12700">
            <a:noFill/>
            <a:miter lim="800000"/>
            <a:headEnd type="none" w="sm" len="sm"/>
            <a:tailEnd type="none" w="sm" len="sm"/>
          </a:ln>
        </p:spPr>
        <p:txBody>
          <a:bodyPr>
            <a:prstTxWarp prst="textNoShape">
              <a:avLst/>
            </a:prstTxWarp>
            <a:spAutoFit/>
          </a:bodyPr>
          <a:lstStyle/>
          <a:p>
            <a:r>
              <a:rPr lang="th-TH" sz="3200" b="1">
                <a:ea typeface="Angsana New" pitchFamily="-1" charset="0"/>
                <a:cs typeface="Angsana New" pitchFamily="-1" charset="0"/>
              </a:rPr>
              <a:t>Locate inside of the nation of the consumers</a:t>
            </a:r>
          </a:p>
        </p:txBody>
      </p:sp>
      <p:sp>
        <p:nvSpPr>
          <p:cNvPr id="41996" name="Rectangle 12"/>
          <p:cNvSpPr>
            <a:spLocks noChangeArrowheads="1"/>
          </p:cNvSpPr>
          <p:nvPr/>
        </p:nvSpPr>
        <p:spPr bwMode="auto">
          <a:xfrm>
            <a:off x="5449888" y="5364163"/>
            <a:ext cx="3330575" cy="579437"/>
          </a:xfrm>
          <a:prstGeom prst="rect">
            <a:avLst/>
          </a:prstGeom>
          <a:noFill/>
          <a:ln w="12700">
            <a:noFill/>
            <a:miter lim="800000"/>
            <a:headEnd type="none" w="sm" len="sm"/>
            <a:tailEnd type="none" w="sm" len="sm"/>
          </a:ln>
        </p:spPr>
        <p:txBody>
          <a:bodyPr>
            <a:prstTxWarp prst="textNoShape">
              <a:avLst/>
            </a:prstTxWarp>
            <a:spAutoFit/>
          </a:bodyPr>
          <a:lstStyle/>
          <a:p>
            <a:pPr marL="296863" indent="-296863"/>
            <a:r>
              <a:rPr lang="th-TH" sz="3200" b="1">
                <a:ea typeface="Angsana New" pitchFamily="-1" charset="0"/>
                <a:cs typeface="Angsana New" pitchFamily="-1" charset="0"/>
              </a:rPr>
              <a:t>Medical and legal services</a:t>
            </a:r>
          </a:p>
        </p:txBody>
      </p:sp>
      <p:sp>
        <p:nvSpPr>
          <p:cNvPr id="41997" name="Rectangle 13"/>
          <p:cNvSpPr>
            <a:spLocks noChangeArrowheads="1"/>
          </p:cNvSpPr>
          <p:nvPr/>
        </p:nvSpPr>
        <p:spPr bwMode="auto">
          <a:xfrm>
            <a:off x="5449888" y="4114800"/>
            <a:ext cx="3686175" cy="1077913"/>
          </a:xfrm>
          <a:prstGeom prst="rect">
            <a:avLst/>
          </a:prstGeom>
          <a:noFill/>
          <a:ln w="12700">
            <a:noFill/>
            <a:miter lim="800000"/>
            <a:headEnd type="none" w="sm" len="sm"/>
            <a:tailEnd type="none" w="sm" len="sm"/>
          </a:ln>
        </p:spPr>
        <p:txBody>
          <a:bodyPr>
            <a:prstTxWarp prst="textNoShape">
              <a:avLst/>
            </a:prstTxWarp>
            <a:spAutoFit/>
          </a:bodyPr>
          <a:lstStyle/>
          <a:p>
            <a:pPr marL="296863" indent="-296863"/>
            <a:r>
              <a:rPr lang="th-TH" sz="3200" b="1">
                <a:ea typeface="Angsana New" pitchFamily="-1" charset="0"/>
                <a:cs typeface="Angsana New" pitchFamily="-1" charset="0"/>
              </a:rPr>
              <a:t>Foreign branches: banks, insurance </a:t>
            </a:r>
          </a:p>
        </p:txBody>
      </p:sp>
      <p:sp>
        <p:nvSpPr>
          <p:cNvPr id="41998" name="Rectangle 14"/>
          <p:cNvSpPr>
            <a:spLocks noChangeArrowheads="1"/>
          </p:cNvSpPr>
          <p:nvPr/>
        </p:nvSpPr>
        <p:spPr bwMode="auto">
          <a:xfrm>
            <a:off x="2349500" y="4116388"/>
            <a:ext cx="2711450" cy="584200"/>
          </a:xfrm>
          <a:prstGeom prst="rect">
            <a:avLst/>
          </a:prstGeom>
          <a:noFill/>
          <a:ln w="12700">
            <a:noFill/>
            <a:miter lim="800000"/>
            <a:headEnd type="none" w="sm" len="sm"/>
            <a:tailEnd type="none" w="sm" len="sm"/>
          </a:ln>
        </p:spPr>
        <p:txBody>
          <a:bodyPr wrap="none">
            <a:prstTxWarp prst="textNoShape">
              <a:avLst/>
            </a:prstTxWarp>
            <a:spAutoFit/>
          </a:bodyPr>
          <a:lstStyle/>
          <a:p>
            <a:r>
              <a:rPr lang="th-TH" sz="3200" b="1">
                <a:ea typeface="Angsana New" pitchFamily="-1" charset="0"/>
                <a:cs typeface="Angsana New" pitchFamily="-1" charset="0"/>
              </a:rPr>
              <a:t>Commercial Presence</a:t>
            </a:r>
            <a:endParaRPr lang="th-TH">
              <a:ea typeface="Angsana New" pitchFamily="-1" charset="0"/>
              <a:cs typeface="Angsana New" pitchFamily="-1" charset="0"/>
            </a:endParaRPr>
          </a:p>
        </p:txBody>
      </p:sp>
      <p:sp>
        <p:nvSpPr>
          <p:cNvPr id="41999" name="Rectangle 15"/>
          <p:cNvSpPr>
            <a:spLocks noChangeArrowheads="1"/>
          </p:cNvSpPr>
          <p:nvPr/>
        </p:nvSpPr>
        <p:spPr bwMode="auto">
          <a:xfrm>
            <a:off x="2349500" y="5181600"/>
            <a:ext cx="2895600" cy="1077913"/>
          </a:xfrm>
          <a:prstGeom prst="rect">
            <a:avLst/>
          </a:prstGeom>
          <a:noFill/>
          <a:ln w="12700">
            <a:noFill/>
            <a:miter lim="800000"/>
            <a:headEnd type="none" w="sm" len="sm"/>
            <a:tailEnd type="none" w="sm" len="sm"/>
          </a:ln>
        </p:spPr>
        <p:txBody>
          <a:bodyPr>
            <a:prstTxWarp prst="textNoShape">
              <a:avLst/>
            </a:prstTxWarp>
            <a:spAutoFit/>
          </a:bodyPr>
          <a:lstStyle/>
          <a:p>
            <a:pPr marL="296863" indent="-296863"/>
            <a:r>
              <a:rPr lang="th-TH" sz="3200" b="1">
                <a:ea typeface="Angsana New" pitchFamily="-1" charset="0"/>
                <a:cs typeface="Angsana New" pitchFamily="-1" charset="0"/>
              </a:rPr>
              <a:t>Presence of Natural Persons</a:t>
            </a:r>
            <a:endParaRPr lang="th-TH">
              <a:ea typeface="Angsana New" pitchFamily="-1" charset="0"/>
              <a:cs typeface="Angsana New" pitchFamily="-1" charset="0"/>
            </a:endParaRPr>
          </a:p>
        </p:txBody>
      </p:sp>
      <p:sp>
        <p:nvSpPr>
          <p:cNvPr id="42000" name="Line 16"/>
          <p:cNvSpPr>
            <a:spLocks noChangeShapeType="1"/>
          </p:cNvSpPr>
          <p:nvPr/>
        </p:nvSpPr>
        <p:spPr bwMode="auto">
          <a:xfrm>
            <a:off x="215900" y="4114800"/>
            <a:ext cx="8382000" cy="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42001" name="Line 17"/>
          <p:cNvSpPr>
            <a:spLocks noChangeShapeType="1"/>
          </p:cNvSpPr>
          <p:nvPr/>
        </p:nvSpPr>
        <p:spPr bwMode="auto">
          <a:xfrm>
            <a:off x="2578100" y="3124200"/>
            <a:ext cx="6019800" cy="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
        <p:nvSpPr>
          <p:cNvPr id="42002" name="Line 18"/>
          <p:cNvSpPr>
            <a:spLocks noChangeShapeType="1"/>
          </p:cNvSpPr>
          <p:nvPr/>
        </p:nvSpPr>
        <p:spPr bwMode="auto">
          <a:xfrm>
            <a:off x="2578100" y="5181600"/>
            <a:ext cx="6096000" cy="0"/>
          </a:xfrm>
          <a:prstGeom prst="line">
            <a:avLst/>
          </a:prstGeom>
          <a:noFill/>
          <a:ln w="12700">
            <a:solidFill>
              <a:schemeClr val="tx1"/>
            </a:solidFill>
            <a:round/>
            <a:headEnd type="none" w="sm" len="sm"/>
            <a:tailEnd type="none" w="sm" len="sm"/>
          </a:ln>
        </p:spPr>
        <p:txBody>
          <a:bodyPr wrap="none" anchor="ctr">
            <a:prstTxWarp prst="textNoShape">
              <a:avLst/>
            </a:prstTxWarp>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1990"/>
                                        </p:tgtEl>
                                        <p:attrNameLst>
                                          <p:attrName>style.visibility</p:attrName>
                                        </p:attrNameLst>
                                      </p:cBhvr>
                                      <p:to>
                                        <p:strVal val="visible"/>
                                      </p:to>
                                    </p:set>
                                    <p:anim calcmode="lin" valueType="num">
                                      <p:cBhvr additive="base">
                                        <p:cTn id="7" dur="500" fill="hold"/>
                                        <p:tgtEl>
                                          <p:spTgt spid="41990"/>
                                        </p:tgtEl>
                                        <p:attrNameLst>
                                          <p:attrName>ppt_x</p:attrName>
                                        </p:attrNameLst>
                                      </p:cBhvr>
                                      <p:tavLst>
                                        <p:tav tm="0">
                                          <p:val>
                                            <p:strVal val="0-#ppt_w/2"/>
                                          </p:val>
                                        </p:tav>
                                        <p:tav tm="100000">
                                          <p:val>
                                            <p:strVal val="#ppt_x"/>
                                          </p:val>
                                        </p:tav>
                                      </p:tavLst>
                                    </p:anim>
                                    <p:anim calcmode="lin" valueType="num">
                                      <p:cBhvr additive="base">
                                        <p:cTn id="8" dur="500" fill="hold"/>
                                        <p:tgtEl>
                                          <p:spTgt spid="4199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1991"/>
                                        </p:tgtEl>
                                        <p:attrNameLst>
                                          <p:attrName>style.visibility</p:attrName>
                                        </p:attrNameLst>
                                      </p:cBhvr>
                                      <p:to>
                                        <p:strVal val="visible"/>
                                      </p:to>
                                    </p:set>
                                    <p:anim calcmode="lin" valueType="num">
                                      <p:cBhvr additive="base">
                                        <p:cTn id="13" dur="500" fill="hold"/>
                                        <p:tgtEl>
                                          <p:spTgt spid="41991"/>
                                        </p:tgtEl>
                                        <p:attrNameLst>
                                          <p:attrName>ppt_x</p:attrName>
                                        </p:attrNameLst>
                                      </p:cBhvr>
                                      <p:tavLst>
                                        <p:tav tm="0">
                                          <p:val>
                                            <p:strVal val="0-#ppt_w/2"/>
                                          </p:val>
                                        </p:tav>
                                        <p:tav tm="100000">
                                          <p:val>
                                            <p:strVal val="#ppt_x"/>
                                          </p:val>
                                        </p:tav>
                                      </p:tavLst>
                                    </p:anim>
                                    <p:anim calcmode="lin" valueType="num">
                                      <p:cBhvr additive="base">
                                        <p:cTn id="14" dur="500" fill="hold"/>
                                        <p:tgtEl>
                                          <p:spTgt spid="4199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1989">
                                            <p:txEl>
                                              <p:pRg st="0" end="0"/>
                                            </p:txEl>
                                          </p:spTgt>
                                        </p:tgtEl>
                                        <p:attrNameLst>
                                          <p:attrName>style.visibility</p:attrName>
                                        </p:attrNameLst>
                                      </p:cBhvr>
                                      <p:to>
                                        <p:strVal val="visible"/>
                                      </p:to>
                                    </p:set>
                                    <p:anim calcmode="lin" valueType="num">
                                      <p:cBhvr additive="base">
                                        <p:cTn id="19" dur="500" fill="hold"/>
                                        <p:tgtEl>
                                          <p:spTgt spid="41989">
                                            <p:txEl>
                                              <p:pRg st="0" end="0"/>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198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1992"/>
                                        </p:tgtEl>
                                        <p:attrNameLst>
                                          <p:attrName>style.visibility</p:attrName>
                                        </p:attrNameLst>
                                      </p:cBhvr>
                                      <p:to>
                                        <p:strVal val="visible"/>
                                      </p:to>
                                    </p:set>
                                    <p:anim calcmode="lin" valueType="num">
                                      <p:cBhvr additive="base">
                                        <p:cTn id="25" dur="500" fill="hold"/>
                                        <p:tgtEl>
                                          <p:spTgt spid="41992"/>
                                        </p:tgtEl>
                                        <p:attrNameLst>
                                          <p:attrName>ppt_x</p:attrName>
                                        </p:attrNameLst>
                                      </p:cBhvr>
                                      <p:tavLst>
                                        <p:tav tm="0">
                                          <p:val>
                                            <p:strVal val="0-#ppt_w/2"/>
                                          </p:val>
                                        </p:tav>
                                        <p:tav tm="100000">
                                          <p:val>
                                            <p:strVal val="#ppt_x"/>
                                          </p:val>
                                        </p:tav>
                                      </p:tavLst>
                                    </p:anim>
                                    <p:anim calcmode="lin" valueType="num">
                                      <p:cBhvr additive="base">
                                        <p:cTn id="26" dur="500" fill="hold"/>
                                        <p:tgtEl>
                                          <p:spTgt spid="41992"/>
                                        </p:tgtEl>
                                        <p:attrNameLst>
                                          <p:attrName>ppt_y</p:attrName>
                                        </p:attrNameLst>
                                      </p:cBhvr>
                                      <p:tavLst>
                                        <p:tav tm="0">
                                          <p:val>
                                            <p:strVal val="#ppt_y"/>
                                          </p:val>
                                        </p:tav>
                                        <p:tav tm="100000">
                                          <p:val>
                                            <p:strVal val="#ppt_y"/>
                                          </p:val>
                                        </p:tav>
                                      </p:tavLst>
                                    </p:anim>
                                  </p:childTnLst>
                                </p:cTn>
                              </p:par>
                            </p:childTnLst>
                          </p:cTn>
                        </p:par>
                        <p:par>
                          <p:cTn id="27" fill="hold">
                            <p:stCondLst>
                              <p:cond delay="500"/>
                            </p:stCondLst>
                            <p:childTnLst>
                              <p:par>
                                <p:cTn id="28" presetID="2" presetClass="entr" presetSubtype="2" fill="hold" grpId="0" nodeType="afterEffect">
                                  <p:stCondLst>
                                    <p:cond delay="0"/>
                                  </p:stCondLst>
                                  <p:childTnLst>
                                    <p:set>
                                      <p:cBhvr>
                                        <p:cTn id="29" dur="1" fill="hold">
                                          <p:stCondLst>
                                            <p:cond delay="0"/>
                                          </p:stCondLst>
                                        </p:cTn>
                                        <p:tgtEl>
                                          <p:spTgt spid="42001"/>
                                        </p:tgtEl>
                                        <p:attrNameLst>
                                          <p:attrName>style.visibility</p:attrName>
                                        </p:attrNameLst>
                                      </p:cBhvr>
                                      <p:to>
                                        <p:strVal val="visible"/>
                                      </p:to>
                                    </p:set>
                                    <p:anim calcmode="lin" valueType="num">
                                      <p:cBhvr additive="base">
                                        <p:cTn id="30" dur="500" fill="hold"/>
                                        <p:tgtEl>
                                          <p:spTgt spid="42001"/>
                                        </p:tgtEl>
                                        <p:attrNameLst>
                                          <p:attrName>ppt_x</p:attrName>
                                        </p:attrNameLst>
                                      </p:cBhvr>
                                      <p:tavLst>
                                        <p:tav tm="0">
                                          <p:val>
                                            <p:strVal val="1+#ppt_w/2"/>
                                          </p:val>
                                        </p:tav>
                                        <p:tav tm="100000">
                                          <p:val>
                                            <p:strVal val="#ppt_x"/>
                                          </p:val>
                                        </p:tav>
                                      </p:tavLst>
                                    </p:anim>
                                    <p:anim calcmode="lin" valueType="num">
                                      <p:cBhvr additive="base">
                                        <p:cTn id="31" dur="500" fill="hold"/>
                                        <p:tgtEl>
                                          <p:spTgt spid="42001"/>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41993"/>
                                        </p:tgtEl>
                                        <p:attrNameLst>
                                          <p:attrName>style.visibility</p:attrName>
                                        </p:attrNameLst>
                                      </p:cBhvr>
                                      <p:to>
                                        <p:strVal val="visible"/>
                                      </p:to>
                                    </p:set>
                                    <p:anim calcmode="lin" valueType="num">
                                      <p:cBhvr additive="base">
                                        <p:cTn id="36" dur="500" fill="hold"/>
                                        <p:tgtEl>
                                          <p:spTgt spid="41993"/>
                                        </p:tgtEl>
                                        <p:attrNameLst>
                                          <p:attrName>ppt_x</p:attrName>
                                        </p:attrNameLst>
                                      </p:cBhvr>
                                      <p:tavLst>
                                        <p:tav tm="0">
                                          <p:val>
                                            <p:strVal val="0-#ppt_w/2"/>
                                          </p:val>
                                        </p:tav>
                                        <p:tav tm="100000">
                                          <p:val>
                                            <p:strVal val="#ppt_x"/>
                                          </p:val>
                                        </p:tav>
                                      </p:tavLst>
                                    </p:anim>
                                    <p:anim calcmode="lin" valueType="num">
                                      <p:cBhvr additive="base">
                                        <p:cTn id="37" dur="500" fill="hold"/>
                                        <p:tgtEl>
                                          <p:spTgt spid="41993"/>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41994"/>
                                        </p:tgtEl>
                                        <p:attrNameLst>
                                          <p:attrName>style.visibility</p:attrName>
                                        </p:attrNameLst>
                                      </p:cBhvr>
                                      <p:to>
                                        <p:strVal val="visible"/>
                                      </p:to>
                                    </p:set>
                                    <p:anim calcmode="lin" valueType="num">
                                      <p:cBhvr additive="base">
                                        <p:cTn id="42" dur="500" fill="hold"/>
                                        <p:tgtEl>
                                          <p:spTgt spid="41994"/>
                                        </p:tgtEl>
                                        <p:attrNameLst>
                                          <p:attrName>ppt_x</p:attrName>
                                        </p:attrNameLst>
                                      </p:cBhvr>
                                      <p:tavLst>
                                        <p:tav tm="0">
                                          <p:val>
                                            <p:strVal val="0-#ppt_w/2"/>
                                          </p:val>
                                        </p:tav>
                                        <p:tav tm="100000">
                                          <p:val>
                                            <p:strVal val="#ppt_x"/>
                                          </p:val>
                                        </p:tav>
                                      </p:tavLst>
                                    </p:anim>
                                    <p:anim calcmode="lin" valueType="num">
                                      <p:cBhvr additive="base">
                                        <p:cTn id="43" dur="500" fill="hold"/>
                                        <p:tgtEl>
                                          <p:spTgt spid="41994"/>
                                        </p:tgtEl>
                                        <p:attrNameLst>
                                          <p:attrName>ppt_y</p:attrName>
                                        </p:attrNameLst>
                                      </p:cBhvr>
                                      <p:tavLst>
                                        <p:tav tm="0">
                                          <p:val>
                                            <p:strVal val="#ppt_y"/>
                                          </p:val>
                                        </p:tav>
                                        <p:tav tm="100000">
                                          <p:val>
                                            <p:strVal val="#ppt_y"/>
                                          </p:val>
                                        </p:tav>
                                      </p:tavLst>
                                    </p:anim>
                                  </p:childTnLst>
                                </p:cTn>
                              </p:par>
                            </p:childTnLst>
                          </p:cTn>
                        </p:par>
                        <p:par>
                          <p:cTn id="44" fill="hold">
                            <p:stCondLst>
                              <p:cond delay="500"/>
                            </p:stCondLst>
                            <p:childTnLst>
                              <p:par>
                                <p:cTn id="45" presetID="2" presetClass="entr" presetSubtype="2" fill="hold" grpId="0" nodeType="afterEffect">
                                  <p:stCondLst>
                                    <p:cond delay="0"/>
                                  </p:stCondLst>
                                  <p:childTnLst>
                                    <p:set>
                                      <p:cBhvr>
                                        <p:cTn id="46" dur="1" fill="hold">
                                          <p:stCondLst>
                                            <p:cond delay="0"/>
                                          </p:stCondLst>
                                        </p:cTn>
                                        <p:tgtEl>
                                          <p:spTgt spid="42000"/>
                                        </p:tgtEl>
                                        <p:attrNameLst>
                                          <p:attrName>style.visibility</p:attrName>
                                        </p:attrNameLst>
                                      </p:cBhvr>
                                      <p:to>
                                        <p:strVal val="visible"/>
                                      </p:to>
                                    </p:set>
                                    <p:anim calcmode="lin" valueType="num">
                                      <p:cBhvr additive="base">
                                        <p:cTn id="47" dur="500" fill="hold"/>
                                        <p:tgtEl>
                                          <p:spTgt spid="42000"/>
                                        </p:tgtEl>
                                        <p:attrNameLst>
                                          <p:attrName>ppt_x</p:attrName>
                                        </p:attrNameLst>
                                      </p:cBhvr>
                                      <p:tavLst>
                                        <p:tav tm="0">
                                          <p:val>
                                            <p:strVal val="1+#ppt_w/2"/>
                                          </p:val>
                                        </p:tav>
                                        <p:tav tm="100000">
                                          <p:val>
                                            <p:strVal val="#ppt_x"/>
                                          </p:val>
                                        </p:tav>
                                      </p:tavLst>
                                    </p:anim>
                                    <p:anim calcmode="lin" valueType="num">
                                      <p:cBhvr additive="base">
                                        <p:cTn id="48" dur="500" fill="hold"/>
                                        <p:tgtEl>
                                          <p:spTgt spid="42000"/>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41995"/>
                                        </p:tgtEl>
                                        <p:attrNameLst>
                                          <p:attrName>style.visibility</p:attrName>
                                        </p:attrNameLst>
                                      </p:cBhvr>
                                      <p:to>
                                        <p:strVal val="visible"/>
                                      </p:to>
                                    </p:set>
                                    <p:anim calcmode="lin" valueType="num">
                                      <p:cBhvr additive="base">
                                        <p:cTn id="53" dur="500" fill="hold"/>
                                        <p:tgtEl>
                                          <p:spTgt spid="41995"/>
                                        </p:tgtEl>
                                        <p:attrNameLst>
                                          <p:attrName>ppt_x</p:attrName>
                                        </p:attrNameLst>
                                      </p:cBhvr>
                                      <p:tavLst>
                                        <p:tav tm="0">
                                          <p:val>
                                            <p:strVal val="0-#ppt_w/2"/>
                                          </p:val>
                                        </p:tav>
                                        <p:tav tm="100000">
                                          <p:val>
                                            <p:strVal val="#ppt_x"/>
                                          </p:val>
                                        </p:tav>
                                      </p:tavLst>
                                    </p:anim>
                                    <p:anim calcmode="lin" valueType="num">
                                      <p:cBhvr additive="base">
                                        <p:cTn id="54" dur="500" fill="hold"/>
                                        <p:tgtEl>
                                          <p:spTgt spid="41995"/>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stCondLst>
                                    <p:cond delay="0"/>
                                  </p:stCondLst>
                                  <p:childTnLst>
                                    <p:set>
                                      <p:cBhvr>
                                        <p:cTn id="58" dur="1" fill="hold">
                                          <p:stCondLst>
                                            <p:cond delay="0"/>
                                          </p:stCondLst>
                                        </p:cTn>
                                        <p:tgtEl>
                                          <p:spTgt spid="41998"/>
                                        </p:tgtEl>
                                        <p:attrNameLst>
                                          <p:attrName>style.visibility</p:attrName>
                                        </p:attrNameLst>
                                      </p:cBhvr>
                                      <p:to>
                                        <p:strVal val="visible"/>
                                      </p:to>
                                    </p:set>
                                    <p:anim calcmode="lin" valueType="num">
                                      <p:cBhvr additive="base">
                                        <p:cTn id="59" dur="500" fill="hold"/>
                                        <p:tgtEl>
                                          <p:spTgt spid="41998"/>
                                        </p:tgtEl>
                                        <p:attrNameLst>
                                          <p:attrName>ppt_x</p:attrName>
                                        </p:attrNameLst>
                                      </p:cBhvr>
                                      <p:tavLst>
                                        <p:tav tm="0">
                                          <p:val>
                                            <p:strVal val="0-#ppt_w/2"/>
                                          </p:val>
                                        </p:tav>
                                        <p:tav tm="100000">
                                          <p:val>
                                            <p:strVal val="#ppt_x"/>
                                          </p:val>
                                        </p:tav>
                                      </p:tavLst>
                                    </p:anim>
                                    <p:anim calcmode="lin" valueType="num">
                                      <p:cBhvr additive="base">
                                        <p:cTn id="60" dur="500" fill="hold"/>
                                        <p:tgtEl>
                                          <p:spTgt spid="41998"/>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8" fill="hold" grpId="0" nodeType="clickEffect">
                                  <p:stCondLst>
                                    <p:cond delay="0"/>
                                  </p:stCondLst>
                                  <p:childTnLst>
                                    <p:set>
                                      <p:cBhvr>
                                        <p:cTn id="64" dur="1" fill="hold">
                                          <p:stCondLst>
                                            <p:cond delay="0"/>
                                          </p:stCondLst>
                                        </p:cTn>
                                        <p:tgtEl>
                                          <p:spTgt spid="41997"/>
                                        </p:tgtEl>
                                        <p:attrNameLst>
                                          <p:attrName>style.visibility</p:attrName>
                                        </p:attrNameLst>
                                      </p:cBhvr>
                                      <p:to>
                                        <p:strVal val="visible"/>
                                      </p:to>
                                    </p:set>
                                    <p:anim calcmode="lin" valueType="num">
                                      <p:cBhvr additive="base">
                                        <p:cTn id="65" dur="500" fill="hold"/>
                                        <p:tgtEl>
                                          <p:spTgt spid="41997"/>
                                        </p:tgtEl>
                                        <p:attrNameLst>
                                          <p:attrName>ppt_x</p:attrName>
                                        </p:attrNameLst>
                                      </p:cBhvr>
                                      <p:tavLst>
                                        <p:tav tm="0">
                                          <p:val>
                                            <p:strVal val="0-#ppt_w/2"/>
                                          </p:val>
                                        </p:tav>
                                        <p:tav tm="100000">
                                          <p:val>
                                            <p:strVal val="#ppt_x"/>
                                          </p:val>
                                        </p:tav>
                                      </p:tavLst>
                                    </p:anim>
                                    <p:anim calcmode="lin" valueType="num">
                                      <p:cBhvr additive="base">
                                        <p:cTn id="66" dur="500" fill="hold"/>
                                        <p:tgtEl>
                                          <p:spTgt spid="41997"/>
                                        </p:tgtEl>
                                        <p:attrNameLst>
                                          <p:attrName>ppt_y</p:attrName>
                                        </p:attrNameLst>
                                      </p:cBhvr>
                                      <p:tavLst>
                                        <p:tav tm="0">
                                          <p:val>
                                            <p:strVal val="#ppt_y"/>
                                          </p:val>
                                        </p:tav>
                                        <p:tav tm="100000">
                                          <p:val>
                                            <p:strVal val="#ppt_y"/>
                                          </p:val>
                                        </p:tav>
                                      </p:tavLst>
                                    </p:anim>
                                  </p:childTnLst>
                                </p:cTn>
                              </p:par>
                            </p:childTnLst>
                          </p:cTn>
                        </p:par>
                        <p:par>
                          <p:cTn id="67" fill="hold">
                            <p:stCondLst>
                              <p:cond delay="500"/>
                            </p:stCondLst>
                            <p:childTnLst>
                              <p:par>
                                <p:cTn id="68" presetID="2" presetClass="entr" presetSubtype="2" fill="hold" grpId="0" nodeType="afterEffect">
                                  <p:stCondLst>
                                    <p:cond delay="0"/>
                                  </p:stCondLst>
                                  <p:childTnLst>
                                    <p:set>
                                      <p:cBhvr>
                                        <p:cTn id="69" dur="1" fill="hold">
                                          <p:stCondLst>
                                            <p:cond delay="0"/>
                                          </p:stCondLst>
                                        </p:cTn>
                                        <p:tgtEl>
                                          <p:spTgt spid="42002"/>
                                        </p:tgtEl>
                                        <p:attrNameLst>
                                          <p:attrName>style.visibility</p:attrName>
                                        </p:attrNameLst>
                                      </p:cBhvr>
                                      <p:to>
                                        <p:strVal val="visible"/>
                                      </p:to>
                                    </p:set>
                                    <p:anim calcmode="lin" valueType="num">
                                      <p:cBhvr additive="base">
                                        <p:cTn id="70" dur="500" fill="hold"/>
                                        <p:tgtEl>
                                          <p:spTgt spid="42002"/>
                                        </p:tgtEl>
                                        <p:attrNameLst>
                                          <p:attrName>ppt_x</p:attrName>
                                        </p:attrNameLst>
                                      </p:cBhvr>
                                      <p:tavLst>
                                        <p:tav tm="0">
                                          <p:val>
                                            <p:strVal val="1+#ppt_w/2"/>
                                          </p:val>
                                        </p:tav>
                                        <p:tav tm="100000">
                                          <p:val>
                                            <p:strVal val="#ppt_x"/>
                                          </p:val>
                                        </p:tav>
                                      </p:tavLst>
                                    </p:anim>
                                    <p:anim calcmode="lin" valueType="num">
                                      <p:cBhvr additive="base">
                                        <p:cTn id="71" dur="500" fill="hold"/>
                                        <p:tgtEl>
                                          <p:spTgt spid="42002"/>
                                        </p:tgtEl>
                                        <p:attrNameLst>
                                          <p:attrName>ppt_y</p:attrName>
                                        </p:attrNameLst>
                                      </p:cBhvr>
                                      <p:tavLst>
                                        <p:tav tm="0">
                                          <p:val>
                                            <p:strVal val="#ppt_y"/>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8" fill="hold" grpId="0" nodeType="clickEffect">
                                  <p:stCondLst>
                                    <p:cond delay="0"/>
                                  </p:stCondLst>
                                  <p:childTnLst>
                                    <p:set>
                                      <p:cBhvr>
                                        <p:cTn id="75" dur="1" fill="hold">
                                          <p:stCondLst>
                                            <p:cond delay="0"/>
                                          </p:stCondLst>
                                        </p:cTn>
                                        <p:tgtEl>
                                          <p:spTgt spid="41999"/>
                                        </p:tgtEl>
                                        <p:attrNameLst>
                                          <p:attrName>style.visibility</p:attrName>
                                        </p:attrNameLst>
                                      </p:cBhvr>
                                      <p:to>
                                        <p:strVal val="visible"/>
                                      </p:to>
                                    </p:set>
                                    <p:anim calcmode="lin" valueType="num">
                                      <p:cBhvr additive="base">
                                        <p:cTn id="76" dur="500" fill="hold"/>
                                        <p:tgtEl>
                                          <p:spTgt spid="41999"/>
                                        </p:tgtEl>
                                        <p:attrNameLst>
                                          <p:attrName>ppt_x</p:attrName>
                                        </p:attrNameLst>
                                      </p:cBhvr>
                                      <p:tavLst>
                                        <p:tav tm="0">
                                          <p:val>
                                            <p:strVal val="0-#ppt_w/2"/>
                                          </p:val>
                                        </p:tav>
                                        <p:tav tm="100000">
                                          <p:val>
                                            <p:strVal val="#ppt_x"/>
                                          </p:val>
                                        </p:tav>
                                      </p:tavLst>
                                    </p:anim>
                                    <p:anim calcmode="lin" valueType="num">
                                      <p:cBhvr additive="base">
                                        <p:cTn id="77" dur="500" fill="hold"/>
                                        <p:tgtEl>
                                          <p:spTgt spid="41999"/>
                                        </p:tgtEl>
                                        <p:attrNameLst>
                                          <p:attrName>ppt_y</p:attrName>
                                        </p:attrNameLst>
                                      </p:cBhvr>
                                      <p:tavLst>
                                        <p:tav tm="0">
                                          <p:val>
                                            <p:strVal val="#ppt_y"/>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 presetClass="entr" presetSubtype="8" fill="hold" grpId="0" nodeType="clickEffect">
                                  <p:stCondLst>
                                    <p:cond delay="0"/>
                                  </p:stCondLst>
                                  <p:childTnLst>
                                    <p:set>
                                      <p:cBhvr>
                                        <p:cTn id="81" dur="1" fill="hold">
                                          <p:stCondLst>
                                            <p:cond delay="0"/>
                                          </p:stCondLst>
                                        </p:cTn>
                                        <p:tgtEl>
                                          <p:spTgt spid="41996"/>
                                        </p:tgtEl>
                                        <p:attrNameLst>
                                          <p:attrName>style.visibility</p:attrName>
                                        </p:attrNameLst>
                                      </p:cBhvr>
                                      <p:to>
                                        <p:strVal val="visible"/>
                                      </p:to>
                                    </p:set>
                                    <p:anim calcmode="lin" valueType="num">
                                      <p:cBhvr additive="base">
                                        <p:cTn id="82" dur="500" fill="hold"/>
                                        <p:tgtEl>
                                          <p:spTgt spid="41996"/>
                                        </p:tgtEl>
                                        <p:attrNameLst>
                                          <p:attrName>ppt_x</p:attrName>
                                        </p:attrNameLst>
                                      </p:cBhvr>
                                      <p:tavLst>
                                        <p:tav tm="0">
                                          <p:val>
                                            <p:strVal val="0-#ppt_w/2"/>
                                          </p:val>
                                        </p:tav>
                                        <p:tav tm="100000">
                                          <p:val>
                                            <p:strVal val="#ppt_x"/>
                                          </p:val>
                                        </p:tav>
                                      </p:tavLst>
                                    </p:anim>
                                    <p:anim calcmode="lin" valueType="num">
                                      <p:cBhvr additive="base">
                                        <p:cTn id="83" dur="500" fill="hold"/>
                                        <p:tgtEl>
                                          <p:spTgt spid="419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build="p" autoUpdateAnimBg="0"/>
      <p:bldP spid="41990" grpId="0" animBg="1" autoUpdateAnimBg="0"/>
      <p:bldP spid="41991" grpId="0" autoUpdateAnimBg="0"/>
      <p:bldP spid="41992" grpId="0" autoUpdateAnimBg="0"/>
      <p:bldP spid="41993" grpId="0" autoUpdateAnimBg="0"/>
      <p:bldP spid="41994" grpId="0" autoUpdateAnimBg="0"/>
      <p:bldP spid="41995" grpId="0" autoUpdateAnimBg="0"/>
      <p:bldP spid="41996" grpId="0" autoUpdateAnimBg="0"/>
      <p:bldP spid="41997" grpId="0" autoUpdateAnimBg="0"/>
      <p:bldP spid="41998" grpId="0" autoUpdateAnimBg="0"/>
      <p:bldP spid="41999" grpId="0" autoUpdateAnimBg="0"/>
      <p:bldP spid="42000" grpId="0" animBg="1"/>
      <p:bldP spid="42001" grpId="0" animBg="1"/>
      <p:bldP spid="42002"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3491" name="Rectangle 57"/>
          <p:cNvSpPr>
            <a:spLocks noChangeArrowheads="1"/>
          </p:cNvSpPr>
          <p:nvPr/>
        </p:nvSpPr>
        <p:spPr bwMode="auto">
          <a:xfrm>
            <a:off x="0" y="0"/>
            <a:ext cx="9144000" cy="6858000"/>
          </a:xfrm>
          <a:prstGeom prst="rect">
            <a:avLst/>
          </a:prstGeom>
          <a:solidFill>
            <a:srgbClr val="0000FF"/>
          </a:solidFill>
          <a:ln w="9525">
            <a:solidFill>
              <a:schemeClr val="tx1"/>
            </a:solidFill>
            <a:round/>
            <a:headEnd/>
            <a:tailEnd/>
          </a:ln>
        </p:spPr>
        <p:txBody>
          <a:bodyPr>
            <a:prstTxWarp prst="textNoShape">
              <a:avLst/>
            </a:prstTxWarp>
          </a:bodyPr>
          <a:lstStyle/>
          <a:p>
            <a:endParaRPr lang="en-US" sz="3200">
              <a:ea typeface="Angsana New" pitchFamily="-1" charset="0"/>
              <a:cs typeface="Angsana New" pitchFamily="-1" charset="0"/>
            </a:endParaRPr>
          </a:p>
        </p:txBody>
      </p:sp>
      <p:sp>
        <p:nvSpPr>
          <p:cNvPr id="63492" name="Text Box 2"/>
          <p:cNvSpPr txBox="1">
            <a:spLocks noChangeArrowheads="1"/>
          </p:cNvSpPr>
          <p:nvPr/>
        </p:nvSpPr>
        <p:spPr bwMode="auto">
          <a:xfrm>
            <a:off x="2438400" y="381000"/>
            <a:ext cx="5867400" cy="549275"/>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en-US" sz="3000" b="1" dirty="0">
                <a:solidFill>
                  <a:srgbClr val="FFFF00"/>
                </a:solidFill>
                <a:ea typeface="Angsana New" pitchFamily="-1" charset="0"/>
                <a:cs typeface="Angsana New" pitchFamily="-1" charset="0"/>
              </a:rPr>
              <a:t>Country</a:t>
            </a:r>
            <a:r>
              <a:rPr lang="th-TH" sz="3000" b="1" dirty="0">
                <a:solidFill>
                  <a:srgbClr val="FFFF00"/>
                </a:solidFill>
                <a:ea typeface="Angsana New" pitchFamily="-1" charset="0"/>
                <a:cs typeface="Angsana New" pitchFamily="-1" charset="0"/>
              </a:rPr>
              <a:t> (A)			</a:t>
            </a:r>
            <a:r>
              <a:rPr lang="en-US" sz="3000" b="1" dirty="0">
                <a:solidFill>
                  <a:srgbClr val="FFFF00"/>
                </a:solidFill>
                <a:ea typeface="Angsana New" pitchFamily="-1" charset="0"/>
                <a:cs typeface="Angsana New" pitchFamily="-1" charset="0"/>
              </a:rPr>
              <a:t>Thailand</a:t>
            </a:r>
            <a:r>
              <a:rPr lang="th-TH" sz="3000" b="1" dirty="0">
                <a:solidFill>
                  <a:srgbClr val="FFFF00"/>
                </a:solidFill>
                <a:ea typeface="Angsana New" pitchFamily="-1" charset="0"/>
                <a:cs typeface="Angsana New" pitchFamily="-1" charset="0"/>
              </a:rPr>
              <a:t> (T)</a:t>
            </a:r>
          </a:p>
        </p:txBody>
      </p:sp>
      <p:sp>
        <p:nvSpPr>
          <p:cNvPr id="63493" name="Rectangle 3"/>
          <p:cNvSpPr>
            <a:spLocks noChangeArrowheads="1"/>
          </p:cNvSpPr>
          <p:nvPr/>
        </p:nvSpPr>
        <p:spPr bwMode="auto">
          <a:xfrm>
            <a:off x="1143000" y="0"/>
            <a:ext cx="3962400" cy="6705600"/>
          </a:xfrm>
          <a:prstGeom prst="rect">
            <a:avLst/>
          </a:prstGeom>
          <a:noFill/>
          <a:ln w="12700">
            <a:solidFill>
              <a:srgbClr val="FFFFFF"/>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63494" name="Rectangle 4"/>
          <p:cNvSpPr>
            <a:spLocks noChangeArrowheads="1"/>
          </p:cNvSpPr>
          <p:nvPr/>
        </p:nvSpPr>
        <p:spPr bwMode="auto">
          <a:xfrm>
            <a:off x="5105400" y="0"/>
            <a:ext cx="4038600" cy="6705600"/>
          </a:xfrm>
          <a:prstGeom prst="rect">
            <a:avLst/>
          </a:prstGeom>
          <a:noFill/>
          <a:ln w="12700">
            <a:solidFill>
              <a:srgbClr val="FFFFFF"/>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63495" name="Rectangle 5"/>
          <p:cNvSpPr>
            <a:spLocks noChangeArrowheads="1"/>
          </p:cNvSpPr>
          <p:nvPr/>
        </p:nvSpPr>
        <p:spPr bwMode="auto">
          <a:xfrm>
            <a:off x="228600" y="1524000"/>
            <a:ext cx="8915400" cy="1295400"/>
          </a:xfrm>
          <a:prstGeom prst="rect">
            <a:avLst/>
          </a:prstGeom>
          <a:noFill/>
          <a:ln w="12700">
            <a:solidFill>
              <a:srgbClr val="FFFFFF"/>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grpSp>
        <p:nvGrpSpPr>
          <p:cNvPr id="2" name="Group 6"/>
          <p:cNvGrpSpPr>
            <a:grpSpLocks/>
          </p:cNvGrpSpPr>
          <p:nvPr/>
        </p:nvGrpSpPr>
        <p:grpSpPr bwMode="auto">
          <a:xfrm>
            <a:off x="214313" y="1598613"/>
            <a:ext cx="8443912" cy="992187"/>
            <a:chOff x="105" y="1007"/>
            <a:chExt cx="5319" cy="625"/>
          </a:xfrm>
        </p:grpSpPr>
        <p:sp>
          <p:nvSpPr>
            <p:cNvPr id="100359" name="Text Box 7"/>
            <p:cNvSpPr txBox="1">
              <a:spLocks noChangeArrowheads="1"/>
            </p:cNvSpPr>
            <p:nvPr/>
          </p:nvSpPr>
          <p:spPr bwMode="auto">
            <a:xfrm rot="16200000">
              <a:off x="21" y="1091"/>
              <a:ext cx="624" cy="456"/>
            </a:xfrm>
            <a:prstGeom prst="rect">
              <a:avLst/>
            </a:prstGeom>
            <a:noFill/>
            <a:ln w="12700">
              <a:noFill/>
              <a:miter lim="800000"/>
              <a:headEnd type="none" w="sm" len="sm"/>
              <a:tailEnd type="none" w="sm" len="sm"/>
            </a:ln>
            <a:effectLst/>
          </p:spPr>
          <p:txBody>
            <a:bodyPr>
              <a:prstTxWarp prst="textNoShape">
                <a:avLst/>
              </a:prstTxWarp>
              <a:spAutoFit/>
            </a:bodyPr>
            <a:lstStyle/>
            <a:p>
              <a:pPr>
                <a:spcBef>
                  <a:spcPct val="50000"/>
                </a:spcBef>
                <a:defRPr/>
              </a:pPr>
              <a:r>
                <a:rPr lang="th-TH" sz="2400" dirty="0">
                  <a:solidFill>
                    <a:srgbClr val="FFFF00"/>
                  </a:solidFill>
                  <a:effectLst>
                    <a:outerShdw blurRad="38100" dist="38100" dir="2700000" algn="tl">
                      <a:srgbClr val="000000"/>
                    </a:outerShdw>
                  </a:effectLst>
                  <a:latin typeface="Angsana New"/>
                  <a:cs typeface="Angsana New"/>
                </a:rPr>
                <a:t>Mode 1</a:t>
              </a:r>
            </a:p>
            <a:p>
              <a:pPr>
                <a:lnSpc>
                  <a:spcPct val="65000"/>
                </a:lnSpc>
                <a:defRPr/>
              </a:pPr>
              <a:r>
                <a:rPr lang="th-TH" sz="2400" dirty="0">
                  <a:solidFill>
                    <a:srgbClr val="FFFF00"/>
                  </a:solidFill>
                  <a:effectLst>
                    <a:outerShdw blurRad="38100" dist="38100" dir="2700000" algn="tl">
                      <a:srgbClr val="000000"/>
                    </a:outerShdw>
                  </a:effectLst>
                  <a:latin typeface="Angsana New"/>
                  <a:cs typeface="Angsana New"/>
                </a:rPr>
                <a:t>(~35%)</a:t>
              </a:r>
            </a:p>
          </p:txBody>
        </p:sp>
        <p:sp>
          <p:nvSpPr>
            <p:cNvPr id="100360" name="AutoShape 8"/>
            <p:cNvSpPr>
              <a:spLocks noChangeArrowheads="1"/>
            </p:cNvSpPr>
            <p:nvPr/>
          </p:nvSpPr>
          <p:spPr bwMode="auto">
            <a:xfrm>
              <a:off x="864" y="1104"/>
              <a:ext cx="960" cy="480"/>
            </a:xfrm>
            <a:prstGeom prst="flowChartDelay">
              <a:avLst/>
            </a:prstGeom>
            <a:solidFill>
              <a:srgbClr val="00CCFF"/>
            </a:solidFill>
            <a:ln w="12700">
              <a:solidFill>
                <a:schemeClr val="tx1"/>
              </a:solidFill>
              <a:miter lim="800000"/>
              <a:headEnd type="none" w="sm" len="sm"/>
              <a:tailEnd type="none" w="sm" len="sm"/>
            </a:ln>
            <a:effectLst>
              <a:outerShdw blurRad="63500" dist="107763" dir="2700000" algn="ctr" rotWithShape="0">
                <a:schemeClr val="bg2">
                  <a:alpha val="74998"/>
                </a:schemeClr>
              </a:outerShdw>
            </a:effectLst>
          </p:spPr>
          <p:txBody>
            <a:bodyPr wrap="none" anchor="ctr">
              <a:prstTxWarp prst="textNoShape">
                <a:avLst/>
              </a:prstTxWarp>
            </a:bodyPr>
            <a:lstStyle/>
            <a:p>
              <a:pPr>
                <a:defRPr/>
              </a:pPr>
              <a:endParaRPr lang="en-US">
                <a:latin typeface="Angsana New"/>
                <a:cs typeface="Angsana New"/>
              </a:endParaRPr>
            </a:p>
          </p:txBody>
        </p:sp>
        <p:sp>
          <p:nvSpPr>
            <p:cNvPr id="63543" name="AutoShape 9"/>
            <p:cNvSpPr>
              <a:spLocks noChangeArrowheads="1"/>
            </p:cNvSpPr>
            <p:nvPr/>
          </p:nvSpPr>
          <p:spPr bwMode="auto">
            <a:xfrm>
              <a:off x="4320" y="1056"/>
              <a:ext cx="912" cy="576"/>
            </a:xfrm>
            <a:prstGeom prst="flowChartMultidocument">
              <a:avLst/>
            </a:prstGeom>
            <a:solidFill>
              <a:srgbClr val="FFFF00"/>
            </a:solidFill>
            <a:ln w="12700">
              <a:solidFill>
                <a:srgbClr val="000000"/>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63544" name="Text Box 10"/>
            <p:cNvSpPr txBox="1">
              <a:spLocks noChangeArrowheads="1"/>
            </p:cNvSpPr>
            <p:nvPr/>
          </p:nvSpPr>
          <p:spPr bwMode="auto">
            <a:xfrm>
              <a:off x="816" y="1152"/>
              <a:ext cx="4608" cy="346"/>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en-US" sz="3000" b="1">
                  <a:solidFill>
                    <a:schemeClr val="bg2"/>
                  </a:solidFill>
                  <a:ea typeface="Angsana New" pitchFamily="-1" charset="0"/>
                  <a:cs typeface="Angsana New" pitchFamily="-1" charset="0"/>
                </a:rPr>
                <a:t>Supplier</a:t>
              </a:r>
              <a:r>
                <a:rPr lang="th-TH" sz="3000" b="1">
                  <a:solidFill>
                    <a:schemeClr val="bg2"/>
                  </a:solidFill>
                  <a:ea typeface="Angsana New" pitchFamily="-1" charset="0"/>
                  <a:cs typeface="Angsana New" pitchFamily="-1" charset="0"/>
                </a:rPr>
                <a:t> A					</a:t>
              </a:r>
              <a:r>
                <a:rPr lang="en-US" b="1">
                  <a:solidFill>
                    <a:schemeClr val="bg2"/>
                  </a:solidFill>
                  <a:ea typeface="Angsana New" pitchFamily="-1" charset="0"/>
                  <a:cs typeface="Angsana New" pitchFamily="-1" charset="0"/>
                </a:rPr>
                <a:t>Consumer</a:t>
              </a:r>
              <a:r>
                <a:rPr lang="th-TH" b="1">
                  <a:solidFill>
                    <a:schemeClr val="bg2"/>
                  </a:solidFill>
                  <a:ea typeface="Angsana New" pitchFamily="-1" charset="0"/>
                  <a:cs typeface="Angsana New" pitchFamily="-1" charset="0"/>
                </a:rPr>
                <a:t> T</a:t>
              </a:r>
              <a:endParaRPr lang="th-TH" sz="3000" b="1">
                <a:solidFill>
                  <a:schemeClr val="bg2"/>
                </a:solidFill>
                <a:ea typeface="Angsana New" pitchFamily="-1" charset="0"/>
                <a:cs typeface="Angsana New" pitchFamily="-1" charset="0"/>
              </a:endParaRPr>
            </a:p>
          </p:txBody>
        </p:sp>
      </p:grpSp>
      <p:grpSp>
        <p:nvGrpSpPr>
          <p:cNvPr id="3" name="Group 11"/>
          <p:cNvGrpSpPr>
            <a:grpSpLocks/>
          </p:cNvGrpSpPr>
          <p:nvPr/>
        </p:nvGrpSpPr>
        <p:grpSpPr bwMode="auto">
          <a:xfrm>
            <a:off x="3200400" y="1812925"/>
            <a:ext cx="3657600" cy="400050"/>
            <a:chOff x="2016" y="1142"/>
            <a:chExt cx="2304" cy="252"/>
          </a:xfrm>
        </p:grpSpPr>
        <p:sp>
          <p:nvSpPr>
            <p:cNvPr id="63539" name="Line 12"/>
            <p:cNvSpPr>
              <a:spLocks noChangeShapeType="1"/>
            </p:cNvSpPr>
            <p:nvPr/>
          </p:nvSpPr>
          <p:spPr bwMode="auto">
            <a:xfrm>
              <a:off x="2016" y="1392"/>
              <a:ext cx="2304" cy="0"/>
            </a:xfrm>
            <a:prstGeom prst="line">
              <a:avLst/>
            </a:prstGeom>
            <a:noFill/>
            <a:ln w="19050">
              <a:solidFill>
                <a:schemeClr val="tx1"/>
              </a:solidFill>
              <a:round/>
              <a:headEnd type="none" w="sm" len="sm"/>
              <a:tailEnd type="stealth" w="med" len="lg"/>
            </a:ln>
          </p:spPr>
          <p:txBody>
            <a:bodyPr wrap="none" anchor="ctr">
              <a:prstTxWarp prst="textNoShape">
                <a:avLst/>
              </a:prstTxWarp>
            </a:bodyPr>
            <a:lstStyle/>
            <a:p>
              <a:endParaRPr lang="en-US"/>
            </a:p>
          </p:txBody>
        </p:sp>
        <p:sp>
          <p:nvSpPr>
            <p:cNvPr id="100365" name="Rectangle 13"/>
            <p:cNvSpPr>
              <a:spLocks noChangeArrowheads="1"/>
            </p:cNvSpPr>
            <p:nvPr/>
          </p:nvSpPr>
          <p:spPr bwMode="auto">
            <a:xfrm>
              <a:off x="2044" y="1142"/>
              <a:ext cx="2153" cy="252"/>
            </a:xfrm>
            <a:prstGeom prst="rect">
              <a:avLst/>
            </a:prstGeom>
            <a:noFill/>
            <a:ln w="12700">
              <a:noFill/>
              <a:miter lim="800000"/>
              <a:headEnd type="none" w="sm" len="sm"/>
              <a:tailEnd type="none" w="sm" len="sm"/>
            </a:ln>
            <a:effectLst/>
          </p:spPr>
          <p:txBody>
            <a:bodyPr wrap="none">
              <a:prstTxWarp prst="textNoShape">
                <a:avLst/>
              </a:prstTxWarp>
              <a:spAutoFit/>
            </a:bodyPr>
            <a:lstStyle/>
            <a:p>
              <a:pPr>
                <a:defRPr/>
              </a:pPr>
              <a:r>
                <a:rPr lang="en-US" sz="2000" dirty="0">
                  <a:solidFill>
                    <a:srgbClr val="FFFF00"/>
                  </a:solidFill>
                  <a:effectLst>
                    <a:outerShdw blurRad="38100" dist="38100" dir="2700000" algn="tl">
                      <a:srgbClr val="000000"/>
                    </a:outerShdw>
                  </a:effectLst>
                  <a:latin typeface="Angsana New"/>
                  <a:ea typeface="AngsanaUPC" charset="0"/>
                  <a:cs typeface="Angsana New"/>
                </a:rPr>
                <a:t>Provide </a:t>
              </a:r>
              <a:r>
                <a:rPr lang="en-US" sz="2000" dirty="0" err="1">
                  <a:solidFill>
                    <a:srgbClr val="FFFF00"/>
                  </a:solidFill>
                  <a:effectLst>
                    <a:outerShdw blurRad="38100" dist="38100" dir="2700000" algn="tl">
                      <a:srgbClr val="000000"/>
                    </a:outerShdw>
                  </a:effectLst>
                  <a:latin typeface="Angsana New"/>
                  <a:ea typeface="AngsanaUPC" charset="0"/>
                  <a:cs typeface="Angsana New"/>
                </a:rPr>
                <a:t>ervices</a:t>
              </a:r>
              <a:r>
                <a:rPr lang="en-US" sz="2000" dirty="0">
                  <a:solidFill>
                    <a:srgbClr val="FFFF00"/>
                  </a:solidFill>
                  <a:effectLst>
                    <a:outerShdw blurRad="38100" dist="38100" dir="2700000" algn="tl">
                      <a:srgbClr val="000000"/>
                    </a:outerShdw>
                  </a:effectLst>
                  <a:latin typeface="Angsana New"/>
                  <a:ea typeface="AngsanaUPC" charset="0"/>
                  <a:cs typeface="Angsana New"/>
                </a:rPr>
                <a:t> across boarder via  some media</a:t>
              </a:r>
              <a:endParaRPr lang="th-TH" sz="2000" dirty="0">
                <a:solidFill>
                  <a:srgbClr val="FFFF00"/>
                </a:solidFill>
                <a:effectLst>
                  <a:outerShdw blurRad="38100" dist="38100" dir="2700000" algn="tl">
                    <a:srgbClr val="000000"/>
                  </a:outerShdw>
                </a:effectLst>
                <a:latin typeface="Angsana New"/>
                <a:ea typeface="AngsanaUPC" charset="0"/>
                <a:cs typeface="Angsana New"/>
              </a:endParaRPr>
            </a:p>
          </p:txBody>
        </p:sp>
      </p:grpSp>
      <p:sp>
        <p:nvSpPr>
          <p:cNvPr id="63498" name="Rectangle 14"/>
          <p:cNvSpPr>
            <a:spLocks noChangeArrowheads="1"/>
          </p:cNvSpPr>
          <p:nvPr/>
        </p:nvSpPr>
        <p:spPr bwMode="auto">
          <a:xfrm>
            <a:off x="228600" y="2819400"/>
            <a:ext cx="8915400" cy="1295400"/>
          </a:xfrm>
          <a:prstGeom prst="rect">
            <a:avLst/>
          </a:prstGeom>
          <a:noFill/>
          <a:ln w="12700">
            <a:solidFill>
              <a:srgbClr val="FFFFFF"/>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63499" name="Rectangle 15"/>
          <p:cNvSpPr>
            <a:spLocks noChangeArrowheads="1"/>
          </p:cNvSpPr>
          <p:nvPr/>
        </p:nvSpPr>
        <p:spPr bwMode="auto">
          <a:xfrm>
            <a:off x="227013" y="4114800"/>
            <a:ext cx="8915400" cy="1295400"/>
          </a:xfrm>
          <a:prstGeom prst="rect">
            <a:avLst/>
          </a:prstGeom>
          <a:noFill/>
          <a:ln w="12700">
            <a:solidFill>
              <a:srgbClr val="FFFFFF"/>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63500" name="Rectangle 16"/>
          <p:cNvSpPr>
            <a:spLocks noChangeArrowheads="1"/>
          </p:cNvSpPr>
          <p:nvPr/>
        </p:nvSpPr>
        <p:spPr bwMode="auto">
          <a:xfrm>
            <a:off x="227013" y="5410200"/>
            <a:ext cx="8915400" cy="1295400"/>
          </a:xfrm>
          <a:prstGeom prst="rect">
            <a:avLst/>
          </a:prstGeom>
          <a:noFill/>
          <a:ln w="12700">
            <a:solidFill>
              <a:srgbClr val="FFFFFF"/>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grpSp>
        <p:nvGrpSpPr>
          <p:cNvPr id="4" name="Group 17"/>
          <p:cNvGrpSpPr>
            <a:grpSpLocks/>
          </p:cNvGrpSpPr>
          <p:nvPr/>
        </p:nvGrpSpPr>
        <p:grpSpPr bwMode="auto">
          <a:xfrm>
            <a:off x="169863" y="2813050"/>
            <a:ext cx="8440737" cy="1141413"/>
            <a:chOff x="107" y="1772"/>
            <a:chExt cx="5317" cy="719"/>
          </a:xfrm>
        </p:grpSpPr>
        <p:sp>
          <p:nvSpPr>
            <p:cNvPr id="100370" name="AutoShape 18"/>
            <p:cNvSpPr>
              <a:spLocks noChangeArrowheads="1"/>
            </p:cNvSpPr>
            <p:nvPr/>
          </p:nvSpPr>
          <p:spPr bwMode="auto">
            <a:xfrm>
              <a:off x="864" y="1920"/>
              <a:ext cx="960" cy="480"/>
            </a:xfrm>
            <a:prstGeom prst="flowChartDelay">
              <a:avLst/>
            </a:prstGeom>
            <a:solidFill>
              <a:srgbClr val="00CCFF"/>
            </a:solidFill>
            <a:ln w="12700">
              <a:solidFill>
                <a:schemeClr val="tx1"/>
              </a:solidFill>
              <a:miter lim="800000"/>
              <a:headEnd type="none" w="sm" len="sm"/>
              <a:tailEnd type="none" w="sm" len="sm"/>
            </a:ln>
            <a:effectLst>
              <a:outerShdw blurRad="63500" dist="107763" dir="2700000" algn="ctr" rotWithShape="0">
                <a:schemeClr val="bg2">
                  <a:alpha val="74998"/>
                </a:schemeClr>
              </a:outerShdw>
            </a:effectLst>
          </p:spPr>
          <p:txBody>
            <a:bodyPr wrap="none" anchor="ctr">
              <a:prstTxWarp prst="textNoShape">
                <a:avLst/>
              </a:prstTxWarp>
            </a:bodyPr>
            <a:lstStyle/>
            <a:p>
              <a:pPr>
                <a:defRPr/>
              </a:pPr>
              <a:endParaRPr lang="en-US">
                <a:latin typeface="Angsana New"/>
                <a:cs typeface="Angsana New"/>
              </a:endParaRPr>
            </a:p>
          </p:txBody>
        </p:sp>
        <p:sp>
          <p:nvSpPr>
            <p:cNvPr id="63536" name="AutoShape 19"/>
            <p:cNvSpPr>
              <a:spLocks noChangeArrowheads="1"/>
            </p:cNvSpPr>
            <p:nvPr/>
          </p:nvSpPr>
          <p:spPr bwMode="auto">
            <a:xfrm>
              <a:off x="4320" y="1872"/>
              <a:ext cx="912" cy="576"/>
            </a:xfrm>
            <a:prstGeom prst="flowChartMultidocument">
              <a:avLst/>
            </a:prstGeom>
            <a:solidFill>
              <a:srgbClr val="FFFF00"/>
            </a:solidFill>
            <a:ln w="12700">
              <a:solidFill>
                <a:srgbClr val="000000"/>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100372" name="Text Box 20"/>
            <p:cNvSpPr txBox="1">
              <a:spLocks noChangeArrowheads="1"/>
            </p:cNvSpPr>
            <p:nvPr/>
          </p:nvSpPr>
          <p:spPr bwMode="auto">
            <a:xfrm rot="16200000">
              <a:off x="-25" y="1904"/>
              <a:ext cx="719" cy="456"/>
            </a:xfrm>
            <a:prstGeom prst="rect">
              <a:avLst/>
            </a:prstGeom>
            <a:noFill/>
            <a:ln w="12700">
              <a:noFill/>
              <a:miter lim="800000"/>
              <a:headEnd type="none" w="sm" len="sm"/>
              <a:tailEnd type="none" w="sm" len="sm"/>
            </a:ln>
            <a:effectLst/>
          </p:spPr>
          <p:txBody>
            <a:bodyPr>
              <a:prstTxWarp prst="textNoShape">
                <a:avLst/>
              </a:prstTxWarp>
              <a:spAutoFit/>
            </a:bodyPr>
            <a:lstStyle/>
            <a:p>
              <a:pPr algn="ctr">
                <a:spcBef>
                  <a:spcPct val="50000"/>
                </a:spcBef>
                <a:defRPr/>
              </a:pPr>
              <a:r>
                <a:rPr lang="th-TH" sz="2400" dirty="0">
                  <a:solidFill>
                    <a:srgbClr val="FFFF00"/>
                  </a:solidFill>
                  <a:effectLst>
                    <a:outerShdw blurRad="38100" dist="38100" dir="2700000" algn="tl">
                      <a:srgbClr val="000000"/>
                    </a:outerShdw>
                  </a:effectLst>
                  <a:latin typeface="Angsana New"/>
                  <a:cs typeface="Angsana New"/>
                </a:rPr>
                <a:t>Mode </a:t>
              </a:r>
              <a:r>
                <a:rPr lang="en-US" sz="2400" dirty="0">
                  <a:solidFill>
                    <a:srgbClr val="FFFF00"/>
                  </a:solidFill>
                  <a:effectLst>
                    <a:outerShdw blurRad="38100" dist="38100" dir="2700000" algn="tl">
                      <a:srgbClr val="000000"/>
                    </a:outerShdw>
                  </a:effectLst>
                  <a:latin typeface="Angsana New"/>
                  <a:cs typeface="Angsana New"/>
                </a:rPr>
                <a:t>2</a:t>
              </a:r>
              <a:endParaRPr lang="th-TH" sz="2400" dirty="0">
                <a:solidFill>
                  <a:srgbClr val="FFFF00"/>
                </a:solidFill>
                <a:effectLst>
                  <a:outerShdw blurRad="38100" dist="38100" dir="2700000" algn="tl">
                    <a:srgbClr val="000000"/>
                  </a:outerShdw>
                </a:effectLst>
                <a:latin typeface="Angsana New"/>
                <a:cs typeface="Angsana New"/>
              </a:endParaRPr>
            </a:p>
            <a:p>
              <a:pPr algn="ctr">
                <a:lnSpc>
                  <a:spcPct val="65000"/>
                </a:lnSpc>
                <a:defRPr/>
              </a:pPr>
              <a:r>
                <a:rPr lang="th-TH" sz="2400" dirty="0">
                  <a:solidFill>
                    <a:srgbClr val="FFFF00"/>
                  </a:solidFill>
                  <a:effectLst>
                    <a:outerShdw blurRad="38100" dist="38100" dir="2700000" algn="tl">
                      <a:srgbClr val="000000"/>
                    </a:outerShdw>
                  </a:effectLst>
                  <a:latin typeface="Angsana New"/>
                  <a:cs typeface="Angsana New"/>
                </a:rPr>
                <a:t>(~10-15%)</a:t>
              </a:r>
            </a:p>
          </p:txBody>
        </p:sp>
        <p:sp>
          <p:nvSpPr>
            <p:cNvPr id="63538" name="Text Box 21"/>
            <p:cNvSpPr txBox="1">
              <a:spLocks noChangeArrowheads="1"/>
            </p:cNvSpPr>
            <p:nvPr/>
          </p:nvSpPr>
          <p:spPr bwMode="auto">
            <a:xfrm>
              <a:off x="816" y="1968"/>
              <a:ext cx="4608" cy="349"/>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en-US" sz="3000" b="1">
                  <a:solidFill>
                    <a:schemeClr val="bg2"/>
                  </a:solidFill>
                  <a:ea typeface="Angsana New" pitchFamily="-1" charset="0"/>
                  <a:cs typeface="Angsana New" pitchFamily="-1" charset="0"/>
                </a:rPr>
                <a:t>Supplier</a:t>
              </a:r>
              <a:r>
                <a:rPr lang="th-TH" sz="3000" b="1">
                  <a:solidFill>
                    <a:schemeClr val="bg2"/>
                  </a:solidFill>
                  <a:ea typeface="Angsana New" pitchFamily="-1" charset="0"/>
                  <a:cs typeface="Angsana New" pitchFamily="-1" charset="0"/>
                </a:rPr>
                <a:t> A	   	 		          	</a:t>
              </a:r>
              <a:r>
                <a:rPr lang="en-US" b="1">
                  <a:solidFill>
                    <a:schemeClr val="bg2"/>
                  </a:solidFill>
                  <a:ea typeface="Angsana New" pitchFamily="-1" charset="0"/>
                  <a:cs typeface="Angsana New" pitchFamily="-1" charset="0"/>
                </a:rPr>
                <a:t>Consumer</a:t>
              </a:r>
              <a:r>
                <a:rPr lang="th-TH" b="1">
                  <a:solidFill>
                    <a:schemeClr val="bg2"/>
                  </a:solidFill>
                  <a:ea typeface="Angsana New" pitchFamily="-1" charset="0"/>
                  <a:cs typeface="Angsana New" pitchFamily="-1" charset="0"/>
                </a:rPr>
                <a:t> T</a:t>
              </a:r>
            </a:p>
          </p:txBody>
        </p:sp>
      </p:grpSp>
      <p:sp>
        <p:nvSpPr>
          <p:cNvPr id="100374" name="AutoShape 22"/>
          <p:cNvSpPr>
            <a:spLocks noChangeArrowheads="1"/>
          </p:cNvSpPr>
          <p:nvPr/>
        </p:nvSpPr>
        <p:spPr bwMode="auto">
          <a:xfrm>
            <a:off x="2895600" y="3733800"/>
            <a:ext cx="457200" cy="152400"/>
          </a:xfrm>
          <a:prstGeom prst="curvedUpArrow">
            <a:avLst>
              <a:gd name="adj1" fmla="val 60000"/>
              <a:gd name="adj2" fmla="val 120000"/>
              <a:gd name="adj3" fmla="val 33333"/>
            </a:avLst>
          </a:prstGeom>
          <a:solidFill>
            <a:srgbClr val="00FFFF"/>
          </a:solidFill>
          <a:ln w="12700">
            <a:solidFill>
              <a:schemeClr val="bg2"/>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grpSp>
        <p:nvGrpSpPr>
          <p:cNvPr id="5" name="Group 23"/>
          <p:cNvGrpSpPr>
            <a:grpSpLocks/>
          </p:cNvGrpSpPr>
          <p:nvPr/>
        </p:nvGrpSpPr>
        <p:grpSpPr bwMode="auto">
          <a:xfrm>
            <a:off x="166688" y="4189413"/>
            <a:ext cx="8443912" cy="992187"/>
            <a:chOff x="105" y="2639"/>
            <a:chExt cx="5319" cy="625"/>
          </a:xfrm>
        </p:grpSpPr>
        <p:sp>
          <p:nvSpPr>
            <p:cNvPr id="100376" name="Text Box 24"/>
            <p:cNvSpPr txBox="1">
              <a:spLocks noChangeArrowheads="1"/>
            </p:cNvSpPr>
            <p:nvPr/>
          </p:nvSpPr>
          <p:spPr bwMode="auto">
            <a:xfrm rot="16200000">
              <a:off x="21" y="2723"/>
              <a:ext cx="624" cy="456"/>
            </a:xfrm>
            <a:prstGeom prst="rect">
              <a:avLst/>
            </a:prstGeom>
            <a:noFill/>
            <a:ln w="12700">
              <a:noFill/>
              <a:miter lim="800000"/>
              <a:headEnd type="none" w="sm" len="sm"/>
              <a:tailEnd type="none" w="sm" len="sm"/>
            </a:ln>
            <a:effectLst/>
          </p:spPr>
          <p:txBody>
            <a:bodyPr>
              <a:prstTxWarp prst="textNoShape">
                <a:avLst/>
              </a:prstTxWarp>
              <a:spAutoFit/>
            </a:bodyPr>
            <a:lstStyle/>
            <a:p>
              <a:pPr>
                <a:spcBef>
                  <a:spcPct val="50000"/>
                </a:spcBef>
                <a:defRPr/>
              </a:pPr>
              <a:r>
                <a:rPr lang="th-TH" sz="2400" dirty="0">
                  <a:solidFill>
                    <a:srgbClr val="FFFF00"/>
                  </a:solidFill>
                  <a:effectLst>
                    <a:outerShdw blurRad="38100" dist="38100" dir="2700000" algn="tl">
                      <a:srgbClr val="000000"/>
                    </a:outerShdw>
                  </a:effectLst>
                  <a:latin typeface="Angsana New"/>
                  <a:cs typeface="Angsana New"/>
                </a:rPr>
                <a:t>Mode 3</a:t>
              </a:r>
            </a:p>
            <a:p>
              <a:pPr>
                <a:lnSpc>
                  <a:spcPct val="65000"/>
                </a:lnSpc>
                <a:defRPr/>
              </a:pPr>
              <a:r>
                <a:rPr lang="th-TH" sz="2400" dirty="0">
                  <a:solidFill>
                    <a:srgbClr val="FFFF00"/>
                  </a:solidFill>
                  <a:effectLst>
                    <a:outerShdw blurRad="38100" dist="38100" dir="2700000" algn="tl">
                      <a:srgbClr val="000000"/>
                    </a:outerShdw>
                  </a:effectLst>
                  <a:latin typeface="Angsana New"/>
                  <a:cs typeface="Angsana New"/>
                </a:rPr>
                <a:t>(~50%)</a:t>
              </a:r>
            </a:p>
          </p:txBody>
        </p:sp>
        <p:sp>
          <p:nvSpPr>
            <p:cNvPr id="100377" name="AutoShape 25"/>
            <p:cNvSpPr>
              <a:spLocks noChangeArrowheads="1"/>
            </p:cNvSpPr>
            <p:nvPr/>
          </p:nvSpPr>
          <p:spPr bwMode="auto">
            <a:xfrm>
              <a:off x="865" y="2736"/>
              <a:ext cx="960" cy="480"/>
            </a:xfrm>
            <a:prstGeom prst="flowChartDelay">
              <a:avLst/>
            </a:prstGeom>
            <a:solidFill>
              <a:srgbClr val="00CCFF"/>
            </a:solidFill>
            <a:ln w="12700">
              <a:solidFill>
                <a:schemeClr val="tx1"/>
              </a:solidFill>
              <a:miter lim="800000"/>
              <a:headEnd type="none" w="sm" len="sm"/>
              <a:tailEnd type="none" w="sm" len="sm"/>
            </a:ln>
            <a:effectLst>
              <a:outerShdw blurRad="63500" dist="107763" dir="2700000" algn="ctr" rotWithShape="0">
                <a:schemeClr val="bg2">
                  <a:alpha val="74998"/>
                </a:schemeClr>
              </a:outerShdw>
            </a:effectLst>
          </p:spPr>
          <p:txBody>
            <a:bodyPr wrap="none" anchor="ctr">
              <a:prstTxWarp prst="textNoShape">
                <a:avLst/>
              </a:prstTxWarp>
            </a:bodyPr>
            <a:lstStyle/>
            <a:p>
              <a:pPr>
                <a:defRPr/>
              </a:pPr>
              <a:endParaRPr lang="en-US">
                <a:latin typeface="Angsana New"/>
                <a:cs typeface="Angsana New"/>
              </a:endParaRPr>
            </a:p>
          </p:txBody>
        </p:sp>
        <p:sp>
          <p:nvSpPr>
            <p:cNvPr id="63533" name="AutoShape 26"/>
            <p:cNvSpPr>
              <a:spLocks noChangeArrowheads="1"/>
            </p:cNvSpPr>
            <p:nvPr/>
          </p:nvSpPr>
          <p:spPr bwMode="auto">
            <a:xfrm>
              <a:off x="4321" y="2688"/>
              <a:ext cx="912" cy="576"/>
            </a:xfrm>
            <a:prstGeom prst="flowChartMultidocument">
              <a:avLst/>
            </a:prstGeom>
            <a:solidFill>
              <a:srgbClr val="FFFF00"/>
            </a:solidFill>
            <a:ln w="12700">
              <a:solidFill>
                <a:srgbClr val="000000"/>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63534" name="Text Box 27"/>
            <p:cNvSpPr txBox="1">
              <a:spLocks noChangeArrowheads="1"/>
            </p:cNvSpPr>
            <p:nvPr/>
          </p:nvSpPr>
          <p:spPr bwMode="auto">
            <a:xfrm>
              <a:off x="816" y="2784"/>
              <a:ext cx="4608" cy="349"/>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en-US" sz="3000" b="1">
                  <a:solidFill>
                    <a:schemeClr val="bg2"/>
                  </a:solidFill>
                  <a:ea typeface="Angsana New" pitchFamily="-1" charset="0"/>
                  <a:cs typeface="Angsana New" pitchFamily="-1" charset="0"/>
                </a:rPr>
                <a:t>Supplier</a:t>
              </a:r>
              <a:r>
                <a:rPr lang="th-TH" sz="3000" b="1">
                  <a:solidFill>
                    <a:schemeClr val="bg2"/>
                  </a:solidFill>
                  <a:ea typeface="Angsana New" pitchFamily="-1" charset="0"/>
                  <a:cs typeface="Angsana New" pitchFamily="-1" charset="0"/>
                </a:rPr>
                <a:t> A				          	</a:t>
              </a:r>
              <a:r>
                <a:rPr lang="en-US" b="1">
                  <a:solidFill>
                    <a:schemeClr val="bg2"/>
                  </a:solidFill>
                  <a:ea typeface="Angsana New" pitchFamily="-1" charset="0"/>
                  <a:cs typeface="Angsana New" pitchFamily="-1" charset="0"/>
                </a:rPr>
                <a:t>Consumer</a:t>
              </a:r>
              <a:r>
                <a:rPr lang="th-TH" b="1">
                  <a:solidFill>
                    <a:schemeClr val="bg2"/>
                  </a:solidFill>
                  <a:ea typeface="Angsana New" pitchFamily="-1" charset="0"/>
                  <a:cs typeface="Angsana New" pitchFamily="-1" charset="0"/>
                </a:rPr>
                <a:t> T</a:t>
              </a:r>
              <a:endParaRPr lang="th-TH" sz="3000" b="1">
                <a:solidFill>
                  <a:schemeClr val="bg2"/>
                </a:solidFill>
                <a:ea typeface="Angsana New" pitchFamily="-1" charset="0"/>
                <a:cs typeface="Angsana New" pitchFamily="-1" charset="0"/>
              </a:endParaRPr>
            </a:p>
          </p:txBody>
        </p:sp>
      </p:grpSp>
      <p:grpSp>
        <p:nvGrpSpPr>
          <p:cNvPr id="6" name="Group 28"/>
          <p:cNvGrpSpPr>
            <a:grpSpLocks/>
          </p:cNvGrpSpPr>
          <p:nvPr/>
        </p:nvGrpSpPr>
        <p:grpSpPr bwMode="auto">
          <a:xfrm>
            <a:off x="2973388" y="4114800"/>
            <a:ext cx="4038600" cy="1219200"/>
            <a:chOff x="1873" y="2592"/>
            <a:chExt cx="2544" cy="768"/>
          </a:xfrm>
        </p:grpSpPr>
        <p:sp>
          <p:nvSpPr>
            <p:cNvPr id="63528" name="Line 29"/>
            <p:cNvSpPr>
              <a:spLocks noChangeShapeType="1"/>
            </p:cNvSpPr>
            <p:nvPr/>
          </p:nvSpPr>
          <p:spPr bwMode="auto">
            <a:xfrm>
              <a:off x="1873" y="3024"/>
              <a:ext cx="1489" cy="0"/>
            </a:xfrm>
            <a:prstGeom prst="line">
              <a:avLst/>
            </a:prstGeom>
            <a:noFill/>
            <a:ln w="19050">
              <a:solidFill>
                <a:schemeClr val="tx1"/>
              </a:solidFill>
              <a:round/>
              <a:headEnd type="none" w="sm" len="sm"/>
              <a:tailEnd type="stealth" w="med" len="lg"/>
            </a:ln>
          </p:spPr>
          <p:txBody>
            <a:bodyPr wrap="none" anchor="ctr">
              <a:prstTxWarp prst="textNoShape">
                <a:avLst/>
              </a:prstTxWarp>
            </a:bodyPr>
            <a:lstStyle/>
            <a:p>
              <a:endParaRPr lang="en-US"/>
            </a:p>
          </p:txBody>
        </p:sp>
        <p:sp>
          <p:nvSpPr>
            <p:cNvPr id="100382" name="Rectangle 30"/>
            <p:cNvSpPr>
              <a:spLocks noChangeArrowheads="1"/>
            </p:cNvSpPr>
            <p:nvPr/>
          </p:nvSpPr>
          <p:spPr bwMode="auto">
            <a:xfrm>
              <a:off x="1996" y="2592"/>
              <a:ext cx="933" cy="446"/>
            </a:xfrm>
            <a:prstGeom prst="rect">
              <a:avLst/>
            </a:prstGeom>
            <a:noFill/>
            <a:ln w="12700">
              <a:noFill/>
              <a:miter lim="800000"/>
              <a:headEnd type="none" w="sm" len="sm"/>
              <a:tailEnd type="none" w="sm" len="sm"/>
            </a:ln>
            <a:effectLst/>
          </p:spPr>
          <p:txBody>
            <a:bodyPr>
              <a:prstTxWarp prst="textNoShape">
                <a:avLst/>
              </a:prstTxWarp>
              <a:spAutoFit/>
            </a:bodyPr>
            <a:lstStyle/>
            <a:p>
              <a:pPr>
                <a:defRPr/>
              </a:pPr>
              <a:r>
                <a:rPr lang="en-US" sz="2000" dirty="0">
                  <a:solidFill>
                    <a:srgbClr val="FFFF00"/>
                  </a:solidFill>
                  <a:effectLst>
                    <a:outerShdw blurRad="38100" dist="38100" dir="2700000" algn="tl">
                      <a:srgbClr val="000000"/>
                    </a:outerShdw>
                  </a:effectLst>
                  <a:latin typeface="Angsana New"/>
                  <a:ea typeface="AngsanaUPC" charset="0"/>
                  <a:cs typeface="Angsana New"/>
                </a:rPr>
                <a:t>Set up subsidiaries in Thailand</a:t>
              </a:r>
              <a:endParaRPr lang="th-TH" sz="2000" dirty="0">
                <a:solidFill>
                  <a:srgbClr val="FFFF00"/>
                </a:solidFill>
                <a:effectLst>
                  <a:outerShdw blurRad="38100" dist="38100" dir="2700000" algn="tl">
                    <a:srgbClr val="000000"/>
                  </a:outerShdw>
                </a:effectLst>
                <a:latin typeface="Angsana New"/>
                <a:ea typeface="AngsanaUPC" charset="0"/>
                <a:cs typeface="Angsana New"/>
              </a:endParaRPr>
            </a:p>
          </p:txBody>
        </p:sp>
        <p:graphicFrame>
          <p:nvGraphicFramePr>
            <p:cNvPr id="63490" name="Object 2"/>
            <p:cNvGraphicFramePr>
              <a:graphicFrameLocks noChangeAspect="1"/>
            </p:cNvGraphicFramePr>
            <p:nvPr/>
          </p:nvGraphicFramePr>
          <p:xfrm>
            <a:off x="3409" y="2738"/>
            <a:ext cx="768" cy="586"/>
          </p:xfrm>
          <a:graphic>
            <a:graphicData uri="http://schemas.openxmlformats.org/presentationml/2006/ole">
              <mc:AlternateContent xmlns:mc="http://schemas.openxmlformats.org/markup-compatibility/2006">
                <mc:Choice xmlns:v="urn:schemas-microsoft-com:vml" Requires="v">
                  <p:oleObj spid="_x0000_s63498" name="Clip" r:id="rId3" imgW="2826720" imgH="3497040" progId="">
                    <p:embed/>
                  </p:oleObj>
                </mc:Choice>
                <mc:Fallback>
                  <p:oleObj name="Clip" r:id="rId3" imgW="2826720" imgH="3497040" progId="">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09" y="2738"/>
                          <a:ext cx="768" cy="58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3530" name="AutoShape 32"/>
            <p:cNvSpPr>
              <a:spLocks noChangeArrowheads="1"/>
            </p:cNvSpPr>
            <p:nvPr/>
          </p:nvSpPr>
          <p:spPr bwMode="auto">
            <a:xfrm>
              <a:off x="4129" y="3264"/>
              <a:ext cx="288" cy="96"/>
            </a:xfrm>
            <a:prstGeom prst="curvedUpArrow">
              <a:avLst>
                <a:gd name="adj1" fmla="val 60000"/>
                <a:gd name="adj2" fmla="val 120000"/>
                <a:gd name="adj3" fmla="val 33333"/>
              </a:avLst>
            </a:prstGeom>
            <a:solidFill>
              <a:srgbClr val="00FFFF"/>
            </a:solidFill>
            <a:ln w="12700">
              <a:solidFill>
                <a:schemeClr val="bg2"/>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grpSp>
      <p:sp>
        <p:nvSpPr>
          <p:cNvPr id="100389" name="AutoShape 37"/>
          <p:cNvSpPr>
            <a:spLocks noChangeArrowheads="1"/>
          </p:cNvSpPr>
          <p:nvPr/>
        </p:nvSpPr>
        <p:spPr bwMode="auto">
          <a:xfrm>
            <a:off x="6611938" y="6503988"/>
            <a:ext cx="457200" cy="152400"/>
          </a:xfrm>
          <a:prstGeom prst="curvedUpArrow">
            <a:avLst>
              <a:gd name="adj1" fmla="val 60000"/>
              <a:gd name="adj2" fmla="val 120000"/>
              <a:gd name="adj3" fmla="val 33333"/>
            </a:avLst>
          </a:prstGeom>
          <a:solidFill>
            <a:srgbClr val="00FFFF"/>
          </a:solidFill>
          <a:ln w="12700">
            <a:solidFill>
              <a:schemeClr val="bg2"/>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grpSp>
        <p:nvGrpSpPr>
          <p:cNvPr id="7" name="Group 38"/>
          <p:cNvGrpSpPr>
            <a:grpSpLocks/>
          </p:cNvGrpSpPr>
          <p:nvPr/>
        </p:nvGrpSpPr>
        <p:grpSpPr bwMode="auto">
          <a:xfrm>
            <a:off x="3276600" y="2879725"/>
            <a:ext cx="3581400" cy="1016000"/>
            <a:chOff x="2064" y="1814"/>
            <a:chExt cx="2256" cy="640"/>
          </a:xfrm>
        </p:grpSpPr>
        <p:grpSp>
          <p:nvGrpSpPr>
            <p:cNvPr id="63523" name="Group 39"/>
            <p:cNvGrpSpPr>
              <a:grpSpLocks/>
            </p:cNvGrpSpPr>
            <p:nvPr/>
          </p:nvGrpSpPr>
          <p:grpSpPr bwMode="auto">
            <a:xfrm>
              <a:off x="2112" y="1814"/>
              <a:ext cx="2208" cy="640"/>
              <a:chOff x="2112" y="1814"/>
              <a:chExt cx="2208" cy="640"/>
            </a:xfrm>
          </p:grpSpPr>
          <p:sp>
            <p:nvSpPr>
              <p:cNvPr id="63525" name="Line 40"/>
              <p:cNvSpPr>
                <a:spLocks noChangeShapeType="1"/>
              </p:cNvSpPr>
              <p:nvPr/>
            </p:nvSpPr>
            <p:spPr bwMode="auto">
              <a:xfrm>
                <a:off x="2880" y="2208"/>
                <a:ext cx="1440" cy="0"/>
              </a:xfrm>
              <a:prstGeom prst="line">
                <a:avLst/>
              </a:prstGeom>
              <a:noFill/>
              <a:ln w="19050">
                <a:solidFill>
                  <a:schemeClr val="tx1"/>
                </a:solidFill>
                <a:round/>
                <a:headEnd type="stealth" w="med" len="lg"/>
                <a:tailEnd type="none" w="med" len="lg"/>
              </a:ln>
            </p:spPr>
            <p:txBody>
              <a:bodyPr wrap="none" anchor="ctr">
                <a:prstTxWarp prst="textNoShape">
                  <a:avLst/>
                </a:prstTxWarp>
              </a:bodyPr>
              <a:lstStyle/>
              <a:p>
                <a:endParaRPr lang="en-US"/>
              </a:p>
            </p:txBody>
          </p:sp>
          <p:sp>
            <p:nvSpPr>
              <p:cNvPr id="100393" name="Rectangle 41"/>
              <p:cNvSpPr>
                <a:spLocks noChangeArrowheads="1"/>
              </p:cNvSpPr>
              <p:nvPr/>
            </p:nvSpPr>
            <p:spPr bwMode="auto">
              <a:xfrm>
                <a:off x="3264" y="1814"/>
                <a:ext cx="1056" cy="640"/>
              </a:xfrm>
              <a:prstGeom prst="rect">
                <a:avLst/>
              </a:prstGeom>
              <a:noFill/>
              <a:ln w="12700">
                <a:noFill/>
                <a:miter lim="800000"/>
                <a:headEnd type="none" w="sm" len="sm"/>
                <a:tailEnd type="none" w="sm" len="sm"/>
              </a:ln>
              <a:effectLst/>
            </p:spPr>
            <p:txBody>
              <a:bodyPr>
                <a:prstTxWarp prst="textNoShape">
                  <a:avLst/>
                </a:prstTxWarp>
                <a:spAutoFit/>
              </a:bodyPr>
              <a:lstStyle/>
              <a:p>
                <a:pPr>
                  <a:defRPr/>
                </a:pPr>
                <a:r>
                  <a:rPr lang="en-US" sz="2000" dirty="0">
                    <a:solidFill>
                      <a:srgbClr val="FFFF00"/>
                    </a:solidFill>
                    <a:effectLst>
                      <a:outerShdw blurRad="38100" dist="38100" dir="2700000" algn="tl">
                        <a:srgbClr val="000000"/>
                      </a:outerShdw>
                    </a:effectLst>
                    <a:latin typeface="Angsana New"/>
                    <a:ea typeface="AngsanaUPC" charset="0"/>
                    <a:cs typeface="Angsana New"/>
                  </a:rPr>
                  <a:t>Thai consumers travel abroad to get the services</a:t>
                </a:r>
                <a:endParaRPr lang="th-TH" sz="2000" dirty="0">
                  <a:solidFill>
                    <a:srgbClr val="FFFF00"/>
                  </a:solidFill>
                  <a:effectLst>
                    <a:outerShdw blurRad="38100" dist="38100" dir="2700000" algn="tl">
                      <a:srgbClr val="000000"/>
                    </a:outerShdw>
                  </a:effectLst>
                  <a:latin typeface="Angsana New"/>
                  <a:ea typeface="AngsanaUPC" charset="0"/>
                  <a:cs typeface="Angsana New"/>
                </a:endParaRPr>
              </a:p>
            </p:txBody>
          </p:sp>
          <p:sp>
            <p:nvSpPr>
              <p:cNvPr id="63527" name="AutoShape 42"/>
              <p:cNvSpPr>
                <a:spLocks noChangeArrowheads="1"/>
              </p:cNvSpPr>
              <p:nvPr/>
            </p:nvSpPr>
            <p:spPr bwMode="auto">
              <a:xfrm>
                <a:off x="2112" y="1920"/>
                <a:ext cx="768" cy="480"/>
              </a:xfrm>
              <a:prstGeom prst="flowChartDocument">
                <a:avLst/>
              </a:prstGeom>
              <a:solidFill>
                <a:srgbClr val="FFFF00"/>
              </a:solidFill>
              <a:ln w="12700">
                <a:solidFill>
                  <a:srgbClr val="000000"/>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grpSp>
        <p:sp>
          <p:nvSpPr>
            <p:cNvPr id="63524" name="Rectangle 43"/>
            <p:cNvSpPr>
              <a:spLocks noChangeArrowheads="1"/>
            </p:cNvSpPr>
            <p:nvPr/>
          </p:nvSpPr>
          <p:spPr bwMode="auto">
            <a:xfrm>
              <a:off x="2064" y="1958"/>
              <a:ext cx="917" cy="330"/>
            </a:xfrm>
            <a:prstGeom prst="rect">
              <a:avLst/>
            </a:prstGeom>
            <a:noFill/>
            <a:ln w="12700">
              <a:noFill/>
              <a:miter lim="800000"/>
              <a:headEnd type="none" w="sm" len="sm"/>
              <a:tailEnd type="none" w="sm" len="sm"/>
            </a:ln>
          </p:spPr>
          <p:txBody>
            <a:bodyPr wrap="none">
              <a:prstTxWarp prst="textNoShape">
                <a:avLst/>
              </a:prstTxWarp>
              <a:spAutoFit/>
            </a:bodyPr>
            <a:lstStyle/>
            <a:p>
              <a:r>
                <a:rPr lang="en-US" b="1">
                  <a:solidFill>
                    <a:schemeClr val="bg2"/>
                  </a:solidFill>
                  <a:ea typeface="Angsana New" pitchFamily="-1" charset="0"/>
                  <a:cs typeface="Angsana New" pitchFamily="-1" charset="0"/>
                </a:rPr>
                <a:t>Consumer</a:t>
              </a:r>
              <a:r>
                <a:rPr lang="th-TH" b="1">
                  <a:solidFill>
                    <a:schemeClr val="bg2"/>
                  </a:solidFill>
                  <a:ea typeface="Angsana New" pitchFamily="-1" charset="0"/>
                  <a:cs typeface="Angsana New" pitchFamily="-1" charset="0"/>
                </a:rPr>
                <a:t> T</a:t>
              </a:r>
            </a:p>
          </p:txBody>
        </p:sp>
      </p:grpSp>
      <p:sp>
        <p:nvSpPr>
          <p:cNvPr id="100398" name="Text Box 46"/>
          <p:cNvSpPr txBox="1">
            <a:spLocks noChangeArrowheads="1"/>
          </p:cNvSpPr>
          <p:nvPr/>
        </p:nvSpPr>
        <p:spPr bwMode="auto">
          <a:xfrm rot="-5400000">
            <a:off x="31750" y="5618163"/>
            <a:ext cx="990600" cy="723900"/>
          </a:xfrm>
          <a:prstGeom prst="rect">
            <a:avLst/>
          </a:prstGeom>
          <a:noFill/>
          <a:ln w="12700">
            <a:noFill/>
            <a:miter lim="800000"/>
            <a:headEnd type="none" w="sm" len="sm"/>
            <a:tailEnd type="none" w="sm" len="sm"/>
          </a:ln>
          <a:effectLst/>
        </p:spPr>
        <p:txBody>
          <a:bodyPr>
            <a:prstTxWarp prst="textNoShape">
              <a:avLst/>
            </a:prstTxWarp>
            <a:spAutoFit/>
          </a:bodyPr>
          <a:lstStyle/>
          <a:p>
            <a:pPr>
              <a:spcBef>
                <a:spcPct val="50000"/>
              </a:spcBef>
              <a:defRPr/>
            </a:pPr>
            <a:r>
              <a:rPr lang="th-TH" sz="2400" dirty="0">
                <a:solidFill>
                  <a:srgbClr val="FFFF00"/>
                </a:solidFill>
                <a:effectLst>
                  <a:outerShdw blurRad="38100" dist="38100" dir="2700000" algn="tl">
                    <a:srgbClr val="000000"/>
                  </a:outerShdw>
                </a:effectLst>
                <a:latin typeface="Angsana New"/>
                <a:cs typeface="Angsana New"/>
              </a:rPr>
              <a:t>Mode 4</a:t>
            </a:r>
          </a:p>
          <a:p>
            <a:pPr>
              <a:lnSpc>
                <a:spcPct val="65000"/>
              </a:lnSpc>
              <a:defRPr/>
            </a:pPr>
            <a:r>
              <a:rPr lang="th-TH" sz="2400" dirty="0">
                <a:solidFill>
                  <a:srgbClr val="FFFF00"/>
                </a:solidFill>
                <a:effectLst>
                  <a:outerShdw blurRad="38100" dist="38100" dir="2700000" algn="tl">
                    <a:srgbClr val="000000"/>
                  </a:outerShdw>
                </a:effectLst>
                <a:latin typeface="Angsana New"/>
                <a:cs typeface="Angsana New"/>
              </a:rPr>
              <a:t>(~1-2%)</a:t>
            </a:r>
          </a:p>
        </p:txBody>
      </p:sp>
      <p:grpSp>
        <p:nvGrpSpPr>
          <p:cNvPr id="9" name="Group 56"/>
          <p:cNvGrpSpPr>
            <a:grpSpLocks/>
          </p:cNvGrpSpPr>
          <p:nvPr/>
        </p:nvGrpSpPr>
        <p:grpSpPr bwMode="auto">
          <a:xfrm>
            <a:off x="6781800" y="5562600"/>
            <a:ext cx="1524000" cy="914400"/>
            <a:chOff x="4272" y="3504"/>
            <a:chExt cx="960" cy="576"/>
          </a:xfrm>
        </p:grpSpPr>
        <p:sp>
          <p:nvSpPr>
            <p:cNvPr id="63521" name="AutoShape 45"/>
            <p:cNvSpPr>
              <a:spLocks noChangeArrowheads="1"/>
            </p:cNvSpPr>
            <p:nvPr/>
          </p:nvSpPr>
          <p:spPr bwMode="auto">
            <a:xfrm>
              <a:off x="4320" y="3504"/>
              <a:ext cx="912" cy="576"/>
            </a:xfrm>
            <a:prstGeom prst="flowChartMultidocument">
              <a:avLst/>
            </a:prstGeom>
            <a:solidFill>
              <a:srgbClr val="FFFF00"/>
            </a:solidFill>
            <a:ln w="12700">
              <a:solidFill>
                <a:srgbClr val="000000"/>
              </a:solidFill>
              <a:miter lim="800000"/>
              <a:headEnd type="none" w="sm" len="sm"/>
              <a:tailEnd type="none" w="sm" len="sm"/>
            </a:ln>
          </p:spPr>
          <p:txBody>
            <a:bodyPr wrap="none" anchor="ctr">
              <a:prstTxWarp prst="textNoShape">
                <a:avLst/>
              </a:prstTxWarp>
            </a:bodyPr>
            <a:lstStyle/>
            <a:p>
              <a:endParaRPr lang="en-US">
                <a:ea typeface="Angsana New" pitchFamily="-1" charset="0"/>
                <a:cs typeface="Angsana New" pitchFamily="-1" charset="0"/>
              </a:endParaRPr>
            </a:p>
          </p:txBody>
        </p:sp>
        <p:sp>
          <p:nvSpPr>
            <p:cNvPr id="63522" name="Rectangle 48"/>
            <p:cNvSpPr>
              <a:spLocks noChangeArrowheads="1"/>
            </p:cNvSpPr>
            <p:nvPr/>
          </p:nvSpPr>
          <p:spPr bwMode="auto">
            <a:xfrm>
              <a:off x="4272" y="3600"/>
              <a:ext cx="917" cy="330"/>
            </a:xfrm>
            <a:prstGeom prst="rect">
              <a:avLst/>
            </a:prstGeom>
            <a:noFill/>
            <a:ln w="12700">
              <a:noFill/>
              <a:miter lim="800000"/>
              <a:headEnd type="none" w="sm" len="sm"/>
              <a:tailEnd type="none" w="sm" len="sm"/>
            </a:ln>
          </p:spPr>
          <p:txBody>
            <a:bodyPr wrap="none">
              <a:prstTxWarp prst="textNoShape">
                <a:avLst/>
              </a:prstTxWarp>
              <a:spAutoFit/>
            </a:bodyPr>
            <a:lstStyle/>
            <a:p>
              <a:r>
                <a:rPr lang="en-US" b="1">
                  <a:solidFill>
                    <a:schemeClr val="bg2"/>
                  </a:solidFill>
                  <a:ea typeface="Angsana New" pitchFamily="-1" charset="0"/>
                  <a:cs typeface="Angsana New" pitchFamily="-1" charset="0"/>
                </a:rPr>
                <a:t>Consumer</a:t>
              </a:r>
              <a:r>
                <a:rPr lang="th-TH" b="1">
                  <a:solidFill>
                    <a:schemeClr val="bg2"/>
                  </a:solidFill>
                  <a:ea typeface="Angsana New" pitchFamily="-1" charset="0"/>
                  <a:cs typeface="Angsana New" pitchFamily="-1" charset="0"/>
                </a:rPr>
                <a:t> T</a:t>
              </a:r>
            </a:p>
          </p:txBody>
        </p:sp>
      </p:grpSp>
      <p:grpSp>
        <p:nvGrpSpPr>
          <p:cNvPr id="10" name="Group 51"/>
          <p:cNvGrpSpPr>
            <a:grpSpLocks/>
          </p:cNvGrpSpPr>
          <p:nvPr/>
        </p:nvGrpSpPr>
        <p:grpSpPr bwMode="auto">
          <a:xfrm>
            <a:off x="1476375" y="5516563"/>
            <a:ext cx="647700" cy="1152525"/>
            <a:chOff x="-1202" y="2205"/>
            <a:chExt cx="408" cy="726"/>
          </a:xfrm>
        </p:grpSpPr>
        <p:sp>
          <p:nvSpPr>
            <p:cNvPr id="63519" name="Rectangle 50"/>
            <p:cNvSpPr>
              <a:spLocks noChangeArrowheads="1"/>
            </p:cNvSpPr>
            <p:nvPr/>
          </p:nvSpPr>
          <p:spPr bwMode="auto">
            <a:xfrm>
              <a:off x="-1157" y="2205"/>
              <a:ext cx="363" cy="726"/>
            </a:xfrm>
            <a:prstGeom prst="rect">
              <a:avLst/>
            </a:prstGeom>
            <a:solidFill>
              <a:srgbClr val="000000"/>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pic>
          <p:nvPicPr>
            <p:cNvPr id="63520" name="Picture 49" descr="Businessman"/>
            <p:cNvPicPr>
              <a:picLocks noChangeAspect="1" noChangeArrowheads="1"/>
            </p:cNvPicPr>
            <p:nvPr/>
          </p:nvPicPr>
          <p:blipFill>
            <a:blip r:embed="rId5"/>
            <a:srcRect/>
            <a:stretch>
              <a:fillRect/>
            </a:stretch>
          </p:blipFill>
          <p:spPr bwMode="auto">
            <a:xfrm>
              <a:off x="-1202" y="2205"/>
              <a:ext cx="354" cy="663"/>
            </a:xfrm>
            <a:prstGeom prst="rect">
              <a:avLst/>
            </a:prstGeom>
            <a:noFill/>
            <a:ln w="25400">
              <a:solidFill>
                <a:schemeClr val="hlink"/>
              </a:solidFill>
              <a:miter lim="800000"/>
              <a:headEnd/>
              <a:tailEnd/>
            </a:ln>
          </p:spPr>
        </p:pic>
      </p:grpSp>
      <p:grpSp>
        <p:nvGrpSpPr>
          <p:cNvPr id="11" name="Group 55"/>
          <p:cNvGrpSpPr>
            <a:grpSpLocks/>
          </p:cNvGrpSpPr>
          <p:nvPr/>
        </p:nvGrpSpPr>
        <p:grpSpPr bwMode="auto">
          <a:xfrm>
            <a:off x="2268538" y="5516563"/>
            <a:ext cx="4248150" cy="1152525"/>
            <a:chOff x="1429" y="3475"/>
            <a:chExt cx="2676" cy="726"/>
          </a:xfrm>
        </p:grpSpPr>
        <p:sp>
          <p:nvSpPr>
            <p:cNvPr id="63514" name="Line 34"/>
            <p:cNvSpPr>
              <a:spLocks noChangeShapeType="1"/>
            </p:cNvSpPr>
            <p:nvPr/>
          </p:nvSpPr>
          <p:spPr bwMode="auto">
            <a:xfrm>
              <a:off x="1477" y="3857"/>
              <a:ext cx="2208" cy="0"/>
            </a:xfrm>
            <a:prstGeom prst="line">
              <a:avLst/>
            </a:prstGeom>
            <a:noFill/>
            <a:ln w="19050">
              <a:solidFill>
                <a:schemeClr val="tx1"/>
              </a:solidFill>
              <a:round/>
              <a:headEnd type="none" w="sm" len="sm"/>
              <a:tailEnd type="stealth" w="med" len="lg"/>
            </a:ln>
          </p:spPr>
          <p:txBody>
            <a:bodyPr wrap="none" anchor="ctr">
              <a:prstTxWarp prst="textNoShape">
                <a:avLst/>
              </a:prstTxWarp>
            </a:bodyPr>
            <a:lstStyle/>
            <a:p>
              <a:endParaRPr lang="en-US"/>
            </a:p>
          </p:txBody>
        </p:sp>
        <p:sp>
          <p:nvSpPr>
            <p:cNvPr id="100387" name="Rectangle 35"/>
            <p:cNvSpPr>
              <a:spLocks noChangeArrowheads="1"/>
            </p:cNvSpPr>
            <p:nvPr/>
          </p:nvSpPr>
          <p:spPr bwMode="auto">
            <a:xfrm>
              <a:off x="1429" y="3607"/>
              <a:ext cx="1942" cy="252"/>
            </a:xfrm>
            <a:prstGeom prst="rect">
              <a:avLst/>
            </a:prstGeom>
            <a:noFill/>
            <a:ln w="12700">
              <a:noFill/>
              <a:miter lim="800000"/>
              <a:headEnd type="none" w="sm" len="sm"/>
              <a:tailEnd type="none" w="sm" len="sm"/>
            </a:ln>
            <a:effectLst/>
          </p:spPr>
          <p:txBody>
            <a:bodyPr wrap="none">
              <a:prstTxWarp prst="textNoShape">
                <a:avLst/>
              </a:prstTxWarp>
              <a:spAutoFit/>
            </a:bodyPr>
            <a:lstStyle/>
            <a:p>
              <a:pPr>
                <a:defRPr/>
              </a:pPr>
              <a:r>
                <a:rPr lang="en-US" sz="2000" dirty="0">
                  <a:solidFill>
                    <a:srgbClr val="FFFF00"/>
                  </a:solidFill>
                  <a:effectLst>
                    <a:outerShdw blurRad="38100" dist="38100" dir="2700000" algn="tl">
                      <a:srgbClr val="000000"/>
                    </a:outerShdw>
                  </a:effectLst>
                  <a:latin typeface="Angsana New"/>
                  <a:ea typeface="AngsanaUPC" charset="0"/>
                  <a:cs typeface="Angsana New"/>
                </a:rPr>
                <a:t>Foreign natural persons move to Thailand </a:t>
              </a:r>
              <a:endParaRPr lang="th-TH" sz="2000" dirty="0">
                <a:solidFill>
                  <a:srgbClr val="FFFF00"/>
                </a:solidFill>
                <a:effectLst>
                  <a:outerShdw blurRad="38100" dist="38100" dir="2700000" algn="tl">
                    <a:srgbClr val="000000"/>
                  </a:outerShdw>
                </a:effectLst>
                <a:latin typeface="Angsana New"/>
                <a:ea typeface="AngsanaUPC" charset="0"/>
                <a:cs typeface="Angsana New"/>
              </a:endParaRPr>
            </a:p>
          </p:txBody>
        </p:sp>
        <p:grpSp>
          <p:nvGrpSpPr>
            <p:cNvPr id="63516" name="Group 52"/>
            <p:cNvGrpSpPr>
              <a:grpSpLocks/>
            </p:cNvGrpSpPr>
            <p:nvPr/>
          </p:nvGrpSpPr>
          <p:grpSpPr bwMode="auto">
            <a:xfrm>
              <a:off x="3697" y="3475"/>
              <a:ext cx="408" cy="726"/>
              <a:chOff x="-1202" y="2205"/>
              <a:chExt cx="408" cy="726"/>
            </a:xfrm>
          </p:grpSpPr>
          <p:sp>
            <p:nvSpPr>
              <p:cNvPr id="63517" name="Rectangle 53"/>
              <p:cNvSpPr>
                <a:spLocks noChangeArrowheads="1"/>
              </p:cNvSpPr>
              <p:nvPr/>
            </p:nvSpPr>
            <p:spPr bwMode="auto">
              <a:xfrm>
                <a:off x="-1157" y="2205"/>
                <a:ext cx="363" cy="726"/>
              </a:xfrm>
              <a:prstGeom prst="rect">
                <a:avLst/>
              </a:prstGeom>
              <a:solidFill>
                <a:srgbClr val="000000"/>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pic>
            <p:nvPicPr>
              <p:cNvPr id="63518" name="Picture 54" descr="Businessman"/>
              <p:cNvPicPr>
                <a:picLocks noChangeAspect="1" noChangeArrowheads="1"/>
              </p:cNvPicPr>
              <p:nvPr/>
            </p:nvPicPr>
            <p:blipFill>
              <a:blip r:embed="rId5"/>
              <a:srcRect/>
              <a:stretch>
                <a:fillRect/>
              </a:stretch>
            </p:blipFill>
            <p:spPr bwMode="auto">
              <a:xfrm>
                <a:off x="-1202" y="2205"/>
                <a:ext cx="354" cy="663"/>
              </a:xfrm>
              <a:prstGeom prst="rect">
                <a:avLst/>
              </a:prstGeom>
              <a:noFill/>
              <a:ln w="25400">
                <a:solidFill>
                  <a:schemeClr val="hlink"/>
                </a:solidFill>
                <a:miter lim="800000"/>
                <a:headEnd/>
                <a:tailEnd/>
              </a:ln>
            </p:spPr>
          </p:pic>
        </p:grpSp>
      </p:grpSp>
      <p:sp>
        <p:nvSpPr>
          <p:cNvPr id="55" name="Rectangle 6"/>
          <p:cNvSpPr>
            <a:spLocks noChangeArrowheads="1"/>
          </p:cNvSpPr>
          <p:nvPr/>
        </p:nvSpPr>
        <p:spPr bwMode="auto">
          <a:xfrm>
            <a:off x="5257800" y="2438400"/>
            <a:ext cx="2281238" cy="400050"/>
          </a:xfrm>
          <a:prstGeom prst="rect">
            <a:avLst/>
          </a:prstGeom>
          <a:noFill/>
          <a:ln w="12700">
            <a:noFill/>
            <a:miter lim="800000"/>
            <a:headEnd type="none" w="sm" len="sm"/>
            <a:tailEnd type="none" w="sm" len="sm"/>
          </a:ln>
        </p:spPr>
        <p:txBody>
          <a:bodyPr wrap="none">
            <a:prstTxWarp prst="textNoShape">
              <a:avLst/>
            </a:prstTxWarp>
            <a:spAutoFit/>
          </a:bodyPr>
          <a:lstStyle/>
          <a:p>
            <a:r>
              <a:rPr lang="en-US" sz="2000" b="1">
                <a:solidFill>
                  <a:srgbClr val="FFFF00"/>
                </a:solidFill>
                <a:ea typeface="Angsana New" pitchFamily="-1" charset="0"/>
                <a:cs typeface="Angsana New" pitchFamily="-1" charset="0"/>
              </a:rPr>
              <a:t>Post and Telecommunication</a:t>
            </a:r>
            <a:endParaRPr lang="th-TH" sz="1800" b="1">
              <a:solidFill>
                <a:srgbClr val="FFFF00"/>
              </a:solidFill>
              <a:ea typeface="Angsana New" pitchFamily="-1" charset="0"/>
              <a:cs typeface="Angsana New" pitchFamily="-1" charset="0"/>
            </a:endParaRPr>
          </a:p>
        </p:txBody>
      </p:sp>
      <p:sp>
        <p:nvSpPr>
          <p:cNvPr id="56" name="Rectangle 8"/>
          <p:cNvSpPr>
            <a:spLocks noChangeArrowheads="1"/>
          </p:cNvSpPr>
          <p:nvPr/>
        </p:nvSpPr>
        <p:spPr bwMode="auto">
          <a:xfrm>
            <a:off x="3141663" y="3733800"/>
            <a:ext cx="2039937" cy="369888"/>
          </a:xfrm>
          <a:prstGeom prst="rect">
            <a:avLst/>
          </a:prstGeom>
          <a:noFill/>
          <a:ln w="12700">
            <a:noFill/>
            <a:miter lim="800000"/>
            <a:headEnd type="none" w="sm" len="sm"/>
            <a:tailEnd type="none" w="sm" len="sm"/>
          </a:ln>
        </p:spPr>
        <p:txBody>
          <a:bodyPr wrap="none">
            <a:prstTxWarp prst="textNoShape">
              <a:avLst/>
            </a:prstTxWarp>
            <a:spAutoFit/>
          </a:bodyPr>
          <a:lstStyle/>
          <a:p>
            <a:r>
              <a:rPr lang="th-TH" sz="1800" b="1">
                <a:solidFill>
                  <a:srgbClr val="FFFF00"/>
                </a:solidFill>
                <a:ea typeface="Angsana New" pitchFamily="-1" charset="0"/>
                <a:cs typeface="Angsana New" pitchFamily="-1" charset="0"/>
              </a:rPr>
              <a:t>การท่องเที่ยว บริการการศึกษา</a:t>
            </a:r>
          </a:p>
        </p:txBody>
      </p:sp>
      <p:sp>
        <p:nvSpPr>
          <p:cNvPr id="57" name="Rectangle 10"/>
          <p:cNvSpPr>
            <a:spLocks noChangeArrowheads="1"/>
          </p:cNvSpPr>
          <p:nvPr/>
        </p:nvSpPr>
        <p:spPr bwMode="auto">
          <a:xfrm>
            <a:off x="2232025" y="6096000"/>
            <a:ext cx="3330575" cy="369888"/>
          </a:xfrm>
          <a:prstGeom prst="rect">
            <a:avLst/>
          </a:prstGeom>
          <a:noFill/>
          <a:ln w="12700">
            <a:noFill/>
            <a:miter lim="800000"/>
            <a:headEnd type="none" w="sm" len="sm"/>
            <a:tailEnd type="none" w="sm" len="sm"/>
          </a:ln>
        </p:spPr>
        <p:txBody>
          <a:bodyPr>
            <a:prstTxWarp prst="textNoShape">
              <a:avLst/>
            </a:prstTxWarp>
            <a:spAutoFit/>
          </a:bodyPr>
          <a:lstStyle/>
          <a:p>
            <a:pPr marL="296863" indent="-296863"/>
            <a:r>
              <a:rPr lang="en-US" sz="1800" b="1">
                <a:solidFill>
                  <a:srgbClr val="FFFF00"/>
                </a:solidFill>
                <a:ea typeface="Angsana New" pitchFamily="-1" charset="0"/>
                <a:cs typeface="Angsana New" pitchFamily="-1" charset="0"/>
              </a:rPr>
              <a:t>Medical services or Legal services</a:t>
            </a:r>
            <a:endParaRPr lang="th-TH" sz="1800" b="1">
              <a:solidFill>
                <a:srgbClr val="FFFF00"/>
              </a:solidFill>
              <a:ea typeface="Angsana New" pitchFamily="-1" charset="0"/>
              <a:cs typeface="Angsana New" pitchFamily="-1" charset="0"/>
            </a:endParaRPr>
          </a:p>
        </p:txBody>
      </p:sp>
      <p:sp>
        <p:nvSpPr>
          <p:cNvPr id="58" name="Slide Number Placeholder 57"/>
          <p:cNvSpPr>
            <a:spLocks noGrp="1"/>
          </p:cNvSpPr>
          <p:nvPr>
            <p:ph type="sldNum" sz="quarter" idx="10"/>
          </p:nvPr>
        </p:nvSpPr>
        <p:spPr/>
        <p:txBody>
          <a:bodyPr/>
          <a:lstStyle/>
          <a:p>
            <a:pPr>
              <a:defRPr/>
            </a:pPr>
            <a:fld id="{6FD123F3-A1A2-9B4F-8D4C-002CA93D74A4}" type="slidenum">
              <a:rPr lang="th-TH" smtClean="0"/>
              <a:pPr>
                <a:defRPr/>
              </a:pPr>
              <a:t>29</a:t>
            </a:fld>
            <a:endParaRPr lang="th-TH"/>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par>
                                <p:cTn id="12" presetID="1" presetClass="entr" presetSubtype="0" fill="hold" grpId="0" nodeType="withEffect">
                                  <p:stCondLst>
                                    <p:cond delay="0"/>
                                  </p:stCondLst>
                                  <p:childTnLst>
                                    <p:set>
                                      <p:cBhvr>
                                        <p:cTn id="13" dur="1" fill="hold">
                                          <p:stCondLst>
                                            <p:cond delay="0"/>
                                          </p:stCondLst>
                                        </p:cTn>
                                        <p:tgtEl>
                                          <p:spTgt spid="55"/>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499"/>
                                          </p:stCondLst>
                                        </p:cTn>
                                        <p:tgtEl>
                                          <p:spTgt spid="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right)">
                                      <p:cBhvr>
                                        <p:cTn id="22" dur="500"/>
                                        <p:tgtEl>
                                          <p:spTgt spid="7"/>
                                        </p:tgtEl>
                                      </p:cBhvr>
                                    </p:animEffect>
                                  </p:childTnLst>
                                </p:cTn>
                              </p:par>
                            </p:childTnLst>
                          </p:cTn>
                        </p:par>
                        <p:par>
                          <p:cTn id="23" fill="hold">
                            <p:stCondLst>
                              <p:cond delay="500"/>
                            </p:stCondLst>
                            <p:childTnLst>
                              <p:par>
                                <p:cTn id="24" presetID="1" presetClass="entr" presetSubtype="0" fill="hold" grpId="0" nodeType="afterEffect">
                                  <p:stCondLst>
                                    <p:cond delay="0"/>
                                  </p:stCondLst>
                                  <p:childTnLst>
                                    <p:set>
                                      <p:cBhvr>
                                        <p:cTn id="25" dur="1" fill="hold">
                                          <p:stCondLst>
                                            <p:cond delay="499"/>
                                          </p:stCondLst>
                                        </p:cTn>
                                        <p:tgtEl>
                                          <p:spTgt spid="100374"/>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56"/>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499"/>
                                          </p:stCondLst>
                                        </p:cTn>
                                        <p:tgtEl>
                                          <p:spTgt spid="5"/>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00398"/>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nodeType="click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left)">
                                      <p:cBhvr>
                                        <p:cTn id="51" dur="500"/>
                                        <p:tgtEl>
                                          <p:spTgt spid="11"/>
                                        </p:tgtEl>
                                      </p:cBhvr>
                                    </p:animEffect>
                                  </p:childTnLst>
                                </p:cTn>
                              </p:par>
                              <p:par>
                                <p:cTn id="52" presetID="1" presetClass="entr" presetSubtype="0" fill="hold" grpId="0" nodeType="withEffect">
                                  <p:stCondLst>
                                    <p:cond delay="0"/>
                                  </p:stCondLst>
                                  <p:childTnLst>
                                    <p:set>
                                      <p:cBhvr>
                                        <p:cTn id="53" dur="1" fill="hold">
                                          <p:stCondLst>
                                            <p:cond delay="0"/>
                                          </p:stCondLst>
                                        </p:cTn>
                                        <p:tgtEl>
                                          <p:spTgt spid="57"/>
                                        </p:tgtEl>
                                        <p:attrNameLst>
                                          <p:attrName>style.visibility</p:attrName>
                                        </p:attrNameLst>
                                      </p:cBhvr>
                                      <p:to>
                                        <p:strVal val="visible"/>
                                      </p:to>
                                    </p:se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100389"/>
                                        </p:tgtEl>
                                        <p:attrNameLst>
                                          <p:attrName>style.visibility</p:attrName>
                                        </p:attrNameLst>
                                      </p:cBhvr>
                                      <p:to>
                                        <p:strVal val="visible"/>
                                      </p:to>
                                    </p:set>
                                    <p:animEffect transition="in" filter="wipe(left)">
                                      <p:cBhvr>
                                        <p:cTn id="57" dur="500"/>
                                        <p:tgtEl>
                                          <p:spTgt spid="1003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74" grpId="0" animBg="1"/>
      <p:bldP spid="100389" grpId="0" animBg="1"/>
      <p:bldP spid="100398" grpId="0"/>
      <p:bldP spid="55" grpId="0" autoUpdateAnimBg="0"/>
      <p:bldP spid="56" grpId="0" autoUpdateAnimBg="0"/>
      <p:bldP spid="57"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defRPr/>
            </a:pPr>
            <a:r>
              <a:rPr lang="th-TH">
                <a:latin typeface="Angsana New" charset="0"/>
              </a:rPr>
              <a:t>GATS: General Obligations</a:t>
            </a:r>
            <a:endParaRPr lang="th-TH" sz="4800" b="0">
              <a:effectLst>
                <a:outerShdw blurRad="38100" dist="38100" dir="2700000" algn="tl">
                  <a:srgbClr val="FFFFFF"/>
                </a:outerShdw>
              </a:effectLst>
              <a:latin typeface="Angsana New" charset="0"/>
            </a:endParaRPr>
          </a:p>
        </p:txBody>
      </p:sp>
      <p:sp>
        <p:nvSpPr>
          <p:cNvPr id="43011" name="Rectangle 3"/>
          <p:cNvSpPr>
            <a:spLocks noGrp="1" noChangeArrowheads="1"/>
          </p:cNvSpPr>
          <p:nvPr>
            <p:ph idx="1"/>
          </p:nvPr>
        </p:nvSpPr>
        <p:spPr/>
        <p:txBody>
          <a:bodyPr/>
          <a:lstStyle/>
          <a:p>
            <a:pPr eaLnBrk="1" hangingPunct="1"/>
            <a:r>
              <a:rPr lang="th-TH" sz="4400" b="1">
                <a:latin typeface="Angsana New" pitchFamily="-1" charset="0"/>
                <a:ea typeface="ＭＳ Ｐゴシック" pitchFamily="-1" charset="-128"/>
              </a:rPr>
              <a:t>Most-Favored-Nation (MFN) Treatment.  </a:t>
            </a:r>
          </a:p>
          <a:p>
            <a:pPr eaLnBrk="1" hangingPunct="1"/>
            <a:r>
              <a:rPr lang="th-TH" sz="4400" b="1">
                <a:latin typeface="Angsana New" pitchFamily="-1" charset="0"/>
                <a:ea typeface="ＭＳ Ｐゴシック" pitchFamily="-1" charset="-128"/>
              </a:rPr>
              <a:t>Transparency of regulations. </a:t>
            </a:r>
          </a:p>
          <a:p>
            <a:pPr eaLnBrk="1" hangingPunct="1"/>
            <a:r>
              <a:rPr lang="th-TH" sz="4400" b="1">
                <a:latin typeface="Angsana New" pitchFamily="-1" charset="0"/>
                <a:ea typeface="ＭＳ Ｐゴシック" pitchFamily="-1" charset="-128"/>
              </a:rPr>
              <a:t>Mutual qualifications recognition. </a:t>
            </a:r>
          </a:p>
          <a:p>
            <a:pPr eaLnBrk="1" hangingPunct="1"/>
            <a:r>
              <a:rPr lang="th-TH" sz="4400" b="1">
                <a:latin typeface="Angsana New" pitchFamily="-1" charset="0"/>
                <a:ea typeface="ＭＳ Ｐゴシック" pitchFamily="-1" charset="-128"/>
              </a:rPr>
              <a:t>Rules governing monopolies and Business practices.</a:t>
            </a:r>
          </a:p>
        </p:txBody>
      </p:sp>
      <p:sp>
        <p:nvSpPr>
          <p:cNvPr id="64517" name="Slide Number Placeholder 5"/>
          <p:cNvSpPr>
            <a:spLocks noGrp="1"/>
          </p:cNvSpPr>
          <p:nvPr>
            <p:ph type="sldNum" sz="quarter" idx="10"/>
          </p:nvPr>
        </p:nvSpPr>
        <p:spPr>
          <a:noFill/>
        </p:spPr>
        <p:txBody>
          <a:bodyPr/>
          <a:lstStyle/>
          <a:p>
            <a:fld id="{03F0DD79-E44A-C447-8A40-3F1BD21200E3}" type="slidenum">
              <a:rPr lang="th-TH" smtClean="0">
                <a:latin typeface="Angsana New" pitchFamily="-1" charset="0"/>
              </a:rPr>
              <a:pPr/>
              <a:t>30</a:t>
            </a:fld>
            <a:endParaRPr lang="th-TH" smtClean="0">
              <a:latin typeface="Angsana New" pitchFamily="-1" charset="0"/>
            </a:endParaRPr>
          </a:p>
        </p:txBody>
      </p:sp>
      <p:sp>
        <p:nvSpPr>
          <p:cNvPr id="6" name="Footer Placeholder 5"/>
          <p:cNvSpPr>
            <a:spLocks noGrp="1"/>
          </p:cNvSpPr>
          <p:nvPr>
            <p:ph type="ftr" sz="quarter" idx="3"/>
          </p:nvPr>
        </p:nvSpPr>
        <p:spPr/>
        <p:txBody>
          <a:bodyPr/>
          <a:lstStyle/>
          <a:p>
            <a:pPr>
              <a:defRPr/>
            </a:pPr>
            <a:r>
              <a:rPr lang="en-US" smtClean="0"/>
              <a:t>Chayun Tantivasadakarn</a:t>
            </a:r>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30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30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30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301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50" name="Rectangle 2"/>
          <p:cNvSpPr>
            <a:spLocks noGrp="1" noChangeArrowheads="1"/>
          </p:cNvSpPr>
          <p:nvPr>
            <p:ph type="title"/>
          </p:nvPr>
        </p:nvSpPr>
        <p:spPr/>
        <p:txBody>
          <a:bodyPr/>
          <a:lstStyle/>
          <a:p>
            <a:r>
              <a:rPr lang="en-US" smtClean="0"/>
              <a:t>The Doha round</a:t>
            </a:r>
            <a:endParaRPr lang="en-US" dirty="0" smtClean="0"/>
          </a:p>
        </p:txBody>
      </p:sp>
      <p:sp>
        <p:nvSpPr>
          <p:cNvPr id="360451" name="Rectangle 3"/>
          <p:cNvSpPr>
            <a:spLocks noGrp="1" noChangeArrowheads="1"/>
          </p:cNvSpPr>
          <p:nvPr>
            <p:ph idx="1"/>
          </p:nvPr>
        </p:nvSpPr>
        <p:spPr/>
        <p:txBody>
          <a:bodyPr/>
          <a:lstStyle/>
          <a:p>
            <a:r>
              <a:rPr lang="en-US" dirty="0" smtClean="0"/>
              <a:t>Launched in November, 2001, in Doha, Qatar.</a:t>
            </a:r>
          </a:p>
          <a:p>
            <a:r>
              <a:rPr lang="en-US" dirty="0" smtClean="0"/>
              <a:t>Agenda included:</a:t>
            </a:r>
          </a:p>
          <a:p>
            <a:pPr lvl="1"/>
            <a:r>
              <a:rPr lang="en-US" dirty="0" smtClean="0"/>
              <a:t>Further liberalization of production and trade in agriculture, industrial products, and services.</a:t>
            </a:r>
          </a:p>
          <a:p>
            <a:pPr lvl="1"/>
            <a:r>
              <a:rPr lang="en-US" dirty="0" smtClean="0"/>
              <a:t>Further tightening of antidumping regulations, investment and competition policies.</a:t>
            </a:r>
          </a:p>
          <a:p>
            <a:r>
              <a:rPr lang="en-US" dirty="0" smtClean="0"/>
              <a:t>Intended to conclude by end of 2004, but still continues as </a:t>
            </a:r>
            <a:r>
              <a:rPr lang="en-US" smtClean="0"/>
              <a:t>of 2016.</a:t>
            </a:r>
            <a:endParaRPr lang="en-US" dirty="0" smtClean="0"/>
          </a:p>
        </p:txBody>
      </p:sp>
      <p:sp>
        <p:nvSpPr>
          <p:cNvPr id="5" name="Slide Number Placeholder 5"/>
          <p:cNvSpPr>
            <a:spLocks noGrp="1"/>
          </p:cNvSpPr>
          <p:nvPr>
            <p:ph type="sldNum" sz="quarter" idx="10"/>
          </p:nvPr>
        </p:nvSpPr>
        <p:spPr/>
        <p:txBody>
          <a:bodyPr/>
          <a:lstStyle/>
          <a:p>
            <a:fld id="{684EE64A-66C0-E546-875A-AC82D28384A2}" type="slidenum">
              <a:rPr lang="en-US" smtClean="0"/>
              <a:pPr/>
              <a:t>31</a:t>
            </a:fld>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r>
              <a:rPr lang="en-US" smtClean="0"/>
              <a:t>Types of Economic Integration</a:t>
            </a:r>
            <a:endParaRPr lang="th-TH"/>
          </a:p>
        </p:txBody>
      </p:sp>
      <p:sp>
        <p:nvSpPr>
          <p:cNvPr id="66565" name="Slide Number Placeholder 5"/>
          <p:cNvSpPr>
            <a:spLocks noGrp="1"/>
          </p:cNvSpPr>
          <p:nvPr>
            <p:ph type="sldNum" sz="quarter" idx="10"/>
          </p:nvPr>
        </p:nvSpPr>
        <p:spPr/>
        <p:txBody>
          <a:bodyPr/>
          <a:lstStyle/>
          <a:p>
            <a:fld id="{C0DF7F4E-F6FA-BC46-9B8F-08C08DADC24C}" type="slidenum">
              <a:rPr lang="th-TH" smtClean="0"/>
              <a:pPr/>
              <a:t>32</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4099" name="Rectangle 3"/>
          <p:cNvSpPr>
            <a:spLocks noGrp="1" noChangeArrowheads="1"/>
          </p:cNvSpPr>
          <p:nvPr>
            <p:ph idx="4294967295"/>
          </p:nvPr>
        </p:nvSpPr>
        <p:spPr>
          <a:xfrm>
            <a:off x="762000" y="1066800"/>
            <a:ext cx="8382000" cy="5410200"/>
          </a:xfrm>
        </p:spPr>
        <p:txBody>
          <a:bodyPr/>
          <a:lstStyle/>
          <a:p>
            <a:pPr eaLnBrk="1" hangingPunct="1">
              <a:buFontTx/>
              <a:buNone/>
            </a:pPr>
            <a:r>
              <a:rPr lang="en-US" sz="3500" dirty="0">
                <a:latin typeface="Angsana New" pitchFamily="-1" charset="0"/>
                <a:ea typeface="ＭＳ Ｐゴシック" pitchFamily="-1" charset="-128"/>
              </a:rPr>
              <a:t>1. Preferential Trade Arrangements: lower tariffs for specific countries (British Common Wealth)</a:t>
            </a:r>
          </a:p>
          <a:p>
            <a:pPr eaLnBrk="1" hangingPunct="1">
              <a:buFontTx/>
              <a:buNone/>
            </a:pPr>
            <a:r>
              <a:rPr lang="en-US" sz="3500" dirty="0">
                <a:latin typeface="Angsana New" pitchFamily="-1" charset="0"/>
                <a:ea typeface="ＭＳ Ｐゴシック" pitchFamily="-1" charset="-128"/>
              </a:rPr>
              <a:t>2. Free Trade Area (FTA): lower tariffs among members but tariff rates for non-members aren’t the same (AFTA, NAFTA)</a:t>
            </a:r>
          </a:p>
          <a:p>
            <a:pPr eaLnBrk="1" hangingPunct="1">
              <a:buFontTx/>
              <a:buNone/>
            </a:pPr>
            <a:r>
              <a:rPr lang="en-US" sz="3500" dirty="0">
                <a:latin typeface="Angsana New" pitchFamily="-1" charset="0"/>
                <a:ea typeface="ＭＳ Ｐゴシック" pitchFamily="-1" charset="-128"/>
              </a:rPr>
              <a:t>3. Customs Union: lower</a:t>
            </a:r>
            <a:r>
              <a:rPr lang="th-TH" sz="3500" dirty="0">
                <a:latin typeface="Angsana New" pitchFamily="-1" charset="0"/>
                <a:ea typeface="ＭＳ Ｐゴシック" pitchFamily="-1" charset="-128"/>
              </a:rPr>
              <a:t> tariff for member and common tariff rates for non-members (</a:t>
            </a:r>
            <a:r>
              <a:rPr lang="en-US" sz="3500" dirty="0">
                <a:latin typeface="Angsana New" pitchFamily="-1" charset="0"/>
                <a:ea typeface="ＭＳ Ｐゴシック" pitchFamily="-1" charset="-128"/>
              </a:rPr>
              <a:t>Benelux)</a:t>
            </a:r>
          </a:p>
          <a:p>
            <a:pPr eaLnBrk="1" hangingPunct="1">
              <a:buFontTx/>
              <a:buNone/>
            </a:pPr>
            <a:r>
              <a:rPr lang="en-US" sz="3500" dirty="0">
                <a:latin typeface="Angsana New" pitchFamily="-1" charset="0"/>
                <a:ea typeface="ＭＳ Ｐゴシック" pitchFamily="-1" charset="-128"/>
              </a:rPr>
              <a:t>4. Common Market: same as 3</a:t>
            </a:r>
            <a:r>
              <a:rPr lang="th-TH" sz="3500" dirty="0">
                <a:latin typeface="Angsana New" pitchFamily="-1" charset="0"/>
                <a:ea typeface="ＭＳ Ｐゴシック" pitchFamily="-1" charset="-128"/>
              </a:rPr>
              <a:t> and common trade policy and free factor mobility (</a:t>
            </a:r>
            <a:r>
              <a:rPr lang="en-US" sz="3500" dirty="0">
                <a:latin typeface="Angsana New" pitchFamily="-1" charset="0"/>
                <a:ea typeface="ＭＳ Ｐゴシック" pitchFamily="-1" charset="-128"/>
              </a:rPr>
              <a:t>EC 1958-1993)</a:t>
            </a:r>
          </a:p>
          <a:p>
            <a:pPr eaLnBrk="1" hangingPunct="1">
              <a:buFontTx/>
              <a:buNone/>
            </a:pPr>
            <a:r>
              <a:rPr lang="th-TH" sz="3500" dirty="0">
                <a:latin typeface="Angsana New" pitchFamily="-1" charset="0"/>
                <a:ea typeface="ＭＳ Ｐゴシック" pitchFamily="-1" charset="-128"/>
              </a:rPr>
              <a:t>5</a:t>
            </a:r>
            <a:r>
              <a:rPr lang="en-US" sz="3500" dirty="0">
                <a:latin typeface="Angsana New" pitchFamily="-1" charset="0"/>
                <a:ea typeface="ＭＳ Ｐゴシック" pitchFamily="-1" charset="-128"/>
              </a:rPr>
              <a:t>. Economic Union: same as</a:t>
            </a:r>
            <a:r>
              <a:rPr lang="th-TH" sz="3500" dirty="0">
                <a:latin typeface="Angsana New" pitchFamily="-1" charset="0"/>
                <a:ea typeface="ＭＳ Ｐゴシック" pitchFamily="-1" charset="-128"/>
              </a:rPr>
              <a:t> 4 and common economic policies (</a:t>
            </a:r>
            <a:r>
              <a:rPr lang="en-US" sz="3500" dirty="0">
                <a:latin typeface="Angsana New" pitchFamily="-1" charset="0"/>
                <a:ea typeface="ＭＳ Ｐゴシック" pitchFamily="-1" charset="-128"/>
              </a:rPr>
              <a:t>EU 1993-)  -&gt;Monetary Union: same as</a:t>
            </a:r>
            <a:r>
              <a:rPr lang="th-TH" sz="3500" dirty="0">
                <a:latin typeface="Angsana New" pitchFamily="-1" charset="0"/>
                <a:ea typeface="ＭＳ Ｐゴシック" pitchFamily="-1" charset="-128"/>
              </a:rPr>
              <a:t> 4 and same currency.</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0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0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0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09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09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r>
              <a:rPr lang="th-TH" smtClean="0"/>
              <a:t>Regional Trade Agreements</a:t>
            </a:r>
            <a:endParaRPr lang="th-TH"/>
          </a:p>
        </p:txBody>
      </p:sp>
      <p:sp>
        <p:nvSpPr>
          <p:cNvPr id="67589" name="Slide Number Placeholder 5"/>
          <p:cNvSpPr>
            <a:spLocks noGrp="1"/>
          </p:cNvSpPr>
          <p:nvPr>
            <p:ph type="sldNum" sz="quarter" idx="10"/>
          </p:nvPr>
        </p:nvSpPr>
        <p:spPr/>
        <p:txBody>
          <a:bodyPr/>
          <a:lstStyle/>
          <a:p>
            <a:fld id="{120F07F1-BCD1-B242-B4B0-5E0DE4B3BA3B}" type="slidenum">
              <a:rPr lang="th-TH" smtClean="0"/>
              <a:pPr/>
              <a:t>33</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54277" name="Rectangle 3"/>
          <p:cNvSpPr>
            <a:spLocks noGrp="1" noChangeArrowheads="1"/>
          </p:cNvSpPr>
          <p:nvPr>
            <p:ph idx="4294967295"/>
          </p:nvPr>
        </p:nvSpPr>
        <p:spPr>
          <a:xfrm>
            <a:off x="762000" y="1219200"/>
            <a:ext cx="8077200" cy="4724400"/>
          </a:xfrm>
        </p:spPr>
        <p:txBody>
          <a:bodyPr/>
          <a:lstStyle/>
          <a:p>
            <a:pPr eaLnBrk="1" hangingPunct="1"/>
            <a:r>
              <a:rPr lang="fr-FR" sz="4300" dirty="0">
                <a:latin typeface="AngsanaUPC" pitchFamily="-1" charset="0"/>
                <a:ea typeface="ＭＳ Ｐゴシック" pitchFamily="-1" charset="-128"/>
              </a:rPr>
              <a:t>an RTA </a:t>
            </a:r>
            <a:r>
              <a:rPr lang="fr-FR" sz="4300" dirty="0" err="1">
                <a:latin typeface="AngsanaUPC" pitchFamily="-1" charset="0"/>
                <a:ea typeface="ＭＳ Ｐゴシック" pitchFamily="-1" charset="-128"/>
              </a:rPr>
              <a:t>is</a:t>
            </a:r>
            <a:r>
              <a:rPr lang="fr-FR" sz="4300" dirty="0">
                <a:latin typeface="AngsanaUPC" pitchFamily="-1" charset="0"/>
                <a:ea typeface="ＭＳ Ｐゴシック" pitchFamily="-1" charset="-128"/>
              </a:rPr>
              <a:t> an international, </a:t>
            </a:r>
            <a:r>
              <a:rPr lang="fr-FR" sz="4300" dirty="0" err="1">
                <a:latin typeface="AngsanaUPC" pitchFamily="-1" charset="0"/>
                <a:ea typeface="ＭＳ Ｐゴシック" pitchFamily="-1" charset="-128"/>
              </a:rPr>
              <a:t>inter-governmental</a:t>
            </a:r>
            <a:r>
              <a:rPr lang="fr-FR" sz="4300" dirty="0">
                <a:latin typeface="AngsanaUPC" pitchFamily="-1" charset="0"/>
                <a:ea typeface="ＭＳ Ｐゴシック" pitchFamily="-1" charset="-128"/>
              </a:rPr>
              <a:t> </a:t>
            </a:r>
            <a:r>
              <a:rPr lang="fr-FR" sz="4300" dirty="0" err="1">
                <a:latin typeface="AngsanaUPC" pitchFamily="-1" charset="0"/>
                <a:ea typeface="ＭＳ Ｐゴシック" pitchFamily="-1" charset="-128"/>
              </a:rPr>
              <a:t>legal</a:t>
            </a:r>
            <a:r>
              <a:rPr lang="fr-FR" sz="4300" dirty="0">
                <a:latin typeface="AngsanaUPC" pitchFamily="-1" charset="0"/>
                <a:ea typeface="ＭＳ Ｐゴシック" pitchFamily="-1" charset="-128"/>
              </a:rPr>
              <a:t> instrument or a </a:t>
            </a:r>
            <a:r>
              <a:rPr lang="fr-FR" sz="4300" dirty="0" err="1">
                <a:latin typeface="AngsanaUPC" pitchFamily="-1" charset="0"/>
                <a:ea typeface="ＭＳ Ｐゴシック" pitchFamily="-1" charset="-128"/>
              </a:rPr>
              <a:t>treaty</a:t>
            </a:r>
            <a:r>
              <a:rPr lang="fr-FR" sz="4300" dirty="0">
                <a:latin typeface="AngsanaUPC" pitchFamily="-1" charset="0"/>
                <a:ea typeface="ＭＳ Ｐゴシック" pitchFamily="-1" charset="-128"/>
              </a:rPr>
              <a:t>.</a:t>
            </a:r>
          </a:p>
          <a:p>
            <a:pPr eaLnBrk="1" hangingPunct="1"/>
            <a:r>
              <a:rPr lang="fr-FR" sz="4300" dirty="0" err="1">
                <a:latin typeface="AngsanaUPC" pitchFamily="-1" charset="0"/>
                <a:ea typeface="ＭＳ Ｐゴシック" pitchFamily="-1" charset="-128"/>
              </a:rPr>
              <a:t>Concluded</a:t>
            </a:r>
            <a:r>
              <a:rPr lang="fr-FR" sz="4300" dirty="0">
                <a:latin typeface="AngsanaUPC" pitchFamily="-1" charset="0"/>
                <a:ea typeface="ＭＳ Ｐゴシック" pitchFamily="-1" charset="-128"/>
              </a:rPr>
              <a:t> by </a:t>
            </a:r>
            <a:r>
              <a:rPr lang="fr-FR" sz="4300" dirty="0" err="1">
                <a:latin typeface="AngsanaUPC" pitchFamily="-1" charset="0"/>
                <a:ea typeface="ＭＳ Ｐゴシック" pitchFamily="-1" charset="-128"/>
              </a:rPr>
              <a:t>neighbouring</a:t>
            </a:r>
            <a:r>
              <a:rPr lang="fr-FR" sz="4300" dirty="0">
                <a:latin typeface="AngsanaUPC" pitchFamily="-1" charset="0"/>
                <a:ea typeface="ＭＳ Ｐゴシック" pitchFamily="-1" charset="-128"/>
              </a:rPr>
              <a:t> states, or countries </a:t>
            </a:r>
            <a:r>
              <a:rPr lang="fr-FR" sz="4300" dirty="0" err="1">
                <a:latin typeface="AngsanaUPC" pitchFamily="-1" charset="0"/>
                <a:ea typeface="ＭＳ Ｐゴシック" pitchFamily="-1" charset="-128"/>
              </a:rPr>
              <a:t>located</a:t>
            </a:r>
            <a:r>
              <a:rPr lang="fr-FR" sz="4300" dirty="0">
                <a:latin typeface="AngsanaUPC" pitchFamily="-1" charset="0"/>
                <a:ea typeface="ＭＳ Ｐゴシック" pitchFamily="-1" charset="-128"/>
              </a:rPr>
              <a:t> in a </a:t>
            </a:r>
            <a:r>
              <a:rPr lang="fr-FR" sz="4300" dirty="0" err="1">
                <a:latin typeface="AngsanaUPC" pitchFamily="-1" charset="0"/>
                <a:ea typeface="ＭＳ Ｐゴシック" pitchFamily="-1" charset="-128"/>
              </a:rPr>
              <a:t>given</a:t>
            </a:r>
            <a:r>
              <a:rPr lang="fr-FR" sz="4300" dirty="0">
                <a:latin typeface="AngsanaUPC" pitchFamily="-1" charset="0"/>
                <a:ea typeface="ＭＳ Ｐゴシック" pitchFamily="-1" charset="-128"/>
              </a:rPr>
              <a:t> </a:t>
            </a:r>
            <a:r>
              <a:rPr lang="fr-FR" sz="4300" dirty="0" err="1">
                <a:latin typeface="AngsanaUPC" pitchFamily="-1" charset="0"/>
                <a:ea typeface="ＭＳ Ｐゴシック" pitchFamily="-1" charset="-128"/>
              </a:rPr>
              <a:t>geographical</a:t>
            </a:r>
            <a:r>
              <a:rPr lang="fr-FR" sz="4300" dirty="0">
                <a:latin typeface="AngsanaUPC" pitchFamily="-1" charset="0"/>
                <a:ea typeface="ＭＳ Ｐゴシック" pitchFamily="-1" charset="-128"/>
              </a:rPr>
              <a:t> </a:t>
            </a:r>
            <a:r>
              <a:rPr lang="fr-FR" sz="4300" dirty="0" err="1">
                <a:latin typeface="AngsanaUPC" pitchFamily="-1" charset="0"/>
                <a:ea typeface="ＭＳ Ｐゴシック" pitchFamily="-1" charset="-128"/>
              </a:rPr>
              <a:t>region</a:t>
            </a:r>
            <a:r>
              <a:rPr lang="fr-FR" sz="4300" dirty="0">
                <a:latin typeface="AngsanaUPC" pitchFamily="-1" charset="0"/>
                <a:ea typeface="ＭＳ Ｐゴシック" pitchFamily="-1" charset="-128"/>
              </a:rPr>
              <a:t>.</a:t>
            </a:r>
          </a:p>
          <a:p>
            <a:pPr eaLnBrk="1" hangingPunct="1"/>
            <a:r>
              <a:rPr lang="fr-FR" sz="4300" dirty="0" err="1">
                <a:latin typeface="AngsanaUPC" pitchFamily="-1" charset="0"/>
                <a:ea typeface="ＭＳ Ｐゴシック" pitchFamily="-1" charset="-128"/>
              </a:rPr>
              <a:t>Aiming</a:t>
            </a:r>
            <a:r>
              <a:rPr lang="fr-FR" sz="4300" dirty="0">
                <a:latin typeface="AngsanaUPC" pitchFamily="-1" charset="0"/>
                <a:ea typeface="ＭＳ Ｐゴシック" pitchFamily="-1" charset="-128"/>
              </a:rPr>
              <a:t> </a:t>
            </a:r>
            <a:r>
              <a:rPr lang="fr-FR" sz="4300" dirty="0" err="1">
                <a:latin typeface="AngsanaUPC" pitchFamily="-1" charset="0"/>
                <a:ea typeface="ＭＳ Ｐゴシック" pitchFamily="-1" charset="-128"/>
              </a:rPr>
              <a:t>at</a:t>
            </a:r>
            <a:r>
              <a:rPr lang="fr-FR" sz="4300" dirty="0">
                <a:latin typeface="AngsanaUPC" pitchFamily="-1" charset="0"/>
                <a:ea typeface="ＭＳ Ｐゴシック" pitchFamily="-1" charset="-128"/>
              </a:rPr>
              <a:t> the </a:t>
            </a:r>
            <a:r>
              <a:rPr lang="fr-FR" sz="4300" dirty="0" err="1">
                <a:latin typeface="AngsanaUPC" pitchFamily="-1" charset="0"/>
                <a:ea typeface="ＭＳ Ｐゴシック" pitchFamily="-1" charset="-128"/>
              </a:rPr>
              <a:t>mutual</a:t>
            </a:r>
            <a:r>
              <a:rPr lang="fr-FR" sz="4300" dirty="0">
                <a:latin typeface="AngsanaUPC" pitchFamily="-1" charset="0"/>
                <a:ea typeface="ＭＳ Ｐゴシック" pitchFamily="-1" charset="-128"/>
              </a:rPr>
              <a:t> </a:t>
            </a:r>
            <a:r>
              <a:rPr lang="fr-FR" sz="4300" dirty="0" err="1">
                <a:latin typeface="AngsanaUPC" pitchFamily="-1" charset="0"/>
                <a:ea typeface="ＭＳ Ｐゴシック" pitchFamily="-1" charset="-128"/>
              </a:rPr>
              <a:t>liberalization</a:t>
            </a:r>
            <a:r>
              <a:rPr lang="fr-FR" sz="4300" dirty="0">
                <a:latin typeface="AngsanaUPC" pitchFamily="-1" charset="0"/>
                <a:ea typeface="ＭＳ Ｐゴシック" pitchFamily="-1" charset="-128"/>
              </a:rPr>
              <a:t> of border </a:t>
            </a:r>
            <a:r>
              <a:rPr lang="fr-FR" sz="4300" dirty="0" err="1">
                <a:latin typeface="AngsanaUPC" pitchFamily="-1" charset="0"/>
                <a:ea typeface="ＭＳ Ｐゴシック" pitchFamily="-1" charset="-128"/>
              </a:rPr>
              <a:t>impediments</a:t>
            </a:r>
            <a:r>
              <a:rPr lang="fr-FR" sz="4300" dirty="0">
                <a:latin typeface="AngsanaUPC" pitchFamily="-1" charset="0"/>
                <a:ea typeface="ＭＳ Ｐゴシック" pitchFamily="-1" charset="-128"/>
              </a:rPr>
              <a:t> to </a:t>
            </a:r>
            <a:r>
              <a:rPr lang="fr-FR" sz="4300" dirty="0" err="1">
                <a:latin typeface="AngsanaUPC" pitchFamily="-1" charset="0"/>
                <a:ea typeface="ＭＳ Ｐゴシック" pitchFamily="-1" charset="-128"/>
              </a:rPr>
              <a:t>trade</a:t>
            </a:r>
            <a:r>
              <a:rPr lang="fr-FR" sz="4300" dirty="0">
                <a:latin typeface="AngsanaUPC" pitchFamily="-1" charset="0"/>
                <a:ea typeface="ＭＳ Ｐゴシック" pitchFamily="-1" charset="-128"/>
              </a:rPr>
              <a:t> in </a:t>
            </a:r>
            <a:r>
              <a:rPr lang="fr-FR" sz="4300" dirty="0" err="1">
                <a:latin typeface="AngsanaUPC" pitchFamily="-1" charset="0"/>
                <a:ea typeface="ＭＳ Ｐゴシック" pitchFamily="-1" charset="-128"/>
              </a:rPr>
              <a:t>goods</a:t>
            </a:r>
            <a:r>
              <a:rPr lang="fr-FR" sz="4300" dirty="0">
                <a:latin typeface="AngsanaUPC" pitchFamily="-1" charset="0"/>
                <a:ea typeface="ＭＳ Ｐゴシック" pitchFamily="-1" charset="-128"/>
              </a:rPr>
              <a:t> and services </a:t>
            </a:r>
            <a:r>
              <a:rPr lang="fr-FR" sz="4300" dirty="0" err="1">
                <a:latin typeface="AngsanaUPC" pitchFamily="-1" charset="0"/>
                <a:ea typeface="ＭＳ Ｐゴシック" pitchFamily="-1" charset="-128"/>
              </a:rPr>
              <a:t>between</a:t>
            </a:r>
            <a:r>
              <a:rPr lang="fr-FR" sz="4300" dirty="0">
                <a:latin typeface="AngsanaUPC" pitchFamily="-1" charset="0"/>
                <a:ea typeface="ＭＳ Ｐゴシック" pitchFamily="-1" charset="-128"/>
              </a:rPr>
              <a:t> the parties</a:t>
            </a:r>
            <a:endParaRPr lang="th-TH" sz="4300" dirty="0">
              <a:latin typeface="AngsanaUPC" pitchFamily="-1" charset="0"/>
              <a:ea typeface="ＭＳ Ｐゴシック" pitchFamily="-1" charset="-128"/>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27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427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427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7"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2"/>
          <p:cNvSpPr>
            <a:spLocks noGrp="1" noChangeArrowheads="1"/>
          </p:cNvSpPr>
          <p:nvPr>
            <p:ph type="title"/>
          </p:nvPr>
        </p:nvSpPr>
        <p:spPr>
          <a:xfrm>
            <a:off x="304800" y="152400"/>
            <a:ext cx="7924800" cy="1143000"/>
          </a:xfrm>
        </p:spPr>
        <p:txBody>
          <a:bodyPr/>
          <a:lstStyle/>
          <a:p>
            <a:pPr eaLnBrk="1" hangingPunct="1"/>
            <a:r>
              <a:rPr lang="en-GB">
                <a:latin typeface="AngsanaUPC" pitchFamily="-1" charset="0"/>
                <a:ea typeface="ＭＳ Ｐゴシック" pitchFamily="-1" charset="-128"/>
              </a:rPr>
              <a:t>RTAs notified to the GATT/WTO (1948-2002), cumulative</a:t>
            </a:r>
            <a:endParaRPr lang="th-TH">
              <a:latin typeface="AngsanaUPC" pitchFamily="-1" charset="0"/>
              <a:ea typeface="ＭＳ Ｐゴシック" pitchFamily="-1" charset="-128"/>
            </a:endParaRPr>
          </a:p>
        </p:txBody>
      </p:sp>
      <p:sp>
        <p:nvSpPr>
          <p:cNvPr id="69637" name="Slide Number Placeholder 4"/>
          <p:cNvSpPr>
            <a:spLocks noGrp="1"/>
          </p:cNvSpPr>
          <p:nvPr>
            <p:ph type="sldNum" sz="quarter" idx="10"/>
          </p:nvPr>
        </p:nvSpPr>
        <p:spPr>
          <a:noFill/>
        </p:spPr>
        <p:txBody>
          <a:bodyPr/>
          <a:lstStyle/>
          <a:p>
            <a:fld id="{8C4E4790-ACC8-0242-86C6-9C3C72CECD03}" type="slidenum">
              <a:rPr lang="th-TH" smtClean="0">
                <a:latin typeface="Angsana New" pitchFamily="-1" charset="0"/>
              </a:rPr>
              <a:pPr/>
              <a:t>34</a:t>
            </a:fld>
            <a:endParaRPr lang="th-TH" smtClean="0">
              <a:latin typeface="Angsana New" pitchFamily="-1" charset="0"/>
            </a:endParaRPr>
          </a:p>
        </p:txBody>
      </p:sp>
      <p:sp>
        <p:nvSpPr>
          <p:cNvPr id="6" name="Footer Placeholder 5"/>
          <p:cNvSpPr>
            <a:spLocks noGrp="1"/>
          </p:cNvSpPr>
          <p:nvPr>
            <p:ph type="ftr" sz="quarter" idx="3"/>
          </p:nvPr>
        </p:nvSpPr>
        <p:spPr/>
        <p:txBody>
          <a:bodyPr/>
          <a:lstStyle/>
          <a:p>
            <a:pPr>
              <a:defRPr/>
            </a:pPr>
            <a:r>
              <a:rPr lang="en-US" smtClean="0"/>
              <a:t>Chayun Tantivasadakarn</a:t>
            </a:r>
            <a:endParaRPr lang="en-US"/>
          </a:p>
        </p:txBody>
      </p:sp>
      <p:graphicFrame>
        <p:nvGraphicFramePr>
          <p:cNvPr id="69634" name="Object 2"/>
          <p:cNvGraphicFramePr>
            <a:graphicFrameLocks noChangeAspect="1"/>
          </p:cNvGraphicFramePr>
          <p:nvPr/>
        </p:nvGraphicFramePr>
        <p:xfrm>
          <a:off x="685800" y="1295400"/>
          <a:ext cx="7696200" cy="5230813"/>
        </p:xfrm>
        <a:graphic>
          <a:graphicData uri="http://schemas.openxmlformats.org/presentationml/2006/ole">
            <mc:AlternateContent xmlns:mc="http://schemas.openxmlformats.org/markup-compatibility/2006">
              <mc:Choice xmlns:v="urn:schemas-microsoft-com:vml" Requires="v">
                <p:oleObj spid="_x0000_s69642" name="Worksheet" r:id="rId4" imgW="5130800" imgH="2857500" progId="Excel.Sheet.8">
                  <p:embed/>
                </p:oleObj>
              </mc:Choice>
              <mc:Fallback>
                <p:oleObj name="Worksheet" r:id="rId4" imgW="5130800" imgH="2857500" progId="Excel.Sheet.8">
                  <p:embed/>
                  <p:pic>
                    <p:nvPicPr>
                      <p:cNvPr id="0"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 y="1295400"/>
                        <a:ext cx="7696200" cy="52308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2"/>
          <p:cNvSpPr>
            <a:spLocks noGrp="1" noChangeArrowheads="1"/>
          </p:cNvSpPr>
          <p:nvPr>
            <p:ph type="title"/>
          </p:nvPr>
        </p:nvSpPr>
        <p:spPr>
          <a:xfrm>
            <a:off x="228600" y="228600"/>
            <a:ext cx="8001000" cy="838200"/>
          </a:xfrm>
        </p:spPr>
        <p:txBody>
          <a:bodyPr/>
          <a:lstStyle/>
          <a:p>
            <a:pPr eaLnBrk="1" hangingPunct="1"/>
            <a:r>
              <a:rPr lang="fr-FR" sz="4000">
                <a:latin typeface="AngsanaUPC" pitchFamily="-1" charset="0"/>
                <a:ea typeface="ＭＳ Ｐゴシック" pitchFamily="-1" charset="-128"/>
              </a:rPr>
              <a:t>RTAs in force, as of June 2002, by type of agreement</a:t>
            </a:r>
            <a:endParaRPr lang="th-TH" sz="4000">
              <a:latin typeface="AngsanaUPC" pitchFamily="-1" charset="0"/>
              <a:ea typeface="ＭＳ Ｐゴシック" pitchFamily="-1" charset="-128"/>
            </a:endParaRPr>
          </a:p>
        </p:txBody>
      </p:sp>
      <p:sp>
        <p:nvSpPr>
          <p:cNvPr id="71685" name="Slide Number Placeholder 4"/>
          <p:cNvSpPr>
            <a:spLocks noGrp="1"/>
          </p:cNvSpPr>
          <p:nvPr>
            <p:ph type="sldNum" sz="quarter" idx="10"/>
          </p:nvPr>
        </p:nvSpPr>
        <p:spPr>
          <a:noFill/>
        </p:spPr>
        <p:txBody>
          <a:bodyPr/>
          <a:lstStyle/>
          <a:p>
            <a:fld id="{2DC92AEC-03CD-DC47-84CC-083E26E8A8EC}" type="slidenum">
              <a:rPr lang="th-TH" smtClean="0">
                <a:latin typeface="Angsana New" pitchFamily="-1" charset="0"/>
              </a:rPr>
              <a:pPr/>
              <a:t>35</a:t>
            </a:fld>
            <a:endParaRPr lang="th-TH" smtClean="0">
              <a:latin typeface="Angsana New" pitchFamily="-1" charset="0"/>
            </a:endParaRPr>
          </a:p>
        </p:txBody>
      </p:sp>
      <p:sp>
        <p:nvSpPr>
          <p:cNvPr id="7" name="Footer Placeholder 6"/>
          <p:cNvSpPr>
            <a:spLocks noGrp="1"/>
          </p:cNvSpPr>
          <p:nvPr>
            <p:ph type="ftr" sz="quarter" idx="3"/>
          </p:nvPr>
        </p:nvSpPr>
        <p:spPr/>
        <p:txBody>
          <a:bodyPr/>
          <a:lstStyle/>
          <a:p>
            <a:pPr>
              <a:defRPr/>
            </a:pPr>
            <a:r>
              <a:rPr lang="en-US" smtClean="0"/>
              <a:t>Chayun Tantivasadakarn</a:t>
            </a:r>
            <a:endParaRPr lang="en-US"/>
          </a:p>
        </p:txBody>
      </p:sp>
      <p:graphicFrame>
        <p:nvGraphicFramePr>
          <p:cNvPr id="71682" name="Object 2"/>
          <p:cNvGraphicFramePr>
            <a:graphicFrameLocks noChangeAspect="1"/>
          </p:cNvGraphicFramePr>
          <p:nvPr/>
        </p:nvGraphicFramePr>
        <p:xfrm>
          <a:off x="685800" y="1219200"/>
          <a:ext cx="7467600" cy="5105400"/>
        </p:xfrm>
        <a:graphic>
          <a:graphicData uri="http://schemas.openxmlformats.org/presentationml/2006/ole">
            <mc:AlternateContent xmlns:mc="http://schemas.openxmlformats.org/markup-compatibility/2006">
              <mc:Choice xmlns:v="urn:schemas-microsoft-com:vml" Requires="v">
                <p:oleObj spid="_x0000_s71690" name="Worksheet" r:id="rId4" imgW="5130800" imgH="3479800" progId="Excel.Sheet.8">
                  <p:embed/>
                </p:oleObj>
              </mc:Choice>
              <mc:Fallback>
                <p:oleObj name="Worksheet" r:id="rId4" imgW="5130800" imgH="3479800" progId="Excel.Sheet.8">
                  <p:embed/>
                  <p:pic>
                    <p:nvPicPr>
                      <p:cNvPr id="0"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 y="1219200"/>
                        <a:ext cx="7467600" cy="5105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1686" name="Text Box 4"/>
          <p:cNvSpPr txBox="1">
            <a:spLocks noChangeArrowheads="1"/>
          </p:cNvSpPr>
          <p:nvPr/>
        </p:nvSpPr>
        <p:spPr bwMode="auto">
          <a:xfrm>
            <a:off x="3733800" y="4419600"/>
            <a:ext cx="685800" cy="400050"/>
          </a:xfrm>
          <a:prstGeom prst="rect">
            <a:avLst/>
          </a:prstGeom>
          <a:noFill/>
          <a:ln w="9525">
            <a:noFill/>
            <a:miter lim="800000"/>
            <a:headEnd/>
            <a:tailEnd/>
          </a:ln>
        </p:spPr>
        <p:txBody>
          <a:bodyPr>
            <a:prstTxWarp prst="textNoShape">
              <a:avLst/>
            </a:prstTxWarp>
            <a:spAutoFit/>
          </a:bodyPr>
          <a:lstStyle/>
          <a:p>
            <a:pPr>
              <a:spcBef>
                <a:spcPct val="50000"/>
              </a:spcBef>
            </a:pPr>
            <a:r>
              <a:rPr lang="th-TH" sz="2000"/>
              <a:t>72%</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Proliferation of  </a:t>
            </a:r>
            <a:r>
              <a:rPr lang="en-US" dirty="0" err="1" smtClean="0"/>
              <a:t>FTAs</a:t>
            </a:r>
            <a:r>
              <a:rPr lang="en-US" dirty="0" smtClean="0"/>
              <a:t> in East Asia</a:t>
            </a:r>
            <a:endParaRPr lang="en-US" dirty="0"/>
          </a:p>
        </p:txBody>
      </p:sp>
      <p:sp>
        <p:nvSpPr>
          <p:cNvPr id="3" name="Slide Number Placeholder 2"/>
          <p:cNvSpPr>
            <a:spLocks noGrp="1"/>
          </p:cNvSpPr>
          <p:nvPr>
            <p:ph type="sldNum" sz="quarter" idx="10"/>
          </p:nvPr>
        </p:nvSpPr>
        <p:spPr/>
        <p:txBody>
          <a:bodyPr/>
          <a:lstStyle/>
          <a:p>
            <a:pPr>
              <a:defRPr/>
            </a:pPr>
            <a:fld id="{940B504F-424C-4B4E-9AFE-28D31C13E603}" type="slidenum">
              <a:rPr lang="th-TH" smtClean="0"/>
              <a:pPr>
                <a:defRPr/>
              </a:pPr>
              <a:t>36</a:t>
            </a:fld>
            <a:endParaRPr lang="th-TH"/>
          </a:p>
        </p:txBody>
      </p:sp>
      <p:sp>
        <p:nvSpPr>
          <p:cNvPr id="4" name="Footer Placeholder 3"/>
          <p:cNvSpPr>
            <a:spLocks noGrp="1"/>
          </p:cNvSpPr>
          <p:nvPr>
            <p:ph type="ftr" sz="quarter" idx="3"/>
          </p:nvPr>
        </p:nvSpPr>
        <p:spPr/>
        <p:txBody>
          <a:bodyPr/>
          <a:lstStyle/>
          <a:p>
            <a:pPr>
              <a:defRPr/>
            </a:pPr>
            <a:r>
              <a:rPr lang="en-US" smtClean="0"/>
              <a:t>Chayun Tantivasadakarn</a:t>
            </a:r>
            <a:endParaRPr lang="en-US"/>
          </a:p>
        </p:txBody>
      </p:sp>
      <p:pic>
        <p:nvPicPr>
          <p:cNvPr id="5" name="Picture 4"/>
          <p:cNvPicPr>
            <a:picLocks noChangeAspect="1"/>
          </p:cNvPicPr>
          <p:nvPr/>
        </p:nvPicPr>
        <p:blipFill>
          <a:blip r:embed="rId2"/>
          <a:stretch>
            <a:fillRect/>
          </a:stretch>
        </p:blipFill>
        <p:spPr>
          <a:xfrm>
            <a:off x="685800" y="1219200"/>
            <a:ext cx="8229600" cy="5416420"/>
          </a:xfrm>
          <a:prstGeom prst="rect">
            <a:avLst/>
          </a:prstGeo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pPr eaLnBrk="1" hangingPunct="1"/>
            <a:r>
              <a:rPr lang="th-TH">
                <a:latin typeface="Angsana New" pitchFamily="-1" charset="0"/>
                <a:ea typeface="ＭＳ Ｐゴシック" pitchFamily="-1" charset="-128"/>
              </a:rPr>
              <a:t>Types of RTAs</a:t>
            </a:r>
          </a:p>
        </p:txBody>
      </p:sp>
      <p:sp>
        <p:nvSpPr>
          <p:cNvPr id="73732" name="Slide Number Placeholder 4"/>
          <p:cNvSpPr>
            <a:spLocks noGrp="1"/>
          </p:cNvSpPr>
          <p:nvPr>
            <p:ph type="sldNum" sz="quarter" idx="10"/>
          </p:nvPr>
        </p:nvSpPr>
        <p:spPr>
          <a:noFill/>
        </p:spPr>
        <p:txBody>
          <a:bodyPr/>
          <a:lstStyle/>
          <a:p>
            <a:fld id="{AEAD500A-13F5-5349-A52C-8E707CF85549}" type="slidenum">
              <a:rPr lang="th-TH" smtClean="0">
                <a:latin typeface="Angsana New" pitchFamily="-1" charset="0"/>
              </a:rPr>
              <a:pPr/>
              <a:t>37</a:t>
            </a:fld>
            <a:endParaRPr lang="th-TH" smtClean="0">
              <a:latin typeface="Angsana New" pitchFamily="-1" charset="0"/>
            </a:endParaRPr>
          </a:p>
        </p:txBody>
      </p:sp>
      <p:sp>
        <p:nvSpPr>
          <p:cNvPr id="36" name="Footer Placeholder 35"/>
          <p:cNvSpPr>
            <a:spLocks noGrp="1"/>
          </p:cNvSpPr>
          <p:nvPr>
            <p:ph type="ftr" sz="quarter" idx="3"/>
          </p:nvPr>
        </p:nvSpPr>
        <p:spPr/>
        <p:txBody>
          <a:bodyPr/>
          <a:lstStyle/>
          <a:p>
            <a:pPr>
              <a:defRPr/>
            </a:pPr>
            <a:r>
              <a:rPr lang="en-US" smtClean="0"/>
              <a:t>Chayun Tantivasadakarn</a:t>
            </a:r>
            <a:endParaRPr lang="en-US"/>
          </a:p>
        </p:txBody>
      </p:sp>
      <p:sp>
        <p:nvSpPr>
          <p:cNvPr id="47107" name="Line 3"/>
          <p:cNvSpPr>
            <a:spLocks noChangeShapeType="1"/>
          </p:cNvSpPr>
          <p:nvPr/>
        </p:nvSpPr>
        <p:spPr bwMode="auto">
          <a:xfrm flipV="1">
            <a:off x="1463675" y="2116138"/>
            <a:ext cx="1809750" cy="12700"/>
          </a:xfrm>
          <a:prstGeom prst="line">
            <a:avLst/>
          </a:prstGeom>
          <a:noFill/>
          <a:ln w="28575">
            <a:solidFill>
              <a:srgbClr val="009900"/>
            </a:solidFill>
            <a:round/>
            <a:headEnd type="triangle" w="med" len="med"/>
            <a:tailEnd type="triangle" w="med" len="med"/>
          </a:ln>
        </p:spPr>
        <p:txBody>
          <a:bodyPr wrap="none" anchor="ctr">
            <a:prstTxWarp prst="textNoShape">
              <a:avLst/>
            </a:prstTxWarp>
          </a:bodyPr>
          <a:lstStyle/>
          <a:p>
            <a:endParaRPr lang="en-US"/>
          </a:p>
        </p:txBody>
      </p:sp>
      <p:sp>
        <p:nvSpPr>
          <p:cNvPr id="47108" name="Text Box 4"/>
          <p:cNvSpPr txBox="1">
            <a:spLocks noChangeArrowheads="1"/>
          </p:cNvSpPr>
          <p:nvPr/>
        </p:nvSpPr>
        <p:spPr bwMode="auto">
          <a:xfrm>
            <a:off x="1066800" y="1806575"/>
            <a:ext cx="392113" cy="608013"/>
          </a:xfrm>
          <a:prstGeom prst="rect">
            <a:avLst/>
          </a:prstGeom>
          <a:solidFill>
            <a:srgbClr val="FFFF99"/>
          </a:solidFill>
          <a:ln w="28575">
            <a:solidFill>
              <a:schemeClr val="tx1"/>
            </a:solidFill>
            <a:miter lim="800000"/>
            <a:headEnd/>
            <a:tailEnd/>
          </a:ln>
        </p:spPr>
        <p:txBody>
          <a:bodyPr wrap="none">
            <a:prstTxWarp prst="textNoShape">
              <a:avLst/>
            </a:prstTxWarp>
            <a:spAutoFit/>
          </a:bodyPr>
          <a:lstStyle/>
          <a:p>
            <a:r>
              <a:rPr lang="fr-FR" sz="3200">
                <a:solidFill>
                  <a:srgbClr val="009900"/>
                </a:solidFill>
                <a:latin typeface="Haettenschweiler" pitchFamily="-1" charset="0"/>
              </a:rPr>
              <a:t>A</a:t>
            </a:r>
          </a:p>
        </p:txBody>
      </p:sp>
      <p:sp>
        <p:nvSpPr>
          <p:cNvPr id="47109" name="Text Box 5"/>
          <p:cNvSpPr txBox="1">
            <a:spLocks noChangeArrowheads="1"/>
          </p:cNvSpPr>
          <p:nvPr/>
        </p:nvSpPr>
        <p:spPr bwMode="auto">
          <a:xfrm>
            <a:off x="3367088" y="1806575"/>
            <a:ext cx="366712" cy="608013"/>
          </a:xfrm>
          <a:prstGeom prst="rect">
            <a:avLst/>
          </a:prstGeom>
          <a:solidFill>
            <a:srgbClr val="FFFF99"/>
          </a:solidFill>
          <a:ln w="28575">
            <a:solidFill>
              <a:schemeClr val="tx1"/>
            </a:solidFill>
            <a:miter lim="800000"/>
            <a:headEnd/>
            <a:tailEnd/>
          </a:ln>
        </p:spPr>
        <p:txBody>
          <a:bodyPr wrap="none">
            <a:prstTxWarp prst="textNoShape">
              <a:avLst/>
            </a:prstTxWarp>
            <a:spAutoFit/>
          </a:bodyPr>
          <a:lstStyle/>
          <a:p>
            <a:r>
              <a:rPr lang="fr-FR" sz="3200">
                <a:solidFill>
                  <a:srgbClr val="009900"/>
                </a:solidFill>
                <a:latin typeface="Haettenschweiler" pitchFamily="-1" charset="0"/>
              </a:rPr>
              <a:t>B</a:t>
            </a:r>
          </a:p>
        </p:txBody>
      </p:sp>
      <p:sp>
        <p:nvSpPr>
          <p:cNvPr id="47110" name="Text Box 6"/>
          <p:cNvSpPr txBox="1">
            <a:spLocks noChangeArrowheads="1"/>
          </p:cNvSpPr>
          <p:nvPr/>
        </p:nvSpPr>
        <p:spPr bwMode="auto">
          <a:xfrm>
            <a:off x="1547813" y="1524000"/>
            <a:ext cx="1808162" cy="579438"/>
          </a:xfrm>
          <a:prstGeom prst="rect">
            <a:avLst/>
          </a:prstGeom>
          <a:noFill/>
          <a:ln w="28575">
            <a:noFill/>
            <a:miter lim="800000"/>
            <a:headEnd/>
            <a:tailEnd/>
          </a:ln>
        </p:spPr>
        <p:txBody>
          <a:bodyPr wrap="none">
            <a:prstTxWarp prst="textNoShape">
              <a:avLst/>
            </a:prstTxWarp>
            <a:spAutoFit/>
          </a:bodyPr>
          <a:lstStyle/>
          <a:p>
            <a:r>
              <a:rPr lang="fr-FR" sz="3200">
                <a:solidFill>
                  <a:srgbClr val="009900"/>
                </a:solidFill>
                <a:latin typeface="Haettenschweiler" pitchFamily="-1" charset="0"/>
              </a:rPr>
              <a:t>Bilateral RTA</a:t>
            </a:r>
          </a:p>
        </p:txBody>
      </p:sp>
      <p:sp>
        <p:nvSpPr>
          <p:cNvPr id="47111" name="Text Box 7"/>
          <p:cNvSpPr txBox="1">
            <a:spLocks noChangeArrowheads="1"/>
          </p:cNvSpPr>
          <p:nvPr/>
        </p:nvSpPr>
        <p:spPr bwMode="auto">
          <a:xfrm>
            <a:off x="5848350" y="1428750"/>
            <a:ext cx="363538" cy="608013"/>
          </a:xfrm>
          <a:prstGeom prst="rect">
            <a:avLst/>
          </a:prstGeom>
          <a:solidFill>
            <a:schemeClr val="tx1"/>
          </a:solidFill>
          <a:ln w="28575">
            <a:solidFill>
              <a:schemeClr val="tx1"/>
            </a:solidFill>
            <a:miter lim="800000"/>
            <a:headEnd/>
            <a:tailEnd/>
          </a:ln>
        </p:spPr>
        <p:txBody>
          <a:bodyPr wrap="none">
            <a:prstTxWarp prst="textNoShape">
              <a:avLst/>
            </a:prstTxWarp>
            <a:spAutoFit/>
          </a:bodyPr>
          <a:lstStyle/>
          <a:p>
            <a:r>
              <a:rPr lang="fr-FR" sz="3200">
                <a:solidFill>
                  <a:srgbClr val="FFFFCC"/>
                </a:solidFill>
                <a:latin typeface="Haettenschweiler" pitchFamily="-1" charset="0"/>
              </a:rPr>
              <a:t>C</a:t>
            </a:r>
          </a:p>
        </p:txBody>
      </p:sp>
      <p:sp>
        <p:nvSpPr>
          <p:cNvPr id="47112" name="Text Box 8"/>
          <p:cNvSpPr txBox="1">
            <a:spLocks noChangeArrowheads="1"/>
          </p:cNvSpPr>
          <p:nvPr/>
        </p:nvSpPr>
        <p:spPr bwMode="auto">
          <a:xfrm>
            <a:off x="6605588" y="1501775"/>
            <a:ext cx="368300" cy="608013"/>
          </a:xfrm>
          <a:prstGeom prst="rect">
            <a:avLst/>
          </a:prstGeom>
          <a:solidFill>
            <a:schemeClr val="tx1"/>
          </a:solidFill>
          <a:ln w="28575">
            <a:solidFill>
              <a:schemeClr val="tx1"/>
            </a:solidFill>
            <a:miter lim="800000"/>
            <a:headEnd/>
            <a:tailEnd/>
          </a:ln>
        </p:spPr>
        <p:txBody>
          <a:bodyPr wrap="none">
            <a:prstTxWarp prst="textNoShape">
              <a:avLst/>
            </a:prstTxWarp>
            <a:spAutoFit/>
          </a:bodyPr>
          <a:lstStyle/>
          <a:p>
            <a:r>
              <a:rPr lang="fr-FR" sz="3200">
                <a:solidFill>
                  <a:srgbClr val="FFFFCC"/>
                </a:solidFill>
                <a:latin typeface="Haettenschweiler" pitchFamily="-1" charset="0"/>
              </a:rPr>
              <a:t>D</a:t>
            </a:r>
          </a:p>
        </p:txBody>
      </p:sp>
      <p:sp>
        <p:nvSpPr>
          <p:cNvPr id="47113" name="Text Box 9"/>
          <p:cNvSpPr txBox="1">
            <a:spLocks noChangeArrowheads="1"/>
          </p:cNvSpPr>
          <p:nvPr/>
        </p:nvSpPr>
        <p:spPr bwMode="auto">
          <a:xfrm>
            <a:off x="5848350" y="2586038"/>
            <a:ext cx="315913" cy="608012"/>
          </a:xfrm>
          <a:prstGeom prst="rect">
            <a:avLst/>
          </a:prstGeom>
          <a:solidFill>
            <a:schemeClr val="tx1"/>
          </a:solidFill>
          <a:ln w="28575">
            <a:solidFill>
              <a:schemeClr val="tx1"/>
            </a:solidFill>
            <a:miter lim="800000"/>
            <a:headEnd/>
            <a:tailEnd/>
          </a:ln>
        </p:spPr>
        <p:txBody>
          <a:bodyPr>
            <a:prstTxWarp prst="textNoShape">
              <a:avLst/>
            </a:prstTxWarp>
            <a:spAutoFit/>
          </a:bodyPr>
          <a:lstStyle/>
          <a:p>
            <a:r>
              <a:rPr lang="fr-FR" sz="3200">
                <a:solidFill>
                  <a:srgbClr val="FFFFCC"/>
                </a:solidFill>
                <a:latin typeface="Haettenschweiler" pitchFamily="-1" charset="0"/>
              </a:rPr>
              <a:t>F</a:t>
            </a:r>
          </a:p>
        </p:txBody>
      </p:sp>
      <p:sp>
        <p:nvSpPr>
          <p:cNvPr id="47115" name="Text Box 11"/>
          <p:cNvSpPr txBox="1">
            <a:spLocks noChangeArrowheads="1"/>
          </p:cNvSpPr>
          <p:nvPr/>
        </p:nvSpPr>
        <p:spPr bwMode="auto">
          <a:xfrm>
            <a:off x="6532563" y="2586038"/>
            <a:ext cx="484187" cy="608012"/>
          </a:xfrm>
          <a:prstGeom prst="rect">
            <a:avLst/>
          </a:prstGeom>
          <a:solidFill>
            <a:schemeClr val="tx1"/>
          </a:solidFill>
          <a:ln w="28575">
            <a:solidFill>
              <a:schemeClr val="tx1"/>
            </a:solidFill>
            <a:miter lim="800000"/>
            <a:headEnd/>
            <a:tailEnd/>
          </a:ln>
        </p:spPr>
        <p:txBody>
          <a:bodyPr wrap="none">
            <a:prstTxWarp prst="textNoShape">
              <a:avLst/>
            </a:prstTxWarp>
            <a:spAutoFit/>
          </a:bodyPr>
          <a:lstStyle/>
          <a:p>
            <a:r>
              <a:rPr lang="fr-FR" sz="3200">
                <a:solidFill>
                  <a:srgbClr val="FFFFCC"/>
                </a:solidFill>
                <a:latin typeface="Univers" pitchFamily="34" charset="0"/>
              </a:rPr>
              <a:t>E</a:t>
            </a:r>
          </a:p>
        </p:txBody>
      </p:sp>
      <p:sp>
        <p:nvSpPr>
          <p:cNvPr id="47116" name="Text Box 12"/>
          <p:cNvSpPr txBox="1">
            <a:spLocks noChangeArrowheads="1"/>
          </p:cNvSpPr>
          <p:nvPr/>
        </p:nvSpPr>
        <p:spPr bwMode="auto">
          <a:xfrm>
            <a:off x="7994650" y="4468813"/>
            <a:ext cx="363538" cy="608012"/>
          </a:xfrm>
          <a:prstGeom prst="rect">
            <a:avLst/>
          </a:prstGeom>
          <a:noFill/>
          <a:ln w="28575">
            <a:solidFill>
              <a:schemeClr val="tx1"/>
            </a:solidFill>
            <a:miter lim="800000"/>
            <a:headEnd/>
            <a:tailEnd/>
          </a:ln>
        </p:spPr>
        <p:txBody>
          <a:bodyPr wrap="none">
            <a:prstTxWarp prst="textNoShape">
              <a:avLst/>
            </a:prstTxWarp>
            <a:spAutoFit/>
          </a:bodyPr>
          <a:lstStyle/>
          <a:p>
            <a:r>
              <a:rPr lang="fr-FR" sz="3200">
                <a:solidFill>
                  <a:schemeClr val="accent2"/>
                </a:solidFill>
                <a:latin typeface="Haettenschweiler" pitchFamily="-1" charset="0"/>
              </a:rPr>
              <a:t>G</a:t>
            </a:r>
            <a:endParaRPr lang="fr-FR" sz="3200">
              <a:latin typeface="Haettenschweiler" pitchFamily="-1" charset="0"/>
            </a:endParaRPr>
          </a:p>
        </p:txBody>
      </p:sp>
      <p:sp>
        <p:nvSpPr>
          <p:cNvPr id="47117" name="Line 13"/>
          <p:cNvSpPr>
            <a:spLocks noChangeShapeType="1"/>
          </p:cNvSpPr>
          <p:nvPr/>
        </p:nvSpPr>
        <p:spPr bwMode="auto">
          <a:xfrm flipH="1" flipV="1">
            <a:off x="6605588" y="3348038"/>
            <a:ext cx="1335087" cy="1371600"/>
          </a:xfrm>
          <a:prstGeom prst="line">
            <a:avLst/>
          </a:prstGeom>
          <a:noFill/>
          <a:ln w="28575">
            <a:solidFill>
              <a:schemeClr val="accent2"/>
            </a:solidFill>
            <a:round/>
            <a:headEnd type="triangle" w="med" len="med"/>
            <a:tailEnd type="triangle" w="med" len="med"/>
          </a:ln>
        </p:spPr>
        <p:txBody>
          <a:bodyPr wrap="none" anchor="ctr">
            <a:prstTxWarp prst="textNoShape">
              <a:avLst/>
            </a:prstTxWarp>
          </a:bodyPr>
          <a:lstStyle/>
          <a:p>
            <a:endParaRPr lang="en-US"/>
          </a:p>
        </p:txBody>
      </p:sp>
      <p:sp>
        <p:nvSpPr>
          <p:cNvPr id="47118" name="Text Box 14"/>
          <p:cNvSpPr txBox="1">
            <a:spLocks noChangeArrowheads="1"/>
          </p:cNvSpPr>
          <p:nvPr/>
        </p:nvSpPr>
        <p:spPr bwMode="auto">
          <a:xfrm>
            <a:off x="5715000" y="3522663"/>
            <a:ext cx="1608138" cy="830262"/>
          </a:xfrm>
          <a:prstGeom prst="rect">
            <a:avLst/>
          </a:prstGeom>
          <a:noFill/>
          <a:ln w="28575">
            <a:noFill/>
            <a:miter lim="800000"/>
            <a:headEnd/>
            <a:tailEnd/>
          </a:ln>
        </p:spPr>
        <p:txBody>
          <a:bodyPr wrap="none">
            <a:prstTxWarp prst="textNoShape">
              <a:avLst/>
            </a:prstTxWarp>
            <a:spAutoFit/>
          </a:bodyPr>
          <a:lstStyle/>
          <a:p>
            <a:pPr algn="ctr"/>
            <a:r>
              <a:rPr lang="fr-FR" sz="2400">
                <a:latin typeface="Haettenschweiler" pitchFamily="-1" charset="0"/>
              </a:rPr>
              <a:t>one party</a:t>
            </a:r>
          </a:p>
          <a:p>
            <a:pPr algn="ctr"/>
            <a:r>
              <a:rPr lang="fr-FR" sz="2400">
                <a:latin typeface="Haettenschweiler" pitchFamily="-1" charset="0"/>
              </a:rPr>
              <a:t>is an RTA itself</a:t>
            </a:r>
          </a:p>
        </p:txBody>
      </p:sp>
      <p:sp>
        <p:nvSpPr>
          <p:cNvPr id="47119" name="Text Box 15"/>
          <p:cNvSpPr txBox="1">
            <a:spLocks noChangeArrowheads="1"/>
          </p:cNvSpPr>
          <p:nvPr/>
        </p:nvSpPr>
        <p:spPr bwMode="auto">
          <a:xfrm>
            <a:off x="2097088" y="4537075"/>
            <a:ext cx="366712" cy="608013"/>
          </a:xfrm>
          <a:prstGeom prst="rect">
            <a:avLst/>
          </a:prstGeom>
          <a:solidFill>
            <a:srgbClr val="CCFFFF"/>
          </a:solidFill>
          <a:ln w="28575">
            <a:solidFill>
              <a:schemeClr val="tx1"/>
            </a:solidFill>
            <a:miter lim="800000"/>
            <a:headEnd/>
            <a:tailEnd/>
          </a:ln>
        </p:spPr>
        <p:txBody>
          <a:bodyPr wrap="none">
            <a:prstTxWarp prst="textNoShape">
              <a:avLst/>
            </a:prstTxWarp>
            <a:spAutoFit/>
          </a:bodyPr>
          <a:lstStyle/>
          <a:p>
            <a:r>
              <a:rPr lang="fr-FR" sz="3200">
                <a:solidFill>
                  <a:srgbClr val="9900CC"/>
                </a:solidFill>
                <a:latin typeface="Haettenschweiler" pitchFamily="-1" charset="0"/>
              </a:rPr>
              <a:t>H</a:t>
            </a:r>
            <a:endParaRPr lang="fr-FR" sz="3200">
              <a:latin typeface="Haettenschweiler" pitchFamily="-1" charset="0"/>
            </a:endParaRPr>
          </a:p>
        </p:txBody>
      </p:sp>
      <p:sp>
        <p:nvSpPr>
          <p:cNvPr id="47120" name="Text Box 16"/>
          <p:cNvSpPr txBox="1">
            <a:spLocks noChangeArrowheads="1"/>
          </p:cNvSpPr>
          <p:nvPr/>
        </p:nvSpPr>
        <p:spPr bwMode="auto">
          <a:xfrm>
            <a:off x="2698750" y="4310063"/>
            <a:ext cx="287338" cy="608012"/>
          </a:xfrm>
          <a:prstGeom prst="rect">
            <a:avLst/>
          </a:prstGeom>
          <a:solidFill>
            <a:srgbClr val="CCFFFF"/>
          </a:solidFill>
          <a:ln w="28575">
            <a:solidFill>
              <a:schemeClr val="tx1"/>
            </a:solidFill>
            <a:miter lim="800000"/>
            <a:headEnd/>
            <a:tailEnd/>
          </a:ln>
        </p:spPr>
        <p:txBody>
          <a:bodyPr wrap="none">
            <a:prstTxWarp prst="textNoShape">
              <a:avLst/>
            </a:prstTxWarp>
            <a:spAutoFit/>
          </a:bodyPr>
          <a:lstStyle/>
          <a:p>
            <a:r>
              <a:rPr lang="fr-FR" sz="3200">
                <a:solidFill>
                  <a:srgbClr val="9900CC"/>
                </a:solidFill>
                <a:latin typeface="Haettenschweiler" pitchFamily="-1" charset="0"/>
              </a:rPr>
              <a:t>I</a:t>
            </a:r>
            <a:endParaRPr lang="fr-FR" sz="3200">
              <a:latin typeface="Haettenschweiler" pitchFamily="-1" charset="0"/>
            </a:endParaRPr>
          </a:p>
        </p:txBody>
      </p:sp>
      <p:sp>
        <p:nvSpPr>
          <p:cNvPr id="47122" name="Text Box 18"/>
          <p:cNvSpPr txBox="1">
            <a:spLocks noChangeArrowheads="1"/>
          </p:cNvSpPr>
          <p:nvPr/>
        </p:nvSpPr>
        <p:spPr bwMode="auto">
          <a:xfrm>
            <a:off x="5848350" y="4857750"/>
            <a:ext cx="484188" cy="608013"/>
          </a:xfrm>
          <a:prstGeom prst="rect">
            <a:avLst/>
          </a:prstGeom>
          <a:solidFill>
            <a:srgbClr val="00FF00">
              <a:alpha val="50195"/>
            </a:srgbClr>
          </a:solidFill>
          <a:ln w="28575">
            <a:solidFill>
              <a:schemeClr val="tx1"/>
            </a:solidFill>
            <a:miter lim="800000"/>
            <a:headEnd/>
            <a:tailEnd/>
          </a:ln>
        </p:spPr>
        <p:txBody>
          <a:bodyPr wrap="none">
            <a:prstTxWarp prst="textNoShape">
              <a:avLst/>
            </a:prstTxWarp>
            <a:spAutoFit/>
          </a:bodyPr>
          <a:lstStyle/>
          <a:p>
            <a:r>
              <a:rPr lang="fr-FR" sz="3200">
                <a:solidFill>
                  <a:srgbClr val="CC3300"/>
                </a:solidFill>
                <a:latin typeface="Univers" pitchFamily="34" charset="0"/>
              </a:rPr>
              <a:t>K</a:t>
            </a:r>
            <a:endParaRPr lang="fr-FR" sz="3200">
              <a:latin typeface="Univers" pitchFamily="34" charset="0"/>
            </a:endParaRPr>
          </a:p>
        </p:txBody>
      </p:sp>
      <p:sp>
        <p:nvSpPr>
          <p:cNvPr id="47123" name="Text Box 19"/>
          <p:cNvSpPr txBox="1">
            <a:spLocks noChangeArrowheads="1"/>
          </p:cNvSpPr>
          <p:nvPr/>
        </p:nvSpPr>
        <p:spPr bwMode="auto">
          <a:xfrm>
            <a:off x="5976938" y="5772150"/>
            <a:ext cx="339725" cy="608013"/>
          </a:xfrm>
          <a:prstGeom prst="rect">
            <a:avLst/>
          </a:prstGeom>
          <a:solidFill>
            <a:srgbClr val="00FF00">
              <a:alpha val="50195"/>
            </a:srgbClr>
          </a:solidFill>
          <a:ln w="28575">
            <a:solidFill>
              <a:schemeClr val="tx1"/>
            </a:solidFill>
            <a:miter lim="800000"/>
            <a:headEnd/>
            <a:tailEnd/>
          </a:ln>
        </p:spPr>
        <p:txBody>
          <a:bodyPr wrap="none">
            <a:prstTxWarp prst="textNoShape">
              <a:avLst/>
            </a:prstTxWarp>
            <a:spAutoFit/>
          </a:bodyPr>
          <a:lstStyle/>
          <a:p>
            <a:r>
              <a:rPr lang="fr-FR" sz="3200">
                <a:solidFill>
                  <a:srgbClr val="CC3300"/>
                </a:solidFill>
                <a:latin typeface="Haettenschweiler" pitchFamily="-1" charset="0"/>
              </a:rPr>
              <a:t>L</a:t>
            </a:r>
            <a:endParaRPr lang="fr-FR" sz="3200">
              <a:latin typeface="Haettenschweiler" pitchFamily="-1" charset="0"/>
            </a:endParaRPr>
          </a:p>
        </p:txBody>
      </p:sp>
      <p:sp>
        <p:nvSpPr>
          <p:cNvPr id="47124" name="Text Box 20"/>
          <p:cNvSpPr txBox="1">
            <a:spLocks noChangeArrowheads="1"/>
          </p:cNvSpPr>
          <p:nvPr/>
        </p:nvSpPr>
        <p:spPr bwMode="auto">
          <a:xfrm>
            <a:off x="6442075" y="5772150"/>
            <a:ext cx="444500" cy="608013"/>
          </a:xfrm>
          <a:prstGeom prst="rect">
            <a:avLst/>
          </a:prstGeom>
          <a:solidFill>
            <a:srgbClr val="00FF00">
              <a:alpha val="50195"/>
            </a:srgbClr>
          </a:solidFill>
          <a:ln w="28575">
            <a:solidFill>
              <a:schemeClr val="tx1"/>
            </a:solidFill>
            <a:miter lim="800000"/>
            <a:headEnd/>
            <a:tailEnd/>
          </a:ln>
        </p:spPr>
        <p:txBody>
          <a:bodyPr wrap="none">
            <a:prstTxWarp prst="textNoShape">
              <a:avLst/>
            </a:prstTxWarp>
            <a:spAutoFit/>
          </a:bodyPr>
          <a:lstStyle/>
          <a:p>
            <a:r>
              <a:rPr lang="fr-FR" sz="3200">
                <a:solidFill>
                  <a:srgbClr val="CC3300"/>
                </a:solidFill>
                <a:latin typeface="Haettenschweiler" pitchFamily="-1" charset="0"/>
              </a:rPr>
              <a:t>M</a:t>
            </a:r>
            <a:endParaRPr lang="fr-FR" sz="3200">
              <a:latin typeface="Haettenschweiler" pitchFamily="-1" charset="0"/>
            </a:endParaRPr>
          </a:p>
        </p:txBody>
      </p:sp>
      <p:sp>
        <p:nvSpPr>
          <p:cNvPr id="47126" name="Line 22"/>
          <p:cNvSpPr>
            <a:spLocks noChangeShapeType="1"/>
          </p:cNvSpPr>
          <p:nvPr/>
        </p:nvSpPr>
        <p:spPr bwMode="auto">
          <a:xfrm>
            <a:off x="3444875" y="5089525"/>
            <a:ext cx="2087563" cy="87313"/>
          </a:xfrm>
          <a:prstGeom prst="line">
            <a:avLst/>
          </a:prstGeom>
          <a:noFill/>
          <a:ln w="28575">
            <a:solidFill>
              <a:srgbClr val="FF0066"/>
            </a:solidFill>
            <a:round/>
            <a:headEnd type="triangle" w="med" len="med"/>
            <a:tailEnd type="triangle" w="med" len="med"/>
          </a:ln>
        </p:spPr>
        <p:txBody>
          <a:bodyPr wrap="none" anchor="ctr">
            <a:prstTxWarp prst="textNoShape">
              <a:avLst/>
            </a:prstTxWarp>
          </a:bodyPr>
          <a:lstStyle/>
          <a:p>
            <a:endParaRPr lang="en-US"/>
          </a:p>
        </p:txBody>
      </p:sp>
      <p:sp>
        <p:nvSpPr>
          <p:cNvPr id="47127" name="Text Box 23"/>
          <p:cNvSpPr txBox="1">
            <a:spLocks noChangeArrowheads="1"/>
          </p:cNvSpPr>
          <p:nvPr/>
        </p:nvSpPr>
        <p:spPr bwMode="auto">
          <a:xfrm>
            <a:off x="3673475" y="4230688"/>
            <a:ext cx="1752600" cy="946150"/>
          </a:xfrm>
          <a:prstGeom prst="rect">
            <a:avLst/>
          </a:prstGeom>
          <a:noFill/>
          <a:ln w="28575">
            <a:noFill/>
            <a:miter lim="800000"/>
            <a:headEnd/>
            <a:tailEnd/>
          </a:ln>
        </p:spPr>
        <p:txBody>
          <a:bodyPr>
            <a:prstTxWarp prst="textNoShape">
              <a:avLst/>
            </a:prstTxWarp>
            <a:spAutoFit/>
          </a:bodyPr>
          <a:lstStyle/>
          <a:p>
            <a:pPr algn="ctr"/>
            <a:r>
              <a:rPr lang="fr-FR">
                <a:solidFill>
                  <a:srgbClr val="FF0066"/>
                </a:solidFill>
                <a:latin typeface="Haettenschweiler" pitchFamily="-1" charset="0"/>
              </a:rPr>
              <a:t>all parties are distinct RTAs</a:t>
            </a:r>
          </a:p>
        </p:txBody>
      </p:sp>
      <p:grpSp>
        <p:nvGrpSpPr>
          <p:cNvPr id="2" name="Group 27"/>
          <p:cNvGrpSpPr>
            <a:grpSpLocks/>
          </p:cNvGrpSpPr>
          <p:nvPr/>
        </p:nvGrpSpPr>
        <p:grpSpPr bwMode="auto">
          <a:xfrm>
            <a:off x="5222875" y="1214438"/>
            <a:ext cx="2260600" cy="2133600"/>
            <a:chOff x="3290" y="765"/>
            <a:chExt cx="1424" cy="1344"/>
          </a:xfrm>
        </p:grpSpPr>
        <p:sp>
          <p:nvSpPr>
            <p:cNvPr id="73762" name="Text Box 10"/>
            <p:cNvSpPr txBox="1">
              <a:spLocks noChangeArrowheads="1"/>
            </p:cNvSpPr>
            <p:nvPr/>
          </p:nvSpPr>
          <p:spPr bwMode="auto">
            <a:xfrm>
              <a:off x="3547" y="1245"/>
              <a:ext cx="1015" cy="365"/>
            </a:xfrm>
            <a:prstGeom prst="rect">
              <a:avLst/>
            </a:prstGeom>
            <a:noFill/>
            <a:ln w="28575">
              <a:noFill/>
              <a:miter lim="800000"/>
              <a:headEnd/>
              <a:tailEnd/>
            </a:ln>
          </p:spPr>
          <p:txBody>
            <a:bodyPr wrap="none">
              <a:prstTxWarp prst="textNoShape">
                <a:avLst/>
              </a:prstTxWarp>
              <a:spAutoFit/>
            </a:bodyPr>
            <a:lstStyle/>
            <a:p>
              <a:r>
                <a:rPr lang="fr-FR" sz="3200">
                  <a:latin typeface="Haettenschweiler" pitchFamily="-1" charset="0"/>
                </a:rPr>
                <a:t>Plurilateral</a:t>
              </a:r>
            </a:p>
          </p:txBody>
        </p:sp>
        <p:sp>
          <p:nvSpPr>
            <p:cNvPr id="73763" name="Oval 24"/>
            <p:cNvSpPr>
              <a:spLocks noChangeArrowheads="1"/>
            </p:cNvSpPr>
            <p:nvPr/>
          </p:nvSpPr>
          <p:spPr bwMode="auto">
            <a:xfrm>
              <a:off x="3290" y="765"/>
              <a:ext cx="1424" cy="1344"/>
            </a:xfrm>
            <a:prstGeom prst="ellipse">
              <a:avLst/>
            </a:prstGeom>
            <a:noFill/>
            <a:ln w="38100">
              <a:solidFill>
                <a:schemeClr val="tx1"/>
              </a:solidFill>
              <a:round/>
              <a:headEnd/>
              <a:tailEnd/>
            </a:ln>
          </p:spPr>
          <p:txBody>
            <a:bodyPr wrap="none" anchor="ctr">
              <a:prstTxWarp prst="textNoShape">
                <a:avLst/>
              </a:prstTxWarp>
            </a:bodyPr>
            <a:lstStyle/>
            <a:p>
              <a:endParaRPr lang="en-US"/>
            </a:p>
          </p:txBody>
        </p:sp>
      </p:grpSp>
      <p:grpSp>
        <p:nvGrpSpPr>
          <p:cNvPr id="3" name="Group 28"/>
          <p:cNvGrpSpPr>
            <a:grpSpLocks/>
          </p:cNvGrpSpPr>
          <p:nvPr/>
        </p:nvGrpSpPr>
        <p:grpSpPr bwMode="auto">
          <a:xfrm>
            <a:off x="1828800" y="4186238"/>
            <a:ext cx="1616075" cy="1604962"/>
            <a:chOff x="1152" y="2637"/>
            <a:chExt cx="1018" cy="1011"/>
          </a:xfrm>
        </p:grpSpPr>
        <p:sp>
          <p:nvSpPr>
            <p:cNvPr id="73760" name="Text Box 17"/>
            <p:cNvSpPr txBox="1">
              <a:spLocks noChangeArrowheads="1"/>
            </p:cNvSpPr>
            <p:nvPr/>
          </p:nvSpPr>
          <p:spPr bwMode="auto">
            <a:xfrm>
              <a:off x="1680" y="3154"/>
              <a:ext cx="227" cy="383"/>
            </a:xfrm>
            <a:prstGeom prst="rect">
              <a:avLst/>
            </a:prstGeom>
            <a:solidFill>
              <a:srgbClr val="CCFFFF"/>
            </a:solidFill>
            <a:ln w="28575">
              <a:solidFill>
                <a:schemeClr val="tx1"/>
              </a:solidFill>
              <a:miter lim="800000"/>
              <a:headEnd/>
              <a:tailEnd/>
            </a:ln>
          </p:spPr>
          <p:txBody>
            <a:bodyPr wrap="none">
              <a:prstTxWarp prst="textNoShape">
                <a:avLst/>
              </a:prstTxWarp>
              <a:spAutoFit/>
            </a:bodyPr>
            <a:lstStyle/>
            <a:p>
              <a:r>
                <a:rPr lang="fr-FR" sz="3200">
                  <a:solidFill>
                    <a:srgbClr val="9900CC"/>
                  </a:solidFill>
                  <a:latin typeface="Haettenschweiler" pitchFamily="-1" charset="0"/>
                </a:rPr>
                <a:t>J</a:t>
              </a:r>
              <a:endParaRPr lang="fr-FR" sz="3200">
                <a:latin typeface="Haettenschweiler" pitchFamily="-1" charset="0"/>
              </a:endParaRPr>
            </a:p>
          </p:txBody>
        </p:sp>
        <p:sp>
          <p:nvSpPr>
            <p:cNvPr id="73761" name="Oval 25"/>
            <p:cNvSpPr>
              <a:spLocks noChangeArrowheads="1"/>
            </p:cNvSpPr>
            <p:nvPr/>
          </p:nvSpPr>
          <p:spPr bwMode="auto">
            <a:xfrm>
              <a:off x="1152" y="2637"/>
              <a:ext cx="1018" cy="1011"/>
            </a:xfrm>
            <a:prstGeom prst="ellipse">
              <a:avLst/>
            </a:prstGeom>
            <a:noFill/>
            <a:ln w="38100">
              <a:solidFill>
                <a:srgbClr val="99CCFF"/>
              </a:solidFill>
              <a:round/>
              <a:headEnd/>
              <a:tailEnd/>
            </a:ln>
          </p:spPr>
          <p:txBody>
            <a:bodyPr wrap="none" anchor="ctr">
              <a:prstTxWarp prst="textNoShape">
                <a:avLst/>
              </a:prstTxWarp>
            </a:bodyPr>
            <a:lstStyle/>
            <a:p>
              <a:endParaRPr lang="en-US"/>
            </a:p>
          </p:txBody>
        </p:sp>
      </p:grpSp>
      <p:grpSp>
        <p:nvGrpSpPr>
          <p:cNvPr id="4" name="Group 29"/>
          <p:cNvGrpSpPr>
            <a:grpSpLocks/>
          </p:cNvGrpSpPr>
          <p:nvPr/>
        </p:nvGrpSpPr>
        <p:grpSpPr bwMode="auto">
          <a:xfrm>
            <a:off x="5410200" y="4573588"/>
            <a:ext cx="2011363" cy="1979612"/>
            <a:chOff x="3408" y="2881"/>
            <a:chExt cx="1267" cy="1247"/>
          </a:xfrm>
        </p:grpSpPr>
        <p:sp>
          <p:nvSpPr>
            <p:cNvPr id="73758" name="Text Box 21"/>
            <p:cNvSpPr txBox="1">
              <a:spLocks noChangeArrowheads="1"/>
            </p:cNvSpPr>
            <p:nvPr/>
          </p:nvSpPr>
          <p:spPr bwMode="auto">
            <a:xfrm>
              <a:off x="4115" y="3203"/>
              <a:ext cx="243" cy="383"/>
            </a:xfrm>
            <a:prstGeom prst="rect">
              <a:avLst/>
            </a:prstGeom>
            <a:solidFill>
              <a:srgbClr val="00FF00">
                <a:alpha val="50195"/>
              </a:srgbClr>
            </a:solidFill>
            <a:ln w="28575">
              <a:solidFill>
                <a:schemeClr val="tx1"/>
              </a:solidFill>
              <a:miter lim="800000"/>
              <a:headEnd/>
              <a:tailEnd/>
            </a:ln>
          </p:spPr>
          <p:txBody>
            <a:bodyPr wrap="none">
              <a:prstTxWarp prst="textNoShape">
                <a:avLst/>
              </a:prstTxWarp>
              <a:spAutoFit/>
            </a:bodyPr>
            <a:lstStyle/>
            <a:p>
              <a:r>
                <a:rPr lang="fr-FR" sz="3200">
                  <a:solidFill>
                    <a:srgbClr val="CC3300"/>
                  </a:solidFill>
                  <a:latin typeface="Haettenschweiler" pitchFamily="-1" charset="0"/>
                </a:rPr>
                <a:t>N</a:t>
              </a:r>
              <a:endParaRPr lang="fr-FR" sz="3200">
                <a:latin typeface="Haettenschweiler" pitchFamily="-1" charset="0"/>
              </a:endParaRPr>
            </a:p>
          </p:txBody>
        </p:sp>
        <p:sp>
          <p:nvSpPr>
            <p:cNvPr id="73759" name="Oval 26"/>
            <p:cNvSpPr>
              <a:spLocks noChangeArrowheads="1"/>
            </p:cNvSpPr>
            <p:nvPr/>
          </p:nvSpPr>
          <p:spPr bwMode="auto">
            <a:xfrm>
              <a:off x="3408" y="2881"/>
              <a:ext cx="1267" cy="1247"/>
            </a:xfrm>
            <a:prstGeom prst="ellipse">
              <a:avLst/>
            </a:prstGeom>
            <a:noFill/>
            <a:ln w="38100">
              <a:solidFill>
                <a:srgbClr val="339966"/>
              </a:solidFill>
              <a:round/>
              <a:headEnd/>
              <a:tailEnd/>
            </a:ln>
          </p:spPr>
          <p:txBody>
            <a:bodyPr wrap="none" anchor="ctr">
              <a:prstTxWarp prst="textNoShape">
                <a:avLst/>
              </a:prstTxWarp>
            </a:bodyPr>
            <a:lstStyle/>
            <a:p>
              <a:endParaRPr lang="en-US"/>
            </a:p>
          </p:txBody>
        </p:sp>
      </p:grpSp>
      <p:sp>
        <p:nvSpPr>
          <p:cNvPr id="47134" name="Text Box 30"/>
          <p:cNvSpPr txBox="1">
            <a:spLocks noChangeArrowheads="1"/>
          </p:cNvSpPr>
          <p:nvPr/>
        </p:nvSpPr>
        <p:spPr bwMode="auto">
          <a:xfrm>
            <a:off x="1371600" y="2438400"/>
            <a:ext cx="2362200" cy="400050"/>
          </a:xfrm>
          <a:prstGeom prst="rect">
            <a:avLst/>
          </a:prstGeom>
          <a:noFill/>
          <a:ln w="9525">
            <a:noFill/>
            <a:miter lim="800000"/>
            <a:headEnd/>
            <a:tailEnd/>
          </a:ln>
        </p:spPr>
        <p:txBody>
          <a:bodyPr>
            <a:prstTxWarp prst="textNoShape">
              <a:avLst/>
            </a:prstTxWarp>
            <a:spAutoFit/>
          </a:bodyPr>
          <a:lstStyle/>
          <a:p>
            <a:pPr>
              <a:spcBef>
                <a:spcPct val="50000"/>
              </a:spcBef>
            </a:pPr>
            <a:r>
              <a:rPr lang="th-TH" sz="2000"/>
              <a:t>e.g., Thai-US FTA </a:t>
            </a:r>
          </a:p>
        </p:txBody>
      </p:sp>
      <p:sp>
        <p:nvSpPr>
          <p:cNvPr id="47135" name="Text Box 31"/>
          <p:cNvSpPr txBox="1">
            <a:spLocks noChangeArrowheads="1"/>
          </p:cNvSpPr>
          <p:nvPr/>
        </p:nvSpPr>
        <p:spPr bwMode="auto">
          <a:xfrm>
            <a:off x="7315200" y="1157288"/>
            <a:ext cx="1524000" cy="400050"/>
          </a:xfrm>
          <a:prstGeom prst="rect">
            <a:avLst/>
          </a:prstGeom>
          <a:noFill/>
          <a:ln w="9525">
            <a:noFill/>
            <a:miter lim="800000"/>
            <a:headEnd/>
            <a:tailEnd/>
          </a:ln>
        </p:spPr>
        <p:txBody>
          <a:bodyPr>
            <a:prstTxWarp prst="textNoShape">
              <a:avLst/>
            </a:prstTxWarp>
            <a:spAutoFit/>
          </a:bodyPr>
          <a:lstStyle/>
          <a:p>
            <a:pPr>
              <a:spcBef>
                <a:spcPct val="50000"/>
              </a:spcBef>
            </a:pPr>
            <a:r>
              <a:rPr lang="th-TH" sz="2000"/>
              <a:t>e.g., AFTA </a:t>
            </a:r>
          </a:p>
        </p:txBody>
      </p:sp>
      <p:sp>
        <p:nvSpPr>
          <p:cNvPr id="47136" name="Text Box 32"/>
          <p:cNvSpPr txBox="1">
            <a:spLocks noChangeArrowheads="1"/>
          </p:cNvSpPr>
          <p:nvPr/>
        </p:nvSpPr>
        <p:spPr bwMode="auto">
          <a:xfrm>
            <a:off x="6934200" y="2971800"/>
            <a:ext cx="2286000" cy="708025"/>
          </a:xfrm>
          <a:prstGeom prst="rect">
            <a:avLst/>
          </a:prstGeom>
          <a:noFill/>
          <a:ln w="9525">
            <a:noFill/>
            <a:miter lim="800000"/>
            <a:headEnd/>
            <a:tailEnd/>
          </a:ln>
        </p:spPr>
        <p:txBody>
          <a:bodyPr>
            <a:prstTxWarp prst="textNoShape">
              <a:avLst/>
            </a:prstTxWarp>
            <a:spAutoFit/>
          </a:bodyPr>
          <a:lstStyle/>
          <a:p>
            <a:pPr>
              <a:spcBef>
                <a:spcPct val="50000"/>
              </a:spcBef>
            </a:pPr>
            <a:r>
              <a:rPr lang="th-TH" sz="2000"/>
              <a:t>e.g., ASEAN+China </a:t>
            </a:r>
          </a:p>
        </p:txBody>
      </p:sp>
      <p:sp>
        <p:nvSpPr>
          <p:cNvPr id="47137" name="Text Box 33"/>
          <p:cNvSpPr txBox="1">
            <a:spLocks noChangeArrowheads="1"/>
          </p:cNvSpPr>
          <p:nvPr/>
        </p:nvSpPr>
        <p:spPr bwMode="auto">
          <a:xfrm>
            <a:off x="3124200" y="5791200"/>
            <a:ext cx="2286000" cy="400050"/>
          </a:xfrm>
          <a:prstGeom prst="rect">
            <a:avLst/>
          </a:prstGeom>
          <a:noFill/>
          <a:ln w="9525">
            <a:noFill/>
            <a:miter lim="800000"/>
            <a:headEnd/>
            <a:tailEnd/>
          </a:ln>
        </p:spPr>
        <p:txBody>
          <a:bodyPr>
            <a:prstTxWarp prst="textNoShape">
              <a:avLst/>
            </a:prstTxWarp>
            <a:spAutoFit/>
          </a:bodyPr>
          <a:lstStyle/>
          <a:p>
            <a:pPr>
              <a:spcBef>
                <a:spcPct val="50000"/>
              </a:spcBef>
            </a:pPr>
            <a:r>
              <a:rPr lang="th-TH" sz="2000"/>
              <a:t>e.g., ASEM </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710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710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710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71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7134">
                                            <p:txEl>
                                              <p:pRg st="0" end="0"/>
                                            </p:txEl>
                                          </p:spTgt>
                                        </p:tgtEl>
                                        <p:attrNameLst>
                                          <p:attrName>style.visibility</p:attrName>
                                        </p:attrNameLst>
                                      </p:cBhvr>
                                      <p:to>
                                        <p:strVal val="visible"/>
                                      </p:to>
                                    </p:set>
                                  </p:childTnLst>
                                </p:cTn>
                              </p:par>
                            </p:childTnLst>
                          </p:cTn>
                        </p:par>
                        <p:par>
                          <p:cTn id="23" fill="hold">
                            <p:stCondLst>
                              <p:cond delay="500"/>
                            </p:stCondLst>
                            <p:childTnLst>
                              <p:par>
                                <p:cTn id="24" presetID="1" presetClass="entr" presetSubtype="0" fill="hold" grpId="0" nodeType="afterEffect">
                                  <p:stCondLst>
                                    <p:cond delay="5000"/>
                                  </p:stCondLst>
                                  <p:childTnLst>
                                    <p:set>
                                      <p:cBhvr>
                                        <p:cTn id="25" dur="1" fill="hold">
                                          <p:stCondLst>
                                            <p:cond delay="499"/>
                                          </p:stCondLst>
                                        </p:cTn>
                                        <p:tgtEl>
                                          <p:spTgt spid="47112"/>
                                        </p:tgtEl>
                                        <p:attrNameLst>
                                          <p:attrName>style.visibility</p:attrName>
                                        </p:attrNameLst>
                                      </p:cBhvr>
                                      <p:to>
                                        <p:strVal val="visible"/>
                                      </p:to>
                                    </p:set>
                                  </p:childTnLst>
                                </p:cTn>
                              </p:par>
                            </p:childTnLst>
                          </p:cTn>
                        </p:par>
                        <p:par>
                          <p:cTn id="26" fill="hold">
                            <p:stCondLst>
                              <p:cond delay="6000"/>
                            </p:stCondLst>
                            <p:childTnLst>
                              <p:par>
                                <p:cTn id="27" presetID="1" presetClass="entr" presetSubtype="0" fill="hold" grpId="0" nodeType="afterEffect">
                                  <p:stCondLst>
                                    <p:cond delay="5000"/>
                                  </p:stCondLst>
                                  <p:childTnLst>
                                    <p:set>
                                      <p:cBhvr>
                                        <p:cTn id="28" dur="1" fill="hold">
                                          <p:stCondLst>
                                            <p:cond delay="499"/>
                                          </p:stCondLst>
                                        </p:cTn>
                                        <p:tgtEl>
                                          <p:spTgt spid="47113"/>
                                        </p:tgtEl>
                                        <p:attrNameLst>
                                          <p:attrName>style.visibility</p:attrName>
                                        </p:attrNameLst>
                                      </p:cBhvr>
                                      <p:to>
                                        <p:strVal val="visible"/>
                                      </p:to>
                                    </p:set>
                                  </p:childTnLst>
                                </p:cTn>
                              </p:par>
                            </p:childTnLst>
                          </p:cTn>
                        </p:par>
                        <p:par>
                          <p:cTn id="29" fill="hold">
                            <p:stCondLst>
                              <p:cond delay="11500"/>
                            </p:stCondLst>
                            <p:childTnLst>
                              <p:par>
                                <p:cTn id="30" presetID="1" presetClass="entr" presetSubtype="0" fill="hold" grpId="0" nodeType="afterEffect">
                                  <p:stCondLst>
                                    <p:cond delay="5000"/>
                                  </p:stCondLst>
                                  <p:childTnLst>
                                    <p:set>
                                      <p:cBhvr>
                                        <p:cTn id="31" dur="1" fill="hold">
                                          <p:stCondLst>
                                            <p:cond delay="499"/>
                                          </p:stCondLst>
                                        </p:cTn>
                                        <p:tgtEl>
                                          <p:spTgt spid="47111"/>
                                        </p:tgtEl>
                                        <p:attrNameLst>
                                          <p:attrName>style.visibility</p:attrName>
                                        </p:attrNameLst>
                                      </p:cBhvr>
                                      <p:to>
                                        <p:strVal val="visible"/>
                                      </p:to>
                                    </p:set>
                                  </p:childTnLst>
                                </p:cTn>
                              </p:par>
                            </p:childTnLst>
                          </p:cTn>
                        </p:par>
                        <p:par>
                          <p:cTn id="32" fill="hold">
                            <p:stCondLst>
                              <p:cond delay="17000"/>
                            </p:stCondLst>
                            <p:childTnLst>
                              <p:par>
                                <p:cTn id="33" presetID="1" presetClass="entr" presetSubtype="0" fill="hold" grpId="0" nodeType="afterEffect">
                                  <p:stCondLst>
                                    <p:cond delay="5000"/>
                                  </p:stCondLst>
                                  <p:childTnLst>
                                    <p:set>
                                      <p:cBhvr>
                                        <p:cTn id="34" dur="1" fill="hold">
                                          <p:stCondLst>
                                            <p:cond delay="499"/>
                                          </p:stCondLst>
                                        </p:cTn>
                                        <p:tgtEl>
                                          <p:spTgt spid="471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499"/>
                                          </p:stCondLst>
                                        </p:cTn>
                                        <p:tgtEl>
                                          <p:spTgt spid="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47135">
                                            <p:txEl>
                                              <p:pRg st="0" end="0"/>
                                            </p:txEl>
                                          </p:spTgt>
                                        </p:tgtEl>
                                        <p:attrNameLst>
                                          <p:attrName>style.visibility</p:attrName>
                                        </p:attrNameLst>
                                      </p:cBhvr>
                                      <p:to>
                                        <p:strVal val="visible"/>
                                      </p:to>
                                    </p:set>
                                  </p:childTnLst>
                                </p:cTn>
                              </p:par>
                            </p:childTnLst>
                          </p:cTn>
                        </p:par>
                        <p:par>
                          <p:cTn id="43" fill="hold">
                            <p:stCondLst>
                              <p:cond delay="500"/>
                            </p:stCondLst>
                            <p:childTnLst>
                              <p:par>
                                <p:cTn id="44" presetID="1" presetClass="entr" presetSubtype="0" fill="hold" grpId="0" nodeType="afterEffect">
                                  <p:stCondLst>
                                    <p:cond delay="5000"/>
                                  </p:stCondLst>
                                  <p:childTnLst>
                                    <p:set>
                                      <p:cBhvr>
                                        <p:cTn id="45" dur="1" fill="hold">
                                          <p:stCondLst>
                                            <p:cond delay="499"/>
                                          </p:stCondLst>
                                        </p:cTn>
                                        <p:tgtEl>
                                          <p:spTgt spid="47116"/>
                                        </p:tgtEl>
                                        <p:attrNameLst>
                                          <p:attrName>style.visibility</p:attrName>
                                        </p:attrNameLst>
                                      </p:cBhvr>
                                      <p:to>
                                        <p:strVal val="visible"/>
                                      </p:to>
                                    </p:set>
                                  </p:childTnLst>
                                </p:cTn>
                              </p:par>
                            </p:childTnLst>
                          </p:cTn>
                        </p:par>
                        <p:par>
                          <p:cTn id="46" fill="hold">
                            <p:stCondLst>
                              <p:cond delay="6000"/>
                            </p:stCondLst>
                            <p:childTnLst>
                              <p:par>
                                <p:cTn id="47" presetID="1" presetClass="entr" presetSubtype="0" fill="hold" grpId="0" nodeType="afterEffect">
                                  <p:stCondLst>
                                    <p:cond delay="5000"/>
                                  </p:stCondLst>
                                  <p:childTnLst>
                                    <p:set>
                                      <p:cBhvr>
                                        <p:cTn id="48" dur="1" fill="hold">
                                          <p:stCondLst>
                                            <p:cond delay="499"/>
                                          </p:stCondLst>
                                        </p:cTn>
                                        <p:tgtEl>
                                          <p:spTgt spid="47117"/>
                                        </p:tgtEl>
                                        <p:attrNameLst>
                                          <p:attrName>style.visibility</p:attrName>
                                        </p:attrNameLst>
                                      </p:cBhvr>
                                      <p:to>
                                        <p:strVal val="visible"/>
                                      </p:to>
                                    </p:set>
                                  </p:childTnLst>
                                </p:cTn>
                              </p:par>
                            </p:childTnLst>
                          </p:cTn>
                        </p:par>
                        <p:par>
                          <p:cTn id="49" fill="hold">
                            <p:stCondLst>
                              <p:cond delay="11500"/>
                            </p:stCondLst>
                            <p:childTnLst>
                              <p:par>
                                <p:cTn id="50" presetID="1" presetClass="entr" presetSubtype="0" fill="hold" grpId="0" nodeType="afterEffect">
                                  <p:stCondLst>
                                    <p:cond delay="5000"/>
                                  </p:stCondLst>
                                  <p:childTnLst>
                                    <p:set>
                                      <p:cBhvr>
                                        <p:cTn id="51" dur="1" fill="hold">
                                          <p:stCondLst>
                                            <p:cond delay="499"/>
                                          </p:stCondLst>
                                        </p:cTn>
                                        <p:tgtEl>
                                          <p:spTgt spid="47118"/>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499"/>
                                          </p:stCondLst>
                                        </p:cTn>
                                        <p:tgtEl>
                                          <p:spTgt spid="47136">
                                            <p:txEl>
                                              <p:pRg st="0" end="0"/>
                                            </p:txEl>
                                          </p:spTgt>
                                        </p:tgtEl>
                                        <p:attrNameLst>
                                          <p:attrName>style.visibility</p:attrName>
                                        </p:attrNameLst>
                                      </p:cBhvr>
                                      <p:to>
                                        <p:strVal val="visible"/>
                                      </p:to>
                                    </p:set>
                                  </p:childTnLst>
                                </p:cTn>
                              </p:par>
                            </p:childTnLst>
                          </p:cTn>
                        </p:par>
                        <p:par>
                          <p:cTn id="56" fill="hold">
                            <p:stCondLst>
                              <p:cond delay="500"/>
                            </p:stCondLst>
                            <p:childTnLst>
                              <p:par>
                                <p:cTn id="57" presetID="1" presetClass="entr" presetSubtype="0" fill="hold" grpId="0" nodeType="afterEffect">
                                  <p:stCondLst>
                                    <p:cond delay="5000"/>
                                  </p:stCondLst>
                                  <p:childTnLst>
                                    <p:set>
                                      <p:cBhvr>
                                        <p:cTn id="58" dur="1" fill="hold">
                                          <p:stCondLst>
                                            <p:cond delay="499"/>
                                          </p:stCondLst>
                                        </p:cTn>
                                        <p:tgtEl>
                                          <p:spTgt spid="47119"/>
                                        </p:tgtEl>
                                        <p:attrNameLst>
                                          <p:attrName>style.visibility</p:attrName>
                                        </p:attrNameLst>
                                      </p:cBhvr>
                                      <p:to>
                                        <p:strVal val="visible"/>
                                      </p:to>
                                    </p:set>
                                  </p:childTnLst>
                                </p:cTn>
                              </p:par>
                            </p:childTnLst>
                          </p:cTn>
                        </p:par>
                        <p:par>
                          <p:cTn id="59" fill="hold">
                            <p:stCondLst>
                              <p:cond delay="6000"/>
                            </p:stCondLst>
                            <p:childTnLst>
                              <p:par>
                                <p:cTn id="60" presetID="1" presetClass="entr" presetSubtype="0" fill="hold" grpId="0" nodeType="afterEffect">
                                  <p:stCondLst>
                                    <p:cond delay="5000"/>
                                  </p:stCondLst>
                                  <p:childTnLst>
                                    <p:set>
                                      <p:cBhvr>
                                        <p:cTn id="61" dur="1" fill="hold">
                                          <p:stCondLst>
                                            <p:cond delay="499"/>
                                          </p:stCondLst>
                                        </p:cTn>
                                        <p:tgtEl>
                                          <p:spTgt spid="47120"/>
                                        </p:tgtEl>
                                        <p:attrNameLst>
                                          <p:attrName>style.visibility</p:attrName>
                                        </p:attrNameLst>
                                      </p:cBhvr>
                                      <p:to>
                                        <p:strVal val="visible"/>
                                      </p:to>
                                    </p:set>
                                  </p:childTnLst>
                                </p:cTn>
                              </p:par>
                            </p:childTnLst>
                          </p:cTn>
                        </p:par>
                      </p:childTnLst>
                    </p:cTn>
                  </p:par>
                  <p:par>
                    <p:cTn id="62" fill="hold">
                      <p:stCondLst>
                        <p:cond delay="indefinite"/>
                      </p:stCondLst>
                      <p:childTnLst>
                        <p:par>
                          <p:cTn id="63" fill="hold">
                            <p:stCondLst>
                              <p:cond delay="0"/>
                            </p:stCondLst>
                            <p:childTnLst>
                              <p:par>
                                <p:cTn id="64" presetID="1" presetClass="entr" presetSubtype="0" fill="hold" nodeType="clickEffect">
                                  <p:stCondLst>
                                    <p:cond delay="0"/>
                                  </p:stCondLst>
                                  <p:childTnLst>
                                    <p:set>
                                      <p:cBhvr>
                                        <p:cTn id="65" dur="1" fill="hold">
                                          <p:stCondLst>
                                            <p:cond delay="499"/>
                                          </p:stCondLst>
                                        </p:cTn>
                                        <p:tgtEl>
                                          <p:spTgt spid="3"/>
                                        </p:tgtEl>
                                        <p:attrNameLst>
                                          <p:attrName>style.visibility</p:attrName>
                                        </p:attrNameLst>
                                      </p:cBhvr>
                                      <p:to>
                                        <p:strVal val="visible"/>
                                      </p:to>
                                    </p:set>
                                  </p:childTnLst>
                                </p:cTn>
                              </p:par>
                            </p:childTnLst>
                          </p:cTn>
                        </p:par>
                        <p:par>
                          <p:cTn id="66" fill="hold">
                            <p:stCondLst>
                              <p:cond delay="500"/>
                            </p:stCondLst>
                            <p:childTnLst>
                              <p:par>
                                <p:cTn id="67" presetID="1" presetClass="entr" presetSubtype="0" fill="hold" grpId="0" nodeType="afterEffect">
                                  <p:stCondLst>
                                    <p:cond delay="5000"/>
                                  </p:stCondLst>
                                  <p:childTnLst>
                                    <p:set>
                                      <p:cBhvr>
                                        <p:cTn id="68" dur="1" fill="hold">
                                          <p:stCondLst>
                                            <p:cond delay="499"/>
                                          </p:stCondLst>
                                        </p:cTn>
                                        <p:tgtEl>
                                          <p:spTgt spid="47122"/>
                                        </p:tgtEl>
                                        <p:attrNameLst>
                                          <p:attrName>style.visibility</p:attrName>
                                        </p:attrNameLst>
                                      </p:cBhvr>
                                      <p:to>
                                        <p:strVal val="visible"/>
                                      </p:to>
                                    </p:set>
                                  </p:childTnLst>
                                </p:cTn>
                              </p:par>
                            </p:childTnLst>
                          </p:cTn>
                        </p:par>
                        <p:par>
                          <p:cTn id="69" fill="hold">
                            <p:stCondLst>
                              <p:cond delay="6000"/>
                            </p:stCondLst>
                            <p:childTnLst>
                              <p:par>
                                <p:cTn id="70" presetID="1" presetClass="entr" presetSubtype="0" fill="hold" grpId="0" nodeType="afterEffect">
                                  <p:stCondLst>
                                    <p:cond delay="5000"/>
                                  </p:stCondLst>
                                  <p:childTnLst>
                                    <p:set>
                                      <p:cBhvr>
                                        <p:cTn id="71" dur="1" fill="hold">
                                          <p:stCondLst>
                                            <p:cond delay="499"/>
                                          </p:stCondLst>
                                        </p:cTn>
                                        <p:tgtEl>
                                          <p:spTgt spid="47123"/>
                                        </p:tgtEl>
                                        <p:attrNameLst>
                                          <p:attrName>style.visibility</p:attrName>
                                        </p:attrNameLst>
                                      </p:cBhvr>
                                      <p:to>
                                        <p:strVal val="visible"/>
                                      </p:to>
                                    </p:set>
                                  </p:childTnLst>
                                </p:cTn>
                              </p:par>
                            </p:childTnLst>
                          </p:cTn>
                        </p:par>
                        <p:par>
                          <p:cTn id="72" fill="hold">
                            <p:stCondLst>
                              <p:cond delay="11500"/>
                            </p:stCondLst>
                            <p:childTnLst>
                              <p:par>
                                <p:cTn id="73" presetID="1" presetClass="entr" presetSubtype="0" fill="hold" grpId="0" nodeType="afterEffect">
                                  <p:stCondLst>
                                    <p:cond delay="5000"/>
                                  </p:stCondLst>
                                  <p:childTnLst>
                                    <p:set>
                                      <p:cBhvr>
                                        <p:cTn id="74" dur="1" fill="hold">
                                          <p:stCondLst>
                                            <p:cond delay="499"/>
                                          </p:stCondLst>
                                        </p:cTn>
                                        <p:tgtEl>
                                          <p:spTgt spid="47124"/>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nodeType="clickEffect">
                                  <p:stCondLst>
                                    <p:cond delay="0"/>
                                  </p:stCondLst>
                                  <p:childTnLst>
                                    <p:set>
                                      <p:cBhvr>
                                        <p:cTn id="78" dur="1" fill="hold">
                                          <p:stCondLst>
                                            <p:cond delay="499"/>
                                          </p:stCondLst>
                                        </p:cTn>
                                        <p:tgtEl>
                                          <p:spTgt spid="4"/>
                                        </p:tgtEl>
                                        <p:attrNameLst>
                                          <p:attrName>style.visibility</p:attrName>
                                        </p:attrNameLst>
                                      </p:cBhvr>
                                      <p:to>
                                        <p:strVal val="visible"/>
                                      </p:to>
                                    </p:set>
                                  </p:childTnLst>
                                </p:cTn>
                              </p:par>
                            </p:childTnLst>
                          </p:cTn>
                        </p:par>
                        <p:par>
                          <p:cTn id="79" fill="hold">
                            <p:stCondLst>
                              <p:cond delay="500"/>
                            </p:stCondLst>
                            <p:childTnLst>
                              <p:par>
                                <p:cTn id="80" presetID="1" presetClass="entr" presetSubtype="0" fill="hold" grpId="0" nodeType="afterEffect">
                                  <p:stCondLst>
                                    <p:cond delay="5000"/>
                                  </p:stCondLst>
                                  <p:childTnLst>
                                    <p:set>
                                      <p:cBhvr>
                                        <p:cTn id="81" dur="1" fill="hold">
                                          <p:stCondLst>
                                            <p:cond delay="499"/>
                                          </p:stCondLst>
                                        </p:cTn>
                                        <p:tgtEl>
                                          <p:spTgt spid="47126"/>
                                        </p:tgtEl>
                                        <p:attrNameLst>
                                          <p:attrName>style.visibility</p:attrName>
                                        </p:attrNameLst>
                                      </p:cBhvr>
                                      <p:to>
                                        <p:strVal val="visible"/>
                                      </p:to>
                                    </p:set>
                                  </p:childTnLst>
                                </p:cTn>
                              </p:par>
                            </p:childTnLst>
                          </p:cTn>
                        </p:par>
                        <p:par>
                          <p:cTn id="82" fill="hold">
                            <p:stCondLst>
                              <p:cond delay="6000"/>
                            </p:stCondLst>
                            <p:childTnLst>
                              <p:par>
                                <p:cTn id="83" presetID="1" presetClass="entr" presetSubtype="0" fill="hold" grpId="0" nodeType="afterEffect">
                                  <p:stCondLst>
                                    <p:cond delay="5000"/>
                                  </p:stCondLst>
                                  <p:childTnLst>
                                    <p:set>
                                      <p:cBhvr>
                                        <p:cTn id="84" dur="1" fill="hold">
                                          <p:stCondLst>
                                            <p:cond delay="499"/>
                                          </p:stCondLst>
                                        </p:cTn>
                                        <p:tgtEl>
                                          <p:spTgt spid="47127"/>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499"/>
                                          </p:stCondLst>
                                        </p:cTn>
                                        <p:tgtEl>
                                          <p:spTgt spid="4713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animBg="1"/>
      <p:bldP spid="47108" grpId="0" animBg="1" autoUpdateAnimBg="0"/>
      <p:bldP spid="47109" grpId="0" animBg="1" autoUpdateAnimBg="0"/>
      <p:bldP spid="47110" grpId="0" autoUpdateAnimBg="0"/>
      <p:bldP spid="47111" grpId="0" animBg="1" autoUpdateAnimBg="0"/>
      <p:bldP spid="47112" grpId="0" animBg="1" autoUpdateAnimBg="0"/>
      <p:bldP spid="47113" grpId="0" animBg="1" autoUpdateAnimBg="0"/>
      <p:bldP spid="47115" grpId="0" animBg="1" autoUpdateAnimBg="0"/>
      <p:bldP spid="47116" grpId="0" animBg="1" autoUpdateAnimBg="0"/>
      <p:bldP spid="47117" grpId="0" animBg="1"/>
      <p:bldP spid="47118" grpId="0" autoUpdateAnimBg="0"/>
      <p:bldP spid="47119" grpId="0" animBg="1" autoUpdateAnimBg="0"/>
      <p:bldP spid="47120" grpId="0" animBg="1" autoUpdateAnimBg="0"/>
      <p:bldP spid="47122" grpId="0" animBg="1" autoUpdateAnimBg="0"/>
      <p:bldP spid="47123" grpId="0" animBg="1" autoUpdateAnimBg="0"/>
      <p:bldP spid="47124" grpId="0" animBg="1" autoUpdateAnimBg="0"/>
      <p:bldP spid="47126" grpId="0" animBg="1"/>
      <p:bldP spid="47127" grpId="0" autoUpdateAnimBg="0"/>
      <p:bldP spid="47134" grpId="0" build="p" autoUpdateAnimBg="0"/>
      <p:bldP spid="47135" grpId="0" build="p" autoUpdateAnimBg="0"/>
      <p:bldP spid="47136" grpId="0" build="p" autoUpdateAnimBg="0"/>
      <p:bldP spid="47137"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pPr eaLnBrk="1" hangingPunct="1"/>
            <a:r>
              <a:rPr lang="en-US">
                <a:latin typeface="Angsana New" pitchFamily="-1" charset="0"/>
                <a:ea typeface="ＭＳ Ｐゴシック" pitchFamily="-1" charset="-128"/>
              </a:rPr>
              <a:t>Examples of Economic Integration 		 </a:t>
            </a:r>
            <a:endParaRPr lang="en-US" sz="2400">
              <a:latin typeface="Angsana New" pitchFamily="-1" charset="0"/>
              <a:ea typeface="Times New Roman" pitchFamily="-1" charset="0"/>
              <a:cs typeface="Times New Roman" pitchFamily="-1" charset="0"/>
            </a:endParaRPr>
          </a:p>
        </p:txBody>
      </p:sp>
      <p:sp>
        <p:nvSpPr>
          <p:cNvPr id="75780" name="Slide Number Placeholder 6"/>
          <p:cNvSpPr>
            <a:spLocks noGrp="1"/>
          </p:cNvSpPr>
          <p:nvPr>
            <p:ph type="sldNum" sz="quarter" idx="10"/>
          </p:nvPr>
        </p:nvSpPr>
        <p:spPr>
          <a:noFill/>
        </p:spPr>
        <p:txBody>
          <a:bodyPr/>
          <a:lstStyle/>
          <a:p>
            <a:fld id="{4C3B8D56-A2B0-934E-B78B-92B84B742F2B}" type="slidenum">
              <a:rPr lang="th-TH" smtClean="0">
                <a:latin typeface="Angsana New" pitchFamily="-1" charset="0"/>
              </a:rPr>
              <a:pPr/>
              <a:t>38</a:t>
            </a:fld>
            <a:endParaRPr lang="th-TH" smtClean="0">
              <a:latin typeface="Angsana New" pitchFamily="-1" charset="0"/>
            </a:endParaRPr>
          </a:p>
        </p:txBody>
      </p:sp>
      <p:sp>
        <p:nvSpPr>
          <p:cNvPr id="37" name="Footer Placeholder 36"/>
          <p:cNvSpPr>
            <a:spLocks noGrp="1"/>
          </p:cNvSpPr>
          <p:nvPr>
            <p:ph type="ftr" sz="quarter" idx="3"/>
          </p:nvPr>
        </p:nvSpPr>
        <p:spPr/>
        <p:txBody>
          <a:bodyPr/>
          <a:lstStyle/>
          <a:p>
            <a:pPr>
              <a:defRPr/>
            </a:pPr>
            <a:r>
              <a:rPr lang="en-US" smtClean="0"/>
              <a:t>Chayun Tantivasadakarn</a:t>
            </a:r>
            <a:endParaRPr lang="en-US"/>
          </a:p>
        </p:txBody>
      </p:sp>
      <p:grpSp>
        <p:nvGrpSpPr>
          <p:cNvPr id="2" name="Group 40"/>
          <p:cNvGrpSpPr>
            <a:grpSpLocks/>
          </p:cNvGrpSpPr>
          <p:nvPr/>
        </p:nvGrpSpPr>
        <p:grpSpPr bwMode="auto">
          <a:xfrm>
            <a:off x="320675" y="6019800"/>
            <a:ext cx="8594725" cy="579438"/>
            <a:chOff x="202" y="3792"/>
            <a:chExt cx="5414" cy="365"/>
          </a:xfrm>
        </p:grpSpPr>
        <p:sp>
          <p:nvSpPr>
            <p:cNvPr id="75809" name="Rectangle 5"/>
            <p:cNvSpPr>
              <a:spLocks noChangeArrowheads="1"/>
            </p:cNvSpPr>
            <p:nvPr/>
          </p:nvSpPr>
          <p:spPr bwMode="auto">
            <a:xfrm>
              <a:off x="3726" y="3792"/>
              <a:ext cx="1890" cy="365"/>
            </a:xfrm>
            <a:prstGeom prst="rect">
              <a:avLst/>
            </a:prstGeom>
            <a:noFill/>
            <a:ln w="9525">
              <a:solidFill>
                <a:schemeClr val="tx1"/>
              </a:solidFill>
              <a:miter lim="800000"/>
              <a:headEnd/>
              <a:tailEnd/>
            </a:ln>
          </p:spPr>
          <p:txBody>
            <a:bodyPr>
              <a:prstTxWarp prst="textNoShape">
                <a:avLst/>
              </a:prstTxWarp>
            </a:bodyPr>
            <a:lstStyle/>
            <a:p>
              <a:r>
                <a:rPr lang="en-US" sz="1800" b="1">
                  <a:ea typeface="Times New Roman" pitchFamily="-1" charset="0"/>
                  <a:cs typeface="Times New Roman" pitchFamily="-1" charset="0"/>
                </a:rPr>
                <a:t>Free trade area</a:t>
              </a:r>
            </a:p>
          </p:txBody>
        </p:sp>
        <p:sp>
          <p:nvSpPr>
            <p:cNvPr id="75810" name="Rectangle 6"/>
            <p:cNvSpPr>
              <a:spLocks noChangeArrowheads="1"/>
            </p:cNvSpPr>
            <p:nvPr/>
          </p:nvSpPr>
          <p:spPr bwMode="auto">
            <a:xfrm>
              <a:off x="1439" y="3792"/>
              <a:ext cx="2287" cy="365"/>
            </a:xfrm>
            <a:prstGeom prst="rect">
              <a:avLst/>
            </a:prstGeom>
            <a:noFill/>
            <a:ln w="9525">
              <a:solidFill>
                <a:schemeClr val="tx1"/>
              </a:solidFill>
              <a:miter lim="800000"/>
              <a:headEnd/>
              <a:tailEnd/>
            </a:ln>
          </p:spPr>
          <p:txBody>
            <a:bodyPr>
              <a:prstTxWarp prst="textNoShape">
                <a:avLst/>
              </a:prstTxWarp>
            </a:bodyPr>
            <a:lstStyle/>
            <a:p>
              <a:r>
                <a:rPr lang="en-US" sz="1800" b="1">
                  <a:ea typeface="Times New Roman" pitchFamily="-1" charset="0"/>
                  <a:cs typeface="Times New Roman" pitchFamily="-1" charset="0"/>
                </a:rPr>
                <a:t>US, Canada, Mexico</a:t>
              </a:r>
              <a:endParaRPr lang="en-US" sz="1800" b="1"/>
            </a:p>
          </p:txBody>
        </p:sp>
        <p:sp>
          <p:nvSpPr>
            <p:cNvPr id="75811" name="Rectangle 7"/>
            <p:cNvSpPr>
              <a:spLocks noChangeArrowheads="1"/>
            </p:cNvSpPr>
            <p:nvPr/>
          </p:nvSpPr>
          <p:spPr bwMode="auto">
            <a:xfrm>
              <a:off x="931" y="3792"/>
              <a:ext cx="508" cy="365"/>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1994</a:t>
              </a:r>
              <a:endParaRPr lang="en-US" sz="1800" b="1"/>
            </a:p>
          </p:txBody>
        </p:sp>
        <p:sp>
          <p:nvSpPr>
            <p:cNvPr id="75812" name="Rectangle 8"/>
            <p:cNvSpPr>
              <a:spLocks noChangeArrowheads="1"/>
            </p:cNvSpPr>
            <p:nvPr/>
          </p:nvSpPr>
          <p:spPr bwMode="auto">
            <a:xfrm>
              <a:off x="202" y="3792"/>
              <a:ext cx="729" cy="365"/>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NAFTA</a:t>
              </a:r>
            </a:p>
            <a:p>
              <a:pPr algn="ctr"/>
              <a:r>
                <a:rPr lang="en-US" sz="1800" b="1">
                  <a:ea typeface="Times New Roman" pitchFamily="-1" charset="0"/>
                  <a:cs typeface="Times New Roman" pitchFamily="-1" charset="0"/>
                </a:rPr>
                <a:t>(3)</a:t>
              </a:r>
              <a:endParaRPr lang="en-US" sz="1800" b="1"/>
            </a:p>
          </p:txBody>
        </p:sp>
      </p:grpSp>
      <p:grpSp>
        <p:nvGrpSpPr>
          <p:cNvPr id="3" name="Group 39"/>
          <p:cNvGrpSpPr>
            <a:grpSpLocks/>
          </p:cNvGrpSpPr>
          <p:nvPr/>
        </p:nvGrpSpPr>
        <p:grpSpPr bwMode="auto">
          <a:xfrm>
            <a:off x="320675" y="4325938"/>
            <a:ext cx="8594725" cy="1693862"/>
            <a:chOff x="202" y="2725"/>
            <a:chExt cx="5414" cy="1067"/>
          </a:xfrm>
        </p:grpSpPr>
        <p:sp>
          <p:nvSpPr>
            <p:cNvPr id="75805" name="Rectangle 9"/>
            <p:cNvSpPr>
              <a:spLocks noChangeArrowheads="1"/>
            </p:cNvSpPr>
            <p:nvPr/>
          </p:nvSpPr>
          <p:spPr bwMode="auto">
            <a:xfrm>
              <a:off x="3726" y="2725"/>
              <a:ext cx="1890" cy="1066"/>
            </a:xfrm>
            <a:prstGeom prst="rect">
              <a:avLst/>
            </a:prstGeom>
            <a:noFill/>
            <a:ln w="9525">
              <a:solidFill>
                <a:schemeClr val="tx1"/>
              </a:solidFill>
              <a:miter lim="800000"/>
              <a:headEnd/>
              <a:tailEnd/>
            </a:ln>
          </p:spPr>
          <p:txBody>
            <a:bodyPr>
              <a:prstTxWarp prst="textNoShape">
                <a:avLst/>
              </a:prstTxWarp>
            </a:bodyPr>
            <a:lstStyle/>
            <a:p>
              <a:r>
                <a:rPr lang="en-US" sz="1800" b="1">
                  <a:ea typeface="Times New Roman" pitchFamily="-1" charset="0"/>
                  <a:cs typeface="Times New Roman" pitchFamily="-1" charset="0"/>
                </a:rPr>
                <a:t>Single market &amp; Customs Union </a:t>
              </a:r>
            </a:p>
            <a:p>
              <a:r>
                <a:rPr lang="en-US" sz="1800" b="1">
                  <a:ea typeface="Times New Roman" pitchFamily="-1" charset="0"/>
                  <a:cs typeface="Times New Roman" pitchFamily="-1" charset="0"/>
                </a:rPr>
                <a:t>Economic Monetary Union by 1999 </a:t>
              </a:r>
              <a:endParaRPr lang="en-US" sz="1800" b="1"/>
            </a:p>
          </p:txBody>
        </p:sp>
        <p:sp>
          <p:nvSpPr>
            <p:cNvPr id="75806" name="Rectangle 10"/>
            <p:cNvSpPr>
              <a:spLocks noChangeArrowheads="1"/>
            </p:cNvSpPr>
            <p:nvPr/>
          </p:nvSpPr>
          <p:spPr bwMode="auto">
            <a:xfrm>
              <a:off x="1439" y="2725"/>
              <a:ext cx="2287" cy="1066"/>
            </a:xfrm>
            <a:prstGeom prst="rect">
              <a:avLst/>
            </a:prstGeom>
            <a:noFill/>
            <a:ln w="9525">
              <a:solidFill>
                <a:schemeClr val="tx1"/>
              </a:solidFill>
              <a:miter lim="800000"/>
              <a:headEnd/>
              <a:tailEnd/>
            </a:ln>
          </p:spPr>
          <p:txBody>
            <a:bodyPr>
              <a:prstTxWarp prst="textNoShape">
                <a:avLst/>
              </a:prstTxWarp>
            </a:bodyPr>
            <a:lstStyle/>
            <a:p>
              <a:r>
                <a:rPr lang="en-US" sz="1800" b="1">
                  <a:ea typeface="Times New Roman" pitchFamily="-1" charset="0"/>
                  <a:cs typeface="Times New Roman" pitchFamily="-1" charset="0"/>
                </a:rPr>
                <a:t>Germany, France, Italy, ,Belgium, </a:t>
              </a:r>
            </a:p>
            <a:p>
              <a:r>
                <a:rPr lang="en-US" sz="1800" b="1">
                  <a:ea typeface="Times New Roman" pitchFamily="-1" charset="0"/>
                  <a:cs typeface="Times New Roman" pitchFamily="-1" charset="0"/>
                </a:rPr>
                <a:t>The Netherlands, Luxembourg, Denmark, </a:t>
              </a:r>
            </a:p>
            <a:p>
              <a:r>
                <a:rPr lang="en-US" sz="1800" b="1">
                  <a:ea typeface="Times New Roman" pitchFamily="-1" charset="0"/>
                  <a:cs typeface="Times New Roman" pitchFamily="-1" charset="0"/>
                </a:rPr>
                <a:t>UK, Ireland, Greece, Portugal, Spain, </a:t>
              </a:r>
            </a:p>
            <a:p>
              <a:r>
                <a:rPr lang="en-US" sz="1800" b="1">
                  <a:ea typeface="Times New Roman" pitchFamily="-1" charset="0"/>
                  <a:cs typeface="Times New Roman" pitchFamily="-1" charset="0"/>
                </a:rPr>
                <a:t>Austria, Finland, Sweden, Cyprus, Czech, Estonia, Hungary, Latvia, Lithuania, Malta, Poland, Slovakia and Slovenia </a:t>
              </a:r>
            </a:p>
          </p:txBody>
        </p:sp>
        <p:sp>
          <p:nvSpPr>
            <p:cNvPr id="75807" name="Rectangle 11"/>
            <p:cNvSpPr>
              <a:spLocks noChangeArrowheads="1"/>
            </p:cNvSpPr>
            <p:nvPr/>
          </p:nvSpPr>
          <p:spPr bwMode="auto">
            <a:xfrm>
              <a:off x="931" y="2725"/>
              <a:ext cx="508" cy="1066"/>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1993</a:t>
              </a:r>
            </a:p>
            <a:p>
              <a:pPr algn="ctr"/>
              <a:r>
                <a:rPr lang="en-US" sz="1800" b="1">
                  <a:ea typeface="Times New Roman" pitchFamily="-1" charset="0"/>
                  <a:cs typeface="Times New Roman" pitchFamily="-1" charset="0"/>
                </a:rPr>
                <a:t>(1958)</a:t>
              </a:r>
              <a:endParaRPr lang="en-US" sz="1800" b="1"/>
            </a:p>
          </p:txBody>
        </p:sp>
        <p:sp>
          <p:nvSpPr>
            <p:cNvPr id="75808" name="Rectangle 12"/>
            <p:cNvSpPr>
              <a:spLocks noChangeArrowheads="1"/>
            </p:cNvSpPr>
            <p:nvPr/>
          </p:nvSpPr>
          <p:spPr bwMode="auto">
            <a:xfrm>
              <a:off x="202" y="2726"/>
              <a:ext cx="729" cy="1066"/>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EU</a:t>
              </a:r>
            </a:p>
            <a:p>
              <a:pPr algn="ctr"/>
              <a:r>
                <a:rPr lang="en-US" sz="1800" b="1">
                  <a:ea typeface="Times New Roman" pitchFamily="-1" charset="0"/>
                  <a:cs typeface="Times New Roman" pitchFamily="-1" charset="0"/>
                </a:rPr>
                <a:t>(25)</a:t>
              </a:r>
            </a:p>
          </p:txBody>
        </p:sp>
      </p:grpSp>
      <p:grpSp>
        <p:nvGrpSpPr>
          <p:cNvPr id="4" name="Group 38"/>
          <p:cNvGrpSpPr>
            <a:grpSpLocks/>
          </p:cNvGrpSpPr>
          <p:nvPr/>
        </p:nvGrpSpPr>
        <p:grpSpPr bwMode="auto">
          <a:xfrm>
            <a:off x="320675" y="3375025"/>
            <a:ext cx="8594725" cy="950913"/>
            <a:chOff x="202" y="2126"/>
            <a:chExt cx="5414" cy="599"/>
          </a:xfrm>
        </p:grpSpPr>
        <p:sp>
          <p:nvSpPr>
            <p:cNvPr id="75801" name="Rectangle 13"/>
            <p:cNvSpPr>
              <a:spLocks noChangeArrowheads="1"/>
            </p:cNvSpPr>
            <p:nvPr/>
          </p:nvSpPr>
          <p:spPr bwMode="auto">
            <a:xfrm>
              <a:off x="3726" y="2126"/>
              <a:ext cx="1890" cy="599"/>
            </a:xfrm>
            <a:prstGeom prst="rect">
              <a:avLst/>
            </a:prstGeom>
            <a:noFill/>
            <a:ln w="9525">
              <a:solidFill>
                <a:schemeClr val="tx1"/>
              </a:solidFill>
              <a:miter lim="800000"/>
              <a:headEnd/>
              <a:tailEnd/>
            </a:ln>
          </p:spPr>
          <p:txBody>
            <a:bodyPr>
              <a:prstTxWarp prst="textNoShape">
                <a:avLst/>
              </a:prstTxWarp>
            </a:bodyPr>
            <a:lstStyle/>
            <a:p>
              <a:r>
                <a:rPr lang="en-US" sz="1800" b="1">
                  <a:ea typeface="Times New Roman" pitchFamily="-1" charset="0"/>
                  <a:cs typeface="Times New Roman" pitchFamily="-1" charset="0"/>
                </a:rPr>
                <a:t>AFTA (ASEAN free trade area) </a:t>
              </a:r>
            </a:p>
            <a:p>
              <a:r>
                <a:rPr lang="en-US" sz="1800" b="1">
                  <a:ea typeface="Times New Roman" pitchFamily="-1" charset="0"/>
                  <a:cs typeface="Times New Roman" pitchFamily="-1" charset="0"/>
                </a:rPr>
                <a:t>by 2003</a:t>
              </a:r>
            </a:p>
          </p:txBody>
        </p:sp>
        <p:sp>
          <p:nvSpPr>
            <p:cNvPr id="75802" name="Rectangle 14"/>
            <p:cNvSpPr>
              <a:spLocks noChangeArrowheads="1"/>
            </p:cNvSpPr>
            <p:nvPr/>
          </p:nvSpPr>
          <p:spPr bwMode="auto">
            <a:xfrm>
              <a:off x="1439" y="2126"/>
              <a:ext cx="2287" cy="599"/>
            </a:xfrm>
            <a:prstGeom prst="rect">
              <a:avLst/>
            </a:prstGeom>
            <a:noFill/>
            <a:ln w="9525">
              <a:solidFill>
                <a:schemeClr val="tx1"/>
              </a:solidFill>
              <a:miter lim="800000"/>
              <a:headEnd/>
              <a:tailEnd/>
            </a:ln>
          </p:spPr>
          <p:txBody>
            <a:bodyPr>
              <a:prstTxWarp prst="textNoShape">
                <a:avLst/>
              </a:prstTxWarp>
            </a:bodyPr>
            <a:lstStyle/>
            <a:p>
              <a:r>
                <a:rPr lang="en-US" sz="1800" b="1">
                  <a:ea typeface="Times New Roman" pitchFamily="-1" charset="0"/>
                  <a:cs typeface="Times New Roman" pitchFamily="-1" charset="0"/>
                </a:rPr>
                <a:t>Indonesia, Malaysia, Philippines, </a:t>
              </a:r>
            </a:p>
            <a:p>
              <a:r>
                <a:rPr lang="en-US" sz="1800" b="1">
                  <a:ea typeface="Times New Roman" pitchFamily="-1" charset="0"/>
                  <a:cs typeface="Times New Roman" pitchFamily="-1" charset="0"/>
                </a:rPr>
                <a:t>Singapore Thailand, Brunei, Vietnam, </a:t>
              </a:r>
            </a:p>
            <a:p>
              <a:r>
                <a:rPr lang="en-US" sz="1800" b="1">
                  <a:ea typeface="Times New Roman" pitchFamily="-1" charset="0"/>
                  <a:cs typeface="Times New Roman" pitchFamily="-1" charset="0"/>
                </a:rPr>
                <a:t>Laos, Myanmar  &amp; Cambodia</a:t>
              </a:r>
            </a:p>
          </p:txBody>
        </p:sp>
        <p:sp>
          <p:nvSpPr>
            <p:cNvPr id="75803" name="Rectangle 15"/>
            <p:cNvSpPr>
              <a:spLocks noChangeArrowheads="1"/>
            </p:cNvSpPr>
            <p:nvPr/>
          </p:nvSpPr>
          <p:spPr bwMode="auto">
            <a:xfrm>
              <a:off x="931" y="2126"/>
              <a:ext cx="508" cy="599"/>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1967</a:t>
              </a:r>
              <a:endParaRPr lang="en-US" sz="1800" b="1"/>
            </a:p>
          </p:txBody>
        </p:sp>
        <p:sp>
          <p:nvSpPr>
            <p:cNvPr id="75804" name="Rectangle 16"/>
            <p:cNvSpPr>
              <a:spLocks noChangeArrowheads="1"/>
            </p:cNvSpPr>
            <p:nvPr/>
          </p:nvSpPr>
          <p:spPr bwMode="auto">
            <a:xfrm>
              <a:off x="202" y="2126"/>
              <a:ext cx="729" cy="599"/>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ASEAN</a:t>
              </a:r>
            </a:p>
            <a:p>
              <a:pPr algn="ctr"/>
              <a:r>
                <a:rPr lang="en-US" sz="1800" b="1">
                  <a:ea typeface="Times New Roman" pitchFamily="-1" charset="0"/>
                  <a:cs typeface="Times New Roman" pitchFamily="-1" charset="0"/>
                </a:rPr>
                <a:t>(10)</a:t>
              </a:r>
            </a:p>
            <a:p>
              <a:pPr algn="ctr"/>
              <a:endParaRPr lang="en-US" sz="1800" b="1">
                <a:ea typeface="Times New Roman" pitchFamily="-1" charset="0"/>
                <a:cs typeface="Times New Roman" pitchFamily="-1" charset="0"/>
              </a:endParaRPr>
            </a:p>
          </p:txBody>
        </p:sp>
      </p:grpSp>
      <p:grpSp>
        <p:nvGrpSpPr>
          <p:cNvPr id="5" name="Group 37"/>
          <p:cNvGrpSpPr>
            <a:grpSpLocks/>
          </p:cNvGrpSpPr>
          <p:nvPr/>
        </p:nvGrpSpPr>
        <p:grpSpPr bwMode="auto">
          <a:xfrm>
            <a:off x="320675" y="1670050"/>
            <a:ext cx="8594725" cy="1703388"/>
            <a:chOff x="202" y="1052"/>
            <a:chExt cx="5414" cy="1073"/>
          </a:xfrm>
        </p:grpSpPr>
        <p:sp>
          <p:nvSpPr>
            <p:cNvPr id="75797" name="Rectangle 17"/>
            <p:cNvSpPr>
              <a:spLocks noChangeArrowheads="1"/>
            </p:cNvSpPr>
            <p:nvPr/>
          </p:nvSpPr>
          <p:spPr bwMode="auto">
            <a:xfrm>
              <a:off x="3726" y="1052"/>
              <a:ext cx="1890" cy="1073"/>
            </a:xfrm>
            <a:prstGeom prst="rect">
              <a:avLst/>
            </a:prstGeom>
            <a:noFill/>
            <a:ln w="9525">
              <a:solidFill>
                <a:schemeClr val="tx1"/>
              </a:solidFill>
              <a:miter lim="800000"/>
              <a:headEnd/>
              <a:tailEnd/>
            </a:ln>
          </p:spPr>
          <p:txBody>
            <a:bodyPr>
              <a:prstTxWarp prst="textNoShape">
                <a:avLst/>
              </a:prstTxWarp>
            </a:bodyPr>
            <a:lstStyle/>
            <a:p>
              <a:r>
                <a:rPr lang="en-US" sz="1800" b="1">
                  <a:ea typeface="Times New Roman" pitchFamily="-1" charset="0"/>
                  <a:cs typeface="Times New Roman" pitchFamily="-1" charset="0"/>
                </a:rPr>
                <a:t>Free trade &amp; investment </a:t>
              </a:r>
            </a:p>
            <a:p>
              <a:r>
                <a:rPr lang="en-US" sz="1800" b="1">
                  <a:ea typeface="Times New Roman" pitchFamily="-1" charset="0"/>
                  <a:cs typeface="Times New Roman" pitchFamily="-1" charset="0"/>
                </a:rPr>
                <a:t>by 2010 for industrialized countries</a:t>
              </a:r>
            </a:p>
            <a:p>
              <a:r>
                <a:rPr lang="en-US" sz="1800" b="1">
                  <a:ea typeface="Times New Roman" pitchFamily="-1" charset="0"/>
                  <a:cs typeface="Times New Roman" pitchFamily="-1" charset="0"/>
                </a:rPr>
                <a:t>by 2020 for developing countries</a:t>
              </a:r>
            </a:p>
          </p:txBody>
        </p:sp>
        <p:sp>
          <p:nvSpPr>
            <p:cNvPr id="75798" name="Rectangle 18"/>
            <p:cNvSpPr>
              <a:spLocks noChangeArrowheads="1"/>
            </p:cNvSpPr>
            <p:nvPr/>
          </p:nvSpPr>
          <p:spPr bwMode="auto">
            <a:xfrm>
              <a:off x="1439" y="1052"/>
              <a:ext cx="2287" cy="1073"/>
            </a:xfrm>
            <a:prstGeom prst="rect">
              <a:avLst/>
            </a:prstGeom>
            <a:noFill/>
            <a:ln w="9525">
              <a:solidFill>
                <a:schemeClr val="tx1"/>
              </a:solidFill>
              <a:miter lim="800000"/>
              <a:headEnd/>
              <a:tailEnd/>
            </a:ln>
          </p:spPr>
          <p:txBody>
            <a:bodyPr>
              <a:prstTxWarp prst="textNoShape">
                <a:avLst/>
              </a:prstTxWarp>
            </a:bodyPr>
            <a:lstStyle/>
            <a:p>
              <a:r>
                <a:rPr lang="en-US" sz="1800" b="1"/>
                <a:t>US, Canada, Mexico, Chili, Peru,</a:t>
              </a:r>
            </a:p>
            <a:p>
              <a:r>
                <a:rPr lang="en-US" sz="1800" b="1"/>
                <a:t>China, H.K., Taiwan, Japan, S. Korea, Russia </a:t>
              </a:r>
            </a:p>
            <a:p>
              <a:r>
                <a:rPr lang="en-US" sz="1800" b="1"/>
                <a:t>ASEAN7</a:t>
              </a:r>
            </a:p>
            <a:p>
              <a:r>
                <a:rPr lang="en-US" sz="1800" b="1"/>
                <a:t>(Indonesia, Malaysia, Philippine, </a:t>
              </a:r>
            </a:p>
            <a:p>
              <a:r>
                <a:rPr lang="en-US" sz="1800" b="1"/>
                <a:t>Singapore,  Thailand, Brunei, Vietnam) </a:t>
              </a:r>
            </a:p>
            <a:p>
              <a:r>
                <a:rPr lang="en-US" sz="1800" b="1"/>
                <a:t>Papua New Guinea, Australia, New Zealand</a:t>
              </a:r>
            </a:p>
          </p:txBody>
        </p:sp>
        <p:sp>
          <p:nvSpPr>
            <p:cNvPr id="75799" name="Rectangle 19"/>
            <p:cNvSpPr>
              <a:spLocks noChangeArrowheads="1"/>
            </p:cNvSpPr>
            <p:nvPr/>
          </p:nvSpPr>
          <p:spPr bwMode="auto">
            <a:xfrm>
              <a:off x="931" y="1052"/>
              <a:ext cx="508" cy="1073"/>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1989</a:t>
              </a:r>
              <a:endParaRPr lang="en-US" sz="1800" b="1"/>
            </a:p>
          </p:txBody>
        </p:sp>
        <p:sp>
          <p:nvSpPr>
            <p:cNvPr id="75800" name="Rectangle 20"/>
            <p:cNvSpPr>
              <a:spLocks noChangeArrowheads="1"/>
            </p:cNvSpPr>
            <p:nvPr/>
          </p:nvSpPr>
          <p:spPr bwMode="auto">
            <a:xfrm>
              <a:off x="202" y="1052"/>
              <a:ext cx="729" cy="1073"/>
            </a:xfrm>
            <a:prstGeom prst="rect">
              <a:avLst/>
            </a:prstGeom>
            <a:noFill/>
            <a:ln w="9525">
              <a:solidFill>
                <a:schemeClr val="tx1"/>
              </a:solidFill>
              <a:miter lim="800000"/>
              <a:headEnd/>
              <a:tailEnd/>
            </a:ln>
          </p:spPr>
          <p:txBody>
            <a:bodyPr>
              <a:prstTxWarp prst="textNoShape">
                <a:avLst/>
              </a:prstTxWarp>
            </a:bodyPr>
            <a:lstStyle/>
            <a:p>
              <a:pPr algn="ctr">
                <a:tabLst>
                  <a:tab pos="457200" algn="r"/>
                  <a:tab pos="2743200" algn="ctr"/>
                  <a:tab pos="5486400" algn="r"/>
                </a:tabLst>
              </a:pPr>
              <a:r>
                <a:rPr lang="en-US" sz="1800" b="1"/>
                <a:t>APEC</a:t>
              </a:r>
            </a:p>
            <a:p>
              <a:pPr algn="ctr">
                <a:tabLst>
                  <a:tab pos="457200" algn="r"/>
                  <a:tab pos="2743200" algn="ctr"/>
                  <a:tab pos="5486400" algn="r"/>
                </a:tabLst>
              </a:pPr>
              <a:r>
                <a:rPr lang="en-US" sz="1800" b="1"/>
                <a:t>(21)</a:t>
              </a:r>
            </a:p>
          </p:txBody>
        </p:sp>
      </p:grpSp>
      <p:sp>
        <p:nvSpPr>
          <p:cNvPr id="75785" name="Rectangle 21"/>
          <p:cNvSpPr>
            <a:spLocks noChangeArrowheads="1"/>
          </p:cNvSpPr>
          <p:nvPr/>
        </p:nvSpPr>
        <p:spPr bwMode="auto">
          <a:xfrm>
            <a:off x="5915025" y="1335088"/>
            <a:ext cx="3000375" cy="334962"/>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Liberalization &amp; Integration </a:t>
            </a:r>
            <a:endParaRPr lang="en-US" sz="1800" b="1"/>
          </a:p>
        </p:txBody>
      </p:sp>
      <p:sp>
        <p:nvSpPr>
          <p:cNvPr id="75786" name="Rectangle 22"/>
          <p:cNvSpPr>
            <a:spLocks noChangeArrowheads="1"/>
          </p:cNvSpPr>
          <p:nvPr/>
        </p:nvSpPr>
        <p:spPr bwMode="auto">
          <a:xfrm>
            <a:off x="2284413" y="1335088"/>
            <a:ext cx="3630612" cy="334962"/>
          </a:xfrm>
          <a:prstGeom prst="rect">
            <a:avLst/>
          </a:prstGeom>
          <a:noFill/>
          <a:ln w="9525">
            <a:solidFill>
              <a:schemeClr val="tx1"/>
            </a:solidFill>
            <a:miter lim="800000"/>
            <a:headEnd/>
            <a:tailEnd/>
          </a:ln>
        </p:spPr>
        <p:txBody>
          <a:bodyPr>
            <a:prstTxWarp prst="textNoShape">
              <a:avLst/>
            </a:prstTxWarp>
          </a:bodyPr>
          <a:lstStyle/>
          <a:p>
            <a:r>
              <a:rPr lang="en-US" sz="1800" b="1">
                <a:ea typeface="Times New Roman" pitchFamily="-1" charset="0"/>
                <a:cs typeface="Times New Roman" pitchFamily="-1" charset="0"/>
              </a:rPr>
              <a:t>Current Member</a:t>
            </a:r>
            <a:endParaRPr lang="en-US" sz="1800" b="1"/>
          </a:p>
        </p:txBody>
      </p:sp>
      <p:sp>
        <p:nvSpPr>
          <p:cNvPr id="75787" name="Rectangle 23"/>
          <p:cNvSpPr>
            <a:spLocks noChangeArrowheads="1"/>
          </p:cNvSpPr>
          <p:nvPr/>
        </p:nvSpPr>
        <p:spPr bwMode="auto">
          <a:xfrm>
            <a:off x="1477963" y="1335088"/>
            <a:ext cx="806450" cy="334962"/>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Year</a:t>
            </a:r>
            <a:endParaRPr lang="en-US" sz="1800" b="1"/>
          </a:p>
        </p:txBody>
      </p:sp>
      <p:sp>
        <p:nvSpPr>
          <p:cNvPr id="75788" name="Rectangle 24"/>
          <p:cNvSpPr>
            <a:spLocks noChangeArrowheads="1"/>
          </p:cNvSpPr>
          <p:nvPr/>
        </p:nvSpPr>
        <p:spPr bwMode="auto">
          <a:xfrm>
            <a:off x="320675" y="1335088"/>
            <a:ext cx="1157288" cy="334962"/>
          </a:xfrm>
          <a:prstGeom prst="rect">
            <a:avLst/>
          </a:prstGeom>
          <a:noFill/>
          <a:ln w="9525">
            <a:solidFill>
              <a:schemeClr val="tx1"/>
            </a:solidFill>
            <a:miter lim="800000"/>
            <a:headEnd/>
            <a:tailEnd/>
          </a:ln>
        </p:spPr>
        <p:txBody>
          <a:bodyPr>
            <a:prstTxWarp prst="textNoShape">
              <a:avLst/>
            </a:prstTxWarp>
          </a:bodyPr>
          <a:lstStyle/>
          <a:p>
            <a:pPr algn="ctr"/>
            <a:r>
              <a:rPr lang="en-US" sz="1800" b="1">
                <a:ea typeface="Times New Roman" pitchFamily="-1" charset="0"/>
                <a:cs typeface="Times New Roman" pitchFamily="-1" charset="0"/>
              </a:rPr>
              <a:t>Name</a:t>
            </a:r>
            <a:endParaRPr lang="en-US" sz="1800" b="1"/>
          </a:p>
        </p:txBody>
      </p:sp>
      <p:sp>
        <p:nvSpPr>
          <p:cNvPr id="75789" name="Line 25"/>
          <p:cNvSpPr>
            <a:spLocks noChangeShapeType="1"/>
          </p:cNvSpPr>
          <p:nvPr/>
        </p:nvSpPr>
        <p:spPr bwMode="auto">
          <a:xfrm>
            <a:off x="320675" y="1335088"/>
            <a:ext cx="8594725" cy="0"/>
          </a:xfrm>
          <a:prstGeom prst="line">
            <a:avLst/>
          </a:prstGeom>
          <a:noFill/>
          <a:ln w="12700" cap="rnd">
            <a:solidFill>
              <a:schemeClr val="tx1"/>
            </a:solidFill>
            <a:round/>
            <a:headEnd/>
            <a:tailEnd/>
          </a:ln>
        </p:spPr>
        <p:txBody>
          <a:bodyPr>
            <a:prstTxWarp prst="textNoShape">
              <a:avLst/>
            </a:prstTxWarp>
          </a:bodyPr>
          <a:lstStyle/>
          <a:p>
            <a:endParaRPr lang="en-US"/>
          </a:p>
        </p:txBody>
      </p:sp>
      <p:sp>
        <p:nvSpPr>
          <p:cNvPr id="75790" name="Line 26"/>
          <p:cNvSpPr>
            <a:spLocks noChangeShapeType="1"/>
          </p:cNvSpPr>
          <p:nvPr/>
        </p:nvSpPr>
        <p:spPr bwMode="auto">
          <a:xfrm>
            <a:off x="320675" y="6019800"/>
            <a:ext cx="8594725" cy="0"/>
          </a:xfrm>
          <a:prstGeom prst="line">
            <a:avLst/>
          </a:prstGeom>
          <a:noFill/>
          <a:ln w="12700" cap="rnd">
            <a:solidFill>
              <a:schemeClr val="tx1"/>
            </a:solidFill>
            <a:round/>
            <a:headEnd/>
            <a:tailEnd/>
          </a:ln>
        </p:spPr>
        <p:txBody>
          <a:bodyPr>
            <a:prstTxWarp prst="textNoShape">
              <a:avLst/>
            </a:prstTxWarp>
          </a:bodyPr>
          <a:lstStyle/>
          <a:p>
            <a:endParaRPr lang="en-US"/>
          </a:p>
        </p:txBody>
      </p:sp>
      <p:sp>
        <p:nvSpPr>
          <p:cNvPr id="75791" name="Line 27"/>
          <p:cNvSpPr>
            <a:spLocks noChangeShapeType="1"/>
          </p:cNvSpPr>
          <p:nvPr/>
        </p:nvSpPr>
        <p:spPr bwMode="auto">
          <a:xfrm>
            <a:off x="320675" y="1335088"/>
            <a:ext cx="0" cy="4684712"/>
          </a:xfrm>
          <a:prstGeom prst="line">
            <a:avLst/>
          </a:prstGeom>
          <a:noFill/>
          <a:ln w="12700" cap="rnd">
            <a:solidFill>
              <a:schemeClr val="tx1"/>
            </a:solidFill>
            <a:round/>
            <a:headEnd/>
            <a:tailEnd/>
          </a:ln>
        </p:spPr>
        <p:txBody>
          <a:bodyPr>
            <a:prstTxWarp prst="textNoShape">
              <a:avLst/>
            </a:prstTxWarp>
          </a:bodyPr>
          <a:lstStyle/>
          <a:p>
            <a:endParaRPr lang="en-US"/>
          </a:p>
        </p:txBody>
      </p:sp>
      <p:sp>
        <p:nvSpPr>
          <p:cNvPr id="75792" name="Line 28"/>
          <p:cNvSpPr>
            <a:spLocks noChangeShapeType="1"/>
          </p:cNvSpPr>
          <p:nvPr/>
        </p:nvSpPr>
        <p:spPr bwMode="auto">
          <a:xfrm>
            <a:off x="8915400" y="1335088"/>
            <a:ext cx="0" cy="4684712"/>
          </a:xfrm>
          <a:prstGeom prst="line">
            <a:avLst/>
          </a:prstGeom>
          <a:noFill/>
          <a:ln w="12700" cap="rnd">
            <a:solidFill>
              <a:schemeClr val="tx1"/>
            </a:solidFill>
            <a:round/>
            <a:headEnd/>
            <a:tailEnd/>
          </a:ln>
        </p:spPr>
        <p:txBody>
          <a:bodyPr>
            <a:prstTxWarp prst="textNoShape">
              <a:avLst/>
            </a:prstTxWarp>
          </a:bodyPr>
          <a:lstStyle/>
          <a:p>
            <a:endParaRPr lang="en-US"/>
          </a:p>
        </p:txBody>
      </p:sp>
      <p:sp>
        <p:nvSpPr>
          <p:cNvPr id="75793" name="Line 29"/>
          <p:cNvSpPr>
            <a:spLocks noChangeShapeType="1"/>
          </p:cNvSpPr>
          <p:nvPr/>
        </p:nvSpPr>
        <p:spPr bwMode="auto">
          <a:xfrm>
            <a:off x="320675" y="1670050"/>
            <a:ext cx="8594725" cy="0"/>
          </a:xfrm>
          <a:prstGeom prst="line">
            <a:avLst/>
          </a:prstGeom>
          <a:noFill/>
          <a:ln w="12700" cap="rnd">
            <a:solidFill>
              <a:schemeClr val="tx1"/>
            </a:solidFill>
            <a:round/>
            <a:headEnd/>
            <a:tailEnd/>
          </a:ln>
        </p:spPr>
        <p:txBody>
          <a:bodyPr>
            <a:prstTxWarp prst="textNoShape">
              <a:avLst/>
            </a:prstTxWarp>
          </a:bodyPr>
          <a:lstStyle/>
          <a:p>
            <a:endParaRPr lang="en-US"/>
          </a:p>
        </p:txBody>
      </p:sp>
      <p:sp>
        <p:nvSpPr>
          <p:cNvPr id="75794" name="Line 30"/>
          <p:cNvSpPr>
            <a:spLocks noChangeShapeType="1"/>
          </p:cNvSpPr>
          <p:nvPr/>
        </p:nvSpPr>
        <p:spPr bwMode="auto">
          <a:xfrm>
            <a:off x="1477963" y="1335088"/>
            <a:ext cx="0" cy="4684712"/>
          </a:xfrm>
          <a:prstGeom prst="line">
            <a:avLst/>
          </a:prstGeom>
          <a:noFill/>
          <a:ln w="12700" cap="rnd">
            <a:solidFill>
              <a:schemeClr val="tx1"/>
            </a:solidFill>
            <a:round/>
            <a:headEnd/>
            <a:tailEnd/>
          </a:ln>
        </p:spPr>
        <p:txBody>
          <a:bodyPr>
            <a:prstTxWarp prst="textNoShape">
              <a:avLst/>
            </a:prstTxWarp>
          </a:bodyPr>
          <a:lstStyle/>
          <a:p>
            <a:endParaRPr lang="en-US"/>
          </a:p>
        </p:txBody>
      </p:sp>
      <p:sp>
        <p:nvSpPr>
          <p:cNvPr id="75795" name="Line 31"/>
          <p:cNvSpPr>
            <a:spLocks noChangeShapeType="1"/>
          </p:cNvSpPr>
          <p:nvPr/>
        </p:nvSpPr>
        <p:spPr bwMode="auto">
          <a:xfrm>
            <a:off x="2284413" y="1335088"/>
            <a:ext cx="0" cy="4684712"/>
          </a:xfrm>
          <a:prstGeom prst="line">
            <a:avLst/>
          </a:prstGeom>
          <a:noFill/>
          <a:ln w="12700" cap="rnd">
            <a:solidFill>
              <a:schemeClr val="tx1"/>
            </a:solidFill>
            <a:round/>
            <a:headEnd/>
            <a:tailEnd/>
          </a:ln>
        </p:spPr>
        <p:txBody>
          <a:bodyPr>
            <a:prstTxWarp prst="textNoShape">
              <a:avLst/>
            </a:prstTxWarp>
          </a:bodyPr>
          <a:lstStyle/>
          <a:p>
            <a:endParaRPr lang="en-US"/>
          </a:p>
        </p:txBody>
      </p:sp>
      <p:sp>
        <p:nvSpPr>
          <p:cNvPr id="75796" name="Line 32"/>
          <p:cNvSpPr>
            <a:spLocks noChangeShapeType="1"/>
          </p:cNvSpPr>
          <p:nvPr/>
        </p:nvSpPr>
        <p:spPr bwMode="auto">
          <a:xfrm>
            <a:off x="5915025" y="1335088"/>
            <a:ext cx="0" cy="4684712"/>
          </a:xfrm>
          <a:prstGeom prst="line">
            <a:avLst/>
          </a:prstGeom>
          <a:noFill/>
          <a:ln w="12700" cap="rnd">
            <a:solidFill>
              <a:schemeClr val="tx1"/>
            </a:solidFill>
            <a:round/>
            <a:headEnd/>
            <a:tailEnd/>
          </a:ln>
        </p:spPr>
        <p:txBody>
          <a:bodyPr>
            <a:prstTxWarp prst="textNoShape">
              <a:avLst/>
            </a:prstTxWarp>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r>
              <a:rPr lang="en-US" smtClean="0"/>
              <a:t>Impacts of FTA: </a:t>
            </a:r>
            <a:r>
              <a:rPr lang="th-TH" smtClean="0"/>
              <a:t>Trade Creation</a:t>
            </a:r>
          </a:p>
        </p:txBody>
      </p:sp>
      <p:sp>
        <p:nvSpPr>
          <p:cNvPr id="76805" name="Slide Number Placeholder 5"/>
          <p:cNvSpPr>
            <a:spLocks noGrp="1"/>
          </p:cNvSpPr>
          <p:nvPr>
            <p:ph type="sldNum" sz="quarter" idx="10"/>
          </p:nvPr>
        </p:nvSpPr>
        <p:spPr/>
        <p:txBody>
          <a:bodyPr/>
          <a:lstStyle/>
          <a:p>
            <a:fld id="{D621E516-FE1F-F94A-ADF8-B6C72F11020B}" type="slidenum">
              <a:rPr lang="th-TH" smtClean="0"/>
              <a:pPr/>
              <a:t>39</a:t>
            </a:fld>
            <a:endParaRPr lang="th-TH" smtClean="0"/>
          </a:p>
        </p:txBody>
      </p:sp>
      <p:sp>
        <p:nvSpPr>
          <p:cNvPr id="62" name="Footer Placeholder 61"/>
          <p:cNvSpPr>
            <a:spLocks noGrp="1"/>
          </p:cNvSpPr>
          <p:nvPr>
            <p:ph type="ftr" sz="quarter" idx="3"/>
          </p:nvPr>
        </p:nvSpPr>
        <p:spPr/>
        <p:txBody>
          <a:bodyPr/>
          <a:lstStyle/>
          <a:p>
            <a:r>
              <a:rPr lang="en-US" smtClean="0"/>
              <a:t>Chayun Tantivasadakarn</a:t>
            </a:r>
            <a:endParaRPr lang="en-US"/>
          </a:p>
        </p:txBody>
      </p:sp>
      <p:sp>
        <p:nvSpPr>
          <p:cNvPr id="12" name="Rectangle 3"/>
          <p:cNvSpPr>
            <a:spLocks noGrp="1" noChangeArrowheads="1"/>
          </p:cNvSpPr>
          <p:nvPr>
            <p:ph idx="4294967295"/>
          </p:nvPr>
        </p:nvSpPr>
        <p:spPr>
          <a:xfrm>
            <a:off x="4267200" y="914400"/>
            <a:ext cx="4876800" cy="762000"/>
          </a:xfrm>
        </p:spPr>
        <p:txBody>
          <a:bodyPr/>
          <a:lstStyle/>
          <a:p>
            <a:pPr eaLnBrk="1" hangingPunct="1"/>
            <a:r>
              <a:rPr lang="th-TH" dirty="0">
                <a:latin typeface="Angsana New" pitchFamily="-1" charset="0"/>
                <a:ea typeface="ＭＳ Ｐゴシック" pitchFamily="-1" charset="-128"/>
              </a:rPr>
              <a:t>Before integration, P</a:t>
            </a:r>
            <a:r>
              <a:rPr lang="th-TH" baseline="-25000" dirty="0">
                <a:latin typeface="Angsana New" pitchFamily="-1" charset="0"/>
                <a:ea typeface="ＭＳ Ｐゴシック" pitchFamily="-1" charset="-128"/>
              </a:rPr>
              <a:t>A</a:t>
            </a:r>
            <a:r>
              <a:rPr lang="th-TH" dirty="0">
                <a:latin typeface="Angsana New" pitchFamily="-1" charset="0"/>
                <a:ea typeface="ＭＳ Ｐゴシック" pitchFamily="-1" charset="-128"/>
              </a:rPr>
              <a:t> = (1+t)P</a:t>
            </a:r>
            <a:r>
              <a:rPr lang="th-TH" baseline="-25000" dirty="0">
                <a:latin typeface="Angsana New" pitchFamily="-1" charset="0"/>
                <a:ea typeface="ＭＳ Ｐゴシック" pitchFamily="-1" charset="-128"/>
              </a:rPr>
              <a:t>B</a:t>
            </a:r>
            <a:endParaRPr lang="th-TH" dirty="0">
              <a:latin typeface="Angsana New" pitchFamily="-1" charset="0"/>
              <a:ea typeface="ＭＳ Ｐゴシック" pitchFamily="-1" charset="-128"/>
            </a:endParaRPr>
          </a:p>
        </p:txBody>
      </p:sp>
      <p:grpSp>
        <p:nvGrpSpPr>
          <p:cNvPr id="2" name="Group 58"/>
          <p:cNvGrpSpPr>
            <a:grpSpLocks/>
          </p:cNvGrpSpPr>
          <p:nvPr/>
        </p:nvGrpSpPr>
        <p:grpSpPr bwMode="auto">
          <a:xfrm>
            <a:off x="1189038" y="2846388"/>
            <a:ext cx="881062" cy="1090612"/>
            <a:chOff x="749" y="1825"/>
            <a:chExt cx="555" cy="655"/>
          </a:xfrm>
        </p:grpSpPr>
        <p:sp>
          <p:nvSpPr>
            <p:cNvPr id="76860" name="AutoShape 18"/>
            <p:cNvSpPr>
              <a:spLocks noChangeArrowheads="1"/>
            </p:cNvSpPr>
            <p:nvPr/>
          </p:nvSpPr>
          <p:spPr bwMode="auto">
            <a:xfrm rot="5400000" flipH="1" flipV="1">
              <a:off x="699" y="1875"/>
              <a:ext cx="655" cy="555"/>
            </a:xfrm>
            <a:prstGeom prst="rtTriangle">
              <a:avLst/>
            </a:prstGeom>
            <a:solidFill>
              <a:srgbClr val="FF99FF"/>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6861" name="Text Box 19"/>
            <p:cNvSpPr txBox="1">
              <a:spLocks noChangeArrowheads="1"/>
            </p:cNvSpPr>
            <p:nvPr/>
          </p:nvSpPr>
          <p:spPr bwMode="auto">
            <a:xfrm>
              <a:off x="1065" y="2093"/>
              <a:ext cx="231" cy="293"/>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N</a:t>
              </a:r>
            </a:p>
          </p:txBody>
        </p:sp>
      </p:grpSp>
      <p:grpSp>
        <p:nvGrpSpPr>
          <p:cNvPr id="3" name="Group 59"/>
          <p:cNvGrpSpPr>
            <a:grpSpLocks/>
          </p:cNvGrpSpPr>
          <p:nvPr/>
        </p:nvGrpSpPr>
        <p:grpSpPr bwMode="auto">
          <a:xfrm>
            <a:off x="2057400" y="2819400"/>
            <a:ext cx="876300" cy="1117600"/>
            <a:chOff x="1296" y="1776"/>
            <a:chExt cx="554" cy="704"/>
          </a:xfrm>
        </p:grpSpPr>
        <p:sp>
          <p:nvSpPr>
            <p:cNvPr id="76858" name="Rectangle 5"/>
            <p:cNvSpPr>
              <a:spLocks noChangeArrowheads="1"/>
            </p:cNvSpPr>
            <p:nvPr/>
          </p:nvSpPr>
          <p:spPr bwMode="auto">
            <a:xfrm>
              <a:off x="1296" y="1776"/>
              <a:ext cx="554" cy="704"/>
            </a:xfrm>
            <a:prstGeom prst="rect">
              <a:avLst/>
            </a:prstGeom>
            <a:solidFill>
              <a:schemeClr val="accent1"/>
            </a:solidFill>
            <a:ln w="9525">
              <a:solidFill>
                <a:schemeClr val="tx1"/>
              </a:solid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6859" name="Rectangle 6"/>
            <p:cNvSpPr>
              <a:spLocks noChangeArrowheads="1"/>
            </p:cNvSpPr>
            <p:nvPr/>
          </p:nvSpPr>
          <p:spPr bwMode="auto">
            <a:xfrm>
              <a:off x="1477" y="1987"/>
              <a:ext cx="229" cy="365"/>
            </a:xfrm>
            <a:prstGeom prst="rect">
              <a:avLst/>
            </a:prstGeom>
            <a:noFill/>
            <a:ln w="9525">
              <a:noFill/>
              <a:miter lim="800000"/>
              <a:headEnd/>
              <a:tailEnd/>
            </a:ln>
          </p:spPr>
          <p:txBody>
            <a:bodyPr wrap="none">
              <a:prstTxWarp prst="textNoShape">
                <a:avLst/>
              </a:prstTxWarp>
              <a:spAutoFit/>
            </a:bodyPr>
            <a:lstStyle/>
            <a:p>
              <a:r>
                <a:rPr lang="th-TH" sz="3200" b="1">
                  <a:ea typeface="Angsana New" pitchFamily="-1" charset="0"/>
                  <a:cs typeface="Angsana New" pitchFamily="-1" charset="0"/>
                </a:rPr>
                <a:t>T</a:t>
              </a:r>
            </a:p>
          </p:txBody>
        </p:sp>
      </p:grpSp>
      <p:grpSp>
        <p:nvGrpSpPr>
          <p:cNvPr id="4" name="Group 60"/>
          <p:cNvGrpSpPr>
            <a:grpSpLocks/>
          </p:cNvGrpSpPr>
          <p:nvPr/>
        </p:nvGrpSpPr>
        <p:grpSpPr bwMode="auto">
          <a:xfrm>
            <a:off x="2963863" y="2862263"/>
            <a:ext cx="646112" cy="1079500"/>
            <a:chOff x="1864" y="1787"/>
            <a:chExt cx="410" cy="696"/>
          </a:xfrm>
        </p:grpSpPr>
        <p:sp>
          <p:nvSpPr>
            <p:cNvPr id="76856" name="AutoShape 8"/>
            <p:cNvSpPr>
              <a:spLocks noChangeArrowheads="1"/>
            </p:cNvSpPr>
            <p:nvPr/>
          </p:nvSpPr>
          <p:spPr bwMode="auto">
            <a:xfrm rot="10800000" flipH="1" flipV="1">
              <a:off x="1864" y="1787"/>
              <a:ext cx="410" cy="696"/>
            </a:xfrm>
            <a:prstGeom prst="rtTriangle">
              <a:avLst/>
            </a:prstGeom>
            <a:solidFill>
              <a:srgbClr val="FFCC00"/>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6857" name="Text Box 9"/>
            <p:cNvSpPr txBox="1">
              <a:spLocks noChangeArrowheads="1"/>
            </p:cNvSpPr>
            <p:nvPr/>
          </p:nvSpPr>
          <p:spPr bwMode="auto">
            <a:xfrm>
              <a:off x="1965" y="2064"/>
              <a:ext cx="195" cy="315"/>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R</a:t>
              </a:r>
              <a:endParaRPr lang="th-TH" sz="3200" b="1" baseline="30000">
                <a:ea typeface="Angsana New" pitchFamily="-1" charset="0"/>
                <a:cs typeface="Angsana New" pitchFamily="-1" charset="0"/>
              </a:endParaRPr>
            </a:p>
          </p:txBody>
        </p:sp>
      </p:grpSp>
      <p:grpSp>
        <p:nvGrpSpPr>
          <p:cNvPr id="5" name="Group 66"/>
          <p:cNvGrpSpPr>
            <a:grpSpLocks/>
          </p:cNvGrpSpPr>
          <p:nvPr/>
        </p:nvGrpSpPr>
        <p:grpSpPr bwMode="auto">
          <a:xfrm>
            <a:off x="11113" y="2844800"/>
            <a:ext cx="4749800" cy="1484313"/>
            <a:chOff x="7" y="1792"/>
            <a:chExt cx="2992" cy="935"/>
          </a:xfrm>
        </p:grpSpPr>
        <p:sp>
          <p:nvSpPr>
            <p:cNvPr id="76852" name="Line 15"/>
            <p:cNvSpPr>
              <a:spLocks noChangeShapeType="1"/>
            </p:cNvSpPr>
            <p:nvPr/>
          </p:nvSpPr>
          <p:spPr bwMode="auto">
            <a:xfrm>
              <a:off x="432" y="2496"/>
              <a:ext cx="2352" cy="0"/>
            </a:xfrm>
            <a:prstGeom prst="line">
              <a:avLst/>
            </a:prstGeom>
            <a:noFill/>
            <a:ln w="57150">
              <a:solidFill>
                <a:schemeClr val="tx1"/>
              </a:solidFill>
              <a:round/>
              <a:headEnd/>
              <a:tailEnd/>
            </a:ln>
          </p:spPr>
          <p:txBody>
            <a:bodyPr wrap="none" anchor="ctr">
              <a:prstTxWarp prst="textNoShape">
                <a:avLst/>
              </a:prstTxWarp>
            </a:bodyPr>
            <a:lstStyle/>
            <a:p>
              <a:endParaRPr lang="en-US"/>
            </a:p>
          </p:txBody>
        </p:sp>
        <p:sp>
          <p:nvSpPr>
            <p:cNvPr id="76853" name="Text Box 20"/>
            <p:cNvSpPr txBox="1">
              <a:spLocks noChangeArrowheads="1"/>
            </p:cNvSpPr>
            <p:nvPr/>
          </p:nvSpPr>
          <p:spPr bwMode="auto">
            <a:xfrm>
              <a:off x="2592" y="2400"/>
              <a:ext cx="407"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B</a:t>
              </a:r>
              <a:endParaRPr lang="th-TH">
                <a:ea typeface="Angsana New" pitchFamily="-1" charset="0"/>
                <a:cs typeface="Angsana New" pitchFamily="-1" charset="0"/>
              </a:endParaRPr>
            </a:p>
          </p:txBody>
        </p:sp>
        <p:sp>
          <p:nvSpPr>
            <p:cNvPr id="76854" name="Line 52"/>
            <p:cNvSpPr>
              <a:spLocks noChangeShapeType="1"/>
            </p:cNvSpPr>
            <p:nvPr/>
          </p:nvSpPr>
          <p:spPr bwMode="auto">
            <a:xfrm>
              <a:off x="2592" y="1792"/>
              <a:ext cx="0" cy="672"/>
            </a:xfrm>
            <a:prstGeom prst="line">
              <a:avLst/>
            </a:prstGeom>
            <a:noFill/>
            <a:ln w="9525">
              <a:solidFill>
                <a:schemeClr val="tx1"/>
              </a:solidFill>
              <a:round/>
              <a:headEnd/>
              <a:tailEnd type="triangle" w="lg" len="med"/>
            </a:ln>
          </p:spPr>
          <p:txBody>
            <a:bodyPr wrap="none" anchor="ctr">
              <a:prstTxWarp prst="textNoShape">
                <a:avLst/>
              </a:prstTxWarp>
            </a:bodyPr>
            <a:lstStyle/>
            <a:p>
              <a:endParaRPr lang="en-US"/>
            </a:p>
          </p:txBody>
        </p:sp>
        <p:sp>
          <p:nvSpPr>
            <p:cNvPr id="76855" name="Text Box 50"/>
            <p:cNvSpPr txBox="1">
              <a:spLocks noChangeArrowheads="1"/>
            </p:cNvSpPr>
            <p:nvPr/>
          </p:nvSpPr>
          <p:spPr bwMode="auto">
            <a:xfrm>
              <a:off x="7" y="2304"/>
              <a:ext cx="400"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100</a:t>
              </a:r>
            </a:p>
          </p:txBody>
        </p:sp>
      </p:grpSp>
      <p:grpSp>
        <p:nvGrpSpPr>
          <p:cNvPr id="6" name="Group 57"/>
          <p:cNvGrpSpPr>
            <a:grpSpLocks/>
          </p:cNvGrpSpPr>
          <p:nvPr/>
        </p:nvGrpSpPr>
        <p:grpSpPr bwMode="auto">
          <a:xfrm>
            <a:off x="714375" y="2819400"/>
            <a:ext cx="1343025" cy="1109663"/>
            <a:chOff x="450" y="1776"/>
            <a:chExt cx="846" cy="699"/>
          </a:xfrm>
        </p:grpSpPr>
        <p:sp>
          <p:nvSpPr>
            <p:cNvPr id="76850" name="Freeform 13"/>
            <p:cNvSpPr>
              <a:spLocks/>
            </p:cNvSpPr>
            <p:nvPr/>
          </p:nvSpPr>
          <p:spPr bwMode="auto">
            <a:xfrm>
              <a:off x="450" y="1776"/>
              <a:ext cx="846" cy="699"/>
            </a:xfrm>
            <a:custGeom>
              <a:avLst/>
              <a:gdLst>
                <a:gd name="T0" fmla="*/ 0 w 846"/>
                <a:gd name="T1" fmla="*/ 138950 h 464"/>
                <a:gd name="T2" fmla="*/ 358 w 846"/>
                <a:gd name="T3" fmla="*/ 143824 h 464"/>
                <a:gd name="T4" fmla="*/ 846 w 846"/>
                <a:gd name="T5" fmla="*/ 0 h 464"/>
                <a:gd name="T6" fmla="*/ 0 w 846"/>
                <a:gd name="T7" fmla="*/ 1910 h 464"/>
                <a:gd name="T8" fmla="*/ 0 60000 65536"/>
                <a:gd name="T9" fmla="*/ 0 60000 65536"/>
                <a:gd name="T10" fmla="*/ 0 60000 65536"/>
                <a:gd name="T11" fmla="*/ 0 60000 65536"/>
                <a:gd name="T12" fmla="*/ 0 w 846"/>
                <a:gd name="T13" fmla="*/ 0 h 464"/>
                <a:gd name="T14" fmla="*/ 846 w 846"/>
                <a:gd name="T15" fmla="*/ 464 h 464"/>
              </a:gdLst>
              <a:ahLst/>
              <a:cxnLst>
                <a:cxn ang="T8">
                  <a:pos x="T0" y="T1"/>
                </a:cxn>
                <a:cxn ang="T9">
                  <a:pos x="T2" y="T3"/>
                </a:cxn>
                <a:cxn ang="T10">
                  <a:pos x="T4" y="T5"/>
                </a:cxn>
                <a:cxn ang="T11">
                  <a:pos x="T6" y="T7"/>
                </a:cxn>
              </a:cxnLst>
              <a:rect l="T12" t="T13" r="T14" b="T15"/>
              <a:pathLst>
                <a:path w="846" h="464">
                  <a:moveTo>
                    <a:pt x="0" y="448"/>
                  </a:moveTo>
                  <a:lnTo>
                    <a:pt x="358" y="464"/>
                  </a:lnTo>
                  <a:lnTo>
                    <a:pt x="846" y="0"/>
                  </a:lnTo>
                  <a:lnTo>
                    <a:pt x="0" y="6"/>
                  </a:lnTo>
                </a:path>
              </a:pathLst>
            </a:custGeom>
            <a:solidFill>
              <a:schemeClr val="accent1">
                <a:lumMod val="75000"/>
              </a:schemeClr>
            </a:solidFill>
            <a:ln w="9525">
              <a:no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6851" name="Text Box 14"/>
            <p:cNvSpPr txBox="1">
              <a:spLocks noChangeArrowheads="1"/>
            </p:cNvSpPr>
            <p:nvPr/>
          </p:nvSpPr>
          <p:spPr bwMode="auto">
            <a:xfrm>
              <a:off x="669" y="1920"/>
              <a:ext cx="339"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M</a:t>
              </a:r>
            </a:p>
          </p:txBody>
        </p:sp>
      </p:grpSp>
      <p:sp>
        <p:nvSpPr>
          <p:cNvPr id="76811" name="Line 16"/>
          <p:cNvSpPr>
            <a:spLocks noChangeShapeType="1"/>
          </p:cNvSpPr>
          <p:nvPr/>
        </p:nvSpPr>
        <p:spPr bwMode="auto">
          <a:xfrm>
            <a:off x="2328863" y="1798638"/>
            <a:ext cx="1709737" cy="2773362"/>
          </a:xfrm>
          <a:prstGeom prst="line">
            <a:avLst/>
          </a:prstGeom>
          <a:noFill/>
          <a:ln w="57150">
            <a:solidFill>
              <a:srgbClr val="FF3300"/>
            </a:solidFill>
            <a:round/>
            <a:headEnd/>
            <a:tailEnd/>
          </a:ln>
        </p:spPr>
        <p:txBody>
          <a:bodyPr wrap="none" anchor="ctr">
            <a:prstTxWarp prst="textNoShape">
              <a:avLst/>
            </a:prstTxWarp>
          </a:bodyPr>
          <a:lstStyle/>
          <a:p>
            <a:endParaRPr lang="en-US"/>
          </a:p>
        </p:txBody>
      </p:sp>
      <p:sp>
        <p:nvSpPr>
          <p:cNvPr id="76812" name="Line 21"/>
          <p:cNvSpPr>
            <a:spLocks noChangeShapeType="1"/>
          </p:cNvSpPr>
          <p:nvPr/>
        </p:nvSpPr>
        <p:spPr bwMode="auto">
          <a:xfrm flipV="1">
            <a:off x="692150" y="1965325"/>
            <a:ext cx="0" cy="4130675"/>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en-US"/>
          </a:p>
        </p:txBody>
      </p:sp>
      <p:sp>
        <p:nvSpPr>
          <p:cNvPr id="76813" name="Line 22"/>
          <p:cNvSpPr>
            <a:spLocks noChangeShapeType="1"/>
          </p:cNvSpPr>
          <p:nvPr/>
        </p:nvSpPr>
        <p:spPr bwMode="auto">
          <a:xfrm>
            <a:off x="692150" y="6096000"/>
            <a:ext cx="3663950" cy="0"/>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en-US"/>
          </a:p>
        </p:txBody>
      </p:sp>
      <p:sp>
        <p:nvSpPr>
          <p:cNvPr id="76814" name="Line 23"/>
          <p:cNvSpPr>
            <a:spLocks noChangeShapeType="1"/>
          </p:cNvSpPr>
          <p:nvPr/>
        </p:nvSpPr>
        <p:spPr bwMode="auto">
          <a:xfrm flipV="1">
            <a:off x="730250" y="1752600"/>
            <a:ext cx="2089150" cy="2960688"/>
          </a:xfrm>
          <a:prstGeom prst="line">
            <a:avLst/>
          </a:prstGeom>
          <a:noFill/>
          <a:ln w="57150">
            <a:solidFill>
              <a:srgbClr val="FF3300"/>
            </a:solidFill>
            <a:round/>
            <a:headEnd/>
            <a:tailEnd/>
          </a:ln>
        </p:spPr>
        <p:txBody>
          <a:bodyPr wrap="none" anchor="ctr">
            <a:prstTxWarp prst="textNoShape">
              <a:avLst/>
            </a:prstTxWarp>
          </a:bodyPr>
          <a:lstStyle/>
          <a:p>
            <a:endParaRPr lang="en-US"/>
          </a:p>
        </p:txBody>
      </p:sp>
      <p:sp>
        <p:nvSpPr>
          <p:cNvPr id="76815" name="Text Box 24"/>
          <p:cNvSpPr txBox="1">
            <a:spLocks noChangeArrowheads="1"/>
          </p:cNvSpPr>
          <p:nvPr/>
        </p:nvSpPr>
        <p:spPr bwMode="auto">
          <a:xfrm>
            <a:off x="4059238" y="4281488"/>
            <a:ext cx="436562"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D</a:t>
            </a:r>
          </a:p>
        </p:txBody>
      </p:sp>
      <p:sp>
        <p:nvSpPr>
          <p:cNvPr id="76816" name="Text Box 25"/>
          <p:cNvSpPr txBox="1">
            <a:spLocks noChangeArrowheads="1"/>
          </p:cNvSpPr>
          <p:nvPr/>
        </p:nvSpPr>
        <p:spPr bwMode="auto">
          <a:xfrm>
            <a:off x="2895600" y="1524000"/>
            <a:ext cx="366713"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S</a:t>
            </a:r>
          </a:p>
        </p:txBody>
      </p:sp>
      <p:sp>
        <p:nvSpPr>
          <p:cNvPr id="76817" name="Text Box 26"/>
          <p:cNvSpPr txBox="1">
            <a:spLocks noChangeArrowheads="1"/>
          </p:cNvSpPr>
          <p:nvPr/>
        </p:nvSpPr>
        <p:spPr bwMode="auto">
          <a:xfrm>
            <a:off x="496888" y="1538288"/>
            <a:ext cx="646112"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p>
        </p:txBody>
      </p:sp>
      <p:sp>
        <p:nvSpPr>
          <p:cNvPr id="76818" name="Line 27"/>
          <p:cNvSpPr>
            <a:spLocks noChangeShapeType="1"/>
          </p:cNvSpPr>
          <p:nvPr/>
        </p:nvSpPr>
        <p:spPr bwMode="auto">
          <a:xfrm>
            <a:off x="685800" y="2819400"/>
            <a:ext cx="3733800" cy="0"/>
          </a:xfrm>
          <a:prstGeom prst="line">
            <a:avLst/>
          </a:prstGeom>
          <a:noFill/>
          <a:ln w="57150">
            <a:solidFill>
              <a:schemeClr val="tx1"/>
            </a:solidFill>
            <a:prstDash val="dash"/>
            <a:round/>
            <a:headEnd/>
            <a:tailEnd/>
          </a:ln>
        </p:spPr>
        <p:txBody>
          <a:bodyPr wrap="none" anchor="ctr">
            <a:prstTxWarp prst="textNoShape">
              <a:avLst/>
            </a:prstTxWarp>
          </a:bodyPr>
          <a:lstStyle/>
          <a:p>
            <a:endParaRPr lang="en-US"/>
          </a:p>
        </p:txBody>
      </p:sp>
      <p:sp>
        <p:nvSpPr>
          <p:cNvPr id="76819" name="Text Box 28"/>
          <p:cNvSpPr txBox="1">
            <a:spLocks noChangeArrowheads="1"/>
          </p:cNvSpPr>
          <p:nvPr/>
        </p:nvSpPr>
        <p:spPr bwMode="auto">
          <a:xfrm>
            <a:off x="0" y="2452688"/>
            <a:ext cx="6096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150</a:t>
            </a:r>
          </a:p>
        </p:txBody>
      </p:sp>
      <p:grpSp>
        <p:nvGrpSpPr>
          <p:cNvPr id="76820" name="Group 29"/>
          <p:cNvGrpSpPr>
            <a:grpSpLocks/>
          </p:cNvGrpSpPr>
          <p:nvPr/>
        </p:nvGrpSpPr>
        <p:grpSpPr bwMode="auto">
          <a:xfrm>
            <a:off x="2249488" y="1371600"/>
            <a:ext cx="646112" cy="828675"/>
            <a:chOff x="4752" y="1296"/>
            <a:chExt cx="288" cy="404"/>
          </a:xfrm>
        </p:grpSpPr>
        <p:sp>
          <p:nvSpPr>
            <p:cNvPr id="76848" name="Oval 30"/>
            <p:cNvSpPr>
              <a:spLocks noChangeAspect="1" noChangeArrowheads="1"/>
            </p:cNvSpPr>
            <p:nvPr/>
          </p:nvSpPr>
          <p:spPr bwMode="auto">
            <a:xfrm>
              <a:off x="4848" y="1632"/>
              <a:ext cx="68" cy="68"/>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6849" name="Text Box 31"/>
            <p:cNvSpPr txBox="1">
              <a:spLocks noChangeArrowheads="1"/>
            </p:cNvSpPr>
            <p:nvPr/>
          </p:nvSpPr>
          <p:spPr bwMode="auto">
            <a:xfrm>
              <a:off x="4752" y="1296"/>
              <a:ext cx="288" cy="253"/>
            </a:xfrm>
            <a:prstGeom prst="rect">
              <a:avLst/>
            </a:prstGeom>
            <a:noFill/>
            <a:ln w="9525">
              <a:noFill/>
              <a:miter lim="800000"/>
              <a:headEnd/>
              <a:tailEnd/>
            </a:ln>
          </p:spPr>
          <p:txBody>
            <a:bodyPr>
              <a:prstTxWarp prst="textNoShape">
                <a:avLst/>
              </a:prstTxWarp>
              <a:spAutoFit/>
            </a:bodyPr>
            <a:lstStyle/>
            <a:p>
              <a:pPr>
                <a:spcBef>
                  <a:spcPct val="50000"/>
                </a:spcBef>
              </a:pPr>
              <a:endParaRPr lang="en-US">
                <a:ea typeface="Angsana New" pitchFamily="-1" charset="0"/>
                <a:cs typeface="Angsana New" pitchFamily="-1" charset="0"/>
              </a:endParaRPr>
            </a:p>
          </p:txBody>
        </p:sp>
      </p:grpSp>
      <p:sp>
        <p:nvSpPr>
          <p:cNvPr id="76821" name="Rectangle 39"/>
          <p:cNvSpPr>
            <a:spLocks noChangeArrowheads="1"/>
          </p:cNvSpPr>
          <p:nvPr/>
        </p:nvSpPr>
        <p:spPr bwMode="auto">
          <a:xfrm>
            <a:off x="1779588" y="2287588"/>
            <a:ext cx="368300" cy="523875"/>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U</a:t>
            </a:r>
          </a:p>
        </p:txBody>
      </p:sp>
      <p:sp>
        <p:nvSpPr>
          <p:cNvPr id="76822" name="Rectangle 41"/>
          <p:cNvSpPr>
            <a:spLocks noChangeArrowheads="1"/>
          </p:cNvSpPr>
          <p:nvPr/>
        </p:nvSpPr>
        <p:spPr bwMode="auto">
          <a:xfrm>
            <a:off x="1843088" y="5957888"/>
            <a:ext cx="442912" cy="519112"/>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a:t>
            </a:r>
            <a:r>
              <a:rPr lang="th-TH" baseline="-25000">
                <a:ea typeface="Angsana New" pitchFamily="-1" charset="0"/>
                <a:cs typeface="Angsana New" pitchFamily="-1" charset="0"/>
              </a:rPr>
              <a:t>S</a:t>
            </a:r>
            <a:endParaRPr lang="th-TH">
              <a:ea typeface="Angsana New" pitchFamily="-1" charset="0"/>
              <a:cs typeface="Angsana New" pitchFamily="-1" charset="0"/>
            </a:endParaRPr>
          </a:p>
        </p:txBody>
      </p:sp>
      <p:sp>
        <p:nvSpPr>
          <p:cNvPr id="76823" name="Oval 43"/>
          <p:cNvSpPr>
            <a:spLocks noChangeAspect="1" noChangeArrowheads="1"/>
          </p:cNvSpPr>
          <p:nvPr/>
        </p:nvSpPr>
        <p:spPr bwMode="auto">
          <a:xfrm>
            <a:off x="1997075" y="2733675"/>
            <a:ext cx="136525" cy="123825"/>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6824" name="Rectangle 44"/>
          <p:cNvSpPr>
            <a:spLocks noChangeArrowheads="1"/>
          </p:cNvSpPr>
          <p:nvPr/>
        </p:nvSpPr>
        <p:spPr bwMode="auto">
          <a:xfrm>
            <a:off x="2882900" y="2376488"/>
            <a:ext cx="368300" cy="523875"/>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V</a:t>
            </a:r>
          </a:p>
        </p:txBody>
      </p:sp>
      <p:grpSp>
        <p:nvGrpSpPr>
          <p:cNvPr id="76825" name="Group 64"/>
          <p:cNvGrpSpPr>
            <a:grpSpLocks/>
          </p:cNvGrpSpPr>
          <p:nvPr/>
        </p:nvGrpSpPr>
        <p:grpSpPr bwMode="auto">
          <a:xfrm>
            <a:off x="2057400" y="2871788"/>
            <a:ext cx="898525" cy="3189287"/>
            <a:chOff x="1296" y="2016"/>
            <a:chExt cx="566" cy="1802"/>
          </a:xfrm>
        </p:grpSpPr>
        <p:sp>
          <p:nvSpPr>
            <p:cNvPr id="76846" name="Line 40"/>
            <p:cNvSpPr>
              <a:spLocks noChangeShapeType="1"/>
            </p:cNvSpPr>
            <p:nvPr/>
          </p:nvSpPr>
          <p:spPr bwMode="auto">
            <a:xfrm>
              <a:off x="1296" y="2016"/>
              <a:ext cx="7" cy="1791"/>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76847" name="Line 45"/>
            <p:cNvSpPr>
              <a:spLocks noChangeShapeType="1"/>
            </p:cNvSpPr>
            <p:nvPr/>
          </p:nvSpPr>
          <p:spPr bwMode="auto">
            <a:xfrm flipH="1">
              <a:off x="1859" y="2020"/>
              <a:ext cx="3" cy="1798"/>
            </a:xfrm>
            <a:prstGeom prst="line">
              <a:avLst/>
            </a:prstGeom>
            <a:noFill/>
            <a:ln w="9525">
              <a:solidFill>
                <a:schemeClr val="tx1"/>
              </a:solidFill>
              <a:round/>
              <a:headEnd/>
              <a:tailEnd/>
            </a:ln>
          </p:spPr>
          <p:txBody>
            <a:bodyPr wrap="none" anchor="ctr">
              <a:prstTxWarp prst="textNoShape">
                <a:avLst/>
              </a:prstTxWarp>
            </a:bodyPr>
            <a:lstStyle/>
            <a:p>
              <a:endParaRPr lang="en-US"/>
            </a:p>
          </p:txBody>
        </p:sp>
      </p:grpSp>
      <p:sp>
        <p:nvSpPr>
          <p:cNvPr id="76826" name="Rectangle 46"/>
          <p:cNvSpPr>
            <a:spLocks noChangeArrowheads="1"/>
          </p:cNvSpPr>
          <p:nvPr/>
        </p:nvSpPr>
        <p:spPr bwMode="auto">
          <a:xfrm>
            <a:off x="2779713" y="5984875"/>
            <a:ext cx="468312" cy="519113"/>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a:t>
            </a:r>
            <a:r>
              <a:rPr lang="th-TH" baseline="-25000">
                <a:ea typeface="Angsana New" pitchFamily="-1" charset="0"/>
                <a:cs typeface="Angsana New" pitchFamily="-1" charset="0"/>
              </a:rPr>
              <a:t>D</a:t>
            </a:r>
            <a:endParaRPr lang="th-TH">
              <a:ea typeface="Angsana New" pitchFamily="-1" charset="0"/>
              <a:cs typeface="Angsana New" pitchFamily="-1" charset="0"/>
            </a:endParaRPr>
          </a:p>
        </p:txBody>
      </p:sp>
      <p:grpSp>
        <p:nvGrpSpPr>
          <p:cNvPr id="9" name="Group 63"/>
          <p:cNvGrpSpPr>
            <a:grpSpLocks/>
          </p:cNvGrpSpPr>
          <p:nvPr/>
        </p:nvGrpSpPr>
        <p:grpSpPr bwMode="auto">
          <a:xfrm>
            <a:off x="1084263" y="3886200"/>
            <a:ext cx="2989262" cy="2616200"/>
            <a:chOff x="683" y="2448"/>
            <a:chExt cx="1883" cy="1648"/>
          </a:xfrm>
        </p:grpSpPr>
        <p:sp>
          <p:nvSpPr>
            <p:cNvPr id="76835" name="Line 10"/>
            <p:cNvSpPr>
              <a:spLocks noChangeShapeType="1"/>
            </p:cNvSpPr>
            <p:nvPr/>
          </p:nvSpPr>
          <p:spPr bwMode="auto">
            <a:xfrm>
              <a:off x="2294" y="2496"/>
              <a:ext cx="0" cy="1296"/>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76836" name="Rectangle 11"/>
            <p:cNvSpPr>
              <a:spLocks noChangeArrowheads="1"/>
            </p:cNvSpPr>
            <p:nvPr/>
          </p:nvSpPr>
          <p:spPr bwMode="auto">
            <a:xfrm>
              <a:off x="2169" y="3769"/>
              <a:ext cx="397" cy="327"/>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 </a:t>
              </a:r>
              <a:r>
                <a:rPr lang="th-TH" baseline="30000">
                  <a:ea typeface="Angsana New" pitchFamily="-1" charset="0"/>
                  <a:cs typeface="Angsana New" pitchFamily="-1" charset="0"/>
                </a:rPr>
                <a:t>/</a:t>
              </a:r>
              <a:r>
                <a:rPr lang="th-TH">
                  <a:ea typeface="Angsana New" pitchFamily="-1" charset="0"/>
                  <a:cs typeface="Angsana New" pitchFamily="-1" charset="0"/>
                </a:rPr>
                <a:t> </a:t>
              </a:r>
              <a:r>
                <a:rPr lang="th-TH" baseline="-25000">
                  <a:ea typeface="Angsana New" pitchFamily="-1" charset="0"/>
                  <a:cs typeface="Angsana New" pitchFamily="-1" charset="0"/>
                </a:rPr>
                <a:t>D</a:t>
              </a:r>
            </a:p>
          </p:txBody>
        </p:sp>
        <p:grpSp>
          <p:nvGrpSpPr>
            <p:cNvPr id="76837" name="Group 32"/>
            <p:cNvGrpSpPr>
              <a:grpSpLocks/>
            </p:cNvGrpSpPr>
            <p:nvPr/>
          </p:nvGrpSpPr>
          <p:grpSpPr bwMode="auto">
            <a:xfrm>
              <a:off x="760" y="2456"/>
              <a:ext cx="344" cy="328"/>
              <a:chOff x="760" y="2456"/>
              <a:chExt cx="344" cy="328"/>
            </a:xfrm>
          </p:grpSpPr>
          <p:sp>
            <p:nvSpPr>
              <p:cNvPr id="76844" name="Oval 33"/>
              <p:cNvSpPr>
                <a:spLocks noChangeArrowheads="1"/>
              </p:cNvSpPr>
              <p:nvPr/>
            </p:nvSpPr>
            <p:spPr bwMode="auto">
              <a:xfrm>
                <a:off x="760" y="2456"/>
                <a:ext cx="73" cy="73"/>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6845" name="Text Box 34"/>
              <p:cNvSpPr txBox="1">
                <a:spLocks noChangeArrowheads="1"/>
              </p:cNvSpPr>
              <p:nvPr/>
            </p:nvSpPr>
            <p:spPr bwMode="auto">
              <a:xfrm>
                <a:off x="775" y="2457"/>
                <a:ext cx="329"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C</a:t>
                </a:r>
              </a:p>
            </p:txBody>
          </p:sp>
        </p:grpSp>
        <p:sp>
          <p:nvSpPr>
            <p:cNvPr id="76838" name="Oval 35"/>
            <p:cNvSpPr>
              <a:spLocks noChangeAspect="1" noChangeArrowheads="1"/>
            </p:cNvSpPr>
            <p:nvPr/>
          </p:nvSpPr>
          <p:spPr bwMode="auto">
            <a:xfrm>
              <a:off x="2256" y="2456"/>
              <a:ext cx="96" cy="88"/>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6839" name="Text Box 36"/>
            <p:cNvSpPr txBox="1">
              <a:spLocks noChangeArrowheads="1"/>
            </p:cNvSpPr>
            <p:nvPr/>
          </p:nvSpPr>
          <p:spPr bwMode="auto">
            <a:xfrm>
              <a:off x="2112" y="2448"/>
              <a:ext cx="283"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B</a:t>
              </a:r>
            </a:p>
          </p:txBody>
        </p:sp>
        <p:sp>
          <p:nvSpPr>
            <p:cNvPr id="76840" name="Line 37"/>
            <p:cNvSpPr>
              <a:spLocks noChangeShapeType="1"/>
            </p:cNvSpPr>
            <p:nvPr/>
          </p:nvSpPr>
          <p:spPr bwMode="auto">
            <a:xfrm>
              <a:off x="808" y="2544"/>
              <a:ext cx="0" cy="1296"/>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76841" name="Rectangle 38"/>
            <p:cNvSpPr>
              <a:spLocks noChangeArrowheads="1"/>
            </p:cNvSpPr>
            <p:nvPr/>
          </p:nvSpPr>
          <p:spPr bwMode="auto">
            <a:xfrm>
              <a:off x="683" y="3769"/>
              <a:ext cx="307" cy="327"/>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a:t>
              </a:r>
              <a:r>
                <a:rPr lang="th-TH" baseline="30000">
                  <a:ea typeface="Angsana New" pitchFamily="-1" charset="0"/>
                  <a:cs typeface="Angsana New" pitchFamily="-1" charset="0"/>
                </a:rPr>
                <a:t>/</a:t>
              </a:r>
              <a:r>
                <a:rPr lang="th-TH" baseline="-25000">
                  <a:ea typeface="Angsana New" pitchFamily="-1" charset="0"/>
                  <a:cs typeface="Angsana New" pitchFamily="-1" charset="0"/>
                </a:rPr>
                <a:t>S</a:t>
              </a:r>
              <a:endParaRPr lang="th-TH">
                <a:ea typeface="Angsana New" pitchFamily="-1" charset="0"/>
                <a:cs typeface="Angsana New" pitchFamily="-1" charset="0"/>
              </a:endParaRPr>
            </a:p>
          </p:txBody>
        </p:sp>
        <p:sp>
          <p:nvSpPr>
            <p:cNvPr id="76842" name="Line 42"/>
            <p:cNvSpPr>
              <a:spLocks noChangeShapeType="1"/>
            </p:cNvSpPr>
            <p:nvPr/>
          </p:nvSpPr>
          <p:spPr bwMode="auto">
            <a:xfrm>
              <a:off x="864" y="3696"/>
              <a:ext cx="384" cy="0"/>
            </a:xfrm>
            <a:prstGeom prst="line">
              <a:avLst/>
            </a:prstGeom>
            <a:noFill/>
            <a:ln w="9525">
              <a:solidFill>
                <a:schemeClr val="tx1"/>
              </a:solidFill>
              <a:round/>
              <a:headEnd type="triangle" w="lg" len="med"/>
              <a:tailEnd type="none" w="lg" len="med"/>
            </a:ln>
          </p:spPr>
          <p:txBody>
            <a:bodyPr wrap="none" anchor="ctr">
              <a:prstTxWarp prst="textNoShape">
                <a:avLst/>
              </a:prstTxWarp>
            </a:bodyPr>
            <a:lstStyle/>
            <a:p>
              <a:endParaRPr lang="en-US"/>
            </a:p>
          </p:txBody>
        </p:sp>
        <p:sp>
          <p:nvSpPr>
            <p:cNvPr id="76843" name="Line 47"/>
            <p:cNvSpPr>
              <a:spLocks noChangeShapeType="1"/>
            </p:cNvSpPr>
            <p:nvPr/>
          </p:nvSpPr>
          <p:spPr bwMode="auto">
            <a:xfrm flipH="1">
              <a:off x="1895" y="3713"/>
              <a:ext cx="336" cy="0"/>
            </a:xfrm>
            <a:prstGeom prst="line">
              <a:avLst/>
            </a:prstGeom>
            <a:noFill/>
            <a:ln w="9525">
              <a:solidFill>
                <a:schemeClr val="tx1"/>
              </a:solidFill>
              <a:round/>
              <a:headEnd type="triangle" w="lg" len="med"/>
              <a:tailEnd type="none" w="lg" len="med"/>
            </a:ln>
          </p:spPr>
          <p:txBody>
            <a:bodyPr wrap="none" anchor="ctr">
              <a:prstTxWarp prst="textNoShape">
                <a:avLst/>
              </a:prstTxWarp>
            </a:bodyPr>
            <a:lstStyle/>
            <a:p>
              <a:endParaRPr lang="en-US"/>
            </a:p>
          </p:txBody>
        </p:sp>
      </p:grpSp>
      <p:sp>
        <p:nvSpPr>
          <p:cNvPr id="76828" name="Oval 48"/>
          <p:cNvSpPr>
            <a:spLocks noChangeAspect="1" noChangeArrowheads="1"/>
          </p:cNvSpPr>
          <p:nvPr/>
        </p:nvSpPr>
        <p:spPr bwMode="auto">
          <a:xfrm>
            <a:off x="2871788" y="2760663"/>
            <a:ext cx="136525" cy="123825"/>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6829" name="Rectangle 49"/>
          <p:cNvSpPr>
            <a:spLocks noChangeArrowheads="1"/>
          </p:cNvSpPr>
          <p:nvPr/>
        </p:nvSpPr>
        <p:spPr bwMode="auto">
          <a:xfrm>
            <a:off x="4141788" y="5943600"/>
            <a:ext cx="354012" cy="519113"/>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a:t>
            </a:r>
          </a:p>
        </p:txBody>
      </p:sp>
      <p:sp>
        <p:nvSpPr>
          <p:cNvPr id="76830" name="Text Box 51"/>
          <p:cNvSpPr txBox="1">
            <a:spLocks noChangeArrowheads="1"/>
          </p:cNvSpPr>
          <p:nvPr/>
        </p:nvSpPr>
        <p:spPr bwMode="auto">
          <a:xfrm>
            <a:off x="3352800" y="2286000"/>
            <a:ext cx="14478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A</a:t>
            </a:r>
            <a:r>
              <a:rPr lang="th-TH">
                <a:ea typeface="Angsana New" pitchFamily="-1" charset="0"/>
                <a:cs typeface="Angsana New" pitchFamily="-1" charset="0"/>
              </a:rPr>
              <a:t>= (1+t) P</a:t>
            </a:r>
            <a:r>
              <a:rPr lang="th-TH" baseline="-25000">
                <a:ea typeface="Angsana New" pitchFamily="-1" charset="0"/>
                <a:cs typeface="Angsana New" pitchFamily="-1" charset="0"/>
              </a:rPr>
              <a:t>B</a:t>
            </a:r>
          </a:p>
        </p:txBody>
      </p:sp>
      <p:sp>
        <p:nvSpPr>
          <p:cNvPr id="19509" name="Rectangle 53"/>
          <p:cNvSpPr>
            <a:spLocks noChangeArrowheads="1"/>
          </p:cNvSpPr>
          <p:nvPr/>
        </p:nvSpPr>
        <p:spPr bwMode="auto">
          <a:xfrm>
            <a:off x="4648200" y="1600200"/>
            <a:ext cx="4267200" cy="1752600"/>
          </a:xfrm>
          <a:prstGeom prst="rect">
            <a:avLst/>
          </a:prstGeom>
          <a:noFill/>
          <a:ln w="9525">
            <a:noFill/>
            <a:miter lim="800000"/>
            <a:headEnd/>
            <a:tailEnd/>
          </a:ln>
        </p:spPr>
        <p:txBody>
          <a:bodyPr>
            <a:prstTxWarp prst="textNoShape">
              <a:avLst/>
            </a:prstTxWarp>
          </a:bodyPr>
          <a:lstStyle/>
          <a:p>
            <a:pPr marL="342900" indent="-342900">
              <a:lnSpc>
                <a:spcPct val="90000"/>
              </a:lnSpc>
              <a:spcBef>
                <a:spcPct val="10000"/>
              </a:spcBef>
              <a:buFontTx/>
              <a:buChar char="•"/>
            </a:pPr>
            <a:r>
              <a:rPr lang="th-TH" sz="4000" dirty="0">
                <a:ea typeface="Angsana New" pitchFamily="-1" charset="0"/>
                <a:cs typeface="Angsana New" pitchFamily="-1" charset="0"/>
              </a:rPr>
              <a:t>With integration, the tariff is removed and price drops to P</a:t>
            </a:r>
            <a:r>
              <a:rPr lang="th-TH" sz="4000" baseline="-25000" dirty="0">
                <a:ea typeface="Angsana New" pitchFamily="-1" charset="0"/>
                <a:cs typeface="Angsana New" pitchFamily="-1" charset="0"/>
              </a:rPr>
              <a:t>B</a:t>
            </a:r>
            <a:r>
              <a:rPr lang="th-TH" sz="4000" dirty="0">
                <a:ea typeface="Angsana New" pitchFamily="-1" charset="0"/>
                <a:cs typeface="Angsana New" pitchFamily="-1" charset="0"/>
              </a:rPr>
              <a:t> and imports increase.  </a:t>
            </a:r>
          </a:p>
        </p:txBody>
      </p:sp>
      <p:sp>
        <p:nvSpPr>
          <p:cNvPr id="19510" name="Rectangle 54"/>
          <p:cNvSpPr>
            <a:spLocks noChangeArrowheads="1"/>
          </p:cNvSpPr>
          <p:nvPr/>
        </p:nvSpPr>
        <p:spPr bwMode="auto">
          <a:xfrm>
            <a:off x="5097463" y="3276600"/>
            <a:ext cx="2979737" cy="6858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a:latin typeface="Symbol" pitchFamily="-1" charset="2"/>
                <a:ea typeface="Angsana New" pitchFamily="-1" charset="0"/>
                <a:cs typeface="Angsana New" pitchFamily="-1" charset="0"/>
              </a:rPr>
              <a:t>D</a:t>
            </a:r>
            <a:r>
              <a:rPr lang="en-US" sz="4000">
                <a:ea typeface="Angsana New" pitchFamily="-1" charset="0"/>
                <a:cs typeface="Angsana New" pitchFamily="-1" charset="0"/>
              </a:rPr>
              <a:t>PS</a:t>
            </a:r>
            <a:r>
              <a:rPr lang="en-US" sz="4000" baseline="30000">
                <a:ea typeface="Angsana New" pitchFamily="-1" charset="0"/>
                <a:cs typeface="Angsana New" pitchFamily="-1" charset="0"/>
              </a:rPr>
              <a:t>   </a:t>
            </a:r>
            <a:r>
              <a:rPr lang="en-US" sz="4000">
                <a:ea typeface="Angsana New" pitchFamily="-1" charset="0"/>
                <a:cs typeface="Angsana New" pitchFamily="-1" charset="0"/>
              </a:rPr>
              <a:t>=   - M</a:t>
            </a:r>
            <a:endParaRPr lang="en-US">
              <a:ea typeface="Angsana New" pitchFamily="-1" charset="0"/>
              <a:cs typeface="Angsana New" pitchFamily="-1" charset="0"/>
            </a:endParaRPr>
          </a:p>
        </p:txBody>
      </p:sp>
      <p:sp>
        <p:nvSpPr>
          <p:cNvPr id="19511" name="Rectangle 55"/>
          <p:cNvSpPr>
            <a:spLocks noChangeArrowheads="1"/>
          </p:cNvSpPr>
          <p:nvPr/>
        </p:nvSpPr>
        <p:spPr bwMode="auto">
          <a:xfrm>
            <a:off x="5097463" y="3810000"/>
            <a:ext cx="3665537" cy="6858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a:latin typeface="Symbol" pitchFamily="-1" charset="2"/>
                <a:ea typeface="Angsana New" pitchFamily="-1" charset="0"/>
                <a:cs typeface="Angsana New" pitchFamily="-1" charset="0"/>
              </a:rPr>
              <a:t>D</a:t>
            </a:r>
            <a:r>
              <a:rPr lang="en-US" sz="4000">
                <a:ea typeface="Angsana New" pitchFamily="-1" charset="0"/>
                <a:cs typeface="Angsana New" pitchFamily="-1" charset="0"/>
              </a:rPr>
              <a:t>CS =  M + N + T + R</a:t>
            </a:r>
          </a:p>
          <a:p>
            <a:pPr marL="342900" indent="-342900">
              <a:lnSpc>
                <a:spcPct val="85000"/>
              </a:lnSpc>
              <a:spcBef>
                <a:spcPct val="5000"/>
              </a:spcBef>
            </a:pPr>
            <a:endParaRPr lang="th-TH" sz="4000" baseline="-25000">
              <a:ea typeface="Angsana New" pitchFamily="-1" charset="0"/>
              <a:cs typeface="Angsana New" pitchFamily="-1" charset="0"/>
            </a:endParaRPr>
          </a:p>
        </p:txBody>
      </p:sp>
      <p:sp>
        <p:nvSpPr>
          <p:cNvPr id="19512" name="Rectangle 56"/>
          <p:cNvSpPr>
            <a:spLocks noChangeArrowheads="1"/>
          </p:cNvSpPr>
          <p:nvPr/>
        </p:nvSpPr>
        <p:spPr bwMode="auto">
          <a:xfrm>
            <a:off x="5105400" y="4495800"/>
            <a:ext cx="3657600" cy="1676400"/>
          </a:xfrm>
          <a:prstGeom prst="rect">
            <a:avLst/>
          </a:prstGeom>
          <a:noFill/>
          <a:ln w="9525">
            <a:noFill/>
            <a:miter lim="800000"/>
            <a:headEnd/>
            <a:tailEnd/>
          </a:ln>
        </p:spPr>
        <p:txBody>
          <a:bodyPr>
            <a:prstTxWarp prst="textNoShape">
              <a:avLst/>
            </a:prstTxWarp>
          </a:bodyPr>
          <a:lstStyle/>
          <a:p>
            <a:pPr marL="185738" indent="-185738">
              <a:lnSpc>
                <a:spcPct val="85000"/>
              </a:lnSpc>
              <a:spcBef>
                <a:spcPct val="5000"/>
              </a:spcBef>
            </a:pPr>
            <a:r>
              <a:rPr lang="en-US">
                <a:latin typeface="Symbol" pitchFamily="-1" charset="2"/>
                <a:ea typeface="Angsana New" pitchFamily="-1" charset="0"/>
                <a:cs typeface="Angsana New" pitchFamily="-1" charset="0"/>
              </a:rPr>
              <a:t>D</a:t>
            </a:r>
            <a:r>
              <a:rPr lang="en-US" sz="4000">
                <a:ea typeface="Angsana New" pitchFamily="-1" charset="0"/>
                <a:cs typeface="Angsana New" pitchFamily="-1" charset="0"/>
              </a:rPr>
              <a:t>GR</a:t>
            </a:r>
            <a:r>
              <a:rPr lang="en-US" sz="4000" baseline="30000">
                <a:ea typeface="Angsana New" pitchFamily="-1" charset="0"/>
                <a:cs typeface="Angsana New" pitchFamily="-1" charset="0"/>
              </a:rPr>
              <a:t> </a:t>
            </a:r>
            <a:r>
              <a:rPr lang="en-US" sz="4000">
                <a:ea typeface="Angsana New" pitchFamily="-1" charset="0"/>
                <a:cs typeface="Angsana New" pitchFamily="-1" charset="0"/>
              </a:rPr>
              <a:t>=   -T</a:t>
            </a:r>
          </a:p>
          <a:p>
            <a:pPr marL="185738" indent="-185738">
              <a:lnSpc>
                <a:spcPct val="85000"/>
              </a:lnSpc>
              <a:spcBef>
                <a:spcPct val="5000"/>
              </a:spcBef>
            </a:pPr>
            <a:r>
              <a:rPr lang="en-US" sz="4000">
                <a:ea typeface="Angsana New" pitchFamily="-1" charset="0"/>
                <a:cs typeface="Angsana New" pitchFamily="-1" charset="0"/>
              </a:rPr>
              <a:t>Net  =   N + R,            trade creation.</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950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499"/>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9510">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499"/>
                                          </p:stCondLst>
                                        </p:cTn>
                                        <p:tgtEl>
                                          <p:spTgt spid="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499"/>
                                          </p:stCondLst>
                                        </p:cTn>
                                        <p:tgtEl>
                                          <p:spTgt spid="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19511">
                                            <p:txEl>
                                              <p:pRg st="0" end="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499"/>
                                          </p:stCondLst>
                                        </p:cTn>
                                        <p:tgtEl>
                                          <p:spTgt spid="19512">
                                            <p:txEl>
                                              <p:pRg st="0" end="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499"/>
                                          </p:stCondLst>
                                        </p:cTn>
                                        <p:tgtEl>
                                          <p:spTgt spid="1951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utoUpdateAnimBg="0"/>
      <p:bldP spid="19509" grpId="0" build="p" autoUpdateAnimBg="0"/>
      <p:bldP spid="19510" grpId="0" build="p" autoUpdateAnimBg="0"/>
      <p:bldP spid="19511" grpId="0" build="p" autoUpdateAnimBg="0"/>
      <p:bldP spid="19512"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5"/>
          <p:cNvSpPr>
            <a:spLocks noGrp="1" noChangeArrowheads="1"/>
          </p:cNvSpPr>
          <p:nvPr>
            <p:ph type="title"/>
          </p:nvPr>
        </p:nvSpPr>
        <p:spPr/>
        <p:txBody>
          <a:bodyPr/>
          <a:lstStyle/>
          <a:p>
            <a:r>
              <a:rPr lang="en-US" smtClean="0"/>
              <a:t>Impacts: Trade Creation and </a:t>
            </a:r>
            <a:r>
              <a:rPr lang="th-TH" smtClean="0"/>
              <a:t>Trade Diversion</a:t>
            </a:r>
          </a:p>
        </p:txBody>
      </p:sp>
      <p:sp>
        <p:nvSpPr>
          <p:cNvPr id="78853" name="Slide Number Placeholder 5"/>
          <p:cNvSpPr>
            <a:spLocks noGrp="1"/>
          </p:cNvSpPr>
          <p:nvPr>
            <p:ph type="sldNum" sz="quarter" idx="10"/>
          </p:nvPr>
        </p:nvSpPr>
        <p:spPr/>
        <p:txBody>
          <a:bodyPr/>
          <a:lstStyle/>
          <a:p>
            <a:fld id="{3CC9610D-27C3-1442-941A-794A848ABB41}" type="slidenum">
              <a:rPr lang="th-TH" smtClean="0"/>
              <a:pPr/>
              <a:t>40</a:t>
            </a:fld>
            <a:endParaRPr lang="th-TH" smtClean="0"/>
          </a:p>
        </p:txBody>
      </p:sp>
      <p:sp>
        <p:nvSpPr>
          <p:cNvPr id="69" name="Footer Placeholder 68"/>
          <p:cNvSpPr>
            <a:spLocks noGrp="1"/>
          </p:cNvSpPr>
          <p:nvPr>
            <p:ph type="ftr" sz="quarter" idx="3"/>
          </p:nvPr>
        </p:nvSpPr>
        <p:spPr/>
        <p:txBody>
          <a:bodyPr/>
          <a:lstStyle/>
          <a:p>
            <a:r>
              <a:rPr lang="en-US" smtClean="0"/>
              <a:t>Chayun Tantivasadakarn</a:t>
            </a:r>
            <a:endParaRPr lang="en-US"/>
          </a:p>
        </p:txBody>
      </p:sp>
      <p:sp>
        <p:nvSpPr>
          <p:cNvPr id="20486" name="Rectangle 6"/>
          <p:cNvSpPr>
            <a:spLocks noGrp="1" noChangeArrowheads="1"/>
          </p:cNvSpPr>
          <p:nvPr>
            <p:ph idx="4294967295"/>
          </p:nvPr>
        </p:nvSpPr>
        <p:spPr>
          <a:xfrm>
            <a:off x="533400" y="914400"/>
            <a:ext cx="8610600" cy="762000"/>
          </a:xfrm>
        </p:spPr>
        <p:txBody>
          <a:bodyPr/>
          <a:lstStyle/>
          <a:p>
            <a:pPr eaLnBrk="1" hangingPunct="1"/>
            <a:r>
              <a:rPr lang="th-TH">
                <a:latin typeface="Angsana New" pitchFamily="-1" charset="0"/>
                <a:ea typeface="ＭＳ Ｐゴシック" pitchFamily="-1" charset="-128"/>
              </a:rPr>
              <a:t>Before integration, P</a:t>
            </a:r>
            <a:r>
              <a:rPr lang="th-TH" baseline="-25000">
                <a:latin typeface="Angsana New" pitchFamily="-1" charset="0"/>
                <a:ea typeface="ＭＳ Ｐゴシック" pitchFamily="-1" charset="-128"/>
              </a:rPr>
              <a:t>A</a:t>
            </a:r>
            <a:r>
              <a:rPr lang="th-TH">
                <a:latin typeface="Angsana New" pitchFamily="-1" charset="0"/>
                <a:ea typeface="ＭＳ Ｐゴシック" pitchFamily="-1" charset="-128"/>
              </a:rPr>
              <a:t> = (1+t)P</a:t>
            </a:r>
            <a:r>
              <a:rPr lang="th-TH" baseline="-25000">
                <a:latin typeface="Angsana New" pitchFamily="-1" charset="0"/>
                <a:ea typeface="ＭＳ Ｐゴシック" pitchFamily="-1" charset="-128"/>
              </a:rPr>
              <a:t>B</a:t>
            </a:r>
            <a:r>
              <a:rPr lang="th-TH">
                <a:latin typeface="Angsana New" pitchFamily="-1" charset="0"/>
                <a:ea typeface="ＭＳ Ｐゴシック" pitchFamily="-1" charset="-128"/>
              </a:rPr>
              <a:t>, P</a:t>
            </a:r>
            <a:r>
              <a:rPr lang="th-TH" baseline="-25000">
                <a:latin typeface="Angsana New" pitchFamily="-1" charset="0"/>
                <a:ea typeface="ＭＳ Ｐゴシック" pitchFamily="-1" charset="-128"/>
              </a:rPr>
              <a:t>C</a:t>
            </a:r>
            <a:r>
              <a:rPr lang="th-TH">
                <a:latin typeface="Angsana New" pitchFamily="-1" charset="0"/>
                <a:ea typeface="ＭＳ Ｐゴシック" pitchFamily="-1" charset="-128"/>
              </a:rPr>
              <a:t> &gt; P</a:t>
            </a:r>
            <a:r>
              <a:rPr lang="th-TH" baseline="-25000">
                <a:latin typeface="Angsana New" pitchFamily="-1" charset="0"/>
                <a:ea typeface="ＭＳ Ｐゴシック" pitchFamily="-1" charset="-128"/>
              </a:rPr>
              <a:t>B</a:t>
            </a:r>
            <a:r>
              <a:rPr lang="th-TH">
                <a:latin typeface="Angsana New" pitchFamily="-1" charset="0"/>
                <a:ea typeface="ＭＳ Ｐゴシック" pitchFamily="-1" charset="-128"/>
              </a:rPr>
              <a:t>.</a:t>
            </a:r>
          </a:p>
        </p:txBody>
      </p:sp>
      <p:grpSp>
        <p:nvGrpSpPr>
          <p:cNvPr id="2" name="Group 61"/>
          <p:cNvGrpSpPr>
            <a:grpSpLocks/>
          </p:cNvGrpSpPr>
          <p:nvPr/>
        </p:nvGrpSpPr>
        <p:grpSpPr bwMode="auto">
          <a:xfrm>
            <a:off x="1597025" y="2846388"/>
            <a:ext cx="598488" cy="693737"/>
            <a:chOff x="1006" y="1793"/>
            <a:chExt cx="377" cy="437"/>
          </a:xfrm>
        </p:grpSpPr>
        <p:sp>
          <p:nvSpPr>
            <p:cNvPr id="78915" name="AutoShape 3"/>
            <p:cNvSpPr>
              <a:spLocks noChangeArrowheads="1"/>
            </p:cNvSpPr>
            <p:nvPr/>
          </p:nvSpPr>
          <p:spPr bwMode="auto">
            <a:xfrm rot="5400000" flipH="1" flipV="1">
              <a:off x="955" y="1844"/>
              <a:ext cx="400" cy="298"/>
            </a:xfrm>
            <a:prstGeom prst="rtTriangle">
              <a:avLst/>
            </a:prstGeom>
            <a:solidFill>
              <a:srgbClr val="FF99FF"/>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8916" name="Text Box 4"/>
            <p:cNvSpPr txBox="1">
              <a:spLocks noChangeArrowheads="1"/>
            </p:cNvSpPr>
            <p:nvPr/>
          </p:nvSpPr>
          <p:spPr bwMode="auto">
            <a:xfrm>
              <a:off x="1152" y="1920"/>
              <a:ext cx="231"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N</a:t>
              </a:r>
            </a:p>
          </p:txBody>
        </p:sp>
      </p:grpSp>
      <p:grpSp>
        <p:nvGrpSpPr>
          <p:cNvPr id="3" name="Group 68"/>
          <p:cNvGrpSpPr>
            <a:grpSpLocks/>
          </p:cNvGrpSpPr>
          <p:nvPr/>
        </p:nvGrpSpPr>
        <p:grpSpPr bwMode="auto">
          <a:xfrm>
            <a:off x="2057400" y="2819400"/>
            <a:ext cx="876300" cy="685800"/>
            <a:chOff x="1296" y="1776"/>
            <a:chExt cx="552" cy="432"/>
          </a:xfrm>
        </p:grpSpPr>
        <p:sp>
          <p:nvSpPr>
            <p:cNvPr id="78913" name="Rectangle 8"/>
            <p:cNvSpPr>
              <a:spLocks noChangeArrowheads="1"/>
            </p:cNvSpPr>
            <p:nvPr/>
          </p:nvSpPr>
          <p:spPr bwMode="auto">
            <a:xfrm>
              <a:off x="1296" y="1776"/>
              <a:ext cx="552" cy="432"/>
            </a:xfrm>
            <a:prstGeom prst="rect">
              <a:avLst/>
            </a:prstGeom>
            <a:solidFill>
              <a:schemeClr val="accent1"/>
            </a:solidFill>
            <a:ln w="9525">
              <a:solidFill>
                <a:schemeClr val="tx1"/>
              </a:solid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8914" name="Rectangle 9"/>
            <p:cNvSpPr>
              <a:spLocks noChangeArrowheads="1"/>
            </p:cNvSpPr>
            <p:nvPr/>
          </p:nvSpPr>
          <p:spPr bwMode="auto">
            <a:xfrm>
              <a:off x="1440" y="1795"/>
              <a:ext cx="287" cy="368"/>
            </a:xfrm>
            <a:prstGeom prst="rect">
              <a:avLst/>
            </a:prstGeom>
            <a:noFill/>
            <a:ln w="9525">
              <a:noFill/>
              <a:miter lim="800000"/>
              <a:headEnd/>
              <a:tailEnd/>
            </a:ln>
          </p:spPr>
          <p:txBody>
            <a:bodyPr wrap="none">
              <a:prstTxWarp prst="textNoShape">
                <a:avLst/>
              </a:prstTxWarp>
              <a:spAutoFit/>
            </a:bodyPr>
            <a:lstStyle/>
            <a:p>
              <a:r>
                <a:rPr lang="th-TH" sz="3200" b="1">
                  <a:ea typeface="Angsana New" pitchFamily="-1" charset="0"/>
                  <a:cs typeface="Angsana New" pitchFamily="-1" charset="0"/>
                </a:rPr>
                <a:t>T</a:t>
              </a:r>
              <a:r>
                <a:rPr lang="th-TH" sz="3200" b="1" baseline="-25000">
                  <a:ea typeface="Angsana New" pitchFamily="-1" charset="0"/>
                  <a:cs typeface="Angsana New" pitchFamily="-1" charset="0"/>
                </a:rPr>
                <a:t>1</a:t>
              </a:r>
              <a:endParaRPr lang="th-TH" sz="3200" b="1">
                <a:ea typeface="Angsana New" pitchFamily="-1" charset="0"/>
                <a:cs typeface="Angsana New" pitchFamily="-1" charset="0"/>
              </a:endParaRPr>
            </a:p>
          </p:txBody>
        </p:sp>
      </p:grpSp>
      <p:grpSp>
        <p:nvGrpSpPr>
          <p:cNvPr id="4" name="Group 64"/>
          <p:cNvGrpSpPr>
            <a:grpSpLocks/>
          </p:cNvGrpSpPr>
          <p:nvPr/>
        </p:nvGrpSpPr>
        <p:grpSpPr bwMode="auto">
          <a:xfrm>
            <a:off x="2963863" y="2862263"/>
            <a:ext cx="450850" cy="677862"/>
            <a:chOff x="1867" y="1803"/>
            <a:chExt cx="284" cy="427"/>
          </a:xfrm>
        </p:grpSpPr>
        <p:sp>
          <p:nvSpPr>
            <p:cNvPr id="78911" name="AutoShape 11"/>
            <p:cNvSpPr>
              <a:spLocks noChangeArrowheads="1"/>
            </p:cNvSpPr>
            <p:nvPr/>
          </p:nvSpPr>
          <p:spPr bwMode="auto">
            <a:xfrm rot="10800000" flipH="1" flipV="1">
              <a:off x="1867" y="1803"/>
              <a:ext cx="284" cy="416"/>
            </a:xfrm>
            <a:prstGeom prst="rtTriangle">
              <a:avLst/>
            </a:prstGeom>
            <a:solidFill>
              <a:srgbClr val="FFCC00"/>
            </a:solidFill>
            <a:ln w="9525">
              <a:no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8912" name="Text Box 12"/>
            <p:cNvSpPr txBox="1">
              <a:spLocks noChangeArrowheads="1"/>
            </p:cNvSpPr>
            <p:nvPr/>
          </p:nvSpPr>
          <p:spPr bwMode="auto">
            <a:xfrm>
              <a:off x="1918" y="1920"/>
              <a:ext cx="194"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R</a:t>
              </a:r>
              <a:endParaRPr lang="th-TH" sz="3200" b="1" baseline="30000">
                <a:ea typeface="Angsana New" pitchFamily="-1" charset="0"/>
                <a:cs typeface="Angsana New" pitchFamily="-1" charset="0"/>
              </a:endParaRPr>
            </a:p>
          </p:txBody>
        </p:sp>
      </p:grpSp>
      <p:grpSp>
        <p:nvGrpSpPr>
          <p:cNvPr id="5" name="Group 60"/>
          <p:cNvGrpSpPr>
            <a:grpSpLocks/>
          </p:cNvGrpSpPr>
          <p:nvPr/>
        </p:nvGrpSpPr>
        <p:grpSpPr bwMode="auto">
          <a:xfrm>
            <a:off x="714375" y="2819400"/>
            <a:ext cx="1343025" cy="700088"/>
            <a:chOff x="450" y="1776"/>
            <a:chExt cx="846" cy="441"/>
          </a:xfrm>
        </p:grpSpPr>
        <p:sp>
          <p:nvSpPr>
            <p:cNvPr id="78909" name="Freeform 16"/>
            <p:cNvSpPr>
              <a:spLocks/>
            </p:cNvSpPr>
            <p:nvPr/>
          </p:nvSpPr>
          <p:spPr bwMode="auto">
            <a:xfrm>
              <a:off x="450" y="1776"/>
              <a:ext cx="846" cy="441"/>
            </a:xfrm>
            <a:custGeom>
              <a:avLst/>
              <a:gdLst>
                <a:gd name="T0" fmla="*/ 0 w 846"/>
                <a:gd name="T1" fmla="*/ 441 h 441"/>
                <a:gd name="T2" fmla="*/ 558 w 846"/>
                <a:gd name="T3" fmla="*/ 424 h 441"/>
                <a:gd name="T4" fmla="*/ 846 w 846"/>
                <a:gd name="T5" fmla="*/ 0 h 441"/>
                <a:gd name="T6" fmla="*/ 0 w 846"/>
                <a:gd name="T7" fmla="*/ 5 h 441"/>
                <a:gd name="T8" fmla="*/ 0 60000 65536"/>
                <a:gd name="T9" fmla="*/ 0 60000 65536"/>
                <a:gd name="T10" fmla="*/ 0 60000 65536"/>
                <a:gd name="T11" fmla="*/ 0 60000 65536"/>
                <a:gd name="T12" fmla="*/ 0 w 846"/>
                <a:gd name="T13" fmla="*/ 0 h 441"/>
                <a:gd name="T14" fmla="*/ 846 w 846"/>
                <a:gd name="T15" fmla="*/ 441 h 441"/>
              </a:gdLst>
              <a:ahLst/>
              <a:cxnLst>
                <a:cxn ang="T8">
                  <a:pos x="T0" y="T1"/>
                </a:cxn>
                <a:cxn ang="T9">
                  <a:pos x="T2" y="T3"/>
                </a:cxn>
                <a:cxn ang="T10">
                  <a:pos x="T4" y="T5"/>
                </a:cxn>
                <a:cxn ang="T11">
                  <a:pos x="T6" y="T7"/>
                </a:cxn>
              </a:cxnLst>
              <a:rect l="T12" t="T13" r="T14" b="T15"/>
              <a:pathLst>
                <a:path w="846" h="441">
                  <a:moveTo>
                    <a:pt x="0" y="441"/>
                  </a:moveTo>
                  <a:lnTo>
                    <a:pt x="558" y="424"/>
                  </a:lnTo>
                  <a:lnTo>
                    <a:pt x="846" y="0"/>
                  </a:lnTo>
                  <a:lnTo>
                    <a:pt x="0" y="5"/>
                  </a:lnTo>
                </a:path>
              </a:pathLst>
            </a:custGeom>
            <a:solidFill>
              <a:schemeClr val="accent1">
                <a:lumMod val="75000"/>
              </a:schemeClr>
            </a:solidFill>
            <a:ln w="9525">
              <a:no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8910" name="Text Box 17"/>
            <p:cNvSpPr txBox="1">
              <a:spLocks noChangeArrowheads="1"/>
            </p:cNvSpPr>
            <p:nvPr/>
          </p:nvSpPr>
          <p:spPr bwMode="auto">
            <a:xfrm>
              <a:off x="672" y="1776"/>
              <a:ext cx="339" cy="310"/>
            </a:xfrm>
            <a:prstGeom prst="rect">
              <a:avLst/>
            </a:prstGeom>
            <a:noFill/>
            <a:ln w="9525">
              <a:noFill/>
              <a:miter lim="800000"/>
              <a:headEnd/>
              <a:tailEnd/>
            </a:ln>
          </p:spPr>
          <p:txBody>
            <a:bodyPr lIns="0" tIns="0" rIns="0" bIns="0">
              <a:prstTxWarp prst="textNoShape">
                <a:avLst/>
              </a:prstTxWarp>
              <a:spAutoFit/>
            </a:bodyPr>
            <a:lstStyle/>
            <a:p>
              <a:pPr>
                <a:spcBef>
                  <a:spcPct val="50000"/>
                </a:spcBef>
              </a:pPr>
              <a:r>
                <a:rPr lang="th-TH" sz="3200" b="1">
                  <a:ea typeface="Angsana New" pitchFamily="-1" charset="0"/>
                  <a:cs typeface="Angsana New" pitchFamily="-1" charset="0"/>
                </a:rPr>
                <a:t>M</a:t>
              </a:r>
            </a:p>
          </p:txBody>
        </p:sp>
      </p:grpSp>
      <p:sp>
        <p:nvSpPr>
          <p:cNvPr id="78858" name="Line 19"/>
          <p:cNvSpPr>
            <a:spLocks noChangeShapeType="1"/>
          </p:cNvSpPr>
          <p:nvPr/>
        </p:nvSpPr>
        <p:spPr bwMode="auto">
          <a:xfrm>
            <a:off x="2328863" y="1798638"/>
            <a:ext cx="1709737" cy="2773362"/>
          </a:xfrm>
          <a:prstGeom prst="line">
            <a:avLst/>
          </a:prstGeom>
          <a:noFill/>
          <a:ln w="57150">
            <a:solidFill>
              <a:srgbClr val="FF3300"/>
            </a:solidFill>
            <a:round/>
            <a:headEnd/>
            <a:tailEnd/>
          </a:ln>
        </p:spPr>
        <p:txBody>
          <a:bodyPr wrap="none" anchor="ctr">
            <a:prstTxWarp prst="textNoShape">
              <a:avLst/>
            </a:prstTxWarp>
          </a:bodyPr>
          <a:lstStyle/>
          <a:p>
            <a:endParaRPr lang="en-US"/>
          </a:p>
        </p:txBody>
      </p:sp>
      <p:sp>
        <p:nvSpPr>
          <p:cNvPr id="78859" name="Text Box 20"/>
          <p:cNvSpPr txBox="1">
            <a:spLocks noChangeArrowheads="1"/>
          </p:cNvSpPr>
          <p:nvPr/>
        </p:nvSpPr>
        <p:spPr bwMode="auto">
          <a:xfrm>
            <a:off x="4114800" y="3810000"/>
            <a:ext cx="646113"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B</a:t>
            </a:r>
            <a:endParaRPr lang="th-TH">
              <a:ea typeface="Angsana New" pitchFamily="-1" charset="0"/>
              <a:cs typeface="Angsana New" pitchFamily="-1" charset="0"/>
            </a:endParaRPr>
          </a:p>
        </p:txBody>
      </p:sp>
      <p:sp>
        <p:nvSpPr>
          <p:cNvPr id="78860" name="Line 21"/>
          <p:cNvSpPr>
            <a:spLocks noChangeShapeType="1"/>
          </p:cNvSpPr>
          <p:nvPr/>
        </p:nvSpPr>
        <p:spPr bwMode="auto">
          <a:xfrm flipV="1">
            <a:off x="692150" y="1965325"/>
            <a:ext cx="0" cy="4130675"/>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en-US"/>
          </a:p>
        </p:txBody>
      </p:sp>
      <p:sp>
        <p:nvSpPr>
          <p:cNvPr id="78861" name="Line 22"/>
          <p:cNvSpPr>
            <a:spLocks noChangeShapeType="1"/>
          </p:cNvSpPr>
          <p:nvPr/>
        </p:nvSpPr>
        <p:spPr bwMode="auto">
          <a:xfrm>
            <a:off x="692150" y="6096000"/>
            <a:ext cx="3663950" cy="0"/>
          </a:xfrm>
          <a:prstGeom prst="line">
            <a:avLst/>
          </a:prstGeom>
          <a:noFill/>
          <a:ln w="57150">
            <a:solidFill>
              <a:schemeClr val="tx1"/>
            </a:solidFill>
            <a:round/>
            <a:headEnd/>
            <a:tailEnd type="triangle" w="med" len="med"/>
          </a:ln>
        </p:spPr>
        <p:txBody>
          <a:bodyPr wrap="none" anchor="ctr">
            <a:prstTxWarp prst="textNoShape">
              <a:avLst/>
            </a:prstTxWarp>
          </a:bodyPr>
          <a:lstStyle/>
          <a:p>
            <a:endParaRPr lang="en-US"/>
          </a:p>
        </p:txBody>
      </p:sp>
      <p:sp>
        <p:nvSpPr>
          <p:cNvPr id="78862" name="Line 23"/>
          <p:cNvSpPr>
            <a:spLocks noChangeShapeType="1"/>
          </p:cNvSpPr>
          <p:nvPr/>
        </p:nvSpPr>
        <p:spPr bwMode="auto">
          <a:xfrm flipV="1">
            <a:off x="730250" y="1752600"/>
            <a:ext cx="2089150" cy="2960688"/>
          </a:xfrm>
          <a:prstGeom prst="line">
            <a:avLst/>
          </a:prstGeom>
          <a:noFill/>
          <a:ln w="57150">
            <a:solidFill>
              <a:srgbClr val="FF3300"/>
            </a:solidFill>
            <a:round/>
            <a:headEnd/>
            <a:tailEnd/>
          </a:ln>
        </p:spPr>
        <p:txBody>
          <a:bodyPr wrap="none" anchor="ctr">
            <a:prstTxWarp prst="textNoShape">
              <a:avLst/>
            </a:prstTxWarp>
          </a:bodyPr>
          <a:lstStyle/>
          <a:p>
            <a:endParaRPr lang="en-US"/>
          </a:p>
        </p:txBody>
      </p:sp>
      <p:sp>
        <p:nvSpPr>
          <p:cNvPr id="78863" name="Text Box 24"/>
          <p:cNvSpPr txBox="1">
            <a:spLocks noChangeArrowheads="1"/>
          </p:cNvSpPr>
          <p:nvPr/>
        </p:nvSpPr>
        <p:spPr bwMode="auto">
          <a:xfrm>
            <a:off x="4059238" y="4281488"/>
            <a:ext cx="436562"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D</a:t>
            </a:r>
          </a:p>
        </p:txBody>
      </p:sp>
      <p:sp>
        <p:nvSpPr>
          <p:cNvPr id="78864" name="Text Box 25"/>
          <p:cNvSpPr txBox="1">
            <a:spLocks noChangeArrowheads="1"/>
          </p:cNvSpPr>
          <p:nvPr/>
        </p:nvSpPr>
        <p:spPr bwMode="auto">
          <a:xfrm>
            <a:off x="2895600" y="1524000"/>
            <a:ext cx="366713"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S</a:t>
            </a:r>
          </a:p>
        </p:txBody>
      </p:sp>
      <p:sp>
        <p:nvSpPr>
          <p:cNvPr id="78865" name="Text Box 26"/>
          <p:cNvSpPr txBox="1">
            <a:spLocks noChangeArrowheads="1"/>
          </p:cNvSpPr>
          <p:nvPr/>
        </p:nvSpPr>
        <p:spPr bwMode="auto">
          <a:xfrm>
            <a:off x="496888" y="1538288"/>
            <a:ext cx="646112"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p>
        </p:txBody>
      </p:sp>
      <p:sp>
        <p:nvSpPr>
          <p:cNvPr id="78866" name="Line 27"/>
          <p:cNvSpPr>
            <a:spLocks noChangeShapeType="1"/>
          </p:cNvSpPr>
          <p:nvPr/>
        </p:nvSpPr>
        <p:spPr bwMode="auto">
          <a:xfrm>
            <a:off x="685800" y="2819400"/>
            <a:ext cx="3733800" cy="0"/>
          </a:xfrm>
          <a:prstGeom prst="line">
            <a:avLst/>
          </a:prstGeom>
          <a:noFill/>
          <a:ln w="57150">
            <a:solidFill>
              <a:schemeClr val="tx1"/>
            </a:solidFill>
            <a:prstDash val="dash"/>
            <a:round/>
            <a:headEnd/>
            <a:tailEnd/>
          </a:ln>
        </p:spPr>
        <p:txBody>
          <a:bodyPr wrap="none" anchor="ctr">
            <a:prstTxWarp prst="textNoShape">
              <a:avLst/>
            </a:prstTxWarp>
          </a:bodyPr>
          <a:lstStyle/>
          <a:p>
            <a:endParaRPr lang="en-US"/>
          </a:p>
        </p:txBody>
      </p:sp>
      <p:sp>
        <p:nvSpPr>
          <p:cNvPr id="78867" name="Text Box 28"/>
          <p:cNvSpPr txBox="1">
            <a:spLocks noChangeArrowheads="1"/>
          </p:cNvSpPr>
          <p:nvPr/>
        </p:nvSpPr>
        <p:spPr bwMode="auto">
          <a:xfrm>
            <a:off x="0" y="2452688"/>
            <a:ext cx="609600" cy="519112"/>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150</a:t>
            </a:r>
          </a:p>
        </p:txBody>
      </p:sp>
      <p:grpSp>
        <p:nvGrpSpPr>
          <p:cNvPr id="78868" name="Group 29"/>
          <p:cNvGrpSpPr>
            <a:grpSpLocks/>
          </p:cNvGrpSpPr>
          <p:nvPr/>
        </p:nvGrpSpPr>
        <p:grpSpPr bwMode="auto">
          <a:xfrm>
            <a:off x="2249488" y="1371600"/>
            <a:ext cx="646112" cy="828675"/>
            <a:chOff x="4752" y="1296"/>
            <a:chExt cx="288" cy="404"/>
          </a:xfrm>
        </p:grpSpPr>
        <p:sp>
          <p:nvSpPr>
            <p:cNvPr id="78907" name="Oval 30"/>
            <p:cNvSpPr>
              <a:spLocks noChangeAspect="1" noChangeArrowheads="1"/>
            </p:cNvSpPr>
            <p:nvPr/>
          </p:nvSpPr>
          <p:spPr bwMode="auto">
            <a:xfrm>
              <a:off x="4848" y="1632"/>
              <a:ext cx="68" cy="68"/>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p>
          </p:txBody>
        </p:sp>
        <p:sp>
          <p:nvSpPr>
            <p:cNvPr id="78908" name="Text Box 31"/>
            <p:cNvSpPr txBox="1">
              <a:spLocks noChangeArrowheads="1"/>
            </p:cNvSpPr>
            <p:nvPr/>
          </p:nvSpPr>
          <p:spPr bwMode="auto">
            <a:xfrm>
              <a:off x="4752" y="1296"/>
              <a:ext cx="288" cy="253"/>
            </a:xfrm>
            <a:prstGeom prst="rect">
              <a:avLst/>
            </a:prstGeom>
            <a:noFill/>
            <a:ln w="9525">
              <a:noFill/>
              <a:miter lim="800000"/>
              <a:headEnd/>
              <a:tailEnd/>
            </a:ln>
          </p:spPr>
          <p:txBody>
            <a:bodyPr>
              <a:prstTxWarp prst="textNoShape">
                <a:avLst/>
              </a:prstTxWarp>
              <a:spAutoFit/>
            </a:bodyPr>
            <a:lstStyle/>
            <a:p>
              <a:pPr>
                <a:spcBef>
                  <a:spcPct val="50000"/>
                </a:spcBef>
              </a:pPr>
              <a:endParaRPr lang="en-US"/>
            </a:p>
          </p:txBody>
        </p:sp>
      </p:grpSp>
      <p:sp>
        <p:nvSpPr>
          <p:cNvPr id="78869" name="Rectangle 39"/>
          <p:cNvSpPr>
            <a:spLocks noChangeArrowheads="1"/>
          </p:cNvSpPr>
          <p:nvPr/>
        </p:nvSpPr>
        <p:spPr bwMode="auto">
          <a:xfrm>
            <a:off x="1779588" y="2287588"/>
            <a:ext cx="368300" cy="523875"/>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U</a:t>
            </a:r>
          </a:p>
        </p:txBody>
      </p:sp>
      <p:sp>
        <p:nvSpPr>
          <p:cNvPr id="78870" name="Rectangle 41"/>
          <p:cNvSpPr>
            <a:spLocks noChangeArrowheads="1"/>
          </p:cNvSpPr>
          <p:nvPr/>
        </p:nvSpPr>
        <p:spPr bwMode="auto">
          <a:xfrm>
            <a:off x="1843088" y="5957888"/>
            <a:ext cx="442912" cy="519112"/>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a:t>
            </a:r>
            <a:r>
              <a:rPr lang="th-TH" baseline="-25000">
                <a:ea typeface="Angsana New" pitchFamily="-1" charset="0"/>
                <a:cs typeface="Angsana New" pitchFamily="-1" charset="0"/>
              </a:rPr>
              <a:t>S</a:t>
            </a:r>
            <a:endParaRPr lang="th-TH">
              <a:ea typeface="Angsana New" pitchFamily="-1" charset="0"/>
              <a:cs typeface="Angsana New" pitchFamily="-1" charset="0"/>
            </a:endParaRPr>
          </a:p>
        </p:txBody>
      </p:sp>
      <p:sp>
        <p:nvSpPr>
          <p:cNvPr id="78871" name="Oval 43"/>
          <p:cNvSpPr>
            <a:spLocks noChangeAspect="1" noChangeArrowheads="1"/>
          </p:cNvSpPr>
          <p:nvPr/>
        </p:nvSpPr>
        <p:spPr bwMode="auto">
          <a:xfrm>
            <a:off x="1997075" y="2733675"/>
            <a:ext cx="136525" cy="123825"/>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8872" name="Rectangle 44"/>
          <p:cNvSpPr>
            <a:spLocks noChangeArrowheads="1"/>
          </p:cNvSpPr>
          <p:nvPr/>
        </p:nvSpPr>
        <p:spPr bwMode="auto">
          <a:xfrm>
            <a:off x="2882900" y="2376488"/>
            <a:ext cx="368300" cy="523875"/>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V</a:t>
            </a:r>
          </a:p>
        </p:txBody>
      </p:sp>
      <p:grpSp>
        <p:nvGrpSpPr>
          <p:cNvPr id="78873" name="Group 66"/>
          <p:cNvGrpSpPr>
            <a:grpSpLocks/>
          </p:cNvGrpSpPr>
          <p:nvPr/>
        </p:nvGrpSpPr>
        <p:grpSpPr bwMode="auto">
          <a:xfrm>
            <a:off x="2057400" y="2832100"/>
            <a:ext cx="898525" cy="3228975"/>
            <a:chOff x="1296" y="2016"/>
            <a:chExt cx="566" cy="1802"/>
          </a:xfrm>
        </p:grpSpPr>
        <p:sp>
          <p:nvSpPr>
            <p:cNvPr id="78905" name="Line 40"/>
            <p:cNvSpPr>
              <a:spLocks noChangeShapeType="1"/>
            </p:cNvSpPr>
            <p:nvPr/>
          </p:nvSpPr>
          <p:spPr bwMode="auto">
            <a:xfrm>
              <a:off x="1296" y="2016"/>
              <a:ext cx="7" cy="1791"/>
            </a:xfrm>
            <a:prstGeom prst="line">
              <a:avLst/>
            </a:prstGeom>
            <a:noFill/>
            <a:ln w="9525">
              <a:solidFill>
                <a:schemeClr val="tx1"/>
              </a:solidFill>
              <a:round/>
              <a:headEnd/>
              <a:tailEnd/>
            </a:ln>
          </p:spPr>
          <p:txBody>
            <a:bodyPr wrap="none" anchor="ctr">
              <a:prstTxWarp prst="textNoShape">
                <a:avLst/>
              </a:prstTxWarp>
            </a:bodyPr>
            <a:lstStyle/>
            <a:p>
              <a:endParaRPr lang="en-US"/>
            </a:p>
          </p:txBody>
        </p:sp>
        <p:sp>
          <p:nvSpPr>
            <p:cNvPr id="78906" name="Line 45"/>
            <p:cNvSpPr>
              <a:spLocks noChangeShapeType="1"/>
            </p:cNvSpPr>
            <p:nvPr/>
          </p:nvSpPr>
          <p:spPr bwMode="auto">
            <a:xfrm flipH="1">
              <a:off x="1859" y="2020"/>
              <a:ext cx="3" cy="1798"/>
            </a:xfrm>
            <a:prstGeom prst="line">
              <a:avLst/>
            </a:prstGeom>
            <a:noFill/>
            <a:ln w="9525">
              <a:solidFill>
                <a:schemeClr val="tx1"/>
              </a:solidFill>
              <a:round/>
              <a:headEnd/>
              <a:tailEnd/>
            </a:ln>
          </p:spPr>
          <p:txBody>
            <a:bodyPr wrap="none" anchor="ctr">
              <a:prstTxWarp prst="textNoShape">
                <a:avLst/>
              </a:prstTxWarp>
            </a:bodyPr>
            <a:lstStyle/>
            <a:p>
              <a:endParaRPr lang="en-US"/>
            </a:p>
          </p:txBody>
        </p:sp>
      </p:grpSp>
      <p:sp>
        <p:nvSpPr>
          <p:cNvPr id="78874" name="Rectangle 46"/>
          <p:cNvSpPr>
            <a:spLocks noChangeArrowheads="1"/>
          </p:cNvSpPr>
          <p:nvPr/>
        </p:nvSpPr>
        <p:spPr bwMode="auto">
          <a:xfrm>
            <a:off x="2779713" y="5984875"/>
            <a:ext cx="468312" cy="519113"/>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a:t>
            </a:r>
            <a:r>
              <a:rPr lang="th-TH" baseline="-25000">
                <a:ea typeface="Angsana New" pitchFamily="-1" charset="0"/>
                <a:cs typeface="Angsana New" pitchFamily="-1" charset="0"/>
              </a:rPr>
              <a:t>D</a:t>
            </a:r>
            <a:endParaRPr lang="th-TH">
              <a:ea typeface="Angsana New" pitchFamily="-1" charset="0"/>
              <a:cs typeface="Angsana New" pitchFamily="-1" charset="0"/>
            </a:endParaRPr>
          </a:p>
        </p:txBody>
      </p:sp>
      <p:sp>
        <p:nvSpPr>
          <p:cNvPr id="78875" name="Oval 48"/>
          <p:cNvSpPr>
            <a:spLocks noChangeAspect="1" noChangeArrowheads="1"/>
          </p:cNvSpPr>
          <p:nvPr/>
        </p:nvSpPr>
        <p:spPr bwMode="auto">
          <a:xfrm>
            <a:off x="2871788" y="2760663"/>
            <a:ext cx="136525" cy="123825"/>
          </a:xfrm>
          <a:prstGeom prst="ellipse">
            <a:avLst/>
          </a:prstGeom>
          <a:solidFill>
            <a:srgbClr val="FF99FF"/>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8876" name="Rectangle 49"/>
          <p:cNvSpPr>
            <a:spLocks noChangeArrowheads="1"/>
          </p:cNvSpPr>
          <p:nvPr/>
        </p:nvSpPr>
        <p:spPr bwMode="auto">
          <a:xfrm>
            <a:off x="4141788" y="5943600"/>
            <a:ext cx="354012" cy="519113"/>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a:t>
            </a:r>
          </a:p>
        </p:txBody>
      </p:sp>
      <p:sp>
        <p:nvSpPr>
          <p:cNvPr id="78877" name="Text Box 50"/>
          <p:cNvSpPr txBox="1">
            <a:spLocks noChangeArrowheads="1"/>
          </p:cNvSpPr>
          <p:nvPr/>
        </p:nvSpPr>
        <p:spPr bwMode="auto">
          <a:xfrm>
            <a:off x="11113" y="3733800"/>
            <a:ext cx="6350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100</a:t>
            </a:r>
          </a:p>
        </p:txBody>
      </p:sp>
      <p:sp>
        <p:nvSpPr>
          <p:cNvPr id="78878" name="Text Box 51"/>
          <p:cNvSpPr txBox="1">
            <a:spLocks noChangeArrowheads="1"/>
          </p:cNvSpPr>
          <p:nvPr/>
        </p:nvSpPr>
        <p:spPr bwMode="auto">
          <a:xfrm>
            <a:off x="3352800" y="2286000"/>
            <a:ext cx="1447800" cy="519113"/>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A</a:t>
            </a:r>
            <a:r>
              <a:rPr lang="th-TH">
                <a:ea typeface="Angsana New" pitchFamily="-1" charset="0"/>
                <a:cs typeface="Angsana New" pitchFamily="-1" charset="0"/>
              </a:rPr>
              <a:t>= (1+t) P</a:t>
            </a:r>
            <a:r>
              <a:rPr lang="th-TH" baseline="-25000">
                <a:ea typeface="Angsana New" pitchFamily="-1" charset="0"/>
                <a:cs typeface="Angsana New" pitchFamily="-1" charset="0"/>
              </a:rPr>
              <a:t>B</a:t>
            </a:r>
          </a:p>
        </p:txBody>
      </p:sp>
      <p:sp>
        <p:nvSpPr>
          <p:cNvPr id="20533" name="Rectangle 53"/>
          <p:cNvSpPr>
            <a:spLocks noChangeArrowheads="1"/>
          </p:cNvSpPr>
          <p:nvPr/>
        </p:nvSpPr>
        <p:spPr bwMode="auto">
          <a:xfrm>
            <a:off x="4648200" y="1447800"/>
            <a:ext cx="4495800" cy="1752600"/>
          </a:xfrm>
          <a:prstGeom prst="rect">
            <a:avLst/>
          </a:prstGeom>
          <a:noFill/>
          <a:ln w="9525">
            <a:noFill/>
            <a:miter lim="800000"/>
            <a:headEnd/>
            <a:tailEnd/>
          </a:ln>
        </p:spPr>
        <p:txBody>
          <a:bodyPr>
            <a:prstTxWarp prst="textNoShape">
              <a:avLst/>
            </a:prstTxWarp>
          </a:bodyPr>
          <a:lstStyle/>
          <a:p>
            <a:pPr marL="342900" indent="-342900">
              <a:lnSpc>
                <a:spcPct val="90000"/>
              </a:lnSpc>
              <a:spcBef>
                <a:spcPct val="10000"/>
              </a:spcBef>
              <a:buFontTx/>
              <a:buChar char="•"/>
            </a:pPr>
            <a:r>
              <a:rPr lang="th-TH" sz="3600">
                <a:ea typeface="Angsana New" pitchFamily="-1" charset="0"/>
                <a:cs typeface="Angsana New" pitchFamily="-1" charset="0"/>
              </a:rPr>
              <a:t>A integrates with C, the tariff is removed and price drops to P</a:t>
            </a:r>
            <a:r>
              <a:rPr lang="th-TH" sz="3600" baseline="-25000">
                <a:ea typeface="Angsana New" pitchFamily="-1" charset="0"/>
                <a:cs typeface="Angsana New" pitchFamily="-1" charset="0"/>
              </a:rPr>
              <a:t>C</a:t>
            </a:r>
            <a:r>
              <a:rPr lang="th-TH" sz="3600">
                <a:ea typeface="Angsana New" pitchFamily="-1" charset="0"/>
                <a:cs typeface="Angsana New" pitchFamily="-1" charset="0"/>
              </a:rPr>
              <a:t> and imports increase.  </a:t>
            </a:r>
          </a:p>
        </p:txBody>
      </p:sp>
      <p:sp>
        <p:nvSpPr>
          <p:cNvPr id="20534" name="Rectangle 54"/>
          <p:cNvSpPr>
            <a:spLocks noChangeArrowheads="1"/>
          </p:cNvSpPr>
          <p:nvPr/>
        </p:nvSpPr>
        <p:spPr bwMode="auto">
          <a:xfrm>
            <a:off x="5097463" y="3048000"/>
            <a:ext cx="2979737" cy="6858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sz="2400">
                <a:latin typeface="Symbol" pitchFamily="-1" charset="2"/>
                <a:ea typeface="Angsana New" pitchFamily="-1" charset="0"/>
                <a:cs typeface="Angsana New" pitchFamily="-1" charset="0"/>
              </a:rPr>
              <a:t>D</a:t>
            </a:r>
            <a:r>
              <a:rPr lang="en-US" sz="3600">
                <a:ea typeface="Angsana New" pitchFamily="-1" charset="0"/>
                <a:cs typeface="Angsana New" pitchFamily="-1" charset="0"/>
              </a:rPr>
              <a:t>PS</a:t>
            </a:r>
            <a:r>
              <a:rPr lang="en-US" sz="3600" baseline="30000">
                <a:ea typeface="Angsana New" pitchFamily="-1" charset="0"/>
                <a:cs typeface="Angsana New" pitchFamily="-1" charset="0"/>
              </a:rPr>
              <a:t>   </a:t>
            </a:r>
            <a:r>
              <a:rPr lang="en-US" sz="3600">
                <a:ea typeface="Angsana New" pitchFamily="-1" charset="0"/>
                <a:cs typeface="Angsana New" pitchFamily="-1" charset="0"/>
              </a:rPr>
              <a:t>=   - M</a:t>
            </a:r>
            <a:endParaRPr lang="en-US" sz="2400">
              <a:ea typeface="Angsana New" pitchFamily="-1" charset="0"/>
              <a:cs typeface="Angsana New" pitchFamily="-1" charset="0"/>
            </a:endParaRPr>
          </a:p>
        </p:txBody>
      </p:sp>
      <p:sp>
        <p:nvSpPr>
          <p:cNvPr id="20535" name="Rectangle 55"/>
          <p:cNvSpPr>
            <a:spLocks noChangeArrowheads="1"/>
          </p:cNvSpPr>
          <p:nvPr/>
        </p:nvSpPr>
        <p:spPr bwMode="auto">
          <a:xfrm>
            <a:off x="5097463" y="3581400"/>
            <a:ext cx="3665537" cy="685800"/>
          </a:xfrm>
          <a:prstGeom prst="rect">
            <a:avLst/>
          </a:prstGeom>
          <a:noFill/>
          <a:ln w="9525">
            <a:noFill/>
            <a:miter lim="800000"/>
            <a:headEnd/>
            <a:tailEnd/>
          </a:ln>
        </p:spPr>
        <p:txBody>
          <a:bodyPr>
            <a:prstTxWarp prst="textNoShape">
              <a:avLst/>
            </a:prstTxWarp>
          </a:bodyPr>
          <a:lstStyle/>
          <a:p>
            <a:pPr marL="342900" indent="-342900">
              <a:lnSpc>
                <a:spcPct val="85000"/>
              </a:lnSpc>
              <a:spcBef>
                <a:spcPct val="5000"/>
              </a:spcBef>
            </a:pPr>
            <a:r>
              <a:rPr lang="en-US" sz="2400">
                <a:latin typeface="Symbol" pitchFamily="-1" charset="2"/>
                <a:ea typeface="Angsana New" pitchFamily="-1" charset="0"/>
                <a:cs typeface="Angsana New" pitchFamily="-1" charset="0"/>
              </a:rPr>
              <a:t>D</a:t>
            </a:r>
            <a:r>
              <a:rPr lang="en-US" sz="3600">
                <a:ea typeface="Angsana New" pitchFamily="-1" charset="0"/>
                <a:cs typeface="Angsana New" pitchFamily="-1" charset="0"/>
              </a:rPr>
              <a:t>CS =  M + N + T</a:t>
            </a:r>
            <a:r>
              <a:rPr lang="en-US" sz="3600" baseline="-25000">
                <a:ea typeface="Angsana New" pitchFamily="-1" charset="0"/>
                <a:cs typeface="Angsana New" pitchFamily="-1" charset="0"/>
              </a:rPr>
              <a:t>1</a:t>
            </a:r>
            <a:r>
              <a:rPr lang="en-US" sz="3600">
                <a:ea typeface="Angsana New" pitchFamily="-1" charset="0"/>
                <a:cs typeface="Angsana New" pitchFamily="-1" charset="0"/>
              </a:rPr>
              <a:t> + R</a:t>
            </a:r>
          </a:p>
          <a:p>
            <a:pPr marL="342900" indent="-342900">
              <a:lnSpc>
                <a:spcPct val="85000"/>
              </a:lnSpc>
              <a:spcBef>
                <a:spcPct val="5000"/>
              </a:spcBef>
            </a:pPr>
            <a:endParaRPr lang="th-TH" sz="3600" baseline="-25000">
              <a:ea typeface="Angsana New" pitchFamily="-1" charset="0"/>
              <a:cs typeface="Angsana New" pitchFamily="-1" charset="0"/>
            </a:endParaRPr>
          </a:p>
        </p:txBody>
      </p:sp>
      <p:sp>
        <p:nvSpPr>
          <p:cNvPr id="20536" name="Rectangle 56"/>
          <p:cNvSpPr>
            <a:spLocks noChangeArrowheads="1"/>
          </p:cNvSpPr>
          <p:nvPr/>
        </p:nvSpPr>
        <p:spPr bwMode="auto">
          <a:xfrm>
            <a:off x="5105400" y="4267200"/>
            <a:ext cx="3810000" cy="1752600"/>
          </a:xfrm>
          <a:prstGeom prst="rect">
            <a:avLst/>
          </a:prstGeom>
          <a:noFill/>
          <a:ln w="9525">
            <a:noFill/>
            <a:miter lim="800000"/>
            <a:headEnd/>
            <a:tailEnd/>
          </a:ln>
        </p:spPr>
        <p:txBody>
          <a:bodyPr>
            <a:prstTxWarp prst="textNoShape">
              <a:avLst/>
            </a:prstTxWarp>
          </a:bodyPr>
          <a:lstStyle/>
          <a:p>
            <a:pPr marL="185738" indent="-185738">
              <a:lnSpc>
                <a:spcPct val="85000"/>
              </a:lnSpc>
              <a:spcBef>
                <a:spcPct val="5000"/>
              </a:spcBef>
            </a:pPr>
            <a:r>
              <a:rPr lang="en-US" sz="2400">
                <a:latin typeface="Symbol" pitchFamily="-1" charset="2"/>
                <a:ea typeface="Angsana New" pitchFamily="-1" charset="0"/>
                <a:cs typeface="Angsana New" pitchFamily="-1" charset="0"/>
              </a:rPr>
              <a:t>D</a:t>
            </a:r>
            <a:r>
              <a:rPr lang="en-US" sz="3600">
                <a:ea typeface="Angsana New" pitchFamily="-1" charset="0"/>
                <a:cs typeface="Angsana New" pitchFamily="-1" charset="0"/>
              </a:rPr>
              <a:t>GR</a:t>
            </a:r>
            <a:r>
              <a:rPr lang="en-US" sz="3600" baseline="30000">
                <a:ea typeface="Angsana New" pitchFamily="-1" charset="0"/>
                <a:cs typeface="Angsana New" pitchFamily="-1" charset="0"/>
              </a:rPr>
              <a:t> </a:t>
            </a:r>
            <a:r>
              <a:rPr lang="en-US" sz="3600">
                <a:ea typeface="Angsana New" pitchFamily="-1" charset="0"/>
                <a:cs typeface="Angsana New" pitchFamily="-1" charset="0"/>
              </a:rPr>
              <a:t>=   -[T</a:t>
            </a:r>
            <a:r>
              <a:rPr lang="en-US" sz="3600" baseline="-25000">
                <a:ea typeface="Angsana New" pitchFamily="-1" charset="0"/>
                <a:cs typeface="Angsana New" pitchFamily="-1" charset="0"/>
              </a:rPr>
              <a:t>1</a:t>
            </a:r>
            <a:r>
              <a:rPr lang="en-US" sz="3600">
                <a:ea typeface="Angsana New" pitchFamily="-1" charset="0"/>
                <a:cs typeface="Angsana New" pitchFamily="-1" charset="0"/>
              </a:rPr>
              <a:t> + T</a:t>
            </a:r>
            <a:r>
              <a:rPr lang="en-US" sz="3600" baseline="-25000">
                <a:ea typeface="Angsana New" pitchFamily="-1" charset="0"/>
                <a:cs typeface="Angsana New" pitchFamily="-1" charset="0"/>
              </a:rPr>
              <a:t>2</a:t>
            </a:r>
            <a:r>
              <a:rPr lang="en-US" sz="3600">
                <a:ea typeface="Angsana New" pitchFamily="-1" charset="0"/>
                <a:cs typeface="Angsana New" pitchFamily="-1" charset="0"/>
              </a:rPr>
              <a:t>]</a:t>
            </a:r>
          </a:p>
          <a:p>
            <a:pPr marL="185738" indent="-185738">
              <a:lnSpc>
                <a:spcPct val="85000"/>
              </a:lnSpc>
              <a:spcBef>
                <a:spcPct val="5000"/>
              </a:spcBef>
            </a:pPr>
            <a:r>
              <a:rPr lang="en-US" sz="3600">
                <a:ea typeface="Angsana New" pitchFamily="-1" charset="0"/>
                <a:cs typeface="Angsana New" pitchFamily="-1" charset="0"/>
              </a:rPr>
              <a:t>Net  =   N + R - T</a:t>
            </a:r>
            <a:r>
              <a:rPr lang="en-US" sz="3600" baseline="-25000">
                <a:ea typeface="Angsana New" pitchFamily="-1" charset="0"/>
                <a:cs typeface="Angsana New" pitchFamily="-1" charset="0"/>
              </a:rPr>
              <a:t>2</a:t>
            </a:r>
            <a:endParaRPr lang="en-US" sz="3600">
              <a:ea typeface="Angsana New" pitchFamily="-1" charset="0"/>
              <a:cs typeface="Angsana New" pitchFamily="-1" charset="0"/>
            </a:endParaRPr>
          </a:p>
          <a:p>
            <a:pPr marL="185738" indent="-185738">
              <a:lnSpc>
                <a:spcPct val="85000"/>
              </a:lnSpc>
              <a:spcBef>
                <a:spcPct val="5000"/>
              </a:spcBef>
            </a:pPr>
            <a:r>
              <a:rPr lang="en-US" sz="3600">
                <a:ea typeface="Angsana New" pitchFamily="-1" charset="0"/>
                <a:cs typeface="Angsana New" pitchFamily="-1" charset="0"/>
              </a:rPr>
              <a:t>N + R is trade creation</a:t>
            </a:r>
          </a:p>
          <a:p>
            <a:pPr marL="185738" indent="-185738">
              <a:lnSpc>
                <a:spcPct val="85000"/>
              </a:lnSpc>
              <a:spcBef>
                <a:spcPct val="5000"/>
              </a:spcBef>
            </a:pPr>
            <a:r>
              <a:rPr lang="en-US" sz="3600">
                <a:ea typeface="Angsana New" pitchFamily="-1" charset="0"/>
                <a:cs typeface="Angsana New" pitchFamily="-1" charset="0"/>
              </a:rPr>
              <a:t>T</a:t>
            </a:r>
            <a:r>
              <a:rPr lang="en-US" sz="3600" baseline="-25000">
                <a:ea typeface="Angsana New" pitchFamily="-1" charset="0"/>
                <a:cs typeface="Angsana New" pitchFamily="-1" charset="0"/>
              </a:rPr>
              <a:t>2</a:t>
            </a:r>
            <a:r>
              <a:rPr lang="en-US" sz="3600">
                <a:ea typeface="Angsana New" pitchFamily="-1" charset="0"/>
                <a:cs typeface="Angsana New" pitchFamily="-1" charset="0"/>
              </a:rPr>
              <a:t>  is the trade diversion</a:t>
            </a:r>
          </a:p>
          <a:p>
            <a:pPr marL="185738" indent="-185738">
              <a:lnSpc>
                <a:spcPct val="85000"/>
              </a:lnSpc>
              <a:spcBef>
                <a:spcPct val="5000"/>
              </a:spcBef>
            </a:pPr>
            <a:endParaRPr lang="en-US" sz="3600" baseline="-25000">
              <a:ea typeface="Angsana New" pitchFamily="-1" charset="0"/>
              <a:cs typeface="Angsana New" pitchFamily="-1" charset="0"/>
            </a:endParaRPr>
          </a:p>
        </p:txBody>
      </p:sp>
      <p:grpSp>
        <p:nvGrpSpPr>
          <p:cNvPr id="8" name="Group 70"/>
          <p:cNvGrpSpPr>
            <a:grpSpLocks/>
          </p:cNvGrpSpPr>
          <p:nvPr/>
        </p:nvGrpSpPr>
        <p:grpSpPr bwMode="auto">
          <a:xfrm>
            <a:off x="0" y="2895600"/>
            <a:ext cx="4760913" cy="990600"/>
            <a:chOff x="0" y="1824"/>
            <a:chExt cx="2999" cy="624"/>
          </a:xfrm>
        </p:grpSpPr>
        <p:sp>
          <p:nvSpPr>
            <p:cNvPr id="78901" name="Text Box 58"/>
            <p:cNvSpPr txBox="1">
              <a:spLocks noChangeArrowheads="1"/>
            </p:cNvSpPr>
            <p:nvPr/>
          </p:nvSpPr>
          <p:spPr bwMode="auto">
            <a:xfrm>
              <a:off x="0" y="2025"/>
              <a:ext cx="384"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120</a:t>
              </a:r>
            </a:p>
          </p:txBody>
        </p:sp>
        <p:sp>
          <p:nvSpPr>
            <p:cNvPr id="78902" name="Line 52"/>
            <p:cNvSpPr>
              <a:spLocks noChangeShapeType="1"/>
            </p:cNvSpPr>
            <p:nvPr/>
          </p:nvSpPr>
          <p:spPr bwMode="auto">
            <a:xfrm>
              <a:off x="2496" y="1824"/>
              <a:ext cx="0" cy="384"/>
            </a:xfrm>
            <a:prstGeom prst="line">
              <a:avLst/>
            </a:prstGeom>
            <a:noFill/>
            <a:ln w="9525">
              <a:solidFill>
                <a:schemeClr val="tx1"/>
              </a:solidFill>
              <a:round/>
              <a:headEnd/>
              <a:tailEnd type="triangle" w="lg" len="med"/>
            </a:ln>
          </p:spPr>
          <p:txBody>
            <a:bodyPr wrap="none" anchor="ctr">
              <a:prstTxWarp prst="textNoShape">
                <a:avLst/>
              </a:prstTxWarp>
            </a:bodyPr>
            <a:lstStyle/>
            <a:p>
              <a:endParaRPr lang="en-US"/>
            </a:p>
          </p:txBody>
        </p:sp>
        <p:sp>
          <p:nvSpPr>
            <p:cNvPr id="78903" name="Line 57"/>
            <p:cNvSpPr>
              <a:spLocks noChangeShapeType="1"/>
            </p:cNvSpPr>
            <p:nvPr/>
          </p:nvSpPr>
          <p:spPr bwMode="auto">
            <a:xfrm>
              <a:off x="432" y="2208"/>
              <a:ext cx="2352" cy="0"/>
            </a:xfrm>
            <a:prstGeom prst="line">
              <a:avLst/>
            </a:prstGeom>
            <a:noFill/>
            <a:ln w="57150">
              <a:solidFill>
                <a:schemeClr val="accent2"/>
              </a:solidFill>
              <a:prstDash val="dash"/>
              <a:round/>
              <a:headEnd/>
              <a:tailEnd/>
            </a:ln>
          </p:spPr>
          <p:txBody>
            <a:bodyPr wrap="none" anchor="ctr">
              <a:prstTxWarp prst="textNoShape">
                <a:avLst/>
              </a:prstTxWarp>
            </a:bodyPr>
            <a:lstStyle/>
            <a:p>
              <a:endParaRPr lang="en-US"/>
            </a:p>
          </p:txBody>
        </p:sp>
        <p:sp>
          <p:nvSpPr>
            <p:cNvPr id="78904" name="Text Box 59"/>
            <p:cNvSpPr txBox="1">
              <a:spLocks noChangeArrowheads="1"/>
            </p:cNvSpPr>
            <p:nvPr/>
          </p:nvSpPr>
          <p:spPr bwMode="auto">
            <a:xfrm>
              <a:off x="2592" y="2121"/>
              <a:ext cx="407"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P</a:t>
              </a:r>
              <a:r>
                <a:rPr lang="th-TH" baseline="-25000">
                  <a:ea typeface="Angsana New" pitchFamily="-1" charset="0"/>
                  <a:cs typeface="Angsana New" pitchFamily="-1" charset="0"/>
                </a:rPr>
                <a:t>C</a:t>
              </a:r>
              <a:endParaRPr lang="th-TH">
                <a:ea typeface="Angsana New" pitchFamily="-1" charset="0"/>
                <a:cs typeface="Angsana New" pitchFamily="-1" charset="0"/>
              </a:endParaRPr>
            </a:p>
          </p:txBody>
        </p:sp>
      </p:grpSp>
      <p:grpSp>
        <p:nvGrpSpPr>
          <p:cNvPr id="9" name="Group 69"/>
          <p:cNvGrpSpPr>
            <a:grpSpLocks/>
          </p:cNvGrpSpPr>
          <p:nvPr/>
        </p:nvGrpSpPr>
        <p:grpSpPr bwMode="auto">
          <a:xfrm>
            <a:off x="2057400" y="3403600"/>
            <a:ext cx="876300" cy="579438"/>
            <a:chOff x="1296" y="2144"/>
            <a:chExt cx="552" cy="365"/>
          </a:xfrm>
        </p:grpSpPr>
        <p:sp>
          <p:nvSpPr>
            <p:cNvPr id="78899" name="Rectangle 62"/>
            <p:cNvSpPr>
              <a:spLocks noChangeArrowheads="1"/>
            </p:cNvSpPr>
            <p:nvPr/>
          </p:nvSpPr>
          <p:spPr bwMode="auto">
            <a:xfrm>
              <a:off x="1296" y="2217"/>
              <a:ext cx="552" cy="279"/>
            </a:xfrm>
            <a:prstGeom prst="rect">
              <a:avLst/>
            </a:prstGeom>
            <a:solidFill>
              <a:srgbClr val="FF3300"/>
            </a:solidFill>
            <a:ln w="9525">
              <a:solidFill>
                <a:schemeClr val="tx1"/>
              </a:solidFill>
              <a:miter lim="800000"/>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8900" name="Rectangle 63"/>
            <p:cNvSpPr>
              <a:spLocks noChangeArrowheads="1"/>
            </p:cNvSpPr>
            <p:nvPr/>
          </p:nvSpPr>
          <p:spPr bwMode="auto">
            <a:xfrm>
              <a:off x="1440" y="2144"/>
              <a:ext cx="284" cy="365"/>
            </a:xfrm>
            <a:prstGeom prst="rect">
              <a:avLst/>
            </a:prstGeom>
            <a:noFill/>
            <a:ln w="9525">
              <a:noFill/>
              <a:miter lim="800000"/>
              <a:headEnd/>
              <a:tailEnd/>
            </a:ln>
          </p:spPr>
          <p:txBody>
            <a:bodyPr>
              <a:prstTxWarp prst="textNoShape">
                <a:avLst/>
              </a:prstTxWarp>
              <a:spAutoFit/>
            </a:bodyPr>
            <a:lstStyle/>
            <a:p>
              <a:r>
                <a:rPr lang="th-TH" sz="3200" b="1">
                  <a:ea typeface="Angsana New" pitchFamily="-1" charset="0"/>
                  <a:cs typeface="Angsana New" pitchFamily="-1" charset="0"/>
                </a:rPr>
                <a:t>T</a:t>
              </a:r>
              <a:r>
                <a:rPr lang="th-TH" sz="3200" b="1" baseline="-25000">
                  <a:ea typeface="Angsana New" pitchFamily="-1" charset="0"/>
                  <a:cs typeface="Angsana New" pitchFamily="-1" charset="0"/>
                </a:rPr>
                <a:t>2</a:t>
              </a:r>
              <a:endParaRPr lang="th-TH" sz="3200" b="1">
                <a:ea typeface="Angsana New" pitchFamily="-1" charset="0"/>
                <a:cs typeface="Angsana New" pitchFamily="-1" charset="0"/>
              </a:endParaRPr>
            </a:p>
          </p:txBody>
        </p:sp>
      </p:grpSp>
      <p:grpSp>
        <p:nvGrpSpPr>
          <p:cNvPr id="10" name="Group 65"/>
          <p:cNvGrpSpPr>
            <a:grpSpLocks/>
          </p:cNvGrpSpPr>
          <p:nvPr/>
        </p:nvGrpSpPr>
        <p:grpSpPr bwMode="auto">
          <a:xfrm>
            <a:off x="1296988" y="3352800"/>
            <a:ext cx="2589212" cy="3149600"/>
            <a:chOff x="817" y="2112"/>
            <a:chExt cx="1631" cy="1984"/>
          </a:xfrm>
        </p:grpSpPr>
        <p:sp>
          <p:nvSpPr>
            <p:cNvPr id="78888" name="Line 13"/>
            <p:cNvSpPr>
              <a:spLocks noChangeShapeType="1"/>
            </p:cNvSpPr>
            <p:nvPr/>
          </p:nvSpPr>
          <p:spPr bwMode="auto">
            <a:xfrm>
              <a:off x="2128" y="2243"/>
              <a:ext cx="0" cy="1588"/>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78889" name="Rectangle 14"/>
            <p:cNvSpPr>
              <a:spLocks noChangeArrowheads="1"/>
            </p:cNvSpPr>
            <p:nvPr/>
          </p:nvSpPr>
          <p:spPr bwMode="auto">
            <a:xfrm>
              <a:off x="2064" y="3769"/>
              <a:ext cx="351" cy="327"/>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a:t>
              </a:r>
              <a:r>
                <a:rPr lang="th-TH" baseline="30000">
                  <a:ea typeface="Angsana New" pitchFamily="-1" charset="0"/>
                  <a:cs typeface="Angsana New" pitchFamily="-1" charset="0"/>
                </a:rPr>
                <a:t>//</a:t>
              </a:r>
              <a:r>
                <a:rPr lang="th-TH" baseline="-25000">
                  <a:ea typeface="Angsana New" pitchFamily="-1" charset="0"/>
                  <a:cs typeface="Angsana New" pitchFamily="-1" charset="0"/>
                </a:rPr>
                <a:t>D</a:t>
              </a:r>
            </a:p>
          </p:txBody>
        </p:sp>
        <p:sp>
          <p:nvSpPr>
            <p:cNvPr id="78890" name="Text Box 36"/>
            <p:cNvSpPr txBox="1">
              <a:spLocks noChangeArrowheads="1"/>
            </p:cNvSpPr>
            <p:nvPr/>
          </p:nvSpPr>
          <p:spPr bwMode="auto">
            <a:xfrm>
              <a:off x="2165" y="2112"/>
              <a:ext cx="283"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B</a:t>
              </a:r>
            </a:p>
          </p:txBody>
        </p:sp>
        <p:sp>
          <p:nvSpPr>
            <p:cNvPr id="78891" name="Line 37"/>
            <p:cNvSpPr>
              <a:spLocks noChangeShapeType="1"/>
            </p:cNvSpPr>
            <p:nvPr/>
          </p:nvSpPr>
          <p:spPr bwMode="auto">
            <a:xfrm>
              <a:off x="991" y="2261"/>
              <a:ext cx="0" cy="1594"/>
            </a:xfrm>
            <a:prstGeom prst="line">
              <a:avLst/>
            </a:prstGeom>
            <a:noFill/>
            <a:ln w="9525">
              <a:solidFill>
                <a:schemeClr val="tx1"/>
              </a:solidFill>
              <a:prstDash val="dash"/>
              <a:round/>
              <a:headEnd/>
              <a:tailEnd/>
            </a:ln>
          </p:spPr>
          <p:txBody>
            <a:bodyPr wrap="none" anchor="ctr">
              <a:prstTxWarp prst="textNoShape">
                <a:avLst/>
              </a:prstTxWarp>
            </a:bodyPr>
            <a:lstStyle/>
            <a:p>
              <a:endParaRPr lang="en-US"/>
            </a:p>
          </p:txBody>
        </p:sp>
        <p:sp>
          <p:nvSpPr>
            <p:cNvPr id="78892" name="Rectangle 38"/>
            <p:cNvSpPr>
              <a:spLocks noChangeArrowheads="1"/>
            </p:cNvSpPr>
            <p:nvPr/>
          </p:nvSpPr>
          <p:spPr bwMode="auto">
            <a:xfrm>
              <a:off x="817" y="3769"/>
              <a:ext cx="334" cy="327"/>
            </a:xfrm>
            <a:prstGeom prst="rect">
              <a:avLst/>
            </a:prstGeom>
            <a:noFill/>
            <a:ln w="9525">
              <a:noFill/>
              <a:miter lim="800000"/>
              <a:headEnd/>
              <a:tailEnd/>
            </a:ln>
          </p:spPr>
          <p:txBody>
            <a:bodyPr wrap="none">
              <a:prstTxWarp prst="textNoShape">
                <a:avLst/>
              </a:prstTxWarp>
              <a:spAutoFit/>
            </a:bodyPr>
            <a:lstStyle/>
            <a:p>
              <a:r>
                <a:rPr lang="th-TH">
                  <a:ea typeface="Angsana New" pitchFamily="-1" charset="0"/>
                  <a:cs typeface="Angsana New" pitchFamily="-1" charset="0"/>
                </a:rPr>
                <a:t>Q</a:t>
              </a:r>
              <a:r>
                <a:rPr lang="th-TH" baseline="30000">
                  <a:ea typeface="Angsana New" pitchFamily="-1" charset="0"/>
                  <a:cs typeface="Angsana New" pitchFamily="-1" charset="0"/>
                </a:rPr>
                <a:t>//</a:t>
              </a:r>
              <a:r>
                <a:rPr lang="th-TH" baseline="-25000">
                  <a:ea typeface="Angsana New" pitchFamily="-1" charset="0"/>
                  <a:cs typeface="Angsana New" pitchFamily="-1" charset="0"/>
                </a:rPr>
                <a:t>S</a:t>
              </a:r>
            </a:p>
          </p:txBody>
        </p:sp>
        <p:sp>
          <p:nvSpPr>
            <p:cNvPr id="78893" name="Line 42"/>
            <p:cNvSpPr>
              <a:spLocks noChangeShapeType="1"/>
            </p:cNvSpPr>
            <p:nvPr/>
          </p:nvSpPr>
          <p:spPr bwMode="auto">
            <a:xfrm flipV="1">
              <a:off x="1000" y="3696"/>
              <a:ext cx="248" cy="0"/>
            </a:xfrm>
            <a:prstGeom prst="line">
              <a:avLst/>
            </a:prstGeom>
            <a:noFill/>
            <a:ln w="9525">
              <a:solidFill>
                <a:schemeClr val="tx1"/>
              </a:solidFill>
              <a:round/>
              <a:headEnd type="triangle" w="lg" len="med"/>
              <a:tailEnd type="none" w="lg" len="med"/>
            </a:ln>
          </p:spPr>
          <p:txBody>
            <a:bodyPr wrap="none" anchor="ctr">
              <a:prstTxWarp prst="textNoShape">
                <a:avLst/>
              </a:prstTxWarp>
            </a:bodyPr>
            <a:lstStyle/>
            <a:p>
              <a:endParaRPr lang="en-US"/>
            </a:p>
          </p:txBody>
        </p:sp>
        <p:sp>
          <p:nvSpPr>
            <p:cNvPr id="78894" name="Line 47"/>
            <p:cNvSpPr>
              <a:spLocks noChangeShapeType="1"/>
            </p:cNvSpPr>
            <p:nvPr/>
          </p:nvSpPr>
          <p:spPr bwMode="auto">
            <a:xfrm flipH="1" flipV="1">
              <a:off x="1872" y="3713"/>
              <a:ext cx="253" cy="4"/>
            </a:xfrm>
            <a:prstGeom prst="line">
              <a:avLst/>
            </a:prstGeom>
            <a:noFill/>
            <a:ln w="9525">
              <a:solidFill>
                <a:schemeClr val="tx1"/>
              </a:solidFill>
              <a:round/>
              <a:headEnd type="triangle" w="lg" len="med"/>
              <a:tailEnd type="none" w="lg" len="med"/>
            </a:ln>
          </p:spPr>
          <p:txBody>
            <a:bodyPr wrap="none" anchor="ctr">
              <a:prstTxWarp prst="textNoShape">
                <a:avLst/>
              </a:prstTxWarp>
            </a:bodyPr>
            <a:lstStyle/>
            <a:p>
              <a:endParaRPr lang="en-US"/>
            </a:p>
          </p:txBody>
        </p:sp>
        <p:grpSp>
          <p:nvGrpSpPr>
            <p:cNvPr id="78895" name="Group 32"/>
            <p:cNvGrpSpPr>
              <a:grpSpLocks/>
            </p:cNvGrpSpPr>
            <p:nvPr/>
          </p:nvGrpSpPr>
          <p:grpSpPr bwMode="auto">
            <a:xfrm>
              <a:off x="952" y="2160"/>
              <a:ext cx="344" cy="328"/>
              <a:chOff x="760" y="2456"/>
              <a:chExt cx="344" cy="328"/>
            </a:xfrm>
          </p:grpSpPr>
          <p:sp>
            <p:nvSpPr>
              <p:cNvPr id="78897" name="Oval 33"/>
              <p:cNvSpPr>
                <a:spLocks noChangeArrowheads="1"/>
              </p:cNvSpPr>
              <p:nvPr/>
            </p:nvSpPr>
            <p:spPr bwMode="auto">
              <a:xfrm>
                <a:off x="760" y="2456"/>
                <a:ext cx="73" cy="73"/>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sp>
            <p:nvSpPr>
              <p:cNvPr id="78898" name="Text Box 34"/>
              <p:cNvSpPr txBox="1">
                <a:spLocks noChangeArrowheads="1"/>
              </p:cNvSpPr>
              <p:nvPr/>
            </p:nvSpPr>
            <p:spPr bwMode="auto">
              <a:xfrm>
                <a:off x="775" y="2457"/>
                <a:ext cx="329" cy="327"/>
              </a:xfrm>
              <a:prstGeom prst="rect">
                <a:avLst/>
              </a:prstGeom>
              <a:noFill/>
              <a:ln w="9525">
                <a:noFill/>
                <a:miter lim="800000"/>
                <a:headEnd/>
                <a:tailEnd/>
              </a:ln>
            </p:spPr>
            <p:txBody>
              <a:bodyPr>
                <a:prstTxWarp prst="textNoShape">
                  <a:avLst/>
                </a:prstTxWarp>
                <a:spAutoFit/>
              </a:bodyPr>
              <a:lstStyle/>
              <a:p>
                <a:pPr>
                  <a:spcBef>
                    <a:spcPct val="50000"/>
                  </a:spcBef>
                </a:pPr>
                <a:r>
                  <a:rPr lang="th-TH">
                    <a:ea typeface="Angsana New" pitchFamily="-1" charset="0"/>
                    <a:cs typeface="Angsana New" pitchFamily="-1" charset="0"/>
                  </a:rPr>
                  <a:t>C</a:t>
                </a:r>
              </a:p>
            </p:txBody>
          </p:sp>
        </p:grpSp>
        <p:sp>
          <p:nvSpPr>
            <p:cNvPr id="78896" name="Oval 35"/>
            <p:cNvSpPr>
              <a:spLocks noChangeAspect="1" noChangeArrowheads="1"/>
            </p:cNvSpPr>
            <p:nvPr/>
          </p:nvSpPr>
          <p:spPr bwMode="auto">
            <a:xfrm>
              <a:off x="2112" y="2160"/>
              <a:ext cx="96" cy="88"/>
            </a:xfrm>
            <a:prstGeom prst="ellipse">
              <a:avLst/>
            </a:prstGeom>
            <a:solidFill>
              <a:srgbClr val="FF3300"/>
            </a:solidFill>
            <a:ln w="25400">
              <a:solidFill>
                <a:schemeClr val="tx1"/>
              </a:solidFill>
              <a:round/>
              <a:headEnd/>
              <a:tailEnd/>
            </a:ln>
          </p:spPr>
          <p:txBody>
            <a:bodyPr wrap="none" anchor="ctr">
              <a:prstTxWarp prst="textNoShape">
                <a:avLst/>
              </a:prstTxWarp>
            </a:bodyPr>
            <a:lstStyle/>
            <a:p>
              <a:endParaRPr lang="en-US">
                <a:ea typeface="Angsana New" pitchFamily="-1" charset="0"/>
                <a:cs typeface="Angsana New" pitchFamily="-1" charset="0"/>
              </a:endParaRPr>
            </a:p>
          </p:txBody>
        </p:sp>
      </p:grpSp>
      <p:sp>
        <p:nvSpPr>
          <p:cNvPr id="78886" name="Line 18"/>
          <p:cNvSpPr>
            <a:spLocks noChangeShapeType="1"/>
          </p:cNvSpPr>
          <p:nvPr/>
        </p:nvSpPr>
        <p:spPr bwMode="auto">
          <a:xfrm>
            <a:off x="685800" y="3962400"/>
            <a:ext cx="3733800" cy="0"/>
          </a:xfrm>
          <a:prstGeom prst="line">
            <a:avLst/>
          </a:prstGeom>
          <a:noFill/>
          <a:ln w="57150">
            <a:solidFill>
              <a:schemeClr val="tx1"/>
            </a:solidFill>
            <a:round/>
            <a:headEnd/>
            <a:tailEnd/>
          </a:ln>
        </p:spPr>
        <p:txBody>
          <a:bodyPr wrap="none" anchor="ctr">
            <a:prstTxWarp prst="textNoShape">
              <a:avLst/>
            </a:prstTxWarp>
          </a:bodyPr>
          <a:lstStyle/>
          <a:p>
            <a:endParaRPr lang="en-US"/>
          </a:p>
        </p:txBody>
      </p:sp>
      <p:sp>
        <p:nvSpPr>
          <p:cNvPr id="68" name="Rectangle 67"/>
          <p:cNvSpPr>
            <a:spLocks noChangeArrowheads="1"/>
          </p:cNvSpPr>
          <p:nvPr/>
        </p:nvSpPr>
        <p:spPr bwMode="auto">
          <a:xfrm>
            <a:off x="4648200" y="6181725"/>
            <a:ext cx="4006850" cy="585788"/>
          </a:xfrm>
          <a:prstGeom prst="rect">
            <a:avLst/>
          </a:prstGeom>
          <a:noFill/>
          <a:ln w="9525">
            <a:noFill/>
            <a:miter lim="800000"/>
            <a:headEnd/>
            <a:tailEnd/>
          </a:ln>
        </p:spPr>
        <p:txBody>
          <a:bodyPr wrap="none">
            <a:prstTxWarp prst="textNoShape">
              <a:avLst/>
            </a:prstTxWarp>
            <a:spAutoFit/>
          </a:bodyPr>
          <a:lstStyle/>
          <a:p>
            <a:r>
              <a:rPr lang="en-US" sz="3200">
                <a:solidFill>
                  <a:srgbClr val="FF0000"/>
                </a:solidFill>
                <a:ea typeface="Angsana New" pitchFamily="-1" charset="0"/>
                <a:cs typeface="Angsana New" pitchFamily="-1" charset="0"/>
              </a:rPr>
              <a:t>FTA may lead to welfare reduction</a:t>
            </a:r>
            <a:endParaRPr lang="en-US" sz="3200">
              <a:solidFill>
                <a:srgbClr val="FF0000"/>
              </a:solidFill>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048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053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499"/>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0534">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499"/>
                                          </p:stCondLst>
                                        </p:cTn>
                                        <p:tgtEl>
                                          <p:spTgt spid="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499"/>
                                          </p:stCondLst>
                                        </p:cTn>
                                        <p:tgtEl>
                                          <p:spTgt spid="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20535">
                                            <p:txEl>
                                              <p:pRg st="0" end="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499"/>
                                          </p:stCondLst>
                                        </p:cTn>
                                        <p:tgtEl>
                                          <p:spTgt spid="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499"/>
                                          </p:stCondLst>
                                        </p:cTn>
                                        <p:tgtEl>
                                          <p:spTgt spid="20536">
                                            <p:txEl>
                                              <p:pRg st="0" end="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499"/>
                                          </p:stCondLst>
                                        </p:cTn>
                                        <p:tgtEl>
                                          <p:spTgt spid="20536">
                                            <p:txEl>
                                              <p:pRg st="1" end="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499"/>
                                          </p:stCondLst>
                                        </p:cTn>
                                        <p:tgtEl>
                                          <p:spTgt spid="20536">
                                            <p:txEl>
                                              <p:pRg st="2" end="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499"/>
                                          </p:stCondLst>
                                        </p:cTn>
                                        <p:tgtEl>
                                          <p:spTgt spid="20536">
                                            <p:txEl>
                                              <p:pRg st="3" end="3"/>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6" grpId="0" build="p" autoUpdateAnimBg="0"/>
      <p:bldP spid="20533" grpId="0" build="p" autoUpdateAnimBg="0"/>
      <p:bldP spid="20534" grpId="0" build="p" autoUpdateAnimBg="0"/>
      <p:bldP spid="20535" grpId="0" build="p" autoUpdateAnimBg="0"/>
      <p:bldP spid="20536" grpId="0" build="p" autoUpdateAnimBg="0"/>
      <p:bldP spid="68" grpId="0"/>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r>
              <a:rPr lang="th-TH" smtClean="0"/>
              <a:t>The Second Best Theory</a:t>
            </a:r>
            <a:endParaRPr lang="th-TH"/>
          </a:p>
        </p:txBody>
      </p:sp>
      <p:sp>
        <p:nvSpPr>
          <p:cNvPr id="79877" name="Slide Number Placeholder 5"/>
          <p:cNvSpPr>
            <a:spLocks noGrp="1"/>
          </p:cNvSpPr>
          <p:nvPr>
            <p:ph type="sldNum" sz="quarter" idx="10"/>
          </p:nvPr>
        </p:nvSpPr>
        <p:spPr/>
        <p:txBody>
          <a:bodyPr/>
          <a:lstStyle/>
          <a:p>
            <a:fld id="{0DC368BA-D6EA-EF46-880A-05926E34BE54}" type="slidenum">
              <a:rPr lang="th-TH" smtClean="0"/>
              <a:pPr/>
              <a:t>41</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2" name="Rectangle 3"/>
          <p:cNvSpPr>
            <a:spLocks noGrp="1" noChangeArrowheads="1"/>
          </p:cNvSpPr>
          <p:nvPr>
            <p:ph idx="4294967295"/>
          </p:nvPr>
        </p:nvSpPr>
        <p:spPr>
          <a:xfrm>
            <a:off x="990600" y="914400"/>
            <a:ext cx="8153400" cy="5562600"/>
          </a:xfrm>
        </p:spPr>
        <p:txBody>
          <a:bodyPr/>
          <a:lstStyle/>
          <a:p>
            <a:pPr eaLnBrk="1" hangingPunct="1"/>
            <a:r>
              <a:rPr lang="th-TH" dirty="0">
                <a:latin typeface="Angsana New" pitchFamily="-1" charset="0"/>
                <a:ea typeface="ＭＳ Ｐゴシック" pitchFamily="-1" charset="-128"/>
              </a:rPr>
              <a:t>First Best: when all market imperfections are removed, the economy will be in a Pareto optimality situation.</a:t>
            </a:r>
          </a:p>
          <a:p>
            <a:pPr eaLnBrk="1" hangingPunct="1"/>
            <a:r>
              <a:rPr lang="th-TH" dirty="0">
                <a:latin typeface="Angsana New" pitchFamily="-1" charset="0"/>
                <a:ea typeface="ＭＳ Ｐゴシック" pitchFamily="-1" charset="-128"/>
              </a:rPr>
              <a:t>Second Best: when only some of the market imperfections are removed, the social welfare of the economy may or may not be improved.</a:t>
            </a:r>
          </a:p>
          <a:p>
            <a:pPr eaLnBrk="1" hangingPunct="1"/>
            <a:r>
              <a:rPr lang="th-TH" dirty="0">
                <a:latin typeface="Angsana New" pitchFamily="-1" charset="0"/>
                <a:ea typeface="ＭＳ Ｐゴシック" pitchFamily="-1" charset="-128"/>
              </a:rPr>
              <a:t>Example: The alcohol market is </a:t>
            </a:r>
            <a:r>
              <a:rPr lang="th-TH" dirty="0" smtClean="0">
                <a:latin typeface="Angsana New" pitchFamily="-1" charset="0"/>
                <a:ea typeface="ＭＳ Ｐゴシック" pitchFamily="-1" charset="-128"/>
              </a:rPr>
              <a:t>suffer</a:t>
            </a:r>
            <a:r>
              <a:rPr lang="en-US" dirty="0" smtClean="0">
                <a:latin typeface="Angsana New" pitchFamily="-1" charset="0"/>
                <a:ea typeface="ＭＳ Ｐゴシック" pitchFamily="-1" charset="-128"/>
              </a:rPr>
              <a:t>red</a:t>
            </a:r>
            <a:r>
              <a:rPr lang="th-TH" dirty="0" smtClean="0">
                <a:latin typeface="Angsana New" pitchFamily="-1" charset="0"/>
                <a:ea typeface="ＭＳ Ｐゴシック" pitchFamily="-1" charset="-128"/>
              </a:rPr>
              <a:t> </a:t>
            </a:r>
            <a:r>
              <a:rPr lang="th-TH" dirty="0">
                <a:latin typeface="Angsana New" pitchFamily="-1" charset="0"/>
                <a:ea typeface="ＭＳ Ｐゴシック" pitchFamily="-1" charset="-128"/>
              </a:rPr>
              <a:t>from monopoly and externality problems.  Allowing competition removes the inefficiency from monopoly power but increases the external costs.</a:t>
            </a:r>
          </a:p>
          <a:p>
            <a:pPr eaLnBrk="1" hangingPunct="1"/>
            <a:r>
              <a:rPr lang="th-TH" dirty="0">
                <a:latin typeface="Angsana New" pitchFamily="-1" charset="0"/>
                <a:ea typeface="ＭＳ Ｐゴシック" pitchFamily="-1" charset="-128"/>
              </a:rPr>
              <a:t>FTAs may face the second best problem. </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r>
              <a:rPr lang="th-TH" smtClean="0"/>
              <a:t>Other Benefits on members </a:t>
            </a:r>
            <a:endParaRPr lang="th-TH"/>
          </a:p>
        </p:txBody>
      </p:sp>
      <p:sp>
        <p:nvSpPr>
          <p:cNvPr id="80901" name="Slide Number Placeholder 5"/>
          <p:cNvSpPr>
            <a:spLocks noGrp="1"/>
          </p:cNvSpPr>
          <p:nvPr>
            <p:ph type="sldNum" sz="quarter" idx="10"/>
          </p:nvPr>
        </p:nvSpPr>
        <p:spPr/>
        <p:txBody>
          <a:bodyPr/>
          <a:lstStyle/>
          <a:p>
            <a:fld id="{9E0572F0-698B-7B48-B6E0-F1A9395958D2}" type="slidenum">
              <a:rPr lang="th-TH" smtClean="0"/>
              <a:pPr/>
              <a:t>42</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14339" name="Rectangle 3"/>
          <p:cNvSpPr>
            <a:spLocks noGrp="1" noChangeArrowheads="1"/>
          </p:cNvSpPr>
          <p:nvPr>
            <p:ph idx="4294967295"/>
          </p:nvPr>
        </p:nvSpPr>
        <p:spPr>
          <a:xfrm>
            <a:off x="1066800" y="1295400"/>
            <a:ext cx="8077200" cy="4876800"/>
          </a:xfrm>
        </p:spPr>
        <p:txBody>
          <a:bodyPr/>
          <a:lstStyle/>
          <a:p>
            <a:pPr eaLnBrk="1" hangingPunct="1"/>
            <a:r>
              <a:rPr lang="en-US" sz="4400">
                <a:latin typeface="Angsana New" pitchFamily="-1" charset="0"/>
                <a:ea typeface="AngsanaUPC" pitchFamily="-1" charset="0"/>
                <a:cs typeface="AngsanaUPC" pitchFamily="-1" charset="0"/>
              </a:rPr>
              <a:t>Trade and investment </a:t>
            </a:r>
            <a:r>
              <a:rPr lang="en-US" sz="4800">
                <a:latin typeface="Angsana New" pitchFamily="-1" charset="0"/>
                <a:ea typeface="AngsanaUPC" pitchFamily="-1" charset="0"/>
                <a:cs typeface="AngsanaUPC" pitchFamily="-1" charset="0"/>
              </a:rPr>
              <a:t>creation</a:t>
            </a:r>
            <a:r>
              <a:rPr lang="en-US" sz="4400">
                <a:latin typeface="Angsana New" pitchFamily="-1" charset="0"/>
                <a:ea typeface="AngsanaUPC" pitchFamily="-1" charset="0"/>
                <a:cs typeface="AngsanaUPC" pitchFamily="-1" charset="0"/>
              </a:rPr>
              <a:t>:</a:t>
            </a:r>
            <a:r>
              <a:rPr lang="th-TH" sz="4400">
                <a:latin typeface="Angsana New" pitchFamily="-1" charset="0"/>
                <a:ea typeface="AngsanaUPC" pitchFamily="-1" charset="0"/>
                <a:cs typeface="AngsanaUPC" pitchFamily="-1" charset="0"/>
              </a:rPr>
              <a:t> cheaper import from member countries</a:t>
            </a:r>
          </a:p>
          <a:p>
            <a:pPr lvl="1" eaLnBrk="1" hangingPunct="1"/>
            <a:r>
              <a:rPr lang="en-US" sz="4000">
                <a:latin typeface="Angsana New" pitchFamily="-1" charset="0"/>
                <a:ea typeface="AngsanaUPC" pitchFamily="-1" charset="0"/>
                <a:cs typeface="AngsanaUPC" pitchFamily="-1" charset="0"/>
              </a:rPr>
              <a:t>Economies of scale</a:t>
            </a:r>
          </a:p>
          <a:p>
            <a:pPr lvl="1" eaLnBrk="1" hangingPunct="1"/>
            <a:r>
              <a:rPr lang="en-US" sz="4000">
                <a:latin typeface="Angsana New" pitchFamily="-1" charset="0"/>
                <a:ea typeface="AngsanaUPC" pitchFamily="-1" charset="0"/>
                <a:cs typeface="AngsanaUPC" pitchFamily="-1" charset="0"/>
              </a:rPr>
              <a:t>Larger market attracts investment</a:t>
            </a:r>
          </a:p>
          <a:p>
            <a:pPr eaLnBrk="1" hangingPunct="1"/>
            <a:r>
              <a:rPr lang="th-TH" sz="4400">
                <a:latin typeface="Angsana New" pitchFamily="-1" charset="0"/>
                <a:ea typeface="AngsanaUPC" pitchFamily="-1" charset="0"/>
                <a:cs typeface="AngsanaUPC" pitchFamily="-1" charset="0"/>
              </a:rPr>
              <a:t>Improve efficiency via competition from abroad</a:t>
            </a:r>
          </a:p>
          <a:p>
            <a:pPr eaLnBrk="1" hangingPunct="1"/>
            <a:r>
              <a:rPr lang="th-TH" sz="4400">
                <a:latin typeface="Angsana New" pitchFamily="-1" charset="0"/>
                <a:ea typeface="AngsanaUPC" pitchFamily="-1" charset="0"/>
                <a:cs typeface="AngsanaUPC" pitchFamily="-1" charset="0"/>
              </a:rPr>
              <a:t>Increase negotiation power in WTO</a:t>
            </a:r>
            <a:endParaRPr lang="th-TH">
              <a:latin typeface="Angsana New" pitchFamily="-1" charset="0"/>
              <a:ea typeface="AngsanaUPC" pitchFamily="-1" charset="0"/>
              <a:cs typeface="AngsanaUPC" pitchFamily="-1"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43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43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433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433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bldLvl="2"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r>
              <a:rPr lang="th-TH" smtClean="0"/>
              <a:t>Other Costs  on members</a:t>
            </a:r>
            <a:endParaRPr lang="th-TH"/>
          </a:p>
        </p:txBody>
      </p:sp>
      <p:sp>
        <p:nvSpPr>
          <p:cNvPr id="81925" name="Slide Number Placeholder 5"/>
          <p:cNvSpPr>
            <a:spLocks noGrp="1"/>
          </p:cNvSpPr>
          <p:nvPr>
            <p:ph type="sldNum" sz="quarter" idx="10"/>
          </p:nvPr>
        </p:nvSpPr>
        <p:spPr/>
        <p:txBody>
          <a:bodyPr/>
          <a:lstStyle/>
          <a:p>
            <a:fld id="{6BC9977F-B1EC-1347-B568-AE0073B7409C}" type="slidenum">
              <a:rPr lang="th-TH" smtClean="0"/>
              <a:pPr/>
              <a:t>43</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15363" name="Rectangle 3"/>
          <p:cNvSpPr>
            <a:spLocks noGrp="1" noChangeArrowheads="1"/>
          </p:cNvSpPr>
          <p:nvPr>
            <p:ph idx="4294967295"/>
          </p:nvPr>
        </p:nvSpPr>
        <p:spPr>
          <a:xfrm>
            <a:off x="1066800" y="838200"/>
            <a:ext cx="8077200" cy="4267200"/>
          </a:xfrm>
        </p:spPr>
        <p:txBody>
          <a:bodyPr/>
          <a:lstStyle/>
          <a:p>
            <a:pPr eaLnBrk="1" hangingPunct="1"/>
            <a:r>
              <a:rPr lang="en-US" sz="4400">
                <a:latin typeface="Angsana New" pitchFamily="-1" charset="0"/>
                <a:ea typeface="AngsanaUPC" pitchFamily="-1" charset="0"/>
                <a:cs typeface="AngsanaUPC" pitchFamily="-1" charset="0"/>
              </a:rPr>
              <a:t>Trade and investment diversion:</a:t>
            </a:r>
            <a:r>
              <a:rPr lang="th-TH" sz="4400">
                <a:latin typeface="Angsana New" pitchFamily="-1" charset="0"/>
                <a:ea typeface="AngsanaUPC" pitchFamily="-1" charset="0"/>
                <a:cs typeface="AngsanaUPC" pitchFamily="-1" charset="0"/>
              </a:rPr>
              <a:t> change from cheapest sources outside the group to more expensive source within the group</a:t>
            </a:r>
          </a:p>
          <a:p>
            <a:pPr eaLnBrk="1" hangingPunct="1"/>
            <a:r>
              <a:rPr lang="th-TH" sz="4400">
                <a:latin typeface="Angsana New" pitchFamily="-1" charset="0"/>
                <a:ea typeface="AngsanaUPC" pitchFamily="-1" charset="0"/>
                <a:cs typeface="AngsanaUPC" pitchFamily="-1" charset="0"/>
              </a:rPr>
              <a:t>Tax revenue forgone</a:t>
            </a:r>
          </a:p>
          <a:p>
            <a:pPr eaLnBrk="1" hangingPunct="1"/>
            <a:r>
              <a:rPr lang="th-TH" sz="4400">
                <a:latin typeface="Angsana New" pitchFamily="-1" charset="0"/>
                <a:ea typeface="AngsanaUPC" pitchFamily="-1" charset="0"/>
                <a:cs typeface="AngsanaUPC" pitchFamily="-1" charset="0"/>
              </a:rPr>
              <a:t>Loss of autonomy in trade policy</a:t>
            </a:r>
          </a:p>
          <a:p>
            <a:pPr eaLnBrk="1" hangingPunct="1"/>
            <a:r>
              <a:rPr lang="th-TH" sz="4400">
                <a:latin typeface="Angsana New" pitchFamily="-1" charset="0"/>
                <a:ea typeface="AngsanaUPC" pitchFamily="-1" charset="0"/>
                <a:cs typeface="AngsanaUPC" pitchFamily="-1" charset="0"/>
              </a:rPr>
              <a:t>Unequal distribution of benefits among members</a:t>
            </a:r>
          </a:p>
          <a:p>
            <a:pPr eaLnBrk="1" hangingPunct="1"/>
            <a:r>
              <a:rPr lang="th-TH" sz="4400">
                <a:latin typeface="Angsana New" pitchFamily="-1" charset="0"/>
                <a:ea typeface="AngsanaUPC" pitchFamily="-1" charset="0"/>
                <a:cs typeface="AngsanaUPC" pitchFamily="-1" charset="0"/>
              </a:rPr>
              <a:t>Dependence on particular export markets</a:t>
            </a:r>
          </a:p>
          <a:p>
            <a:pPr eaLnBrk="1" hangingPunct="1"/>
            <a:r>
              <a:rPr lang="th-TH" sz="4400">
                <a:latin typeface="Angsana New" pitchFamily="-1" charset="0"/>
                <a:ea typeface="AngsanaUPC" pitchFamily="-1" charset="0"/>
                <a:cs typeface="AngsanaUPC" pitchFamily="-1" charset="0"/>
              </a:rPr>
              <a:t>Complex trade relationship and burden on customs processes --&gt; S</a:t>
            </a:r>
            <a:r>
              <a:rPr lang="th-TH">
                <a:latin typeface="Angsana New" pitchFamily="-1" charset="0"/>
                <a:ea typeface="ＭＳ Ｐゴシック" pitchFamily="-1" charset="-128"/>
              </a:rPr>
              <a:t>paghetti-bowl effect</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53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536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536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536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536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bldLvl="2"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r>
              <a:rPr lang="th-TH" smtClean="0"/>
              <a:t>Benefits and Costs on non members</a:t>
            </a:r>
            <a:endParaRPr lang="th-TH"/>
          </a:p>
        </p:txBody>
      </p:sp>
      <p:sp>
        <p:nvSpPr>
          <p:cNvPr id="82949" name="Slide Number Placeholder 5"/>
          <p:cNvSpPr>
            <a:spLocks noGrp="1"/>
          </p:cNvSpPr>
          <p:nvPr>
            <p:ph type="sldNum" sz="quarter" idx="10"/>
          </p:nvPr>
        </p:nvSpPr>
        <p:spPr/>
        <p:txBody>
          <a:bodyPr/>
          <a:lstStyle/>
          <a:p>
            <a:fld id="{61496F1C-640A-9643-AC28-4A59E48A7675}" type="slidenum">
              <a:rPr lang="th-TH" smtClean="0"/>
              <a:pPr/>
              <a:t>44</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21507" name="Rectangle 3"/>
          <p:cNvSpPr>
            <a:spLocks noGrp="1" noChangeArrowheads="1"/>
          </p:cNvSpPr>
          <p:nvPr>
            <p:ph idx="4294967295"/>
          </p:nvPr>
        </p:nvSpPr>
        <p:spPr>
          <a:xfrm>
            <a:off x="639763" y="914400"/>
            <a:ext cx="8504237" cy="5562600"/>
          </a:xfrm>
        </p:spPr>
        <p:txBody>
          <a:bodyPr/>
          <a:lstStyle/>
          <a:p>
            <a:pPr eaLnBrk="1" hangingPunct="1">
              <a:buFontTx/>
              <a:buNone/>
            </a:pPr>
            <a:r>
              <a:rPr lang="th-TH">
                <a:latin typeface="Angsana New" pitchFamily="-1" charset="0"/>
                <a:ea typeface="ＭＳ Ｐゴシック" pitchFamily="-1" charset="-128"/>
              </a:rPr>
              <a:t>Benefits</a:t>
            </a:r>
          </a:p>
          <a:p>
            <a:pPr eaLnBrk="1" hangingPunct="1"/>
            <a:r>
              <a:rPr lang="th-TH">
                <a:latin typeface="Angsana New" pitchFamily="-1" charset="0"/>
                <a:ea typeface="ＭＳ Ｐゴシック" pitchFamily="-1" charset="-128"/>
              </a:rPr>
              <a:t>Increased export opportunities, through higher demand</a:t>
            </a:r>
          </a:p>
          <a:p>
            <a:pPr eaLnBrk="1" hangingPunct="1"/>
            <a:r>
              <a:rPr lang="th-TH">
                <a:latin typeface="Angsana New" pitchFamily="-1" charset="0"/>
                <a:ea typeface="ＭＳ Ｐゴシック" pitchFamily="-1" charset="-128"/>
              </a:rPr>
              <a:t>Prospect of freer global trade</a:t>
            </a:r>
          </a:p>
          <a:p>
            <a:pPr eaLnBrk="1" hangingPunct="1"/>
            <a:r>
              <a:rPr lang="th-TH">
                <a:latin typeface="Angsana New" pitchFamily="-1" charset="0"/>
                <a:ea typeface="ＭＳ Ｐゴシック" pitchFamily="-1" charset="-128"/>
              </a:rPr>
              <a:t>Testing ground for global trade disciplines</a:t>
            </a:r>
          </a:p>
          <a:p>
            <a:pPr eaLnBrk="1" hangingPunct="1">
              <a:buFontTx/>
              <a:buNone/>
            </a:pPr>
            <a:r>
              <a:rPr lang="th-TH">
                <a:latin typeface="Angsana New" pitchFamily="-1" charset="0"/>
                <a:ea typeface="ＭＳ Ｐゴシック" pitchFamily="-1" charset="-128"/>
              </a:rPr>
              <a:t>Costs</a:t>
            </a:r>
          </a:p>
          <a:p>
            <a:pPr eaLnBrk="1" hangingPunct="1"/>
            <a:r>
              <a:rPr lang="th-TH">
                <a:latin typeface="Angsana New" pitchFamily="-1" charset="0"/>
                <a:ea typeface="ＭＳ Ｐゴシック" pitchFamily="-1" charset="-128"/>
              </a:rPr>
              <a:t>Trade and investment diversion</a:t>
            </a:r>
          </a:p>
          <a:p>
            <a:pPr eaLnBrk="1" hangingPunct="1"/>
            <a:r>
              <a:rPr lang="th-TH">
                <a:latin typeface="Angsana New" pitchFamily="-1" charset="0"/>
                <a:ea typeface="ＭＳ Ｐゴシック" pitchFamily="-1" charset="-128"/>
              </a:rPr>
              <a:t>Potential frictions between trade blocks</a:t>
            </a:r>
          </a:p>
          <a:p>
            <a:pPr eaLnBrk="1" hangingPunct="1"/>
            <a:r>
              <a:rPr lang="th-TH">
                <a:latin typeface="Angsana New" pitchFamily="-1" charset="0"/>
                <a:ea typeface="ＭＳ Ｐゴシック" pitchFamily="-1" charset="-128"/>
              </a:rPr>
              <a:t>Confused and complex trade relations</a:t>
            </a:r>
          </a:p>
          <a:p>
            <a:pPr eaLnBrk="1" hangingPunct="1"/>
            <a:r>
              <a:rPr lang="th-TH">
                <a:latin typeface="Angsana New" pitchFamily="-1" charset="0"/>
                <a:ea typeface="ＭＳ Ｐゴシック" pitchFamily="-1" charset="-128"/>
              </a:rPr>
              <a:t>Less commitment to WTO </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15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15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150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150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150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150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150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21507">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2150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r>
              <a:rPr lang="en-US" smtClean="0"/>
              <a:t>Rules of Origin (ROO)</a:t>
            </a:r>
          </a:p>
        </p:txBody>
      </p:sp>
      <p:sp>
        <p:nvSpPr>
          <p:cNvPr id="83972" name="Slide Number Placeholder 3"/>
          <p:cNvSpPr>
            <a:spLocks noGrp="1"/>
          </p:cNvSpPr>
          <p:nvPr>
            <p:ph type="sldNum" sz="quarter" idx="10"/>
          </p:nvPr>
        </p:nvSpPr>
        <p:spPr/>
        <p:txBody>
          <a:bodyPr/>
          <a:lstStyle/>
          <a:p>
            <a:fld id="{940E5815-D369-0047-87B7-A82ADDB5F800}" type="slidenum">
              <a:rPr lang="en-US" smtClean="0"/>
              <a:pPr/>
              <a:t>45</a:t>
            </a:fld>
            <a:endParaRPr lang="en-US" dirty="0"/>
          </a:p>
        </p:txBody>
      </p:sp>
      <p:sp>
        <p:nvSpPr>
          <p:cNvPr id="5" name="Footer Placeholder 4"/>
          <p:cNvSpPr>
            <a:spLocks noGrp="1"/>
          </p:cNvSpPr>
          <p:nvPr>
            <p:ph type="ftr" sz="quarter" idx="3"/>
          </p:nvPr>
        </p:nvSpPr>
        <p:spPr/>
        <p:txBody>
          <a:bodyPr/>
          <a:lstStyle/>
          <a:p>
            <a:r>
              <a:rPr lang="en-US" smtClean="0"/>
              <a:t>Chayun Tantivasadakarn</a:t>
            </a:r>
            <a:endParaRPr lang="en-US"/>
          </a:p>
        </p:txBody>
      </p:sp>
      <p:sp>
        <p:nvSpPr>
          <p:cNvPr id="83971" name="Rectangle 3"/>
          <p:cNvSpPr>
            <a:spLocks noGrp="1" noChangeArrowheads="1"/>
          </p:cNvSpPr>
          <p:nvPr>
            <p:ph idx="4294967295"/>
          </p:nvPr>
        </p:nvSpPr>
        <p:spPr>
          <a:xfrm>
            <a:off x="685800" y="990600"/>
            <a:ext cx="8458200" cy="4724400"/>
          </a:xfrm>
        </p:spPr>
        <p:txBody>
          <a:bodyPr/>
          <a:lstStyle/>
          <a:p>
            <a:pPr marL="358775" eaLnBrk="1" hangingPunct="1">
              <a:spcBef>
                <a:spcPct val="0"/>
              </a:spcBef>
            </a:pPr>
            <a:r>
              <a:rPr lang="en-US" dirty="0" smtClean="0">
                <a:latin typeface="Angsana New" pitchFamily="-1" charset="0"/>
                <a:ea typeface="ＭＳ Ｐゴシック" pitchFamily="-1" charset="-128"/>
              </a:rPr>
              <a:t>If China is looking to export a good to Thailand, but Thailand has high tariffs on that good, but Singapore has low tariffs, why not export to Singapore and then trade it freely to Thailand?</a:t>
            </a:r>
          </a:p>
          <a:p>
            <a:pPr marL="358775" eaLnBrk="1" hangingPunct="1">
              <a:spcBef>
                <a:spcPct val="0"/>
              </a:spcBef>
            </a:pPr>
            <a:r>
              <a:rPr lang="en-US" dirty="0" smtClean="0">
                <a:latin typeface="Angsana New" pitchFamily="-1" charset="0"/>
                <a:ea typeface="ＭＳ Ｐゴシック" pitchFamily="-1" charset="-128"/>
              </a:rPr>
              <a:t>Free trade areas have complex </a:t>
            </a:r>
            <a:r>
              <a:rPr lang="en-US" b="1" dirty="0" smtClean="0">
                <a:latin typeface="Angsana New" pitchFamily="-1" charset="0"/>
                <a:ea typeface="ＭＳ Ｐゴシック" pitchFamily="-1" charset="-128"/>
              </a:rPr>
              <a:t>rules of origin.</a:t>
            </a:r>
          </a:p>
          <a:p>
            <a:pPr marL="358775" lvl="1" eaLnBrk="1" hangingPunct="1">
              <a:spcBef>
                <a:spcPct val="0"/>
              </a:spcBef>
            </a:pPr>
            <a:r>
              <a:rPr lang="en-US" dirty="0" smtClean="0">
                <a:latin typeface="Angsana New" pitchFamily="-1" charset="0"/>
                <a:ea typeface="ＭＳ Ｐゴシック" pitchFamily="-1" charset="-128"/>
              </a:rPr>
              <a:t>Specifies what type of goods can be shipped duty-free within the free trade area.</a:t>
            </a:r>
          </a:p>
          <a:p>
            <a:pPr marL="358775" eaLnBrk="1" hangingPunct="1">
              <a:spcBef>
                <a:spcPct val="0"/>
              </a:spcBef>
            </a:pPr>
            <a:r>
              <a:rPr lang="en-US" dirty="0" smtClean="0">
                <a:latin typeface="Angsana New" pitchFamily="-1" charset="0"/>
                <a:ea typeface="ＭＳ Ｐゴシック" pitchFamily="-1" charset="-128"/>
              </a:rPr>
              <a:t>The good from China to Thailand via Singapore would not get duty-free access to Thailand unless it has enough “ASEAN content” to qualify for duty-free access.</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39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397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3971">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397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r>
              <a:rPr lang="en-US" smtClean="0"/>
              <a:t>Rules of Origin</a:t>
            </a:r>
          </a:p>
        </p:txBody>
      </p:sp>
      <p:sp>
        <p:nvSpPr>
          <p:cNvPr id="84996" name="Slide Number Placeholder 3"/>
          <p:cNvSpPr>
            <a:spLocks noGrp="1"/>
          </p:cNvSpPr>
          <p:nvPr>
            <p:ph type="sldNum" sz="quarter" idx="10"/>
          </p:nvPr>
        </p:nvSpPr>
        <p:spPr/>
        <p:txBody>
          <a:bodyPr/>
          <a:lstStyle/>
          <a:p>
            <a:fld id="{2C1C01B8-8B86-7D48-B670-AB127384CE5A}" type="slidenum">
              <a:rPr lang="en-US" smtClean="0"/>
              <a:pPr/>
              <a:t>46</a:t>
            </a:fld>
            <a:endParaRPr lang="en-US" dirty="0"/>
          </a:p>
        </p:txBody>
      </p:sp>
      <p:sp>
        <p:nvSpPr>
          <p:cNvPr id="5" name="Footer Placeholder 4"/>
          <p:cNvSpPr>
            <a:spLocks noGrp="1"/>
          </p:cNvSpPr>
          <p:nvPr>
            <p:ph type="ftr" sz="quarter" idx="3"/>
          </p:nvPr>
        </p:nvSpPr>
        <p:spPr/>
        <p:txBody>
          <a:bodyPr/>
          <a:lstStyle/>
          <a:p>
            <a:r>
              <a:rPr lang="en-US" smtClean="0"/>
              <a:t>Chayun Tantivasadakarn</a:t>
            </a:r>
            <a:endParaRPr lang="en-US"/>
          </a:p>
        </p:txBody>
      </p:sp>
      <p:sp>
        <p:nvSpPr>
          <p:cNvPr id="84995" name="Rectangle 3"/>
          <p:cNvSpPr>
            <a:spLocks noGrp="1" noChangeArrowheads="1"/>
          </p:cNvSpPr>
          <p:nvPr>
            <p:ph idx="4294967295"/>
          </p:nvPr>
        </p:nvSpPr>
        <p:spPr>
          <a:xfrm>
            <a:off x="990600" y="1143000"/>
            <a:ext cx="8153400" cy="4953000"/>
          </a:xfrm>
        </p:spPr>
        <p:txBody>
          <a:bodyPr/>
          <a:lstStyle/>
          <a:p>
            <a:pPr eaLnBrk="1" hangingPunct="1">
              <a:spcBef>
                <a:spcPct val="0"/>
              </a:spcBef>
            </a:pPr>
            <a:r>
              <a:rPr lang="en-US" dirty="0" smtClean="0">
                <a:latin typeface="Angsana New" pitchFamily="-1" charset="0"/>
                <a:ea typeface="ＭＳ Ｐゴシック" pitchFamily="-1" charset="-128"/>
              </a:rPr>
              <a:t>ROO specifies, for each and every product, how much of its production has been done in the free trade area.</a:t>
            </a:r>
          </a:p>
          <a:p>
            <a:pPr eaLnBrk="1" hangingPunct="1">
              <a:spcBef>
                <a:spcPct val="0"/>
              </a:spcBef>
            </a:pPr>
            <a:r>
              <a:rPr lang="en-US" dirty="0" smtClean="0">
                <a:latin typeface="Angsana New" pitchFamily="-1" charset="0"/>
                <a:ea typeface="ＭＳ Ｐゴシック" pitchFamily="-1" charset="-128"/>
              </a:rPr>
              <a:t>These rules are clearly not needed in a customs union since all the countries have common tariffs with outside countries.</a:t>
            </a:r>
          </a:p>
          <a:p>
            <a:pPr eaLnBrk="1" hangingPunct="1">
              <a:spcBef>
                <a:spcPct val="0"/>
              </a:spcBef>
            </a:pPr>
            <a:r>
              <a:rPr lang="en-US" dirty="0" smtClean="0">
                <a:latin typeface="Angsana New" pitchFamily="-1" charset="0"/>
                <a:ea typeface="ＭＳ Ｐゴシック" pitchFamily="-1" charset="-128"/>
              </a:rPr>
              <a:t>So why not just create a customs union and make it easier?</a:t>
            </a:r>
          </a:p>
          <a:p>
            <a:pPr eaLnBrk="1" hangingPunct="1">
              <a:spcBef>
                <a:spcPct val="0"/>
              </a:spcBef>
            </a:pPr>
            <a:r>
              <a:rPr lang="en-US" dirty="0" smtClean="0">
                <a:latin typeface="Angsana New" pitchFamily="-1" charset="0"/>
                <a:ea typeface="ＭＳ Ｐゴシック" pitchFamily="-1" charset="-128"/>
              </a:rPr>
              <a:t>Because tariffs with outside countries are a political issue, of which many countries wish to maintain control.</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49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49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49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499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5"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ectangle 56"/>
          <p:cNvSpPr/>
          <p:nvPr/>
        </p:nvSpPr>
        <p:spPr bwMode="auto">
          <a:xfrm>
            <a:off x="-76200" y="0"/>
            <a:ext cx="9220200" cy="6858000"/>
          </a:xfrm>
          <a:prstGeom prst="rect">
            <a:avLst/>
          </a:prstGeom>
          <a:solidFill>
            <a:srgbClr val="3366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3200" b="0" i="0" u="none" strike="noStrike" cap="none" normalizeH="0" baseline="0" dirty="0">
              <a:ln>
                <a:noFill/>
              </a:ln>
              <a:solidFill>
                <a:schemeClr val="tx1"/>
              </a:solidFill>
              <a:effectLst/>
              <a:latin typeface="Angsana New" charset="0"/>
            </a:endParaRPr>
          </a:p>
        </p:txBody>
      </p:sp>
      <p:sp>
        <p:nvSpPr>
          <p:cNvPr id="86019" name="Slide Number Placeholder 3"/>
          <p:cNvSpPr>
            <a:spLocks noGrp="1"/>
          </p:cNvSpPr>
          <p:nvPr>
            <p:ph type="sldNum" sz="quarter" idx="10"/>
          </p:nvPr>
        </p:nvSpPr>
        <p:spPr>
          <a:noFill/>
        </p:spPr>
        <p:txBody>
          <a:bodyPr/>
          <a:lstStyle/>
          <a:p>
            <a:fld id="{B5CAB3C4-CE6E-4743-AE06-56F0BA9D11B0}" type="slidenum">
              <a:rPr lang="th-TH" smtClean="0">
                <a:solidFill>
                  <a:schemeClr val="bg1"/>
                </a:solidFill>
                <a:latin typeface="Angsana New"/>
                <a:ea typeface="Angsana New" pitchFamily="-1" charset="0"/>
                <a:cs typeface="Angsana New"/>
              </a:rPr>
              <a:pPr/>
              <a:t>47</a:t>
            </a:fld>
            <a:endParaRPr lang="th-TH" dirty="0" smtClean="0">
              <a:solidFill>
                <a:schemeClr val="bg1"/>
              </a:solidFill>
              <a:latin typeface="Angsana New"/>
              <a:ea typeface="Angsana New" pitchFamily="-1" charset="0"/>
              <a:cs typeface="Angsana New"/>
            </a:endParaRPr>
          </a:p>
        </p:txBody>
      </p:sp>
      <p:sp>
        <p:nvSpPr>
          <p:cNvPr id="86020" name="Text Box 2"/>
          <p:cNvSpPr txBox="1">
            <a:spLocks noChangeArrowheads="1"/>
          </p:cNvSpPr>
          <p:nvPr/>
        </p:nvSpPr>
        <p:spPr bwMode="auto">
          <a:xfrm>
            <a:off x="1828800" y="1200745"/>
            <a:ext cx="2590800" cy="5108575"/>
          </a:xfrm>
          <a:prstGeom prst="rect">
            <a:avLst/>
          </a:prstGeom>
          <a:noFill/>
          <a:ln w="38100">
            <a:solidFill>
              <a:schemeClr val="bg1"/>
            </a:solidFill>
            <a:miter lim="800000"/>
            <a:headEnd type="none" w="sm" len="sm"/>
            <a:tailEnd type="none" w="sm" len="sm"/>
          </a:ln>
        </p:spPr>
        <p:txBody>
          <a:bodyPr>
            <a:prstTxWarp prst="textNoShape">
              <a:avLst/>
            </a:prstTxWarp>
            <a:spAutoFit/>
          </a:bodyPr>
          <a:lstStyle/>
          <a:p>
            <a:pPr algn="ctr">
              <a:lnSpc>
                <a:spcPct val="75000"/>
              </a:lnSpc>
              <a:spcBef>
                <a:spcPct val="20000"/>
              </a:spcBef>
            </a:pPr>
            <a:r>
              <a:rPr lang="en-US" dirty="0">
                <a:solidFill>
                  <a:schemeClr val="bg1"/>
                </a:solidFill>
                <a:latin typeface="Angsana New"/>
                <a:ea typeface="Angsana New" pitchFamily="-1" charset="0"/>
                <a:cs typeface="Angsana New"/>
              </a:rPr>
              <a:t>Singapore</a:t>
            </a:r>
            <a:endParaRPr lang="en-US" dirty="0" smtClean="0">
              <a:solidFill>
                <a:schemeClr val="bg1"/>
              </a:solidFill>
              <a:latin typeface="Angsana New"/>
              <a:ea typeface="Angsana New" pitchFamily="-1" charset="0"/>
              <a:cs typeface="Angsana New"/>
            </a:endParaRPr>
          </a:p>
          <a:p>
            <a:pPr algn="ctr">
              <a:lnSpc>
                <a:spcPct val="75000"/>
              </a:lnSpc>
              <a:spcBef>
                <a:spcPct val="20000"/>
              </a:spcBef>
            </a:pPr>
            <a:r>
              <a:rPr lang="en-US" dirty="0" smtClean="0">
                <a:solidFill>
                  <a:schemeClr val="bg1"/>
                </a:solidFill>
                <a:latin typeface="Angsana New"/>
                <a:ea typeface="Angsana New" pitchFamily="-1" charset="0"/>
                <a:cs typeface="Angsana New"/>
              </a:rPr>
              <a:t>Philippines</a:t>
            </a:r>
            <a:endParaRPr lang="en-US" dirty="0">
              <a:solidFill>
                <a:schemeClr val="bg1"/>
              </a:solidFill>
              <a:latin typeface="Angsana New"/>
              <a:ea typeface="Angsana New" pitchFamily="-1" charset="0"/>
              <a:cs typeface="Angsana New"/>
            </a:endParaRPr>
          </a:p>
          <a:p>
            <a:pPr algn="ctr">
              <a:lnSpc>
                <a:spcPct val="75000"/>
              </a:lnSpc>
              <a:spcBef>
                <a:spcPct val="20000"/>
              </a:spcBef>
            </a:pPr>
            <a:r>
              <a:rPr lang="en-US" dirty="0">
                <a:solidFill>
                  <a:schemeClr val="bg1"/>
                </a:solidFill>
                <a:latin typeface="Angsana New"/>
                <a:ea typeface="Angsana New" pitchFamily="-1" charset="0"/>
                <a:cs typeface="Angsana New"/>
              </a:rPr>
              <a:t>Indonesia</a:t>
            </a:r>
            <a:endParaRPr lang="en-US" dirty="0" smtClean="0">
              <a:solidFill>
                <a:schemeClr val="bg1"/>
              </a:solidFill>
              <a:latin typeface="Angsana New"/>
              <a:ea typeface="Angsana New" pitchFamily="-1" charset="0"/>
              <a:cs typeface="Angsana New"/>
            </a:endParaRPr>
          </a:p>
          <a:p>
            <a:pPr algn="ctr">
              <a:lnSpc>
                <a:spcPct val="75000"/>
              </a:lnSpc>
              <a:spcBef>
                <a:spcPct val="20000"/>
              </a:spcBef>
            </a:pPr>
            <a:r>
              <a:rPr lang="en-US" dirty="0" smtClean="0">
                <a:solidFill>
                  <a:schemeClr val="bg1"/>
                </a:solidFill>
                <a:latin typeface="Angsana New"/>
                <a:ea typeface="Angsana New" pitchFamily="-1" charset="0"/>
                <a:cs typeface="Angsana New"/>
              </a:rPr>
              <a:t>Brunei</a:t>
            </a:r>
          </a:p>
          <a:p>
            <a:pPr algn="ctr">
              <a:lnSpc>
                <a:spcPct val="75000"/>
              </a:lnSpc>
              <a:spcBef>
                <a:spcPct val="20000"/>
              </a:spcBef>
            </a:pPr>
            <a:r>
              <a:rPr lang="en-US" dirty="0" smtClean="0">
                <a:solidFill>
                  <a:schemeClr val="bg1"/>
                </a:solidFill>
                <a:latin typeface="Angsana New"/>
                <a:ea typeface="Angsana New" pitchFamily="-1" charset="0"/>
                <a:cs typeface="Angsana New"/>
              </a:rPr>
              <a:t>Malaysia</a:t>
            </a:r>
          </a:p>
          <a:p>
            <a:pPr algn="ctr">
              <a:lnSpc>
                <a:spcPct val="75000"/>
              </a:lnSpc>
              <a:spcBef>
                <a:spcPct val="20000"/>
              </a:spcBef>
            </a:pPr>
            <a:r>
              <a:rPr lang="en-US" dirty="0" smtClean="0">
                <a:solidFill>
                  <a:schemeClr val="bg1"/>
                </a:solidFill>
                <a:latin typeface="Angsana New"/>
                <a:ea typeface="Angsana New" pitchFamily="-1" charset="0"/>
                <a:cs typeface="Angsana New"/>
              </a:rPr>
              <a:t>Vietnam</a:t>
            </a:r>
          </a:p>
          <a:p>
            <a:pPr algn="ctr">
              <a:lnSpc>
                <a:spcPct val="75000"/>
              </a:lnSpc>
              <a:spcBef>
                <a:spcPct val="20000"/>
              </a:spcBef>
            </a:pPr>
            <a:r>
              <a:rPr lang="en-US" b="1" dirty="0" smtClean="0">
                <a:solidFill>
                  <a:schemeClr val="bg1"/>
                </a:solidFill>
                <a:latin typeface="Angsana New"/>
                <a:ea typeface="Angsana New" pitchFamily="-1" charset="0"/>
                <a:cs typeface="Angsana New"/>
              </a:rPr>
              <a:t>Thailand</a:t>
            </a:r>
            <a:endParaRPr lang="en-US" dirty="0">
              <a:solidFill>
                <a:schemeClr val="bg1"/>
              </a:solidFill>
              <a:latin typeface="Angsana New"/>
              <a:ea typeface="Angsana New" pitchFamily="-1" charset="0"/>
              <a:cs typeface="Angsana New"/>
            </a:endParaRPr>
          </a:p>
          <a:p>
            <a:pPr algn="ctr">
              <a:lnSpc>
                <a:spcPct val="75000"/>
              </a:lnSpc>
              <a:spcBef>
                <a:spcPct val="20000"/>
              </a:spcBef>
            </a:pPr>
            <a:endParaRPr lang="en-US" dirty="0">
              <a:solidFill>
                <a:schemeClr val="bg1"/>
              </a:solidFill>
              <a:latin typeface="Angsana New"/>
              <a:ea typeface="Angsana New" pitchFamily="-1" charset="0"/>
              <a:cs typeface="Angsana New"/>
            </a:endParaRPr>
          </a:p>
          <a:p>
            <a:pPr algn="ctr">
              <a:lnSpc>
                <a:spcPct val="75000"/>
              </a:lnSpc>
              <a:spcBef>
                <a:spcPct val="20000"/>
              </a:spcBef>
            </a:pPr>
            <a:endParaRPr lang="en-US" dirty="0" smtClean="0">
              <a:solidFill>
                <a:schemeClr val="bg1"/>
              </a:solidFill>
              <a:latin typeface="Angsana New"/>
              <a:ea typeface="Angsana New" pitchFamily="-1" charset="0"/>
              <a:cs typeface="Angsana New"/>
            </a:endParaRPr>
          </a:p>
          <a:p>
            <a:pPr algn="ctr">
              <a:lnSpc>
                <a:spcPct val="75000"/>
              </a:lnSpc>
              <a:spcBef>
                <a:spcPct val="20000"/>
              </a:spcBef>
            </a:pPr>
            <a:r>
              <a:rPr lang="en-US" dirty="0" smtClean="0">
                <a:solidFill>
                  <a:schemeClr val="bg1"/>
                </a:solidFill>
                <a:latin typeface="Angsana New"/>
                <a:ea typeface="Angsana New" pitchFamily="-1" charset="0"/>
                <a:cs typeface="Angsana New"/>
              </a:rPr>
              <a:t>Myanmar</a:t>
            </a:r>
          </a:p>
          <a:p>
            <a:pPr algn="ctr">
              <a:lnSpc>
                <a:spcPct val="75000"/>
              </a:lnSpc>
              <a:spcBef>
                <a:spcPct val="20000"/>
              </a:spcBef>
            </a:pPr>
            <a:r>
              <a:rPr lang="en-US" dirty="0" smtClean="0">
                <a:solidFill>
                  <a:schemeClr val="bg1"/>
                </a:solidFill>
                <a:latin typeface="Angsana New"/>
                <a:ea typeface="Angsana New" pitchFamily="-1" charset="0"/>
                <a:cs typeface="Angsana New"/>
              </a:rPr>
              <a:t>Cambodia</a:t>
            </a:r>
            <a:endParaRPr lang="en-US" dirty="0">
              <a:solidFill>
                <a:schemeClr val="bg1"/>
              </a:solidFill>
              <a:latin typeface="Angsana New"/>
              <a:ea typeface="Angsana New" pitchFamily="-1" charset="0"/>
              <a:cs typeface="Angsana New"/>
            </a:endParaRPr>
          </a:p>
          <a:p>
            <a:pPr algn="ctr">
              <a:lnSpc>
                <a:spcPct val="75000"/>
              </a:lnSpc>
              <a:spcBef>
                <a:spcPct val="20000"/>
              </a:spcBef>
            </a:pPr>
            <a:r>
              <a:rPr lang="en-US" dirty="0">
                <a:solidFill>
                  <a:schemeClr val="bg1"/>
                </a:solidFill>
                <a:latin typeface="Angsana New"/>
                <a:ea typeface="Angsana New" pitchFamily="-1" charset="0"/>
                <a:cs typeface="Angsana New"/>
              </a:rPr>
              <a:t>Laos</a:t>
            </a:r>
            <a:endParaRPr lang="th-TH" dirty="0">
              <a:solidFill>
                <a:schemeClr val="bg1"/>
              </a:solidFill>
              <a:latin typeface="Angsana New"/>
              <a:ea typeface="Angsana New" pitchFamily="-1" charset="0"/>
              <a:cs typeface="Angsana New"/>
            </a:endParaRPr>
          </a:p>
        </p:txBody>
      </p:sp>
      <p:grpSp>
        <p:nvGrpSpPr>
          <p:cNvPr id="2" name="Group 58"/>
          <p:cNvGrpSpPr>
            <a:grpSpLocks/>
          </p:cNvGrpSpPr>
          <p:nvPr/>
        </p:nvGrpSpPr>
        <p:grpSpPr bwMode="auto">
          <a:xfrm>
            <a:off x="1371600" y="0"/>
            <a:ext cx="7543800" cy="4800600"/>
            <a:chOff x="1371600" y="0"/>
            <a:chExt cx="7543800" cy="4572001"/>
          </a:xfrm>
        </p:grpSpPr>
        <p:sp>
          <p:nvSpPr>
            <p:cNvPr id="86065" name="Text Box 4"/>
            <p:cNvSpPr txBox="1">
              <a:spLocks noChangeArrowheads="1"/>
            </p:cNvSpPr>
            <p:nvPr/>
          </p:nvSpPr>
          <p:spPr bwMode="auto">
            <a:xfrm>
              <a:off x="6705600" y="609600"/>
              <a:ext cx="2209800" cy="1972213"/>
            </a:xfrm>
            <a:prstGeom prst="rect">
              <a:avLst/>
            </a:prstGeom>
            <a:noFill/>
            <a:ln w="28575">
              <a:noFill/>
              <a:miter lim="800000"/>
              <a:headEnd type="none" w="sm" len="sm"/>
              <a:tailEnd type="none" w="sm" len="sm"/>
            </a:ln>
          </p:spPr>
          <p:txBody>
            <a:bodyPr>
              <a:prstTxWarp prst="textNoShape">
                <a:avLst/>
              </a:prstTxWarp>
              <a:spAutoFit/>
            </a:bodyPr>
            <a:lstStyle/>
            <a:p>
              <a:pPr algn="ctr">
                <a:lnSpc>
                  <a:spcPct val="75000"/>
                </a:lnSpc>
                <a:spcBef>
                  <a:spcPct val="20000"/>
                </a:spcBef>
              </a:pPr>
              <a:r>
                <a:rPr lang="en-US" dirty="0" smtClean="0">
                  <a:solidFill>
                    <a:srgbClr val="FFFF00"/>
                  </a:solidFill>
                  <a:latin typeface="Angsana New"/>
                  <a:ea typeface="Angsana New" pitchFamily="-1" charset="0"/>
                  <a:cs typeface="Angsana New"/>
                </a:rPr>
                <a:t>Chile</a:t>
              </a:r>
            </a:p>
            <a:p>
              <a:pPr algn="ctr">
                <a:lnSpc>
                  <a:spcPct val="75000"/>
                </a:lnSpc>
                <a:spcBef>
                  <a:spcPct val="20000"/>
                </a:spcBef>
              </a:pPr>
              <a:r>
                <a:rPr lang="en-US" dirty="0" smtClean="0">
                  <a:solidFill>
                    <a:srgbClr val="FFFF00"/>
                  </a:solidFill>
                  <a:latin typeface="Angsana New"/>
                  <a:ea typeface="Angsana New" pitchFamily="-1" charset="0"/>
                  <a:cs typeface="Angsana New"/>
                </a:rPr>
                <a:t>Canada</a:t>
              </a:r>
            </a:p>
            <a:p>
              <a:pPr algn="ctr">
                <a:lnSpc>
                  <a:spcPct val="75000"/>
                </a:lnSpc>
                <a:spcBef>
                  <a:spcPct val="20000"/>
                </a:spcBef>
              </a:pPr>
              <a:r>
                <a:rPr lang="th-TH" dirty="0" smtClean="0">
                  <a:solidFill>
                    <a:srgbClr val="FFFF00"/>
                  </a:solidFill>
                  <a:latin typeface="Angsana New"/>
                  <a:ea typeface="Angsana New" pitchFamily="-1" charset="0"/>
                  <a:cs typeface="Angsana New"/>
                </a:rPr>
                <a:t>USA</a:t>
              </a:r>
              <a:endParaRPr lang="en-US" dirty="0" smtClean="0">
                <a:solidFill>
                  <a:srgbClr val="FFFF00"/>
                </a:solidFill>
                <a:latin typeface="Angsana New"/>
                <a:ea typeface="Angsana New" pitchFamily="-1" charset="0"/>
                <a:cs typeface="Angsana New"/>
              </a:endParaRPr>
            </a:p>
            <a:p>
              <a:pPr algn="ctr">
                <a:lnSpc>
                  <a:spcPct val="75000"/>
                </a:lnSpc>
                <a:spcBef>
                  <a:spcPct val="20000"/>
                </a:spcBef>
              </a:pPr>
              <a:r>
                <a:rPr lang="en-US" dirty="0" smtClean="0">
                  <a:solidFill>
                    <a:srgbClr val="FFFF00"/>
                  </a:solidFill>
                  <a:latin typeface="Angsana New"/>
                  <a:ea typeface="Angsana New" pitchFamily="-1" charset="0"/>
                  <a:cs typeface="Angsana New"/>
                </a:rPr>
                <a:t>Mexico</a:t>
              </a:r>
            </a:p>
            <a:p>
              <a:pPr algn="ctr">
                <a:lnSpc>
                  <a:spcPct val="75000"/>
                </a:lnSpc>
                <a:spcBef>
                  <a:spcPct val="20000"/>
                </a:spcBef>
              </a:pPr>
              <a:endParaRPr lang="th-TH" dirty="0">
                <a:solidFill>
                  <a:srgbClr val="FFFF00"/>
                </a:solidFill>
                <a:latin typeface="Angsana New"/>
                <a:ea typeface="Angsana New" pitchFamily="-1" charset="0"/>
                <a:cs typeface="Angsana New"/>
              </a:endParaRPr>
            </a:p>
          </p:txBody>
        </p:sp>
        <p:sp>
          <p:nvSpPr>
            <p:cNvPr id="86066" name="Rectangle 5"/>
            <p:cNvSpPr>
              <a:spLocks noChangeArrowheads="1"/>
            </p:cNvSpPr>
            <p:nvPr/>
          </p:nvSpPr>
          <p:spPr bwMode="auto">
            <a:xfrm>
              <a:off x="1371600" y="433388"/>
              <a:ext cx="7467600" cy="4138613"/>
            </a:xfrm>
            <a:prstGeom prst="rect">
              <a:avLst/>
            </a:prstGeom>
            <a:noFill/>
            <a:ln w="28575">
              <a:solidFill>
                <a:srgbClr val="FFFF00"/>
              </a:solidFill>
              <a:miter lim="800000"/>
              <a:headEnd type="none" w="sm" len="sm"/>
              <a:tailEnd type="none" w="sm" len="sm"/>
            </a:ln>
          </p:spPr>
          <p:txBody>
            <a:bodyPr wrap="none" anchor="ctr">
              <a:prstTxWarp prst="textNoShape">
                <a:avLst/>
              </a:prstTxWarp>
            </a:bodyPr>
            <a:lstStyle/>
            <a:p>
              <a:endParaRPr lang="en-US">
                <a:latin typeface="Angsana New"/>
                <a:ea typeface="Angsana New" pitchFamily="-1" charset="0"/>
                <a:cs typeface="Angsana New"/>
              </a:endParaRPr>
            </a:p>
          </p:txBody>
        </p:sp>
        <p:sp>
          <p:nvSpPr>
            <p:cNvPr id="86067" name="Text Box 6"/>
            <p:cNvSpPr txBox="1">
              <a:spLocks noChangeArrowheads="1"/>
            </p:cNvSpPr>
            <p:nvPr/>
          </p:nvSpPr>
          <p:spPr bwMode="auto">
            <a:xfrm>
              <a:off x="4800600" y="0"/>
              <a:ext cx="990600" cy="519113"/>
            </a:xfrm>
            <a:prstGeom prst="rect">
              <a:avLst/>
            </a:prstGeom>
            <a:noFill/>
            <a:ln w="28575">
              <a:noFill/>
              <a:miter lim="800000"/>
              <a:headEnd type="none" w="sm" len="sm"/>
              <a:tailEnd type="none" w="sm" len="sm"/>
            </a:ln>
          </p:spPr>
          <p:txBody>
            <a:bodyPr>
              <a:prstTxWarp prst="textNoShape">
                <a:avLst/>
              </a:prstTxWarp>
              <a:spAutoFit/>
            </a:bodyPr>
            <a:lstStyle/>
            <a:p>
              <a:pPr>
                <a:spcBef>
                  <a:spcPct val="50000"/>
                </a:spcBef>
              </a:pPr>
              <a:r>
                <a:rPr lang="th-TH" b="1">
                  <a:solidFill>
                    <a:srgbClr val="FFFF00"/>
                  </a:solidFill>
                  <a:latin typeface="Angsana New"/>
                  <a:ea typeface="Angsana New" pitchFamily="-1" charset="0"/>
                  <a:cs typeface="Angsana New"/>
                </a:rPr>
                <a:t>APEC</a:t>
              </a:r>
            </a:p>
          </p:txBody>
        </p:sp>
      </p:grpSp>
      <p:sp>
        <p:nvSpPr>
          <p:cNvPr id="86022" name="Text Box 7"/>
          <p:cNvSpPr txBox="1">
            <a:spLocks noChangeArrowheads="1"/>
          </p:cNvSpPr>
          <p:nvPr/>
        </p:nvSpPr>
        <p:spPr bwMode="auto">
          <a:xfrm>
            <a:off x="2525988" y="671201"/>
            <a:ext cx="1219200" cy="538609"/>
          </a:xfrm>
          <a:prstGeom prst="rect">
            <a:avLst/>
          </a:prstGeom>
          <a:noFill/>
          <a:ln w="12700">
            <a:noFill/>
            <a:miter lim="800000"/>
            <a:headEnd type="none" w="sm" len="sm"/>
            <a:tailEnd type="none" w="sm" len="sm"/>
          </a:ln>
        </p:spPr>
        <p:txBody>
          <a:bodyPr wrap="square">
            <a:prstTxWarp prst="textNoShape">
              <a:avLst/>
            </a:prstTxWarp>
            <a:spAutoFit/>
          </a:bodyPr>
          <a:lstStyle/>
          <a:p>
            <a:pPr>
              <a:spcBef>
                <a:spcPct val="50000"/>
              </a:spcBef>
            </a:pPr>
            <a:r>
              <a:rPr lang="th-TH" b="1" dirty="0">
                <a:solidFill>
                  <a:schemeClr val="bg1"/>
                </a:solidFill>
                <a:latin typeface="Angsana New"/>
                <a:ea typeface="Angsana New" pitchFamily="-1" charset="0"/>
                <a:cs typeface="Angsana New"/>
              </a:rPr>
              <a:t>ASEAN</a:t>
            </a:r>
          </a:p>
        </p:txBody>
      </p:sp>
      <p:grpSp>
        <p:nvGrpSpPr>
          <p:cNvPr id="3" name="Group 8"/>
          <p:cNvGrpSpPr>
            <a:grpSpLocks/>
          </p:cNvGrpSpPr>
          <p:nvPr/>
        </p:nvGrpSpPr>
        <p:grpSpPr bwMode="auto">
          <a:xfrm>
            <a:off x="228600" y="319089"/>
            <a:ext cx="6553200" cy="3719512"/>
            <a:chOff x="192" y="153"/>
            <a:chExt cx="4128" cy="2381"/>
          </a:xfrm>
        </p:grpSpPr>
        <p:sp>
          <p:nvSpPr>
            <p:cNvPr id="86062" name="Text Box 9"/>
            <p:cNvSpPr txBox="1">
              <a:spLocks noChangeArrowheads="1"/>
            </p:cNvSpPr>
            <p:nvPr/>
          </p:nvSpPr>
          <p:spPr bwMode="auto">
            <a:xfrm>
              <a:off x="336" y="1433"/>
              <a:ext cx="336" cy="339"/>
            </a:xfrm>
            <a:prstGeom prst="rect">
              <a:avLst/>
            </a:prstGeom>
            <a:noFill/>
            <a:ln w="12700">
              <a:solidFill>
                <a:srgbClr val="FF99FF"/>
              </a:solidFill>
              <a:miter lim="800000"/>
              <a:headEnd type="none" w="sm" len="sm"/>
              <a:tailEnd type="none" w="sm" len="sm"/>
            </a:ln>
          </p:spPr>
          <p:txBody>
            <a:bodyPr wrap="square">
              <a:prstTxWarp prst="textNoShape">
                <a:avLst/>
              </a:prstTxWarp>
              <a:spAutoFit/>
            </a:bodyPr>
            <a:lstStyle/>
            <a:p>
              <a:pPr>
                <a:spcBef>
                  <a:spcPct val="50000"/>
                </a:spcBef>
              </a:pPr>
              <a:r>
                <a:rPr lang="th-TH">
                  <a:solidFill>
                    <a:srgbClr val="FF99FF"/>
                  </a:solidFill>
                  <a:latin typeface="Angsana New"/>
                  <a:ea typeface="Angsana New" pitchFamily="-1" charset="0"/>
                  <a:cs typeface="Angsana New"/>
                </a:rPr>
                <a:t>EU</a:t>
              </a:r>
            </a:p>
          </p:txBody>
        </p:sp>
        <p:sp>
          <p:nvSpPr>
            <p:cNvPr id="86063" name="Rectangle 10"/>
            <p:cNvSpPr>
              <a:spLocks noChangeArrowheads="1"/>
            </p:cNvSpPr>
            <p:nvPr/>
          </p:nvSpPr>
          <p:spPr bwMode="auto">
            <a:xfrm>
              <a:off x="192" y="432"/>
              <a:ext cx="4128" cy="2102"/>
            </a:xfrm>
            <a:prstGeom prst="rect">
              <a:avLst/>
            </a:prstGeom>
            <a:noFill/>
            <a:ln w="12700">
              <a:solidFill>
                <a:srgbClr val="FF99FF"/>
              </a:solidFill>
              <a:miter lim="800000"/>
              <a:headEnd type="none" w="sm" len="sm"/>
              <a:tailEnd type="none" w="sm" len="sm"/>
            </a:ln>
          </p:spPr>
          <p:txBody>
            <a:bodyPr wrap="none" anchor="ctr">
              <a:prstTxWarp prst="textNoShape">
                <a:avLst/>
              </a:prstTxWarp>
            </a:bodyPr>
            <a:lstStyle/>
            <a:p>
              <a:endParaRPr lang="en-US">
                <a:latin typeface="Angsana New"/>
                <a:ea typeface="Angsana New" pitchFamily="-1" charset="0"/>
                <a:cs typeface="Angsana New"/>
              </a:endParaRPr>
            </a:p>
          </p:txBody>
        </p:sp>
        <p:sp>
          <p:nvSpPr>
            <p:cNvPr id="86064" name="Text Box 11"/>
            <p:cNvSpPr txBox="1">
              <a:spLocks noChangeArrowheads="1"/>
            </p:cNvSpPr>
            <p:nvPr/>
          </p:nvSpPr>
          <p:spPr bwMode="auto">
            <a:xfrm>
              <a:off x="2135" y="153"/>
              <a:ext cx="624" cy="339"/>
            </a:xfrm>
            <a:prstGeom prst="rect">
              <a:avLst/>
            </a:prstGeom>
            <a:noFill/>
            <a:ln w="12700">
              <a:noFill/>
              <a:miter lim="800000"/>
              <a:headEnd type="none" w="sm" len="sm"/>
              <a:tailEnd type="none" w="sm" len="sm"/>
            </a:ln>
          </p:spPr>
          <p:txBody>
            <a:bodyPr wrap="square">
              <a:prstTxWarp prst="textNoShape">
                <a:avLst/>
              </a:prstTxWarp>
              <a:spAutoFit/>
            </a:bodyPr>
            <a:lstStyle/>
            <a:p>
              <a:pPr>
                <a:spcBef>
                  <a:spcPct val="50000"/>
                </a:spcBef>
              </a:pPr>
              <a:r>
                <a:rPr lang="th-TH" b="1" dirty="0">
                  <a:solidFill>
                    <a:srgbClr val="FF99FF"/>
                  </a:solidFill>
                  <a:latin typeface="Angsana New"/>
                  <a:ea typeface="Angsana New" pitchFamily="-1" charset="0"/>
                  <a:cs typeface="Angsana New"/>
                </a:rPr>
                <a:t>ASEM</a:t>
              </a:r>
            </a:p>
          </p:txBody>
        </p:sp>
      </p:grpSp>
      <p:grpSp>
        <p:nvGrpSpPr>
          <p:cNvPr id="4" name="Group 12"/>
          <p:cNvGrpSpPr>
            <a:grpSpLocks/>
          </p:cNvGrpSpPr>
          <p:nvPr/>
        </p:nvGrpSpPr>
        <p:grpSpPr bwMode="auto">
          <a:xfrm>
            <a:off x="2438400" y="3276600"/>
            <a:ext cx="1427163" cy="3657600"/>
            <a:chOff x="1584" y="2016"/>
            <a:chExt cx="899" cy="2304"/>
          </a:xfrm>
        </p:grpSpPr>
        <p:sp>
          <p:nvSpPr>
            <p:cNvPr id="86059" name="Rectangle 13"/>
            <p:cNvSpPr>
              <a:spLocks noChangeArrowheads="1"/>
            </p:cNvSpPr>
            <p:nvPr/>
          </p:nvSpPr>
          <p:spPr bwMode="auto">
            <a:xfrm>
              <a:off x="1584" y="2016"/>
              <a:ext cx="899" cy="2016"/>
            </a:xfrm>
            <a:prstGeom prst="rect">
              <a:avLst/>
            </a:prstGeom>
            <a:noFill/>
            <a:ln w="38100" cap="rnd">
              <a:solidFill>
                <a:srgbClr val="660066"/>
              </a:solidFill>
              <a:prstDash val="solid"/>
              <a:miter lim="800000"/>
              <a:headEnd type="none" w="sm" len="sm"/>
              <a:tailEnd type="none" w="sm" len="sm"/>
            </a:ln>
          </p:spPr>
          <p:txBody>
            <a:bodyPr wrap="none" anchor="ctr">
              <a:prstTxWarp prst="textNoShape">
                <a:avLst/>
              </a:prstTxWarp>
            </a:bodyPr>
            <a:lstStyle/>
            <a:p>
              <a:endParaRPr lang="en-US" dirty="0">
                <a:latin typeface="Angsana New"/>
                <a:ea typeface="Angsana New" pitchFamily="-1" charset="0"/>
                <a:cs typeface="Angsana New"/>
              </a:endParaRPr>
            </a:p>
          </p:txBody>
        </p:sp>
        <p:sp>
          <p:nvSpPr>
            <p:cNvPr id="86060" name="Text Box 14"/>
            <p:cNvSpPr txBox="1">
              <a:spLocks noChangeArrowheads="1"/>
            </p:cNvSpPr>
            <p:nvPr/>
          </p:nvSpPr>
          <p:spPr bwMode="auto">
            <a:xfrm>
              <a:off x="1776" y="3753"/>
              <a:ext cx="624" cy="339"/>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th-TH">
                  <a:latin typeface="Angsana New"/>
                  <a:ea typeface="Angsana New" pitchFamily="-1" charset="0"/>
                  <a:cs typeface="Angsana New"/>
                </a:rPr>
                <a:t>Yunan</a:t>
              </a:r>
            </a:p>
          </p:txBody>
        </p:sp>
        <p:sp>
          <p:nvSpPr>
            <p:cNvPr id="86061" name="Text Box 15"/>
            <p:cNvSpPr txBox="1">
              <a:spLocks noChangeArrowheads="1"/>
            </p:cNvSpPr>
            <p:nvPr/>
          </p:nvSpPr>
          <p:spPr bwMode="auto">
            <a:xfrm>
              <a:off x="1782" y="3981"/>
              <a:ext cx="474" cy="339"/>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th-TH" b="1" dirty="0">
                  <a:solidFill>
                    <a:srgbClr val="660066"/>
                  </a:solidFill>
                  <a:latin typeface="Angsana New"/>
                  <a:ea typeface="Angsana New" pitchFamily="-1" charset="0"/>
                  <a:cs typeface="Angsana New"/>
                </a:rPr>
                <a:t>GMS</a:t>
              </a:r>
            </a:p>
          </p:txBody>
        </p:sp>
      </p:grpSp>
      <p:grpSp>
        <p:nvGrpSpPr>
          <p:cNvPr id="5" name="Group 64"/>
          <p:cNvGrpSpPr/>
          <p:nvPr/>
        </p:nvGrpSpPr>
        <p:grpSpPr>
          <a:xfrm>
            <a:off x="2286000" y="3657600"/>
            <a:ext cx="5486400" cy="3124200"/>
            <a:chOff x="2286000" y="3657600"/>
            <a:chExt cx="5486400" cy="3124200"/>
          </a:xfrm>
        </p:grpSpPr>
        <p:sp>
          <p:nvSpPr>
            <p:cNvPr id="86057" name="Text Box 21"/>
            <p:cNvSpPr txBox="1">
              <a:spLocks noChangeArrowheads="1"/>
            </p:cNvSpPr>
            <p:nvPr/>
          </p:nvSpPr>
          <p:spPr bwMode="auto">
            <a:xfrm>
              <a:off x="5029200" y="4710977"/>
              <a:ext cx="1371600" cy="2070823"/>
            </a:xfrm>
            <a:prstGeom prst="rect">
              <a:avLst/>
            </a:prstGeom>
            <a:noFill/>
            <a:ln w="12700">
              <a:noFill/>
              <a:miter lim="800000"/>
              <a:headEnd type="none" w="sm" len="sm"/>
              <a:tailEnd type="none" w="sm" len="sm"/>
            </a:ln>
          </p:spPr>
          <p:txBody>
            <a:bodyPr>
              <a:prstTxWarp prst="textNoShape">
                <a:avLst/>
              </a:prstTxWarp>
              <a:spAutoFit/>
            </a:bodyPr>
            <a:lstStyle/>
            <a:p>
              <a:pPr algn="ctr">
                <a:lnSpc>
                  <a:spcPct val="75000"/>
                </a:lnSpc>
                <a:spcBef>
                  <a:spcPct val="20000"/>
                </a:spcBef>
              </a:pPr>
              <a:endParaRPr lang="en-US" dirty="0">
                <a:solidFill>
                  <a:srgbClr val="66FF33"/>
                </a:solidFill>
                <a:latin typeface="Angsana New"/>
                <a:ea typeface="Angsana New" pitchFamily="-1" charset="0"/>
                <a:cs typeface="Angsana New"/>
              </a:endParaRPr>
            </a:p>
            <a:p>
              <a:pPr algn="ctr">
                <a:lnSpc>
                  <a:spcPct val="75000"/>
                </a:lnSpc>
                <a:spcBef>
                  <a:spcPct val="20000"/>
                </a:spcBef>
              </a:pPr>
              <a:r>
                <a:rPr lang="en-US" sz="2800" dirty="0" smtClean="0">
                  <a:solidFill>
                    <a:srgbClr val="66FF33"/>
                  </a:solidFill>
                  <a:latin typeface="Angsana New"/>
                  <a:ea typeface="Angsana New" pitchFamily="-1" charset="0"/>
                  <a:cs typeface="Angsana New"/>
                </a:rPr>
                <a:t>Bangladesh</a:t>
              </a:r>
            </a:p>
            <a:p>
              <a:pPr algn="ctr">
                <a:lnSpc>
                  <a:spcPct val="75000"/>
                </a:lnSpc>
                <a:spcBef>
                  <a:spcPct val="20000"/>
                </a:spcBef>
              </a:pPr>
              <a:r>
                <a:rPr lang="en-US" sz="2800" dirty="0">
                  <a:solidFill>
                    <a:srgbClr val="66FF33"/>
                  </a:solidFill>
                  <a:latin typeface="Angsana New"/>
                  <a:ea typeface="Angsana New" pitchFamily="-1" charset="0"/>
                  <a:cs typeface="Angsana New"/>
                </a:rPr>
                <a:t>Sri </a:t>
              </a:r>
              <a:r>
                <a:rPr lang="en-US" sz="2800" dirty="0" smtClean="0">
                  <a:solidFill>
                    <a:srgbClr val="66FF33"/>
                  </a:solidFill>
                  <a:latin typeface="Angsana New"/>
                  <a:ea typeface="Angsana New" pitchFamily="-1" charset="0"/>
                  <a:cs typeface="Angsana New"/>
                </a:rPr>
                <a:t>Lanka</a:t>
              </a:r>
            </a:p>
            <a:p>
              <a:pPr algn="ctr">
                <a:lnSpc>
                  <a:spcPct val="75000"/>
                </a:lnSpc>
                <a:spcBef>
                  <a:spcPct val="20000"/>
                </a:spcBef>
              </a:pPr>
              <a:r>
                <a:rPr lang="en-US" sz="2800" dirty="0" smtClean="0">
                  <a:solidFill>
                    <a:srgbClr val="66FF33"/>
                  </a:solidFill>
                  <a:latin typeface="Angsana New"/>
                  <a:ea typeface="Angsana New" pitchFamily="-1" charset="0"/>
                  <a:cs typeface="Angsana New"/>
                </a:rPr>
                <a:t>Bhutan </a:t>
              </a:r>
            </a:p>
            <a:p>
              <a:pPr algn="ctr">
                <a:lnSpc>
                  <a:spcPct val="75000"/>
                </a:lnSpc>
                <a:spcBef>
                  <a:spcPct val="20000"/>
                </a:spcBef>
              </a:pPr>
              <a:r>
                <a:rPr lang="en-US" sz="2800" dirty="0" smtClean="0">
                  <a:solidFill>
                    <a:srgbClr val="66FF33"/>
                  </a:solidFill>
                  <a:latin typeface="Angsana New"/>
                  <a:ea typeface="Angsana New" pitchFamily="-1" charset="0"/>
                  <a:cs typeface="Angsana New"/>
                </a:rPr>
                <a:t>Nepal</a:t>
              </a:r>
              <a:endParaRPr lang="th-TH" sz="2800" dirty="0">
                <a:solidFill>
                  <a:srgbClr val="66FF33"/>
                </a:solidFill>
                <a:latin typeface="Angsana New"/>
                <a:ea typeface="Angsana New" pitchFamily="-1" charset="0"/>
                <a:cs typeface="Angsana New"/>
              </a:endParaRPr>
            </a:p>
          </p:txBody>
        </p:sp>
        <p:sp>
          <p:nvSpPr>
            <p:cNvPr id="86056" name="Text Box 20"/>
            <p:cNvSpPr txBox="1">
              <a:spLocks noChangeArrowheads="1"/>
            </p:cNvSpPr>
            <p:nvPr/>
          </p:nvSpPr>
          <p:spPr bwMode="auto">
            <a:xfrm>
              <a:off x="6324600" y="5562600"/>
              <a:ext cx="1447800" cy="538609"/>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th-TH" b="1" dirty="0">
                  <a:solidFill>
                    <a:srgbClr val="66FF33"/>
                  </a:solidFill>
                  <a:latin typeface="Angsana New"/>
                  <a:ea typeface="Angsana New" pitchFamily="-1" charset="0"/>
                  <a:cs typeface="Angsana New"/>
                </a:rPr>
                <a:t>BIMST-EC</a:t>
              </a:r>
            </a:p>
          </p:txBody>
        </p:sp>
        <p:sp>
          <p:nvSpPr>
            <p:cNvPr id="86058" name="Freeform 22"/>
            <p:cNvSpPr>
              <a:spLocks/>
            </p:cNvSpPr>
            <p:nvPr/>
          </p:nvSpPr>
          <p:spPr bwMode="auto">
            <a:xfrm flipH="1">
              <a:off x="2286000" y="3657600"/>
              <a:ext cx="4095750" cy="3124200"/>
            </a:xfrm>
            <a:custGeom>
              <a:avLst/>
              <a:gdLst>
                <a:gd name="T0" fmla="*/ 0 w 2544"/>
                <a:gd name="T1" fmla="*/ 2147483647 h 1728"/>
                <a:gd name="T2" fmla="*/ 2147483647 w 2544"/>
                <a:gd name="T3" fmla="*/ 2147483647 h 1728"/>
                <a:gd name="T4" fmla="*/ 2147483647 w 2544"/>
                <a:gd name="T5" fmla="*/ 2147483647 h 1728"/>
                <a:gd name="T6" fmla="*/ 2147483647 w 2544"/>
                <a:gd name="T7" fmla="*/ 2147483647 h 1728"/>
                <a:gd name="T8" fmla="*/ 2147483647 w 2544"/>
                <a:gd name="T9" fmla="*/ 0 h 1728"/>
                <a:gd name="T10" fmla="*/ 2147483647 w 2544"/>
                <a:gd name="T11" fmla="*/ 0 h 1728"/>
                <a:gd name="T12" fmla="*/ 2147483647 w 2544"/>
                <a:gd name="T13" fmla="*/ 2147483647 h 1728"/>
                <a:gd name="T14" fmla="*/ 0 w 2544"/>
                <a:gd name="T15" fmla="*/ 2147483647 h 1728"/>
                <a:gd name="T16" fmla="*/ 0 w 2544"/>
                <a:gd name="T17" fmla="*/ 2147483647 h 17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44"/>
                <a:gd name="T28" fmla="*/ 0 h 1728"/>
                <a:gd name="T29" fmla="*/ 2544 w 2544"/>
                <a:gd name="T30" fmla="*/ 1728 h 1728"/>
                <a:gd name="connsiteX0" fmla="*/ 0 w 2544"/>
                <a:gd name="connsiteY0" fmla="*/ 1728 h 2064"/>
                <a:gd name="connsiteX1" fmla="*/ 864 w 2544"/>
                <a:gd name="connsiteY1" fmla="*/ 2064 h 2064"/>
                <a:gd name="connsiteX2" fmla="*/ 864 w 2544"/>
                <a:gd name="connsiteY2" fmla="*/ 1056 h 2064"/>
                <a:gd name="connsiteX3" fmla="*/ 2544 w 2544"/>
                <a:gd name="connsiteY3" fmla="*/ 1056 h 2064"/>
                <a:gd name="connsiteX4" fmla="*/ 2544 w 2544"/>
                <a:gd name="connsiteY4" fmla="*/ 0 h 2064"/>
                <a:gd name="connsiteX5" fmla="*/ 1008 w 2544"/>
                <a:gd name="connsiteY5" fmla="*/ 0 h 2064"/>
                <a:gd name="connsiteX6" fmla="*/ 1008 w 2544"/>
                <a:gd name="connsiteY6" fmla="*/ 720 h 2064"/>
                <a:gd name="connsiteX7" fmla="*/ 0 w 2544"/>
                <a:gd name="connsiteY7" fmla="*/ 720 h 2064"/>
                <a:gd name="connsiteX8" fmla="*/ 0 w 2544"/>
                <a:gd name="connsiteY8" fmla="*/ 1728 h 2064"/>
                <a:gd name="connsiteX0" fmla="*/ 42 w 2586"/>
                <a:gd name="connsiteY0" fmla="*/ 1728 h 2064"/>
                <a:gd name="connsiteX1" fmla="*/ 27 w 2586"/>
                <a:gd name="connsiteY1" fmla="*/ 2051 h 2064"/>
                <a:gd name="connsiteX2" fmla="*/ 906 w 2586"/>
                <a:gd name="connsiteY2" fmla="*/ 2064 h 2064"/>
                <a:gd name="connsiteX3" fmla="*/ 906 w 2586"/>
                <a:gd name="connsiteY3" fmla="*/ 1056 h 2064"/>
                <a:gd name="connsiteX4" fmla="*/ 2586 w 2586"/>
                <a:gd name="connsiteY4" fmla="*/ 1056 h 2064"/>
                <a:gd name="connsiteX5" fmla="*/ 2586 w 2586"/>
                <a:gd name="connsiteY5" fmla="*/ 0 h 2064"/>
                <a:gd name="connsiteX6" fmla="*/ 1050 w 2586"/>
                <a:gd name="connsiteY6" fmla="*/ 0 h 2064"/>
                <a:gd name="connsiteX7" fmla="*/ 1050 w 2586"/>
                <a:gd name="connsiteY7" fmla="*/ 720 h 2064"/>
                <a:gd name="connsiteX8" fmla="*/ 42 w 2586"/>
                <a:gd name="connsiteY8" fmla="*/ 720 h 2064"/>
                <a:gd name="connsiteX9" fmla="*/ 42 w 2586"/>
                <a:gd name="connsiteY9" fmla="*/ 1728 h 2064"/>
                <a:gd name="connsiteX0" fmla="*/ 36 w 2580"/>
                <a:gd name="connsiteY0" fmla="*/ 1728 h 2064"/>
                <a:gd name="connsiteX1" fmla="*/ 27 w 2580"/>
                <a:gd name="connsiteY1" fmla="*/ 2051 h 2064"/>
                <a:gd name="connsiteX2" fmla="*/ 900 w 2580"/>
                <a:gd name="connsiteY2" fmla="*/ 2064 h 2064"/>
                <a:gd name="connsiteX3" fmla="*/ 900 w 2580"/>
                <a:gd name="connsiteY3" fmla="*/ 1056 h 2064"/>
                <a:gd name="connsiteX4" fmla="*/ 2580 w 2580"/>
                <a:gd name="connsiteY4" fmla="*/ 1056 h 2064"/>
                <a:gd name="connsiteX5" fmla="*/ 2580 w 2580"/>
                <a:gd name="connsiteY5" fmla="*/ 0 h 2064"/>
                <a:gd name="connsiteX6" fmla="*/ 1044 w 2580"/>
                <a:gd name="connsiteY6" fmla="*/ 0 h 2064"/>
                <a:gd name="connsiteX7" fmla="*/ 1044 w 2580"/>
                <a:gd name="connsiteY7" fmla="*/ 720 h 2064"/>
                <a:gd name="connsiteX8" fmla="*/ 36 w 2580"/>
                <a:gd name="connsiteY8" fmla="*/ 720 h 2064"/>
                <a:gd name="connsiteX9" fmla="*/ 36 w 2580"/>
                <a:gd name="connsiteY9" fmla="*/ 1728 h 2064"/>
                <a:gd name="connsiteX0" fmla="*/ 36 w 2580"/>
                <a:gd name="connsiteY0" fmla="*/ 1728 h 2064"/>
                <a:gd name="connsiteX1" fmla="*/ 27 w 2580"/>
                <a:gd name="connsiteY1" fmla="*/ 2051 h 2064"/>
                <a:gd name="connsiteX2" fmla="*/ 900 w 2580"/>
                <a:gd name="connsiteY2" fmla="*/ 2064 h 2064"/>
                <a:gd name="connsiteX3" fmla="*/ 900 w 2580"/>
                <a:gd name="connsiteY3" fmla="*/ 1056 h 2064"/>
                <a:gd name="connsiteX4" fmla="*/ 2580 w 2580"/>
                <a:gd name="connsiteY4" fmla="*/ 1056 h 2064"/>
                <a:gd name="connsiteX5" fmla="*/ 2580 w 2580"/>
                <a:gd name="connsiteY5" fmla="*/ 0 h 2064"/>
                <a:gd name="connsiteX6" fmla="*/ 1380 w 2580"/>
                <a:gd name="connsiteY6" fmla="*/ 0 h 2064"/>
                <a:gd name="connsiteX7" fmla="*/ 1044 w 2580"/>
                <a:gd name="connsiteY7" fmla="*/ 720 h 2064"/>
                <a:gd name="connsiteX8" fmla="*/ 36 w 2580"/>
                <a:gd name="connsiteY8" fmla="*/ 720 h 2064"/>
                <a:gd name="connsiteX9" fmla="*/ 36 w 2580"/>
                <a:gd name="connsiteY9" fmla="*/ 1728 h 2064"/>
                <a:gd name="connsiteX0" fmla="*/ 36 w 2580"/>
                <a:gd name="connsiteY0" fmla="*/ 1728 h 2064"/>
                <a:gd name="connsiteX1" fmla="*/ 27 w 2580"/>
                <a:gd name="connsiteY1" fmla="*/ 2051 h 2064"/>
                <a:gd name="connsiteX2" fmla="*/ 900 w 2580"/>
                <a:gd name="connsiteY2" fmla="*/ 2064 h 2064"/>
                <a:gd name="connsiteX3" fmla="*/ 900 w 2580"/>
                <a:gd name="connsiteY3" fmla="*/ 1056 h 2064"/>
                <a:gd name="connsiteX4" fmla="*/ 2580 w 2580"/>
                <a:gd name="connsiteY4" fmla="*/ 1056 h 2064"/>
                <a:gd name="connsiteX5" fmla="*/ 2580 w 2580"/>
                <a:gd name="connsiteY5" fmla="*/ 0 h 2064"/>
                <a:gd name="connsiteX6" fmla="*/ 1380 w 2580"/>
                <a:gd name="connsiteY6" fmla="*/ 0 h 2064"/>
                <a:gd name="connsiteX7" fmla="*/ 1044 w 2580"/>
                <a:gd name="connsiteY7" fmla="*/ 720 h 2064"/>
                <a:gd name="connsiteX8" fmla="*/ 1320 w 2580"/>
                <a:gd name="connsiteY8" fmla="*/ 722 h 2064"/>
                <a:gd name="connsiteX9" fmla="*/ 36 w 2580"/>
                <a:gd name="connsiteY9" fmla="*/ 720 h 2064"/>
                <a:gd name="connsiteX10" fmla="*/ 36 w 2580"/>
                <a:gd name="connsiteY10" fmla="*/ 1728 h 2064"/>
                <a:gd name="connsiteX0" fmla="*/ 36 w 2580"/>
                <a:gd name="connsiteY0" fmla="*/ 1728 h 2064"/>
                <a:gd name="connsiteX1" fmla="*/ 27 w 2580"/>
                <a:gd name="connsiteY1" fmla="*/ 2051 h 2064"/>
                <a:gd name="connsiteX2" fmla="*/ 900 w 2580"/>
                <a:gd name="connsiteY2" fmla="*/ 2064 h 2064"/>
                <a:gd name="connsiteX3" fmla="*/ 900 w 2580"/>
                <a:gd name="connsiteY3" fmla="*/ 1056 h 2064"/>
                <a:gd name="connsiteX4" fmla="*/ 2580 w 2580"/>
                <a:gd name="connsiteY4" fmla="*/ 1056 h 2064"/>
                <a:gd name="connsiteX5" fmla="*/ 2580 w 2580"/>
                <a:gd name="connsiteY5" fmla="*/ 0 h 2064"/>
                <a:gd name="connsiteX6" fmla="*/ 1380 w 2580"/>
                <a:gd name="connsiteY6" fmla="*/ 0 h 2064"/>
                <a:gd name="connsiteX7" fmla="*/ 1320 w 2580"/>
                <a:gd name="connsiteY7" fmla="*/ 722 h 2064"/>
                <a:gd name="connsiteX8" fmla="*/ 36 w 2580"/>
                <a:gd name="connsiteY8" fmla="*/ 720 h 2064"/>
                <a:gd name="connsiteX9" fmla="*/ 36 w 2580"/>
                <a:gd name="connsiteY9" fmla="*/ 1728 h 2064"/>
                <a:gd name="connsiteX0" fmla="*/ 36 w 2580"/>
                <a:gd name="connsiteY0" fmla="*/ 1728 h 2064"/>
                <a:gd name="connsiteX1" fmla="*/ 27 w 2580"/>
                <a:gd name="connsiteY1" fmla="*/ 2051 h 2064"/>
                <a:gd name="connsiteX2" fmla="*/ 900 w 2580"/>
                <a:gd name="connsiteY2" fmla="*/ 2064 h 2064"/>
                <a:gd name="connsiteX3" fmla="*/ 900 w 2580"/>
                <a:gd name="connsiteY3" fmla="*/ 1056 h 2064"/>
                <a:gd name="connsiteX4" fmla="*/ 2580 w 2580"/>
                <a:gd name="connsiteY4" fmla="*/ 1056 h 2064"/>
                <a:gd name="connsiteX5" fmla="*/ 2580 w 2580"/>
                <a:gd name="connsiteY5" fmla="*/ 0 h 2064"/>
                <a:gd name="connsiteX6" fmla="*/ 1380 w 2580"/>
                <a:gd name="connsiteY6" fmla="*/ 0 h 2064"/>
                <a:gd name="connsiteX7" fmla="*/ 1368 w 2580"/>
                <a:gd name="connsiteY7" fmla="*/ 722 h 2064"/>
                <a:gd name="connsiteX8" fmla="*/ 36 w 2580"/>
                <a:gd name="connsiteY8" fmla="*/ 720 h 2064"/>
                <a:gd name="connsiteX9" fmla="*/ 36 w 2580"/>
                <a:gd name="connsiteY9" fmla="*/ 1728 h 2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 h="2064">
                  <a:moveTo>
                    <a:pt x="36" y="1728"/>
                  </a:moveTo>
                  <a:cubicBezTo>
                    <a:pt x="63" y="1740"/>
                    <a:pt x="0" y="2039"/>
                    <a:pt x="27" y="2051"/>
                  </a:cubicBezTo>
                  <a:lnTo>
                    <a:pt x="900" y="2064"/>
                  </a:lnTo>
                  <a:lnTo>
                    <a:pt x="900" y="1056"/>
                  </a:lnTo>
                  <a:lnTo>
                    <a:pt x="2580" y="1056"/>
                  </a:lnTo>
                  <a:lnTo>
                    <a:pt x="2580" y="0"/>
                  </a:lnTo>
                  <a:lnTo>
                    <a:pt x="1380" y="0"/>
                  </a:lnTo>
                  <a:cubicBezTo>
                    <a:pt x="1360" y="241"/>
                    <a:pt x="1388" y="481"/>
                    <a:pt x="1368" y="722"/>
                  </a:cubicBezTo>
                  <a:lnTo>
                    <a:pt x="36" y="720"/>
                  </a:lnTo>
                  <a:lnTo>
                    <a:pt x="36" y="1728"/>
                  </a:lnTo>
                  <a:close/>
                </a:path>
              </a:pathLst>
            </a:custGeom>
            <a:noFill/>
            <a:ln w="28575">
              <a:solidFill>
                <a:srgbClr val="66FF33"/>
              </a:solidFill>
              <a:round/>
              <a:headEnd type="none" w="sm" len="sm"/>
              <a:tailEnd type="none" w="sm" len="sm"/>
            </a:ln>
          </p:spPr>
          <p:txBody>
            <a:bodyPr wrap="none" anchor="ctr">
              <a:prstTxWarp prst="textNoShape">
                <a:avLst/>
              </a:prstTxWarp>
            </a:bodyPr>
            <a:lstStyle/>
            <a:p>
              <a:endParaRPr lang="en-US">
                <a:latin typeface="Angsana New"/>
                <a:ea typeface="Angsana New" pitchFamily="-1" charset="0"/>
                <a:cs typeface="Angsana New"/>
              </a:endParaRPr>
            </a:p>
          </p:txBody>
        </p:sp>
      </p:grpSp>
      <p:grpSp>
        <p:nvGrpSpPr>
          <p:cNvPr id="6" name="Group 23"/>
          <p:cNvGrpSpPr>
            <a:grpSpLocks/>
          </p:cNvGrpSpPr>
          <p:nvPr/>
        </p:nvGrpSpPr>
        <p:grpSpPr bwMode="auto">
          <a:xfrm>
            <a:off x="4419600" y="1219200"/>
            <a:ext cx="1752600" cy="1449388"/>
            <a:chOff x="2832" y="720"/>
            <a:chExt cx="1104" cy="913"/>
          </a:xfrm>
        </p:grpSpPr>
        <p:sp>
          <p:nvSpPr>
            <p:cNvPr id="86052" name="Rectangle 24"/>
            <p:cNvSpPr>
              <a:spLocks noChangeArrowheads="1"/>
            </p:cNvSpPr>
            <p:nvPr/>
          </p:nvSpPr>
          <p:spPr bwMode="auto">
            <a:xfrm>
              <a:off x="3216" y="956"/>
              <a:ext cx="624" cy="292"/>
            </a:xfrm>
            <a:prstGeom prst="rect">
              <a:avLst/>
            </a:prstGeom>
            <a:noFill/>
            <a:ln w="12700">
              <a:solidFill>
                <a:srgbClr val="FFFF00"/>
              </a:solidFill>
              <a:miter lim="800000"/>
              <a:headEnd type="none" w="sm" len="sm"/>
              <a:tailEnd type="none" w="sm" len="sm"/>
            </a:ln>
          </p:spPr>
          <p:txBody>
            <a:bodyPr wrap="none" anchor="ctr">
              <a:prstTxWarp prst="textNoShape">
                <a:avLst/>
              </a:prstTxWarp>
            </a:bodyPr>
            <a:lstStyle/>
            <a:p>
              <a:endParaRPr lang="en-US">
                <a:latin typeface="Angsana New"/>
                <a:ea typeface="Angsana New" pitchFamily="-1" charset="0"/>
                <a:cs typeface="Angsana New"/>
              </a:endParaRPr>
            </a:p>
          </p:txBody>
        </p:sp>
        <p:sp>
          <p:nvSpPr>
            <p:cNvPr id="86053" name="Text Box 25"/>
            <p:cNvSpPr txBox="1">
              <a:spLocks noChangeArrowheads="1"/>
            </p:cNvSpPr>
            <p:nvPr/>
          </p:nvSpPr>
          <p:spPr bwMode="auto">
            <a:xfrm>
              <a:off x="3072" y="960"/>
              <a:ext cx="864" cy="281"/>
            </a:xfrm>
            <a:prstGeom prst="rect">
              <a:avLst/>
            </a:prstGeom>
            <a:noFill/>
            <a:ln w="12700">
              <a:noFill/>
              <a:miter lim="800000"/>
              <a:headEnd type="none" w="sm" len="sm"/>
              <a:tailEnd type="none" w="sm" len="sm"/>
            </a:ln>
          </p:spPr>
          <p:txBody>
            <a:bodyPr>
              <a:prstTxWarp prst="textNoShape">
                <a:avLst/>
              </a:prstTxWarp>
              <a:spAutoFit/>
            </a:bodyPr>
            <a:lstStyle/>
            <a:p>
              <a:pPr algn="ctr">
                <a:lnSpc>
                  <a:spcPct val="75000"/>
                </a:lnSpc>
                <a:spcBef>
                  <a:spcPct val="20000"/>
                </a:spcBef>
              </a:pPr>
              <a:r>
                <a:rPr lang="en-US" dirty="0">
                  <a:solidFill>
                    <a:schemeClr val="bg1"/>
                  </a:solidFill>
                  <a:latin typeface="Angsana New"/>
                  <a:ea typeface="Angsana New" pitchFamily="-1" charset="0"/>
                  <a:cs typeface="Angsana New"/>
                </a:rPr>
                <a:t>China</a:t>
              </a:r>
              <a:endParaRPr lang="th-TH" dirty="0">
                <a:solidFill>
                  <a:schemeClr val="bg1"/>
                </a:solidFill>
                <a:latin typeface="Angsana New"/>
                <a:ea typeface="Angsana New" pitchFamily="-1" charset="0"/>
                <a:cs typeface="Angsana New"/>
              </a:endParaRPr>
            </a:p>
          </p:txBody>
        </p:sp>
        <p:sp>
          <p:nvSpPr>
            <p:cNvPr id="86054" name="Line 26"/>
            <p:cNvSpPr>
              <a:spLocks noChangeShapeType="1"/>
            </p:cNvSpPr>
            <p:nvPr/>
          </p:nvSpPr>
          <p:spPr bwMode="auto">
            <a:xfrm>
              <a:off x="2832" y="1104"/>
              <a:ext cx="384" cy="0"/>
            </a:xfrm>
            <a:prstGeom prst="line">
              <a:avLst/>
            </a:prstGeom>
            <a:noFill/>
            <a:ln w="12700">
              <a:solidFill>
                <a:srgbClr val="FFFF00"/>
              </a:solidFill>
              <a:round/>
              <a:headEnd type="none" w="sm" len="sm"/>
              <a:tailEnd type="none" w="sm" len="sm"/>
            </a:ln>
          </p:spPr>
          <p:txBody>
            <a:bodyPr wrap="none" anchor="ctr">
              <a:prstTxWarp prst="textNoShape">
                <a:avLst/>
              </a:prstTxWarp>
            </a:bodyPr>
            <a:lstStyle/>
            <a:p>
              <a:endParaRPr lang="en-US">
                <a:latin typeface="Angsana New"/>
                <a:cs typeface="Angsana New"/>
              </a:endParaRPr>
            </a:p>
          </p:txBody>
        </p:sp>
        <p:sp>
          <p:nvSpPr>
            <p:cNvPr id="86055" name="Text Box 27"/>
            <p:cNvSpPr txBox="1">
              <a:spLocks noChangeArrowheads="1"/>
            </p:cNvSpPr>
            <p:nvPr/>
          </p:nvSpPr>
          <p:spPr bwMode="auto">
            <a:xfrm>
              <a:off x="2864" y="720"/>
              <a:ext cx="160" cy="913"/>
            </a:xfrm>
            <a:prstGeom prst="rect">
              <a:avLst/>
            </a:prstGeom>
            <a:noFill/>
            <a:ln w="12700">
              <a:noFill/>
              <a:miter lim="800000"/>
              <a:headEnd type="none" w="sm" len="sm"/>
              <a:tailEnd type="none" w="sm" len="sm"/>
            </a:ln>
          </p:spPr>
          <p:txBody>
            <a:bodyPr>
              <a:prstTxWarp prst="textNoShape">
                <a:avLst/>
              </a:prstTxWarp>
              <a:spAutoFit/>
            </a:bodyPr>
            <a:lstStyle/>
            <a:p>
              <a:pPr algn="ctr">
                <a:lnSpc>
                  <a:spcPct val="75000"/>
                </a:lnSpc>
                <a:spcBef>
                  <a:spcPct val="20000"/>
                </a:spcBef>
              </a:pPr>
              <a:r>
                <a:rPr lang="th-TH">
                  <a:solidFill>
                    <a:schemeClr val="bg1"/>
                  </a:solidFill>
                  <a:latin typeface="Angsana New"/>
                  <a:ea typeface="Angsana New" pitchFamily="-1" charset="0"/>
                  <a:cs typeface="Angsana New"/>
                </a:rPr>
                <a:t>+</a:t>
              </a:r>
            </a:p>
            <a:p>
              <a:pPr algn="ctr">
                <a:lnSpc>
                  <a:spcPct val="75000"/>
                </a:lnSpc>
              </a:pPr>
              <a:r>
                <a:rPr lang="th-TH">
                  <a:solidFill>
                    <a:schemeClr val="bg1"/>
                  </a:solidFill>
                  <a:latin typeface="Angsana New"/>
                  <a:ea typeface="Angsana New" pitchFamily="-1" charset="0"/>
                  <a:cs typeface="Angsana New"/>
                </a:rPr>
                <a:t>1</a:t>
              </a:r>
            </a:p>
          </p:txBody>
        </p:sp>
      </p:grpSp>
      <p:grpSp>
        <p:nvGrpSpPr>
          <p:cNvPr id="7" name="Group 28"/>
          <p:cNvGrpSpPr>
            <a:grpSpLocks/>
          </p:cNvGrpSpPr>
          <p:nvPr/>
        </p:nvGrpSpPr>
        <p:grpSpPr bwMode="auto">
          <a:xfrm>
            <a:off x="4448175" y="1219200"/>
            <a:ext cx="1800225" cy="2833688"/>
            <a:chOff x="2850" y="720"/>
            <a:chExt cx="1134" cy="1785"/>
          </a:xfrm>
        </p:grpSpPr>
        <p:sp>
          <p:nvSpPr>
            <p:cNvPr id="86047" name="Text Box 29"/>
            <p:cNvSpPr txBox="1">
              <a:spLocks noChangeArrowheads="1"/>
            </p:cNvSpPr>
            <p:nvPr/>
          </p:nvSpPr>
          <p:spPr bwMode="auto">
            <a:xfrm>
              <a:off x="3072" y="1629"/>
              <a:ext cx="864" cy="548"/>
            </a:xfrm>
            <a:prstGeom prst="rect">
              <a:avLst/>
            </a:prstGeom>
            <a:noFill/>
            <a:ln w="12700">
              <a:noFill/>
              <a:miter lim="800000"/>
              <a:headEnd type="none" w="sm" len="sm"/>
              <a:tailEnd type="none" w="sm" len="sm"/>
            </a:ln>
          </p:spPr>
          <p:txBody>
            <a:bodyPr>
              <a:prstTxWarp prst="textNoShape">
                <a:avLst/>
              </a:prstTxWarp>
              <a:spAutoFit/>
            </a:bodyPr>
            <a:lstStyle/>
            <a:p>
              <a:pPr algn="ctr">
                <a:lnSpc>
                  <a:spcPct val="75000"/>
                </a:lnSpc>
                <a:spcBef>
                  <a:spcPct val="20000"/>
                </a:spcBef>
              </a:pPr>
              <a:r>
                <a:rPr lang="en-US">
                  <a:latin typeface="Angsana New"/>
                  <a:ea typeface="Angsana New" pitchFamily="-1" charset="0"/>
                  <a:cs typeface="Angsana New"/>
                </a:rPr>
                <a:t>Japan</a:t>
              </a:r>
            </a:p>
            <a:p>
              <a:pPr algn="ctr">
                <a:lnSpc>
                  <a:spcPct val="75000"/>
                </a:lnSpc>
                <a:spcBef>
                  <a:spcPct val="20000"/>
                </a:spcBef>
              </a:pPr>
              <a:r>
                <a:rPr lang="en-US">
                  <a:latin typeface="Angsana New"/>
                  <a:ea typeface="Angsana New" pitchFamily="-1" charset="0"/>
                  <a:cs typeface="Angsana New"/>
                </a:rPr>
                <a:t>Korea</a:t>
              </a:r>
              <a:endParaRPr lang="th-TH">
                <a:latin typeface="Angsana New"/>
                <a:ea typeface="Angsana New" pitchFamily="-1" charset="0"/>
                <a:cs typeface="Angsana New"/>
              </a:endParaRPr>
            </a:p>
          </p:txBody>
        </p:sp>
        <p:grpSp>
          <p:nvGrpSpPr>
            <p:cNvPr id="8" name="Group 30"/>
            <p:cNvGrpSpPr>
              <a:grpSpLocks/>
            </p:cNvGrpSpPr>
            <p:nvPr/>
          </p:nvGrpSpPr>
          <p:grpSpPr bwMode="auto">
            <a:xfrm>
              <a:off x="2850" y="720"/>
              <a:ext cx="1134" cy="1536"/>
              <a:chOff x="2850" y="720"/>
              <a:chExt cx="1134" cy="1536"/>
            </a:xfrm>
          </p:grpSpPr>
          <p:sp>
            <p:nvSpPr>
              <p:cNvPr id="86050" name="Rectangle 31"/>
              <p:cNvSpPr>
                <a:spLocks noChangeArrowheads="1"/>
              </p:cNvSpPr>
              <p:nvPr/>
            </p:nvSpPr>
            <p:spPr bwMode="auto">
              <a:xfrm>
                <a:off x="3072" y="720"/>
                <a:ext cx="912" cy="1536"/>
              </a:xfrm>
              <a:prstGeom prst="rect">
                <a:avLst/>
              </a:prstGeom>
              <a:noFill/>
              <a:ln w="12700">
                <a:solidFill>
                  <a:srgbClr val="FF0000"/>
                </a:solidFill>
                <a:miter lim="800000"/>
                <a:headEnd type="none" w="sm" len="sm"/>
                <a:tailEnd type="none" w="sm" len="sm"/>
              </a:ln>
            </p:spPr>
            <p:txBody>
              <a:bodyPr wrap="none" anchor="ctr">
                <a:prstTxWarp prst="textNoShape">
                  <a:avLst/>
                </a:prstTxWarp>
              </a:bodyPr>
              <a:lstStyle/>
              <a:p>
                <a:endParaRPr lang="en-US">
                  <a:latin typeface="Angsana New"/>
                  <a:ea typeface="Angsana New" pitchFamily="-1" charset="0"/>
                  <a:cs typeface="Angsana New"/>
                </a:endParaRPr>
              </a:p>
            </p:txBody>
          </p:sp>
          <p:sp>
            <p:nvSpPr>
              <p:cNvPr id="86051" name="Line 32"/>
              <p:cNvSpPr>
                <a:spLocks noChangeShapeType="1"/>
              </p:cNvSpPr>
              <p:nvPr/>
            </p:nvSpPr>
            <p:spPr bwMode="auto">
              <a:xfrm flipH="1" flipV="1">
                <a:off x="2850" y="1918"/>
                <a:ext cx="222" cy="2"/>
              </a:xfrm>
              <a:prstGeom prst="line">
                <a:avLst/>
              </a:prstGeom>
              <a:noFill/>
              <a:ln w="12700">
                <a:solidFill>
                  <a:srgbClr val="FF0000"/>
                </a:solidFill>
                <a:round/>
                <a:headEnd type="none" w="sm" len="sm"/>
                <a:tailEnd type="none" w="sm" len="sm"/>
              </a:ln>
            </p:spPr>
            <p:txBody>
              <a:bodyPr wrap="none" anchor="ctr">
                <a:prstTxWarp prst="textNoShape">
                  <a:avLst/>
                </a:prstTxWarp>
              </a:bodyPr>
              <a:lstStyle/>
              <a:p>
                <a:endParaRPr lang="en-US">
                  <a:latin typeface="Angsana New"/>
                  <a:cs typeface="Angsana New"/>
                </a:endParaRPr>
              </a:p>
            </p:txBody>
          </p:sp>
        </p:grpSp>
        <p:sp>
          <p:nvSpPr>
            <p:cNvPr id="86049" name="Text Box 33"/>
            <p:cNvSpPr txBox="1">
              <a:spLocks noChangeArrowheads="1"/>
            </p:cNvSpPr>
            <p:nvPr/>
          </p:nvSpPr>
          <p:spPr bwMode="auto">
            <a:xfrm>
              <a:off x="2864" y="1536"/>
              <a:ext cx="160" cy="969"/>
            </a:xfrm>
            <a:prstGeom prst="rect">
              <a:avLst/>
            </a:prstGeom>
            <a:noFill/>
            <a:ln w="12700">
              <a:noFill/>
              <a:miter lim="800000"/>
              <a:headEnd type="none" w="sm" len="sm"/>
              <a:tailEnd type="none" w="sm" len="sm"/>
            </a:ln>
          </p:spPr>
          <p:txBody>
            <a:bodyPr>
              <a:prstTxWarp prst="textNoShape">
                <a:avLst/>
              </a:prstTxWarp>
              <a:spAutoFit/>
            </a:bodyPr>
            <a:lstStyle/>
            <a:p>
              <a:pPr algn="ctr">
                <a:lnSpc>
                  <a:spcPct val="75000"/>
                </a:lnSpc>
                <a:spcBef>
                  <a:spcPct val="20000"/>
                </a:spcBef>
              </a:pPr>
              <a:r>
                <a:rPr lang="th-TH">
                  <a:solidFill>
                    <a:srgbClr val="FF3300"/>
                  </a:solidFill>
                  <a:latin typeface="Angsana New"/>
                  <a:ea typeface="Angsana New" pitchFamily="-1" charset="0"/>
                  <a:cs typeface="Angsana New"/>
                </a:rPr>
                <a:t>+</a:t>
              </a:r>
            </a:p>
            <a:p>
              <a:pPr algn="ctr">
                <a:lnSpc>
                  <a:spcPct val="75000"/>
                </a:lnSpc>
                <a:spcBef>
                  <a:spcPct val="20000"/>
                </a:spcBef>
              </a:pPr>
              <a:r>
                <a:rPr lang="th-TH">
                  <a:solidFill>
                    <a:srgbClr val="FF3300"/>
                  </a:solidFill>
                  <a:latin typeface="Angsana New"/>
                  <a:ea typeface="Angsana New" pitchFamily="-1" charset="0"/>
                  <a:cs typeface="Angsana New"/>
                </a:rPr>
                <a:t>3</a:t>
              </a:r>
            </a:p>
          </p:txBody>
        </p:sp>
      </p:grpSp>
      <p:sp>
        <p:nvSpPr>
          <p:cNvPr id="48165" name="Line 37"/>
          <p:cNvSpPr>
            <a:spLocks noChangeShapeType="1"/>
          </p:cNvSpPr>
          <p:nvPr/>
        </p:nvSpPr>
        <p:spPr bwMode="auto">
          <a:xfrm flipV="1">
            <a:off x="3581400" y="2057400"/>
            <a:ext cx="1447800" cy="1676400"/>
          </a:xfrm>
          <a:prstGeom prst="line">
            <a:avLst/>
          </a:prstGeom>
          <a:noFill/>
          <a:ln w="12700">
            <a:solidFill>
              <a:srgbClr val="FF0000"/>
            </a:solidFill>
            <a:round/>
            <a:headEnd type="none" w="sm" len="sm"/>
            <a:tailEnd type="none" w="sm" len="sm"/>
          </a:ln>
        </p:spPr>
        <p:txBody>
          <a:bodyPr wrap="none" anchor="ctr">
            <a:prstTxWarp prst="textNoShape">
              <a:avLst/>
            </a:prstTxWarp>
          </a:bodyPr>
          <a:lstStyle/>
          <a:p>
            <a:endParaRPr lang="en-US">
              <a:latin typeface="Angsana New"/>
              <a:cs typeface="Angsana New"/>
            </a:endParaRPr>
          </a:p>
        </p:txBody>
      </p:sp>
      <p:sp>
        <p:nvSpPr>
          <p:cNvPr id="48166" name="Line 38"/>
          <p:cNvSpPr>
            <a:spLocks noChangeShapeType="1"/>
          </p:cNvSpPr>
          <p:nvPr/>
        </p:nvSpPr>
        <p:spPr bwMode="auto">
          <a:xfrm flipV="1">
            <a:off x="3581400" y="2971800"/>
            <a:ext cx="1600200" cy="838200"/>
          </a:xfrm>
          <a:prstGeom prst="line">
            <a:avLst/>
          </a:prstGeom>
          <a:noFill/>
          <a:ln w="12700">
            <a:solidFill>
              <a:srgbClr val="FF0000"/>
            </a:solidFill>
            <a:round/>
            <a:headEnd type="none" w="sm" len="sm"/>
            <a:tailEnd type="none" w="sm" len="sm"/>
          </a:ln>
        </p:spPr>
        <p:txBody>
          <a:bodyPr wrap="none" anchor="ctr">
            <a:prstTxWarp prst="textNoShape">
              <a:avLst/>
            </a:prstTxWarp>
          </a:bodyPr>
          <a:lstStyle/>
          <a:p>
            <a:endParaRPr lang="en-US">
              <a:latin typeface="Angsana New"/>
              <a:cs typeface="Angsana New"/>
            </a:endParaRPr>
          </a:p>
        </p:txBody>
      </p:sp>
      <p:sp>
        <p:nvSpPr>
          <p:cNvPr id="48167" name="Line 39"/>
          <p:cNvSpPr>
            <a:spLocks noChangeShapeType="1"/>
          </p:cNvSpPr>
          <p:nvPr/>
        </p:nvSpPr>
        <p:spPr bwMode="auto">
          <a:xfrm flipV="1">
            <a:off x="3581400" y="3429000"/>
            <a:ext cx="1524000" cy="381000"/>
          </a:xfrm>
          <a:prstGeom prst="line">
            <a:avLst/>
          </a:prstGeom>
          <a:noFill/>
          <a:ln w="12700">
            <a:solidFill>
              <a:srgbClr val="FF0000"/>
            </a:solidFill>
            <a:round/>
            <a:headEnd type="none" w="sm" len="sm"/>
            <a:tailEnd type="none" w="sm" len="sm"/>
          </a:ln>
        </p:spPr>
        <p:txBody>
          <a:bodyPr wrap="none" anchor="ctr">
            <a:prstTxWarp prst="textNoShape">
              <a:avLst/>
            </a:prstTxWarp>
          </a:bodyPr>
          <a:lstStyle/>
          <a:p>
            <a:endParaRPr lang="en-US">
              <a:latin typeface="Angsana New"/>
              <a:cs typeface="Angsana New"/>
            </a:endParaRPr>
          </a:p>
        </p:txBody>
      </p:sp>
      <p:sp>
        <p:nvSpPr>
          <p:cNvPr id="48168" name="Line 40"/>
          <p:cNvSpPr>
            <a:spLocks noChangeShapeType="1"/>
          </p:cNvSpPr>
          <p:nvPr/>
        </p:nvSpPr>
        <p:spPr bwMode="auto">
          <a:xfrm flipV="1">
            <a:off x="3581400" y="1884204"/>
            <a:ext cx="3886200" cy="1925795"/>
          </a:xfrm>
          <a:prstGeom prst="line">
            <a:avLst/>
          </a:prstGeom>
          <a:noFill/>
          <a:ln w="12700">
            <a:solidFill>
              <a:srgbClr val="FF0000"/>
            </a:solidFill>
            <a:round/>
            <a:headEnd type="none" w="sm" len="sm"/>
            <a:tailEnd type="none" w="sm" len="sm"/>
          </a:ln>
        </p:spPr>
        <p:txBody>
          <a:bodyPr wrap="none" anchor="ctr">
            <a:prstTxWarp prst="textNoShape">
              <a:avLst/>
            </a:prstTxWarp>
          </a:bodyPr>
          <a:lstStyle/>
          <a:p>
            <a:endParaRPr lang="en-US">
              <a:latin typeface="Angsana New"/>
              <a:cs typeface="Angsana New"/>
            </a:endParaRPr>
          </a:p>
        </p:txBody>
      </p:sp>
      <p:sp>
        <p:nvSpPr>
          <p:cNvPr id="48172" name="Line 44"/>
          <p:cNvSpPr>
            <a:spLocks noChangeShapeType="1"/>
          </p:cNvSpPr>
          <p:nvPr/>
        </p:nvSpPr>
        <p:spPr bwMode="auto">
          <a:xfrm flipH="1">
            <a:off x="1066800" y="3886200"/>
            <a:ext cx="1600200" cy="1600200"/>
          </a:xfrm>
          <a:prstGeom prst="line">
            <a:avLst/>
          </a:prstGeom>
          <a:noFill/>
          <a:ln w="12700">
            <a:solidFill>
              <a:srgbClr val="FF0000"/>
            </a:solidFill>
            <a:round/>
            <a:headEnd type="none" w="sm" len="sm"/>
            <a:tailEnd type="none" w="sm" len="sm"/>
          </a:ln>
        </p:spPr>
        <p:txBody>
          <a:bodyPr wrap="none" anchor="ctr">
            <a:prstTxWarp prst="textNoShape">
              <a:avLst/>
            </a:prstTxWarp>
          </a:bodyPr>
          <a:lstStyle/>
          <a:p>
            <a:endParaRPr lang="en-US">
              <a:latin typeface="Angsana New"/>
              <a:cs typeface="Angsana New"/>
            </a:endParaRPr>
          </a:p>
        </p:txBody>
      </p:sp>
      <p:grpSp>
        <p:nvGrpSpPr>
          <p:cNvPr id="9" name="Group 45"/>
          <p:cNvGrpSpPr>
            <a:grpSpLocks/>
          </p:cNvGrpSpPr>
          <p:nvPr/>
        </p:nvGrpSpPr>
        <p:grpSpPr bwMode="auto">
          <a:xfrm>
            <a:off x="76200" y="3962400"/>
            <a:ext cx="5257800" cy="1817688"/>
            <a:chOff x="96" y="2448"/>
            <a:chExt cx="3312" cy="1145"/>
          </a:xfrm>
        </p:grpSpPr>
        <p:sp>
          <p:nvSpPr>
            <p:cNvPr id="86045" name="Line 46"/>
            <p:cNvSpPr>
              <a:spLocks noChangeShapeType="1"/>
            </p:cNvSpPr>
            <p:nvPr/>
          </p:nvSpPr>
          <p:spPr bwMode="auto">
            <a:xfrm>
              <a:off x="2304" y="2448"/>
              <a:ext cx="1104" cy="672"/>
            </a:xfrm>
            <a:prstGeom prst="line">
              <a:avLst/>
            </a:prstGeom>
            <a:noFill/>
            <a:ln w="12700">
              <a:solidFill>
                <a:srgbClr val="FF0000"/>
              </a:solidFill>
              <a:round/>
              <a:headEnd type="none" w="sm" len="sm"/>
              <a:tailEnd type="none" w="sm" len="sm"/>
            </a:ln>
          </p:spPr>
          <p:txBody>
            <a:bodyPr wrap="none" anchor="ctr">
              <a:prstTxWarp prst="textNoShape">
                <a:avLst/>
              </a:prstTxWarp>
            </a:bodyPr>
            <a:lstStyle/>
            <a:p>
              <a:endParaRPr lang="en-US">
                <a:latin typeface="Angsana New"/>
                <a:cs typeface="Angsana New"/>
              </a:endParaRPr>
            </a:p>
          </p:txBody>
        </p:sp>
        <p:sp>
          <p:nvSpPr>
            <p:cNvPr id="86046" name="Text Box 47"/>
            <p:cNvSpPr txBox="1">
              <a:spLocks noChangeArrowheads="1"/>
            </p:cNvSpPr>
            <p:nvPr/>
          </p:nvSpPr>
          <p:spPr bwMode="auto">
            <a:xfrm>
              <a:off x="96" y="3312"/>
              <a:ext cx="864" cy="281"/>
            </a:xfrm>
            <a:prstGeom prst="rect">
              <a:avLst/>
            </a:prstGeom>
            <a:noFill/>
            <a:ln w="12700">
              <a:noFill/>
              <a:miter lim="800000"/>
              <a:headEnd type="none" w="sm" len="sm"/>
              <a:tailEnd type="none" w="sm" len="sm"/>
            </a:ln>
          </p:spPr>
          <p:txBody>
            <a:bodyPr>
              <a:prstTxWarp prst="textNoShape">
                <a:avLst/>
              </a:prstTxWarp>
              <a:spAutoFit/>
            </a:bodyPr>
            <a:lstStyle/>
            <a:p>
              <a:pPr algn="ctr">
                <a:lnSpc>
                  <a:spcPct val="75000"/>
                </a:lnSpc>
                <a:spcBef>
                  <a:spcPct val="20000"/>
                </a:spcBef>
              </a:pPr>
              <a:r>
                <a:rPr lang="en-US" dirty="0">
                  <a:solidFill>
                    <a:srgbClr val="CCFFCC"/>
                  </a:solidFill>
                  <a:latin typeface="Angsana New"/>
                  <a:ea typeface="Angsana New" pitchFamily="-1" charset="0"/>
                  <a:cs typeface="Angsana New"/>
                </a:rPr>
                <a:t>Bahrain</a:t>
              </a:r>
              <a:endParaRPr lang="th-TH" dirty="0">
                <a:solidFill>
                  <a:srgbClr val="CCFFCC"/>
                </a:solidFill>
                <a:latin typeface="Angsana New"/>
                <a:ea typeface="Angsana New" pitchFamily="-1" charset="0"/>
                <a:cs typeface="Angsana New"/>
              </a:endParaRPr>
            </a:p>
          </p:txBody>
        </p:sp>
      </p:grpSp>
      <p:sp>
        <p:nvSpPr>
          <p:cNvPr id="48176" name="Line 48"/>
          <p:cNvSpPr>
            <a:spLocks noChangeShapeType="1"/>
          </p:cNvSpPr>
          <p:nvPr/>
        </p:nvSpPr>
        <p:spPr bwMode="auto">
          <a:xfrm flipV="1">
            <a:off x="3575050" y="857250"/>
            <a:ext cx="3892550" cy="2909888"/>
          </a:xfrm>
          <a:prstGeom prst="line">
            <a:avLst/>
          </a:prstGeom>
          <a:noFill/>
          <a:ln w="12700">
            <a:solidFill>
              <a:srgbClr val="FF0000"/>
            </a:solidFill>
            <a:round/>
            <a:headEnd type="none" w="sm" len="sm"/>
            <a:tailEnd type="none" w="sm" len="sm"/>
          </a:ln>
        </p:spPr>
        <p:txBody>
          <a:bodyPr wrap="none" anchor="ctr">
            <a:prstTxWarp prst="textNoShape">
              <a:avLst/>
            </a:prstTxWarp>
          </a:bodyPr>
          <a:lstStyle/>
          <a:p>
            <a:endParaRPr lang="en-US">
              <a:latin typeface="Angsana New"/>
              <a:cs typeface="Angsana New"/>
            </a:endParaRPr>
          </a:p>
        </p:txBody>
      </p:sp>
      <p:sp>
        <p:nvSpPr>
          <p:cNvPr id="48178" name="Line 50"/>
          <p:cNvSpPr>
            <a:spLocks noChangeShapeType="1"/>
          </p:cNvSpPr>
          <p:nvPr/>
        </p:nvSpPr>
        <p:spPr bwMode="auto">
          <a:xfrm flipV="1">
            <a:off x="3581400" y="3810000"/>
            <a:ext cx="3581400" cy="76200"/>
          </a:xfrm>
          <a:prstGeom prst="line">
            <a:avLst/>
          </a:prstGeom>
          <a:noFill/>
          <a:ln w="9525">
            <a:solidFill>
              <a:srgbClr val="FF0000"/>
            </a:solidFill>
            <a:round/>
            <a:headEnd/>
            <a:tailEnd/>
          </a:ln>
        </p:spPr>
        <p:txBody>
          <a:bodyPr wrap="none" anchor="ctr">
            <a:prstTxWarp prst="textNoShape">
              <a:avLst/>
            </a:prstTxWarp>
          </a:bodyPr>
          <a:lstStyle/>
          <a:p>
            <a:endParaRPr lang="en-US">
              <a:latin typeface="Angsana New"/>
              <a:cs typeface="Angsana New"/>
            </a:endParaRPr>
          </a:p>
        </p:txBody>
      </p:sp>
      <p:sp>
        <p:nvSpPr>
          <p:cNvPr id="48179" name="Line 51"/>
          <p:cNvSpPr>
            <a:spLocks noChangeShapeType="1"/>
          </p:cNvSpPr>
          <p:nvPr/>
        </p:nvSpPr>
        <p:spPr bwMode="auto">
          <a:xfrm>
            <a:off x="3657600" y="3886200"/>
            <a:ext cx="3657600" cy="228600"/>
          </a:xfrm>
          <a:prstGeom prst="line">
            <a:avLst/>
          </a:prstGeom>
          <a:noFill/>
          <a:ln w="9525">
            <a:solidFill>
              <a:srgbClr val="FF0000"/>
            </a:solidFill>
            <a:round/>
            <a:headEnd/>
            <a:tailEnd/>
          </a:ln>
        </p:spPr>
        <p:txBody>
          <a:bodyPr wrap="none" anchor="ctr">
            <a:prstTxWarp prst="textNoShape">
              <a:avLst/>
            </a:prstTxWarp>
          </a:bodyPr>
          <a:lstStyle/>
          <a:p>
            <a:endParaRPr lang="en-US">
              <a:latin typeface="Angsana New"/>
              <a:cs typeface="Angsana New"/>
            </a:endParaRPr>
          </a:p>
        </p:txBody>
      </p:sp>
      <p:cxnSp>
        <p:nvCxnSpPr>
          <p:cNvPr id="54" name="Straight Connector 53"/>
          <p:cNvCxnSpPr>
            <a:cxnSpLocks noChangeShapeType="1"/>
            <a:stCxn id="48172" idx="0"/>
          </p:cNvCxnSpPr>
          <p:nvPr/>
        </p:nvCxnSpPr>
        <p:spPr bwMode="auto">
          <a:xfrm rot="5400000" flipH="1">
            <a:off x="1219200" y="2438400"/>
            <a:ext cx="1143000" cy="1752600"/>
          </a:xfrm>
          <a:prstGeom prst="line">
            <a:avLst/>
          </a:prstGeom>
          <a:noFill/>
          <a:ln w="9525">
            <a:solidFill>
              <a:srgbClr val="FF0000"/>
            </a:solidFill>
            <a:round/>
            <a:headEnd/>
            <a:tailEnd/>
          </a:ln>
        </p:spPr>
      </p:cxnSp>
      <p:grpSp>
        <p:nvGrpSpPr>
          <p:cNvPr id="10" name="Group 59"/>
          <p:cNvGrpSpPr>
            <a:grpSpLocks/>
          </p:cNvGrpSpPr>
          <p:nvPr/>
        </p:nvGrpSpPr>
        <p:grpSpPr bwMode="auto">
          <a:xfrm>
            <a:off x="4657725" y="1066800"/>
            <a:ext cx="4723053" cy="3815209"/>
            <a:chOff x="4657673" y="1066801"/>
            <a:chExt cx="4723105" cy="3815208"/>
          </a:xfrm>
        </p:grpSpPr>
        <p:sp>
          <p:nvSpPr>
            <p:cNvPr id="86039" name="Freeform 54"/>
            <p:cNvSpPr>
              <a:spLocks noChangeArrowheads="1"/>
            </p:cNvSpPr>
            <p:nvPr/>
          </p:nvSpPr>
          <p:spPr bwMode="auto">
            <a:xfrm>
              <a:off x="4657673" y="1066801"/>
              <a:ext cx="3952927" cy="3429000"/>
            </a:xfrm>
            <a:custGeom>
              <a:avLst/>
              <a:gdLst>
                <a:gd name="T0" fmla="*/ 0 w 4029127"/>
                <a:gd name="T1" fmla="*/ 26444 h 3460023"/>
                <a:gd name="T2" fmla="*/ 1467269 w 4029127"/>
                <a:gd name="T3" fmla="*/ 13221 h 3460023"/>
                <a:gd name="T4" fmla="*/ 1467269 w 4029127"/>
                <a:gd name="T5" fmla="*/ 2260997 h 3460023"/>
                <a:gd name="T6" fmla="*/ 3254024 w 4029127"/>
                <a:gd name="T7" fmla="*/ 2260997 h 3460023"/>
                <a:gd name="T8" fmla="*/ 3265857 w 4029127"/>
                <a:gd name="T9" fmla="*/ 3133664 h 3460023"/>
                <a:gd name="T10" fmla="*/ 1597431 w 4029127"/>
                <a:gd name="T11" fmla="*/ 3133664 h 3460023"/>
                <a:gd name="T12" fmla="*/ 1597431 w 4029127"/>
                <a:gd name="T13" fmla="*/ 2432889 h 3460023"/>
                <a:gd name="T14" fmla="*/ 59164 w 4029127"/>
                <a:gd name="T15" fmla="*/ 2432889 h 3460023"/>
                <a:gd name="T16" fmla="*/ 47333 w 4029127"/>
                <a:gd name="T17" fmla="*/ 0 h 34600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29127"/>
                <a:gd name="T28" fmla="*/ 0 h 3460023"/>
                <a:gd name="T29" fmla="*/ 4029127 w 4029127"/>
                <a:gd name="T30" fmla="*/ 3460023 h 3460023"/>
                <a:gd name="connsiteX0" fmla="*/ 0 w 4029127"/>
                <a:gd name="connsiteY0" fmla="*/ 29198 h 3460023"/>
                <a:gd name="connsiteX1" fmla="*/ 1810188 w 4029127"/>
                <a:gd name="connsiteY1" fmla="*/ 14599 h 3460023"/>
                <a:gd name="connsiteX2" fmla="*/ 1810188 w 4029127"/>
                <a:gd name="connsiteY2" fmla="*/ 2496472 h 3460023"/>
                <a:gd name="connsiteX3" fmla="*/ 4014528 w 4029127"/>
                <a:gd name="connsiteY3" fmla="*/ 2496472 h 3460023"/>
                <a:gd name="connsiteX4" fmla="*/ 4029127 w 4029127"/>
                <a:gd name="connsiteY4" fmla="*/ 3460023 h 3460023"/>
                <a:gd name="connsiteX5" fmla="*/ 1970769 w 4029127"/>
                <a:gd name="connsiteY5" fmla="*/ 3460023 h 3460023"/>
                <a:gd name="connsiteX6" fmla="*/ 1963252 w 4029127"/>
                <a:gd name="connsiteY6" fmla="*/ 3416606 h 3460023"/>
                <a:gd name="connsiteX7" fmla="*/ 1970769 w 4029127"/>
                <a:gd name="connsiteY7" fmla="*/ 2686263 h 3460023"/>
                <a:gd name="connsiteX8" fmla="*/ 72992 w 4029127"/>
                <a:gd name="connsiteY8" fmla="*/ 2686263 h 3460023"/>
                <a:gd name="connsiteX9" fmla="*/ 58394 w 4029127"/>
                <a:gd name="connsiteY9" fmla="*/ 0 h 3460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127" h="3460023">
                  <a:moveTo>
                    <a:pt x="0" y="29198"/>
                  </a:moveTo>
                  <a:lnTo>
                    <a:pt x="1810188" y="14599"/>
                  </a:lnTo>
                  <a:lnTo>
                    <a:pt x="1810188" y="2496472"/>
                  </a:lnTo>
                  <a:lnTo>
                    <a:pt x="4014528" y="2496472"/>
                  </a:lnTo>
                  <a:lnTo>
                    <a:pt x="4029127" y="3460023"/>
                  </a:lnTo>
                  <a:lnTo>
                    <a:pt x="1970769" y="3460023"/>
                  </a:lnTo>
                  <a:lnTo>
                    <a:pt x="1963252" y="3416606"/>
                  </a:lnTo>
                  <a:cubicBezTo>
                    <a:pt x="1965758" y="3173158"/>
                    <a:pt x="1968263" y="2929711"/>
                    <a:pt x="1970769" y="2686263"/>
                  </a:cubicBezTo>
                  <a:lnTo>
                    <a:pt x="72992" y="2686263"/>
                  </a:lnTo>
                  <a:lnTo>
                    <a:pt x="58394" y="0"/>
                  </a:lnTo>
                </a:path>
              </a:pathLst>
            </a:custGeom>
            <a:noFill/>
            <a:ln w="9525">
              <a:solidFill>
                <a:srgbClr val="FF8000"/>
              </a:solidFill>
              <a:round/>
              <a:headEnd/>
              <a:tailEnd/>
            </a:ln>
          </p:spPr>
          <p:txBody>
            <a:bodyPr>
              <a:prstTxWarp prst="textNoShape">
                <a:avLst/>
              </a:prstTxWarp>
            </a:bodyPr>
            <a:lstStyle/>
            <a:p>
              <a:endParaRPr lang="en-US">
                <a:latin typeface="Angsana New"/>
                <a:cs typeface="Angsana New"/>
              </a:endParaRPr>
            </a:p>
          </p:txBody>
        </p:sp>
        <p:sp>
          <p:nvSpPr>
            <p:cNvPr id="86040" name="Text Box 35"/>
            <p:cNvSpPr txBox="1">
              <a:spLocks noChangeArrowheads="1"/>
            </p:cNvSpPr>
            <p:nvPr/>
          </p:nvSpPr>
          <p:spPr bwMode="auto">
            <a:xfrm>
              <a:off x="7086600" y="4343400"/>
              <a:ext cx="1676400" cy="538609"/>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th-TH" b="1" dirty="0">
                  <a:solidFill>
                    <a:srgbClr val="FF8000"/>
                  </a:solidFill>
                  <a:latin typeface="Angsana New"/>
                  <a:ea typeface="Angsana New" pitchFamily="-1" charset="0"/>
                  <a:cs typeface="Angsana New"/>
                </a:rPr>
                <a:t>AFTA</a:t>
              </a:r>
              <a:r>
                <a:rPr lang="en-US" b="1" dirty="0">
                  <a:solidFill>
                    <a:srgbClr val="FF8000"/>
                  </a:solidFill>
                  <a:latin typeface="Angsana New"/>
                  <a:ea typeface="Angsana New" pitchFamily="-1" charset="0"/>
                  <a:cs typeface="Angsana New"/>
                </a:rPr>
                <a:t> + 6</a:t>
              </a:r>
              <a:endParaRPr lang="th-TH" b="1" dirty="0">
                <a:solidFill>
                  <a:srgbClr val="FF8000"/>
                </a:solidFill>
                <a:latin typeface="Angsana New"/>
                <a:ea typeface="Angsana New" pitchFamily="-1" charset="0"/>
                <a:cs typeface="Angsana New"/>
              </a:endParaRPr>
            </a:p>
          </p:txBody>
        </p:sp>
        <p:grpSp>
          <p:nvGrpSpPr>
            <p:cNvPr id="11" name="Group 56"/>
            <p:cNvGrpSpPr>
              <a:grpSpLocks/>
            </p:cNvGrpSpPr>
            <p:nvPr/>
          </p:nvGrpSpPr>
          <p:grpSpPr bwMode="auto">
            <a:xfrm>
              <a:off x="6934200" y="3505200"/>
              <a:ext cx="2446578" cy="869597"/>
              <a:chOff x="6934200" y="3505200"/>
              <a:chExt cx="2446578" cy="869597"/>
            </a:xfrm>
          </p:grpSpPr>
          <p:sp>
            <p:nvSpPr>
              <p:cNvPr id="86042" name="Rectangle 17"/>
              <p:cNvSpPr>
                <a:spLocks noChangeArrowheads="1"/>
              </p:cNvSpPr>
              <p:nvPr/>
            </p:nvSpPr>
            <p:spPr bwMode="auto">
              <a:xfrm>
                <a:off x="7086600" y="3581400"/>
                <a:ext cx="1365250" cy="744537"/>
              </a:xfrm>
              <a:prstGeom prst="rect">
                <a:avLst/>
              </a:prstGeom>
              <a:noFill/>
              <a:ln w="12700">
                <a:solidFill>
                  <a:srgbClr val="FFFF00"/>
                </a:solidFill>
                <a:prstDash val="dash"/>
                <a:miter lim="800000"/>
                <a:headEnd type="none" w="sm" len="sm"/>
                <a:tailEnd type="none" w="sm" len="sm"/>
              </a:ln>
            </p:spPr>
            <p:txBody>
              <a:bodyPr wrap="none" anchor="ctr">
                <a:prstTxWarp prst="textNoShape">
                  <a:avLst/>
                </a:prstTxWarp>
              </a:bodyPr>
              <a:lstStyle/>
              <a:p>
                <a:endParaRPr lang="en-US">
                  <a:latin typeface="Angsana New"/>
                  <a:ea typeface="Angsana New" pitchFamily="-1" charset="0"/>
                  <a:cs typeface="Angsana New"/>
                </a:endParaRPr>
              </a:p>
            </p:txBody>
          </p:sp>
          <p:sp>
            <p:nvSpPr>
              <p:cNvPr id="86043" name="Text Box 18"/>
              <p:cNvSpPr txBox="1">
                <a:spLocks noChangeArrowheads="1"/>
              </p:cNvSpPr>
              <p:nvPr/>
            </p:nvSpPr>
            <p:spPr bwMode="auto">
              <a:xfrm>
                <a:off x="8563216" y="3725270"/>
                <a:ext cx="817562" cy="538609"/>
              </a:xfrm>
              <a:prstGeom prst="rect">
                <a:avLst/>
              </a:prstGeom>
              <a:noFill/>
              <a:ln w="12700">
                <a:noFill/>
                <a:miter lim="800000"/>
                <a:headEnd type="none" w="sm" len="sm"/>
                <a:tailEnd type="none" w="sm" len="sm"/>
              </a:ln>
            </p:spPr>
            <p:txBody>
              <a:bodyPr>
                <a:prstTxWarp prst="textNoShape">
                  <a:avLst/>
                </a:prstTxWarp>
                <a:spAutoFit/>
              </a:bodyPr>
              <a:lstStyle/>
              <a:p>
                <a:pPr>
                  <a:spcBef>
                    <a:spcPct val="50000"/>
                  </a:spcBef>
                </a:pPr>
                <a:r>
                  <a:rPr lang="th-TH" b="1" dirty="0">
                    <a:latin typeface="Angsana New"/>
                    <a:ea typeface="Angsana New" pitchFamily="-1" charset="0"/>
                    <a:cs typeface="Angsana New"/>
                  </a:rPr>
                  <a:t>CER</a:t>
                </a:r>
              </a:p>
            </p:txBody>
          </p:sp>
          <p:sp>
            <p:nvSpPr>
              <p:cNvPr id="86044" name="Rectangle 55"/>
              <p:cNvSpPr>
                <a:spLocks noChangeArrowheads="1"/>
              </p:cNvSpPr>
              <p:nvPr/>
            </p:nvSpPr>
            <p:spPr bwMode="auto">
              <a:xfrm>
                <a:off x="6934200" y="3505200"/>
                <a:ext cx="1676400" cy="869597"/>
              </a:xfrm>
              <a:prstGeom prst="rect">
                <a:avLst/>
              </a:prstGeom>
              <a:noFill/>
              <a:ln w="9525">
                <a:noFill/>
                <a:miter lim="800000"/>
                <a:headEnd/>
                <a:tailEnd/>
              </a:ln>
            </p:spPr>
            <p:txBody>
              <a:bodyPr>
                <a:prstTxWarp prst="textNoShape">
                  <a:avLst/>
                </a:prstTxWarp>
                <a:spAutoFit/>
              </a:bodyPr>
              <a:lstStyle/>
              <a:p>
                <a:pPr algn="ctr">
                  <a:lnSpc>
                    <a:spcPct val="75000"/>
                  </a:lnSpc>
                  <a:spcBef>
                    <a:spcPct val="20000"/>
                  </a:spcBef>
                </a:pPr>
                <a:r>
                  <a:rPr lang="th-TH" dirty="0">
                    <a:solidFill>
                      <a:srgbClr val="FFFF00"/>
                    </a:solidFill>
                    <a:latin typeface="Angsana New"/>
                    <a:ea typeface="Angsana New" pitchFamily="-1" charset="0"/>
                    <a:cs typeface="Angsana New"/>
                  </a:rPr>
                  <a:t>New Zealand</a:t>
                </a:r>
              </a:p>
              <a:p>
                <a:pPr algn="ctr">
                  <a:lnSpc>
                    <a:spcPct val="75000"/>
                  </a:lnSpc>
                  <a:spcBef>
                    <a:spcPct val="20000"/>
                  </a:spcBef>
                </a:pPr>
                <a:r>
                  <a:rPr lang="th-TH" dirty="0">
                    <a:solidFill>
                      <a:srgbClr val="FFFF00"/>
                    </a:solidFill>
                    <a:latin typeface="Angsana New"/>
                    <a:ea typeface="Angsana New" pitchFamily="-1" charset="0"/>
                    <a:cs typeface="Angsana New"/>
                  </a:rPr>
                  <a:t>Australia</a:t>
                </a:r>
                <a:endParaRPr lang="en-US" dirty="0">
                  <a:latin typeface="Angsana New"/>
                  <a:cs typeface="Angsana New"/>
                </a:endParaRPr>
              </a:p>
            </p:txBody>
          </p:sp>
        </p:grpSp>
      </p:grpSp>
      <p:sp>
        <p:nvSpPr>
          <p:cNvPr id="52" name="Text Box 47"/>
          <p:cNvSpPr txBox="1">
            <a:spLocks noChangeArrowheads="1"/>
          </p:cNvSpPr>
          <p:nvPr/>
        </p:nvSpPr>
        <p:spPr bwMode="auto">
          <a:xfrm>
            <a:off x="4800600" y="685800"/>
            <a:ext cx="1371600" cy="445635"/>
          </a:xfrm>
          <a:prstGeom prst="rect">
            <a:avLst/>
          </a:prstGeom>
          <a:noFill/>
          <a:ln w="12700">
            <a:noFill/>
            <a:miter lim="800000"/>
            <a:headEnd type="none" w="sm" len="sm"/>
            <a:tailEnd type="none" w="sm" len="sm"/>
          </a:ln>
        </p:spPr>
        <p:txBody>
          <a:bodyPr>
            <a:prstTxWarp prst="textNoShape">
              <a:avLst/>
            </a:prstTxWarp>
            <a:spAutoFit/>
          </a:bodyPr>
          <a:lstStyle/>
          <a:p>
            <a:pPr algn="ctr">
              <a:lnSpc>
                <a:spcPct val="75000"/>
              </a:lnSpc>
              <a:spcBef>
                <a:spcPct val="20000"/>
              </a:spcBef>
            </a:pPr>
            <a:r>
              <a:rPr lang="en-US" dirty="0" smtClean="0">
                <a:solidFill>
                  <a:srgbClr val="FFFF00"/>
                </a:solidFill>
                <a:latin typeface="Angsana New"/>
                <a:ea typeface="Angsana New" pitchFamily="-1" charset="0"/>
                <a:cs typeface="Angsana New"/>
              </a:rPr>
              <a:t>Russia</a:t>
            </a:r>
            <a:endParaRPr lang="th-TH" dirty="0">
              <a:solidFill>
                <a:srgbClr val="FFFF00"/>
              </a:solidFill>
              <a:latin typeface="Angsana New"/>
              <a:ea typeface="Angsana New" pitchFamily="-1" charset="0"/>
              <a:cs typeface="Angsana New"/>
            </a:endParaRPr>
          </a:p>
        </p:txBody>
      </p:sp>
      <p:sp>
        <p:nvSpPr>
          <p:cNvPr id="53" name="Rectangle 52"/>
          <p:cNvSpPr/>
          <p:nvPr/>
        </p:nvSpPr>
        <p:spPr>
          <a:xfrm>
            <a:off x="4498310" y="4038600"/>
            <a:ext cx="2014306" cy="335134"/>
          </a:xfrm>
          <a:prstGeom prst="rect">
            <a:avLst/>
          </a:prstGeom>
        </p:spPr>
        <p:txBody>
          <a:bodyPr wrap="none">
            <a:spAutoFit/>
          </a:bodyPr>
          <a:lstStyle/>
          <a:p>
            <a:pPr algn="ctr">
              <a:lnSpc>
                <a:spcPts val="1580"/>
              </a:lnSpc>
              <a:spcBef>
                <a:spcPct val="20000"/>
              </a:spcBef>
            </a:pPr>
            <a:r>
              <a:rPr lang="th-TH" dirty="0" smtClean="0">
                <a:solidFill>
                  <a:srgbClr val="FFFF00"/>
                </a:solidFill>
                <a:latin typeface="Angsana New"/>
                <a:ea typeface="Angsana New" pitchFamily="-1" charset="0"/>
                <a:cs typeface="Angsana New"/>
              </a:rPr>
              <a:t>Papua New Guinea</a:t>
            </a:r>
            <a:endParaRPr lang="en-US" dirty="0" smtClean="0">
              <a:solidFill>
                <a:srgbClr val="FFFF00"/>
              </a:solidFill>
              <a:latin typeface="Angsana New"/>
              <a:ea typeface="Angsana New" pitchFamily="-1" charset="0"/>
              <a:cs typeface="Angsana New"/>
            </a:endParaRPr>
          </a:p>
        </p:txBody>
      </p:sp>
      <p:grpSp>
        <p:nvGrpSpPr>
          <p:cNvPr id="12" name="Group 56"/>
          <p:cNvGrpSpPr/>
          <p:nvPr/>
        </p:nvGrpSpPr>
        <p:grpSpPr>
          <a:xfrm>
            <a:off x="7370382" y="1145841"/>
            <a:ext cx="2059835" cy="1143000"/>
            <a:chOff x="7344396" y="233231"/>
            <a:chExt cx="2059835" cy="1143000"/>
          </a:xfrm>
        </p:grpSpPr>
        <p:sp>
          <p:nvSpPr>
            <p:cNvPr id="55" name="Rectangle 54"/>
            <p:cNvSpPr/>
            <p:nvPr/>
          </p:nvSpPr>
          <p:spPr bwMode="auto">
            <a:xfrm>
              <a:off x="7344396" y="233231"/>
              <a:ext cx="914400" cy="1143000"/>
            </a:xfrm>
            <a:prstGeom prst="rect">
              <a:avLst/>
            </a:prstGeom>
            <a:noFill/>
            <a:ln w="25400" cap="flat" cmpd="sng" algn="ctr">
              <a:solidFill>
                <a:schemeClr val="tx1"/>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3200" b="0" i="0" u="none" strike="noStrike" cap="none" normalizeH="0" baseline="0">
                <a:ln>
                  <a:noFill/>
                </a:ln>
                <a:solidFill>
                  <a:schemeClr val="tx1"/>
                </a:solidFill>
                <a:effectLst/>
                <a:latin typeface="Angsana New"/>
                <a:cs typeface="Angsana New"/>
              </a:endParaRPr>
            </a:p>
          </p:txBody>
        </p:sp>
        <p:sp>
          <p:nvSpPr>
            <p:cNvPr id="56" name="Text Box 18"/>
            <p:cNvSpPr txBox="1">
              <a:spLocks noChangeArrowheads="1"/>
            </p:cNvSpPr>
            <p:nvPr/>
          </p:nvSpPr>
          <p:spPr bwMode="auto">
            <a:xfrm>
              <a:off x="8205678" y="432986"/>
              <a:ext cx="1198553" cy="538609"/>
            </a:xfrm>
            <a:prstGeom prst="rect">
              <a:avLst/>
            </a:prstGeom>
            <a:noFill/>
            <a:ln w="12700">
              <a:noFill/>
              <a:miter lim="800000"/>
              <a:headEnd type="none" w="sm" len="sm"/>
              <a:tailEnd type="none" w="sm" len="sm"/>
            </a:ln>
          </p:spPr>
          <p:txBody>
            <a:bodyPr wrap="square">
              <a:prstTxWarp prst="textNoShape">
                <a:avLst/>
              </a:prstTxWarp>
              <a:spAutoFit/>
            </a:bodyPr>
            <a:lstStyle/>
            <a:p>
              <a:pPr>
                <a:spcBef>
                  <a:spcPct val="50000"/>
                </a:spcBef>
              </a:pPr>
              <a:r>
                <a:rPr lang="en-US" b="1" dirty="0" smtClean="0">
                  <a:latin typeface="Angsana New"/>
                  <a:ea typeface="Angsana New" pitchFamily="-1" charset="0"/>
                  <a:cs typeface="Angsana New"/>
                </a:rPr>
                <a:t>NAFTA</a:t>
              </a:r>
              <a:endParaRPr lang="th-TH" b="1" dirty="0">
                <a:latin typeface="Angsana New"/>
                <a:ea typeface="Angsana New" pitchFamily="-1" charset="0"/>
                <a:cs typeface="Angsana New"/>
              </a:endParaRPr>
            </a:p>
          </p:txBody>
        </p:sp>
      </p:grpSp>
      <p:grpSp>
        <p:nvGrpSpPr>
          <p:cNvPr id="13" name="Group 62"/>
          <p:cNvGrpSpPr/>
          <p:nvPr/>
        </p:nvGrpSpPr>
        <p:grpSpPr>
          <a:xfrm>
            <a:off x="2277332" y="990600"/>
            <a:ext cx="6493839" cy="3401626"/>
            <a:chOff x="2277332" y="1007349"/>
            <a:chExt cx="6493839" cy="3401626"/>
          </a:xfrm>
        </p:grpSpPr>
        <p:sp>
          <p:nvSpPr>
            <p:cNvPr id="61" name="Freeform 60"/>
            <p:cNvSpPr/>
            <p:nvPr/>
          </p:nvSpPr>
          <p:spPr bwMode="auto">
            <a:xfrm>
              <a:off x="2277332" y="1007349"/>
              <a:ext cx="6306459" cy="3401626"/>
            </a:xfrm>
            <a:custGeom>
              <a:avLst/>
              <a:gdLst>
                <a:gd name="connsiteX0" fmla="*/ 0 w 6306459"/>
                <a:gd name="connsiteY0" fmla="*/ 1474524 h 3401626"/>
                <a:gd name="connsiteX1" fmla="*/ 29197 w 6306459"/>
                <a:gd name="connsiteY1" fmla="*/ 2700862 h 3401626"/>
                <a:gd name="connsiteX2" fmla="*/ 1591213 w 6306459"/>
                <a:gd name="connsiteY2" fmla="*/ 2671663 h 3401626"/>
                <a:gd name="connsiteX3" fmla="*/ 1576615 w 6306459"/>
                <a:gd name="connsiteY3" fmla="*/ 2102292 h 3401626"/>
                <a:gd name="connsiteX4" fmla="*/ 4686049 w 6306459"/>
                <a:gd name="connsiteY4" fmla="*/ 2087693 h 3401626"/>
                <a:gd name="connsiteX5" fmla="*/ 4656853 w 6306459"/>
                <a:gd name="connsiteY5" fmla="*/ 3387027 h 3401626"/>
                <a:gd name="connsiteX6" fmla="*/ 6277262 w 6306459"/>
                <a:gd name="connsiteY6" fmla="*/ 3401626 h 3401626"/>
                <a:gd name="connsiteX7" fmla="*/ 6306459 w 6306459"/>
                <a:gd name="connsiteY7" fmla="*/ 0 h 3401626"/>
                <a:gd name="connsiteX8" fmla="*/ 4773639 w 6306459"/>
                <a:gd name="connsiteY8" fmla="*/ 14599 h 3401626"/>
                <a:gd name="connsiteX9" fmla="*/ 4759041 w 6306459"/>
                <a:gd name="connsiteY9" fmla="*/ 1781109 h 3401626"/>
                <a:gd name="connsiteX10" fmla="*/ 0 w 6306459"/>
                <a:gd name="connsiteY10" fmla="*/ 1474524 h 3401626"/>
                <a:gd name="connsiteX0" fmla="*/ 0 w 6306459"/>
                <a:gd name="connsiteY0" fmla="*/ 1474524 h 3401626"/>
                <a:gd name="connsiteX1" fmla="*/ 29197 w 6306459"/>
                <a:gd name="connsiteY1" fmla="*/ 2700862 h 3401626"/>
                <a:gd name="connsiteX2" fmla="*/ 1591213 w 6306459"/>
                <a:gd name="connsiteY2" fmla="*/ 2671663 h 3401626"/>
                <a:gd name="connsiteX3" fmla="*/ 1576615 w 6306459"/>
                <a:gd name="connsiteY3" fmla="*/ 2102292 h 3401626"/>
                <a:gd name="connsiteX4" fmla="*/ 4686049 w 6306459"/>
                <a:gd name="connsiteY4" fmla="*/ 2087693 h 3401626"/>
                <a:gd name="connsiteX5" fmla="*/ 4656853 w 6306459"/>
                <a:gd name="connsiteY5" fmla="*/ 3387027 h 3401626"/>
                <a:gd name="connsiteX6" fmla="*/ 6277262 w 6306459"/>
                <a:gd name="connsiteY6" fmla="*/ 3401626 h 3401626"/>
                <a:gd name="connsiteX7" fmla="*/ 6306459 w 6306459"/>
                <a:gd name="connsiteY7" fmla="*/ 0 h 3401626"/>
                <a:gd name="connsiteX8" fmla="*/ 4773639 w 6306459"/>
                <a:gd name="connsiteY8" fmla="*/ 14599 h 3401626"/>
                <a:gd name="connsiteX9" fmla="*/ 4744442 w 6306459"/>
                <a:gd name="connsiteY9" fmla="*/ 1410954 h 3401626"/>
                <a:gd name="connsiteX10" fmla="*/ 4759041 w 6306459"/>
                <a:gd name="connsiteY10" fmla="*/ 1781109 h 3401626"/>
                <a:gd name="connsiteX11" fmla="*/ 0 w 6306459"/>
                <a:gd name="connsiteY11" fmla="*/ 1474524 h 3401626"/>
                <a:gd name="connsiteX0" fmla="*/ 0 w 6306459"/>
                <a:gd name="connsiteY0" fmla="*/ 1474524 h 3401626"/>
                <a:gd name="connsiteX1" fmla="*/ 29197 w 6306459"/>
                <a:gd name="connsiteY1" fmla="*/ 2700862 h 3401626"/>
                <a:gd name="connsiteX2" fmla="*/ 1591213 w 6306459"/>
                <a:gd name="connsiteY2" fmla="*/ 2671663 h 3401626"/>
                <a:gd name="connsiteX3" fmla="*/ 1576615 w 6306459"/>
                <a:gd name="connsiteY3" fmla="*/ 2102292 h 3401626"/>
                <a:gd name="connsiteX4" fmla="*/ 4686049 w 6306459"/>
                <a:gd name="connsiteY4" fmla="*/ 2087693 h 3401626"/>
                <a:gd name="connsiteX5" fmla="*/ 4656853 w 6306459"/>
                <a:gd name="connsiteY5" fmla="*/ 3387027 h 3401626"/>
                <a:gd name="connsiteX6" fmla="*/ 6277262 w 6306459"/>
                <a:gd name="connsiteY6" fmla="*/ 3401626 h 3401626"/>
                <a:gd name="connsiteX7" fmla="*/ 6306459 w 6306459"/>
                <a:gd name="connsiteY7" fmla="*/ 0 h 3401626"/>
                <a:gd name="connsiteX8" fmla="*/ 4773639 w 6306459"/>
                <a:gd name="connsiteY8" fmla="*/ 14599 h 3401626"/>
                <a:gd name="connsiteX9" fmla="*/ 4744442 w 6306459"/>
                <a:gd name="connsiteY9" fmla="*/ 1410954 h 3401626"/>
                <a:gd name="connsiteX10" fmla="*/ 4504414 w 6306459"/>
                <a:gd name="connsiteY10" fmla="*/ 1519782 h 3401626"/>
                <a:gd name="connsiteX11" fmla="*/ 0 w 6306459"/>
                <a:gd name="connsiteY11" fmla="*/ 1474524 h 3401626"/>
                <a:gd name="connsiteX0" fmla="*/ 0 w 6306459"/>
                <a:gd name="connsiteY0" fmla="*/ 1474524 h 3401626"/>
                <a:gd name="connsiteX1" fmla="*/ 29197 w 6306459"/>
                <a:gd name="connsiteY1" fmla="*/ 2700862 h 3401626"/>
                <a:gd name="connsiteX2" fmla="*/ 1591213 w 6306459"/>
                <a:gd name="connsiteY2" fmla="*/ 2671663 h 3401626"/>
                <a:gd name="connsiteX3" fmla="*/ 1576615 w 6306459"/>
                <a:gd name="connsiteY3" fmla="*/ 2102292 h 3401626"/>
                <a:gd name="connsiteX4" fmla="*/ 4686049 w 6306459"/>
                <a:gd name="connsiteY4" fmla="*/ 2087693 h 3401626"/>
                <a:gd name="connsiteX5" fmla="*/ 4656853 w 6306459"/>
                <a:gd name="connsiteY5" fmla="*/ 3387027 h 3401626"/>
                <a:gd name="connsiteX6" fmla="*/ 6277262 w 6306459"/>
                <a:gd name="connsiteY6" fmla="*/ 3401626 h 3401626"/>
                <a:gd name="connsiteX7" fmla="*/ 6306459 w 6306459"/>
                <a:gd name="connsiteY7" fmla="*/ 0 h 3401626"/>
                <a:gd name="connsiteX8" fmla="*/ 4773639 w 6306459"/>
                <a:gd name="connsiteY8" fmla="*/ 14599 h 3401626"/>
                <a:gd name="connsiteX9" fmla="*/ 4744442 w 6306459"/>
                <a:gd name="connsiteY9" fmla="*/ 1410954 h 3401626"/>
                <a:gd name="connsiteX10" fmla="*/ 0 w 6306459"/>
                <a:gd name="connsiteY10" fmla="*/ 1474524 h 3401626"/>
                <a:gd name="connsiteX0" fmla="*/ 0 w 6306459"/>
                <a:gd name="connsiteY0" fmla="*/ 1474524 h 3401626"/>
                <a:gd name="connsiteX1" fmla="*/ 29197 w 6306459"/>
                <a:gd name="connsiteY1" fmla="*/ 2700862 h 3401626"/>
                <a:gd name="connsiteX2" fmla="*/ 1591213 w 6306459"/>
                <a:gd name="connsiteY2" fmla="*/ 2671663 h 3401626"/>
                <a:gd name="connsiteX3" fmla="*/ 1576615 w 6306459"/>
                <a:gd name="connsiteY3" fmla="*/ 2102292 h 3401626"/>
                <a:gd name="connsiteX4" fmla="*/ 4686049 w 6306459"/>
                <a:gd name="connsiteY4" fmla="*/ 2087693 h 3401626"/>
                <a:gd name="connsiteX5" fmla="*/ 4656853 w 6306459"/>
                <a:gd name="connsiteY5" fmla="*/ 3387027 h 3401626"/>
                <a:gd name="connsiteX6" fmla="*/ 6277262 w 6306459"/>
                <a:gd name="connsiteY6" fmla="*/ 3401626 h 3401626"/>
                <a:gd name="connsiteX7" fmla="*/ 6306459 w 6306459"/>
                <a:gd name="connsiteY7" fmla="*/ 0 h 3401626"/>
                <a:gd name="connsiteX8" fmla="*/ 4773639 w 6306459"/>
                <a:gd name="connsiteY8" fmla="*/ 14599 h 3401626"/>
                <a:gd name="connsiteX9" fmla="*/ 4744442 w 6306459"/>
                <a:gd name="connsiteY9" fmla="*/ 1410954 h 3401626"/>
                <a:gd name="connsiteX10" fmla="*/ 0 w 6306459"/>
                <a:gd name="connsiteY10" fmla="*/ 1474524 h 3401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6459" h="3401626">
                  <a:moveTo>
                    <a:pt x="0" y="1474524"/>
                  </a:moveTo>
                  <a:lnTo>
                    <a:pt x="29197" y="2700862"/>
                  </a:lnTo>
                  <a:lnTo>
                    <a:pt x="1591213" y="2671663"/>
                  </a:lnTo>
                  <a:lnTo>
                    <a:pt x="1576615" y="2102292"/>
                  </a:lnTo>
                  <a:lnTo>
                    <a:pt x="4686049" y="2087693"/>
                  </a:lnTo>
                  <a:lnTo>
                    <a:pt x="4656853" y="3387027"/>
                  </a:lnTo>
                  <a:lnTo>
                    <a:pt x="6277262" y="3401626"/>
                  </a:lnTo>
                  <a:lnTo>
                    <a:pt x="6306459" y="0"/>
                  </a:lnTo>
                  <a:lnTo>
                    <a:pt x="4773639" y="14599"/>
                  </a:lnTo>
                  <a:lnTo>
                    <a:pt x="4744442" y="1410954"/>
                  </a:lnTo>
                  <a:lnTo>
                    <a:pt x="0" y="1474524"/>
                  </a:lnTo>
                  <a:close/>
                </a:path>
              </a:pathLst>
            </a:custGeom>
            <a:noFill/>
            <a:ln w="25400" cap="flat" cmpd="sng" algn="ctr">
              <a:solidFill>
                <a:srgbClr val="00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3200" b="0" i="0" u="none" strike="noStrike" cap="none" normalizeH="0" baseline="0">
                <a:ln>
                  <a:noFill/>
                </a:ln>
                <a:solidFill>
                  <a:schemeClr val="tx1"/>
                </a:solidFill>
                <a:effectLst/>
                <a:latin typeface="Angsana New" charset="0"/>
              </a:endParaRPr>
            </a:p>
          </p:txBody>
        </p:sp>
        <p:sp>
          <p:nvSpPr>
            <p:cNvPr id="62" name="TextBox 61"/>
            <p:cNvSpPr txBox="1"/>
            <p:nvPr/>
          </p:nvSpPr>
          <p:spPr>
            <a:xfrm>
              <a:off x="8001000" y="2668588"/>
              <a:ext cx="770171" cy="538609"/>
            </a:xfrm>
            <a:prstGeom prst="rect">
              <a:avLst/>
            </a:prstGeom>
            <a:noFill/>
          </p:spPr>
          <p:txBody>
            <a:bodyPr wrap="square" rtlCol="0">
              <a:spAutoFit/>
            </a:bodyPr>
            <a:lstStyle/>
            <a:p>
              <a:r>
                <a:rPr lang="en-US" dirty="0" smtClean="0">
                  <a:solidFill>
                    <a:srgbClr val="0000FF"/>
                  </a:solidFill>
                  <a:latin typeface="Angsana New"/>
                  <a:cs typeface="Angsana New"/>
                </a:rPr>
                <a:t>TPP</a:t>
              </a:r>
              <a:endParaRPr lang="en-US" dirty="0">
                <a:solidFill>
                  <a:srgbClr val="0000FF"/>
                </a:solidFill>
                <a:latin typeface="Angsana New"/>
                <a:cs typeface="Angsana New"/>
              </a:endParaRPr>
            </a:p>
          </p:txBody>
        </p:sp>
      </p:grpSp>
      <p:sp>
        <p:nvSpPr>
          <p:cNvPr id="64" name="TextBox 63"/>
          <p:cNvSpPr txBox="1"/>
          <p:nvPr/>
        </p:nvSpPr>
        <p:spPr>
          <a:xfrm>
            <a:off x="5334000" y="4648200"/>
            <a:ext cx="838200" cy="584776"/>
          </a:xfrm>
          <a:prstGeom prst="rect">
            <a:avLst/>
          </a:prstGeom>
          <a:noFill/>
        </p:spPr>
        <p:txBody>
          <a:bodyPr wrap="square" rtlCol="0">
            <a:spAutoFit/>
          </a:bodyPr>
          <a:lstStyle/>
          <a:p>
            <a:r>
              <a:rPr lang="en-US" sz="3200" dirty="0" smtClean="0">
                <a:solidFill>
                  <a:srgbClr val="66FF33"/>
                </a:solidFill>
                <a:latin typeface="Angsana New"/>
                <a:ea typeface="Angsana New" pitchFamily="-1" charset="0"/>
                <a:cs typeface="Angsana New"/>
              </a:rPr>
              <a:t>India</a:t>
            </a:r>
            <a:endParaRPr lang="en-US" dirty="0"/>
          </a:p>
        </p:txBody>
      </p:sp>
      <p:sp>
        <p:nvSpPr>
          <p:cNvPr id="66" name="TextBox 65"/>
          <p:cNvSpPr txBox="1"/>
          <p:nvPr/>
        </p:nvSpPr>
        <p:spPr>
          <a:xfrm>
            <a:off x="7467600" y="2286000"/>
            <a:ext cx="762000" cy="523220"/>
          </a:xfrm>
          <a:prstGeom prst="rect">
            <a:avLst/>
          </a:prstGeom>
          <a:noFill/>
        </p:spPr>
        <p:txBody>
          <a:bodyPr wrap="square" rtlCol="0">
            <a:spAutoFit/>
          </a:bodyPr>
          <a:lstStyle/>
          <a:p>
            <a:r>
              <a:rPr lang="th-TH" dirty="0" smtClean="0">
                <a:solidFill>
                  <a:srgbClr val="FFFF00"/>
                </a:solidFill>
                <a:latin typeface="Angsana New"/>
                <a:ea typeface="Angsana New" pitchFamily="-1" charset="0"/>
                <a:cs typeface="Angsana New"/>
              </a:rPr>
              <a:t>Peru</a:t>
            </a:r>
          </a:p>
        </p:txBody>
      </p:sp>
      <p:sp>
        <p:nvSpPr>
          <p:cNvPr id="63" name="Rectangle 62"/>
          <p:cNvSpPr/>
          <p:nvPr/>
        </p:nvSpPr>
        <p:spPr bwMode="auto">
          <a:xfrm>
            <a:off x="5181600" y="4495800"/>
            <a:ext cx="1371600" cy="685800"/>
          </a:xfrm>
          <a:prstGeom prst="rect">
            <a:avLst/>
          </a:prstGeom>
          <a:noFill/>
          <a:ln w="9525" cap="flat" cmpd="sng" algn="ctr">
            <a:solidFill>
              <a:srgbClr val="FF66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3200" b="0" i="0" u="none" strike="noStrike" cap="none" normalizeH="0" baseline="0">
              <a:ln>
                <a:noFill/>
              </a:ln>
              <a:solidFill>
                <a:schemeClr val="tx1"/>
              </a:solidFill>
              <a:effectLst/>
              <a:latin typeface="Angsana New"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3"/>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grpId="0" nodeType="afterEffect">
                                  <p:stCondLst>
                                    <p:cond delay="0"/>
                                  </p:stCondLst>
                                  <p:childTnLst>
                                    <p:set>
                                      <p:cBhvr>
                                        <p:cTn id="21" dur="1" fill="hold">
                                          <p:stCondLst>
                                            <p:cond delay="0"/>
                                          </p:stCondLst>
                                        </p:cTn>
                                        <p:tgtEl>
                                          <p:spTgt spid="64"/>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12"/>
                                        </p:tgtEl>
                                        <p:attrNameLst>
                                          <p:attrName>style.visibility</p:attrName>
                                        </p:attrNameLst>
                                      </p:cBhvr>
                                      <p:to>
                                        <p:strVal val="visible"/>
                                      </p:to>
                                    </p:set>
                                  </p:childTnLst>
                                </p:cTn>
                              </p:par>
                            </p:childTnLst>
                          </p:cTn>
                        </p:par>
                        <p:par>
                          <p:cTn id="30" fill="hold">
                            <p:stCondLst>
                              <p:cond delay="0"/>
                            </p:stCondLst>
                            <p:childTnLst>
                              <p:par>
                                <p:cTn id="31" presetID="1" presetClass="entr" presetSubtype="0"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childTnLst>
                                </p:cTn>
                              </p:par>
                            </p:childTnLst>
                          </p:cTn>
                        </p:par>
                        <p:par>
                          <p:cTn id="33" fill="hold">
                            <p:stCondLst>
                              <p:cond delay="0"/>
                            </p:stCondLst>
                            <p:childTnLst>
                              <p:par>
                                <p:cTn id="34" presetID="1" presetClass="entr" presetSubtype="0" fill="hold" grpId="0" nodeType="afterEffect">
                                  <p:stCondLst>
                                    <p:cond delay="0"/>
                                  </p:stCondLst>
                                  <p:childTnLst>
                                    <p:set>
                                      <p:cBhvr>
                                        <p:cTn id="35" dur="1" fill="hold">
                                          <p:stCondLst>
                                            <p:cond delay="0"/>
                                          </p:stCondLst>
                                        </p:cTn>
                                        <p:tgtEl>
                                          <p:spTgt spid="66"/>
                                        </p:tgtEl>
                                        <p:attrNameLst>
                                          <p:attrName>style.visibility</p:attrName>
                                        </p:attrNameLst>
                                      </p:cBhvr>
                                      <p:to>
                                        <p:strVal val="visible"/>
                                      </p:to>
                                    </p:set>
                                  </p:childTnLst>
                                </p:cTn>
                              </p:par>
                            </p:childTnLst>
                          </p:cTn>
                        </p:par>
                        <p:par>
                          <p:cTn id="36" fill="hold">
                            <p:stCondLst>
                              <p:cond delay="0"/>
                            </p:stCondLst>
                            <p:childTnLst>
                              <p:par>
                                <p:cTn id="37" presetID="1" presetClass="entr" presetSubtype="0" fill="hold" grpId="0" nodeType="afterEffect">
                                  <p:stCondLst>
                                    <p:cond delay="0"/>
                                  </p:stCondLst>
                                  <p:childTnLst>
                                    <p:set>
                                      <p:cBhvr>
                                        <p:cTn id="38" dur="1" fill="hold">
                                          <p:stCondLst>
                                            <p:cond delay="0"/>
                                          </p:stCondLst>
                                        </p:cTn>
                                        <p:tgtEl>
                                          <p:spTgt spid="53"/>
                                        </p:tgtEl>
                                        <p:attrNameLst>
                                          <p:attrName>style.visibility</p:attrName>
                                        </p:attrNameLst>
                                      </p:cBhvr>
                                      <p:to>
                                        <p:strVal val="visible"/>
                                      </p:to>
                                    </p:set>
                                  </p:childTnLst>
                                </p:cTn>
                              </p:par>
                            </p:childTnLst>
                          </p:cTn>
                        </p:par>
                        <p:par>
                          <p:cTn id="39" fill="hold">
                            <p:stCondLst>
                              <p:cond delay="0"/>
                            </p:stCondLst>
                            <p:childTnLst>
                              <p:par>
                                <p:cTn id="40" presetID="1" presetClass="entr" presetSubtype="0" fill="hold" grpId="0" nodeType="afterEffect">
                                  <p:stCondLst>
                                    <p:cond delay="0"/>
                                  </p:stCondLst>
                                  <p:childTnLst>
                                    <p:set>
                                      <p:cBhvr>
                                        <p:cTn id="41" dur="1" fill="hold">
                                          <p:stCondLst>
                                            <p:cond delay="0"/>
                                          </p:stCondLst>
                                        </p:cTn>
                                        <p:tgtEl>
                                          <p:spTgt spid="52"/>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nodeType="clickEffect">
                                  <p:stCondLst>
                                    <p:cond delay="0"/>
                                  </p:stCondLst>
                                  <p:childTnLst>
                                    <p:set>
                                      <p:cBhvr>
                                        <p:cTn id="45" dur="1" fill="hold">
                                          <p:stCondLst>
                                            <p:cond delay="499"/>
                                          </p:stCondLst>
                                        </p:cTn>
                                        <p:tgtEl>
                                          <p:spTgt spid="3"/>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13"/>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nodeType="clickEffect">
                                  <p:stCondLst>
                                    <p:cond delay="0"/>
                                  </p:stCondLst>
                                  <p:childTnLst>
                                    <p:set>
                                      <p:cBhvr>
                                        <p:cTn id="53" dur="1" fill="hold">
                                          <p:stCondLst>
                                            <p:cond delay="499"/>
                                          </p:stCondLst>
                                        </p:cTn>
                                        <p:tgtEl>
                                          <p:spTgt spid="4"/>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48165"/>
                                        </p:tgtEl>
                                        <p:attrNameLst>
                                          <p:attrName>style.visibility</p:attrName>
                                        </p:attrNameLst>
                                      </p:cBhvr>
                                      <p:to>
                                        <p:strVal val="visible"/>
                                      </p:to>
                                    </p:set>
                                    <p:animEffect transition="in" filter="wipe(left)">
                                      <p:cBhvr>
                                        <p:cTn id="58" dur="500"/>
                                        <p:tgtEl>
                                          <p:spTgt spid="48165"/>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48166"/>
                                        </p:tgtEl>
                                        <p:attrNameLst>
                                          <p:attrName>style.visibility</p:attrName>
                                        </p:attrNameLst>
                                      </p:cBhvr>
                                      <p:to>
                                        <p:strVal val="visible"/>
                                      </p:to>
                                    </p:set>
                                    <p:animEffect transition="in" filter="wipe(left)">
                                      <p:cBhvr>
                                        <p:cTn id="63" dur="500"/>
                                        <p:tgtEl>
                                          <p:spTgt spid="48166"/>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48167"/>
                                        </p:tgtEl>
                                        <p:attrNameLst>
                                          <p:attrName>style.visibility</p:attrName>
                                        </p:attrNameLst>
                                      </p:cBhvr>
                                      <p:to>
                                        <p:strVal val="visible"/>
                                      </p:to>
                                    </p:set>
                                    <p:animEffect transition="in" filter="wipe(left)">
                                      <p:cBhvr>
                                        <p:cTn id="68" dur="500"/>
                                        <p:tgtEl>
                                          <p:spTgt spid="48167"/>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grpId="0" nodeType="clickEffect">
                                  <p:stCondLst>
                                    <p:cond delay="0"/>
                                  </p:stCondLst>
                                  <p:childTnLst>
                                    <p:set>
                                      <p:cBhvr>
                                        <p:cTn id="72" dur="1" fill="hold">
                                          <p:stCondLst>
                                            <p:cond delay="0"/>
                                          </p:stCondLst>
                                        </p:cTn>
                                        <p:tgtEl>
                                          <p:spTgt spid="48176"/>
                                        </p:tgtEl>
                                        <p:attrNameLst>
                                          <p:attrName>style.visibility</p:attrName>
                                        </p:attrNameLst>
                                      </p:cBhvr>
                                      <p:to>
                                        <p:strVal val="visible"/>
                                      </p:to>
                                    </p:set>
                                    <p:animEffect transition="in" filter="wipe(left)">
                                      <p:cBhvr>
                                        <p:cTn id="73" dur="500"/>
                                        <p:tgtEl>
                                          <p:spTgt spid="48176"/>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48168"/>
                                        </p:tgtEl>
                                        <p:attrNameLst>
                                          <p:attrName>style.visibility</p:attrName>
                                        </p:attrNameLst>
                                      </p:cBhvr>
                                      <p:to>
                                        <p:strVal val="visible"/>
                                      </p:to>
                                    </p:set>
                                    <p:animEffect transition="in" filter="wipe(left)">
                                      <p:cBhvr>
                                        <p:cTn id="78" dur="500"/>
                                        <p:tgtEl>
                                          <p:spTgt spid="48168"/>
                                        </p:tgtEl>
                                      </p:cBhvr>
                                    </p:animEffec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499"/>
                                          </p:stCondLst>
                                        </p:cTn>
                                        <p:tgtEl>
                                          <p:spTgt spid="48178"/>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499"/>
                                          </p:stCondLst>
                                        </p:cTn>
                                        <p:tgtEl>
                                          <p:spTgt spid="48179"/>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nodeType="click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wipe(left)">
                                      <p:cBhvr>
                                        <p:cTn id="91" dur="500"/>
                                        <p:tgtEl>
                                          <p:spTgt spid="9"/>
                                        </p:tgtEl>
                                      </p:cBhvr>
                                    </p:animEffect>
                                  </p:childTnLst>
                                </p:cTn>
                              </p:par>
                              <p:par>
                                <p:cTn id="92" presetID="22" presetClass="entr" presetSubtype="2" fill="hold" grpId="0" nodeType="withEffect">
                                  <p:stCondLst>
                                    <p:cond delay="0"/>
                                  </p:stCondLst>
                                  <p:childTnLst>
                                    <p:set>
                                      <p:cBhvr>
                                        <p:cTn id="93" dur="1" fill="hold">
                                          <p:stCondLst>
                                            <p:cond delay="0"/>
                                          </p:stCondLst>
                                        </p:cTn>
                                        <p:tgtEl>
                                          <p:spTgt spid="48172"/>
                                        </p:tgtEl>
                                        <p:attrNameLst>
                                          <p:attrName>style.visibility</p:attrName>
                                        </p:attrNameLst>
                                      </p:cBhvr>
                                      <p:to>
                                        <p:strVal val="visible"/>
                                      </p:to>
                                    </p:set>
                                    <p:animEffect transition="in" filter="wipe(right)">
                                      <p:cBhvr>
                                        <p:cTn id="94" dur="500"/>
                                        <p:tgtEl>
                                          <p:spTgt spid="48172"/>
                                        </p:tgtEl>
                                      </p:cBhvr>
                                    </p:animEffec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nodeType="clickEffect">
                                  <p:stCondLst>
                                    <p:cond delay="0"/>
                                  </p:stCondLst>
                                  <p:childTnLst>
                                    <p:set>
                                      <p:cBhvr>
                                        <p:cTn id="98"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65" grpId="0" animBg="1"/>
      <p:bldP spid="48166" grpId="0" animBg="1"/>
      <p:bldP spid="48167" grpId="0" animBg="1"/>
      <p:bldP spid="48168" grpId="0" animBg="1"/>
      <p:bldP spid="48172" grpId="0" animBg="1"/>
      <p:bldP spid="48176" grpId="0" animBg="1"/>
      <p:bldP spid="48178" grpId="0" animBg="1"/>
      <p:bldP spid="48179" grpId="0" animBg="1"/>
      <p:bldP spid="52" grpId="0"/>
      <p:bldP spid="53" grpId="0"/>
      <p:bldP spid="64" grpId="0"/>
      <p:bldP spid="66" grpId="0"/>
      <p:bldP spid="6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r>
              <a:rPr lang="th-TH" smtClean="0"/>
              <a:t>Thailand FTA strategy</a:t>
            </a:r>
            <a:endParaRPr lang="th-TH"/>
          </a:p>
        </p:txBody>
      </p:sp>
      <p:sp>
        <p:nvSpPr>
          <p:cNvPr id="54275" name="Rectangle 3"/>
          <p:cNvSpPr>
            <a:spLocks noGrp="1" noChangeArrowheads="1"/>
          </p:cNvSpPr>
          <p:nvPr>
            <p:ph idx="1"/>
          </p:nvPr>
        </p:nvSpPr>
        <p:spPr/>
        <p:txBody>
          <a:bodyPr/>
          <a:lstStyle/>
          <a:p>
            <a:r>
              <a:rPr lang="th-TH" dirty="0" smtClean="0"/>
              <a:t>Market Strengthening: Japan, USA.</a:t>
            </a:r>
          </a:p>
          <a:p>
            <a:r>
              <a:rPr lang="th-TH" dirty="0" smtClean="0"/>
              <a:t>Market Broadening and Deepening</a:t>
            </a:r>
          </a:p>
          <a:p>
            <a:pPr lvl="1"/>
            <a:r>
              <a:rPr lang="th-TH" sz="4000" dirty="0" smtClean="0"/>
              <a:t>High Potential Markets: China, Australia, New Zealand.</a:t>
            </a:r>
          </a:p>
          <a:p>
            <a:pPr lvl="1"/>
            <a:r>
              <a:rPr lang="th-TH" sz="4000" dirty="0" smtClean="0"/>
              <a:t>Gateway: Bahrain, Peru</a:t>
            </a:r>
          </a:p>
          <a:p>
            <a:pPr lvl="1"/>
            <a:r>
              <a:rPr lang="th-TH" sz="4000" dirty="0" smtClean="0"/>
              <a:t>Regional markets:</a:t>
            </a:r>
            <a:r>
              <a:rPr lang="en-US" sz="4000" dirty="0" smtClean="0"/>
              <a:t> The B</a:t>
            </a:r>
            <a:r>
              <a:rPr lang="th-TH" sz="4000" dirty="0" smtClean="0"/>
              <a:t>ay of Bengal Initiative for Multi-Sectoral Technical and Economic Cooperation or BIMST-EC </a:t>
            </a:r>
            <a:endParaRPr lang="th-TH" sz="4000" dirty="0"/>
          </a:p>
        </p:txBody>
      </p:sp>
      <p:sp>
        <p:nvSpPr>
          <p:cNvPr id="88069" name="Slide Number Placeholder 5"/>
          <p:cNvSpPr>
            <a:spLocks noGrp="1"/>
          </p:cNvSpPr>
          <p:nvPr>
            <p:ph type="sldNum" sz="quarter" idx="10"/>
          </p:nvPr>
        </p:nvSpPr>
        <p:spPr/>
        <p:txBody>
          <a:bodyPr/>
          <a:lstStyle/>
          <a:p>
            <a:fld id="{FCA24DC4-269C-C646-B20D-89C52CB4E427}" type="slidenum">
              <a:rPr lang="th-TH" smtClean="0"/>
              <a:pPr/>
              <a:t>48</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42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42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427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427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427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p" bldLvl="2"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838200" y="0"/>
            <a:ext cx="7154862" cy="914400"/>
          </a:xfrm>
        </p:spPr>
        <p:txBody>
          <a:bodyPr/>
          <a:lstStyle/>
          <a:p>
            <a:pPr eaLnBrk="1" hangingPunct="1"/>
            <a:r>
              <a:rPr lang="en-US">
                <a:latin typeface="Angsana New" pitchFamily="-1" charset="0"/>
                <a:ea typeface="ＭＳ Ｐゴシック" pitchFamily="-1" charset="-128"/>
              </a:rPr>
              <a:t>Bilateral FTA</a:t>
            </a:r>
          </a:p>
        </p:txBody>
      </p:sp>
      <p:sp>
        <p:nvSpPr>
          <p:cNvPr id="46" name="Footer Placeholder 45"/>
          <p:cNvSpPr>
            <a:spLocks noGrp="1"/>
          </p:cNvSpPr>
          <p:nvPr>
            <p:ph type="ftr" sz="quarter" idx="11"/>
          </p:nvPr>
        </p:nvSpPr>
        <p:spPr/>
        <p:txBody>
          <a:bodyPr/>
          <a:lstStyle/>
          <a:p>
            <a:pPr>
              <a:defRPr/>
            </a:pPr>
            <a:r>
              <a:rPr lang="en-US" smtClean="0"/>
              <a:t>Chayun Tantivasadakarn</a:t>
            </a:r>
            <a:endParaRPr lang="en-US"/>
          </a:p>
        </p:txBody>
      </p:sp>
      <p:sp>
        <p:nvSpPr>
          <p:cNvPr id="90116" name="Slide Number Placeholder 40"/>
          <p:cNvSpPr>
            <a:spLocks noGrp="1"/>
          </p:cNvSpPr>
          <p:nvPr>
            <p:ph type="sldNum" sz="quarter" idx="12"/>
          </p:nvPr>
        </p:nvSpPr>
        <p:spPr>
          <a:noFill/>
        </p:spPr>
        <p:txBody>
          <a:bodyPr/>
          <a:lstStyle/>
          <a:p>
            <a:fld id="{40A8DBD1-B342-FE47-80FD-29659D328827}" type="slidenum">
              <a:rPr lang="th-TH" smtClean="0">
                <a:latin typeface="Angsana New" pitchFamily="-1" charset="0"/>
              </a:rPr>
              <a:pPr/>
              <a:t>49</a:t>
            </a:fld>
            <a:endParaRPr lang="th-TH" smtClean="0">
              <a:latin typeface="Angsana New" pitchFamily="-1" charset="0"/>
            </a:endParaRPr>
          </a:p>
        </p:txBody>
      </p:sp>
      <p:sp>
        <p:nvSpPr>
          <p:cNvPr id="625668" name="Rectangle 4"/>
          <p:cNvSpPr>
            <a:spLocks noChangeArrowheads="1"/>
          </p:cNvSpPr>
          <p:nvPr/>
        </p:nvSpPr>
        <p:spPr bwMode="auto">
          <a:xfrm>
            <a:off x="5473700" y="4191000"/>
            <a:ext cx="3670300" cy="963612"/>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endParaRPr kumimoji="1" lang="en-US" sz="1400">
              <a:effectLst>
                <a:outerShdw blurRad="38100" dist="38100" dir="2700000" algn="tl">
                  <a:srgbClr val="DDDDDD"/>
                </a:outerShdw>
              </a:effectLst>
              <a:latin typeface="Tahoma" charset="0"/>
              <a:ea typeface="Times New Roman" charset="0"/>
              <a:cs typeface="Times New Roman" charset="0"/>
            </a:endParaRPr>
          </a:p>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Complete liberalization 2015</a:t>
            </a:r>
          </a:p>
        </p:txBody>
      </p:sp>
      <p:sp>
        <p:nvSpPr>
          <p:cNvPr id="625669" name="Rectangle 5"/>
          <p:cNvSpPr>
            <a:spLocks noChangeArrowheads="1"/>
          </p:cNvSpPr>
          <p:nvPr/>
        </p:nvSpPr>
        <p:spPr bwMode="auto">
          <a:xfrm>
            <a:off x="2151063" y="4191000"/>
            <a:ext cx="3322637" cy="963612"/>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Thailand New Zealand Closer Economic Partnership FTA</a:t>
            </a:r>
          </a:p>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(comprehensive)</a:t>
            </a:r>
          </a:p>
        </p:txBody>
      </p:sp>
      <p:sp>
        <p:nvSpPr>
          <p:cNvPr id="625670" name="Rectangle 6"/>
          <p:cNvSpPr>
            <a:spLocks noChangeArrowheads="1"/>
          </p:cNvSpPr>
          <p:nvPr/>
        </p:nvSpPr>
        <p:spPr bwMode="auto">
          <a:xfrm>
            <a:off x="1255713" y="4191000"/>
            <a:ext cx="892175" cy="963612"/>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2005</a:t>
            </a:r>
          </a:p>
        </p:txBody>
      </p:sp>
      <p:sp>
        <p:nvSpPr>
          <p:cNvPr id="625671" name="Rectangle 7"/>
          <p:cNvSpPr>
            <a:spLocks noChangeArrowheads="1"/>
          </p:cNvSpPr>
          <p:nvPr/>
        </p:nvSpPr>
        <p:spPr bwMode="auto">
          <a:xfrm>
            <a:off x="0" y="4191000"/>
            <a:ext cx="1255713" cy="963612"/>
          </a:xfrm>
          <a:prstGeom prst="rect">
            <a:avLst/>
          </a:prstGeom>
          <a:solidFill>
            <a:schemeClr val="bg1"/>
          </a:solidFill>
          <a:ln>
            <a:noFill/>
          </a:ln>
          <a:effectLst/>
        </p:spPr>
        <p:txBody>
          <a:bodyPr>
            <a:prstTxWarp prst="textNoShape">
              <a:avLst/>
            </a:prstTxWarp>
          </a:bodyPr>
          <a:lstStyle/>
          <a:p>
            <a:pPr algn="ct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New Zealand</a:t>
            </a:r>
          </a:p>
        </p:txBody>
      </p:sp>
      <p:sp>
        <p:nvSpPr>
          <p:cNvPr id="625672" name="Rectangle 8"/>
          <p:cNvSpPr>
            <a:spLocks noChangeArrowheads="1"/>
          </p:cNvSpPr>
          <p:nvPr/>
        </p:nvSpPr>
        <p:spPr bwMode="auto">
          <a:xfrm>
            <a:off x="5473700" y="3108325"/>
            <a:ext cx="3670300" cy="1311275"/>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Thailand on Australia 0%</a:t>
            </a:r>
          </a:p>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 53% now, 95% 2010, 100%, 2020</a:t>
            </a:r>
          </a:p>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Australia on Thailand 0%</a:t>
            </a:r>
          </a:p>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83% now, 96% 2010, 100% 2015</a:t>
            </a:r>
          </a:p>
        </p:txBody>
      </p:sp>
      <p:sp>
        <p:nvSpPr>
          <p:cNvPr id="625673" name="Rectangle 9"/>
          <p:cNvSpPr>
            <a:spLocks noChangeArrowheads="1"/>
          </p:cNvSpPr>
          <p:nvPr/>
        </p:nvSpPr>
        <p:spPr bwMode="auto">
          <a:xfrm>
            <a:off x="2151063" y="3124201"/>
            <a:ext cx="3322637" cy="1066800"/>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Thailand Australia Free Trade Agreement </a:t>
            </a:r>
          </a:p>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(comprehensive)</a:t>
            </a:r>
          </a:p>
        </p:txBody>
      </p:sp>
      <p:sp>
        <p:nvSpPr>
          <p:cNvPr id="625674" name="Rectangle 10"/>
          <p:cNvSpPr>
            <a:spLocks noChangeArrowheads="1"/>
          </p:cNvSpPr>
          <p:nvPr/>
        </p:nvSpPr>
        <p:spPr bwMode="auto">
          <a:xfrm>
            <a:off x="1255713" y="3184525"/>
            <a:ext cx="892175" cy="1006475"/>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2005</a:t>
            </a:r>
          </a:p>
        </p:txBody>
      </p:sp>
      <p:sp>
        <p:nvSpPr>
          <p:cNvPr id="625675" name="Rectangle 11"/>
          <p:cNvSpPr>
            <a:spLocks noChangeArrowheads="1"/>
          </p:cNvSpPr>
          <p:nvPr/>
        </p:nvSpPr>
        <p:spPr bwMode="auto">
          <a:xfrm>
            <a:off x="0" y="3184525"/>
            <a:ext cx="1255713" cy="930275"/>
          </a:xfrm>
          <a:prstGeom prst="rect">
            <a:avLst/>
          </a:prstGeom>
          <a:solidFill>
            <a:schemeClr val="bg1"/>
          </a:solidFill>
          <a:ln>
            <a:noFill/>
          </a:ln>
          <a:effectLst/>
        </p:spPr>
        <p:txBody>
          <a:bodyPr>
            <a:prstTxWarp prst="textNoShape">
              <a:avLst/>
            </a:prstTxWarp>
          </a:bodyPr>
          <a:lstStyle/>
          <a:p>
            <a:pPr algn="ct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Australia </a:t>
            </a:r>
          </a:p>
        </p:txBody>
      </p:sp>
      <p:sp>
        <p:nvSpPr>
          <p:cNvPr id="625676" name="Rectangle 12"/>
          <p:cNvSpPr>
            <a:spLocks noChangeArrowheads="1"/>
          </p:cNvSpPr>
          <p:nvPr/>
        </p:nvSpPr>
        <p:spPr bwMode="auto">
          <a:xfrm>
            <a:off x="5473700" y="2514600"/>
            <a:ext cx="3670300" cy="609600"/>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0% on 82 categories by 2006</a:t>
            </a:r>
          </a:p>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0% 6000 categories by 2010</a:t>
            </a:r>
          </a:p>
        </p:txBody>
      </p:sp>
      <p:sp>
        <p:nvSpPr>
          <p:cNvPr id="625677" name="Rectangle 13"/>
          <p:cNvSpPr>
            <a:spLocks noChangeArrowheads="1"/>
          </p:cNvSpPr>
          <p:nvPr/>
        </p:nvSpPr>
        <p:spPr bwMode="auto">
          <a:xfrm>
            <a:off x="2151063" y="2514600"/>
            <a:ext cx="3322637" cy="685800"/>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Thailand India Closer Economic Relations Framework Agreement  </a:t>
            </a:r>
          </a:p>
        </p:txBody>
      </p:sp>
      <p:sp>
        <p:nvSpPr>
          <p:cNvPr id="625678" name="Rectangle 14"/>
          <p:cNvSpPr>
            <a:spLocks noChangeArrowheads="1"/>
          </p:cNvSpPr>
          <p:nvPr/>
        </p:nvSpPr>
        <p:spPr bwMode="auto">
          <a:xfrm>
            <a:off x="1255713" y="2514600"/>
            <a:ext cx="892175" cy="609600"/>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2004</a:t>
            </a:r>
          </a:p>
        </p:txBody>
      </p:sp>
      <p:sp>
        <p:nvSpPr>
          <p:cNvPr id="625679" name="Rectangle 15"/>
          <p:cNvSpPr>
            <a:spLocks noChangeArrowheads="1"/>
          </p:cNvSpPr>
          <p:nvPr/>
        </p:nvSpPr>
        <p:spPr bwMode="auto">
          <a:xfrm>
            <a:off x="0" y="2514600"/>
            <a:ext cx="1255713" cy="609600"/>
          </a:xfrm>
          <a:prstGeom prst="rect">
            <a:avLst/>
          </a:prstGeom>
          <a:solidFill>
            <a:schemeClr val="bg1"/>
          </a:solidFill>
          <a:ln>
            <a:noFill/>
          </a:ln>
          <a:effectLst/>
        </p:spPr>
        <p:txBody>
          <a:bodyPr>
            <a:prstTxWarp prst="textNoShape">
              <a:avLst/>
            </a:prstTxWarp>
          </a:bodyPr>
          <a:lstStyle/>
          <a:p>
            <a:pPr algn="ct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India</a:t>
            </a:r>
          </a:p>
        </p:txBody>
      </p:sp>
      <p:sp>
        <p:nvSpPr>
          <p:cNvPr id="625680" name="Rectangle 16"/>
          <p:cNvSpPr>
            <a:spLocks noChangeArrowheads="1"/>
          </p:cNvSpPr>
          <p:nvPr/>
        </p:nvSpPr>
        <p:spPr bwMode="auto">
          <a:xfrm>
            <a:off x="5473700" y="1905001"/>
            <a:ext cx="3670300" cy="533400"/>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108 categories vegetable 0%</a:t>
            </a:r>
          </a:p>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80 categories fruits 0%</a:t>
            </a:r>
          </a:p>
        </p:txBody>
      </p:sp>
      <p:sp>
        <p:nvSpPr>
          <p:cNvPr id="625681" name="Rectangle 17"/>
          <p:cNvSpPr>
            <a:spLocks noChangeArrowheads="1"/>
          </p:cNvSpPr>
          <p:nvPr/>
        </p:nvSpPr>
        <p:spPr bwMode="auto">
          <a:xfrm>
            <a:off x="2151063" y="1905000"/>
            <a:ext cx="3322637" cy="714375"/>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Thailand China Free Trade Agreement on Vegetables &amp; Fruits</a:t>
            </a:r>
          </a:p>
        </p:txBody>
      </p:sp>
      <p:sp>
        <p:nvSpPr>
          <p:cNvPr id="625682" name="Rectangle 18"/>
          <p:cNvSpPr>
            <a:spLocks noChangeArrowheads="1"/>
          </p:cNvSpPr>
          <p:nvPr/>
        </p:nvSpPr>
        <p:spPr bwMode="auto">
          <a:xfrm>
            <a:off x="1255713" y="1905000"/>
            <a:ext cx="892175" cy="714375"/>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2003</a:t>
            </a:r>
          </a:p>
        </p:txBody>
      </p:sp>
      <p:sp>
        <p:nvSpPr>
          <p:cNvPr id="625683" name="Rectangle 19"/>
          <p:cNvSpPr>
            <a:spLocks noChangeArrowheads="1"/>
          </p:cNvSpPr>
          <p:nvPr/>
        </p:nvSpPr>
        <p:spPr bwMode="auto">
          <a:xfrm>
            <a:off x="0" y="1905000"/>
            <a:ext cx="1255713" cy="714375"/>
          </a:xfrm>
          <a:prstGeom prst="rect">
            <a:avLst/>
          </a:prstGeom>
          <a:solidFill>
            <a:schemeClr val="bg1"/>
          </a:solidFill>
          <a:ln>
            <a:noFill/>
          </a:ln>
          <a:effectLst/>
        </p:spPr>
        <p:txBody>
          <a:bodyPr>
            <a:prstTxWarp prst="textNoShape">
              <a:avLst/>
            </a:prstTxWarp>
          </a:bodyPr>
          <a:lstStyle/>
          <a:p>
            <a:pPr algn="ct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China </a:t>
            </a:r>
          </a:p>
        </p:txBody>
      </p:sp>
      <p:sp>
        <p:nvSpPr>
          <p:cNvPr id="625684" name="Rectangle 20"/>
          <p:cNvSpPr>
            <a:spLocks noChangeArrowheads="1"/>
          </p:cNvSpPr>
          <p:nvPr/>
        </p:nvSpPr>
        <p:spPr bwMode="auto">
          <a:xfrm>
            <a:off x="5473700" y="1322389"/>
            <a:ext cx="3670300" cy="506412"/>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654 categories 0-3%</a:t>
            </a:r>
          </a:p>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Others by 2010</a:t>
            </a:r>
          </a:p>
        </p:txBody>
      </p:sp>
      <p:sp>
        <p:nvSpPr>
          <p:cNvPr id="625685" name="Rectangle 21"/>
          <p:cNvSpPr>
            <a:spLocks noChangeArrowheads="1"/>
          </p:cNvSpPr>
          <p:nvPr/>
        </p:nvSpPr>
        <p:spPr bwMode="auto">
          <a:xfrm>
            <a:off x="2151063" y="1322389"/>
            <a:ext cx="3322637" cy="506412"/>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Thai-Bahrain Framework on Closer Economic Partnership</a:t>
            </a:r>
          </a:p>
        </p:txBody>
      </p:sp>
      <p:sp>
        <p:nvSpPr>
          <p:cNvPr id="625686" name="Rectangle 22"/>
          <p:cNvSpPr>
            <a:spLocks noChangeArrowheads="1"/>
          </p:cNvSpPr>
          <p:nvPr/>
        </p:nvSpPr>
        <p:spPr bwMode="auto">
          <a:xfrm>
            <a:off x="1255713" y="1322389"/>
            <a:ext cx="892175" cy="506412"/>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dirty="0">
                <a:effectLst>
                  <a:outerShdw blurRad="38100" dist="38100" dir="2700000" algn="tl">
                    <a:srgbClr val="DDDDDD"/>
                  </a:outerShdw>
                </a:effectLst>
                <a:latin typeface="Tahoma" charset="0"/>
                <a:ea typeface="Times New Roman" charset="0"/>
                <a:cs typeface="Times New Roman" charset="0"/>
              </a:rPr>
              <a:t>2002</a:t>
            </a:r>
          </a:p>
        </p:txBody>
      </p:sp>
      <p:sp>
        <p:nvSpPr>
          <p:cNvPr id="625687" name="Rectangle 23"/>
          <p:cNvSpPr>
            <a:spLocks noChangeArrowheads="1"/>
          </p:cNvSpPr>
          <p:nvPr/>
        </p:nvSpPr>
        <p:spPr bwMode="auto">
          <a:xfrm>
            <a:off x="0" y="1322389"/>
            <a:ext cx="1255713" cy="506412"/>
          </a:xfrm>
          <a:prstGeom prst="rect">
            <a:avLst/>
          </a:prstGeom>
          <a:solidFill>
            <a:schemeClr val="bg1"/>
          </a:solidFill>
          <a:ln>
            <a:noFill/>
          </a:ln>
          <a:effectLst/>
        </p:spPr>
        <p:txBody>
          <a:bodyPr>
            <a:prstTxWarp prst="textNoShape">
              <a:avLst/>
            </a:prstTxWarp>
          </a:bodyPr>
          <a:lstStyle/>
          <a:p>
            <a:pPr algn="ct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Bahrain </a:t>
            </a:r>
          </a:p>
        </p:txBody>
      </p:sp>
      <p:sp>
        <p:nvSpPr>
          <p:cNvPr id="625688" name="Rectangle 24"/>
          <p:cNvSpPr>
            <a:spLocks noChangeArrowheads="1"/>
          </p:cNvSpPr>
          <p:nvPr/>
        </p:nvSpPr>
        <p:spPr bwMode="auto">
          <a:xfrm>
            <a:off x="5473700" y="762000"/>
            <a:ext cx="3670300" cy="560388"/>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Objective</a:t>
            </a:r>
          </a:p>
        </p:txBody>
      </p:sp>
      <p:sp>
        <p:nvSpPr>
          <p:cNvPr id="625689" name="Rectangle 25"/>
          <p:cNvSpPr>
            <a:spLocks noChangeArrowheads="1"/>
          </p:cNvSpPr>
          <p:nvPr/>
        </p:nvSpPr>
        <p:spPr bwMode="auto">
          <a:xfrm>
            <a:off x="2151063" y="762000"/>
            <a:ext cx="3322637" cy="560388"/>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Name</a:t>
            </a:r>
          </a:p>
        </p:txBody>
      </p:sp>
      <p:sp>
        <p:nvSpPr>
          <p:cNvPr id="625690" name="Rectangle 26"/>
          <p:cNvSpPr>
            <a:spLocks noChangeArrowheads="1"/>
          </p:cNvSpPr>
          <p:nvPr/>
        </p:nvSpPr>
        <p:spPr bwMode="auto">
          <a:xfrm>
            <a:off x="1255713" y="762000"/>
            <a:ext cx="892175" cy="560388"/>
          </a:xfrm>
          <a:prstGeom prst="rect">
            <a:avLst/>
          </a:prstGeom>
          <a:solidFill>
            <a:schemeClr val="bg1"/>
          </a:solidFill>
          <a:ln>
            <a:noFill/>
          </a:ln>
          <a:effectLst/>
        </p:spPr>
        <p:txBody>
          <a:bodyPr>
            <a:prstTxWarp prst="textNoShape">
              <a:avLst/>
            </a:prstTxWarp>
          </a:bodyPr>
          <a:lstStyle/>
          <a:p>
            <a:pP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Year</a:t>
            </a:r>
          </a:p>
        </p:txBody>
      </p:sp>
      <p:sp>
        <p:nvSpPr>
          <p:cNvPr id="625691" name="Rectangle 27"/>
          <p:cNvSpPr>
            <a:spLocks noChangeArrowheads="1"/>
          </p:cNvSpPr>
          <p:nvPr/>
        </p:nvSpPr>
        <p:spPr bwMode="auto">
          <a:xfrm>
            <a:off x="0" y="762000"/>
            <a:ext cx="1255713" cy="560388"/>
          </a:xfrm>
          <a:prstGeom prst="rect">
            <a:avLst/>
          </a:prstGeom>
          <a:solidFill>
            <a:schemeClr val="bg1"/>
          </a:solidFill>
          <a:ln>
            <a:noFill/>
          </a:ln>
          <a:effectLst/>
        </p:spPr>
        <p:txBody>
          <a:bodyPr>
            <a:prstTxWarp prst="textNoShape">
              <a:avLst/>
            </a:prstTxWarp>
          </a:bodyPr>
          <a:lstStyle/>
          <a:p>
            <a:pPr algn="ctr">
              <a:spcBef>
                <a:spcPct val="20000"/>
              </a:spcBef>
              <a:buClr>
                <a:schemeClr val="accent1"/>
              </a:buClr>
              <a:buSzPct val="75000"/>
              <a:buFont typeface="Wingdings" charset="2"/>
              <a:buNone/>
              <a:defRPr/>
            </a:pPr>
            <a:r>
              <a:rPr kumimoji="1" lang="en-US" sz="1400">
                <a:effectLst>
                  <a:outerShdw blurRad="38100" dist="38100" dir="2700000" algn="tl">
                    <a:srgbClr val="DDDDDD"/>
                  </a:outerShdw>
                </a:effectLst>
                <a:latin typeface="Tahoma" charset="0"/>
                <a:ea typeface="Times New Roman" charset="0"/>
                <a:cs typeface="Times New Roman" charset="0"/>
              </a:rPr>
              <a:t>Country</a:t>
            </a:r>
          </a:p>
        </p:txBody>
      </p:sp>
      <p:sp>
        <p:nvSpPr>
          <p:cNvPr id="90141" name="Line 28"/>
          <p:cNvSpPr>
            <a:spLocks noChangeShapeType="1"/>
          </p:cNvSpPr>
          <p:nvPr/>
        </p:nvSpPr>
        <p:spPr bwMode="auto">
          <a:xfrm>
            <a:off x="0" y="762000"/>
            <a:ext cx="9144000" cy="0"/>
          </a:xfrm>
          <a:prstGeom prst="line">
            <a:avLst/>
          </a:prstGeom>
          <a:noFill/>
          <a:ln w="28575" cap="sq">
            <a:solidFill>
              <a:schemeClr val="tx1"/>
            </a:solidFill>
            <a:round/>
            <a:headEnd/>
            <a:tailEnd/>
          </a:ln>
        </p:spPr>
        <p:txBody>
          <a:bodyPr>
            <a:prstTxWarp prst="textNoShape">
              <a:avLst/>
            </a:prstTxWarp>
          </a:bodyPr>
          <a:lstStyle/>
          <a:p>
            <a:endParaRPr lang="en-US"/>
          </a:p>
        </p:txBody>
      </p:sp>
      <p:sp>
        <p:nvSpPr>
          <p:cNvPr id="90142" name="Line 29"/>
          <p:cNvSpPr>
            <a:spLocks noChangeShapeType="1"/>
          </p:cNvSpPr>
          <p:nvPr/>
        </p:nvSpPr>
        <p:spPr bwMode="auto">
          <a:xfrm>
            <a:off x="0" y="1322388"/>
            <a:ext cx="9144000" cy="0"/>
          </a:xfrm>
          <a:prstGeom prst="line">
            <a:avLst/>
          </a:prstGeom>
          <a:noFill/>
          <a:ln w="12700">
            <a:solidFill>
              <a:schemeClr val="tx1"/>
            </a:solidFill>
            <a:round/>
            <a:headEnd/>
            <a:tailEnd/>
          </a:ln>
        </p:spPr>
        <p:txBody>
          <a:bodyPr>
            <a:prstTxWarp prst="textNoShape">
              <a:avLst/>
            </a:prstTxWarp>
          </a:bodyPr>
          <a:lstStyle/>
          <a:p>
            <a:endParaRPr lang="en-US"/>
          </a:p>
        </p:txBody>
      </p:sp>
      <p:sp>
        <p:nvSpPr>
          <p:cNvPr id="90143" name="Line 30"/>
          <p:cNvSpPr>
            <a:spLocks noChangeShapeType="1"/>
          </p:cNvSpPr>
          <p:nvPr/>
        </p:nvSpPr>
        <p:spPr bwMode="auto">
          <a:xfrm>
            <a:off x="0" y="6553200"/>
            <a:ext cx="9144000" cy="0"/>
          </a:xfrm>
          <a:prstGeom prst="line">
            <a:avLst/>
          </a:prstGeom>
          <a:noFill/>
          <a:ln w="28575" cap="sq">
            <a:solidFill>
              <a:schemeClr val="tx1"/>
            </a:solidFill>
            <a:round/>
            <a:headEnd/>
            <a:tailEnd/>
          </a:ln>
        </p:spPr>
        <p:txBody>
          <a:bodyPr>
            <a:prstTxWarp prst="textNoShape">
              <a:avLst/>
            </a:prstTxWarp>
          </a:bodyPr>
          <a:lstStyle/>
          <a:p>
            <a:endParaRPr lang="en-US"/>
          </a:p>
        </p:txBody>
      </p:sp>
      <p:sp>
        <p:nvSpPr>
          <p:cNvPr id="90144" name="Line 31"/>
          <p:cNvSpPr>
            <a:spLocks noChangeShapeType="1"/>
          </p:cNvSpPr>
          <p:nvPr/>
        </p:nvSpPr>
        <p:spPr bwMode="auto">
          <a:xfrm>
            <a:off x="0" y="762000"/>
            <a:ext cx="0" cy="5638800"/>
          </a:xfrm>
          <a:prstGeom prst="line">
            <a:avLst/>
          </a:prstGeom>
          <a:noFill/>
          <a:ln w="28575" cap="sq">
            <a:solidFill>
              <a:schemeClr val="tx1"/>
            </a:solidFill>
            <a:round/>
            <a:headEnd/>
            <a:tailEnd/>
          </a:ln>
        </p:spPr>
        <p:txBody>
          <a:bodyPr>
            <a:prstTxWarp prst="textNoShape">
              <a:avLst/>
            </a:prstTxWarp>
          </a:bodyPr>
          <a:lstStyle/>
          <a:p>
            <a:endParaRPr lang="en-US"/>
          </a:p>
        </p:txBody>
      </p:sp>
      <p:sp>
        <p:nvSpPr>
          <p:cNvPr id="90145" name="Line 32"/>
          <p:cNvSpPr>
            <a:spLocks noChangeShapeType="1"/>
          </p:cNvSpPr>
          <p:nvPr/>
        </p:nvSpPr>
        <p:spPr bwMode="auto">
          <a:xfrm>
            <a:off x="1255713" y="762000"/>
            <a:ext cx="0" cy="5638800"/>
          </a:xfrm>
          <a:prstGeom prst="line">
            <a:avLst/>
          </a:prstGeom>
          <a:noFill/>
          <a:ln w="12700">
            <a:solidFill>
              <a:schemeClr val="tx1"/>
            </a:solidFill>
            <a:round/>
            <a:headEnd/>
            <a:tailEnd/>
          </a:ln>
        </p:spPr>
        <p:txBody>
          <a:bodyPr>
            <a:prstTxWarp prst="textNoShape">
              <a:avLst/>
            </a:prstTxWarp>
          </a:bodyPr>
          <a:lstStyle/>
          <a:p>
            <a:endParaRPr lang="en-US"/>
          </a:p>
        </p:txBody>
      </p:sp>
      <p:sp>
        <p:nvSpPr>
          <p:cNvPr id="90146" name="Line 33"/>
          <p:cNvSpPr>
            <a:spLocks noChangeShapeType="1"/>
          </p:cNvSpPr>
          <p:nvPr/>
        </p:nvSpPr>
        <p:spPr bwMode="auto">
          <a:xfrm>
            <a:off x="2151063" y="762000"/>
            <a:ext cx="0" cy="5638800"/>
          </a:xfrm>
          <a:prstGeom prst="line">
            <a:avLst/>
          </a:prstGeom>
          <a:noFill/>
          <a:ln w="12700">
            <a:solidFill>
              <a:schemeClr val="tx1"/>
            </a:solidFill>
            <a:round/>
            <a:headEnd/>
            <a:tailEnd/>
          </a:ln>
        </p:spPr>
        <p:txBody>
          <a:bodyPr>
            <a:prstTxWarp prst="textNoShape">
              <a:avLst/>
            </a:prstTxWarp>
          </a:bodyPr>
          <a:lstStyle/>
          <a:p>
            <a:endParaRPr lang="en-US"/>
          </a:p>
        </p:txBody>
      </p:sp>
      <p:sp>
        <p:nvSpPr>
          <p:cNvPr id="90147" name="Line 34"/>
          <p:cNvSpPr>
            <a:spLocks noChangeShapeType="1"/>
          </p:cNvSpPr>
          <p:nvPr/>
        </p:nvSpPr>
        <p:spPr bwMode="auto">
          <a:xfrm>
            <a:off x="5473700" y="762000"/>
            <a:ext cx="0" cy="5791200"/>
          </a:xfrm>
          <a:prstGeom prst="line">
            <a:avLst/>
          </a:prstGeom>
          <a:noFill/>
          <a:ln w="12700">
            <a:solidFill>
              <a:schemeClr val="tx1"/>
            </a:solidFill>
            <a:round/>
            <a:headEnd/>
            <a:tailEnd/>
          </a:ln>
        </p:spPr>
        <p:txBody>
          <a:bodyPr>
            <a:prstTxWarp prst="textNoShape">
              <a:avLst/>
            </a:prstTxWarp>
          </a:bodyPr>
          <a:lstStyle/>
          <a:p>
            <a:endParaRPr lang="en-US"/>
          </a:p>
        </p:txBody>
      </p:sp>
      <p:sp>
        <p:nvSpPr>
          <p:cNvPr id="90148" name="Line 35"/>
          <p:cNvSpPr>
            <a:spLocks noChangeShapeType="1"/>
          </p:cNvSpPr>
          <p:nvPr/>
        </p:nvSpPr>
        <p:spPr bwMode="auto">
          <a:xfrm>
            <a:off x="9144000" y="762000"/>
            <a:ext cx="0" cy="5638800"/>
          </a:xfrm>
          <a:prstGeom prst="line">
            <a:avLst/>
          </a:prstGeom>
          <a:noFill/>
          <a:ln w="28575" cap="sq">
            <a:solidFill>
              <a:schemeClr val="tx1"/>
            </a:solidFill>
            <a:round/>
            <a:headEnd/>
            <a:tailEnd/>
          </a:ln>
        </p:spPr>
        <p:txBody>
          <a:bodyPr>
            <a:prstTxWarp prst="textNoShape">
              <a:avLst/>
            </a:prstTxWarp>
          </a:bodyPr>
          <a:lstStyle/>
          <a:p>
            <a:endParaRPr lang="en-US"/>
          </a:p>
        </p:txBody>
      </p:sp>
      <p:sp>
        <p:nvSpPr>
          <p:cNvPr id="90149" name="Line 36"/>
          <p:cNvSpPr>
            <a:spLocks noChangeShapeType="1"/>
          </p:cNvSpPr>
          <p:nvPr/>
        </p:nvSpPr>
        <p:spPr bwMode="auto">
          <a:xfrm>
            <a:off x="0" y="1905000"/>
            <a:ext cx="9144000" cy="0"/>
          </a:xfrm>
          <a:prstGeom prst="line">
            <a:avLst/>
          </a:prstGeom>
          <a:noFill/>
          <a:ln w="12700">
            <a:solidFill>
              <a:schemeClr val="tx1"/>
            </a:solidFill>
            <a:round/>
            <a:headEnd/>
            <a:tailEnd/>
          </a:ln>
        </p:spPr>
        <p:txBody>
          <a:bodyPr>
            <a:prstTxWarp prst="textNoShape">
              <a:avLst/>
            </a:prstTxWarp>
          </a:bodyPr>
          <a:lstStyle/>
          <a:p>
            <a:endParaRPr lang="en-US"/>
          </a:p>
        </p:txBody>
      </p:sp>
      <p:sp>
        <p:nvSpPr>
          <p:cNvPr id="90150" name="Line 37"/>
          <p:cNvSpPr>
            <a:spLocks noChangeShapeType="1"/>
          </p:cNvSpPr>
          <p:nvPr/>
        </p:nvSpPr>
        <p:spPr bwMode="auto">
          <a:xfrm>
            <a:off x="0" y="2514600"/>
            <a:ext cx="9144000" cy="0"/>
          </a:xfrm>
          <a:prstGeom prst="line">
            <a:avLst/>
          </a:prstGeom>
          <a:noFill/>
          <a:ln w="12700">
            <a:solidFill>
              <a:schemeClr val="tx1"/>
            </a:solidFill>
            <a:round/>
            <a:headEnd/>
            <a:tailEnd/>
          </a:ln>
        </p:spPr>
        <p:txBody>
          <a:bodyPr>
            <a:prstTxWarp prst="textNoShape">
              <a:avLst/>
            </a:prstTxWarp>
          </a:bodyPr>
          <a:lstStyle/>
          <a:p>
            <a:endParaRPr lang="en-US"/>
          </a:p>
        </p:txBody>
      </p:sp>
      <p:sp>
        <p:nvSpPr>
          <p:cNvPr id="90151" name="Line 38"/>
          <p:cNvSpPr>
            <a:spLocks noChangeShapeType="1"/>
          </p:cNvSpPr>
          <p:nvPr/>
        </p:nvSpPr>
        <p:spPr bwMode="auto">
          <a:xfrm>
            <a:off x="0" y="3124200"/>
            <a:ext cx="9144000" cy="0"/>
          </a:xfrm>
          <a:prstGeom prst="line">
            <a:avLst/>
          </a:prstGeom>
          <a:noFill/>
          <a:ln w="12700">
            <a:solidFill>
              <a:schemeClr val="tx1"/>
            </a:solidFill>
            <a:round/>
            <a:headEnd/>
            <a:tailEnd/>
          </a:ln>
        </p:spPr>
        <p:txBody>
          <a:bodyPr>
            <a:prstTxWarp prst="textNoShape">
              <a:avLst/>
            </a:prstTxWarp>
          </a:bodyPr>
          <a:lstStyle/>
          <a:p>
            <a:endParaRPr lang="en-US"/>
          </a:p>
        </p:txBody>
      </p:sp>
      <p:sp>
        <p:nvSpPr>
          <p:cNvPr id="90152" name="Line 39"/>
          <p:cNvSpPr>
            <a:spLocks noChangeShapeType="1"/>
          </p:cNvSpPr>
          <p:nvPr/>
        </p:nvSpPr>
        <p:spPr bwMode="auto">
          <a:xfrm>
            <a:off x="0" y="4191000"/>
            <a:ext cx="9144000" cy="0"/>
          </a:xfrm>
          <a:prstGeom prst="line">
            <a:avLst/>
          </a:prstGeom>
          <a:noFill/>
          <a:ln w="12700">
            <a:solidFill>
              <a:schemeClr val="tx1"/>
            </a:solidFill>
            <a:round/>
            <a:headEnd/>
            <a:tailEnd/>
          </a:ln>
        </p:spPr>
        <p:txBody>
          <a:bodyPr>
            <a:prstTxWarp prst="textNoShape">
              <a:avLst/>
            </a:prstTxWarp>
          </a:bodyPr>
          <a:lstStyle/>
          <a:p>
            <a:endParaRPr lang="en-US"/>
          </a:p>
        </p:txBody>
      </p:sp>
      <p:sp>
        <p:nvSpPr>
          <p:cNvPr id="90153" name="Line 39"/>
          <p:cNvSpPr>
            <a:spLocks noChangeShapeType="1"/>
          </p:cNvSpPr>
          <p:nvPr/>
        </p:nvSpPr>
        <p:spPr bwMode="auto">
          <a:xfrm>
            <a:off x="0" y="5029200"/>
            <a:ext cx="9144000" cy="0"/>
          </a:xfrm>
          <a:prstGeom prst="line">
            <a:avLst/>
          </a:prstGeom>
          <a:noFill/>
          <a:ln w="12700">
            <a:solidFill>
              <a:schemeClr val="tx1"/>
            </a:solidFill>
            <a:round/>
            <a:headEnd/>
            <a:tailEnd/>
          </a:ln>
        </p:spPr>
        <p:txBody>
          <a:bodyPr>
            <a:prstTxWarp prst="textNoShape">
              <a:avLst/>
            </a:prstTxWarp>
          </a:bodyPr>
          <a:lstStyle/>
          <a:p>
            <a:endParaRPr lang="en-US"/>
          </a:p>
        </p:txBody>
      </p:sp>
      <p:sp>
        <p:nvSpPr>
          <p:cNvPr id="90154" name="Rectangle 4"/>
          <p:cNvSpPr>
            <a:spLocks noChangeArrowheads="1"/>
          </p:cNvSpPr>
          <p:nvPr/>
        </p:nvSpPr>
        <p:spPr bwMode="auto">
          <a:xfrm>
            <a:off x="5486400" y="5029200"/>
            <a:ext cx="3505200" cy="685800"/>
          </a:xfrm>
          <a:prstGeom prst="rect">
            <a:avLst/>
          </a:prstGeom>
          <a:noFill/>
          <a:ln w="9525">
            <a:noFill/>
            <a:miter lim="800000"/>
            <a:headEnd/>
            <a:tailEnd/>
          </a:ln>
        </p:spPr>
        <p:txBody>
          <a:bodyPr>
            <a:prstTxWarp prst="textNoShape">
              <a:avLst/>
            </a:prstTxWarp>
          </a:bodyPr>
          <a:lstStyle/>
          <a:p>
            <a:pPr>
              <a:spcBef>
                <a:spcPct val="20000"/>
              </a:spcBef>
              <a:buClr>
                <a:schemeClr val="accent1"/>
              </a:buClr>
              <a:buSzPct val="75000"/>
              <a:buFont typeface="Wingdings" pitchFamily="-1" charset="2"/>
              <a:buNone/>
            </a:pPr>
            <a:r>
              <a:rPr kumimoji="1" lang="en-US" sz="1400">
                <a:latin typeface="Tahoma" pitchFamily="-1" charset="0"/>
                <a:ea typeface="Times New Roman" pitchFamily="-1" charset="0"/>
                <a:cs typeface="Times New Roman" pitchFamily="-1" charset="0"/>
              </a:rPr>
              <a:t>Trade &amp; investment, Service &amp;Financial, bilateral cooperation</a:t>
            </a:r>
          </a:p>
          <a:p>
            <a:pPr>
              <a:spcBef>
                <a:spcPct val="20000"/>
              </a:spcBef>
              <a:buClr>
                <a:schemeClr val="accent1"/>
              </a:buClr>
              <a:buSzPct val="75000"/>
              <a:buFont typeface="Wingdings" pitchFamily="-1" charset="2"/>
              <a:buNone/>
            </a:pPr>
            <a:endParaRPr kumimoji="1" lang="en-US" sz="1400">
              <a:latin typeface="Tahoma" pitchFamily="-1" charset="0"/>
              <a:ea typeface="Times New Roman" pitchFamily="-1" charset="0"/>
              <a:cs typeface="Times New Roman" pitchFamily="-1" charset="0"/>
            </a:endParaRPr>
          </a:p>
        </p:txBody>
      </p:sp>
      <p:sp>
        <p:nvSpPr>
          <p:cNvPr id="90155" name="Rectangle 8"/>
          <p:cNvSpPr>
            <a:spLocks noChangeArrowheads="1"/>
          </p:cNvSpPr>
          <p:nvPr/>
        </p:nvSpPr>
        <p:spPr bwMode="auto">
          <a:xfrm>
            <a:off x="2347913" y="4953000"/>
            <a:ext cx="2833687" cy="609600"/>
          </a:xfrm>
          <a:prstGeom prst="rect">
            <a:avLst/>
          </a:prstGeom>
          <a:noFill/>
          <a:ln w="9525">
            <a:noFill/>
            <a:miter lim="800000"/>
            <a:headEnd/>
            <a:tailEnd/>
          </a:ln>
        </p:spPr>
        <p:txBody>
          <a:bodyPr>
            <a:prstTxWarp prst="textNoShape">
              <a:avLst/>
            </a:prstTxWarp>
          </a:bodyPr>
          <a:lstStyle/>
          <a:p>
            <a:pPr>
              <a:spcBef>
                <a:spcPct val="20000"/>
              </a:spcBef>
              <a:buClr>
                <a:schemeClr val="accent1"/>
              </a:buClr>
              <a:buSzPct val="75000"/>
              <a:buFont typeface="Wingdings" pitchFamily="-1" charset="2"/>
              <a:buNone/>
            </a:pPr>
            <a:r>
              <a:rPr kumimoji="1" lang="en-US" sz="1400">
                <a:latin typeface="Tahoma" pitchFamily="-1" charset="0"/>
                <a:ea typeface="Times New Roman" pitchFamily="-1" charset="0"/>
                <a:cs typeface="Times New Roman" pitchFamily="-1" charset="0"/>
              </a:rPr>
              <a:t>Japan-Thailand Economic Partnership Agreement</a:t>
            </a:r>
          </a:p>
        </p:txBody>
      </p:sp>
      <p:sp>
        <p:nvSpPr>
          <p:cNvPr id="90156" name="Rectangle 9"/>
          <p:cNvSpPr>
            <a:spLocks noChangeArrowheads="1"/>
          </p:cNvSpPr>
          <p:nvPr/>
        </p:nvSpPr>
        <p:spPr bwMode="auto">
          <a:xfrm>
            <a:off x="1398588" y="5029200"/>
            <a:ext cx="658812" cy="533400"/>
          </a:xfrm>
          <a:prstGeom prst="rect">
            <a:avLst/>
          </a:prstGeom>
          <a:noFill/>
          <a:ln w="9525">
            <a:noFill/>
            <a:miter lim="800000"/>
            <a:headEnd/>
            <a:tailEnd/>
          </a:ln>
        </p:spPr>
        <p:txBody>
          <a:bodyPr>
            <a:prstTxWarp prst="textNoShape">
              <a:avLst/>
            </a:prstTxWarp>
          </a:bodyPr>
          <a:lstStyle/>
          <a:p>
            <a:pPr>
              <a:spcBef>
                <a:spcPct val="20000"/>
              </a:spcBef>
              <a:buClr>
                <a:schemeClr val="accent1"/>
              </a:buClr>
              <a:buSzPct val="75000"/>
              <a:buFont typeface="Wingdings" pitchFamily="-1" charset="2"/>
              <a:buNone/>
            </a:pPr>
            <a:r>
              <a:rPr kumimoji="1" lang="en-US" sz="1400">
                <a:latin typeface="Tahoma" pitchFamily="-1" charset="0"/>
                <a:ea typeface="Times New Roman" pitchFamily="-1" charset="0"/>
                <a:cs typeface="Times New Roman" pitchFamily="-1" charset="0"/>
              </a:rPr>
              <a:t>2007</a:t>
            </a:r>
          </a:p>
        </p:txBody>
      </p:sp>
      <p:sp>
        <p:nvSpPr>
          <p:cNvPr id="90157" name="Rectangle 10"/>
          <p:cNvSpPr>
            <a:spLocks noChangeArrowheads="1"/>
          </p:cNvSpPr>
          <p:nvPr/>
        </p:nvSpPr>
        <p:spPr bwMode="auto">
          <a:xfrm>
            <a:off x="76200" y="5029200"/>
            <a:ext cx="989013" cy="457200"/>
          </a:xfrm>
          <a:prstGeom prst="rect">
            <a:avLst/>
          </a:prstGeom>
          <a:noFill/>
          <a:ln w="9525">
            <a:noFill/>
            <a:miter lim="800000"/>
            <a:headEnd/>
            <a:tailEnd/>
          </a:ln>
        </p:spPr>
        <p:txBody>
          <a:bodyPr>
            <a:prstTxWarp prst="textNoShape">
              <a:avLst/>
            </a:prstTxWarp>
          </a:bodyPr>
          <a:lstStyle/>
          <a:p>
            <a:pPr algn="ctr">
              <a:spcBef>
                <a:spcPct val="20000"/>
              </a:spcBef>
              <a:buClr>
                <a:schemeClr val="accent1"/>
              </a:buClr>
              <a:buSzPct val="75000"/>
              <a:buFont typeface="Wingdings" pitchFamily="-1" charset="2"/>
              <a:buNone/>
            </a:pPr>
            <a:r>
              <a:rPr kumimoji="1" lang="en-US" sz="1400">
                <a:latin typeface="Tahoma" pitchFamily="-1" charset="0"/>
                <a:ea typeface="Times New Roman" pitchFamily="-1" charset="0"/>
                <a:cs typeface="Times New Roman" pitchFamily="-1" charset="0"/>
              </a:rPr>
              <a:t>Japan </a:t>
            </a:r>
          </a:p>
        </p:txBody>
      </p:sp>
      <p:sp>
        <p:nvSpPr>
          <p:cNvPr id="47" name="Line 39"/>
          <p:cNvSpPr>
            <a:spLocks noChangeShapeType="1"/>
          </p:cNvSpPr>
          <p:nvPr/>
        </p:nvSpPr>
        <p:spPr bwMode="auto">
          <a:xfrm>
            <a:off x="-76200" y="5562600"/>
            <a:ext cx="9144000" cy="0"/>
          </a:xfrm>
          <a:prstGeom prst="line">
            <a:avLst/>
          </a:prstGeom>
          <a:noFill/>
          <a:ln w="12700">
            <a:solidFill>
              <a:schemeClr val="tx1"/>
            </a:solidFill>
            <a:round/>
            <a:headEnd/>
            <a:tailEnd/>
          </a:ln>
        </p:spPr>
        <p:txBody>
          <a:bodyPr>
            <a:prstTxWarp prst="textNoShape">
              <a:avLst/>
            </a:prstTxWarp>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r>
              <a:rPr lang="th-TH" smtClean="0"/>
              <a:t>ASEAN </a:t>
            </a:r>
            <a:r>
              <a:rPr lang="en-US" smtClean="0"/>
              <a:t>Free Trade Area (AFTA)</a:t>
            </a:r>
            <a:endParaRPr lang="th-TH"/>
          </a:p>
        </p:txBody>
      </p:sp>
      <p:sp>
        <p:nvSpPr>
          <p:cNvPr id="91141" name="Slide Number Placeholder 5"/>
          <p:cNvSpPr>
            <a:spLocks noGrp="1"/>
          </p:cNvSpPr>
          <p:nvPr>
            <p:ph type="sldNum" sz="quarter" idx="10"/>
          </p:nvPr>
        </p:nvSpPr>
        <p:spPr/>
        <p:txBody>
          <a:bodyPr/>
          <a:lstStyle/>
          <a:p>
            <a:fld id="{E3D133F3-C646-834F-821E-06737DD2CFA8}" type="slidenum">
              <a:rPr lang="th-TH" smtClean="0"/>
              <a:pPr/>
              <a:t>50</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
        <p:nvSpPr>
          <p:cNvPr id="51203" name="Rectangle 3"/>
          <p:cNvSpPr>
            <a:spLocks noGrp="1" noChangeArrowheads="1"/>
          </p:cNvSpPr>
          <p:nvPr>
            <p:ph idx="4294967295"/>
          </p:nvPr>
        </p:nvSpPr>
        <p:spPr>
          <a:xfrm>
            <a:off x="1066800" y="838200"/>
            <a:ext cx="8077200" cy="4724400"/>
          </a:xfrm>
        </p:spPr>
        <p:txBody>
          <a:bodyPr/>
          <a:lstStyle/>
          <a:p>
            <a:pPr eaLnBrk="1" hangingPunct="1"/>
            <a:r>
              <a:rPr lang="th-TH" dirty="0">
                <a:latin typeface="Angsana New" pitchFamily="-1" charset="0"/>
                <a:ea typeface="ＭＳ Ｐゴシック" pitchFamily="-1" charset="-128"/>
              </a:rPr>
              <a:t>ASEAN initially consisted of Brunei, Indonesia, Malaysia, the Philippines,  Singapore, Thailand.  Established in 1967.</a:t>
            </a:r>
          </a:p>
          <a:p>
            <a:pPr eaLnBrk="1" hangingPunct="1"/>
            <a:r>
              <a:rPr lang="th-TH" dirty="0">
                <a:latin typeface="Angsana New" pitchFamily="-1" charset="0"/>
                <a:ea typeface="ＭＳ Ｐゴシック" pitchFamily="-1" charset="-128"/>
              </a:rPr>
              <a:t>Cambodia, Myanmar, </a:t>
            </a:r>
            <a:r>
              <a:rPr lang="en-US" dirty="0" smtClean="0">
                <a:latin typeface="Angsana New" pitchFamily="-1" charset="0"/>
                <a:ea typeface="ＭＳ Ｐゴシック" pitchFamily="-1" charset="-128"/>
              </a:rPr>
              <a:t>Laos, and </a:t>
            </a:r>
            <a:r>
              <a:rPr lang="th-TH" dirty="0" smtClean="0">
                <a:latin typeface="Angsana New" pitchFamily="-1" charset="0"/>
                <a:ea typeface="ＭＳ Ｐゴシック" pitchFamily="-1" charset="-128"/>
              </a:rPr>
              <a:t>Vietnam </a:t>
            </a:r>
            <a:r>
              <a:rPr lang="th-TH" dirty="0">
                <a:latin typeface="Angsana New" pitchFamily="-1" charset="0"/>
                <a:ea typeface="ＭＳ Ｐゴシック" pitchFamily="-1" charset="-128"/>
              </a:rPr>
              <a:t>joined later.</a:t>
            </a:r>
          </a:p>
          <a:p>
            <a:pPr eaLnBrk="1" hangingPunct="1"/>
            <a:r>
              <a:rPr lang="th-TH" dirty="0">
                <a:latin typeface="Angsana New" pitchFamily="-1" charset="0"/>
                <a:ea typeface="ＭＳ Ｐゴシック" pitchFamily="-1" charset="-128"/>
              </a:rPr>
              <a:t>Including more than 500 million</a:t>
            </a:r>
            <a:r>
              <a:rPr lang="en-US" dirty="0">
                <a:latin typeface="Angsana New" pitchFamily="-1" charset="0"/>
                <a:ea typeface="ＭＳ Ｐゴシック" pitchFamily="-1" charset="-128"/>
              </a:rPr>
              <a:t> people</a:t>
            </a:r>
            <a:r>
              <a:rPr lang="th-TH" dirty="0">
                <a:latin typeface="Angsana New" pitchFamily="-1" charset="0"/>
                <a:ea typeface="ＭＳ Ｐゴシック" pitchFamily="-1" charset="-128"/>
              </a:rPr>
              <a:t>.</a:t>
            </a:r>
          </a:p>
          <a:p>
            <a:pPr eaLnBrk="1" hangingPunct="1"/>
            <a:r>
              <a:rPr lang="th-TH" dirty="0">
                <a:latin typeface="Angsana New" pitchFamily="-1" charset="0"/>
                <a:ea typeface="ＭＳ Ｐゴシック" pitchFamily="-1" charset="-128"/>
              </a:rPr>
              <a:t>Set a free trade area, AFTA, in Jan 1992.</a:t>
            </a:r>
          </a:p>
          <a:p>
            <a:pPr eaLnBrk="1" hangingPunct="1"/>
            <a:r>
              <a:rPr lang="th-TH" dirty="0">
                <a:latin typeface="Angsana New" pitchFamily="-1" charset="0"/>
                <a:ea typeface="ＭＳ Ｐゴシック" pitchFamily="-1" charset="-128"/>
              </a:rPr>
              <a:t>ASEAN is the largest export market for Thailand (22% in 2005). </a:t>
            </a:r>
          </a:p>
          <a:p>
            <a:pPr eaLnBrk="1" hangingPunct="1"/>
            <a:r>
              <a:rPr lang="th-TH" dirty="0">
                <a:latin typeface="Angsana New" pitchFamily="-1" charset="0"/>
                <a:ea typeface="ＭＳ Ｐゴシック" pitchFamily="-1" charset="-128"/>
              </a:rPr>
              <a:t>Original target: remove tariffs down to 0-5% and remove NTBs within 15 years (on Jan 1, 2008)</a:t>
            </a:r>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12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120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120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120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120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build="p"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r>
              <a:rPr lang="th-TH" smtClean="0"/>
              <a:t>ASEAN </a:t>
            </a:r>
            <a:r>
              <a:rPr lang="en-US" smtClean="0"/>
              <a:t>Free Trade Area (AFTA)</a:t>
            </a:r>
            <a:endParaRPr lang="th-TH"/>
          </a:p>
        </p:txBody>
      </p:sp>
      <p:sp>
        <p:nvSpPr>
          <p:cNvPr id="52227" name="Rectangle 3"/>
          <p:cNvSpPr>
            <a:spLocks noGrp="1" noChangeArrowheads="1"/>
          </p:cNvSpPr>
          <p:nvPr>
            <p:ph idx="1"/>
          </p:nvPr>
        </p:nvSpPr>
        <p:spPr>
          <a:xfrm>
            <a:off x="609600" y="1143000"/>
            <a:ext cx="7772400" cy="4724400"/>
          </a:xfrm>
        </p:spPr>
        <p:txBody>
          <a:bodyPr/>
          <a:lstStyle/>
          <a:p>
            <a:r>
              <a:rPr lang="th-TH" dirty="0" smtClean="0"/>
              <a:t>In 1994 moved the target to 10 years</a:t>
            </a:r>
          </a:p>
          <a:p>
            <a:pPr lvl="1"/>
            <a:r>
              <a:rPr lang="th-TH" dirty="0" smtClean="0"/>
              <a:t>Finish liberalization on January 1, 2003</a:t>
            </a:r>
          </a:p>
          <a:p>
            <a:pPr lvl="1"/>
            <a:r>
              <a:rPr lang="th-TH" dirty="0" smtClean="0"/>
              <a:t>remove some goods in the temporary exclusion list.</a:t>
            </a:r>
          </a:p>
          <a:p>
            <a:r>
              <a:rPr lang="th-TH" dirty="0" smtClean="0"/>
              <a:t>Liberalize trough Agreement on the Common Effective Preferential Tariff (CEPT) Scheme.</a:t>
            </a:r>
          </a:p>
          <a:p>
            <a:r>
              <a:rPr lang="en-US" dirty="0" smtClean="0"/>
              <a:t>As of Jan 1, 2005, 92.99% of tariff lines is in the</a:t>
            </a:r>
            <a:r>
              <a:rPr lang="th-TH" dirty="0" smtClean="0"/>
              <a:t> </a:t>
            </a:r>
            <a:r>
              <a:rPr lang="en-US" dirty="0" smtClean="0"/>
              <a:t>Inclusive List</a:t>
            </a:r>
            <a:r>
              <a:rPr lang="th-TH" dirty="0" smtClean="0"/>
              <a:t> (</a:t>
            </a:r>
            <a:r>
              <a:rPr lang="en-US" dirty="0" smtClean="0"/>
              <a:t>IL) under CEPT</a:t>
            </a:r>
            <a:r>
              <a:rPr lang="th-TH" dirty="0" smtClean="0"/>
              <a:t> scheme has an average tariff rate </a:t>
            </a:r>
            <a:r>
              <a:rPr lang="en-US" dirty="0" smtClean="0"/>
              <a:t>0 – 5% (98.98% for the original 6</a:t>
            </a:r>
            <a:r>
              <a:rPr lang="th-TH" dirty="0" smtClean="0"/>
              <a:t> </a:t>
            </a:r>
            <a:r>
              <a:rPr lang="en-US" dirty="0" smtClean="0"/>
              <a:t>ASEAN</a:t>
            </a:r>
            <a:r>
              <a:rPr lang="th-TH" dirty="0" smtClean="0"/>
              <a:t> members and </a:t>
            </a:r>
            <a:r>
              <a:rPr lang="en-US" dirty="0" smtClean="0"/>
              <a:t>86.91% for the new members.</a:t>
            </a:r>
            <a:endParaRPr lang="th-TH" dirty="0"/>
          </a:p>
        </p:txBody>
      </p:sp>
      <p:sp>
        <p:nvSpPr>
          <p:cNvPr id="93189" name="Slide Number Placeholder 5"/>
          <p:cNvSpPr>
            <a:spLocks noGrp="1"/>
          </p:cNvSpPr>
          <p:nvPr>
            <p:ph type="sldNum" sz="quarter" idx="10"/>
          </p:nvPr>
        </p:nvSpPr>
        <p:spPr/>
        <p:txBody>
          <a:bodyPr/>
          <a:lstStyle/>
          <a:p>
            <a:fld id="{12F45FAC-EE65-A540-94CF-07CD9DCE8849}" type="slidenum">
              <a:rPr lang="th-TH" smtClean="0"/>
              <a:pPr/>
              <a:t>51</a:t>
            </a:fld>
            <a:endParaRPr lang="th-TH" smtClean="0"/>
          </a:p>
        </p:txBody>
      </p:sp>
      <p:sp>
        <p:nvSpPr>
          <p:cNvPr id="6" name="Footer Placeholder 5"/>
          <p:cNvSpPr>
            <a:spLocks noGrp="1"/>
          </p:cNvSpPr>
          <p:nvPr>
            <p:ph type="ftr" sz="quarter" idx="3"/>
          </p:nvPr>
        </p:nvSpPr>
        <p:spPr/>
        <p:txBody>
          <a:bodyPr/>
          <a:lstStyle/>
          <a:p>
            <a:r>
              <a:rPr lang="en-US" smtClean="0"/>
              <a:t>Chayun Tantivasadakarn</a:t>
            </a:r>
            <a:endParaRPr lang="en-US"/>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22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22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222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222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222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bldLvl="2"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a:xfrm>
            <a:off x="457200" y="152400"/>
            <a:ext cx="7772400" cy="838200"/>
          </a:xfrm>
        </p:spPr>
        <p:txBody>
          <a:bodyPr/>
          <a:lstStyle/>
          <a:p>
            <a:pPr eaLnBrk="1" hangingPunct="1"/>
            <a:r>
              <a:rPr lang="en-US" dirty="0">
                <a:ea typeface="SimSun" pitchFamily="2" charset="-122"/>
              </a:rPr>
              <a:t>Average AFTA / CEPT Tariff Rates</a:t>
            </a:r>
          </a:p>
        </p:txBody>
      </p:sp>
      <p:graphicFrame>
        <p:nvGraphicFramePr>
          <p:cNvPr id="600067" name="Group 3"/>
          <p:cNvGraphicFramePr>
            <a:graphicFrameLocks noGrp="1"/>
          </p:cNvGraphicFramePr>
          <p:nvPr>
            <p:ph type="tbl" idx="1"/>
            <p:extLst>
              <p:ext uri="{D42A27DB-BD31-4B8C-83A1-F6EECF244321}">
                <p14:modId xmlns:p14="http://schemas.microsoft.com/office/powerpoint/2010/main" val="3163514843"/>
              </p:ext>
            </p:extLst>
          </p:nvPr>
        </p:nvGraphicFramePr>
        <p:xfrm>
          <a:off x="0" y="762000"/>
          <a:ext cx="9144000" cy="4912360"/>
        </p:xfrm>
        <a:graphic>
          <a:graphicData uri="http://schemas.openxmlformats.org/drawingml/2006/table">
            <a:tbl>
              <a:tblPr/>
              <a:tblGrid>
                <a:gridCol w="1597025"/>
                <a:gridCol w="1257300"/>
                <a:gridCol w="1257300"/>
                <a:gridCol w="1257300"/>
                <a:gridCol w="1257300"/>
                <a:gridCol w="1258888"/>
                <a:gridCol w="1258887"/>
              </a:tblGrid>
              <a:tr h="457200">
                <a:tc gridSpan="7">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charset="0"/>
                      </a:endParaRPr>
                    </a:p>
                  </a:txBody>
                  <a:tcPr horzOverflow="overflow">
                    <a:lnL>
                      <a:noFill/>
                    </a:lnL>
                    <a:lnR>
                      <a:noFill/>
                    </a:lnR>
                    <a:lnT>
                      <a:noFill/>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31800">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ngsana New"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2"/>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600" b="1" i="0" u="none" strike="noStrike" kern="1200" cap="none" normalizeH="0" baseline="0" dirty="0" smtClean="0">
                          <a:ln>
                            <a:noFill/>
                          </a:ln>
                          <a:solidFill>
                            <a:schemeClr val="tx1"/>
                          </a:solidFill>
                          <a:effectLst/>
                          <a:latin typeface="Arial" charset="0"/>
                          <a:ea typeface="SimSun" pitchFamily="2" charset="-122"/>
                          <a:cs typeface="SimSun" pitchFamily="2" charset="-122"/>
                        </a:rPr>
                        <a:t>1998</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2"/>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Arial" charset="0"/>
                          <a:ea typeface="SimSun" pitchFamily="2" charset="-122"/>
                          <a:cs typeface="SimSun" pitchFamily="2" charset="-122"/>
                        </a:rPr>
                        <a:t>1999</a:t>
                      </a:r>
                      <a:endParaRPr kumimoji="0" lang="en-US" sz="1600" b="0" i="0" u="none" strike="noStrike" cap="none" normalizeH="0" baseline="0" dirty="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2"/>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2000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2"/>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2001</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2"/>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2002</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2"/>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2003</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2"/>
                    </a:solidFill>
                  </a:tcPr>
                </a:tc>
              </a:tr>
              <a:tr h="303213">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Brunei</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1.35</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1.29</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1.00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0.97</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0.94</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0.87</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03213">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Arial" charset="0"/>
                          <a:ea typeface="SimSun" pitchFamily="2" charset="-122"/>
                          <a:cs typeface="SimSun" pitchFamily="2" charset="-122"/>
                        </a:rPr>
                        <a:t>Indonesia</a:t>
                      </a:r>
                      <a:endParaRPr kumimoji="0" lang="en-US" sz="1600" b="0" i="0" u="none" strike="noStrike" cap="none" normalizeH="0" baseline="0" dirty="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7.04</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5.85</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4.97</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4.63</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4.20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3.71</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15352">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Arial"/>
                          <a:ea typeface="SimSun" pitchFamily="2" charset="-122"/>
                          <a:cs typeface="Arial"/>
                        </a:rPr>
                        <a:t> </a:t>
                      </a:r>
                      <a:r>
                        <a:rPr kumimoji="0" lang="en-US" sz="1600" b="1" i="0" u="none" strike="noStrike" cap="none" normalizeH="0" baseline="0" dirty="0" smtClean="0">
                          <a:ln>
                            <a:noFill/>
                          </a:ln>
                          <a:solidFill>
                            <a:schemeClr val="tx1"/>
                          </a:solidFill>
                          <a:effectLst/>
                          <a:latin typeface="Arial"/>
                          <a:ea typeface="SimSun" pitchFamily="2" charset="-122"/>
                          <a:cs typeface="Arial"/>
                        </a:rPr>
                        <a:t>Laos</a:t>
                      </a:r>
                      <a:endParaRPr kumimoji="0" lang="en-US" sz="1600" b="1" i="0" u="none" strike="noStrike" cap="none" normalizeH="0" baseline="0" dirty="0">
                        <a:ln>
                          <a:noFill/>
                        </a:ln>
                        <a:solidFill>
                          <a:schemeClr val="tx1"/>
                        </a:solidFill>
                        <a:effectLst/>
                        <a:latin typeface="Arial"/>
                        <a:ea typeface="SimSun" pitchFamily="2" charset="-122"/>
                        <a:cs typeface="Arial"/>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5.00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5.00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5.00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5.00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5.00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03213">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Malaysia</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3.58</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3.17</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2.73</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2.54</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2.38</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2.06</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03213">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Myanmar</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4.47</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4.45</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4.38</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3.32</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3.31</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3.19</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03213">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Philippines</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7.96</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7.00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5.59</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5.07</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4.80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3.75</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01625">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Singapore</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0.00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0.00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0.00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0.00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0.00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0.00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03213">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Arial" charset="0"/>
                          <a:ea typeface="SimSun" pitchFamily="2" charset="-122"/>
                          <a:cs typeface="SimSun" pitchFamily="2" charset="-122"/>
                        </a:rPr>
                        <a:t>Thailand</a:t>
                      </a:r>
                      <a:endParaRPr kumimoji="0" lang="en-US" sz="1600" b="0" i="0" u="none" strike="noStrike" cap="none" normalizeH="0" baseline="0" dirty="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10.56</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9.75</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7.40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7.36</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6.02</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4.64</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03213">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Vietnam</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6.06</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3.78</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3.30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2.90</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2.89</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Verdana" charset="0"/>
                          <a:ea typeface="SimSun" pitchFamily="2" charset="-122"/>
                          <a:cs typeface="SimSun" pitchFamily="2" charset="-122"/>
                        </a:rPr>
                        <a:t>2.02</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03213">
                <a:tc>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ASEAN</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5.37</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4.77</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3.87</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3.65</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3.25</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Arial" charset="0"/>
                          <a:ea typeface="SimSun" pitchFamily="2" charset="-122"/>
                          <a:cs typeface="SimSun" pitchFamily="2" charset="-122"/>
                        </a:rPr>
                        <a:t>2.68</a:t>
                      </a:r>
                      <a:endParaRPr kumimoji="0" lang="en-US" sz="1600" b="0" i="0" u="none" strike="noStrike" cap="none" normalizeH="0" baseline="0">
                        <a:ln>
                          <a:noFill/>
                        </a:ln>
                        <a:solidFill>
                          <a:schemeClr val="tx1"/>
                        </a:solidFill>
                        <a:effectLst/>
                        <a:latin typeface="Times New Roman" charset="0"/>
                        <a:ea typeface="SimSun" pitchFamily="2" charset="-122"/>
                        <a:cs typeface="SimSun" pitchFamily="2" charset="-12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r>
              <a:tr h="322263">
                <a:tc gridSpan="7">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chemeClr val="bg2"/>
                          </a:solidFill>
                          <a:effectLst/>
                          <a:latin typeface="Arial" charset="0"/>
                          <a:ea typeface="SimSun" pitchFamily="2" charset="-122"/>
                          <a:cs typeface="SimSun" pitchFamily="2" charset="-122"/>
                        </a:rPr>
                        <a:t>Source </a:t>
                      </a:r>
                      <a:r>
                        <a:rPr kumimoji="0" lang="en-US" sz="1600" b="0" i="0" u="none" strike="noStrike" cap="none" normalizeH="0" baseline="0">
                          <a:ln>
                            <a:noFill/>
                          </a:ln>
                          <a:solidFill>
                            <a:schemeClr val="bg2"/>
                          </a:solidFill>
                          <a:effectLst/>
                          <a:latin typeface="Verdana" charset="0"/>
                          <a:ea typeface="SimSun" pitchFamily="2" charset="-122"/>
                          <a:cs typeface="SimSun" pitchFamily="2" charset="-122"/>
                        </a:rPr>
                        <a:t>: </a:t>
                      </a:r>
                      <a:r>
                        <a:rPr kumimoji="0" lang="en-US" sz="1600" b="1" i="0" u="none" strike="noStrike" cap="none" normalizeH="0" baseline="0">
                          <a:ln>
                            <a:noFill/>
                          </a:ln>
                          <a:solidFill>
                            <a:schemeClr val="bg2"/>
                          </a:solidFill>
                          <a:effectLst/>
                          <a:latin typeface="Arial" charset="0"/>
                          <a:ea typeface="SimSun" pitchFamily="2" charset="-122"/>
                          <a:cs typeface="SimSun" pitchFamily="2" charset="-122"/>
                        </a:rPr>
                        <a:t>AS</a:t>
                      </a:r>
                      <a:r>
                        <a:rPr kumimoji="0" lang="en-US" sz="1600" b="1" i="0" u="none" strike="noStrike" cap="none" normalizeH="0" baseline="0">
                          <a:ln>
                            <a:noFill/>
                          </a:ln>
                          <a:solidFill>
                            <a:schemeClr val="bg2"/>
                          </a:solidFill>
                          <a:effectLst/>
                          <a:latin typeface="Verdana" charset="0"/>
                          <a:ea typeface="SimSun" pitchFamily="2" charset="-122"/>
                          <a:cs typeface="SimSun" pitchFamily="2" charset="-122"/>
                        </a:rPr>
                        <a:t>EAN Secretariat</a:t>
                      </a:r>
                      <a:endParaRPr kumimoji="0" lang="en-US" sz="1600" b="0" i="0" u="none" strike="noStrike" cap="none" normalizeH="0" baseline="0">
                        <a:ln>
                          <a:noFill/>
                        </a:ln>
                        <a:solidFill>
                          <a:schemeClr val="bg2"/>
                        </a:solidFill>
                        <a:effectLst/>
                        <a:latin typeface="Times New Roman" charset="0"/>
                      </a:endParaRPr>
                    </a:p>
                  </a:txBody>
                  <a:tcPr anchor="ctr" horzOverflow="overflow">
                    <a:lnL>
                      <a:noFill/>
                    </a:lnL>
                    <a:lnR>
                      <a:noFill/>
                    </a:lnR>
                    <a:lnT w="12700" cap="flat" cmpd="sng" algn="ctr">
                      <a:solidFill>
                        <a:srgbClr val="000000"/>
                      </a:solidFill>
                      <a:prstDash val="solid"/>
                      <a:round/>
                      <a:headEnd type="none" w="sm" len="sm"/>
                      <a:tailEnd type="none" w="sm" len="sm"/>
                    </a:lnT>
                    <a:lnB>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03213">
                <a:tc gridSpan="7">
                  <a:txBody>
                    <a:bodyPr/>
                    <a:lstStyle/>
                    <a:p>
                      <a:pPr marL="342900" marR="0" lvl="0" indent="-342900" algn="l" defTabSz="914400" rtl="0" eaLnBrk="0" fontAlgn="base" latinLnBrk="0" hangingPunct="0">
                        <a:lnSpc>
                          <a:spcPct val="100000"/>
                        </a:lnSpc>
                        <a:spcBef>
                          <a:spcPct val="0"/>
                        </a:spcBef>
                        <a:spcAft>
                          <a:spcPct val="0"/>
                        </a:spcAft>
                        <a:buClrTx/>
                        <a:buSzTx/>
                        <a:buFontTx/>
                        <a:buNone/>
                        <a:tabLst/>
                      </a:pPr>
                      <a:r>
                        <a:rPr kumimoji="0" lang="en-US" altLang="zh-CN" sz="1600" b="1" i="0" u="none" strike="noStrike" cap="none" normalizeH="0" baseline="0" dirty="0">
                          <a:ln>
                            <a:noFill/>
                          </a:ln>
                          <a:solidFill>
                            <a:schemeClr val="bg2"/>
                          </a:solidFill>
                          <a:effectLst/>
                          <a:latin typeface="Verdana" charset="0"/>
                          <a:ea typeface="SimSun" pitchFamily="2" charset="-122"/>
                          <a:cs typeface="SimSun" pitchFamily="2" charset="-122"/>
                        </a:rPr>
                        <a:t>Common Effective Preferential Tariff (CEPT) </a:t>
                      </a:r>
                      <a:endParaRPr kumimoji="0" lang="en-US" sz="1600" b="1" i="0" u="none" strike="noStrike" cap="none" normalizeH="0" baseline="0" dirty="0">
                        <a:ln>
                          <a:noFill/>
                        </a:ln>
                        <a:solidFill>
                          <a:schemeClr val="bg2"/>
                        </a:solidFill>
                        <a:effectLst/>
                        <a:latin typeface="Verdana" charset="0"/>
                        <a:ea typeface="SimSun" pitchFamily="2" charset="-122"/>
                        <a:cs typeface="SimSun" pitchFamily="2" charset="-122"/>
                      </a:endParaRPr>
                    </a:p>
                  </a:txBody>
                  <a:tcPr anchor="ctr" horzOverflow="overflow">
                    <a:lnL>
                      <a:noFill/>
                    </a:lnL>
                    <a:lnR>
                      <a:noFill/>
                    </a:lnR>
                    <a:lnT>
                      <a:noFill/>
                    </a:lnT>
                    <a:lnB>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bl>
          </a:graphicData>
        </a:graphic>
      </p:graphicFrame>
      <p:sp>
        <p:nvSpPr>
          <p:cNvPr id="8" name="Footer Placeholder 7"/>
          <p:cNvSpPr>
            <a:spLocks noGrp="1"/>
          </p:cNvSpPr>
          <p:nvPr>
            <p:ph type="ftr" sz="quarter" idx="11"/>
          </p:nvPr>
        </p:nvSpPr>
        <p:spPr/>
        <p:txBody>
          <a:bodyPr/>
          <a:lstStyle/>
          <a:p>
            <a:pPr>
              <a:defRPr/>
            </a:pPr>
            <a:r>
              <a:rPr lang="en-US" smtClean="0"/>
              <a:t>Chayun Tantivasadakarn</a:t>
            </a:r>
            <a:endParaRPr lang="en-US"/>
          </a:p>
        </p:txBody>
      </p:sp>
      <p:sp>
        <p:nvSpPr>
          <p:cNvPr id="95337" name="Slide Number Placeholder 5"/>
          <p:cNvSpPr>
            <a:spLocks noGrp="1"/>
          </p:cNvSpPr>
          <p:nvPr>
            <p:ph type="sldNum" sz="quarter" idx="12"/>
          </p:nvPr>
        </p:nvSpPr>
        <p:spPr>
          <a:noFill/>
        </p:spPr>
        <p:txBody>
          <a:bodyPr/>
          <a:lstStyle/>
          <a:p>
            <a:fld id="{4D5177F2-A047-E24C-AB0E-3C973D0B25AA}" type="slidenum">
              <a:rPr lang="th-TH" smtClean="0">
                <a:latin typeface="Angsana New" pitchFamily="-1" charset="0"/>
              </a:rPr>
              <a:pPr/>
              <a:t>52</a:t>
            </a:fld>
            <a:endParaRPr lang="th-TH" smtClean="0">
              <a:latin typeface="Angsana New" pitchFamily="-1" charset="0"/>
            </a:endParaRPr>
          </a:p>
        </p:txBody>
      </p:sp>
      <p:sp>
        <p:nvSpPr>
          <p:cNvPr id="7" name="Rounded Rectangle 6"/>
          <p:cNvSpPr>
            <a:spLocks noChangeArrowheads="1"/>
          </p:cNvSpPr>
          <p:nvPr/>
        </p:nvSpPr>
        <p:spPr bwMode="auto">
          <a:xfrm>
            <a:off x="0" y="3962400"/>
            <a:ext cx="9144000" cy="381000"/>
          </a:xfrm>
          <a:prstGeom prst="roundRect">
            <a:avLst>
              <a:gd name="adj" fmla="val 16667"/>
            </a:avLst>
          </a:prstGeom>
          <a:solidFill>
            <a:schemeClr val="accent1">
              <a:alpha val="30196"/>
            </a:schemeClr>
          </a:solidFill>
          <a:ln w="9525">
            <a:solidFill>
              <a:schemeClr val="tx1"/>
            </a:solidFill>
            <a:round/>
            <a:headEnd/>
            <a:tailEnd/>
          </a:ln>
        </p:spPr>
        <p:txBody>
          <a:bodyPr>
            <a:prstTxWarp prst="textNoShape">
              <a:avLst/>
            </a:prstTxWarp>
          </a:bodyPr>
          <a:lstStyle/>
          <a:p>
            <a:endParaRPr lang="en-US" sz="3200"/>
          </a:p>
        </p:txBody>
      </p:sp>
    </p:spTree>
  </p:cSld>
  <p:clrMapOvr>
    <a:masterClrMapping/>
  </p:clrMapOvr>
  <mc:AlternateContent xmlns:mc="http://schemas.openxmlformats.org/markup-compatibility/2006" xmlns:p14="http://schemas.microsoft.com/office/powerpoint/2010/main">
    <mc:Choice Requires="p14">
      <p:transition p14:dur="0"/>
    </mc:Choice>
    <mc:Fallback xmlns:mv="urn:schemas-microsoft-com:mac:vml"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772400" cy="1066800"/>
          </a:xfrm>
        </p:spPr>
        <p:txBody>
          <a:bodyPr/>
          <a:lstStyle/>
          <a:p>
            <a:r>
              <a:rPr lang="en-US" sz="4000" dirty="0" smtClean="0"/>
              <a:t>Trends in Average Applied Tariff Rates in ASEAN (</a:t>
            </a:r>
            <a:r>
              <a:rPr lang="en-US" sz="4000" dirty="0" err="1" smtClean="0"/>
              <a:t>unweighted</a:t>
            </a:r>
            <a:r>
              <a:rPr lang="en-US" sz="4000" dirty="0" smtClean="0"/>
              <a:t> %), 1996-2007</a:t>
            </a:r>
            <a:endParaRPr lang="en-US" dirty="0"/>
          </a:p>
        </p:txBody>
      </p:sp>
      <p:sp>
        <p:nvSpPr>
          <p:cNvPr id="4" name="Footer Placeholder 3"/>
          <p:cNvSpPr>
            <a:spLocks noGrp="1"/>
          </p:cNvSpPr>
          <p:nvPr>
            <p:ph type="ftr" sz="quarter" idx="11"/>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2"/>
          </p:nvPr>
        </p:nvSpPr>
        <p:spPr/>
        <p:txBody>
          <a:bodyPr/>
          <a:lstStyle/>
          <a:p>
            <a:pPr>
              <a:defRPr/>
            </a:pPr>
            <a:fld id="{E19121E3-D1F1-2A47-B76D-EE04344379D9}" type="slidenum">
              <a:rPr lang="th-TH" smtClean="0"/>
              <a:pPr>
                <a:defRPr/>
              </a:pPr>
              <a:t>53</a:t>
            </a:fld>
            <a:endParaRPr lang="th-TH"/>
          </a:p>
        </p:txBody>
      </p:sp>
      <p:pic>
        <p:nvPicPr>
          <p:cNvPr id="6" name="Picture 5"/>
          <p:cNvPicPr>
            <a:picLocks noChangeAspect="1"/>
          </p:cNvPicPr>
          <p:nvPr/>
        </p:nvPicPr>
        <p:blipFill>
          <a:blip r:embed="rId2"/>
          <a:stretch>
            <a:fillRect/>
          </a:stretch>
        </p:blipFill>
        <p:spPr>
          <a:xfrm>
            <a:off x="0" y="1219200"/>
            <a:ext cx="9144000" cy="5105400"/>
          </a:xfrm>
          <a:prstGeom prst="rect">
            <a:avLst/>
          </a:prstGeom>
        </p:spPr>
      </p:pic>
      <p:sp>
        <p:nvSpPr>
          <p:cNvPr id="7" name="Rectangle 6"/>
          <p:cNvSpPr/>
          <p:nvPr/>
        </p:nvSpPr>
        <p:spPr>
          <a:xfrm>
            <a:off x="5280217" y="5648980"/>
            <a:ext cx="3863783" cy="523220"/>
          </a:xfrm>
          <a:prstGeom prst="rect">
            <a:avLst/>
          </a:prstGeom>
        </p:spPr>
        <p:txBody>
          <a:bodyPr wrap="none">
            <a:spAutoFit/>
          </a:bodyPr>
          <a:lstStyle/>
          <a:p>
            <a:r>
              <a:rPr lang="en-US" dirty="0" err="1" smtClean="0"/>
              <a:t>Thangavelu</a:t>
            </a:r>
            <a:r>
              <a:rPr lang="en-US" dirty="0" smtClean="0"/>
              <a:t> and </a:t>
            </a:r>
            <a:r>
              <a:rPr lang="en-US" dirty="0" err="1" smtClean="0"/>
              <a:t>Chongvilaivan</a:t>
            </a:r>
            <a:r>
              <a:rPr lang="en-US" dirty="0" smtClean="0"/>
              <a:t> (2009)</a:t>
            </a:r>
            <a:endParaRPr lang="en-US" dirty="0"/>
          </a:p>
        </p:txBody>
      </p:sp>
    </p:spTree>
  </p:cSld>
  <p:clrMapOvr>
    <a:masterClrMapping/>
  </p:clrMapOvr>
</p:sld>
</file>

<file path=ppt/theme/theme1.xml><?xml version="1.0" encoding="utf-8"?>
<a:theme xmlns:a="http://schemas.openxmlformats.org/drawingml/2006/main" name="1_Default Design">
  <a:themeElements>
    <a:clrScheme name="Custom 9">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00"/>
      </a:hlink>
      <a:folHlink>
        <a:srgbClr val="B2B2B2"/>
      </a:folHlink>
    </a:clrScheme>
    <a:fontScheme name="Default Design">
      <a:majorFont>
        <a:latin typeface="Angsana New"/>
        <a:ea typeface=""/>
        <a:cs typeface=""/>
      </a:majorFont>
      <a:minorFont>
        <a:latin typeface="Angsana Ne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h-TH" sz="3200" b="0" i="0" u="none" strike="noStrike" cap="none" normalizeH="0" baseline="0">
            <a:ln>
              <a:noFill/>
            </a:ln>
            <a:solidFill>
              <a:schemeClr val="tx1"/>
            </a:solidFill>
            <a:effectLst/>
            <a:latin typeface="Angsana New"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h-TH" sz="3200" b="0" i="0" u="none" strike="noStrike" cap="none" normalizeH="0" baseline="0">
            <a:ln>
              <a:noFill/>
            </a:ln>
            <a:solidFill>
              <a:schemeClr val="tx1"/>
            </a:solidFill>
            <a:effectLst/>
            <a:latin typeface="Angsana New"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6236</TotalTime>
  <Words>3655</Words>
  <Application>Microsoft Macintosh PowerPoint</Application>
  <PresentationFormat>On-screen Show (4:3)</PresentationFormat>
  <Paragraphs>777</Paragraphs>
  <Slides>53</Slides>
  <Notes>30</Notes>
  <HiddenSlides>1</HiddenSlides>
  <MMClips>0</MMClips>
  <ScaleCrop>false</ScaleCrop>
  <HeadingPairs>
    <vt:vector size="8" baseType="variant">
      <vt:variant>
        <vt:lpstr>Fonts Used</vt:lpstr>
      </vt:variant>
      <vt:variant>
        <vt:i4>13</vt:i4>
      </vt:variant>
      <vt:variant>
        <vt:lpstr>Theme</vt:lpstr>
      </vt:variant>
      <vt:variant>
        <vt:i4>1</vt:i4>
      </vt:variant>
      <vt:variant>
        <vt:lpstr>Embedded OLE Servers</vt:lpstr>
      </vt:variant>
      <vt:variant>
        <vt:i4>2</vt:i4>
      </vt:variant>
      <vt:variant>
        <vt:lpstr>Slide Titles</vt:lpstr>
      </vt:variant>
      <vt:variant>
        <vt:i4>53</vt:i4>
      </vt:variant>
    </vt:vector>
  </HeadingPairs>
  <TitlesOfParts>
    <vt:vector size="69" baseType="lpstr">
      <vt:lpstr>Angsana New</vt:lpstr>
      <vt:lpstr>AngsanaUPC</vt:lpstr>
      <vt:lpstr>Cordia New</vt:lpstr>
      <vt:lpstr>Haettenschweiler</vt:lpstr>
      <vt:lpstr>ＭＳ Ｐゴシック</vt:lpstr>
      <vt:lpstr>SimSun</vt:lpstr>
      <vt:lpstr>Symbol</vt:lpstr>
      <vt:lpstr>Tahoma</vt:lpstr>
      <vt:lpstr>Times New Roman</vt:lpstr>
      <vt:lpstr>Univers</vt:lpstr>
      <vt:lpstr>Verdana</vt:lpstr>
      <vt:lpstr>Wingdings</vt:lpstr>
      <vt:lpstr>Arial</vt:lpstr>
      <vt:lpstr>1_Default Design</vt:lpstr>
      <vt:lpstr>Clip</vt:lpstr>
      <vt:lpstr>Worksheet</vt:lpstr>
      <vt:lpstr>International Trade Institution</vt:lpstr>
      <vt:lpstr>Outline</vt:lpstr>
      <vt:lpstr>WTO</vt:lpstr>
      <vt:lpstr>Objectives</vt:lpstr>
      <vt:lpstr>Main Principles</vt:lpstr>
      <vt:lpstr>Main Principles</vt:lpstr>
      <vt:lpstr>Main Principles</vt:lpstr>
      <vt:lpstr>Main Principles</vt:lpstr>
      <vt:lpstr>Main Principles</vt:lpstr>
      <vt:lpstr>The Logic of Multilateral Trade Agreements</vt:lpstr>
      <vt:lpstr>The impact of an import tariff: large country case</vt:lpstr>
      <vt:lpstr>Prisoner’s dilemma of tariff war</vt:lpstr>
      <vt:lpstr>The Logic of Multilateral Trade Agreements </vt:lpstr>
      <vt:lpstr>The Logic of Multilateral Trade Agreements </vt:lpstr>
      <vt:lpstr>The Logic of Multilateral Trade Agreements</vt:lpstr>
      <vt:lpstr>Prisoners’ Dilemma</vt:lpstr>
      <vt:lpstr>The Logic of Multilateral Trade Agreements</vt:lpstr>
      <vt:lpstr>The Logic of Multilateral Trade Agreements</vt:lpstr>
      <vt:lpstr>Important Agreements:</vt:lpstr>
      <vt:lpstr>Important Agreements: Market Access</vt:lpstr>
      <vt:lpstr>Targets for agriculture</vt:lpstr>
      <vt:lpstr>Important Agreements: Trade Rules</vt:lpstr>
      <vt:lpstr>Fruit exports to Japan</vt:lpstr>
      <vt:lpstr>Important Agreements: Trade Rules</vt:lpstr>
      <vt:lpstr>Important Agreements: Intellectual property</vt:lpstr>
      <vt:lpstr>Important Agreements: Investment measures</vt:lpstr>
      <vt:lpstr>Important Agreements: Trade in Services</vt:lpstr>
      <vt:lpstr>Important Agreements: Trade in Services</vt:lpstr>
      <vt:lpstr>PowerPoint Presentation</vt:lpstr>
      <vt:lpstr>GATS: General Obligations</vt:lpstr>
      <vt:lpstr>The Doha round</vt:lpstr>
      <vt:lpstr>Types of Economic Integration</vt:lpstr>
      <vt:lpstr>Regional Trade Agreements</vt:lpstr>
      <vt:lpstr>RTAs notified to the GATT/WTO (1948-2002), cumulative</vt:lpstr>
      <vt:lpstr>RTAs in force, as of June 2002, by type of agreement</vt:lpstr>
      <vt:lpstr>Proliferation of  FTAs in East Asia</vt:lpstr>
      <vt:lpstr>Types of RTAs</vt:lpstr>
      <vt:lpstr>Examples of Economic Integration    </vt:lpstr>
      <vt:lpstr>Impacts of FTA: Trade Creation</vt:lpstr>
      <vt:lpstr>Impacts: Trade Creation and Trade Diversion</vt:lpstr>
      <vt:lpstr>The Second Best Theory</vt:lpstr>
      <vt:lpstr>Other Benefits on members </vt:lpstr>
      <vt:lpstr>Other Costs  on members</vt:lpstr>
      <vt:lpstr>Benefits and Costs on non members</vt:lpstr>
      <vt:lpstr>Rules of Origin (ROO)</vt:lpstr>
      <vt:lpstr>Rules of Origin</vt:lpstr>
      <vt:lpstr>PowerPoint Presentation</vt:lpstr>
      <vt:lpstr>Thailand FTA strategy</vt:lpstr>
      <vt:lpstr>Bilateral FTA</vt:lpstr>
      <vt:lpstr>ASEAN Free Trade Area (AFTA)</vt:lpstr>
      <vt:lpstr>ASEAN Free Trade Area (AFTA)</vt:lpstr>
      <vt:lpstr>Average AFTA / CEPT Tariff Rates</vt:lpstr>
      <vt:lpstr>Trends in Average Applied Tariff Rates in ASEAN (unweighted %), 1996-2007</vt:lpstr>
    </vt:vector>
  </TitlesOfParts>
  <Company>Econ</Company>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Economic Integration</dc:title>
  <dc:creator>Chayun Tantivasadakarn</dc:creator>
  <cp:lastModifiedBy>Microsoft Office User</cp:lastModifiedBy>
  <cp:revision>146</cp:revision>
  <cp:lastPrinted>2012-04-04T17:05:05Z</cp:lastPrinted>
  <dcterms:created xsi:type="dcterms:W3CDTF">2016-05-11T00:41:29Z</dcterms:created>
  <dcterms:modified xsi:type="dcterms:W3CDTF">2017-05-05T03:36:04Z</dcterms:modified>
</cp:coreProperties>
</file>