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4" r:id="rId9"/>
    <p:sldId id="263" r:id="rId10"/>
    <p:sldId id="267" r:id="rId11"/>
    <p:sldId id="265" r:id="rId12"/>
    <p:sldId id="266" r:id="rId13"/>
    <p:sldId id="268" r:id="rId14"/>
    <p:sldId id="269" r:id="rId15"/>
    <p:sldId id="270" r:id="rId16"/>
    <p:sldId id="271" r:id="rId17"/>
    <p:sldId id="272" r:id="rId1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09566810-D185-44D8-9AD1-0F27C1890D7E}"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09566810-D185-44D8-9AD1-0F27C1890D7E}"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09566810-D185-44D8-9AD1-0F27C1890D7E}"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09566810-D185-44D8-9AD1-0F27C1890D7E}" type="datetimeFigureOut">
              <a:rPr lang="th-TH" smtClean="0"/>
              <a:pPr/>
              <a:t>25/09/54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09566810-D185-44D8-9AD1-0F27C1890D7E}" type="datetimeFigureOut">
              <a:rPr lang="th-TH" smtClean="0"/>
              <a:pPr/>
              <a:t>25/09/54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09566810-D185-44D8-9AD1-0F27C1890D7E}" type="datetimeFigureOut">
              <a:rPr lang="th-TH" smtClean="0"/>
              <a:pPr/>
              <a:t>25/09/54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09566810-D185-44D8-9AD1-0F27C1890D7E}" type="datetimeFigureOut">
              <a:rPr lang="th-TH" smtClean="0"/>
              <a:pPr/>
              <a:t>25/09/54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09566810-D185-44D8-9AD1-0F27C1890D7E}" type="datetimeFigureOut">
              <a:rPr lang="th-TH" smtClean="0"/>
              <a:pPr/>
              <a:t>25/09/54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09566810-D185-44D8-9AD1-0F27C1890D7E}" type="datetimeFigureOut">
              <a:rPr lang="th-TH" smtClean="0"/>
              <a:pPr/>
              <a:t>25/09/54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09566810-D185-44D8-9AD1-0F27C1890D7E}"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09566810-D185-44D8-9AD1-0F27C1890D7E}"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1101BC4-1B4A-4B0D-872C-FB15952B963A}"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566810-D185-44D8-9AD1-0F27C1890D7E}" type="datetimeFigureOut">
              <a:rPr lang="th-TH" smtClean="0"/>
              <a:pPr/>
              <a:t>25/09/54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101BC4-1B4A-4B0D-872C-FB15952B963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285861"/>
            <a:ext cx="7772400" cy="1714511"/>
          </a:xfrm>
        </p:spPr>
        <p:txBody>
          <a:bodyPr>
            <a:normAutofit/>
          </a:bodyPr>
          <a:lstStyle/>
          <a:p>
            <a:r>
              <a:rPr lang="en-US" sz="6000" dirty="0" smtClean="0"/>
              <a:t>Law of Persons</a:t>
            </a:r>
            <a:endParaRPr lang="th-TH" sz="6000" dirty="0"/>
          </a:p>
        </p:txBody>
      </p:sp>
      <p:sp>
        <p:nvSpPr>
          <p:cNvPr id="3" name="ชื่อเรื่องรอง 2"/>
          <p:cNvSpPr>
            <a:spLocks noGrp="1"/>
          </p:cNvSpPr>
          <p:nvPr>
            <p:ph type="subTitle" idx="1"/>
          </p:nvPr>
        </p:nvSpPr>
        <p:spPr>
          <a:xfrm>
            <a:off x="1357290" y="3786190"/>
            <a:ext cx="6400800" cy="1752600"/>
          </a:xfrm>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International Affairs Department</a:t>
            </a:r>
          </a:p>
          <a:p>
            <a:r>
              <a:rPr lang="en-US" dirty="0" smtClean="0">
                <a:solidFill>
                  <a:schemeClr val="tx1"/>
                </a:solidFill>
              </a:rPr>
              <a:t>Office of the Attorney General</a:t>
            </a:r>
            <a:endParaRPr lang="th-TH"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endParaRPr lang="en-US" dirty="0" smtClean="0"/>
          </a:p>
          <a:p>
            <a:pPr>
              <a:buNone/>
            </a:pPr>
            <a:r>
              <a:rPr lang="en-US" dirty="0" smtClean="0"/>
              <a:t> </a:t>
            </a:r>
            <a:r>
              <a:rPr lang="en-US" sz="4000" dirty="0" smtClean="0"/>
              <a:t>1. Natural Persons</a:t>
            </a:r>
          </a:p>
          <a:p>
            <a:pPr>
              <a:buNone/>
            </a:pPr>
            <a:endParaRPr lang="en-US" sz="4000" dirty="0"/>
          </a:p>
          <a:p>
            <a:pPr>
              <a:buNone/>
            </a:pPr>
            <a:endParaRPr lang="en-US" sz="4000" dirty="0" smtClean="0"/>
          </a:p>
          <a:p>
            <a:pPr>
              <a:buNone/>
            </a:pPr>
            <a:r>
              <a:rPr lang="en-US" sz="4000" dirty="0"/>
              <a:t> </a:t>
            </a:r>
            <a:r>
              <a:rPr lang="en-US" sz="4000" dirty="0" smtClean="0"/>
              <a:t>2. Juristic Persons </a:t>
            </a:r>
          </a:p>
          <a:p>
            <a:pPr>
              <a:buNone/>
            </a:pPr>
            <a:r>
              <a:rPr lang="en-US" sz="4000" dirty="0"/>
              <a:t> </a:t>
            </a:r>
            <a:r>
              <a:rPr lang="en-US" sz="4000" dirty="0" smtClean="0"/>
              <a:t>     </a:t>
            </a:r>
            <a:r>
              <a:rPr lang="en-US" dirty="0" smtClean="0"/>
              <a:t>association, foundation</a:t>
            </a:r>
            <a:r>
              <a:rPr lang="en-US" sz="4000" dirty="0" smtClean="0"/>
              <a:t>,</a:t>
            </a:r>
          </a:p>
          <a:p>
            <a:pPr>
              <a:buNone/>
            </a:pPr>
            <a:r>
              <a:rPr lang="en-US" sz="4000" dirty="0" smtClean="0"/>
              <a:t>      </a:t>
            </a:r>
            <a:r>
              <a:rPr lang="en-US" dirty="0" smtClean="0"/>
              <a:t>limited partnership,</a:t>
            </a:r>
            <a:r>
              <a:rPr lang="en-US" sz="4000" dirty="0" smtClean="0"/>
              <a:t> </a:t>
            </a:r>
            <a:r>
              <a:rPr lang="en-US" dirty="0" smtClean="0"/>
              <a:t>limited company, </a:t>
            </a:r>
          </a:p>
          <a:p>
            <a:pPr>
              <a:buNone/>
            </a:pPr>
            <a:r>
              <a:rPr lang="en-US" dirty="0" smtClean="0"/>
              <a:t>       public company limited</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a:bodyPr>
          <a:lstStyle/>
          <a:p>
            <a:pPr>
              <a:buNone/>
            </a:pPr>
            <a:r>
              <a:rPr lang="en-US" dirty="0" smtClean="0"/>
              <a:t>                         1. Natural Persons   </a:t>
            </a:r>
          </a:p>
          <a:p>
            <a:pPr>
              <a:buNone/>
            </a:pPr>
            <a:endParaRPr lang="en-US" dirty="0" smtClean="0"/>
          </a:p>
          <a:p>
            <a:pPr>
              <a:buNone/>
            </a:pPr>
            <a:r>
              <a:rPr lang="en-US" dirty="0" smtClean="0"/>
              <a:t>Beginning and Ending of “Personality”</a:t>
            </a:r>
          </a:p>
          <a:p>
            <a:pPr>
              <a:buNone/>
            </a:pPr>
            <a:r>
              <a:rPr lang="en-US" dirty="0" smtClean="0"/>
              <a:t> Section 15</a:t>
            </a:r>
          </a:p>
          <a:p>
            <a:pPr>
              <a:buNone/>
            </a:pPr>
            <a:r>
              <a:rPr lang="en-US" dirty="0"/>
              <a:t> </a:t>
            </a:r>
            <a:r>
              <a:rPr lang="en-US" dirty="0" smtClean="0"/>
              <a:t>“Personality begins with the full completion of </a:t>
            </a:r>
          </a:p>
          <a:p>
            <a:pPr>
              <a:buNone/>
            </a:pPr>
            <a:r>
              <a:rPr lang="en-US" dirty="0"/>
              <a:t> </a:t>
            </a:r>
            <a:r>
              <a:rPr lang="en-US" dirty="0" smtClean="0"/>
              <a:t>  birth as a living child and ends with death”</a:t>
            </a:r>
          </a:p>
          <a:p>
            <a:pPr>
              <a:buNone/>
            </a:pPr>
            <a:endParaRPr lang="en-US" dirty="0">
              <a:solidFill>
                <a:srgbClr val="00B0F0"/>
              </a:solidFill>
            </a:endParaRPr>
          </a:p>
          <a:p>
            <a:pPr>
              <a:buNone/>
            </a:pPr>
            <a:r>
              <a:rPr lang="en-US" dirty="0" smtClean="0">
                <a:solidFill>
                  <a:srgbClr val="00B0F0"/>
                </a:solidFill>
              </a:rPr>
              <a:t> </a:t>
            </a:r>
            <a:r>
              <a:rPr lang="en-US" dirty="0" smtClean="0"/>
              <a:t>What is the full completion of birth ?</a:t>
            </a:r>
          </a:p>
          <a:p>
            <a:pPr>
              <a:buNone/>
            </a:pPr>
            <a:endParaRPr lang="en-US" dirty="0">
              <a:solidFill>
                <a:srgbClr val="00B0F0"/>
              </a:solidFill>
            </a:endParaRPr>
          </a:p>
          <a:p>
            <a:pPr>
              <a:buNone/>
            </a:pPr>
            <a:r>
              <a:rPr lang="en-US" dirty="0" smtClean="0">
                <a:solidFill>
                  <a:srgbClr val="00B0F0"/>
                </a:solidFill>
              </a:rPr>
              <a:t> </a:t>
            </a:r>
            <a:r>
              <a:rPr lang="en-US" dirty="0" smtClean="0"/>
              <a:t>What does “living” mean ?</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r>
              <a:rPr lang="en-US" sz="4000" dirty="0" smtClean="0"/>
              <a:t>Ending of Personality</a:t>
            </a:r>
          </a:p>
          <a:p>
            <a:pPr>
              <a:buNone/>
            </a:pPr>
            <a:endParaRPr lang="en-US" dirty="0"/>
          </a:p>
          <a:p>
            <a:pPr>
              <a:buNone/>
            </a:pPr>
            <a:r>
              <a:rPr lang="en-US" dirty="0" smtClean="0"/>
              <a:t> The personality is terminated with death. </a:t>
            </a:r>
          </a:p>
          <a:p>
            <a:pPr>
              <a:buNone/>
            </a:pPr>
            <a:r>
              <a:rPr lang="en-US" dirty="0" smtClean="0"/>
              <a:t>  Under the law, the death can be classified into </a:t>
            </a:r>
          </a:p>
          <a:p>
            <a:pPr>
              <a:buNone/>
            </a:pPr>
            <a:r>
              <a:rPr lang="en-US" dirty="0"/>
              <a:t> </a:t>
            </a:r>
            <a:r>
              <a:rPr lang="en-US" dirty="0" smtClean="0"/>
              <a:t> two categories.</a:t>
            </a:r>
          </a:p>
          <a:p>
            <a:pPr>
              <a:buNone/>
            </a:pPr>
            <a:endParaRPr lang="en-US" dirty="0"/>
          </a:p>
          <a:p>
            <a:pPr>
              <a:buNone/>
            </a:pPr>
            <a:r>
              <a:rPr lang="en-US" dirty="0" smtClean="0"/>
              <a:t>     1. Natural Death</a:t>
            </a:r>
          </a:p>
          <a:p>
            <a:pPr>
              <a:buNone/>
            </a:pPr>
            <a:endParaRPr lang="en-US" dirty="0" smtClean="0"/>
          </a:p>
          <a:p>
            <a:pPr>
              <a:buNone/>
            </a:pPr>
            <a:r>
              <a:rPr lang="en-US" dirty="0"/>
              <a:t> </a:t>
            </a:r>
            <a:r>
              <a:rPr lang="en-US" dirty="0" smtClean="0"/>
              <a:t>    2. Disappearance </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                          Disappearance </a:t>
            </a:r>
          </a:p>
          <a:p>
            <a:pPr marL="514350" indent="-514350">
              <a:buAutoNum type="arabicPeriod"/>
            </a:pPr>
            <a:r>
              <a:rPr lang="en-US" dirty="0" smtClean="0"/>
              <a:t>Disappearance in general case</a:t>
            </a:r>
          </a:p>
          <a:p>
            <a:pPr marL="514350" indent="-514350">
              <a:buNone/>
            </a:pPr>
            <a:r>
              <a:rPr lang="en-US" dirty="0"/>
              <a:t> </a:t>
            </a:r>
            <a:r>
              <a:rPr lang="en-US" dirty="0" smtClean="0"/>
              <a:t>     Someone who has left his domicile or residence and it has been uncertain for five years, he is deemed to be disappearance. (Section 61 paragraph 1)</a:t>
            </a:r>
          </a:p>
          <a:p>
            <a:pPr marL="514350" indent="-514350">
              <a:buNone/>
            </a:pPr>
            <a:endParaRPr lang="en-US" dirty="0"/>
          </a:p>
          <a:p>
            <a:pPr marL="514350" indent="-514350">
              <a:buNone/>
            </a:pPr>
            <a:r>
              <a:rPr lang="en-US" dirty="0" smtClean="0"/>
              <a:t>2. Disappearance in special case</a:t>
            </a:r>
          </a:p>
          <a:p>
            <a:pPr marL="514350" indent="-514350">
              <a:buNone/>
            </a:pPr>
            <a:r>
              <a:rPr lang="en-US" dirty="0"/>
              <a:t> </a:t>
            </a:r>
            <a:r>
              <a:rPr lang="en-US" dirty="0" smtClean="0"/>
              <a:t>   Someone who disappears for two years in the </a:t>
            </a:r>
          </a:p>
          <a:p>
            <a:pPr marL="514350" indent="-514350">
              <a:buNone/>
            </a:pPr>
            <a:r>
              <a:rPr lang="en-US" dirty="0"/>
              <a:t> </a:t>
            </a:r>
            <a:r>
              <a:rPr lang="en-US" dirty="0" smtClean="0"/>
              <a:t>   unusual situations, he is deemed to be </a:t>
            </a:r>
          </a:p>
          <a:p>
            <a:pPr marL="514350" indent="-514350">
              <a:buNone/>
            </a:pPr>
            <a:r>
              <a:rPr lang="en-US" dirty="0"/>
              <a:t> </a:t>
            </a:r>
            <a:r>
              <a:rPr lang="en-US" dirty="0" smtClean="0"/>
              <a:t>   disappearance. (Section 61 paragraph 2)</a:t>
            </a:r>
          </a:p>
          <a:p>
            <a:pPr marL="514350" indent="-514350">
              <a:buNone/>
            </a:pP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429420"/>
          </a:xfrm>
        </p:spPr>
        <p:txBody>
          <a:bodyPr/>
          <a:lstStyle/>
          <a:p>
            <a:pPr>
              <a:buNone/>
            </a:pPr>
            <a:r>
              <a:rPr lang="en-US" dirty="0" smtClean="0"/>
              <a:t>           </a:t>
            </a:r>
            <a:r>
              <a:rPr lang="en-US" sz="3600" dirty="0" smtClean="0"/>
              <a:t>Disappearance in general case</a:t>
            </a:r>
          </a:p>
          <a:p>
            <a:pPr>
              <a:buNone/>
            </a:pPr>
            <a:r>
              <a:rPr lang="en-US" dirty="0" smtClean="0"/>
              <a:t> </a:t>
            </a:r>
          </a:p>
          <a:p>
            <a:pPr>
              <a:buNone/>
            </a:pPr>
            <a:r>
              <a:rPr lang="en-US" dirty="0"/>
              <a:t> </a:t>
            </a:r>
            <a:r>
              <a:rPr lang="en-US" dirty="0" smtClean="0"/>
              <a:t> Section 61 paragraph 1</a:t>
            </a:r>
          </a:p>
          <a:p>
            <a:pPr>
              <a:buNone/>
            </a:pPr>
            <a:endParaRPr lang="en-US" dirty="0" smtClean="0"/>
          </a:p>
          <a:p>
            <a:pPr>
              <a:buNone/>
            </a:pPr>
            <a:r>
              <a:rPr lang="en-US" dirty="0"/>
              <a:t> </a:t>
            </a:r>
            <a:r>
              <a:rPr lang="en-US" dirty="0" smtClean="0"/>
              <a:t> “If a person has left his domicile or residence and it has been uncertain for five years whether he is living or dead, the Court may, on the application of any interested person or of the Public Prosecutor, adjudge that such person has disappeared.”</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Elements of  disappearance in general case</a:t>
            </a:r>
          </a:p>
          <a:p>
            <a:pPr>
              <a:buNone/>
            </a:pPr>
            <a:r>
              <a:rPr lang="en-US" dirty="0"/>
              <a:t> </a:t>
            </a:r>
            <a:r>
              <a:rPr lang="en-US" dirty="0" smtClean="0"/>
              <a:t>1. Leaving domicile or residence.</a:t>
            </a:r>
          </a:p>
          <a:p>
            <a:pPr>
              <a:buNone/>
            </a:pPr>
            <a:r>
              <a:rPr lang="en-US" dirty="0"/>
              <a:t> </a:t>
            </a:r>
            <a:r>
              <a:rPr lang="en-US" dirty="0" smtClean="0"/>
              <a:t>2. No one knows if that person is living or dead.   </a:t>
            </a:r>
          </a:p>
          <a:p>
            <a:pPr>
              <a:buNone/>
            </a:pPr>
            <a:r>
              <a:rPr lang="en-US" dirty="0"/>
              <a:t> </a:t>
            </a:r>
            <a:r>
              <a:rPr lang="en-US" dirty="0" smtClean="0"/>
              <a:t>     (unable to contact)</a:t>
            </a:r>
          </a:p>
          <a:p>
            <a:pPr>
              <a:buNone/>
            </a:pPr>
            <a:r>
              <a:rPr lang="en-US" dirty="0"/>
              <a:t> </a:t>
            </a:r>
            <a:r>
              <a:rPr lang="en-US" dirty="0" smtClean="0"/>
              <a:t>3. Complete period of five years.</a:t>
            </a:r>
          </a:p>
          <a:p>
            <a:pPr>
              <a:buNone/>
            </a:pPr>
            <a:r>
              <a:rPr lang="en-US" dirty="0"/>
              <a:t> </a:t>
            </a:r>
            <a:r>
              <a:rPr lang="en-US" dirty="0" smtClean="0"/>
              <a:t>4. There is the application from the interested  </a:t>
            </a:r>
          </a:p>
          <a:p>
            <a:pPr>
              <a:buNone/>
            </a:pPr>
            <a:r>
              <a:rPr lang="en-US" dirty="0"/>
              <a:t> </a:t>
            </a:r>
            <a:r>
              <a:rPr lang="en-US" dirty="0" smtClean="0"/>
              <a:t>     person or the public prosecutor to the Court.</a:t>
            </a:r>
          </a:p>
          <a:p>
            <a:pPr>
              <a:buNone/>
            </a:pPr>
            <a:r>
              <a:rPr lang="en-US" dirty="0"/>
              <a:t> </a:t>
            </a:r>
            <a:r>
              <a:rPr lang="en-US" dirty="0" smtClean="0"/>
              <a:t>5. The Court has the adjudication of </a:t>
            </a:r>
          </a:p>
          <a:p>
            <a:pPr>
              <a:buNone/>
            </a:pPr>
            <a:r>
              <a:rPr lang="en-US" dirty="0"/>
              <a:t> </a:t>
            </a:r>
            <a:r>
              <a:rPr lang="en-US" dirty="0" smtClean="0"/>
              <a:t>     disappearance.</a:t>
            </a:r>
          </a:p>
          <a:p>
            <a:pPr>
              <a:buNone/>
            </a:pP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a:t>
            </a:r>
          </a:p>
          <a:p>
            <a:pPr>
              <a:buNone/>
            </a:pPr>
            <a:r>
              <a:rPr lang="en-US" dirty="0" smtClean="0"/>
              <a:t>  Interested person means a person who has </a:t>
            </a:r>
          </a:p>
          <a:p>
            <a:pPr>
              <a:buNone/>
            </a:pPr>
            <a:r>
              <a:rPr lang="en-US" dirty="0" smtClean="0"/>
              <a:t>  possess a right of the absent person such as </a:t>
            </a:r>
          </a:p>
          <a:p>
            <a:pPr>
              <a:buNone/>
            </a:pPr>
            <a:r>
              <a:rPr lang="en-US" dirty="0" smtClean="0"/>
              <a:t>  parent, descendant or spouse.</a:t>
            </a:r>
          </a:p>
          <a:p>
            <a:pPr>
              <a:buNone/>
            </a:pPr>
            <a:endParaRPr lang="en-US" dirty="0" smtClean="0"/>
          </a:p>
          <a:p>
            <a:pPr>
              <a:buNone/>
            </a:pPr>
            <a:endParaRPr lang="en-US" dirty="0" smtClean="0"/>
          </a:p>
          <a:p>
            <a:pPr>
              <a:buNone/>
            </a:pPr>
            <a:r>
              <a:rPr lang="en-US" dirty="0" smtClean="0"/>
              <a:t>Prove what the law has prescribed.</a:t>
            </a:r>
          </a:p>
          <a:p>
            <a:pPr>
              <a:buNone/>
            </a:pPr>
            <a:r>
              <a:rPr lang="en-US" dirty="0" smtClean="0"/>
              <a:t>  </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429420"/>
          </a:xfrm>
        </p:spPr>
        <p:txBody>
          <a:bodyPr>
            <a:normAutofit fontScale="92500" lnSpcReduction="10000"/>
          </a:bodyPr>
          <a:lstStyle/>
          <a:p>
            <a:pPr>
              <a:buNone/>
            </a:pPr>
            <a:r>
              <a:rPr lang="en-US" dirty="0" smtClean="0"/>
              <a:t>             Disappearance in special case</a:t>
            </a:r>
          </a:p>
          <a:p>
            <a:pPr>
              <a:buNone/>
            </a:pPr>
            <a:endParaRPr lang="en-US" dirty="0"/>
          </a:p>
          <a:p>
            <a:pPr>
              <a:buNone/>
            </a:pPr>
            <a:r>
              <a:rPr lang="en-US" dirty="0" smtClean="0"/>
              <a:t> Section 61 paragraph 2</a:t>
            </a:r>
          </a:p>
          <a:p>
            <a:pPr>
              <a:buNone/>
            </a:pPr>
            <a:r>
              <a:rPr lang="en-US" dirty="0" smtClean="0"/>
              <a:t> “The period of time under paragraph one shall be reduced to two years:</a:t>
            </a:r>
          </a:p>
          <a:p>
            <a:pPr>
              <a:buNone/>
            </a:pPr>
            <a:r>
              <a:rPr lang="en-US" dirty="0" smtClean="0"/>
              <a:t>    (1) From the day when the battle or war comes to an end and the person who had been engaged in such battle or war has been disappeared therein.</a:t>
            </a:r>
          </a:p>
          <a:p>
            <a:pPr>
              <a:buNone/>
            </a:pPr>
            <a:r>
              <a:rPr lang="en-US" dirty="0" smtClean="0"/>
              <a:t>    (2) From the day when the vehicle on which the person had been travelling was lost or destroyed.</a:t>
            </a:r>
          </a:p>
          <a:p>
            <a:pPr>
              <a:buNone/>
            </a:pPr>
            <a:r>
              <a:rPr lang="en-US" dirty="0" smtClean="0"/>
              <a:t>    (3) From the day when any peril of his life other than those mentioned in (1) or (2) has passed and the person had been in such peril.”</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    The time of death in case of disappearance  </a:t>
            </a:r>
          </a:p>
          <a:p>
            <a:pPr>
              <a:buNone/>
            </a:pPr>
            <a:endParaRPr lang="en-US" dirty="0" smtClean="0"/>
          </a:p>
          <a:p>
            <a:pPr>
              <a:buNone/>
            </a:pPr>
            <a:r>
              <a:rPr lang="en-US" dirty="0" smtClean="0"/>
              <a:t>  Section 62</a:t>
            </a:r>
          </a:p>
          <a:p>
            <a:pPr>
              <a:buNone/>
            </a:pPr>
            <a:r>
              <a:rPr lang="en-US" dirty="0" smtClean="0"/>
              <a:t> “A person against whom an adjudication of </a:t>
            </a:r>
          </a:p>
          <a:p>
            <a:pPr>
              <a:buNone/>
            </a:pPr>
            <a:r>
              <a:rPr lang="en-US" dirty="0" smtClean="0"/>
              <a:t>  disappearance has been made is deemed to </a:t>
            </a:r>
          </a:p>
          <a:p>
            <a:pPr>
              <a:buNone/>
            </a:pPr>
            <a:r>
              <a:rPr lang="en-US" dirty="0" smtClean="0"/>
              <a:t>  have died at the completion of the period </a:t>
            </a:r>
          </a:p>
          <a:p>
            <a:pPr>
              <a:buNone/>
            </a:pPr>
            <a:r>
              <a:rPr lang="en-US" dirty="0" smtClean="0"/>
              <a:t>  specified in Section 61.”</a:t>
            </a:r>
          </a:p>
          <a:p>
            <a:pPr>
              <a:buNone/>
            </a:pPr>
            <a:endParaRPr lang="en-US" dirty="0" smtClean="0"/>
          </a:p>
          <a:p>
            <a:pPr>
              <a:buNone/>
            </a:pPr>
            <a:r>
              <a:rPr lang="en-US" dirty="0" smtClean="0"/>
              <a:t> completion of five years </a:t>
            </a:r>
            <a:r>
              <a:rPr lang="en-US" sz="2000" dirty="0" smtClean="0"/>
              <a:t>(</a:t>
            </a:r>
            <a:r>
              <a:rPr lang="en-US" sz="2400" dirty="0" smtClean="0"/>
              <a:t>disappearance in general case</a:t>
            </a:r>
            <a:r>
              <a:rPr lang="en-US" sz="1800" dirty="0" smtClean="0"/>
              <a:t>)</a:t>
            </a:r>
            <a:r>
              <a:rPr lang="en-US" sz="2400" dirty="0" smtClean="0"/>
              <a:t> </a:t>
            </a:r>
          </a:p>
          <a:p>
            <a:pPr>
              <a:buNone/>
            </a:pPr>
            <a:r>
              <a:rPr lang="en-US" sz="2400" dirty="0" smtClean="0"/>
              <a:t> </a:t>
            </a:r>
            <a:r>
              <a:rPr lang="en-US" dirty="0" smtClean="0"/>
              <a:t>completion of</a:t>
            </a:r>
            <a:r>
              <a:rPr lang="en-US" b="1" dirty="0" smtClean="0"/>
              <a:t> </a:t>
            </a:r>
            <a:r>
              <a:rPr lang="en-US" dirty="0" smtClean="0"/>
              <a:t>two years </a:t>
            </a:r>
            <a:r>
              <a:rPr lang="en-US" sz="2400" dirty="0" smtClean="0"/>
              <a:t>(disappearance in special case)</a:t>
            </a:r>
            <a:endParaRPr lang="th-TH"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The legal consequences</a:t>
            </a:r>
          </a:p>
          <a:p>
            <a:pPr>
              <a:buNone/>
            </a:pPr>
            <a:endParaRPr lang="en-US" dirty="0" smtClean="0"/>
          </a:p>
          <a:p>
            <a:pPr>
              <a:buNone/>
            </a:pPr>
            <a:r>
              <a:rPr lang="en-US" dirty="0" smtClean="0"/>
              <a:t> 1. The family status</a:t>
            </a:r>
          </a:p>
          <a:p>
            <a:pPr>
              <a:buNone/>
            </a:pPr>
            <a:endParaRPr lang="en-US" dirty="0" smtClean="0"/>
          </a:p>
          <a:p>
            <a:pPr>
              <a:buNone/>
            </a:pPr>
            <a:endParaRPr lang="en-US" dirty="0" smtClean="0"/>
          </a:p>
          <a:p>
            <a:pPr>
              <a:buNone/>
            </a:pPr>
            <a:r>
              <a:rPr lang="en-US" dirty="0" smtClean="0"/>
              <a:t> 2. The inheritance  </a:t>
            </a:r>
          </a:p>
          <a:p>
            <a:pPr>
              <a:buNone/>
            </a:pP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lnSpcReduction="10000"/>
          </a:bodyPr>
          <a:lstStyle/>
          <a:p>
            <a:pPr>
              <a:buNone/>
            </a:pPr>
            <a:r>
              <a:rPr lang="en-US" dirty="0" smtClean="0"/>
              <a:t>                Revocation of Disappearance</a:t>
            </a:r>
          </a:p>
          <a:p>
            <a:pPr>
              <a:buNone/>
            </a:pPr>
            <a:r>
              <a:rPr lang="en-US" dirty="0" smtClean="0"/>
              <a:t> Section 63</a:t>
            </a:r>
          </a:p>
          <a:p>
            <a:pPr>
              <a:buNone/>
            </a:pPr>
            <a:r>
              <a:rPr lang="en-US" dirty="0" smtClean="0"/>
              <a:t> “When the person against whom an adjudication of disappearance has been made or any interested person or the Public Prosecutor applies to the Court and it is proved that the person who disappeared is still alive, or that he died at the time different from that specified in Section 62, the Court shall revoke the adjudication ; but this does not affect the validity of acts done in good faith between the adjudication and revocation.”</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a:bodyPr>
          <a:lstStyle/>
          <a:p>
            <a:pPr>
              <a:buNone/>
            </a:pPr>
            <a:r>
              <a:rPr lang="en-US" dirty="0" smtClean="0">
                <a:solidFill>
                  <a:srgbClr val="FFFF00"/>
                </a:solidFill>
              </a:rPr>
              <a:t> </a:t>
            </a:r>
            <a:r>
              <a:rPr lang="en-US" dirty="0" smtClean="0"/>
              <a:t>Elements of revocation of disappearance </a:t>
            </a:r>
          </a:p>
          <a:p>
            <a:pPr>
              <a:buNone/>
            </a:pPr>
            <a:r>
              <a:rPr lang="en-US" dirty="0" smtClean="0"/>
              <a:t> 1. The person who can send the application to </a:t>
            </a:r>
          </a:p>
          <a:p>
            <a:pPr>
              <a:buNone/>
            </a:pPr>
            <a:r>
              <a:rPr lang="en-US" dirty="0" smtClean="0"/>
              <a:t>     the Court</a:t>
            </a:r>
          </a:p>
          <a:p>
            <a:pPr>
              <a:buNone/>
            </a:pPr>
            <a:r>
              <a:rPr lang="en-US" dirty="0" smtClean="0"/>
              <a:t>     1.1 the absent person</a:t>
            </a:r>
          </a:p>
          <a:p>
            <a:pPr>
              <a:buNone/>
            </a:pPr>
            <a:r>
              <a:rPr lang="en-US" dirty="0" smtClean="0"/>
              <a:t>     1.2 the interested person </a:t>
            </a:r>
          </a:p>
          <a:p>
            <a:pPr>
              <a:buNone/>
            </a:pPr>
            <a:r>
              <a:rPr lang="en-US" dirty="0" smtClean="0"/>
              <a:t>     1.3 the Public Prosecutor</a:t>
            </a:r>
          </a:p>
          <a:p>
            <a:pPr>
              <a:buNone/>
            </a:pPr>
            <a:endParaRPr lang="en-US" dirty="0" smtClean="0"/>
          </a:p>
          <a:p>
            <a:pPr>
              <a:buNone/>
            </a:pPr>
            <a:r>
              <a:rPr lang="en-US" dirty="0" smtClean="0"/>
              <a:t> 2. The legal issues of the application</a:t>
            </a:r>
          </a:p>
          <a:p>
            <a:pPr>
              <a:buNone/>
            </a:pPr>
            <a:r>
              <a:rPr lang="en-US" dirty="0" smtClean="0"/>
              <a:t>      2.1 the absent person is still alive or </a:t>
            </a:r>
          </a:p>
          <a:p>
            <a:pPr>
              <a:buNone/>
            </a:pPr>
            <a:r>
              <a:rPr lang="en-US" dirty="0" smtClean="0"/>
              <a:t>      2.2 the absent person died at the time    </a:t>
            </a:r>
          </a:p>
          <a:p>
            <a:pPr>
              <a:buNone/>
            </a:pPr>
            <a:r>
              <a:rPr lang="en-US" dirty="0" smtClean="0"/>
              <a:t>           different from that specified in Section 62.</a:t>
            </a:r>
          </a:p>
          <a:p>
            <a:pPr>
              <a:buNone/>
            </a:pP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 3. The Court shall revoke the adjudication of  </a:t>
            </a:r>
          </a:p>
          <a:p>
            <a:pPr>
              <a:buNone/>
            </a:pPr>
            <a:r>
              <a:rPr lang="en-US" dirty="0" smtClean="0"/>
              <a:t>      disappearance.</a:t>
            </a:r>
          </a:p>
          <a:p>
            <a:pPr>
              <a:buNone/>
            </a:pPr>
            <a:endParaRPr lang="en-US" dirty="0" smtClean="0"/>
          </a:p>
          <a:p>
            <a:pPr>
              <a:buNone/>
            </a:pPr>
            <a:r>
              <a:rPr lang="en-US" dirty="0" smtClean="0"/>
              <a:t> 4. The adjudication of disappearance does not  </a:t>
            </a:r>
          </a:p>
          <a:p>
            <a:pPr>
              <a:buNone/>
            </a:pPr>
            <a:r>
              <a:rPr lang="en-US" dirty="0" smtClean="0"/>
              <a:t>     affect the validity of acts done in good faith </a:t>
            </a:r>
          </a:p>
          <a:p>
            <a:pPr>
              <a:buNone/>
            </a:pPr>
            <a:r>
              <a:rPr lang="en-US" dirty="0" smtClean="0"/>
              <a:t>     between the adjudication and revocation.”</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lnSpcReduction="10000"/>
          </a:bodyPr>
          <a:lstStyle/>
          <a:p>
            <a:pPr>
              <a:buNone/>
            </a:pPr>
            <a:r>
              <a:rPr lang="en-US" dirty="0" smtClean="0"/>
              <a:t>                       2. Juristic Persons</a:t>
            </a:r>
          </a:p>
          <a:p>
            <a:pPr>
              <a:buNone/>
            </a:pPr>
            <a:endParaRPr lang="en-US" dirty="0" smtClean="0"/>
          </a:p>
          <a:p>
            <a:pPr>
              <a:buNone/>
            </a:pPr>
            <a:r>
              <a:rPr lang="en-US" dirty="0" smtClean="0"/>
              <a:t>1. A juristic person can come into existence only </a:t>
            </a:r>
          </a:p>
          <a:p>
            <a:pPr>
              <a:buNone/>
            </a:pPr>
            <a:r>
              <a:rPr lang="en-US" dirty="0" smtClean="0"/>
              <a:t>    by virtue of the provisions of the Civil and </a:t>
            </a:r>
          </a:p>
          <a:p>
            <a:pPr>
              <a:buNone/>
            </a:pPr>
            <a:r>
              <a:rPr lang="en-US" dirty="0" smtClean="0"/>
              <a:t>    Commercial Code or of other law. (Section 65)</a:t>
            </a:r>
          </a:p>
          <a:p>
            <a:pPr>
              <a:buNone/>
            </a:pPr>
            <a:endParaRPr lang="en-US" dirty="0" smtClean="0"/>
          </a:p>
          <a:p>
            <a:pPr>
              <a:buNone/>
            </a:pPr>
            <a:r>
              <a:rPr lang="en-US" dirty="0" smtClean="0"/>
              <a:t>2. A juristic person has rights and duties in conformity with the provisions of the Civil and </a:t>
            </a:r>
          </a:p>
          <a:p>
            <a:pPr>
              <a:buNone/>
            </a:pPr>
            <a:r>
              <a:rPr lang="en-US" dirty="0" smtClean="0"/>
              <a:t>    Commercial Code or of other law within the scope of the powers and duties or objects as provided or defined in the law, regulation or constitute act. (Section 66)</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3. Subject to Section 66, a juristic person enjoys the same rights and is subject to the same duties as a natural person, except those which, by reason of their nature, may be enjoyed or incurred only by a natural person. (Section 67)</a:t>
            </a:r>
          </a:p>
          <a:p>
            <a:pPr>
              <a:buNone/>
            </a:pPr>
            <a:endParaRPr lang="en-US" dirty="0" smtClean="0"/>
          </a:p>
          <a:p>
            <a:pPr>
              <a:buNone/>
            </a:pPr>
            <a:r>
              <a:rPr lang="en-US" dirty="0" smtClean="0"/>
              <a:t>4. A juristic person shall have one or more representatives as provided by the law, regulation or constitute act.</a:t>
            </a:r>
          </a:p>
          <a:p>
            <a:pPr>
              <a:buNone/>
            </a:pPr>
            <a:r>
              <a:rPr lang="en-US" dirty="0" smtClean="0"/>
              <a:t>    The will of a juristic person is declared through its representatives. (Section 70)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5. In case where a juristic person has several representatives, decision as to its affairs shall be made by a majority of the representatives, unless otherwise provided by the law, regulation or constitute act.</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TotalTime>
  <Words>983</Words>
  <Application>Microsoft Office PowerPoint</Application>
  <PresentationFormat>นำเสนอทางหน้าจอ (4:3)</PresentationFormat>
  <Paragraphs>118</Paragraphs>
  <Slides>17</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17</vt:i4>
      </vt:variant>
    </vt:vector>
  </HeadingPairs>
  <TitlesOfParts>
    <vt:vector size="18" baseType="lpstr">
      <vt:lpstr>ชุดรูปแบบของ Office</vt:lpstr>
      <vt:lpstr>Law of Persons</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lpstr>ภาพนิ่ง 15</vt:lpstr>
      <vt:lpstr>ภาพนิ่ง 16</vt:lpstr>
      <vt:lpstr>ภาพนิ่ง 17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of Person</dc:title>
  <dc:creator>Admin</dc:creator>
  <cp:lastModifiedBy>Admin</cp:lastModifiedBy>
  <cp:revision>73</cp:revision>
  <dcterms:created xsi:type="dcterms:W3CDTF">2011-09-23T03:10:36Z</dcterms:created>
  <dcterms:modified xsi:type="dcterms:W3CDTF">2011-09-25T07:24:47Z</dcterms:modified>
</cp:coreProperties>
</file>