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56" r:id="rId2"/>
    <p:sldId id="257" r:id="rId3"/>
    <p:sldId id="258" r:id="rId4"/>
    <p:sldId id="259" r:id="rId5"/>
    <p:sldId id="267" r:id="rId6"/>
    <p:sldId id="261" r:id="rId7"/>
    <p:sldId id="268" r:id="rId8"/>
    <p:sldId id="272" r:id="rId9"/>
    <p:sldId id="262" r:id="rId10"/>
    <p:sldId id="269" r:id="rId11"/>
    <p:sldId id="265" r:id="rId12"/>
    <p:sldId id="266" r:id="rId13"/>
    <p:sldId id="270" r:id="rId14"/>
    <p:sldId id="271" r:id="rId15"/>
    <p:sldId id="26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9072" autoAdjust="0"/>
  </p:normalViewPr>
  <p:slideViewPr>
    <p:cSldViewPr snapToGrid="0" snapToObjects="1">
      <p:cViewPr>
        <p:scale>
          <a:sx n="72" d="100"/>
          <a:sy n="72" d="100"/>
        </p:scale>
        <p:origin x="-456" y="-1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tx2">
            <a:lumMod val="50000"/>
          </a:schemeClr>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928434E-4E38-654E-872B-61561EF04C7B}" type="presOf" srcId="{15F8499A-1791-A147-838A-67A972B561A3}" destId="{5F277432-C6FD-3747-9473-48A84E1836F8}"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63F19BE5-29D7-224F-B323-096559FC58EA}" srcId="{CB5A1480-6AE6-6F49-BA31-652DB351EF19}" destId="{A3B2B95A-BF2B-F648-B9CA-A1E709809A7B}" srcOrd="0" destOrd="0" parTransId="{52161F9F-80F3-FD4F-B4C8-47F4680308EF}" sibTransId="{9DC44028-4785-D04F-BE27-2A6858776656}"/>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261B13AB-F2FA-FB44-93D4-AF799B3DBA1A}" type="presOf" srcId="{F6827C90-66CF-A84A-921B-44851E457033}" destId="{4938B689-118F-DB49-A3BD-56E5FBA54A04}" srcOrd="0" destOrd="0" presId="urn:microsoft.com/office/officeart/2005/8/layout/default"/>
    <dgm:cxn modelId="{FE9C1AEC-97AE-0148-9020-8CD06DBCC944}" type="presOf" srcId="{1C2DC492-5009-DD4D-910D-64A4CB7DFF21}" destId="{1737D443-5DB2-5142-839F-EC6CF4D6D725}" srcOrd="0" destOrd="0" presId="urn:microsoft.com/office/officeart/2005/8/layout/default"/>
    <dgm:cxn modelId="{ADBD532C-43AB-5441-B167-E5AABFE64AC4}" srcId="{CB5A1480-6AE6-6F49-BA31-652DB351EF19}" destId="{06FAA180-D9F9-7D4C-A675-0F3529241361}" srcOrd="3" destOrd="0" parTransId="{CFD0B6EE-80BD-C444-ACDA-12C492A3F75A}" sibTransId="{83D454A8-C429-E24B-890C-1BC788114C39}"/>
    <dgm:cxn modelId="{59346686-AE4D-6441-B939-2998D835566D}" type="presOf" srcId="{CB5A1480-6AE6-6F49-BA31-652DB351EF19}" destId="{77E59AA0-04FF-AB4A-BFB6-D797BAABA1C5}" srcOrd="0" destOrd="0" presId="urn:microsoft.com/office/officeart/2005/8/layout/default"/>
    <dgm:cxn modelId="{69941BA5-9105-C447-AC87-DA186C25852A}" type="presOf" srcId="{06FAA180-D9F9-7D4C-A675-0F3529241361}" destId="{8460260C-734D-EB45-A554-140B0BCABF05}" srcOrd="0" destOrd="0" presId="urn:microsoft.com/office/officeart/2005/8/layout/default"/>
    <dgm:cxn modelId="{C8BD4BD8-2004-714E-89EB-953CB8715F41}" type="presOf" srcId="{A3B2B95A-BF2B-F648-B9CA-A1E709809A7B}" destId="{B1983E6E-31A4-794D-B2B9-00FD71A9197A}" srcOrd="0" destOrd="0" presId="urn:microsoft.com/office/officeart/2005/8/layout/default"/>
    <dgm:cxn modelId="{F4232F31-D356-5142-9C00-8A08C0B085EB}" type="presParOf" srcId="{77E59AA0-04FF-AB4A-BFB6-D797BAABA1C5}" destId="{B1983E6E-31A4-794D-B2B9-00FD71A9197A}" srcOrd="0" destOrd="0" presId="urn:microsoft.com/office/officeart/2005/8/layout/default"/>
    <dgm:cxn modelId="{53310BC4-5CD5-8B4A-BCEE-85E10DF0D89E}" type="presParOf" srcId="{77E59AA0-04FF-AB4A-BFB6-D797BAABA1C5}" destId="{EACE502D-F120-7B4B-A5A2-C8143BE63525}" srcOrd="1" destOrd="0" presId="urn:microsoft.com/office/officeart/2005/8/layout/default"/>
    <dgm:cxn modelId="{CF7926B1-1B87-0C41-B77D-6CC3A18FA5F0}" type="presParOf" srcId="{77E59AA0-04FF-AB4A-BFB6-D797BAABA1C5}" destId="{5F277432-C6FD-3747-9473-48A84E1836F8}" srcOrd="2" destOrd="0" presId="urn:microsoft.com/office/officeart/2005/8/layout/default"/>
    <dgm:cxn modelId="{FD292CB6-701F-3F49-989C-805A820B4C19}" type="presParOf" srcId="{77E59AA0-04FF-AB4A-BFB6-D797BAABA1C5}" destId="{6017B931-C5EA-D04A-88CC-FB0113B4B9F8}" srcOrd="3" destOrd="0" presId="urn:microsoft.com/office/officeart/2005/8/layout/default"/>
    <dgm:cxn modelId="{9A521CE7-FAD4-814D-B002-50D9C0124049}" type="presParOf" srcId="{77E59AA0-04FF-AB4A-BFB6-D797BAABA1C5}" destId="{1737D443-5DB2-5142-839F-EC6CF4D6D725}" srcOrd="4" destOrd="0" presId="urn:microsoft.com/office/officeart/2005/8/layout/default"/>
    <dgm:cxn modelId="{2FAA2225-2F1C-A042-8BBE-A01F90D0CA2D}" type="presParOf" srcId="{77E59AA0-04FF-AB4A-BFB6-D797BAABA1C5}" destId="{F9180A8D-9C30-E845-A2E0-E03FD5E44857}" srcOrd="5" destOrd="0" presId="urn:microsoft.com/office/officeart/2005/8/layout/default"/>
    <dgm:cxn modelId="{F626E5C8-1FC9-D046-8B5C-513153C25177}" type="presParOf" srcId="{77E59AA0-04FF-AB4A-BFB6-D797BAABA1C5}" destId="{8460260C-734D-EB45-A554-140B0BCABF05}" srcOrd="6" destOrd="0" presId="urn:microsoft.com/office/officeart/2005/8/layout/default"/>
    <dgm:cxn modelId="{D926C7CA-F8F0-A142-8388-EE800CC76DF5}" type="presParOf" srcId="{77E59AA0-04FF-AB4A-BFB6-D797BAABA1C5}" destId="{6D635929-C3C6-E14F-B745-041596C056A9}" srcOrd="7" destOrd="0" presId="urn:microsoft.com/office/officeart/2005/8/layout/default"/>
    <dgm:cxn modelId="{FDD2AAAB-D5D7-9E45-A270-121D352EFDD6}"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tx2">
            <a:lumMod val="50000"/>
          </a:schemeClr>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5CD0AF0D-5B1F-FA40-A593-56BB50E39A4D}" type="presOf" srcId="{A3B2B95A-BF2B-F648-B9CA-A1E709809A7B}" destId="{B1983E6E-31A4-794D-B2B9-00FD71A9197A}"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3D13F6D0-B4CD-E343-A814-9A4964768A37}" type="presOf" srcId="{06FAA180-D9F9-7D4C-A675-0F3529241361}" destId="{8460260C-734D-EB45-A554-140B0BCABF05}" srcOrd="0" destOrd="0" presId="urn:microsoft.com/office/officeart/2005/8/layout/default"/>
    <dgm:cxn modelId="{A4142EAC-CF45-C64C-9A41-F6AA3032F019}" type="presOf" srcId="{F6827C90-66CF-A84A-921B-44851E457033}" destId="{4938B689-118F-DB49-A3BD-56E5FBA54A04}" srcOrd="0" destOrd="0" presId="urn:microsoft.com/office/officeart/2005/8/layout/default"/>
    <dgm:cxn modelId="{4138C4EA-13F8-5547-A713-4D79D6385173}" type="presOf" srcId="{15F8499A-1791-A147-838A-67A972B561A3}" destId="{5F277432-C6FD-3747-9473-48A84E1836F8}"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ADBD532C-43AB-5441-B167-E5AABFE64AC4}" srcId="{CB5A1480-6AE6-6F49-BA31-652DB351EF19}" destId="{06FAA180-D9F9-7D4C-A675-0F3529241361}" srcOrd="3" destOrd="0" parTransId="{CFD0B6EE-80BD-C444-ACDA-12C492A3F75A}" sibTransId="{83D454A8-C429-E24B-890C-1BC788114C39}"/>
    <dgm:cxn modelId="{2C9CFD60-AE56-D94D-8CB0-2E939F0FE87C}" type="presOf" srcId="{CB5A1480-6AE6-6F49-BA31-652DB351EF19}" destId="{77E59AA0-04FF-AB4A-BFB6-D797BAABA1C5}" srcOrd="0" destOrd="0" presId="urn:microsoft.com/office/officeart/2005/8/layout/default"/>
    <dgm:cxn modelId="{E4E5D08B-028C-4746-8F18-9D75D65203B3}" srcId="{CB5A1480-6AE6-6F49-BA31-652DB351EF19}" destId="{F6827C90-66CF-A84A-921B-44851E457033}" srcOrd="4" destOrd="0" parTransId="{93494747-7E2F-9343-9DBA-FA59BE67E891}" sibTransId="{D517F10C-D1B2-C34D-8ACC-F95D17C93C2B}"/>
    <dgm:cxn modelId="{B3078048-C861-BE49-AC57-814C83A64605}" type="presOf" srcId="{1C2DC492-5009-DD4D-910D-64A4CB7DFF21}" destId="{1737D443-5DB2-5142-839F-EC6CF4D6D72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5B5C4AAE-1A16-EB4F-869C-E7EA177357AD}" type="presParOf" srcId="{77E59AA0-04FF-AB4A-BFB6-D797BAABA1C5}" destId="{B1983E6E-31A4-794D-B2B9-00FD71A9197A}" srcOrd="0" destOrd="0" presId="urn:microsoft.com/office/officeart/2005/8/layout/default"/>
    <dgm:cxn modelId="{27082ADF-FB22-044C-A33F-F63F2E0FBB6C}" type="presParOf" srcId="{77E59AA0-04FF-AB4A-BFB6-D797BAABA1C5}" destId="{EACE502D-F120-7B4B-A5A2-C8143BE63525}" srcOrd="1" destOrd="0" presId="urn:microsoft.com/office/officeart/2005/8/layout/default"/>
    <dgm:cxn modelId="{C323B42C-389F-0F4B-BEBD-52F6AA35D01A}" type="presParOf" srcId="{77E59AA0-04FF-AB4A-BFB6-D797BAABA1C5}" destId="{5F277432-C6FD-3747-9473-48A84E1836F8}" srcOrd="2" destOrd="0" presId="urn:microsoft.com/office/officeart/2005/8/layout/default"/>
    <dgm:cxn modelId="{7649A0E6-981F-154D-8412-C6F268B3252F}" type="presParOf" srcId="{77E59AA0-04FF-AB4A-BFB6-D797BAABA1C5}" destId="{6017B931-C5EA-D04A-88CC-FB0113B4B9F8}" srcOrd="3" destOrd="0" presId="urn:microsoft.com/office/officeart/2005/8/layout/default"/>
    <dgm:cxn modelId="{57FBDEE2-F02C-154F-9EA7-CFABEE9A2C41}" type="presParOf" srcId="{77E59AA0-04FF-AB4A-BFB6-D797BAABA1C5}" destId="{1737D443-5DB2-5142-839F-EC6CF4D6D725}" srcOrd="4" destOrd="0" presId="urn:microsoft.com/office/officeart/2005/8/layout/default"/>
    <dgm:cxn modelId="{62A46D4D-7F41-6040-A07F-E5B6B06F73B5}" type="presParOf" srcId="{77E59AA0-04FF-AB4A-BFB6-D797BAABA1C5}" destId="{F9180A8D-9C30-E845-A2E0-E03FD5E44857}" srcOrd="5" destOrd="0" presId="urn:microsoft.com/office/officeart/2005/8/layout/default"/>
    <dgm:cxn modelId="{ED68FB52-7B1C-0F49-A105-CF4E90360E8E}" type="presParOf" srcId="{77E59AA0-04FF-AB4A-BFB6-D797BAABA1C5}" destId="{8460260C-734D-EB45-A554-140B0BCABF05}" srcOrd="6" destOrd="0" presId="urn:microsoft.com/office/officeart/2005/8/layout/default"/>
    <dgm:cxn modelId="{8C6A9320-607B-A34B-AB77-BCE0CF83F441}" type="presParOf" srcId="{77E59AA0-04FF-AB4A-BFB6-D797BAABA1C5}" destId="{6D635929-C3C6-E14F-B745-041596C056A9}" srcOrd="7" destOrd="0" presId="urn:microsoft.com/office/officeart/2005/8/layout/default"/>
    <dgm:cxn modelId="{52B213DB-215B-7646-BC97-21207A4188F2}"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tx2">
            <a:lumMod val="50000"/>
          </a:schemeClr>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029E748-4D5B-DA45-9314-88E9F2FD36DB}" srcId="{CB5A1480-6AE6-6F49-BA31-652DB351EF19}" destId="{1C2DC492-5009-DD4D-910D-64A4CB7DFF21}" srcOrd="2" destOrd="0" parTransId="{341D3A61-FBA7-B646-8CE3-F4D98D708BF4}" sibTransId="{544498E6-7F9A-4C4F-9BB5-22E292B76F69}"/>
    <dgm:cxn modelId="{F903BDD2-F7CB-3246-AFDE-ED19D4A924A6}" type="presOf" srcId="{06FAA180-D9F9-7D4C-A675-0F3529241361}" destId="{8460260C-734D-EB45-A554-140B0BCABF05}"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F6C6FE3E-4FDE-8345-8599-22BADAB377C6}" type="presOf" srcId="{F6827C90-66CF-A84A-921B-44851E457033}" destId="{4938B689-118F-DB49-A3BD-56E5FBA54A04}"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0EEB5E6C-1F55-8645-8749-C5EC4573F27A}" type="presOf" srcId="{1C2DC492-5009-DD4D-910D-64A4CB7DFF21}" destId="{1737D443-5DB2-5142-839F-EC6CF4D6D725}" srcOrd="0" destOrd="0" presId="urn:microsoft.com/office/officeart/2005/8/layout/default"/>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05E4D5B6-B194-8F45-9427-1FC4977FF64A}" type="presOf" srcId="{15F8499A-1791-A147-838A-67A972B561A3}" destId="{5F277432-C6FD-3747-9473-48A84E1836F8}" srcOrd="0" destOrd="0" presId="urn:microsoft.com/office/officeart/2005/8/layout/default"/>
    <dgm:cxn modelId="{89B7FBA4-16BF-3C42-933C-A00A72D2CAD1}" type="presOf" srcId="{CB5A1480-6AE6-6F49-BA31-652DB351EF19}" destId="{77E59AA0-04FF-AB4A-BFB6-D797BAABA1C5}" srcOrd="0" destOrd="0" presId="urn:microsoft.com/office/officeart/2005/8/layout/default"/>
    <dgm:cxn modelId="{60C02926-CDEC-3F4D-9FA7-435B0D2CDFBB}" type="presOf" srcId="{A3B2B95A-BF2B-F648-B9CA-A1E709809A7B}" destId="{B1983E6E-31A4-794D-B2B9-00FD71A9197A}" srcOrd="0" destOrd="0" presId="urn:microsoft.com/office/officeart/2005/8/layout/default"/>
    <dgm:cxn modelId="{FBAD6083-A558-3A4D-BF7B-33058B38701A}" type="presParOf" srcId="{77E59AA0-04FF-AB4A-BFB6-D797BAABA1C5}" destId="{B1983E6E-31A4-794D-B2B9-00FD71A9197A}" srcOrd="0" destOrd="0" presId="urn:microsoft.com/office/officeart/2005/8/layout/default"/>
    <dgm:cxn modelId="{9AE9C0C6-3795-024B-B262-83B46CBD7CEE}" type="presParOf" srcId="{77E59AA0-04FF-AB4A-BFB6-D797BAABA1C5}" destId="{EACE502D-F120-7B4B-A5A2-C8143BE63525}" srcOrd="1" destOrd="0" presId="urn:microsoft.com/office/officeart/2005/8/layout/default"/>
    <dgm:cxn modelId="{AAC8CDCC-BC93-7440-8640-F6271DC40987}" type="presParOf" srcId="{77E59AA0-04FF-AB4A-BFB6-D797BAABA1C5}" destId="{5F277432-C6FD-3747-9473-48A84E1836F8}" srcOrd="2" destOrd="0" presId="urn:microsoft.com/office/officeart/2005/8/layout/default"/>
    <dgm:cxn modelId="{76689CDD-DE65-A94D-8C63-75CE0747EEC0}" type="presParOf" srcId="{77E59AA0-04FF-AB4A-BFB6-D797BAABA1C5}" destId="{6017B931-C5EA-D04A-88CC-FB0113B4B9F8}" srcOrd="3" destOrd="0" presId="urn:microsoft.com/office/officeart/2005/8/layout/default"/>
    <dgm:cxn modelId="{EC76FBF6-26C3-A041-AB3C-6B12AB46BEBF}" type="presParOf" srcId="{77E59AA0-04FF-AB4A-BFB6-D797BAABA1C5}" destId="{1737D443-5DB2-5142-839F-EC6CF4D6D725}" srcOrd="4" destOrd="0" presId="urn:microsoft.com/office/officeart/2005/8/layout/default"/>
    <dgm:cxn modelId="{07DDD3E6-A5CB-9849-91A9-F8D1CC71CE4B}" type="presParOf" srcId="{77E59AA0-04FF-AB4A-BFB6-D797BAABA1C5}" destId="{F9180A8D-9C30-E845-A2E0-E03FD5E44857}" srcOrd="5" destOrd="0" presId="urn:microsoft.com/office/officeart/2005/8/layout/default"/>
    <dgm:cxn modelId="{A6D10066-5D8C-DD47-902E-773F89FF5702}" type="presParOf" srcId="{77E59AA0-04FF-AB4A-BFB6-D797BAABA1C5}" destId="{8460260C-734D-EB45-A554-140B0BCABF05}" srcOrd="6" destOrd="0" presId="urn:microsoft.com/office/officeart/2005/8/layout/default"/>
    <dgm:cxn modelId="{900D41FE-2CCB-C84C-B16C-D9B3D3C9FC42}" type="presParOf" srcId="{77E59AA0-04FF-AB4A-BFB6-D797BAABA1C5}" destId="{6D635929-C3C6-E14F-B745-041596C056A9}" srcOrd="7" destOrd="0" presId="urn:microsoft.com/office/officeart/2005/8/layout/default"/>
    <dgm:cxn modelId="{751D37CD-A77F-E141-BEDF-69F0E12CC343}"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tx2">
            <a:lumMod val="50000"/>
          </a:schemeClr>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029E748-4D5B-DA45-9314-88E9F2FD36DB}" srcId="{CB5A1480-6AE6-6F49-BA31-652DB351EF19}" destId="{1C2DC492-5009-DD4D-910D-64A4CB7DFF21}" srcOrd="2" destOrd="0" parTransId="{341D3A61-FBA7-B646-8CE3-F4D98D708BF4}" sibTransId="{544498E6-7F9A-4C4F-9BB5-22E292B76F69}"/>
    <dgm:cxn modelId="{7490F067-6B1B-7345-A9EC-65E126D79482}" type="presOf" srcId="{CB5A1480-6AE6-6F49-BA31-652DB351EF19}" destId="{77E59AA0-04FF-AB4A-BFB6-D797BAABA1C5}" srcOrd="0" destOrd="0" presId="urn:microsoft.com/office/officeart/2005/8/layout/default"/>
    <dgm:cxn modelId="{5F8AF6E6-9865-2A4B-8B0A-C5B2CF4B6B15}" type="presOf" srcId="{06FAA180-D9F9-7D4C-A675-0F3529241361}" destId="{8460260C-734D-EB45-A554-140B0BCABF05}"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8E54F837-52B6-5F46-B44A-18BA17911AAD}" type="presOf" srcId="{1C2DC492-5009-DD4D-910D-64A4CB7DFF21}" destId="{1737D443-5DB2-5142-839F-EC6CF4D6D725}" srcOrd="0" destOrd="0" presId="urn:microsoft.com/office/officeart/2005/8/layout/default"/>
    <dgm:cxn modelId="{14A42E21-4B23-0A4D-859C-0EC9D312C19A}" type="presOf" srcId="{15F8499A-1791-A147-838A-67A972B561A3}" destId="{5F277432-C6FD-3747-9473-48A84E1836F8}"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176F7758-3B35-C644-906B-AB84CA6C10DB}" type="presOf" srcId="{F6827C90-66CF-A84A-921B-44851E457033}" destId="{4938B689-118F-DB49-A3BD-56E5FBA54A04}" srcOrd="0" destOrd="0" presId="urn:microsoft.com/office/officeart/2005/8/layout/default"/>
    <dgm:cxn modelId="{ADBD532C-43AB-5441-B167-E5AABFE64AC4}" srcId="{CB5A1480-6AE6-6F49-BA31-652DB351EF19}" destId="{06FAA180-D9F9-7D4C-A675-0F3529241361}" srcOrd="3" destOrd="0" parTransId="{CFD0B6EE-80BD-C444-ACDA-12C492A3F75A}" sibTransId="{83D454A8-C429-E24B-890C-1BC788114C39}"/>
    <dgm:cxn modelId="{A1BD4E25-D19A-5143-B880-42AB7F0FE66C}" type="presOf" srcId="{A3B2B95A-BF2B-F648-B9CA-A1E709809A7B}" destId="{B1983E6E-31A4-794D-B2B9-00FD71A9197A}" srcOrd="0" destOrd="0" presId="urn:microsoft.com/office/officeart/2005/8/layout/default"/>
    <dgm:cxn modelId="{68516D54-2C81-414E-B116-F3E7F213D9F3}" type="presParOf" srcId="{77E59AA0-04FF-AB4A-BFB6-D797BAABA1C5}" destId="{B1983E6E-31A4-794D-B2B9-00FD71A9197A}" srcOrd="0" destOrd="0" presId="urn:microsoft.com/office/officeart/2005/8/layout/default"/>
    <dgm:cxn modelId="{E1DF5241-A4B5-C541-859B-4573077F1321}" type="presParOf" srcId="{77E59AA0-04FF-AB4A-BFB6-D797BAABA1C5}" destId="{EACE502D-F120-7B4B-A5A2-C8143BE63525}" srcOrd="1" destOrd="0" presId="urn:microsoft.com/office/officeart/2005/8/layout/default"/>
    <dgm:cxn modelId="{05B7D7E4-FB8F-B345-B2A8-5650ECF3C88A}" type="presParOf" srcId="{77E59AA0-04FF-AB4A-BFB6-D797BAABA1C5}" destId="{5F277432-C6FD-3747-9473-48A84E1836F8}" srcOrd="2" destOrd="0" presId="urn:microsoft.com/office/officeart/2005/8/layout/default"/>
    <dgm:cxn modelId="{E590A8B2-B236-354A-94F2-3A15A4BB82C7}" type="presParOf" srcId="{77E59AA0-04FF-AB4A-BFB6-D797BAABA1C5}" destId="{6017B931-C5EA-D04A-88CC-FB0113B4B9F8}" srcOrd="3" destOrd="0" presId="urn:microsoft.com/office/officeart/2005/8/layout/default"/>
    <dgm:cxn modelId="{89E76C36-2AB4-AC44-B06E-621650256B61}" type="presParOf" srcId="{77E59AA0-04FF-AB4A-BFB6-D797BAABA1C5}" destId="{1737D443-5DB2-5142-839F-EC6CF4D6D725}" srcOrd="4" destOrd="0" presId="urn:microsoft.com/office/officeart/2005/8/layout/default"/>
    <dgm:cxn modelId="{2D9392E1-6450-5047-87D4-6F075D78DD46}" type="presParOf" srcId="{77E59AA0-04FF-AB4A-BFB6-D797BAABA1C5}" destId="{F9180A8D-9C30-E845-A2E0-E03FD5E44857}" srcOrd="5" destOrd="0" presId="urn:microsoft.com/office/officeart/2005/8/layout/default"/>
    <dgm:cxn modelId="{0A02C3D1-9F57-4441-A598-090059330FCC}" type="presParOf" srcId="{77E59AA0-04FF-AB4A-BFB6-D797BAABA1C5}" destId="{8460260C-734D-EB45-A554-140B0BCABF05}" srcOrd="6" destOrd="0" presId="urn:microsoft.com/office/officeart/2005/8/layout/default"/>
    <dgm:cxn modelId="{D099FDFE-1214-7D40-9AAC-E8885E564BAD}" type="presParOf" srcId="{77E59AA0-04FF-AB4A-BFB6-D797BAABA1C5}" destId="{6D635929-C3C6-E14F-B745-041596C056A9}" srcOrd="7" destOrd="0" presId="urn:microsoft.com/office/officeart/2005/8/layout/default"/>
    <dgm:cxn modelId="{BBEB6023-337B-BE47-A925-76C754A72D5B}"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a:solidFill>
          <a:schemeClr val="tx2">
            <a:lumMod val="50000"/>
          </a:schemeClr>
        </a:solidFill>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029E748-4D5B-DA45-9314-88E9F2FD36DB}" srcId="{CB5A1480-6AE6-6F49-BA31-652DB351EF19}" destId="{1C2DC492-5009-DD4D-910D-64A4CB7DFF21}" srcOrd="2" destOrd="0" parTransId="{341D3A61-FBA7-B646-8CE3-F4D98D708BF4}" sibTransId="{544498E6-7F9A-4C4F-9BB5-22E292B76F69}"/>
    <dgm:cxn modelId="{63F19BE5-29D7-224F-B323-096559FC58EA}" srcId="{CB5A1480-6AE6-6F49-BA31-652DB351EF19}" destId="{A3B2B95A-BF2B-F648-B9CA-A1E709809A7B}" srcOrd="0" destOrd="0" parTransId="{52161F9F-80F3-FD4F-B4C8-47F4680308EF}" sibTransId="{9DC44028-4785-D04F-BE27-2A6858776656}"/>
    <dgm:cxn modelId="{1732967C-8F10-524D-9A02-FD928CDEA0EC}" type="presOf" srcId="{06FAA180-D9F9-7D4C-A675-0F3529241361}" destId="{8460260C-734D-EB45-A554-140B0BCABF05}" srcOrd="0" destOrd="0" presId="urn:microsoft.com/office/officeart/2005/8/layout/default"/>
    <dgm:cxn modelId="{FAF11B72-1E08-254A-AC93-6BDB7E1ED00E}" type="presOf" srcId="{CB5A1480-6AE6-6F49-BA31-652DB351EF19}" destId="{77E59AA0-04FF-AB4A-BFB6-D797BAABA1C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73032AA2-0421-294C-8231-74B5CE0E958F}" type="presOf" srcId="{A3B2B95A-BF2B-F648-B9CA-A1E709809A7B}" destId="{B1983E6E-31A4-794D-B2B9-00FD71A9197A}" srcOrd="0" destOrd="0" presId="urn:microsoft.com/office/officeart/2005/8/layout/default"/>
    <dgm:cxn modelId="{2FCE2964-6961-E74E-A72F-243AF928ED85}" type="presOf" srcId="{F6827C90-66CF-A84A-921B-44851E457033}" destId="{4938B689-118F-DB49-A3BD-56E5FBA54A04}" srcOrd="0" destOrd="0" presId="urn:microsoft.com/office/officeart/2005/8/layout/default"/>
    <dgm:cxn modelId="{329E88F9-A7E5-704A-9B0C-B2EB677D723E}" type="presOf" srcId="{1C2DC492-5009-DD4D-910D-64A4CB7DFF21}" destId="{1737D443-5DB2-5142-839F-EC6CF4D6D725}" srcOrd="0" destOrd="0" presId="urn:microsoft.com/office/officeart/2005/8/layout/default"/>
    <dgm:cxn modelId="{A9907C9F-8096-5F45-815F-8FEE99E90437}" type="presOf" srcId="{15F8499A-1791-A147-838A-67A972B561A3}" destId="{5F277432-C6FD-3747-9473-48A84E1836F8}" srcOrd="0" destOrd="0" presId="urn:microsoft.com/office/officeart/2005/8/layout/default"/>
    <dgm:cxn modelId="{EC240720-1B1F-7446-A11A-57D636528CB1}" type="presParOf" srcId="{77E59AA0-04FF-AB4A-BFB6-D797BAABA1C5}" destId="{B1983E6E-31A4-794D-B2B9-00FD71A9197A}" srcOrd="0" destOrd="0" presId="urn:microsoft.com/office/officeart/2005/8/layout/default"/>
    <dgm:cxn modelId="{B8BC65F9-54DA-C245-B540-96AD6CC6E394}" type="presParOf" srcId="{77E59AA0-04FF-AB4A-BFB6-D797BAABA1C5}" destId="{EACE502D-F120-7B4B-A5A2-C8143BE63525}" srcOrd="1" destOrd="0" presId="urn:microsoft.com/office/officeart/2005/8/layout/default"/>
    <dgm:cxn modelId="{A33A8288-5E11-2E41-91B5-13173246012E}" type="presParOf" srcId="{77E59AA0-04FF-AB4A-BFB6-D797BAABA1C5}" destId="{5F277432-C6FD-3747-9473-48A84E1836F8}" srcOrd="2" destOrd="0" presId="urn:microsoft.com/office/officeart/2005/8/layout/default"/>
    <dgm:cxn modelId="{B9F464B6-2E15-6B49-AF92-013C2962FAC7}" type="presParOf" srcId="{77E59AA0-04FF-AB4A-BFB6-D797BAABA1C5}" destId="{6017B931-C5EA-D04A-88CC-FB0113B4B9F8}" srcOrd="3" destOrd="0" presId="urn:microsoft.com/office/officeart/2005/8/layout/default"/>
    <dgm:cxn modelId="{4F26D896-3DE2-A140-BFE5-15B70EBEED88}" type="presParOf" srcId="{77E59AA0-04FF-AB4A-BFB6-D797BAABA1C5}" destId="{1737D443-5DB2-5142-839F-EC6CF4D6D725}" srcOrd="4" destOrd="0" presId="urn:microsoft.com/office/officeart/2005/8/layout/default"/>
    <dgm:cxn modelId="{6D7E5022-A4FF-D24D-97DA-A1F2126D5CF6}" type="presParOf" srcId="{77E59AA0-04FF-AB4A-BFB6-D797BAABA1C5}" destId="{F9180A8D-9C30-E845-A2E0-E03FD5E44857}" srcOrd="5" destOrd="0" presId="urn:microsoft.com/office/officeart/2005/8/layout/default"/>
    <dgm:cxn modelId="{5709B3BB-E169-684E-BE6C-EB0D95013DF4}" type="presParOf" srcId="{77E59AA0-04FF-AB4A-BFB6-D797BAABA1C5}" destId="{8460260C-734D-EB45-A554-140B0BCABF05}" srcOrd="6" destOrd="0" presId="urn:microsoft.com/office/officeart/2005/8/layout/default"/>
    <dgm:cxn modelId="{9A2FEEB0-A372-D143-A387-9FA60B9D4C2C}" type="presParOf" srcId="{77E59AA0-04FF-AB4A-BFB6-D797BAABA1C5}" destId="{6D635929-C3C6-E14F-B745-041596C056A9}" srcOrd="7" destOrd="0" presId="urn:microsoft.com/office/officeart/2005/8/layout/default"/>
    <dgm:cxn modelId="{94F95217-974F-0B41-9ED5-DBE411B99719}"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a:solidFill>
          <a:schemeClr val="tx2">
            <a:lumMod val="50000"/>
          </a:schemeClr>
        </a:solidFill>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39024C4-34B5-4C44-A26C-A52CFF8C700C}" type="presOf" srcId="{CB5A1480-6AE6-6F49-BA31-652DB351EF19}" destId="{77E59AA0-04FF-AB4A-BFB6-D797BAABA1C5}"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D437A227-788C-4319-94D4-8ACCE0682548}" type="presOf" srcId="{06FAA180-D9F9-7D4C-A675-0F3529241361}" destId="{8460260C-734D-EB45-A554-140B0BCABF05}"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79C1EF78-6C49-44E5-9705-319F50DA2DF0}" type="presOf" srcId="{A3B2B95A-BF2B-F648-B9CA-A1E709809A7B}" destId="{B1983E6E-31A4-794D-B2B9-00FD71A9197A}" srcOrd="0" destOrd="0" presId="urn:microsoft.com/office/officeart/2005/8/layout/default"/>
    <dgm:cxn modelId="{9BC96FC6-D537-4FF7-9B03-6B0A6A0ED634}" type="presOf" srcId="{15F8499A-1791-A147-838A-67A972B561A3}" destId="{5F277432-C6FD-3747-9473-48A84E1836F8}"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02F4EA55-4127-4361-9A1F-1C376A947DDE}" type="presOf" srcId="{1C2DC492-5009-DD4D-910D-64A4CB7DFF21}" destId="{1737D443-5DB2-5142-839F-EC6CF4D6D725}" srcOrd="0" destOrd="0" presId="urn:microsoft.com/office/officeart/2005/8/layout/default"/>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813FAB4D-F754-47F6-B1D5-6B7682BD640D}" type="presOf" srcId="{F6827C90-66CF-A84A-921B-44851E457033}" destId="{4938B689-118F-DB49-A3BD-56E5FBA54A04}" srcOrd="0" destOrd="0" presId="urn:microsoft.com/office/officeart/2005/8/layout/default"/>
    <dgm:cxn modelId="{B02BEB9B-15F7-4E0D-A591-2D0D9D4F21AC}" type="presParOf" srcId="{77E59AA0-04FF-AB4A-BFB6-D797BAABA1C5}" destId="{B1983E6E-31A4-794D-B2B9-00FD71A9197A}" srcOrd="0" destOrd="0" presId="urn:microsoft.com/office/officeart/2005/8/layout/default"/>
    <dgm:cxn modelId="{27721F2E-1899-4194-BC76-732FF61221EC}" type="presParOf" srcId="{77E59AA0-04FF-AB4A-BFB6-D797BAABA1C5}" destId="{EACE502D-F120-7B4B-A5A2-C8143BE63525}" srcOrd="1" destOrd="0" presId="urn:microsoft.com/office/officeart/2005/8/layout/default"/>
    <dgm:cxn modelId="{92DC01FD-976D-4574-B344-D50488AC14CD}" type="presParOf" srcId="{77E59AA0-04FF-AB4A-BFB6-D797BAABA1C5}" destId="{5F277432-C6FD-3747-9473-48A84E1836F8}" srcOrd="2" destOrd="0" presId="urn:microsoft.com/office/officeart/2005/8/layout/default"/>
    <dgm:cxn modelId="{229A31C1-AE0D-4703-8E76-2B9DAFB90A44}" type="presParOf" srcId="{77E59AA0-04FF-AB4A-BFB6-D797BAABA1C5}" destId="{6017B931-C5EA-D04A-88CC-FB0113B4B9F8}" srcOrd="3" destOrd="0" presId="urn:microsoft.com/office/officeart/2005/8/layout/default"/>
    <dgm:cxn modelId="{2EA87D2C-5032-4BA1-A305-F67E8F78C8CF}" type="presParOf" srcId="{77E59AA0-04FF-AB4A-BFB6-D797BAABA1C5}" destId="{1737D443-5DB2-5142-839F-EC6CF4D6D725}" srcOrd="4" destOrd="0" presId="urn:microsoft.com/office/officeart/2005/8/layout/default"/>
    <dgm:cxn modelId="{02EB4559-4A7A-48F4-BFA7-4BB68C8D67DB}" type="presParOf" srcId="{77E59AA0-04FF-AB4A-BFB6-D797BAABA1C5}" destId="{F9180A8D-9C30-E845-A2E0-E03FD5E44857}" srcOrd="5" destOrd="0" presId="urn:microsoft.com/office/officeart/2005/8/layout/default"/>
    <dgm:cxn modelId="{EC7CB3FC-2799-4319-A12B-395DB0288CE1}" type="presParOf" srcId="{77E59AA0-04FF-AB4A-BFB6-D797BAABA1C5}" destId="{8460260C-734D-EB45-A554-140B0BCABF05}" srcOrd="6" destOrd="0" presId="urn:microsoft.com/office/officeart/2005/8/layout/default"/>
    <dgm:cxn modelId="{CC6339FE-3A79-4D9E-B0D6-66B43FC7CD97}" type="presParOf" srcId="{77E59AA0-04FF-AB4A-BFB6-D797BAABA1C5}" destId="{6D635929-C3C6-E14F-B745-041596C056A9}" srcOrd="7" destOrd="0" presId="urn:microsoft.com/office/officeart/2005/8/layout/default"/>
    <dgm:cxn modelId="{D1AC646D-F357-45E2-A1CD-FEF1A148995B}"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a:solidFill>
          <a:schemeClr val="tx2">
            <a:lumMod val="50000"/>
          </a:schemeClr>
        </a:solidFill>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9C753C59-1D4A-AE4C-8D10-1F62AC202626}" type="presOf" srcId="{A3B2B95A-BF2B-F648-B9CA-A1E709809A7B}" destId="{B1983E6E-31A4-794D-B2B9-00FD71A9197A}"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2B1999BD-A501-8643-9A7F-3EAAB3151CF9}" type="presOf" srcId="{CB5A1480-6AE6-6F49-BA31-652DB351EF19}" destId="{77E59AA0-04FF-AB4A-BFB6-D797BAABA1C5}"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ADBD532C-43AB-5441-B167-E5AABFE64AC4}" srcId="{CB5A1480-6AE6-6F49-BA31-652DB351EF19}" destId="{06FAA180-D9F9-7D4C-A675-0F3529241361}" srcOrd="3" destOrd="0" parTransId="{CFD0B6EE-80BD-C444-ACDA-12C492A3F75A}" sibTransId="{83D454A8-C429-E24B-890C-1BC788114C39}"/>
    <dgm:cxn modelId="{018E39B3-4FEA-DD4C-9F49-666020B691DD}" type="presOf" srcId="{F6827C90-66CF-A84A-921B-44851E457033}" destId="{4938B689-118F-DB49-A3BD-56E5FBA54A04}" srcOrd="0" destOrd="0" presId="urn:microsoft.com/office/officeart/2005/8/layout/default"/>
    <dgm:cxn modelId="{E4E5D08B-028C-4746-8F18-9D75D65203B3}" srcId="{CB5A1480-6AE6-6F49-BA31-652DB351EF19}" destId="{F6827C90-66CF-A84A-921B-44851E457033}" srcOrd="4" destOrd="0" parTransId="{93494747-7E2F-9343-9DBA-FA59BE67E891}" sibTransId="{D517F10C-D1B2-C34D-8ACC-F95D17C93C2B}"/>
    <dgm:cxn modelId="{BA4C67C1-5EC7-6E4E-B6DC-A3E94CD2274B}" type="presOf" srcId="{06FAA180-D9F9-7D4C-A675-0F3529241361}" destId="{8460260C-734D-EB45-A554-140B0BCABF05}" srcOrd="0" destOrd="0" presId="urn:microsoft.com/office/officeart/2005/8/layout/default"/>
    <dgm:cxn modelId="{08B18753-3DB0-CE49-8C75-398A5A5AEFC0}" type="presOf" srcId="{1C2DC492-5009-DD4D-910D-64A4CB7DFF21}" destId="{1737D443-5DB2-5142-839F-EC6CF4D6D72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A048605A-DF48-5143-8BC3-0B6F2073567A}" type="presOf" srcId="{15F8499A-1791-A147-838A-67A972B561A3}" destId="{5F277432-C6FD-3747-9473-48A84E1836F8}" srcOrd="0" destOrd="0" presId="urn:microsoft.com/office/officeart/2005/8/layout/default"/>
    <dgm:cxn modelId="{5E6EB6FD-5D63-8B4F-93F9-F36F1E2A778E}" type="presParOf" srcId="{77E59AA0-04FF-AB4A-BFB6-D797BAABA1C5}" destId="{B1983E6E-31A4-794D-B2B9-00FD71A9197A}" srcOrd="0" destOrd="0" presId="urn:microsoft.com/office/officeart/2005/8/layout/default"/>
    <dgm:cxn modelId="{78FE8004-F524-7044-85F8-A3EFF7119264}" type="presParOf" srcId="{77E59AA0-04FF-AB4A-BFB6-D797BAABA1C5}" destId="{EACE502D-F120-7B4B-A5A2-C8143BE63525}" srcOrd="1" destOrd="0" presId="urn:microsoft.com/office/officeart/2005/8/layout/default"/>
    <dgm:cxn modelId="{A4C11F7D-FF78-A14B-9F39-F23831818A5E}" type="presParOf" srcId="{77E59AA0-04FF-AB4A-BFB6-D797BAABA1C5}" destId="{5F277432-C6FD-3747-9473-48A84E1836F8}" srcOrd="2" destOrd="0" presId="urn:microsoft.com/office/officeart/2005/8/layout/default"/>
    <dgm:cxn modelId="{22B13074-C2C6-1E4E-A294-AFBAA9A7DE04}" type="presParOf" srcId="{77E59AA0-04FF-AB4A-BFB6-D797BAABA1C5}" destId="{6017B931-C5EA-D04A-88CC-FB0113B4B9F8}" srcOrd="3" destOrd="0" presId="urn:microsoft.com/office/officeart/2005/8/layout/default"/>
    <dgm:cxn modelId="{FC7F2F5A-1385-754A-8EE9-E4AFFB6A9A58}" type="presParOf" srcId="{77E59AA0-04FF-AB4A-BFB6-D797BAABA1C5}" destId="{1737D443-5DB2-5142-839F-EC6CF4D6D725}" srcOrd="4" destOrd="0" presId="urn:microsoft.com/office/officeart/2005/8/layout/default"/>
    <dgm:cxn modelId="{5BF6F78A-E4DE-F14D-A288-C04C005902BF}" type="presParOf" srcId="{77E59AA0-04FF-AB4A-BFB6-D797BAABA1C5}" destId="{F9180A8D-9C30-E845-A2E0-E03FD5E44857}" srcOrd="5" destOrd="0" presId="urn:microsoft.com/office/officeart/2005/8/layout/default"/>
    <dgm:cxn modelId="{1516F499-6ADD-EC43-9358-7012885F2811}" type="presParOf" srcId="{77E59AA0-04FF-AB4A-BFB6-D797BAABA1C5}" destId="{8460260C-734D-EB45-A554-140B0BCABF05}" srcOrd="6" destOrd="0" presId="urn:microsoft.com/office/officeart/2005/8/layout/default"/>
    <dgm:cxn modelId="{6B419304-C780-D347-B0FB-219918340126}" type="presParOf" srcId="{77E59AA0-04FF-AB4A-BFB6-D797BAABA1C5}" destId="{6D635929-C3C6-E14F-B745-041596C056A9}" srcOrd="7" destOrd="0" presId="urn:microsoft.com/office/officeart/2005/8/layout/default"/>
    <dgm:cxn modelId="{DEF1413D-9317-0748-BD47-F9642CC06E4B}"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a:solidFill>
          <a:schemeClr val="accent1"/>
        </a:solidFill>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a:solidFill>
          <a:schemeClr val="tx2">
            <a:lumMod val="50000"/>
          </a:schemeClr>
        </a:solidFill>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029E748-4D5B-DA45-9314-88E9F2FD36DB}" srcId="{CB5A1480-6AE6-6F49-BA31-652DB351EF19}" destId="{1C2DC492-5009-DD4D-910D-64A4CB7DFF21}" srcOrd="2" destOrd="0" parTransId="{341D3A61-FBA7-B646-8CE3-F4D98D708BF4}" sibTransId="{544498E6-7F9A-4C4F-9BB5-22E292B76F69}"/>
    <dgm:cxn modelId="{41682811-3F16-614D-829E-714A4C71034F}" type="presOf" srcId="{CB5A1480-6AE6-6F49-BA31-652DB351EF19}" destId="{77E59AA0-04FF-AB4A-BFB6-D797BAABA1C5}" srcOrd="0" destOrd="0" presId="urn:microsoft.com/office/officeart/2005/8/layout/default"/>
    <dgm:cxn modelId="{CAD74654-F2DC-0045-B246-4CD8C2116E23}" type="presOf" srcId="{A3B2B95A-BF2B-F648-B9CA-A1E709809A7B}" destId="{B1983E6E-31A4-794D-B2B9-00FD71A9197A}"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E27BE5BD-D674-DF4D-B7B4-57DE6DAECA53}" type="presOf" srcId="{F6827C90-66CF-A84A-921B-44851E457033}" destId="{4938B689-118F-DB49-A3BD-56E5FBA54A04}" srcOrd="0" destOrd="0" presId="urn:microsoft.com/office/officeart/2005/8/layout/default"/>
    <dgm:cxn modelId="{131DD17C-02EA-C747-9798-CDE4ECDF114D}" type="presOf" srcId="{1C2DC492-5009-DD4D-910D-64A4CB7DFF21}" destId="{1737D443-5DB2-5142-839F-EC6CF4D6D72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5250ABF3-940B-AA46-83C4-04CB0E6DCD3D}" type="presOf" srcId="{06FAA180-D9F9-7D4C-A675-0F3529241361}" destId="{8460260C-734D-EB45-A554-140B0BCABF05}" srcOrd="0" destOrd="0" presId="urn:microsoft.com/office/officeart/2005/8/layout/default"/>
    <dgm:cxn modelId="{4C73F8A8-E42C-BE44-90EF-71C6908BEEE6}" type="presOf" srcId="{15F8499A-1791-A147-838A-67A972B561A3}" destId="{5F277432-C6FD-3747-9473-48A84E1836F8}" srcOrd="0" destOrd="0" presId="urn:microsoft.com/office/officeart/2005/8/layout/default"/>
    <dgm:cxn modelId="{6248C4E8-3EDE-A24E-A660-D7BC0BA37553}" type="presParOf" srcId="{77E59AA0-04FF-AB4A-BFB6-D797BAABA1C5}" destId="{B1983E6E-31A4-794D-B2B9-00FD71A9197A}" srcOrd="0" destOrd="0" presId="urn:microsoft.com/office/officeart/2005/8/layout/default"/>
    <dgm:cxn modelId="{2D79E96B-205E-2B41-AC6B-028AE8E6E643}" type="presParOf" srcId="{77E59AA0-04FF-AB4A-BFB6-D797BAABA1C5}" destId="{EACE502D-F120-7B4B-A5A2-C8143BE63525}" srcOrd="1" destOrd="0" presId="urn:microsoft.com/office/officeart/2005/8/layout/default"/>
    <dgm:cxn modelId="{51286A67-4088-3C4E-9342-8626F182B448}" type="presParOf" srcId="{77E59AA0-04FF-AB4A-BFB6-D797BAABA1C5}" destId="{5F277432-C6FD-3747-9473-48A84E1836F8}" srcOrd="2" destOrd="0" presId="urn:microsoft.com/office/officeart/2005/8/layout/default"/>
    <dgm:cxn modelId="{7C6DB298-2CC8-B548-90B6-D173FF3498FB}" type="presParOf" srcId="{77E59AA0-04FF-AB4A-BFB6-D797BAABA1C5}" destId="{6017B931-C5EA-D04A-88CC-FB0113B4B9F8}" srcOrd="3" destOrd="0" presId="urn:microsoft.com/office/officeart/2005/8/layout/default"/>
    <dgm:cxn modelId="{7528DB9F-19DD-774C-A691-7D24E6A03669}" type="presParOf" srcId="{77E59AA0-04FF-AB4A-BFB6-D797BAABA1C5}" destId="{1737D443-5DB2-5142-839F-EC6CF4D6D725}" srcOrd="4" destOrd="0" presId="urn:microsoft.com/office/officeart/2005/8/layout/default"/>
    <dgm:cxn modelId="{7E0A2882-3C74-9A43-B1B7-7734C7FFC2C4}" type="presParOf" srcId="{77E59AA0-04FF-AB4A-BFB6-D797BAABA1C5}" destId="{F9180A8D-9C30-E845-A2E0-E03FD5E44857}" srcOrd="5" destOrd="0" presId="urn:microsoft.com/office/officeart/2005/8/layout/default"/>
    <dgm:cxn modelId="{0FB2EA5B-DA6D-C143-8919-B757F909A5FA}" type="presParOf" srcId="{77E59AA0-04FF-AB4A-BFB6-D797BAABA1C5}" destId="{8460260C-734D-EB45-A554-140B0BCABF05}" srcOrd="6" destOrd="0" presId="urn:microsoft.com/office/officeart/2005/8/layout/default"/>
    <dgm:cxn modelId="{75DC513F-2F57-E245-BA53-119D3F0FCA34}" type="presParOf" srcId="{77E59AA0-04FF-AB4A-BFB6-D797BAABA1C5}" destId="{6D635929-C3C6-E14F-B745-041596C056A9}" srcOrd="7" destOrd="0" presId="urn:microsoft.com/office/officeart/2005/8/layout/default"/>
    <dgm:cxn modelId="{554619F4-9CC2-AA4D-B0F8-AD91DF3B1CF3}"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a:solidFill>
          <a:schemeClr val="tx2">
            <a:lumMod val="50000"/>
          </a:schemeClr>
        </a:solidFill>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DDB676F4-2039-0A42-9EFA-943BEE25A880}" type="presOf" srcId="{1C2DC492-5009-DD4D-910D-64A4CB7DFF21}" destId="{1737D443-5DB2-5142-839F-EC6CF4D6D725}"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63F19BE5-29D7-224F-B323-096559FC58EA}" srcId="{CB5A1480-6AE6-6F49-BA31-652DB351EF19}" destId="{A3B2B95A-BF2B-F648-B9CA-A1E709809A7B}" srcOrd="0" destOrd="0" parTransId="{52161F9F-80F3-FD4F-B4C8-47F4680308EF}" sibTransId="{9DC44028-4785-D04F-BE27-2A6858776656}"/>
    <dgm:cxn modelId="{6744720E-C2A0-754D-B9BD-31EA79D3D84A}" type="presOf" srcId="{CB5A1480-6AE6-6F49-BA31-652DB351EF19}" destId="{77E59AA0-04FF-AB4A-BFB6-D797BAABA1C5}" srcOrd="0" destOrd="0" presId="urn:microsoft.com/office/officeart/2005/8/layout/default"/>
    <dgm:cxn modelId="{D292A96F-4A75-CC45-8710-8BF90ED7E331}" type="presOf" srcId="{15F8499A-1791-A147-838A-67A972B561A3}" destId="{5F277432-C6FD-3747-9473-48A84E1836F8}"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1CC08606-355C-0E4D-8210-EF135EC21FF0}" type="presOf" srcId="{F6827C90-66CF-A84A-921B-44851E457033}" destId="{4938B689-118F-DB49-A3BD-56E5FBA54A04}" srcOrd="0" destOrd="0" presId="urn:microsoft.com/office/officeart/2005/8/layout/default"/>
    <dgm:cxn modelId="{E88D93A4-B45E-B548-9796-58A6E3D0157A}" type="presOf" srcId="{A3B2B95A-BF2B-F648-B9CA-A1E709809A7B}" destId="{B1983E6E-31A4-794D-B2B9-00FD71A9197A}" srcOrd="0" destOrd="0" presId="urn:microsoft.com/office/officeart/2005/8/layout/default"/>
    <dgm:cxn modelId="{D401319B-6900-5040-94EC-5D16ADD6596C}" type="presOf" srcId="{06FAA180-D9F9-7D4C-A675-0F3529241361}" destId="{8460260C-734D-EB45-A554-140B0BCABF05}" srcOrd="0" destOrd="0" presId="urn:microsoft.com/office/officeart/2005/8/layout/default"/>
    <dgm:cxn modelId="{4CDBAD6F-8F28-0846-917C-8476EEDAA93A}" type="presParOf" srcId="{77E59AA0-04FF-AB4A-BFB6-D797BAABA1C5}" destId="{B1983E6E-31A4-794D-B2B9-00FD71A9197A}" srcOrd="0" destOrd="0" presId="urn:microsoft.com/office/officeart/2005/8/layout/default"/>
    <dgm:cxn modelId="{201B4CDD-F247-B34C-9E79-CBAAFFEE8BA5}" type="presParOf" srcId="{77E59AA0-04FF-AB4A-BFB6-D797BAABA1C5}" destId="{EACE502D-F120-7B4B-A5A2-C8143BE63525}" srcOrd="1" destOrd="0" presId="urn:microsoft.com/office/officeart/2005/8/layout/default"/>
    <dgm:cxn modelId="{B54B594C-41E7-7A42-AAE6-DACCEC1F760E}" type="presParOf" srcId="{77E59AA0-04FF-AB4A-BFB6-D797BAABA1C5}" destId="{5F277432-C6FD-3747-9473-48A84E1836F8}" srcOrd="2" destOrd="0" presId="urn:microsoft.com/office/officeart/2005/8/layout/default"/>
    <dgm:cxn modelId="{A3AA714D-F2D6-064D-9CB2-311E6D9A1D55}" type="presParOf" srcId="{77E59AA0-04FF-AB4A-BFB6-D797BAABA1C5}" destId="{6017B931-C5EA-D04A-88CC-FB0113B4B9F8}" srcOrd="3" destOrd="0" presId="urn:microsoft.com/office/officeart/2005/8/layout/default"/>
    <dgm:cxn modelId="{162338BD-B7D9-E740-9543-AF455BD82AC1}" type="presParOf" srcId="{77E59AA0-04FF-AB4A-BFB6-D797BAABA1C5}" destId="{1737D443-5DB2-5142-839F-EC6CF4D6D725}" srcOrd="4" destOrd="0" presId="urn:microsoft.com/office/officeart/2005/8/layout/default"/>
    <dgm:cxn modelId="{02247CB7-8207-8749-9AEA-2310D87C1F58}" type="presParOf" srcId="{77E59AA0-04FF-AB4A-BFB6-D797BAABA1C5}" destId="{F9180A8D-9C30-E845-A2E0-E03FD5E44857}" srcOrd="5" destOrd="0" presId="urn:microsoft.com/office/officeart/2005/8/layout/default"/>
    <dgm:cxn modelId="{5EF52E4D-9267-214C-AF1D-5D38256C3F4B}" type="presParOf" srcId="{77E59AA0-04FF-AB4A-BFB6-D797BAABA1C5}" destId="{8460260C-734D-EB45-A554-140B0BCABF05}" srcOrd="6" destOrd="0" presId="urn:microsoft.com/office/officeart/2005/8/layout/default"/>
    <dgm:cxn modelId="{F7307F67-DD9C-3343-8198-ED815D97DEFF}" type="presParOf" srcId="{77E59AA0-04FF-AB4A-BFB6-D797BAABA1C5}" destId="{6D635929-C3C6-E14F-B745-041596C056A9}" srcOrd="7" destOrd="0" presId="urn:microsoft.com/office/officeart/2005/8/layout/default"/>
    <dgm:cxn modelId="{83B20F75-F582-BE4F-9539-5DA01E47EFEB}"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a:solidFill>
          <a:schemeClr val="tx2">
            <a:lumMod val="50000"/>
          </a:schemeClr>
        </a:solidFill>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45B904FB-368B-CF45-A7D2-D324CBD596C4}" type="presOf" srcId="{1C2DC492-5009-DD4D-910D-64A4CB7DFF21}" destId="{1737D443-5DB2-5142-839F-EC6CF4D6D725}"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63F19BE5-29D7-224F-B323-096559FC58EA}" srcId="{CB5A1480-6AE6-6F49-BA31-652DB351EF19}" destId="{A3B2B95A-BF2B-F648-B9CA-A1E709809A7B}" srcOrd="0" destOrd="0" parTransId="{52161F9F-80F3-FD4F-B4C8-47F4680308EF}" sibTransId="{9DC44028-4785-D04F-BE27-2A6858776656}"/>
    <dgm:cxn modelId="{D1273ADD-990B-AD4C-B58B-93FA468A147B}" type="presOf" srcId="{CB5A1480-6AE6-6F49-BA31-652DB351EF19}" destId="{77E59AA0-04FF-AB4A-BFB6-D797BAABA1C5}" srcOrd="0" destOrd="0" presId="urn:microsoft.com/office/officeart/2005/8/layout/default"/>
    <dgm:cxn modelId="{48DB7AA8-1E5B-AA43-9D1D-0633BABB9EE7}" type="presOf" srcId="{F6827C90-66CF-A84A-921B-44851E457033}" destId="{4938B689-118F-DB49-A3BD-56E5FBA54A04}" srcOrd="0" destOrd="0" presId="urn:microsoft.com/office/officeart/2005/8/layout/default"/>
    <dgm:cxn modelId="{7A5572E8-B907-5C4D-B08E-61C27D5D0444}" type="presOf" srcId="{A3B2B95A-BF2B-F648-B9CA-A1E709809A7B}" destId="{B1983E6E-31A4-794D-B2B9-00FD71A9197A}"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30A1294B-88D3-324B-8A14-C2F3DC9020D7}" type="presOf" srcId="{06FAA180-D9F9-7D4C-A675-0F3529241361}" destId="{8460260C-734D-EB45-A554-140B0BCABF05}" srcOrd="0" destOrd="0" presId="urn:microsoft.com/office/officeart/2005/8/layout/default"/>
    <dgm:cxn modelId="{18D6B3A4-EB32-FE47-974C-90107A1D1B3F}" type="presOf" srcId="{15F8499A-1791-A147-838A-67A972B561A3}" destId="{5F277432-C6FD-3747-9473-48A84E1836F8}" srcOrd="0" destOrd="0" presId="urn:microsoft.com/office/officeart/2005/8/layout/default"/>
    <dgm:cxn modelId="{F82DB572-274E-F243-8AD7-44B2A7B1D461}" type="presParOf" srcId="{77E59AA0-04FF-AB4A-BFB6-D797BAABA1C5}" destId="{B1983E6E-31A4-794D-B2B9-00FD71A9197A}" srcOrd="0" destOrd="0" presId="urn:microsoft.com/office/officeart/2005/8/layout/default"/>
    <dgm:cxn modelId="{8C37D5D3-9579-B641-ADE9-9106E9BE71B1}" type="presParOf" srcId="{77E59AA0-04FF-AB4A-BFB6-D797BAABA1C5}" destId="{EACE502D-F120-7B4B-A5A2-C8143BE63525}" srcOrd="1" destOrd="0" presId="urn:microsoft.com/office/officeart/2005/8/layout/default"/>
    <dgm:cxn modelId="{31401E00-009C-0E48-AE84-C8AD248E0C00}" type="presParOf" srcId="{77E59AA0-04FF-AB4A-BFB6-D797BAABA1C5}" destId="{5F277432-C6FD-3747-9473-48A84E1836F8}" srcOrd="2" destOrd="0" presId="urn:microsoft.com/office/officeart/2005/8/layout/default"/>
    <dgm:cxn modelId="{6F88B80E-6905-A54D-85DF-4E075DE4EB5D}" type="presParOf" srcId="{77E59AA0-04FF-AB4A-BFB6-D797BAABA1C5}" destId="{6017B931-C5EA-D04A-88CC-FB0113B4B9F8}" srcOrd="3" destOrd="0" presId="urn:microsoft.com/office/officeart/2005/8/layout/default"/>
    <dgm:cxn modelId="{98B676FD-2426-D14D-B0B4-A954D9F8D2C7}" type="presParOf" srcId="{77E59AA0-04FF-AB4A-BFB6-D797BAABA1C5}" destId="{1737D443-5DB2-5142-839F-EC6CF4D6D725}" srcOrd="4" destOrd="0" presId="urn:microsoft.com/office/officeart/2005/8/layout/default"/>
    <dgm:cxn modelId="{67CF25BB-70EA-2747-8878-43E17FFF4F4A}" type="presParOf" srcId="{77E59AA0-04FF-AB4A-BFB6-D797BAABA1C5}" destId="{F9180A8D-9C30-E845-A2E0-E03FD5E44857}" srcOrd="5" destOrd="0" presId="urn:microsoft.com/office/officeart/2005/8/layout/default"/>
    <dgm:cxn modelId="{D750135C-6044-0B48-9B6F-EECD0D6AB3D8}" type="presParOf" srcId="{77E59AA0-04FF-AB4A-BFB6-D797BAABA1C5}" destId="{8460260C-734D-EB45-A554-140B0BCABF05}" srcOrd="6" destOrd="0" presId="urn:microsoft.com/office/officeart/2005/8/layout/default"/>
    <dgm:cxn modelId="{FAAA062D-FDEC-184A-8078-93AB7041E838}" type="presParOf" srcId="{77E59AA0-04FF-AB4A-BFB6-D797BAABA1C5}" destId="{6D635929-C3C6-E14F-B745-041596C056A9}" srcOrd="7" destOrd="0" presId="urn:microsoft.com/office/officeart/2005/8/layout/default"/>
    <dgm:cxn modelId="{C743A27F-8491-8D4A-9705-5CEB0136745B}"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a:solidFill>
          <a:schemeClr val="tx2">
            <a:lumMod val="50000"/>
          </a:schemeClr>
        </a:solidFill>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93391603-0971-FF40-8C4A-C1A3306E1283}" type="presOf" srcId="{15F8499A-1791-A147-838A-67A972B561A3}" destId="{5F277432-C6FD-3747-9473-48A84E1836F8}" srcOrd="0" destOrd="0" presId="urn:microsoft.com/office/officeart/2005/8/layout/default"/>
    <dgm:cxn modelId="{C029E748-4D5B-DA45-9314-88E9F2FD36DB}" srcId="{CB5A1480-6AE6-6F49-BA31-652DB351EF19}" destId="{1C2DC492-5009-DD4D-910D-64A4CB7DFF21}" srcOrd="2" destOrd="0" parTransId="{341D3A61-FBA7-B646-8CE3-F4D98D708BF4}" sibTransId="{544498E6-7F9A-4C4F-9BB5-22E292B76F69}"/>
    <dgm:cxn modelId="{5F324207-9441-5B43-8B81-9CC6DDE2ABF5}" type="presOf" srcId="{A3B2B95A-BF2B-F648-B9CA-A1E709809A7B}" destId="{B1983E6E-31A4-794D-B2B9-00FD71A9197A}"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C0024BB4-825B-E04F-821B-58F3EDDC7DF0}" type="presOf" srcId="{F6827C90-66CF-A84A-921B-44851E457033}" destId="{4938B689-118F-DB49-A3BD-56E5FBA54A04}" srcOrd="0" destOrd="0" presId="urn:microsoft.com/office/officeart/2005/8/layout/default"/>
    <dgm:cxn modelId="{066B62AF-3C75-7444-8119-433E25A68CCB}" type="presOf" srcId="{06FAA180-D9F9-7D4C-A675-0F3529241361}" destId="{8460260C-734D-EB45-A554-140B0BCABF0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8DB2C0D7-2A90-544E-9FAA-94FF30769E72}" type="presOf" srcId="{1C2DC492-5009-DD4D-910D-64A4CB7DFF21}" destId="{1737D443-5DB2-5142-839F-EC6CF4D6D725}" srcOrd="0" destOrd="0" presId="urn:microsoft.com/office/officeart/2005/8/layout/default"/>
    <dgm:cxn modelId="{E4E5D08B-028C-4746-8F18-9D75D65203B3}" srcId="{CB5A1480-6AE6-6F49-BA31-652DB351EF19}" destId="{F6827C90-66CF-A84A-921B-44851E457033}" srcOrd="4" destOrd="0" parTransId="{93494747-7E2F-9343-9DBA-FA59BE67E891}" sibTransId="{D517F10C-D1B2-C34D-8ACC-F95D17C93C2B}"/>
    <dgm:cxn modelId="{ADBD532C-43AB-5441-B167-E5AABFE64AC4}" srcId="{CB5A1480-6AE6-6F49-BA31-652DB351EF19}" destId="{06FAA180-D9F9-7D4C-A675-0F3529241361}" srcOrd="3" destOrd="0" parTransId="{CFD0B6EE-80BD-C444-ACDA-12C492A3F75A}" sibTransId="{83D454A8-C429-E24B-890C-1BC788114C39}"/>
    <dgm:cxn modelId="{4C488311-FD2B-C04B-93DC-4434B88906A0}" type="presOf" srcId="{CB5A1480-6AE6-6F49-BA31-652DB351EF19}" destId="{77E59AA0-04FF-AB4A-BFB6-D797BAABA1C5}" srcOrd="0" destOrd="0" presId="urn:microsoft.com/office/officeart/2005/8/layout/default"/>
    <dgm:cxn modelId="{7548F2BE-85D8-7547-A15C-507940EA8D47}" type="presParOf" srcId="{77E59AA0-04FF-AB4A-BFB6-D797BAABA1C5}" destId="{B1983E6E-31A4-794D-B2B9-00FD71A9197A}" srcOrd="0" destOrd="0" presId="urn:microsoft.com/office/officeart/2005/8/layout/default"/>
    <dgm:cxn modelId="{39F46FE8-54A4-9045-819F-A5D922099EB5}" type="presParOf" srcId="{77E59AA0-04FF-AB4A-BFB6-D797BAABA1C5}" destId="{EACE502D-F120-7B4B-A5A2-C8143BE63525}" srcOrd="1" destOrd="0" presId="urn:microsoft.com/office/officeart/2005/8/layout/default"/>
    <dgm:cxn modelId="{6C32D620-9A58-0043-95E2-857B1F364F59}" type="presParOf" srcId="{77E59AA0-04FF-AB4A-BFB6-D797BAABA1C5}" destId="{5F277432-C6FD-3747-9473-48A84E1836F8}" srcOrd="2" destOrd="0" presId="urn:microsoft.com/office/officeart/2005/8/layout/default"/>
    <dgm:cxn modelId="{5C64529B-9BD6-DC4A-9368-8D34D920425A}" type="presParOf" srcId="{77E59AA0-04FF-AB4A-BFB6-D797BAABA1C5}" destId="{6017B931-C5EA-D04A-88CC-FB0113B4B9F8}" srcOrd="3" destOrd="0" presId="urn:microsoft.com/office/officeart/2005/8/layout/default"/>
    <dgm:cxn modelId="{3D3E843B-421F-214F-A6C3-738F558FAE7F}" type="presParOf" srcId="{77E59AA0-04FF-AB4A-BFB6-D797BAABA1C5}" destId="{1737D443-5DB2-5142-839F-EC6CF4D6D725}" srcOrd="4" destOrd="0" presId="urn:microsoft.com/office/officeart/2005/8/layout/default"/>
    <dgm:cxn modelId="{2AB8365E-7752-3444-BF13-2C718A225204}" type="presParOf" srcId="{77E59AA0-04FF-AB4A-BFB6-D797BAABA1C5}" destId="{F9180A8D-9C30-E845-A2E0-E03FD5E44857}" srcOrd="5" destOrd="0" presId="urn:microsoft.com/office/officeart/2005/8/layout/default"/>
    <dgm:cxn modelId="{0BC77A9B-F5F8-184F-9631-6D074BBE0CC2}" type="presParOf" srcId="{77E59AA0-04FF-AB4A-BFB6-D797BAABA1C5}" destId="{8460260C-734D-EB45-A554-140B0BCABF05}" srcOrd="6" destOrd="0" presId="urn:microsoft.com/office/officeart/2005/8/layout/default"/>
    <dgm:cxn modelId="{06F8C0A9-004C-D249-B491-FAD855C0A7EF}" type="presParOf" srcId="{77E59AA0-04FF-AB4A-BFB6-D797BAABA1C5}" destId="{6D635929-C3C6-E14F-B745-041596C056A9}" srcOrd="7" destOrd="0" presId="urn:microsoft.com/office/officeart/2005/8/layout/default"/>
    <dgm:cxn modelId="{CCAB772F-18E1-4F40-A824-ED45E7EE26A2}"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B5A1480-6AE6-6F49-BA31-652DB351EF19}" type="doc">
      <dgm:prSet loTypeId="urn:microsoft.com/office/officeart/2005/8/layout/default" loCatId="" qsTypeId="urn:microsoft.com/office/officeart/2005/8/quickstyle/simple2" qsCatId="simple" csTypeId="urn:microsoft.com/office/officeart/2005/8/colors/accent1_2" csCatId="accent1" phldr="1"/>
      <dgm:spPr/>
      <dgm:t>
        <a:bodyPr/>
        <a:lstStyle/>
        <a:p>
          <a:endParaRPr lang="en-US"/>
        </a:p>
      </dgm:t>
    </dgm:pt>
    <dgm:pt modelId="{A3B2B95A-BF2B-F648-B9CA-A1E709809A7B}">
      <dgm:prSet phldrT="[Text]" custT="1"/>
      <dgm:spPr>
        <a:solidFill>
          <a:schemeClr val="accent1"/>
        </a:solidFill>
      </dgm:spPr>
      <dgm:t>
        <a:bodyPr/>
        <a:lstStyle/>
        <a:p>
          <a:pPr algn="l"/>
          <a:r>
            <a:rPr lang="en-US" sz="1200" dirty="0" smtClean="0"/>
            <a:t> Advance Payment</a:t>
          </a:r>
          <a:endParaRPr lang="en-US" sz="1200" dirty="0"/>
        </a:p>
      </dgm:t>
    </dgm:pt>
    <dgm:pt modelId="{52161F9F-80F3-FD4F-B4C8-47F4680308EF}" type="parTrans" cxnId="{63F19BE5-29D7-224F-B323-096559FC58EA}">
      <dgm:prSet/>
      <dgm:spPr/>
      <dgm:t>
        <a:bodyPr/>
        <a:lstStyle/>
        <a:p>
          <a:endParaRPr lang="en-US"/>
        </a:p>
      </dgm:t>
    </dgm:pt>
    <dgm:pt modelId="{9DC44028-4785-D04F-BE27-2A6858776656}" type="sibTrans" cxnId="{63F19BE5-29D7-224F-B323-096559FC58EA}">
      <dgm:prSet/>
      <dgm:spPr/>
      <dgm:t>
        <a:bodyPr/>
        <a:lstStyle/>
        <a:p>
          <a:endParaRPr lang="en-US"/>
        </a:p>
      </dgm:t>
    </dgm:pt>
    <dgm:pt modelId="{15F8499A-1791-A147-838A-67A972B561A3}">
      <dgm:prSet phldrT="[Text]" custT="1"/>
      <dgm:spPr>
        <a:solidFill>
          <a:schemeClr val="accent1"/>
        </a:solidFill>
      </dgm:spPr>
      <dgm:t>
        <a:bodyPr/>
        <a:lstStyle/>
        <a:p>
          <a:pPr algn="l"/>
          <a:r>
            <a:rPr lang="en-US" sz="1200" dirty="0" smtClean="0"/>
            <a:t>       Open Account </a:t>
          </a:r>
        </a:p>
        <a:p>
          <a:pPr algn="ctr"/>
          <a:r>
            <a:rPr lang="en-US" sz="1200" dirty="0" smtClean="0"/>
            <a:t>Transaction</a:t>
          </a:r>
          <a:endParaRPr lang="en-US" sz="1200" dirty="0"/>
        </a:p>
      </dgm:t>
    </dgm:pt>
    <dgm:pt modelId="{FAD142E7-6904-2145-B2DA-99D50190642E}" type="parTrans" cxnId="{03C9B61D-5986-A645-BF78-7C9202F38C94}">
      <dgm:prSet/>
      <dgm:spPr/>
      <dgm:t>
        <a:bodyPr/>
        <a:lstStyle/>
        <a:p>
          <a:endParaRPr lang="en-US"/>
        </a:p>
      </dgm:t>
    </dgm:pt>
    <dgm:pt modelId="{0CD176B5-693E-4042-A14D-9E6CE2B096D0}" type="sibTrans" cxnId="{03C9B61D-5986-A645-BF78-7C9202F38C94}">
      <dgm:prSet/>
      <dgm:spPr/>
      <dgm:t>
        <a:bodyPr/>
        <a:lstStyle/>
        <a:p>
          <a:endParaRPr lang="en-US"/>
        </a:p>
      </dgm:t>
    </dgm:pt>
    <dgm:pt modelId="{1C2DC492-5009-DD4D-910D-64A4CB7DFF21}">
      <dgm:prSet phldrT="[Text]" custT="1"/>
      <dgm:spPr/>
      <dgm:t>
        <a:bodyPr/>
        <a:lstStyle/>
        <a:p>
          <a:r>
            <a:rPr lang="en-US" sz="1200" dirty="0" smtClean="0"/>
            <a:t>Documentary Collection</a:t>
          </a:r>
          <a:endParaRPr lang="en-US" sz="1200" dirty="0"/>
        </a:p>
      </dgm:t>
    </dgm:pt>
    <dgm:pt modelId="{341D3A61-FBA7-B646-8CE3-F4D98D708BF4}" type="parTrans" cxnId="{C029E748-4D5B-DA45-9314-88E9F2FD36DB}">
      <dgm:prSet/>
      <dgm:spPr/>
      <dgm:t>
        <a:bodyPr/>
        <a:lstStyle/>
        <a:p>
          <a:endParaRPr lang="en-US"/>
        </a:p>
      </dgm:t>
    </dgm:pt>
    <dgm:pt modelId="{544498E6-7F9A-4C4F-9BB5-22E292B76F69}" type="sibTrans" cxnId="{C029E748-4D5B-DA45-9314-88E9F2FD36DB}">
      <dgm:prSet/>
      <dgm:spPr/>
      <dgm:t>
        <a:bodyPr/>
        <a:lstStyle/>
        <a:p>
          <a:endParaRPr lang="en-US"/>
        </a:p>
      </dgm:t>
    </dgm:pt>
    <dgm:pt modelId="{06FAA180-D9F9-7D4C-A675-0F3529241361}">
      <dgm:prSet phldrT="[Text]" custT="1"/>
      <dgm:spPr/>
      <dgm:t>
        <a:bodyPr/>
        <a:lstStyle/>
        <a:p>
          <a:r>
            <a:rPr lang="en-US" sz="1200" dirty="0" smtClean="0"/>
            <a:t>Documentary </a:t>
          </a:r>
        </a:p>
        <a:p>
          <a:r>
            <a:rPr lang="en-US" sz="1200" dirty="0" smtClean="0"/>
            <a:t>Letters of Credit</a:t>
          </a:r>
          <a:endParaRPr lang="en-US" sz="1200" dirty="0"/>
        </a:p>
      </dgm:t>
    </dgm:pt>
    <dgm:pt modelId="{CFD0B6EE-80BD-C444-ACDA-12C492A3F75A}" type="parTrans" cxnId="{ADBD532C-43AB-5441-B167-E5AABFE64AC4}">
      <dgm:prSet/>
      <dgm:spPr/>
      <dgm:t>
        <a:bodyPr/>
        <a:lstStyle/>
        <a:p>
          <a:endParaRPr lang="en-US"/>
        </a:p>
      </dgm:t>
    </dgm:pt>
    <dgm:pt modelId="{83D454A8-C429-E24B-890C-1BC788114C39}" type="sibTrans" cxnId="{ADBD532C-43AB-5441-B167-E5AABFE64AC4}">
      <dgm:prSet/>
      <dgm:spPr/>
      <dgm:t>
        <a:bodyPr/>
        <a:lstStyle/>
        <a:p>
          <a:endParaRPr lang="en-US"/>
        </a:p>
      </dgm:t>
    </dgm:pt>
    <dgm:pt modelId="{F6827C90-66CF-A84A-921B-44851E457033}">
      <dgm:prSet phldrT="[Text]" custT="1"/>
      <dgm:spPr>
        <a:solidFill>
          <a:schemeClr val="tx2">
            <a:lumMod val="50000"/>
          </a:schemeClr>
        </a:solidFill>
      </dgm:spPr>
      <dgm:t>
        <a:bodyPr/>
        <a:lstStyle/>
        <a:p>
          <a:r>
            <a:rPr lang="en-US" sz="1200" dirty="0" smtClean="0"/>
            <a:t>Risk Comparison</a:t>
          </a:r>
          <a:endParaRPr lang="en-US" sz="1200" dirty="0"/>
        </a:p>
      </dgm:t>
    </dgm:pt>
    <dgm:pt modelId="{93494747-7E2F-9343-9DBA-FA59BE67E891}" type="parTrans" cxnId="{E4E5D08B-028C-4746-8F18-9D75D65203B3}">
      <dgm:prSet/>
      <dgm:spPr/>
      <dgm:t>
        <a:bodyPr/>
        <a:lstStyle/>
        <a:p>
          <a:endParaRPr lang="en-US"/>
        </a:p>
      </dgm:t>
    </dgm:pt>
    <dgm:pt modelId="{D517F10C-D1B2-C34D-8ACC-F95D17C93C2B}" type="sibTrans" cxnId="{E4E5D08B-028C-4746-8F18-9D75D65203B3}">
      <dgm:prSet/>
      <dgm:spPr/>
      <dgm:t>
        <a:bodyPr/>
        <a:lstStyle/>
        <a:p>
          <a:endParaRPr lang="en-US"/>
        </a:p>
      </dgm:t>
    </dgm:pt>
    <dgm:pt modelId="{77E59AA0-04FF-AB4A-BFB6-D797BAABA1C5}" type="pres">
      <dgm:prSet presAssocID="{CB5A1480-6AE6-6F49-BA31-652DB351EF19}" presName="diagram" presStyleCnt="0">
        <dgm:presLayoutVars>
          <dgm:dir/>
          <dgm:resizeHandles val="exact"/>
        </dgm:presLayoutVars>
      </dgm:prSet>
      <dgm:spPr/>
      <dgm:t>
        <a:bodyPr/>
        <a:lstStyle/>
        <a:p>
          <a:endParaRPr lang="en-US"/>
        </a:p>
      </dgm:t>
    </dgm:pt>
    <dgm:pt modelId="{B1983E6E-31A4-794D-B2B9-00FD71A9197A}" type="pres">
      <dgm:prSet presAssocID="{A3B2B95A-BF2B-F648-B9CA-A1E709809A7B}" presName="node" presStyleLbl="node1" presStyleIdx="0" presStyleCnt="5" custScaleX="61182" custScaleY="45376" custLinFactNeighborX="-22143" custLinFactNeighborY="451">
        <dgm:presLayoutVars>
          <dgm:bulletEnabled val="1"/>
        </dgm:presLayoutVars>
      </dgm:prSet>
      <dgm:spPr/>
      <dgm:t>
        <a:bodyPr/>
        <a:lstStyle/>
        <a:p>
          <a:endParaRPr lang="en-US"/>
        </a:p>
      </dgm:t>
    </dgm:pt>
    <dgm:pt modelId="{EACE502D-F120-7B4B-A5A2-C8143BE63525}" type="pres">
      <dgm:prSet presAssocID="{9DC44028-4785-D04F-BE27-2A6858776656}" presName="sibTrans" presStyleCnt="0"/>
      <dgm:spPr/>
    </dgm:pt>
    <dgm:pt modelId="{5F277432-C6FD-3747-9473-48A84E1836F8}" type="pres">
      <dgm:prSet presAssocID="{15F8499A-1791-A147-838A-67A972B561A3}" presName="node" presStyleLbl="node1" presStyleIdx="1" presStyleCnt="5" custScaleX="76684" custScaleY="46274" custLinFactNeighborX="-33518" custLinFactNeighborY="-2">
        <dgm:presLayoutVars>
          <dgm:bulletEnabled val="1"/>
        </dgm:presLayoutVars>
      </dgm:prSet>
      <dgm:spPr/>
      <dgm:t>
        <a:bodyPr/>
        <a:lstStyle/>
        <a:p>
          <a:endParaRPr lang="en-US"/>
        </a:p>
      </dgm:t>
    </dgm:pt>
    <dgm:pt modelId="{6017B931-C5EA-D04A-88CC-FB0113B4B9F8}" type="pres">
      <dgm:prSet presAssocID="{0CD176B5-693E-4042-A14D-9E6CE2B096D0}" presName="sibTrans" presStyleCnt="0"/>
      <dgm:spPr/>
    </dgm:pt>
    <dgm:pt modelId="{1737D443-5DB2-5142-839F-EC6CF4D6D725}" type="pres">
      <dgm:prSet presAssocID="{1C2DC492-5009-DD4D-910D-64A4CB7DFF21}" presName="node" presStyleLbl="node1" presStyleIdx="2" presStyleCnt="5" custScaleX="82280" custScaleY="46274" custLinFactNeighborX="-51429" custLinFactNeighborY="-2">
        <dgm:presLayoutVars>
          <dgm:bulletEnabled val="1"/>
        </dgm:presLayoutVars>
      </dgm:prSet>
      <dgm:spPr/>
      <dgm:t>
        <a:bodyPr/>
        <a:lstStyle/>
        <a:p>
          <a:endParaRPr lang="en-US"/>
        </a:p>
      </dgm:t>
    </dgm:pt>
    <dgm:pt modelId="{F9180A8D-9C30-E845-A2E0-E03FD5E44857}" type="pres">
      <dgm:prSet presAssocID="{544498E6-7F9A-4C4F-9BB5-22E292B76F69}" presName="sibTrans" presStyleCnt="0"/>
      <dgm:spPr/>
    </dgm:pt>
    <dgm:pt modelId="{8460260C-734D-EB45-A554-140B0BCABF05}" type="pres">
      <dgm:prSet presAssocID="{06FAA180-D9F9-7D4C-A675-0F3529241361}" presName="node" presStyleLbl="node1" presStyleIdx="3" presStyleCnt="5" custScaleX="86910" custScaleY="46274" custLinFactNeighborX="-61706" custLinFactNeighborY="2">
        <dgm:presLayoutVars>
          <dgm:bulletEnabled val="1"/>
        </dgm:presLayoutVars>
      </dgm:prSet>
      <dgm:spPr/>
      <dgm:t>
        <a:bodyPr/>
        <a:lstStyle/>
        <a:p>
          <a:endParaRPr lang="en-US"/>
        </a:p>
      </dgm:t>
    </dgm:pt>
    <dgm:pt modelId="{6D635929-C3C6-E14F-B745-041596C056A9}" type="pres">
      <dgm:prSet presAssocID="{83D454A8-C429-E24B-890C-1BC788114C39}" presName="sibTrans" presStyleCnt="0"/>
      <dgm:spPr/>
    </dgm:pt>
    <dgm:pt modelId="{4938B689-118F-DB49-A3BD-56E5FBA54A04}" type="pres">
      <dgm:prSet presAssocID="{F6827C90-66CF-A84A-921B-44851E457033}" presName="node" presStyleLbl="node1" presStyleIdx="4" presStyleCnt="5" custScaleX="76805" custScaleY="46274" custLinFactNeighborX="-72465" custLinFactNeighborY="2">
        <dgm:presLayoutVars>
          <dgm:bulletEnabled val="1"/>
        </dgm:presLayoutVars>
      </dgm:prSet>
      <dgm:spPr/>
      <dgm:t>
        <a:bodyPr/>
        <a:lstStyle/>
        <a:p>
          <a:endParaRPr lang="en-US"/>
        </a:p>
      </dgm:t>
    </dgm:pt>
  </dgm:ptLst>
  <dgm:cxnLst>
    <dgm:cxn modelId="{C029E748-4D5B-DA45-9314-88E9F2FD36DB}" srcId="{CB5A1480-6AE6-6F49-BA31-652DB351EF19}" destId="{1C2DC492-5009-DD4D-910D-64A4CB7DFF21}" srcOrd="2" destOrd="0" parTransId="{341D3A61-FBA7-B646-8CE3-F4D98D708BF4}" sibTransId="{544498E6-7F9A-4C4F-9BB5-22E292B76F69}"/>
    <dgm:cxn modelId="{D66620D3-1349-8B46-BE89-7A05238F572C}" type="presOf" srcId="{15F8499A-1791-A147-838A-67A972B561A3}" destId="{5F277432-C6FD-3747-9473-48A84E1836F8}" srcOrd="0" destOrd="0" presId="urn:microsoft.com/office/officeart/2005/8/layout/default"/>
    <dgm:cxn modelId="{63F19BE5-29D7-224F-B323-096559FC58EA}" srcId="{CB5A1480-6AE6-6F49-BA31-652DB351EF19}" destId="{A3B2B95A-BF2B-F648-B9CA-A1E709809A7B}" srcOrd="0" destOrd="0" parTransId="{52161F9F-80F3-FD4F-B4C8-47F4680308EF}" sibTransId="{9DC44028-4785-D04F-BE27-2A6858776656}"/>
    <dgm:cxn modelId="{6899BC84-0A75-124D-901F-9526F12A2190}" type="presOf" srcId="{A3B2B95A-BF2B-F648-B9CA-A1E709809A7B}" destId="{B1983E6E-31A4-794D-B2B9-00FD71A9197A}" srcOrd="0" destOrd="0" presId="urn:microsoft.com/office/officeart/2005/8/layout/default"/>
    <dgm:cxn modelId="{3603D323-7D3F-C341-967D-7769621C5FBA}" type="presOf" srcId="{F6827C90-66CF-A84A-921B-44851E457033}" destId="{4938B689-118F-DB49-A3BD-56E5FBA54A04}" srcOrd="0" destOrd="0" presId="urn:microsoft.com/office/officeart/2005/8/layout/default"/>
    <dgm:cxn modelId="{7B32395C-0DB7-4741-AA01-98E6D4B03A72}" type="presOf" srcId="{06FAA180-D9F9-7D4C-A675-0F3529241361}" destId="{8460260C-734D-EB45-A554-140B0BCABF05}" srcOrd="0" destOrd="0" presId="urn:microsoft.com/office/officeart/2005/8/layout/default"/>
    <dgm:cxn modelId="{03C9B61D-5986-A645-BF78-7C9202F38C94}" srcId="{CB5A1480-6AE6-6F49-BA31-652DB351EF19}" destId="{15F8499A-1791-A147-838A-67A972B561A3}" srcOrd="1" destOrd="0" parTransId="{FAD142E7-6904-2145-B2DA-99D50190642E}" sibTransId="{0CD176B5-693E-4042-A14D-9E6CE2B096D0}"/>
    <dgm:cxn modelId="{E4E5D08B-028C-4746-8F18-9D75D65203B3}" srcId="{CB5A1480-6AE6-6F49-BA31-652DB351EF19}" destId="{F6827C90-66CF-A84A-921B-44851E457033}" srcOrd="4" destOrd="0" parTransId="{93494747-7E2F-9343-9DBA-FA59BE67E891}" sibTransId="{D517F10C-D1B2-C34D-8ACC-F95D17C93C2B}"/>
    <dgm:cxn modelId="{C7D17FD4-28B5-E948-B074-23EB1AB47776}" type="presOf" srcId="{CB5A1480-6AE6-6F49-BA31-652DB351EF19}" destId="{77E59AA0-04FF-AB4A-BFB6-D797BAABA1C5}" srcOrd="0" destOrd="0" presId="urn:microsoft.com/office/officeart/2005/8/layout/default"/>
    <dgm:cxn modelId="{ADBD532C-43AB-5441-B167-E5AABFE64AC4}" srcId="{CB5A1480-6AE6-6F49-BA31-652DB351EF19}" destId="{06FAA180-D9F9-7D4C-A675-0F3529241361}" srcOrd="3" destOrd="0" parTransId="{CFD0B6EE-80BD-C444-ACDA-12C492A3F75A}" sibTransId="{83D454A8-C429-E24B-890C-1BC788114C39}"/>
    <dgm:cxn modelId="{3F6F68D7-372A-C947-9F12-6CD707A60E3B}" type="presOf" srcId="{1C2DC492-5009-DD4D-910D-64A4CB7DFF21}" destId="{1737D443-5DB2-5142-839F-EC6CF4D6D725}" srcOrd="0" destOrd="0" presId="urn:microsoft.com/office/officeart/2005/8/layout/default"/>
    <dgm:cxn modelId="{178C949E-5609-0945-9CE8-E4B2C0262EE3}" type="presParOf" srcId="{77E59AA0-04FF-AB4A-BFB6-D797BAABA1C5}" destId="{B1983E6E-31A4-794D-B2B9-00FD71A9197A}" srcOrd="0" destOrd="0" presId="urn:microsoft.com/office/officeart/2005/8/layout/default"/>
    <dgm:cxn modelId="{725B7424-215B-D14C-A456-6BAA11B38E02}" type="presParOf" srcId="{77E59AA0-04FF-AB4A-BFB6-D797BAABA1C5}" destId="{EACE502D-F120-7B4B-A5A2-C8143BE63525}" srcOrd="1" destOrd="0" presId="urn:microsoft.com/office/officeart/2005/8/layout/default"/>
    <dgm:cxn modelId="{98079F1E-F3E9-F34B-8B79-FA97DDC4524A}" type="presParOf" srcId="{77E59AA0-04FF-AB4A-BFB6-D797BAABA1C5}" destId="{5F277432-C6FD-3747-9473-48A84E1836F8}" srcOrd="2" destOrd="0" presId="urn:microsoft.com/office/officeart/2005/8/layout/default"/>
    <dgm:cxn modelId="{313900A4-F5D9-6740-B604-BE9DCDD83D97}" type="presParOf" srcId="{77E59AA0-04FF-AB4A-BFB6-D797BAABA1C5}" destId="{6017B931-C5EA-D04A-88CC-FB0113B4B9F8}" srcOrd="3" destOrd="0" presId="urn:microsoft.com/office/officeart/2005/8/layout/default"/>
    <dgm:cxn modelId="{9B889DC5-BFA7-7742-B60D-10E32622D112}" type="presParOf" srcId="{77E59AA0-04FF-AB4A-BFB6-D797BAABA1C5}" destId="{1737D443-5DB2-5142-839F-EC6CF4D6D725}" srcOrd="4" destOrd="0" presId="urn:microsoft.com/office/officeart/2005/8/layout/default"/>
    <dgm:cxn modelId="{AB003047-AED9-7E4D-A1AA-77ED094CCD63}" type="presParOf" srcId="{77E59AA0-04FF-AB4A-BFB6-D797BAABA1C5}" destId="{F9180A8D-9C30-E845-A2E0-E03FD5E44857}" srcOrd="5" destOrd="0" presId="urn:microsoft.com/office/officeart/2005/8/layout/default"/>
    <dgm:cxn modelId="{6593DC36-F035-554B-90F7-2D5A1D8FD618}" type="presParOf" srcId="{77E59AA0-04FF-AB4A-BFB6-D797BAABA1C5}" destId="{8460260C-734D-EB45-A554-140B0BCABF05}" srcOrd="6" destOrd="0" presId="urn:microsoft.com/office/officeart/2005/8/layout/default"/>
    <dgm:cxn modelId="{78D19336-C9D9-1D44-94B8-E9E0B01A87DD}" type="presParOf" srcId="{77E59AA0-04FF-AB4A-BFB6-D797BAABA1C5}" destId="{6D635929-C3C6-E14F-B745-041596C056A9}" srcOrd="7" destOrd="0" presId="urn:microsoft.com/office/officeart/2005/8/layout/default"/>
    <dgm:cxn modelId="{02E89E53-53BC-3140-9FDF-725361D8C0DD}" type="presParOf" srcId="{77E59AA0-04FF-AB4A-BFB6-D797BAABA1C5}" destId="{4938B689-118F-DB49-A3BD-56E5FBA54A0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83E6E-31A4-794D-B2B9-00FD71A9197A}">
      <dsp:nvSpPr>
        <dsp:cNvPr id="0" name=""/>
        <dsp:cNvSpPr/>
      </dsp:nvSpPr>
      <dsp:spPr>
        <a:xfrm>
          <a:off x="746061" y="12516"/>
          <a:ext cx="1415524" cy="629899"/>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Advance Payment</a:t>
          </a:r>
          <a:endParaRPr lang="en-US" sz="1200" kern="1200" dirty="0"/>
        </a:p>
      </dsp:txBody>
      <dsp:txXfrm>
        <a:off x="746061" y="12516"/>
        <a:ext cx="1415524" cy="629899"/>
      </dsp:txXfrm>
    </dsp:sp>
    <dsp:sp modelId="{5F277432-C6FD-3747-9473-48A84E1836F8}">
      <dsp:nvSpPr>
        <dsp:cNvPr id="0" name=""/>
        <dsp:cNvSpPr/>
      </dsp:nvSpPr>
      <dsp:spPr>
        <a:xfrm>
          <a:off x="2129773" y="0"/>
          <a:ext cx="177418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kern="1200" dirty="0" smtClean="0"/>
            <a:t>       Open Account </a:t>
          </a:r>
        </a:p>
        <a:p>
          <a:pPr lvl="0" algn="ctr" defTabSz="533400">
            <a:lnSpc>
              <a:spcPct val="90000"/>
            </a:lnSpc>
            <a:spcBef>
              <a:spcPct val="0"/>
            </a:spcBef>
            <a:spcAft>
              <a:spcPct val="35000"/>
            </a:spcAft>
          </a:pPr>
          <a:r>
            <a:rPr lang="en-US" sz="1200" kern="1200" dirty="0" smtClean="0"/>
            <a:t>Transaction</a:t>
          </a:r>
          <a:endParaRPr lang="en-US" sz="1200" kern="1200" dirty="0"/>
        </a:p>
      </dsp:txBody>
      <dsp:txXfrm>
        <a:off x="2129773" y="0"/>
        <a:ext cx="1774183" cy="642365"/>
      </dsp:txXfrm>
    </dsp:sp>
    <dsp:sp modelId="{1737D443-5DB2-5142-839F-EC6CF4D6D725}">
      <dsp:nvSpPr>
        <dsp:cNvPr id="0" name=""/>
        <dsp:cNvSpPr/>
      </dsp:nvSpPr>
      <dsp:spPr>
        <a:xfrm>
          <a:off x="3720925" y="0"/>
          <a:ext cx="1903653" cy="642365"/>
        </a:xfrm>
        <a:prstGeom prst="rect">
          <a:avLst/>
        </a:prstGeom>
        <a:solidFill>
          <a:schemeClr val="accent1"/>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Collection</a:t>
          </a:r>
          <a:endParaRPr lang="en-US" sz="1200" kern="1200" dirty="0"/>
        </a:p>
      </dsp:txBody>
      <dsp:txXfrm>
        <a:off x="3720925" y="0"/>
        <a:ext cx="1903653" cy="642365"/>
      </dsp:txXfrm>
    </dsp:sp>
    <dsp:sp modelId="{8460260C-734D-EB45-A554-140B0BCABF05}">
      <dsp:nvSpPr>
        <dsp:cNvPr id="0" name=""/>
        <dsp:cNvSpPr/>
      </dsp:nvSpPr>
      <dsp:spPr>
        <a:xfrm>
          <a:off x="5618170" y="50"/>
          <a:ext cx="2010774" cy="642365"/>
        </a:xfrm>
        <a:prstGeom prst="rect">
          <a:avLst/>
        </a:prstGeom>
        <a:solidFill>
          <a:schemeClr val="tx2">
            <a:lumMod val="5000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Documentary </a:t>
          </a:r>
        </a:p>
        <a:p>
          <a:pPr lvl="0" algn="ctr" defTabSz="533400">
            <a:lnSpc>
              <a:spcPct val="90000"/>
            </a:lnSpc>
            <a:spcBef>
              <a:spcPct val="0"/>
            </a:spcBef>
            <a:spcAft>
              <a:spcPct val="35000"/>
            </a:spcAft>
          </a:pPr>
          <a:r>
            <a:rPr lang="en-US" sz="1200" kern="1200" dirty="0" smtClean="0"/>
            <a:t>Letters of Credit</a:t>
          </a:r>
          <a:endParaRPr lang="en-US" sz="1200" kern="1200" dirty="0"/>
        </a:p>
      </dsp:txBody>
      <dsp:txXfrm>
        <a:off x="5618170" y="50"/>
        <a:ext cx="2010774" cy="642365"/>
      </dsp:txXfrm>
    </dsp:sp>
    <dsp:sp modelId="{4938B689-118F-DB49-A3BD-56E5FBA54A04}">
      <dsp:nvSpPr>
        <dsp:cNvPr id="0" name=""/>
        <dsp:cNvSpPr/>
      </dsp:nvSpPr>
      <dsp:spPr>
        <a:xfrm>
          <a:off x="7611384" y="50"/>
          <a:ext cx="1776982" cy="642365"/>
        </a:xfrm>
        <a:prstGeom prst="rect">
          <a:avLst/>
        </a:prstGeom>
        <a:solidFill>
          <a:schemeClr val="accent1">
            <a:hueOff val="0"/>
            <a:satOff val="0"/>
            <a:lumOff val="0"/>
            <a:alphaOff val="0"/>
          </a:schemeClr>
        </a:solidFill>
        <a:ln w="444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Risk Comparison</a:t>
          </a:r>
          <a:endParaRPr lang="en-US" sz="1200" kern="1200" dirty="0"/>
        </a:p>
      </dsp:txBody>
      <dsp:txXfrm>
        <a:off x="7611384" y="50"/>
        <a:ext cx="1776982" cy="64236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A432C8-69A7-458B-9684-2BFA64B31948}" type="datetime2">
              <a:rPr lang="en-US" smtClean="0"/>
              <a:t>Wednesday, September 17,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96A3A3-94A6-4E5B-AF39-173ACA3E61CC}" type="datetime2">
              <a:rPr lang="en-US" smtClean="0"/>
              <a:t>Wednesday, September 17,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33D019-A32C-4EAD-B8E6-DBDA699692FD}" type="datetime2">
              <a:rPr lang="en-US" smtClean="0"/>
              <a:t>Wednesday, September 17,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EBA98F-560C-4997-81C4-81D4D9187EAB}" type="datetime2">
              <a:rPr lang="en-US" smtClean="0"/>
              <a:t>Wednesday, September 17,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0972B2-CA5C-437D-87D0-8081271A9E4B}" type="datetime2">
              <a:rPr lang="en-US" smtClean="0"/>
              <a:t>Wednesday, September 17, 2014</a:t>
            </a:fld>
            <a:endParaRPr lang="en-US"/>
          </a:p>
        </p:txBody>
      </p:sp>
      <p:sp>
        <p:nvSpPr>
          <p:cNvPr id="8" name="Footer Placeholder 7"/>
          <p:cNvSpPr>
            <a:spLocks noGrp="1"/>
          </p:cNvSpPr>
          <p:nvPr>
            <p:ph type="ftr" sz="quarter" idx="11"/>
          </p:nvPr>
        </p:nvSpPr>
        <p:spPr/>
        <p:txBody>
          <a:bodyPr/>
          <a:lstStyle/>
          <a:p>
            <a:pPr algn="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CD4847-11EF-4466-A8AD-85CDB7B49118}" type="datetime2">
              <a:rPr lang="en-US" smtClean="0"/>
              <a:t>Wednesday, September 17, 2014</a:t>
            </a:fld>
            <a:endParaRPr lang="en-US"/>
          </a:p>
        </p:txBody>
      </p:sp>
      <p:sp>
        <p:nvSpPr>
          <p:cNvPr id="4" name="Footer Placeholder 3"/>
          <p:cNvSpPr>
            <a:spLocks noGrp="1"/>
          </p:cNvSpPr>
          <p:nvPr>
            <p:ph type="ftr" sz="quarter" idx="11"/>
          </p:nvPr>
        </p:nvSpPr>
        <p:spPr/>
        <p:txBody>
          <a:bodyPr/>
          <a:lstStyle/>
          <a:p>
            <a:pPr algn="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8457A-3AB9-4880-8A0C-9F8524491207}" type="datetime2">
              <a:rPr lang="en-US" smtClean="0"/>
              <a:t>Wednesday, September 17, 2014</a:t>
            </a:fld>
            <a:endParaRPr lang="en-US"/>
          </a:p>
        </p:txBody>
      </p:sp>
      <p:sp>
        <p:nvSpPr>
          <p:cNvPr id="3" name="Footer Placeholder 2"/>
          <p:cNvSpPr>
            <a:spLocks noGrp="1"/>
          </p:cNvSpPr>
          <p:nvPr>
            <p:ph type="ftr" sz="quarter" idx="11"/>
          </p:nvPr>
        </p:nvSpPr>
        <p:spPr/>
        <p:txBody>
          <a:bodyPr/>
          <a:lstStyle/>
          <a:p>
            <a:pPr algn="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E976D3-5B7F-4300-ABED-C91F1B2AE209}" type="datetime2">
              <a:rPr lang="en-US" smtClean="0"/>
              <a:t>Wednesday, September 17,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DC1E59-17DD-41CE-97CA-624A472382D4}" type="datetime2">
              <a:rPr lang="en-US" smtClean="0"/>
              <a:t>Wednesday, September 17,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057FC-95B6-4D89-AFDA-ABA33EE921E5}" type="datetime2">
              <a:rPr lang="en-US" smtClean="0"/>
              <a:t>Wednesday, September 17,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4549AC-EB31-477F-92A9-B1988E232878}" type="datetime2">
              <a:rPr lang="en-US" smtClean="0"/>
              <a:t>Wednesday, September 17,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A80CB818-7379-467D-8E76-EF9D9074A26C}" type="datetime2">
              <a:rPr lang="en-US" smtClean="0"/>
              <a:t>Wednesday, September 17, 2014</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3.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6464" y="2224821"/>
            <a:ext cx="9861994" cy="1927225"/>
          </a:xfrm>
        </p:spPr>
        <p:txBody>
          <a:bodyPr/>
          <a:lstStyle/>
          <a:p>
            <a:pPr algn="r"/>
            <a:r>
              <a:rPr lang="en-US" sz="4000" dirty="0" smtClean="0">
                <a:solidFill>
                  <a:srgbClr val="000000"/>
                </a:solidFill>
              </a:rPr>
              <a:t>INTERNATIONAL PAYMENT METHODS</a:t>
            </a:r>
            <a:endParaRPr lang="en-US" sz="4000" dirty="0">
              <a:solidFill>
                <a:srgbClr val="000000"/>
              </a:solidFill>
            </a:endParaRPr>
          </a:p>
        </p:txBody>
      </p:sp>
      <p:sp>
        <p:nvSpPr>
          <p:cNvPr id="4" name="Title 1"/>
          <p:cNvSpPr txBox="1">
            <a:spLocks/>
          </p:cNvSpPr>
          <p:nvPr/>
        </p:nvSpPr>
        <p:spPr>
          <a:xfrm>
            <a:off x="974949" y="4545662"/>
            <a:ext cx="8791735" cy="1927225"/>
          </a:xfrm>
          <a:prstGeom prst="rect">
            <a:avLst/>
          </a:prstGeom>
        </p:spPr>
        <p:txBody>
          <a:bodyPr vert="horz" lIns="91440" tIns="45720" rIns="91440" bIns="45720" rtlCol="0" anchor="b">
            <a:noAutofit/>
          </a:bodyPr>
          <a:lstStyle>
            <a:lvl1pPr algn="l" defTabSz="914400" rtl="0" eaLnBrk="1" latinLnBrk="0" hangingPunct="1">
              <a:spcBef>
                <a:spcPct val="0"/>
              </a:spcBef>
              <a:buNone/>
              <a:defRPr sz="5400" kern="1200" cap="all" spc="-100" baseline="0">
                <a:solidFill>
                  <a:schemeClr val="tx2"/>
                </a:solidFill>
                <a:latin typeface="+mj-lt"/>
                <a:ea typeface="+mj-ea"/>
                <a:cs typeface="+mj-cs"/>
              </a:defRPr>
            </a:lvl1pPr>
          </a:lstStyle>
          <a:p>
            <a:r>
              <a:rPr lang="en-US" sz="2800" dirty="0" smtClean="0">
                <a:solidFill>
                  <a:schemeClr val="tx1"/>
                </a:solidFill>
              </a:rPr>
              <a:t>Group name : </a:t>
            </a:r>
            <a:r>
              <a:rPr lang="en-US" sz="2800" dirty="0" smtClean="0">
                <a:solidFill>
                  <a:schemeClr val="tx1"/>
                </a:solidFill>
              </a:rPr>
              <a:t>Trust</a:t>
            </a:r>
          </a:p>
          <a:p>
            <a:pPr marL="228600" indent="-228600">
              <a:buAutoNum type="arabicPeriod"/>
            </a:pPr>
            <a:r>
              <a:rPr lang="en-US" sz="1200" dirty="0" err="1" smtClean="0">
                <a:solidFill>
                  <a:schemeClr val="tx1"/>
                </a:solidFill>
              </a:rPr>
              <a:t>Narumol</a:t>
            </a:r>
            <a:r>
              <a:rPr lang="en-US" sz="1200" dirty="0" smtClean="0">
                <a:solidFill>
                  <a:schemeClr val="tx1"/>
                </a:solidFill>
              </a:rPr>
              <a:t> </a:t>
            </a:r>
            <a:r>
              <a:rPr lang="en-US" sz="1200" dirty="0" err="1" smtClean="0">
                <a:solidFill>
                  <a:schemeClr val="tx1"/>
                </a:solidFill>
              </a:rPr>
              <a:t>Thangthaweesuk</a:t>
            </a:r>
            <a:r>
              <a:rPr lang="en-US" sz="1200" dirty="0">
                <a:solidFill>
                  <a:schemeClr val="tx1"/>
                </a:solidFill>
              </a:rPr>
              <a:t>	</a:t>
            </a:r>
            <a:r>
              <a:rPr lang="en-US" sz="1200" dirty="0" smtClean="0">
                <a:solidFill>
                  <a:schemeClr val="tx1"/>
                </a:solidFill>
              </a:rPr>
              <a:t>5404640517</a:t>
            </a:r>
          </a:p>
          <a:p>
            <a:r>
              <a:rPr lang="en-US" sz="1200" dirty="0" smtClean="0">
                <a:solidFill>
                  <a:schemeClr val="tx1"/>
                </a:solidFill>
              </a:rPr>
              <a:t>2. </a:t>
            </a:r>
            <a:r>
              <a:rPr lang="en-US" sz="1200" dirty="0" err="1" smtClean="0">
                <a:solidFill>
                  <a:schemeClr val="tx1"/>
                </a:solidFill>
              </a:rPr>
              <a:t>Jutatip</a:t>
            </a:r>
            <a:r>
              <a:rPr lang="en-US" sz="1200" dirty="0" smtClean="0">
                <a:solidFill>
                  <a:schemeClr val="tx1"/>
                </a:solidFill>
              </a:rPr>
              <a:t> </a:t>
            </a:r>
            <a:r>
              <a:rPr lang="en-US" sz="1200" dirty="0" err="1" smtClean="0">
                <a:solidFill>
                  <a:schemeClr val="tx1"/>
                </a:solidFill>
              </a:rPr>
              <a:t>Piboonthanakiat</a:t>
            </a:r>
            <a:r>
              <a:rPr lang="en-US" sz="1200" dirty="0" smtClean="0">
                <a:solidFill>
                  <a:schemeClr val="tx1"/>
                </a:solidFill>
              </a:rPr>
              <a:t>	5404640335</a:t>
            </a:r>
          </a:p>
          <a:p>
            <a:r>
              <a:rPr lang="en-US" sz="1200" dirty="0" smtClean="0">
                <a:solidFill>
                  <a:schemeClr val="tx1"/>
                </a:solidFill>
              </a:rPr>
              <a:t>3. </a:t>
            </a:r>
            <a:r>
              <a:rPr lang="en-US" sz="1200" dirty="0" err="1" smtClean="0">
                <a:solidFill>
                  <a:schemeClr val="tx1"/>
                </a:solidFill>
              </a:rPr>
              <a:t>Sorawich</a:t>
            </a:r>
            <a:r>
              <a:rPr lang="en-US" sz="1200" dirty="0" smtClean="0">
                <a:solidFill>
                  <a:schemeClr val="tx1"/>
                </a:solidFill>
              </a:rPr>
              <a:t> </a:t>
            </a:r>
            <a:r>
              <a:rPr lang="en-US" sz="1200" dirty="0" err="1" smtClean="0">
                <a:solidFill>
                  <a:schemeClr val="tx1"/>
                </a:solidFill>
              </a:rPr>
              <a:t>Lertworawanich</a:t>
            </a:r>
            <a:r>
              <a:rPr lang="en-US" sz="1200" dirty="0" smtClean="0">
                <a:solidFill>
                  <a:schemeClr val="tx1"/>
                </a:solidFill>
              </a:rPr>
              <a:t>	5404641135</a:t>
            </a:r>
          </a:p>
          <a:p>
            <a:r>
              <a:rPr lang="en-US" sz="1200" dirty="0" smtClean="0">
                <a:solidFill>
                  <a:schemeClr val="tx1"/>
                </a:solidFill>
              </a:rPr>
              <a:t>4. </a:t>
            </a:r>
            <a:r>
              <a:rPr lang="en-US" sz="1200" dirty="0" err="1" smtClean="0">
                <a:solidFill>
                  <a:schemeClr val="tx1"/>
                </a:solidFill>
              </a:rPr>
              <a:t>Nisa</a:t>
            </a:r>
            <a:r>
              <a:rPr lang="en-US" sz="1200" dirty="0">
                <a:solidFill>
                  <a:schemeClr val="tx1"/>
                </a:solidFill>
              </a:rPr>
              <a:t> </a:t>
            </a:r>
            <a:r>
              <a:rPr lang="en-US" sz="1200" dirty="0" smtClean="0">
                <a:solidFill>
                  <a:schemeClr val="tx1"/>
                </a:solidFill>
              </a:rPr>
              <a:t> </a:t>
            </a:r>
            <a:r>
              <a:rPr lang="en-US" sz="1200" dirty="0" err="1" smtClean="0">
                <a:solidFill>
                  <a:schemeClr val="tx1"/>
                </a:solidFill>
              </a:rPr>
              <a:t>Thongjua</a:t>
            </a:r>
            <a:r>
              <a:rPr lang="en-US" sz="1200" dirty="0" smtClean="0">
                <a:solidFill>
                  <a:schemeClr val="tx1"/>
                </a:solidFill>
              </a:rPr>
              <a:t>		5404640616</a:t>
            </a:r>
          </a:p>
          <a:p>
            <a:r>
              <a:rPr lang="en-US" sz="1200" dirty="0" smtClean="0">
                <a:solidFill>
                  <a:schemeClr val="tx1"/>
                </a:solidFill>
              </a:rPr>
              <a:t>5. </a:t>
            </a:r>
            <a:r>
              <a:rPr lang="en-US" sz="1200" dirty="0" err="1" smtClean="0">
                <a:solidFill>
                  <a:schemeClr val="tx1"/>
                </a:solidFill>
              </a:rPr>
              <a:t>Pornpimon</a:t>
            </a:r>
            <a:r>
              <a:rPr lang="en-US" sz="1200" dirty="0" smtClean="0">
                <a:solidFill>
                  <a:schemeClr val="tx1"/>
                </a:solidFill>
              </a:rPr>
              <a:t> </a:t>
            </a:r>
            <a:r>
              <a:rPr lang="en-US" sz="1200" dirty="0" err="1" smtClean="0">
                <a:solidFill>
                  <a:schemeClr val="tx1"/>
                </a:solidFill>
              </a:rPr>
              <a:t>thanasuwanditee</a:t>
            </a:r>
            <a:r>
              <a:rPr lang="en-US" sz="1200" dirty="0" smtClean="0">
                <a:solidFill>
                  <a:schemeClr val="tx1"/>
                </a:solidFill>
              </a:rPr>
              <a:t>	5404640897</a:t>
            </a:r>
          </a:p>
          <a:p>
            <a:r>
              <a:rPr lang="en-US" sz="1200" dirty="0" smtClean="0">
                <a:solidFill>
                  <a:schemeClr val="tx1"/>
                </a:solidFill>
              </a:rPr>
              <a:t>6. </a:t>
            </a:r>
            <a:r>
              <a:rPr lang="en-US" sz="1200" dirty="0" err="1" smtClean="0">
                <a:solidFill>
                  <a:schemeClr val="tx1"/>
                </a:solidFill>
              </a:rPr>
              <a:t>Perada</a:t>
            </a:r>
            <a:r>
              <a:rPr lang="en-US" sz="1200" dirty="0" smtClean="0">
                <a:solidFill>
                  <a:schemeClr val="tx1"/>
                </a:solidFill>
              </a:rPr>
              <a:t>  </a:t>
            </a:r>
            <a:r>
              <a:rPr lang="en-US" sz="1200" dirty="0" err="1" smtClean="0">
                <a:solidFill>
                  <a:schemeClr val="tx1"/>
                </a:solidFill>
              </a:rPr>
              <a:t>dolyapradis</a:t>
            </a:r>
            <a:r>
              <a:rPr lang="en-US" sz="1200" dirty="0" smtClean="0">
                <a:solidFill>
                  <a:schemeClr val="tx1"/>
                </a:solidFill>
              </a:rPr>
              <a:t>		5404641499</a:t>
            </a:r>
            <a:endParaRPr lang="en-US" sz="1200" dirty="0">
              <a:solidFill>
                <a:schemeClr val="tx1"/>
              </a:solidFill>
            </a:endParaRPr>
          </a:p>
        </p:txBody>
      </p:sp>
      <p:pic>
        <p:nvPicPr>
          <p:cNvPr id="7" name="Picture 6"/>
          <p:cNvPicPr>
            <a:picLocks noChangeAspect="1"/>
          </p:cNvPicPr>
          <p:nvPr/>
        </p:nvPicPr>
        <p:blipFill>
          <a:blip r:embed="rId2"/>
          <a:stretch>
            <a:fillRect/>
          </a:stretch>
        </p:blipFill>
        <p:spPr>
          <a:xfrm>
            <a:off x="3800396" y="566409"/>
            <a:ext cx="5207000" cy="2755900"/>
          </a:xfrm>
          <a:prstGeom prst="rect">
            <a:avLst/>
          </a:prstGeom>
        </p:spPr>
      </p:pic>
    </p:spTree>
    <p:extLst>
      <p:ext uri="{BB962C8B-B14F-4D97-AF65-F5344CB8AC3E}">
        <p14:creationId xmlns:p14="http://schemas.microsoft.com/office/powerpoint/2010/main" val="37288676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solidFill>
                  <a:schemeClr val="tx1"/>
                </a:solidFill>
              </a:rPr>
              <a:t>Outlines</a:t>
            </a:r>
            <a:endParaRPr lang="en-US" sz="4400" dirty="0">
              <a:solidFill>
                <a:schemeClr val="tx1"/>
              </a:solidFill>
            </a:endParaRPr>
          </a:p>
        </p:txBody>
      </p:sp>
      <p:sp>
        <p:nvSpPr>
          <p:cNvPr id="10" name="TextBox 9"/>
          <p:cNvSpPr txBox="1"/>
          <p:nvPr/>
        </p:nvSpPr>
        <p:spPr>
          <a:xfrm>
            <a:off x="208172" y="1461536"/>
            <a:ext cx="8784902" cy="4196020"/>
          </a:xfrm>
          <a:prstGeom prst="rect">
            <a:avLst/>
          </a:prstGeom>
          <a:noFill/>
        </p:spPr>
        <p:txBody>
          <a:bodyPr wrap="square" rtlCol="0">
            <a:spAutoFit/>
          </a:bodyPr>
          <a:lstStyle/>
          <a:p>
            <a:pPr marL="285750" indent="-285750">
              <a:lnSpc>
                <a:spcPct val="140000"/>
              </a:lnSpc>
              <a:buFont typeface="Arial"/>
              <a:buChar char="•"/>
            </a:pPr>
            <a:r>
              <a:rPr lang="en-US" sz="3200" dirty="0" smtClean="0">
                <a:solidFill>
                  <a:schemeClr val="tx2">
                    <a:lumMod val="50000"/>
                  </a:schemeClr>
                </a:solidFill>
              </a:rPr>
              <a:t>Advance Payment Method</a:t>
            </a:r>
          </a:p>
          <a:p>
            <a:pPr marL="285750" indent="-285750">
              <a:lnSpc>
                <a:spcPct val="140000"/>
              </a:lnSpc>
              <a:buFont typeface="Arial"/>
              <a:buChar char="•"/>
            </a:pPr>
            <a:r>
              <a:rPr lang="en-US" sz="3200" dirty="0" smtClean="0">
                <a:solidFill>
                  <a:schemeClr val="tx2">
                    <a:lumMod val="50000"/>
                  </a:schemeClr>
                </a:solidFill>
              </a:rPr>
              <a:t>Open Account Transaction Method</a:t>
            </a:r>
          </a:p>
          <a:p>
            <a:pPr marL="285750" indent="-285750">
              <a:lnSpc>
                <a:spcPct val="140000"/>
              </a:lnSpc>
              <a:buFont typeface="Arial"/>
              <a:buChar char="•"/>
            </a:pPr>
            <a:r>
              <a:rPr lang="en-US" sz="3200" dirty="0">
                <a:solidFill>
                  <a:schemeClr val="tx2">
                    <a:lumMod val="50000"/>
                  </a:schemeClr>
                </a:solidFill>
              </a:rPr>
              <a:t>Documentary Collections </a:t>
            </a:r>
            <a:r>
              <a:rPr lang="en-US" sz="3200" dirty="0" smtClean="0">
                <a:solidFill>
                  <a:schemeClr val="tx2">
                    <a:lumMod val="50000"/>
                  </a:schemeClr>
                </a:solidFill>
              </a:rPr>
              <a:t>Method</a:t>
            </a:r>
          </a:p>
          <a:p>
            <a:pPr marL="285750" indent="-285750">
              <a:lnSpc>
                <a:spcPct val="140000"/>
              </a:lnSpc>
              <a:buFont typeface="Arial"/>
              <a:buChar char="•"/>
            </a:pPr>
            <a:r>
              <a:rPr lang="en-US" sz="3200" dirty="0" smtClean="0">
                <a:solidFill>
                  <a:schemeClr val="tx2">
                    <a:lumMod val="50000"/>
                  </a:schemeClr>
                </a:solidFill>
              </a:rPr>
              <a:t>Documentary Letter </a:t>
            </a:r>
            <a:r>
              <a:rPr lang="en-US" sz="3200" dirty="0">
                <a:solidFill>
                  <a:schemeClr val="tx2">
                    <a:lumMod val="50000"/>
                  </a:schemeClr>
                </a:solidFill>
              </a:rPr>
              <a:t>of </a:t>
            </a:r>
            <a:r>
              <a:rPr lang="en-US" sz="3200" dirty="0" smtClean="0">
                <a:solidFill>
                  <a:schemeClr val="tx2">
                    <a:lumMod val="50000"/>
                  </a:schemeClr>
                </a:solidFill>
              </a:rPr>
              <a:t>credit Method</a:t>
            </a:r>
            <a:endParaRPr lang="en-US" sz="3200" dirty="0">
              <a:solidFill>
                <a:schemeClr val="tx2">
                  <a:lumMod val="50000"/>
                </a:schemeClr>
              </a:solidFill>
            </a:endParaRPr>
          </a:p>
          <a:p>
            <a:pPr marL="285750" indent="-285750">
              <a:lnSpc>
                <a:spcPct val="140000"/>
              </a:lnSpc>
              <a:buFont typeface="Arial"/>
              <a:buChar char="•"/>
            </a:pPr>
            <a:r>
              <a:rPr lang="en-US" sz="3200" dirty="0" smtClean="0">
                <a:solidFill>
                  <a:schemeClr val="tx2">
                    <a:lumMod val="50000"/>
                  </a:schemeClr>
                </a:solidFill>
              </a:rPr>
              <a:t>Risk Comparison</a:t>
            </a:r>
          </a:p>
          <a:p>
            <a:pPr marL="285750" indent="-285750">
              <a:lnSpc>
                <a:spcPct val="140000"/>
              </a:lnSpc>
              <a:buFont typeface="Arial"/>
              <a:buChar char="•"/>
            </a:pPr>
            <a:r>
              <a:rPr lang="en-US" sz="3200" dirty="0" smtClean="0">
                <a:solidFill>
                  <a:schemeClr val="tx2">
                    <a:lumMod val="50000"/>
                  </a:schemeClr>
                </a:solidFill>
              </a:rPr>
              <a:t>Q&amp;A</a:t>
            </a:r>
            <a:endParaRPr lang="en-US" sz="3200" dirty="0">
              <a:solidFill>
                <a:schemeClr val="tx2">
                  <a:lumMod val="50000"/>
                </a:schemeClr>
              </a:solidFill>
            </a:endParaRPr>
          </a:p>
        </p:txBody>
      </p:sp>
    </p:spTree>
    <p:extLst>
      <p:ext uri="{BB962C8B-B14F-4D97-AF65-F5344CB8AC3E}">
        <p14:creationId xmlns:p14="http://schemas.microsoft.com/office/powerpoint/2010/main" val="16588610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4124680300"/>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058470" y="235170"/>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Advance Payment</a:t>
            </a:r>
            <a:endParaRPr lang="en-US" sz="3200" b="1" dirty="0">
              <a:solidFill>
                <a:schemeClr val="bg1"/>
              </a:solidFill>
            </a:endParaRPr>
          </a:p>
        </p:txBody>
      </p:sp>
      <p:sp>
        <p:nvSpPr>
          <p:cNvPr id="7" name="Rectangle 6"/>
          <p:cNvSpPr/>
          <p:nvPr/>
        </p:nvSpPr>
        <p:spPr>
          <a:xfrm>
            <a:off x="152111" y="2915624"/>
            <a:ext cx="9126358" cy="1077218"/>
          </a:xfrm>
          <a:prstGeom prst="rect">
            <a:avLst/>
          </a:prstGeom>
        </p:spPr>
        <p:txBody>
          <a:bodyPr wrap="square">
            <a:spAutoFit/>
          </a:bodyPr>
          <a:lstStyle/>
          <a:p>
            <a:pPr marL="285750" lvl="0" indent="-285750">
              <a:buFont typeface="Arial"/>
              <a:buChar char="•"/>
            </a:pPr>
            <a:r>
              <a:rPr lang="en-US" sz="1600" dirty="0" smtClean="0"/>
              <a:t>Importer pays </a:t>
            </a:r>
            <a:r>
              <a:rPr lang="en-US" sz="1600" dirty="0"/>
              <a:t>before shipment</a:t>
            </a:r>
          </a:p>
          <a:p>
            <a:pPr marL="285750" lvl="0" indent="-285750">
              <a:buFont typeface="Arial"/>
              <a:buChar char="•"/>
            </a:pPr>
            <a:r>
              <a:rPr lang="en-US" sz="1600" dirty="0"/>
              <a:t>Transactions are small  </a:t>
            </a:r>
          </a:p>
          <a:p>
            <a:pPr marL="285750" lvl="0" indent="-285750">
              <a:buFont typeface="Arial"/>
              <a:buChar char="•"/>
            </a:pPr>
            <a:r>
              <a:rPr lang="en-US" sz="1600" dirty="0" smtClean="0"/>
              <a:t>Exporter may loss customer due to other more preferable payment method</a:t>
            </a:r>
            <a:endParaRPr lang="en-US" sz="1600" dirty="0"/>
          </a:p>
          <a:p>
            <a:pPr marL="285750" lvl="0" indent="-285750">
              <a:buFont typeface="Arial"/>
              <a:buChar char="•"/>
            </a:pPr>
            <a:r>
              <a:rPr lang="en-US" sz="1600" dirty="0" smtClean="0"/>
              <a:t>Importer faces with high risk</a:t>
            </a:r>
            <a:endParaRPr lang="en-US" sz="1600" dirty="0"/>
          </a:p>
        </p:txBody>
      </p:sp>
      <p:grpSp>
        <p:nvGrpSpPr>
          <p:cNvPr id="18" name="Group 17"/>
          <p:cNvGrpSpPr/>
          <p:nvPr/>
        </p:nvGrpSpPr>
        <p:grpSpPr>
          <a:xfrm>
            <a:off x="149416" y="1248202"/>
            <a:ext cx="8743567" cy="1593612"/>
            <a:chOff x="164357" y="1931610"/>
            <a:chExt cx="8743567" cy="1593612"/>
          </a:xfrm>
        </p:grpSpPr>
        <p:sp>
          <p:nvSpPr>
            <p:cNvPr id="8" name="Rectangle 7"/>
            <p:cNvSpPr/>
            <p:nvPr/>
          </p:nvSpPr>
          <p:spPr>
            <a:xfrm>
              <a:off x="164357" y="2046941"/>
              <a:ext cx="2928470" cy="137458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rPr>
                <a:t>Importer</a:t>
              </a:r>
              <a:endParaRPr lang="en-US" sz="2400" dirty="0">
                <a:solidFill>
                  <a:srgbClr val="000000"/>
                </a:solidFill>
              </a:endParaRPr>
            </a:p>
          </p:txBody>
        </p:sp>
        <p:sp>
          <p:nvSpPr>
            <p:cNvPr id="9" name="Rectangle 8"/>
            <p:cNvSpPr/>
            <p:nvPr/>
          </p:nvSpPr>
          <p:spPr>
            <a:xfrm>
              <a:off x="5979454" y="2032000"/>
              <a:ext cx="2928470" cy="137458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a:t>
              </a:r>
              <a:endParaRPr lang="en-US" sz="2400" dirty="0">
                <a:solidFill>
                  <a:schemeClr val="tx1"/>
                </a:solidFill>
              </a:endParaRPr>
            </a:p>
          </p:txBody>
        </p:sp>
        <p:cxnSp>
          <p:nvCxnSpPr>
            <p:cNvPr id="11" name="Straight Arrow Connector 10"/>
            <p:cNvCxnSpPr/>
            <p:nvPr/>
          </p:nvCxnSpPr>
          <p:spPr>
            <a:xfrm>
              <a:off x="3451412" y="2390588"/>
              <a:ext cx="2076823"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flipH="1">
              <a:off x="3451413" y="3065929"/>
              <a:ext cx="207682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3167528" y="3186668"/>
              <a:ext cx="3197412" cy="338554"/>
            </a:xfrm>
            <a:prstGeom prst="rect">
              <a:avLst/>
            </a:prstGeom>
            <a:noFill/>
          </p:spPr>
          <p:txBody>
            <a:bodyPr wrap="square" rtlCol="0">
              <a:spAutoFit/>
            </a:bodyPr>
            <a:lstStyle/>
            <a:p>
              <a:r>
                <a:rPr lang="en-US" sz="1600" dirty="0" smtClean="0"/>
                <a:t>2. Produce and export Goods </a:t>
              </a:r>
              <a:endParaRPr lang="en-US" sz="1600" dirty="0"/>
            </a:p>
          </p:txBody>
        </p:sp>
        <p:sp>
          <p:nvSpPr>
            <p:cNvPr id="17" name="TextBox 16"/>
            <p:cNvSpPr txBox="1"/>
            <p:nvPr/>
          </p:nvSpPr>
          <p:spPr>
            <a:xfrm>
              <a:off x="3753222" y="1931610"/>
              <a:ext cx="1733177" cy="338554"/>
            </a:xfrm>
            <a:prstGeom prst="rect">
              <a:avLst/>
            </a:prstGeom>
            <a:noFill/>
          </p:spPr>
          <p:txBody>
            <a:bodyPr wrap="square" rtlCol="0">
              <a:spAutoFit/>
            </a:bodyPr>
            <a:lstStyle/>
            <a:p>
              <a:r>
                <a:rPr lang="en-US" sz="1600" dirty="0" smtClean="0"/>
                <a:t>1. Payment</a:t>
              </a:r>
              <a:endParaRPr lang="en-US" sz="1600" dirty="0"/>
            </a:p>
          </p:txBody>
        </p:sp>
      </p:grpSp>
      <p:sp>
        <p:nvSpPr>
          <p:cNvPr id="19" name="Rectangle 18"/>
          <p:cNvSpPr/>
          <p:nvPr/>
        </p:nvSpPr>
        <p:spPr>
          <a:xfrm>
            <a:off x="122229" y="3787732"/>
            <a:ext cx="9126358" cy="2246769"/>
          </a:xfrm>
          <a:prstGeom prst="rect">
            <a:avLst/>
          </a:prstGeom>
        </p:spPr>
        <p:txBody>
          <a:bodyPr wrap="square">
            <a:spAutoFit/>
          </a:bodyPr>
          <a:lstStyle/>
          <a:p>
            <a:pPr lvl="0"/>
            <a:endParaRPr lang="en-US" sz="1600" b="1" dirty="0">
              <a:solidFill>
                <a:schemeClr val="tx2">
                  <a:lumMod val="50000"/>
                </a:schemeClr>
              </a:solidFill>
            </a:endParaRPr>
          </a:p>
          <a:p>
            <a:pPr>
              <a:lnSpc>
                <a:spcPct val="120000"/>
              </a:lnSpc>
            </a:pPr>
            <a:r>
              <a:rPr lang="en-US" b="1" dirty="0">
                <a:solidFill>
                  <a:schemeClr val="tx2">
                    <a:lumMod val="50000"/>
                  </a:schemeClr>
                </a:solidFill>
              </a:rPr>
              <a:t>Types </a:t>
            </a:r>
            <a:r>
              <a:rPr lang="en-US" b="1" dirty="0" smtClean="0">
                <a:solidFill>
                  <a:schemeClr val="tx2">
                    <a:lumMod val="50000"/>
                  </a:schemeClr>
                </a:solidFill>
              </a:rPr>
              <a:t>and Costs </a:t>
            </a:r>
            <a:r>
              <a:rPr lang="en-US" b="1" dirty="0">
                <a:solidFill>
                  <a:schemeClr val="tx2">
                    <a:lumMod val="50000"/>
                  </a:schemeClr>
                </a:solidFill>
              </a:rPr>
              <a:t>of </a:t>
            </a:r>
            <a:r>
              <a:rPr lang="en-US" b="1" dirty="0" smtClean="0">
                <a:solidFill>
                  <a:schemeClr val="tx2">
                    <a:lumMod val="50000"/>
                  </a:schemeClr>
                </a:solidFill>
              </a:rPr>
              <a:t>Advance </a:t>
            </a:r>
            <a:r>
              <a:rPr lang="en-US" b="1" dirty="0">
                <a:solidFill>
                  <a:schemeClr val="tx2">
                    <a:lumMod val="50000"/>
                  </a:schemeClr>
                </a:solidFill>
              </a:rPr>
              <a:t>payment</a:t>
            </a:r>
          </a:p>
          <a:p>
            <a:pPr marL="457200" indent="-457200">
              <a:lnSpc>
                <a:spcPct val="120000"/>
              </a:lnSpc>
              <a:buFont typeface="+mj-lt"/>
              <a:buAutoNum type="arabicPeriod"/>
            </a:pPr>
            <a:r>
              <a:rPr lang="en-US" sz="1600" b="1" dirty="0"/>
              <a:t>Wire transfer </a:t>
            </a:r>
            <a:r>
              <a:rPr lang="en-US" sz="1600" dirty="0"/>
              <a:t>– Most secure and preferred Cash-in-Advance. The cost depends on the place and </a:t>
            </a:r>
            <a:r>
              <a:rPr lang="en-US" sz="1600" dirty="0" smtClean="0"/>
              <a:t>amount </a:t>
            </a:r>
            <a:r>
              <a:rPr lang="en-US" sz="1600" dirty="0"/>
              <a:t>you transfer </a:t>
            </a:r>
            <a:r>
              <a:rPr lang="en-US" sz="1600" dirty="0" smtClean="0"/>
              <a:t>Ex</a:t>
            </a:r>
            <a:r>
              <a:rPr lang="en-US" sz="1600" dirty="0"/>
              <a:t>. </a:t>
            </a:r>
            <a:r>
              <a:rPr lang="en-US" sz="1600" dirty="0" smtClean="0"/>
              <a:t>Western Union charge 350 Baht for transfer 0 - 1,250 Baht</a:t>
            </a:r>
          </a:p>
          <a:p>
            <a:pPr marL="457200" indent="-457200">
              <a:buFont typeface="+mj-lt"/>
              <a:buAutoNum type="arabicPeriod"/>
            </a:pPr>
            <a:r>
              <a:rPr lang="en-US" sz="1600" b="1" dirty="0" smtClean="0"/>
              <a:t>Credit </a:t>
            </a:r>
            <a:r>
              <a:rPr lang="en-US" sz="1600" b="1" dirty="0"/>
              <a:t>card </a:t>
            </a:r>
            <a:r>
              <a:rPr lang="en-US" sz="1600" dirty="0"/>
              <a:t>– </a:t>
            </a:r>
            <a:r>
              <a:rPr lang="en-US" sz="1600" dirty="0" smtClean="0"/>
              <a:t>A viable </a:t>
            </a:r>
            <a:r>
              <a:rPr lang="en-US" sz="1600" dirty="0"/>
              <a:t>Cash-in-Advance method. The cost of credit card depends on </a:t>
            </a:r>
            <a:r>
              <a:rPr lang="en-US" sz="1600" dirty="0" smtClean="0"/>
              <a:t>bank rate.</a:t>
            </a:r>
            <a:endParaRPr lang="th-TH" sz="1600" dirty="0"/>
          </a:p>
          <a:p>
            <a:pPr marL="457200" indent="-457200">
              <a:buFont typeface="+mj-lt"/>
              <a:buAutoNum type="arabicPeriod"/>
            </a:pPr>
            <a:r>
              <a:rPr lang="en-US" sz="1600" b="1" dirty="0"/>
              <a:t>Payment by check </a:t>
            </a:r>
            <a:r>
              <a:rPr lang="en-US" sz="1600" dirty="0"/>
              <a:t>– A less attractive Cash-in-Advance. The cost depends on </a:t>
            </a:r>
            <a:r>
              <a:rPr lang="en-US" sz="1600" dirty="0" smtClean="0"/>
              <a:t>bank rate.</a:t>
            </a:r>
          </a:p>
          <a:p>
            <a:r>
              <a:rPr lang="en-US" sz="1600" dirty="0"/>
              <a:t> </a:t>
            </a:r>
            <a:r>
              <a:rPr lang="en-US" sz="1600" dirty="0" smtClean="0"/>
              <a:t>       Ex</a:t>
            </a:r>
            <a:r>
              <a:rPr lang="en-US" sz="1600" dirty="0"/>
              <a:t>. SCB </a:t>
            </a:r>
            <a:r>
              <a:rPr lang="en-US" sz="1600" dirty="0" smtClean="0"/>
              <a:t>charge 15 Baht per check.</a:t>
            </a:r>
            <a:endParaRPr lang="en-US" sz="1600" dirty="0"/>
          </a:p>
        </p:txBody>
      </p:sp>
    </p:spTree>
    <p:extLst>
      <p:ext uri="{BB962C8B-B14F-4D97-AF65-F5344CB8AC3E}">
        <p14:creationId xmlns:p14="http://schemas.microsoft.com/office/powerpoint/2010/main" val="24778062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389136483"/>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664895311"/>
              </p:ext>
            </p:extLst>
          </p:nvPr>
        </p:nvGraphicFramePr>
        <p:xfrm>
          <a:off x="209175" y="905569"/>
          <a:ext cx="8680824" cy="2451359"/>
        </p:xfrm>
        <a:graphic>
          <a:graphicData uri="http://schemas.openxmlformats.org/drawingml/2006/table">
            <a:tbl>
              <a:tblPr firstRow="1" bandRow="1">
                <a:tableStyleId>{2D5ABB26-0587-4C30-8999-92F81FD0307C}</a:tableStyleId>
              </a:tblPr>
              <a:tblGrid>
                <a:gridCol w="2002119"/>
                <a:gridCol w="3287059"/>
                <a:gridCol w="3391646"/>
              </a:tblGrid>
              <a:tr h="478941">
                <a:tc>
                  <a:txBody>
                    <a:bodyPr/>
                    <a:lstStyle/>
                    <a:p>
                      <a:pPr algn="l"/>
                      <a:endParaRPr lang="en-US" sz="1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Exporter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Importer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r>
              <a:tr h="792071">
                <a:tc>
                  <a:txBody>
                    <a:bodyPr/>
                    <a:lstStyle/>
                    <a:p>
                      <a:pPr algn="ctr"/>
                      <a:r>
                        <a:rPr lang="en-US" sz="1800" b="1" dirty="0" smtClean="0"/>
                        <a:t>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457200" marR="0" indent="-457200" algn="l" defTabSz="914400" rtl="0" eaLnBrk="1" fontAlgn="auto" latinLnBrk="0" hangingPunct="1">
                        <a:lnSpc>
                          <a:spcPct val="100000"/>
                        </a:lnSpc>
                        <a:spcBef>
                          <a:spcPts val="0"/>
                        </a:spcBef>
                        <a:spcAft>
                          <a:spcPts val="0"/>
                        </a:spcAft>
                        <a:buClrTx/>
                        <a:buSzTx/>
                        <a:buFont typeface="Arial"/>
                        <a:buChar char="•"/>
                        <a:tabLst/>
                        <a:defRPr/>
                      </a:pPr>
                      <a:r>
                        <a:rPr lang="en-US" sz="1600" dirty="0" smtClean="0"/>
                        <a:t>Eliminates risk of nonpayment</a:t>
                      </a:r>
                    </a:p>
                    <a:p>
                      <a:pPr algn="l"/>
                      <a:endParaRPr lang="en-US" sz="16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en-US" sz="1600" dirty="0" smtClean="0"/>
                        <a:t>No credit extension required</a:t>
                      </a:r>
                    </a:p>
                    <a:p>
                      <a:pPr algn="l"/>
                      <a:endParaRPr lang="en-US" sz="16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r>
              <a:tr h="1149458">
                <a:tc>
                  <a:txBody>
                    <a:bodyPr/>
                    <a:lstStyle/>
                    <a:p>
                      <a:pPr algn="ctr"/>
                      <a:endParaRPr lang="en-US" sz="1800" b="1" dirty="0" smtClean="0"/>
                    </a:p>
                    <a:p>
                      <a:pPr algn="ctr"/>
                      <a:r>
                        <a:rPr lang="en-US" sz="1800" b="1" dirty="0" smtClean="0"/>
                        <a:t>Disadvantages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285750" indent="-285750" algn="l">
                        <a:buFont typeface="Arial"/>
                        <a:buChar char="•"/>
                      </a:pPr>
                      <a:r>
                        <a:rPr lang="en-US" sz="1600" baseline="0" dirty="0" smtClean="0"/>
                        <a:t>Less competitive in term of less preferable payment method</a:t>
                      </a:r>
                      <a:endParaRPr lang="en-US" sz="16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en-US" sz="1600" dirty="0" smtClean="0"/>
                        <a:t>No shipping</a:t>
                      </a:r>
                      <a:r>
                        <a:rPr lang="en-US" sz="1600" baseline="0" dirty="0" smtClean="0"/>
                        <a:t> guaranteed</a:t>
                      </a:r>
                      <a:endParaRPr lang="en-US" sz="1600" dirty="0" smtClean="0"/>
                    </a:p>
                    <a:p>
                      <a:pPr marL="0" indent="0" algn="l">
                        <a:buFont typeface="Arial"/>
                        <a:buNone/>
                      </a:pPr>
                      <a:endParaRPr lang="en-US" sz="16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r>
            </a:tbl>
          </a:graphicData>
        </a:graphic>
      </p:graphicFrame>
      <p:sp>
        <p:nvSpPr>
          <p:cNvPr id="8" name="Rectangle 7"/>
          <p:cNvSpPr/>
          <p:nvPr/>
        </p:nvSpPr>
        <p:spPr>
          <a:xfrm>
            <a:off x="273759" y="3816425"/>
            <a:ext cx="8680824" cy="1477328"/>
          </a:xfrm>
          <a:prstGeom prst="rect">
            <a:avLst/>
          </a:prstGeom>
        </p:spPr>
        <p:txBody>
          <a:bodyPr wrap="square">
            <a:spAutoFit/>
          </a:bodyPr>
          <a:lstStyle/>
          <a:p>
            <a:r>
              <a:rPr lang="en-US" b="1" dirty="0"/>
              <a:t>Examples </a:t>
            </a:r>
          </a:p>
          <a:p>
            <a:pPr marL="285750" indent="-285750">
              <a:buFont typeface="Arial"/>
              <a:buChar char="•"/>
            </a:pPr>
            <a:r>
              <a:rPr lang="en-US" dirty="0"/>
              <a:t>Prepaid cellphones</a:t>
            </a:r>
          </a:p>
          <a:p>
            <a:pPr marL="285750" indent="-285750">
              <a:buFont typeface="Arial"/>
              <a:buChar char="•"/>
            </a:pPr>
            <a:r>
              <a:rPr lang="en-US" dirty="0"/>
              <a:t>Company order in a large amount and suppliers might not have enough capital so, they use advance payment to pay for the input of the products which will record as a prepaid expenses.</a:t>
            </a:r>
          </a:p>
        </p:txBody>
      </p:sp>
    </p:spTree>
    <p:extLst>
      <p:ext uri="{BB962C8B-B14F-4D97-AF65-F5344CB8AC3E}">
        <p14:creationId xmlns:p14="http://schemas.microsoft.com/office/powerpoint/2010/main" val="28140398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1808318509"/>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058470" y="235170"/>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Open Account Transaction</a:t>
            </a:r>
            <a:endParaRPr lang="en-US" sz="3200" b="1" dirty="0">
              <a:solidFill>
                <a:schemeClr val="bg1"/>
              </a:solidFill>
            </a:endParaRPr>
          </a:p>
        </p:txBody>
      </p:sp>
      <p:sp>
        <p:nvSpPr>
          <p:cNvPr id="7" name="Rectangle 6"/>
          <p:cNvSpPr/>
          <p:nvPr/>
        </p:nvSpPr>
        <p:spPr>
          <a:xfrm>
            <a:off x="17642" y="3946553"/>
            <a:ext cx="9126358" cy="830997"/>
          </a:xfrm>
          <a:prstGeom prst="rect">
            <a:avLst/>
          </a:prstGeom>
        </p:spPr>
        <p:txBody>
          <a:bodyPr wrap="square">
            <a:spAutoFit/>
          </a:bodyPr>
          <a:lstStyle/>
          <a:p>
            <a:pPr marL="285750" indent="-285750">
              <a:buFont typeface="Arial"/>
              <a:buChar char="•"/>
            </a:pPr>
            <a:r>
              <a:rPr lang="en-US" sz="1600" b="1" dirty="0"/>
              <a:t>Open </a:t>
            </a:r>
            <a:r>
              <a:rPr lang="en-US" sz="1600" b="1" dirty="0" smtClean="0"/>
              <a:t>account Transaction </a:t>
            </a:r>
            <a:r>
              <a:rPr lang="en-US" sz="1600" dirty="0"/>
              <a:t>– also called open credit- involves delivery of your goods and services to the buyer with an invoice requesting usually 30, 60, 90 days after delivery. </a:t>
            </a:r>
            <a:r>
              <a:rPr lang="en-US" sz="1600" dirty="0" smtClean="0"/>
              <a:t>The </a:t>
            </a:r>
            <a:r>
              <a:rPr lang="en-US" sz="1600" dirty="0"/>
              <a:t>time you give the buyer is called credit term.</a:t>
            </a:r>
          </a:p>
        </p:txBody>
      </p:sp>
      <p:sp>
        <p:nvSpPr>
          <p:cNvPr id="19" name="Rectangle 18"/>
          <p:cNvSpPr/>
          <p:nvPr/>
        </p:nvSpPr>
        <p:spPr>
          <a:xfrm>
            <a:off x="17642" y="4953130"/>
            <a:ext cx="9126358" cy="1077218"/>
          </a:xfrm>
          <a:prstGeom prst="rect">
            <a:avLst/>
          </a:prstGeom>
        </p:spPr>
        <p:txBody>
          <a:bodyPr wrap="square">
            <a:spAutoFit/>
          </a:bodyPr>
          <a:lstStyle/>
          <a:p>
            <a:pPr marL="285750" indent="-285750">
              <a:buFont typeface="Arial"/>
              <a:buChar char="•"/>
            </a:pPr>
            <a:r>
              <a:rPr lang="en-US" sz="1600" dirty="0"/>
              <a:t>In negotiating an export contract, you agree with your buyer the amount, currency, timing and method of payment. When you ship the goods or provide the services, the buyer receives the invoice setting out those payment details. Control of the goods passes to your buyer before you receive payment.</a:t>
            </a:r>
          </a:p>
        </p:txBody>
      </p:sp>
      <p:grpSp>
        <p:nvGrpSpPr>
          <p:cNvPr id="12" name="Group 11"/>
          <p:cNvGrpSpPr/>
          <p:nvPr/>
        </p:nvGrpSpPr>
        <p:grpSpPr>
          <a:xfrm>
            <a:off x="149416" y="1657290"/>
            <a:ext cx="8743567" cy="1862696"/>
            <a:chOff x="149416" y="1657290"/>
            <a:chExt cx="8743567" cy="1862696"/>
          </a:xfrm>
        </p:grpSpPr>
        <p:sp>
          <p:nvSpPr>
            <p:cNvPr id="8" name="Rectangle 7"/>
            <p:cNvSpPr/>
            <p:nvPr/>
          </p:nvSpPr>
          <p:spPr>
            <a:xfrm>
              <a:off x="149416" y="2041705"/>
              <a:ext cx="2928470" cy="137458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rPr>
                <a:t>Importer</a:t>
              </a:r>
              <a:endParaRPr lang="en-US" sz="2400" dirty="0">
                <a:solidFill>
                  <a:srgbClr val="000000"/>
                </a:solidFill>
              </a:endParaRPr>
            </a:p>
          </p:txBody>
        </p:sp>
        <p:sp>
          <p:nvSpPr>
            <p:cNvPr id="9" name="Rectangle 8"/>
            <p:cNvSpPr/>
            <p:nvPr/>
          </p:nvSpPr>
          <p:spPr>
            <a:xfrm>
              <a:off x="5964513" y="2026764"/>
              <a:ext cx="2928470" cy="137458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a:t>
              </a:r>
              <a:endParaRPr lang="en-US" sz="2400" dirty="0">
                <a:solidFill>
                  <a:schemeClr val="tx1"/>
                </a:solidFill>
              </a:endParaRPr>
            </a:p>
          </p:txBody>
        </p:sp>
        <p:cxnSp>
          <p:nvCxnSpPr>
            <p:cNvPr id="11" name="Straight Arrow Connector 10"/>
            <p:cNvCxnSpPr/>
            <p:nvPr/>
          </p:nvCxnSpPr>
          <p:spPr>
            <a:xfrm>
              <a:off x="3167528" y="2045279"/>
              <a:ext cx="2671484" cy="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flipH="1">
              <a:off x="3436472" y="3060693"/>
              <a:ext cx="207682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3152587" y="3181432"/>
              <a:ext cx="3197412" cy="338554"/>
            </a:xfrm>
            <a:prstGeom prst="rect">
              <a:avLst/>
            </a:prstGeom>
            <a:noFill/>
          </p:spPr>
          <p:txBody>
            <a:bodyPr wrap="square" rtlCol="0">
              <a:spAutoFit/>
            </a:bodyPr>
            <a:lstStyle/>
            <a:p>
              <a:r>
                <a:rPr lang="en-US" sz="1600" dirty="0" smtClean="0"/>
                <a:t>2. Produce and export Goods </a:t>
              </a:r>
              <a:endParaRPr lang="en-US" sz="1600" dirty="0"/>
            </a:p>
          </p:txBody>
        </p:sp>
        <p:sp>
          <p:nvSpPr>
            <p:cNvPr id="17" name="TextBox 16"/>
            <p:cNvSpPr txBox="1"/>
            <p:nvPr/>
          </p:nvSpPr>
          <p:spPr>
            <a:xfrm>
              <a:off x="3514163" y="1657290"/>
              <a:ext cx="2058895" cy="338554"/>
            </a:xfrm>
            <a:prstGeom prst="rect">
              <a:avLst/>
            </a:prstGeom>
            <a:noFill/>
          </p:spPr>
          <p:txBody>
            <a:bodyPr wrap="square" rtlCol="0">
              <a:spAutoFit/>
            </a:bodyPr>
            <a:lstStyle/>
            <a:p>
              <a:r>
                <a:rPr lang="en-US" sz="1600" dirty="0" smtClean="0"/>
                <a:t>1. Export contract</a:t>
              </a:r>
              <a:endParaRPr lang="en-US" sz="1600" dirty="0"/>
            </a:p>
          </p:txBody>
        </p:sp>
        <p:cxnSp>
          <p:nvCxnSpPr>
            <p:cNvPr id="15" name="Straight Arrow Connector 14"/>
            <p:cNvCxnSpPr/>
            <p:nvPr/>
          </p:nvCxnSpPr>
          <p:spPr>
            <a:xfrm>
              <a:off x="3436471" y="2660269"/>
              <a:ext cx="23876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3753219" y="2291833"/>
              <a:ext cx="2058895" cy="338554"/>
            </a:xfrm>
            <a:prstGeom prst="rect">
              <a:avLst/>
            </a:prstGeom>
            <a:noFill/>
          </p:spPr>
          <p:txBody>
            <a:bodyPr wrap="square" rtlCol="0">
              <a:spAutoFit/>
            </a:bodyPr>
            <a:lstStyle/>
            <a:p>
              <a:r>
                <a:rPr lang="en-US" sz="1600" dirty="0" smtClean="0"/>
                <a:t>3. Payment</a:t>
              </a:r>
              <a:endParaRPr lang="en-US" sz="1600" dirty="0"/>
            </a:p>
          </p:txBody>
        </p:sp>
      </p:grpSp>
    </p:spTree>
    <p:extLst>
      <p:ext uri="{BB962C8B-B14F-4D97-AF65-F5344CB8AC3E}">
        <p14:creationId xmlns:p14="http://schemas.microsoft.com/office/powerpoint/2010/main" val="14054933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2058460842"/>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e 2"/>
          <p:cNvGraphicFramePr>
            <a:graphicFrameLocks noGrp="1"/>
          </p:cNvGraphicFramePr>
          <p:nvPr>
            <p:extLst>
              <p:ext uri="{D42A27DB-BD31-4B8C-83A1-F6EECF244321}">
                <p14:modId xmlns:p14="http://schemas.microsoft.com/office/powerpoint/2010/main" val="956509808"/>
              </p:ext>
            </p:extLst>
          </p:nvPr>
        </p:nvGraphicFramePr>
        <p:xfrm>
          <a:off x="105840" y="1283481"/>
          <a:ext cx="8909037" cy="3109166"/>
        </p:xfrm>
        <a:graphic>
          <a:graphicData uri="http://schemas.openxmlformats.org/drawingml/2006/table">
            <a:tbl>
              <a:tblPr firstRow="1" bandRow="1">
                <a:tableStyleId>{2D5ABB26-0587-4C30-8999-92F81FD0307C}</a:tableStyleId>
              </a:tblPr>
              <a:tblGrid>
                <a:gridCol w="1905090"/>
                <a:gridCol w="3492669"/>
                <a:gridCol w="3511278"/>
              </a:tblGrid>
              <a:tr h="592317">
                <a:tc>
                  <a:txBody>
                    <a:bodyPr/>
                    <a:lstStyle/>
                    <a:p>
                      <a:pPr algn="ctr"/>
                      <a:endParaRPr lang="en-US" sz="1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Exporter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Importer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r>
              <a:tr h="1252498">
                <a:tc>
                  <a:txBody>
                    <a:bodyPr/>
                    <a:lstStyle/>
                    <a:p>
                      <a:pPr algn="ctr"/>
                      <a:endParaRPr lang="en-US" sz="1800" b="1" dirty="0" smtClean="0"/>
                    </a:p>
                    <a:p>
                      <a:pPr algn="ctr"/>
                      <a:r>
                        <a:rPr lang="en-US" sz="1800" b="1" dirty="0" smtClean="0"/>
                        <a:t>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285750" indent="-285750" algn="l">
                        <a:buFont typeface="Arial"/>
                        <a:buChar char="•"/>
                      </a:pPr>
                      <a:endParaRPr lang="en-US" sz="1800" dirty="0" smtClean="0"/>
                    </a:p>
                    <a:p>
                      <a:pPr marL="285750" indent="-285750" algn="l">
                        <a:buFont typeface="Arial"/>
                        <a:buChar char="•"/>
                      </a:pPr>
                      <a:r>
                        <a:rPr lang="en-US" sz="1800" dirty="0" smtClean="0"/>
                        <a:t>May increase</a:t>
                      </a:r>
                      <a:r>
                        <a:rPr lang="en-US" sz="1800" baseline="0" dirty="0" smtClean="0"/>
                        <a:t> the amount of sell</a:t>
                      </a:r>
                      <a:endParaRPr lang="en-US" sz="1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457200" marR="0" indent="-457200" algn="l" defTabSz="914400" rtl="0" eaLnBrk="1" fontAlgn="auto" latinLnBrk="0" hangingPunct="1">
                        <a:lnSpc>
                          <a:spcPct val="100000"/>
                        </a:lnSpc>
                        <a:spcBef>
                          <a:spcPts val="0"/>
                        </a:spcBef>
                        <a:spcAft>
                          <a:spcPts val="0"/>
                        </a:spcAft>
                        <a:buClrTx/>
                        <a:buSzTx/>
                        <a:buFont typeface="Arial"/>
                        <a:buChar char="•"/>
                        <a:tabLst/>
                        <a:defRPr/>
                      </a:pPr>
                      <a:endParaRPr lang="en-US" sz="1800" dirty="0" smtClean="0"/>
                    </a:p>
                    <a:p>
                      <a:pPr marL="457200" marR="0" indent="-457200" algn="l" defTabSz="914400" rtl="0" eaLnBrk="1" fontAlgn="auto" latinLnBrk="0" hangingPunct="1">
                        <a:lnSpc>
                          <a:spcPct val="100000"/>
                        </a:lnSpc>
                        <a:spcBef>
                          <a:spcPts val="0"/>
                        </a:spcBef>
                        <a:spcAft>
                          <a:spcPts val="0"/>
                        </a:spcAft>
                        <a:buClrTx/>
                        <a:buSzTx/>
                        <a:buFont typeface="Arial"/>
                        <a:buChar char="•"/>
                        <a:tabLst/>
                        <a:defRPr/>
                      </a:pPr>
                      <a:r>
                        <a:rPr lang="en-US" sz="1800" dirty="0" smtClean="0"/>
                        <a:t>Eliminate</a:t>
                      </a:r>
                      <a:r>
                        <a:rPr lang="en-US" sz="1800" baseline="0" dirty="0" smtClean="0"/>
                        <a:t> risk of shipping products</a:t>
                      </a:r>
                      <a:endParaRPr lang="en-US" sz="1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r>
              <a:tr h="1264351">
                <a:tc>
                  <a:txBody>
                    <a:bodyPr/>
                    <a:lstStyle/>
                    <a:p>
                      <a:pPr algn="ctr"/>
                      <a:endParaRPr lang="en-US" sz="1800" b="1" dirty="0" smtClean="0"/>
                    </a:p>
                    <a:p>
                      <a:pPr algn="ctr"/>
                      <a:r>
                        <a:rPr lang="en-US" sz="1800" b="1" dirty="0" smtClean="0"/>
                        <a:t>Disadvantages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457200" indent="-457200" algn="l">
                        <a:buFont typeface="Arial"/>
                        <a:buChar char="•"/>
                      </a:pPr>
                      <a:endParaRPr lang="en-US" sz="1800" dirty="0" smtClean="0"/>
                    </a:p>
                    <a:p>
                      <a:pPr marL="457200" indent="-457200" algn="l">
                        <a:buFont typeface="Arial"/>
                        <a:buChar char="•"/>
                      </a:pPr>
                      <a:r>
                        <a:rPr lang="en-US" sz="1800" dirty="0" smtClean="0"/>
                        <a:t>Risk</a:t>
                      </a:r>
                      <a:r>
                        <a:rPr lang="en-US" sz="1800" baseline="0" dirty="0" smtClean="0"/>
                        <a:t> of nonpayment</a:t>
                      </a:r>
                    </a:p>
                    <a:p>
                      <a:pPr marL="457200" indent="-457200" algn="l">
                        <a:buFont typeface="Arial"/>
                        <a:buChar char="•"/>
                      </a:pPr>
                      <a:r>
                        <a:rPr lang="en-US" sz="1800" baseline="0" dirty="0" smtClean="0"/>
                        <a:t>High costs of risk measurement</a:t>
                      </a:r>
                      <a:endParaRPr lang="en-US" sz="1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457200" marR="0" indent="-457200" algn="l" defTabSz="914400" rtl="0" eaLnBrk="1" fontAlgn="auto" latinLnBrk="0" hangingPunct="1">
                        <a:lnSpc>
                          <a:spcPct val="100000"/>
                        </a:lnSpc>
                        <a:spcBef>
                          <a:spcPts val="0"/>
                        </a:spcBef>
                        <a:spcAft>
                          <a:spcPts val="0"/>
                        </a:spcAft>
                        <a:buClrTx/>
                        <a:buSzTx/>
                        <a:buFont typeface="Arial"/>
                        <a:buChar char="•"/>
                        <a:tabLst/>
                        <a:defRPr/>
                      </a:pPr>
                      <a:endParaRPr lang="en-US" sz="1800" dirty="0" smtClean="0"/>
                    </a:p>
                    <a:p>
                      <a:pPr marL="457200" marR="0" indent="-457200" algn="l" defTabSz="914400" rtl="0" eaLnBrk="1" fontAlgn="auto" latinLnBrk="0" hangingPunct="1">
                        <a:lnSpc>
                          <a:spcPct val="100000"/>
                        </a:lnSpc>
                        <a:spcBef>
                          <a:spcPts val="0"/>
                        </a:spcBef>
                        <a:spcAft>
                          <a:spcPts val="0"/>
                        </a:spcAft>
                        <a:buClrTx/>
                        <a:buSzTx/>
                        <a:buFont typeface="Arial"/>
                        <a:buChar char="•"/>
                        <a:tabLst/>
                        <a:defRPr/>
                      </a:pPr>
                      <a:r>
                        <a:rPr lang="en-US" sz="1800" dirty="0" smtClean="0"/>
                        <a:t>High costs</a:t>
                      </a:r>
                      <a:r>
                        <a:rPr lang="en-US" sz="1800" baseline="0" dirty="0" smtClean="0"/>
                        <a:t> of transaction</a:t>
                      </a:r>
                      <a:endParaRPr lang="en-US" sz="1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42314528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1992855087"/>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058470" y="235170"/>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Documentary Collection (D/C)</a:t>
            </a:r>
            <a:endParaRPr lang="en-US" sz="3200" b="1" dirty="0">
              <a:solidFill>
                <a:schemeClr val="bg1"/>
              </a:solidFill>
            </a:endParaRPr>
          </a:p>
        </p:txBody>
      </p:sp>
      <p:sp>
        <p:nvSpPr>
          <p:cNvPr id="10" name="Oval Callout 9"/>
          <p:cNvSpPr/>
          <p:nvPr/>
        </p:nvSpPr>
        <p:spPr>
          <a:xfrm>
            <a:off x="5213114" y="5397278"/>
            <a:ext cx="3816047" cy="585346"/>
          </a:xfrm>
          <a:prstGeom prst="wedgeEllipseCallout">
            <a:avLst>
              <a:gd name="adj1" fmla="val -12742"/>
              <a:gd name="adj2" fmla="val -83552"/>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solidFill>
                <a:srgbClr val="184762"/>
              </a:solidFill>
            </a:endParaRPr>
          </a:p>
          <a:p>
            <a:pPr algn="ctr"/>
            <a:r>
              <a:rPr lang="en-US" dirty="0">
                <a:solidFill>
                  <a:srgbClr val="184762"/>
                </a:solidFill>
              </a:rPr>
              <a:t>3</a:t>
            </a:r>
            <a:r>
              <a:rPr lang="en-US" dirty="0" smtClean="0">
                <a:solidFill>
                  <a:srgbClr val="184762"/>
                </a:solidFill>
              </a:rPr>
              <a:t>. </a:t>
            </a:r>
            <a:r>
              <a:rPr lang="en-US" dirty="0">
                <a:solidFill>
                  <a:srgbClr val="184762"/>
                </a:solidFill>
              </a:rPr>
              <a:t>Check Document</a:t>
            </a:r>
          </a:p>
          <a:p>
            <a:pPr algn="ctr"/>
            <a:endParaRPr lang="en-US" dirty="0"/>
          </a:p>
        </p:txBody>
      </p:sp>
      <p:grpSp>
        <p:nvGrpSpPr>
          <p:cNvPr id="38" name="Group 37"/>
          <p:cNvGrpSpPr/>
          <p:nvPr/>
        </p:nvGrpSpPr>
        <p:grpSpPr>
          <a:xfrm>
            <a:off x="61216" y="1357393"/>
            <a:ext cx="9371089" cy="3959528"/>
            <a:chOff x="61216" y="1357393"/>
            <a:chExt cx="9371089" cy="3959528"/>
          </a:xfrm>
        </p:grpSpPr>
        <p:sp>
          <p:nvSpPr>
            <p:cNvPr id="8" name="Rectangle 7"/>
            <p:cNvSpPr/>
            <p:nvPr/>
          </p:nvSpPr>
          <p:spPr>
            <a:xfrm>
              <a:off x="61216" y="1437780"/>
              <a:ext cx="2928470" cy="785906"/>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rPr>
                <a:t>Importer</a:t>
              </a:r>
              <a:endParaRPr lang="en-US" sz="2400" dirty="0">
                <a:solidFill>
                  <a:srgbClr val="000000"/>
                </a:solidFill>
              </a:endParaRPr>
            </a:p>
          </p:txBody>
        </p:sp>
        <p:sp>
          <p:nvSpPr>
            <p:cNvPr id="9" name="Rectangle 8"/>
            <p:cNvSpPr/>
            <p:nvPr/>
          </p:nvSpPr>
          <p:spPr>
            <a:xfrm>
              <a:off x="5876313" y="1384857"/>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a:t>
              </a:r>
              <a:endParaRPr lang="en-US" sz="2400" dirty="0">
                <a:solidFill>
                  <a:schemeClr val="tx1"/>
                </a:solidFill>
              </a:endParaRPr>
            </a:p>
          </p:txBody>
        </p:sp>
        <p:cxnSp>
          <p:nvCxnSpPr>
            <p:cNvPr id="13" name="Straight Arrow Connector 12"/>
            <p:cNvCxnSpPr/>
            <p:nvPr/>
          </p:nvCxnSpPr>
          <p:spPr>
            <a:xfrm flipH="1">
              <a:off x="3154232" y="1737618"/>
              <a:ext cx="258163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425963" y="1357393"/>
              <a:ext cx="2058895" cy="369332"/>
            </a:xfrm>
            <a:prstGeom prst="rect">
              <a:avLst/>
            </a:prstGeom>
            <a:noFill/>
          </p:spPr>
          <p:txBody>
            <a:bodyPr wrap="square" rtlCol="0">
              <a:spAutoFit/>
            </a:bodyPr>
            <a:lstStyle/>
            <a:p>
              <a:r>
                <a:rPr lang="en-US" dirty="0"/>
                <a:t>1</a:t>
              </a:r>
              <a:r>
                <a:rPr lang="en-US" dirty="0" smtClean="0"/>
                <a:t>. Delivery goods</a:t>
              </a:r>
              <a:endParaRPr lang="en-US" dirty="0"/>
            </a:p>
          </p:txBody>
        </p:sp>
        <p:cxnSp>
          <p:nvCxnSpPr>
            <p:cNvPr id="15" name="Straight Arrow Connector 14"/>
            <p:cNvCxnSpPr/>
            <p:nvPr/>
          </p:nvCxnSpPr>
          <p:spPr>
            <a:xfrm>
              <a:off x="3189512" y="4618440"/>
              <a:ext cx="256968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3260073" y="3978873"/>
              <a:ext cx="2722080" cy="584776"/>
            </a:xfrm>
            <a:prstGeom prst="rect">
              <a:avLst/>
            </a:prstGeom>
            <a:noFill/>
          </p:spPr>
          <p:txBody>
            <a:bodyPr wrap="square" rtlCol="0">
              <a:spAutoFit/>
            </a:bodyPr>
            <a:lstStyle/>
            <a:p>
              <a:r>
                <a:rPr lang="en-US" sz="1600" dirty="0"/>
                <a:t>8</a:t>
              </a:r>
              <a:r>
                <a:rPr lang="en-US" sz="1600" dirty="0" smtClean="0"/>
                <a:t>. Make a payment D/P or advise maturity date D/A</a:t>
              </a:r>
              <a:endParaRPr lang="en-US" sz="1600" dirty="0"/>
            </a:p>
          </p:txBody>
        </p:sp>
        <p:sp>
          <p:nvSpPr>
            <p:cNvPr id="18" name="Rectangle 17"/>
            <p:cNvSpPr/>
            <p:nvPr/>
          </p:nvSpPr>
          <p:spPr>
            <a:xfrm>
              <a:off x="150858" y="4377483"/>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Importer’s Bank</a:t>
              </a:r>
            </a:p>
            <a:p>
              <a:pPr algn="ctr"/>
              <a:r>
                <a:rPr lang="en-US" sz="2400" dirty="0" smtClean="0">
                  <a:solidFill>
                    <a:schemeClr val="tx1"/>
                  </a:solidFill>
                </a:rPr>
                <a:t>(Collecting Bank)</a:t>
              </a:r>
              <a:endParaRPr lang="en-US" sz="2400" dirty="0">
                <a:solidFill>
                  <a:schemeClr val="tx1"/>
                </a:solidFill>
              </a:endParaRPr>
            </a:p>
          </p:txBody>
        </p:sp>
        <p:sp>
          <p:nvSpPr>
            <p:cNvPr id="21" name="Rectangle 20"/>
            <p:cNvSpPr/>
            <p:nvPr/>
          </p:nvSpPr>
          <p:spPr>
            <a:xfrm>
              <a:off x="5876313" y="4377483"/>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Exporter’s Bank</a:t>
              </a:r>
            </a:p>
            <a:p>
              <a:pPr algn="ctr"/>
              <a:r>
                <a:rPr lang="en-US" sz="2400" dirty="0" smtClean="0">
                  <a:solidFill>
                    <a:schemeClr val="tx1"/>
                  </a:solidFill>
                </a:rPr>
                <a:t>(Remitting Bank)</a:t>
              </a:r>
            </a:p>
          </p:txBody>
        </p:sp>
        <p:cxnSp>
          <p:nvCxnSpPr>
            <p:cNvPr id="22" name="Straight Arrow Connector 21"/>
            <p:cNvCxnSpPr/>
            <p:nvPr/>
          </p:nvCxnSpPr>
          <p:spPr>
            <a:xfrm flipH="1">
              <a:off x="3154232" y="4944349"/>
              <a:ext cx="258163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3665792" y="4947589"/>
              <a:ext cx="2722080" cy="369332"/>
            </a:xfrm>
            <a:prstGeom prst="rect">
              <a:avLst/>
            </a:prstGeom>
            <a:noFill/>
          </p:spPr>
          <p:txBody>
            <a:bodyPr wrap="square" rtlCol="0">
              <a:spAutoFit/>
            </a:bodyPr>
            <a:lstStyle/>
            <a:p>
              <a:r>
                <a:rPr lang="en-US" dirty="0"/>
                <a:t>4</a:t>
              </a:r>
              <a:r>
                <a:rPr lang="en-US" dirty="0" smtClean="0"/>
                <a:t>. Send D/C</a:t>
              </a:r>
              <a:endParaRPr lang="en-US" dirty="0"/>
            </a:p>
          </p:txBody>
        </p:sp>
        <p:cxnSp>
          <p:nvCxnSpPr>
            <p:cNvPr id="24" name="Straight Arrow Connector 23"/>
            <p:cNvCxnSpPr/>
            <p:nvPr/>
          </p:nvCxnSpPr>
          <p:spPr>
            <a:xfrm flipV="1">
              <a:off x="6857736" y="2452124"/>
              <a:ext cx="0" cy="17288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a:off x="7391050" y="2452124"/>
              <a:ext cx="0" cy="17993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a:off x="1220655" y="2346275"/>
              <a:ext cx="0" cy="17993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4" name="TextBox 33"/>
            <p:cNvSpPr txBox="1"/>
            <p:nvPr/>
          </p:nvSpPr>
          <p:spPr>
            <a:xfrm>
              <a:off x="7373410" y="2621186"/>
              <a:ext cx="2058895" cy="923330"/>
            </a:xfrm>
            <a:prstGeom prst="rect">
              <a:avLst/>
            </a:prstGeom>
            <a:noFill/>
          </p:spPr>
          <p:txBody>
            <a:bodyPr wrap="square" rtlCol="0">
              <a:spAutoFit/>
            </a:bodyPr>
            <a:lstStyle/>
            <a:p>
              <a:r>
                <a:rPr lang="en-US" dirty="0"/>
                <a:t>2</a:t>
              </a:r>
              <a:r>
                <a:rPr lang="en-US" dirty="0" smtClean="0"/>
                <a:t>. Submit Document for Collection (D/C)</a:t>
              </a:r>
              <a:endParaRPr lang="en-US" dirty="0"/>
            </a:p>
          </p:txBody>
        </p:sp>
        <p:sp>
          <p:nvSpPr>
            <p:cNvPr id="35" name="TextBox 34"/>
            <p:cNvSpPr txBox="1"/>
            <p:nvPr/>
          </p:nvSpPr>
          <p:spPr>
            <a:xfrm>
              <a:off x="4288862" y="2942099"/>
              <a:ext cx="2722080" cy="584776"/>
            </a:xfrm>
            <a:prstGeom prst="rect">
              <a:avLst/>
            </a:prstGeom>
            <a:noFill/>
          </p:spPr>
          <p:txBody>
            <a:bodyPr wrap="square" rtlCol="0">
              <a:spAutoFit/>
            </a:bodyPr>
            <a:lstStyle/>
            <a:p>
              <a:r>
                <a:rPr lang="en-US" sz="1600" dirty="0"/>
                <a:t>9</a:t>
              </a:r>
              <a:r>
                <a:rPr lang="en-US" sz="1600" dirty="0" smtClean="0"/>
                <a:t>. Make a payment D/P or advise maturity date D/A</a:t>
              </a:r>
              <a:endParaRPr lang="en-US" sz="1600" dirty="0"/>
            </a:p>
          </p:txBody>
        </p:sp>
        <p:sp>
          <p:nvSpPr>
            <p:cNvPr id="36" name="TextBox 35"/>
            <p:cNvSpPr txBox="1"/>
            <p:nvPr/>
          </p:nvSpPr>
          <p:spPr>
            <a:xfrm>
              <a:off x="1363305" y="2452125"/>
              <a:ext cx="1207618" cy="1815882"/>
            </a:xfrm>
            <a:prstGeom prst="rect">
              <a:avLst/>
            </a:prstGeom>
            <a:noFill/>
          </p:spPr>
          <p:txBody>
            <a:bodyPr wrap="square" rtlCol="0">
              <a:spAutoFit/>
            </a:bodyPr>
            <a:lstStyle/>
            <a:p>
              <a:r>
                <a:rPr lang="en-US" sz="1600" dirty="0"/>
                <a:t>6</a:t>
              </a:r>
              <a:r>
                <a:rPr lang="en-US" sz="1600" dirty="0" smtClean="0"/>
                <a:t>. Make payment in case of D/P or accept B/E in case of D/A</a:t>
              </a:r>
              <a:endParaRPr lang="en-US" sz="1600" dirty="0"/>
            </a:p>
          </p:txBody>
        </p:sp>
      </p:grpSp>
      <p:cxnSp>
        <p:nvCxnSpPr>
          <p:cNvPr id="25" name="Straight Arrow Connector 24"/>
          <p:cNvCxnSpPr/>
          <p:nvPr/>
        </p:nvCxnSpPr>
        <p:spPr>
          <a:xfrm flipV="1">
            <a:off x="1033410" y="2370071"/>
            <a:ext cx="0" cy="17288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7" name="TextBox 26"/>
          <p:cNvSpPr txBox="1"/>
          <p:nvPr/>
        </p:nvSpPr>
        <p:spPr>
          <a:xfrm>
            <a:off x="18338" y="2669468"/>
            <a:ext cx="1187612" cy="1077218"/>
          </a:xfrm>
          <a:prstGeom prst="rect">
            <a:avLst/>
          </a:prstGeom>
          <a:noFill/>
        </p:spPr>
        <p:txBody>
          <a:bodyPr wrap="square" rtlCol="0">
            <a:spAutoFit/>
          </a:bodyPr>
          <a:lstStyle/>
          <a:p>
            <a:r>
              <a:rPr lang="en-US" sz="1600" dirty="0"/>
              <a:t>5</a:t>
            </a:r>
            <a:r>
              <a:rPr lang="en-US" sz="1600" dirty="0" smtClean="0"/>
              <a:t>. Inform buyer the incoming of D/C</a:t>
            </a:r>
            <a:endParaRPr lang="en-US" sz="1600" dirty="0"/>
          </a:p>
        </p:txBody>
      </p:sp>
      <p:cxnSp>
        <p:nvCxnSpPr>
          <p:cNvPr id="28" name="Straight Arrow Connector 27"/>
          <p:cNvCxnSpPr/>
          <p:nvPr/>
        </p:nvCxnSpPr>
        <p:spPr>
          <a:xfrm flipV="1">
            <a:off x="2623670" y="2416841"/>
            <a:ext cx="0" cy="17288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2712889" y="2707365"/>
            <a:ext cx="1187612" cy="584775"/>
          </a:xfrm>
          <a:prstGeom prst="rect">
            <a:avLst/>
          </a:prstGeom>
          <a:noFill/>
        </p:spPr>
        <p:txBody>
          <a:bodyPr wrap="square" rtlCol="0">
            <a:spAutoFit/>
          </a:bodyPr>
          <a:lstStyle/>
          <a:p>
            <a:r>
              <a:rPr lang="en-US" sz="1600" dirty="0"/>
              <a:t>7</a:t>
            </a:r>
            <a:r>
              <a:rPr lang="en-US" sz="1600" dirty="0" smtClean="0"/>
              <a:t>. Release documents</a:t>
            </a:r>
            <a:endParaRPr lang="en-US" sz="1600" dirty="0"/>
          </a:p>
        </p:txBody>
      </p:sp>
    </p:spTree>
    <p:extLst>
      <p:ext uri="{BB962C8B-B14F-4D97-AF65-F5344CB8AC3E}">
        <p14:creationId xmlns:p14="http://schemas.microsoft.com/office/powerpoint/2010/main" val="4141261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3002000151"/>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299876" y="2175083"/>
            <a:ext cx="8519994" cy="923330"/>
          </a:xfrm>
          <a:prstGeom prst="rect">
            <a:avLst/>
          </a:prstGeom>
        </p:spPr>
        <p:txBody>
          <a:bodyPr wrap="square">
            <a:spAutoFit/>
          </a:bodyPr>
          <a:lstStyle/>
          <a:p>
            <a:pPr marL="285750" indent="-285750">
              <a:buFont typeface="Arial"/>
              <a:buChar char="•"/>
            </a:pPr>
            <a:r>
              <a:rPr lang="en-US" dirty="0"/>
              <a:t>Recommend for use in established trade relationships, in stable export markets and for transactions involving ocean shipments.</a:t>
            </a:r>
          </a:p>
          <a:p>
            <a:pPr marL="285750" indent="-285750">
              <a:buFont typeface="Arial"/>
              <a:buChar char="•"/>
            </a:pPr>
            <a:r>
              <a:rPr lang="en-US" dirty="0"/>
              <a:t>Riskier for the exporter, though D/C terms are more convenience and cheap.</a:t>
            </a:r>
          </a:p>
        </p:txBody>
      </p:sp>
      <p:sp>
        <p:nvSpPr>
          <p:cNvPr id="3" name="Rectangle 2"/>
          <p:cNvSpPr/>
          <p:nvPr/>
        </p:nvSpPr>
        <p:spPr>
          <a:xfrm>
            <a:off x="299876" y="639474"/>
            <a:ext cx="8519994" cy="1477328"/>
          </a:xfrm>
          <a:prstGeom prst="rect">
            <a:avLst/>
          </a:prstGeom>
        </p:spPr>
        <p:txBody>
          <a:bodyPr wrap="square">
            <a:spAutoFit/>
          </a:bodyPr>
          <a:lstStyle/>
          <a:p>
            <a:r>
              <a:rPr lang="en-US" b="1" dirty="0"/>
              <a:t> </a:t>
            </a:r>
            <a:r>
              <a:rPr lang="en-US" b="1" dirty="0">
                <a:solidFill>
                  <a:srgbClr val="184762"/>
                </a:solidFill>
              </a:rPr>
              <a:t>A Documentary collection (D/C</a:t>
            </a:r>
            <a:r>
              <a:rPr lang="en-US" b="1" dirty="0"/>
              <a:t>) -</a:t>
            </a:r>
            <a:r>
              <a:rPr lang="en-US" dirty="0"/>
              <a:t> a transaction whereby the exporter entrusts the collection of payment to the exporter’s bank (remitting bank), which sends documents to the importer’s bank (collecting bank), along with instructions for payment. Funds are received from the importer and remitted to the exporter through the banks in exchange for those documents.</a:t>
            </a:r>
          </a:p>
        </p:txBody>
      </p:sp>
      <p:graphicFrame>
        <p:nvGraphicFramePr>
          <p:cNvPr id="6" name="Table 2"/>
          <p:cNvGraphicFramePr>
            <a:graphicFrameLocks noGrp="1"/>
          </p:cNvGraphicFramePr>
          <p:nvPr>
            <p:extLst>
              <p:ext uri="{D42A27DB-BD31-4B8C-83A1-F6EECF244321}">
                <p14:modId xmlns:p14="http://schemas.microsoft.com/office/powerpoint/2010/main" val="69171438"/>
              </p:ext>
            </p:extLst>
          </p:nvPr>
        </p:nvGraphicFramePr>
        <p:xfrm>
          <a:off x="675860" y="3179974"/>
          <a:ext cx="7752973" cy="2836513"/>
        </p:xfrm>
        <a:graphic>
          <a:graphicData uri="http://schemas.openxmlformats.org/drawingml/2006/table">
            <a:tbl>
              <a:tblPr firstRow="1" bandRow="1">
                <a:tableStyleId>{2D5ABB26-0587-4C30-8999-92F81FD0307C}</a:tableStyleId>
              </a:tblPr>
              <a:tblGrid>
                <a:gridCol w="1836406"/>
                <a:gridCol w="2950424"/>
                <a:gridCol w="2966143"/>
              </a:tblGrid>
              <a:tr h="474313">
                <a:tc>
                  <a:txBody>
                    <a:bodyPr/>
                    <a:lstStyle/>
                    <a:p>
                      <a:pPr algn="ctr"/>
                      <a:endParaRPr lang="en-US" sz="1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Exporter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800" b="1" dirty="0" smtClean="0"/>
                        <a:t>Importer</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r>
              <a:tr h="824402">
                <a:tc>
                  <a:txBody>
                    <a:bodyPr/>
                    <a:lstStyle/>
                    <a:p>
                      <a:pPr algn="ctr"/>
                      <a:endParaRPr lang="en-US" sz="1800" b="1" dirty="0" smtClean="0"/>
                    </a:p>
                    <a:p>
                      <a:pPr algn="ctr"/>
                      <a:r>
                        <a:rPr lang="en-US" sz="1800" b="1" dirty="0" smtClean="0"/>
                        <a:t>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Simple handling</a:t>
                      </a:r>
                    </a:p>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The banks keep on reminding the buyer until payment is settled</a:t>
                      </a:r>
                    </a:p>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Low cost</a:t>
                      </a:r>
                    </a:p>
                    <a:p>
                      <a:pPr marL="0" indent="0" algn="l">
                        <a:buFont typeface="Arial" panose="020B0604020202020204" pitchFamily="34" charset="0"/>
                        <a:buNone/>
                      </a:pPr>
                      <a:endParaRPr lang="en-US" sz="1100" b="0" i="0" kern="1200" dirty="0" smtClean="0">
                        <a:solidFill>
                          <a:schemeClr val="tx1"/>
                        </a:solidFill>
                        <a:effectLst/>
                        <a:latin typeface="+mn-lt"/>
                        <a:ea typeface="+mn-ea"/>
                        <a:cs typeface="+mn-cs"/>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smtClean="0"/>
                        <a:t>Simple handling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smtClean="0"/>
                        <a:t>Payment to be made after the goods have been shipped</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smtClean="0"/>
                        <a:t>Low cost</a:t>
                      </a:r>
                    </a:p>
                    <a:p>
                      <a:pPr marL="0" marR="0" indent="0" algn="l" defTabSz="914400" rtl="0" eaLnBrk="1" fontAlgn="auto" latinLnBrk="0" hangingPunct="1">
                        <a:lnSpc>
                          <a:spcPct val="100000"/>
                        </a:lnSpc>
                        <a:spcBef>
                          <a:spcPts val="0"/>
                        </a:spcBef>
                        <a:spcAft>
                          <a:spcPts val="0"/>
                        </a:spcAft>
                        <a:buClrTx/>
                        <a:buSzTx/>
                        <a:buFont typeface="Arial"/>
                        <a:buNone/>
                        <a:tabLst/>
                        <a:defRPr/>
                      </a:pPr>
                      <a:endParaRPr lang="en-US" sz="11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r>
              <a:tr h="1286240">
                <a:tc>
                  <a:txBody>
                    <a:bodyPr/>
                    <a:lstStyle/>
                    <a:p>
                      <a:pPr algn="ctr"/>
                      <a:endParaRPr lang="en-US" sz="1800" b="1" dirty="0" smtClean="0"/>
                    </a:p>
                    <a:p>
                      <a:pPr algn="ctr"/>
                      <a:r>
                        <a:rPr lang="en-US" sz="1800" b="1" dirty="0" smtClean="0"/>
                        <a:t>Disadvantages</a:t>
                      </a:r>
                      <a:endParaRPr lang="en-US" sz="1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The buyer may choose not to accept the document</a:t>
                      </a:r>
                    </a:p>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The banks do not undertake any risk on behalf of the exporter</a:t>
                      </a:r>
                    </a:p>
                    <a:p>
                      <a:pPr marL="171450" indent="-171450" algn="l">
                        <a:buFont typeface="Arial" panose="020B0604020202020204" pitchFamily="34" charset="0"/>
                        <a:buChar char="•"/>
                      </a:pPr>
                      <a:r>
                        <a:rPr lang="en-US" sz="1100" b="0" i="0" kern="1200" dirty="0" smtClean="0">
                          <a:solidFill>
                            <a:schemeClr val="tx1"/>
                          </a:solidFill>
                          <a:effectLst/>
                          <a:latin typeface="+mn-lt"/>
                          <a:ea typeface="+mn-ea"/>
                          <a:cs typeface="+mn-cs"/>
                        </a:rPr>
                        <a:t>Problems and cost to re-ship the merchandise if the buyer do not accept the documents/merchandise</a:t>
                      </a:r>
                    </a:p>
                    <a:p>
                      <a:pPr algn="thaiDist"/>
                      <a:endParaRPr lang="en-US" sz="1100" b="0" i="0" kern="1200" dirty="0" smtClean="0">
                        <a:solidFill>
                          <a:schemeClr val="tx1"/>
                        </a:solidFill>
                        <a:effectLst/>
                        <a:latin typeface="+mn-lt"/>
                        <a:ea typeface="+mn-ea"/>
                        <a:cs typeface="+mn-cs"/>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171450" marR="0" indent="-171450" algn="thaiDi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smtClean="0">
                          <a:solidFill>
                            <a:schemeClr val="tx1"/>
                          </a:solidFill>
                          <a:effectLst/>
                          <a:latin typeface="+mn-lt"/>
                          <a:ea typeface="+mn-ea"/>
                          <a:cs typeface="+mn-cs"/>
                        </a:rPr>
                        <a:t>Under a sight Collection, they must pay when taking possession of documents. </a:t>
                      </a:r>
                      <a:endParaRPr lang="en-US" sz="11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1438742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3588601021"/>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35280" y="394063"/>
            <a:ext cx="9108717" cy="5724646"/>
          </a:xfrm>
          <a:prstGeom prst="rect">
            <a:avLst/>
          </a:prstGeom>
        </p:spPr>
        <p:txBody>
          <a:bodyPr wrap="square">
            <a:spAutoFit/>
          </a:bodyPr>
          <a:lstStyle/>
          <a:p>
            <a:r>
              <a:rPr lang="en-US" sz="2000" b="1" dirty="0" smtClean="0">
                <a:solidFill>
                  <a:srgbClr val="184762"/>
                </a:solidFill>
              </a:rPr>
              <a:t>Types of Documentary Collection</a:t>
            </a:r>
          </a:p>
          <a:p>
            <a:endParaRPr lang="en-US" sz="2000" b="1" dirty="0" smtClean="0">
              <a:solidFill>
                <a:srgbClr val="184762"/>
              </a:solidFill>
            </a:endParaRPr>
          </a:p>
          <a:p>
            <a:r>
              <a:rPr lang="en-US" b="1" dirty="0"/>
              <a:t> </a:t>
            </a:r>
            <a:r>
              <a:rPr lang="en-US" b="1" dirty="0" smtClean="0"/>
              <a:t>   1. Documents </a:t>
            </a:r>
            <a:r>
              <a:rPr lang="en-US" b="1" dirty="0"/>
              <a:t>against Payment Collection (D/P</a:t>
            </a:r>
            <a:r>
              <a:rPr lang="en-US" b="1" dirty="0" smtClean="0"/>
              <a:t>) </a:t>
            </a:r>
          </a:p>
          <a:p>
            <a:pPr marL="285750" indent="-285750">
              <a:buFont typeface="Arial"/>
              <a:buChar char="•"/>
            </a:pPr>
            <a:r>
              <a:rPr lang="en-US" sz="1600" dirty="0" smtClean="0"/>
              <a:t>The </a:t>
            </a:r>
            <a:r>
              <a:rPr lang="en-US" sz="1600" dirty="0"/>
              <a:t>collecting bank will release the documents to the importer only when the payment for the goods has been </a:t>
            </a:r>
            <a:r>
              <a:rPr lang="en-US" sz="1600" dirty="0" smtClean="0"/>
              <a:t>made.</a:t>
            </a:r>
          </a:p>
          <a:p>
            <a:pPr marL="285750" indent="-285750">
              <a:buFont typeface="Arial"/>
              <a:buChar char="•"/>
            </a:pPr>
            <a:r>
              <a:rPr lang="en-US" sz="1600" dirty="0" smtClean="0"/>
              <a:t>Once </a:t>
            </a:r>
            <a:r>
              <a:rPr lang="en-US" sz="1600" dirty="0"/>
              <a:t>payment is received, the collecting bank transmits the funds to the remitting bank for payment to the exporter. </a:t>
            </a:r>
            <a:endParaRPr lang="en-US" sz="1600" dirty="0" smtClean="0"/>
          </a:p>
          <a:p>
            <a:r>
              <a:rPr lang="en-US" sz="1600" b="1" dirty="0" smtClean="0"/>
              <a:t>	Time </a:t>
            </a:r>
            <a:r>
              <a:rPr lang="en-US" sz="1600" b="1" dirty="0"/>
              <a:t>of Payment </a:t>
            </a:r>
            <a:r>
              <a:rPr lang="en-US" sz="1600" dirty="0"/>
              <a:t>: After shipment, but before documents </a:t>
            </a:r>
            <a:r>
              <a:rPr lang="en-US" sz="1600" dirty="0" smtClean="0"/>
              <a:t>are released</a:t>
            </a:r>
            <a:r>
              <a:rPr lang="en-US" sz="1600" dirty="0"/>
              <a:t>.</a:t>
            </a:r>
          </a:p>
          <a:p>
            <a:r>
              <a:rPr lang="en-US" sz="1600" b="1" dirty="0" smtClean="0"/>
              <a:t>	Transfer </a:t>
            </a:r>
            <a:r>
              <a:rPr lang="en-US" sz="1600" b="1" dirty="0"/>
              <a:t>of Goods </a:t>
            </a:r>
            <a:r>
              <a:rPr lang="en-US" sz="1600" dirty="0"/>
              <a:t>: After payment is made at sight. 		      </a:t>
            </a:r>
          </a:p>
          <a:p>
            <a:r>
              <a:rPr lang="en-US" sz="1600" b="1" dirty="0" smtClean="0"/>
              <a:t>	Exporter </a:t>
            </a:r>
            <a:r>
              <a:rPr lang="en-US" sz="1600" b="1" dirty="0"/>
              <a:t>Risk </a:t>
            </a:r>
            <a:r>
              <a:rPr lang="en-US" sz="1600" dirty="0"/>
              <a:t>: If draft is unpaid, goods may need to be disposed of </a:t>
            </a:r>
            <a:r>
              <a:rPr lang="en-US" sz="1600" dirty="0" smtClean="0"/>
              <a:t>or </a:t>
            </a:r>
            <a:r>
              <a:rPr lang="en-US" sz="1600" dirty="0"/>
              <a:t>may be delivered </a:t>
            </a:r>
            <a:r>
              <a:rPr lang="en-US" sz="1600" dirty="0" smtClean="0"/>
              <a:t>	without </a:t>
            </a:r>
            <a:r>
              <a:rPr lang="en-US" sz="1600" dirty="0"/>
              <a:t>payment if </a:t>
            </a:r>
            <a:r>
              <a:rPr lang="en-US" sz="1600" dirty="0" smtClean="0"/>
              <a:t>documents do </a:t>
            </a:r>
            <a:r>
              <a:rPr lang="en-US" sz="1600" dirty="0"/>
              <a:t>not control possession</a:t>
            </a:r>
            <a:r>
              <a:rPr lang="en-US" sz="1600" dirty="0" smtClean="0"/>
              <a:t>.</a:t>
            </a:r>
          </a:p>
          <a:p>
            <a:endParaRPr lang="en-US" dirty="0" smtClean="0"/>
          </a:p>
          <a:p>
            <a:r>
              <a:rPr lang="en-US" dirty="0" smtClean="0"/>
              <a:t>   </a:t>
            </a:r>
            <a:r>
              <a:rPr lang="en-US" b="1" dirty="0" smtClean="0"/>
              <a:t>  2.</a:t>
            </a:r>
            <a:r>
              <a:rPr lang="en-US" b="1" dirty="0"/>
              <a:t> Documents against Acceptance Collection (D/A)</a:t>
            </a:r>
          </a:p>
          <a:p>
            <a:pPr marL="285750" indent="-285750">
              <a:buFont typeface="Arial"/>
              <a:buChar char="•"/>
            </a:pPr>
            <a:r>
              <a:rPr lang="en-US" sz="1600" dirty="0" smtClean="0"/>
              <a:t>The </a:t>
            </a:r>
            <a:r>
              <a:rPr lang="en-US" sz="1600" dirty="0"/>
              <a:t>exporter extends credit to the importer by using a time draft. </a:t>
            </a:r>
          </a:p>
          <a:p>
            <a:pPr marL="285750" indent="-285750">
              <a:buFont typeface="Arial"/>
              <a:buChar char="•"/>
            </a:pPr>
            <a:r>
              <a:rPr lang="en-US" sz="1600" dirty="0"/>
              <a:t>The documents are released to the importer to claim the goods upon his signed acceptance of the time draft. </a:t>
            </a:r>
          </a:p>
          <a:p>
            <a:pPr marL="285750" indent="-285750">
              <a:buFont typeface="Arial"/>
              <a:buChar char="•"/>
            </a:pPr>
            <a:r>
              <a:rPr lang="en-US" sz="1600" dirty="0"/>
              <a:t>By accepting the draft, the importer becomes legally obligated to pay at a specific date. </a:t>
            </a:r>
          </a:p>
          <a:p>
            <a:pPr marL="285750" indent="-285750">
              <a:buFont typeface="Arial"/>
              <a:buChar char="•"/>
            </a:pPr>
            <a:r>
              <a:rPr lang="en-US" sz="1600" dirty="0"/>
              <a:t>At maturity, the collecting bank contacts the importer for payment. </a:t>
            </a:r>
            <a:endParaRPr lang="en-US" sz="1600" b="1" dirty="0"/>
          </a:p>
          <a:p>
            <a:r>
              <a:rPr lang="en-US" sz="1600" b="1" dirty="0" smtClean="0"/>
              <a:t>	Time </a:t>
            </a:r>
            <a:r>
              <a:rPr lang="en-US" sz="1600" b="1" dirty="0"/>
              <a:t>of Payment </a:t>
            </a:r>
            <a:r>
              <a:rPr lang="en-US" sz="1600" dirty="0"/>
              <a:t>: On maturity of draft at a specified future date.</a:t>
            </a:r>
          </a:p>
          <a:p>
            <a:r>
              <a:rPr lang="en-US" sz="1600" b="1" dirty="0" smtClean="0"/>
              <a:t>	Transfer </a:t>
            </a:r>
            <a:r>
              <a:rPr lang="en-US" sz="1600" b="1" dirty="0"/>
              <a:t>of Goods </a:t>
            </a:r>
            <a:r>
              <a:rPr lang="en-US" sz="1600" dirty="0"/>
              <a:t>: Before payment, but upon acceptance of draft.</a:t>
            </a:r>
          </a:p>
          <a:p>
            <a:r>
              <a:rPr lang="en-US" sz="1600" b="1" dirty="0" smtClean="0"/>
              <a:t>	Exporter </a:t>
            </a:r>
            <a:r>
              <a:rPr lang="en-US" sz="1600" b="1" dirty="0"/>
              <a:t>Risk </a:t>
            </a:r>
            <a:r>
              <a:rPr lang="en-US" sz="1600" dirty="0"/>
              <a:t>: Exporter has no control over goods after acceptance </a:t>
            </a:r>
            <a:r>
              <a:rPr lang="en-US" sz="1600" dirty="0" smtClean="0"/>
              <a:t>and </a:t>
            </a:r>
            <a:r>
              <a:rPr lang="en-US" sz="1600" dirty="0"/>
              <a:t>may not get </a:t>
            </a:r>
            <a:r>
              <a:rPr lang="en-US" sz="1600" dirty="0" smtClean="0"/>
              <a:t>		          paid </a:t>
            </a:r>
            <a:r>
              <a:rPr lang="en-US" sz="1600" dirty="0"/>
              <a:t>at due date</a:t>
            </a:r>
            <a:r>
              <a:rPr lang="en-US" sz="1600" dirty="0" smtClean="0"/>
              <a:t>.</a:t>
            </a:r>
            <a:endParaRPr lang="en-US" sz="1600" dirty="0"/>
          </a:p>
        </p:txBody>
      </p:sp>
    </p:spTree>
    <p:extLst>
      <p:ext uri="{BB962C8B-B14F-4D97-AF65-F5344CB8AC3E}">
        <p14:creationId xmlns:p14="http://schemas.microsoft.com/office/powerpoint/2010/main" val="42314528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1894941911"/>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058470" y="235170"/>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Documentary Letters of Credit (L/C)</a:t>
            </a:r>
            <a:endParaRPr lang="en-US" sz="3200" b="1" dirty="0">
              <a:solidFill>
                <a:schemeClr val="bg1"/>
              </a:solidFill>
            </a:endParaRPr>
          </a:p>
        </p:txBody>
      </p:sp>
      <p:grpSp>
        <p:nvGrpSpPr>
          <p:cNvPr id="2" name="Group 1"/>
          <p:cNvGrpSpPr/>
          <p:nvPr/>
        </p:nvGrpSpPr>
        <p:grpSpPr>
          <a:xfrm>
            <a:off x="61216" y="1145701"/>
            <a:ext cx="9517163" cy="4047733"/>
            <a:chOff x="61216" y="1339752"/>
            <a:chExt cx="9517163" cy="4047733"/>
          </a:xfrm>
        </p:grpSpPr>
        <p:sp>
          <p:nvSpPr>
            <p:cNvPr id="8" name="Rectangle 7"/>
            <p:cNvSpPr/>
            <p:nvPr/>
          </p:nvSpPr>
          <p:spPr>
            <a:xfrm>
              <a:off x="61216" y="1437780"/>
              <a:ext cx="2928470" cy="785906"/>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rPr>
                <a:t>Importer</a:t>
              </a:r>
              <a:endParaRPr lang="en-US" sz="2400" dirty="0">
                <a:solidFill>
                  <a:srgbClr val="000000"/>
                </a:solidFill>
              </a:endParaRPr>
            </a:p>
          </p:txBody>
        </p:sp>
        <p:sp>
          <p:nvSpPr>
            <p:cNvPr id="9" name="Rectangle 8"/>
            <p:cNvSpPr/>
            <p:nvPr/>
          </p:nvSpPr>
          <p:spPr>
            <a:xfrm>
              <a:off x="5876313" y="1384857"/>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a:t>
              </a:r>
              <a:endParaRPr lang="en-US" sz="2400" dirty="0">
                <a:solidFill>
                  <a:schemeClr val="tx1"/>
                </a:solidFill>
              </a:endParaRPr>
            </a:p>
          </p:txBody>
        </p:sp>
        <p:cxnSp>
          <p:nvCxnSpPr>
            <p:cNvPr id="13" name="Straight Arrow Connector 12"/>
            <p:cNvCxnSpPr/>
            <p:nvPr/>
          </p:nvCxnSpPr>
          <p:spPr>
            <a:xfrm flipH="1">
              <a:off x="3154232" y="1737618"/>
              <a:ext cx="258163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083672" y="1339752"/>
              <a:ext cx="3554656" cy="338554"/>
            </a:xfrm>
            <a:prstGeom prst="rect">
              <a:avLst/>
            </a:prstGeom>
            <a:noFill/>
          </p:spPr>
          <p:txBody>
            <a:bodyPr wrap="square" rtlCol="0">
              <a:spAutoFit/>
            </a:bodyPr>
            <a:lstStyle/>
            <a:p>
              <a:r>
                <a:rPr lang="en-US" sz="1600" dirty="0" smtClean="0"/>
                <a:t>5. Produce and Export goods</a:t>
              </a:r>
              <a:endParaRPr lang="en-US" sz="1600" dirty="0"/>
            </a:p>
          </p:txBody>
        </p:sp>
        <p:cxnSp>
          <p:nvCxnSpPr>
            <p:cNvPr id="15" name="Straight Arrow Connector 14"/>
            <p:cNvCxnSpPr/>
            <p:nvPr/>
          </p:nvCxnSpPr>
          <p:spPr>
            <a:xfrm>
              <a:off x="3189512" y="5024183"/>
              <a:ext cx="256968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3401193" y="3947732"/>
              <a:ext cx="2722080" cy="369332"/>
            </a:xfrm>
            <a:prstGeom prst="rect">
              <a:avLst/>
            </a:prstGeom>
            <a:noFill/>
          </p:spPr>
          <p:txBody>
            <a:bodyPr wrap="square" rtlCol="0">
              <a:spAutoFit/>
            </a:bodyPr>
            <a:lstStyle/>
            <a:p>
              <a:r>
                <a:rPr lang="en-US" dirty="0" smtClean="0"/>
                <a:t>7. Send document</a:t>
              </a:r>
              <a:endParaRPr lang="en-US" dirty="0"/>
            </a:p>
          </p:txBody>
        </p:sp>
        <p:sp>
          <p:nvSpPr>
            <p:cNvPr id="18" name="Rectangle 17"/>
            <p:cNvSpPr/>
            <p:nvPr/>
          </p:nvSpPr>
          <p:spPr>
            <a:xfrm>
              <a:off x="150858" y="4377483"/>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Importer’s Bank</a:t>
              </a:r>
            </a:p>
            <a:p>
              <a:pPr algn="ctr"/>
              <a:r>
                <a:rPr lang="en-US" sz="2400" dirty="0" smtClean="0">
                  <a:solidFill>
                    <a:schemeClr val="tx1"/>
                  </a:solidFill>
                </a:rPr>
                <a:t>(Issuing Bank)</a:t>
              </a:r>
              <a:endParaRPr lang="en-US" sz="2400" dirty="0">
                <a:solidFill>
                  <a:schemeClr val="tx1"/>
                </a:solidFill>
              </a:endParaRPr>
            </a:p>
          </p:txBody>
        </p:sp>
        <p:sp>
          <p:nvSpPr>
            <p:cNvPr id="21" name="Rectangle 20"/>
            <p:cNvSpPr/>
            <p:nvPr/>
          </p:nvSpPr>
          <p:spPr>
            <a:xfrm>
              <a:off x="5876313" y="4377483"/>
              <a:ext cx="2928470" cy="89630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Exporter’s Bank</a:t>
              </a:r>
            </a:p>
            <a:p>
              <a:pPr algn="ctr"/>
              <a:r>
                <a:rPr lang="en-US" sz="2400" dirty="0" smtClean="0">
                  <a:solidFill>
                    <a:schemeClr val="tx1"/>
                  </a:solidFill>
                </a:rPr>
                <a:t>(Advising Bank)</a:t>
              </a:r>
            </a:p>
          </p:txBody>
        </p:sp>
        <p:cxnSp>
          <p:nvCxnSpPr>
            <p:cNvPr id="22" name="Straight Arrow Connector 21"/>
            <p:cNvCxnSpPr/>
            <p:nvPr/>
          </p:nvCxnSpPr>
          <p:spPr>
            <a:xfrm flipH="1">
              <a:off x="3154232" y="4379837"/>
              <a:ext cx="258163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3665792" y="5018153"/>
              <a:ext cx="2722080" cy="369332"/>
            </a:xfrm>
            <a:prstGeom prst="rect">
              <a:avLst/>
            </a:prstGeom>
            <a:noFill/>
          </p:spPr>
          <p:txBody>
            <a:bodyPr wrap="square" rtlCol="0">
              <a:spAutoFit/>
            </a:bodyPr>
            <a:lstStyle/>
            <a:p>
              <a:r>
                <a:rPr lang="en-US" dirty="0" smtClean="0"/>
                <a:t>3. Open L/C</a:t>
              </a:r>
              <a:endParaRPr lang="en-US" dirty="0"/>
            </a:p>
          </p:txBody>
        </p:sp>
        <p:cxnSp>
          <p:nvCxnSpPr>
            <p:cNvPr id="24" name="Straight Arrow Connector 23"/>
            <p:cNvCxnSpPr/>
            <p:nvPr/>
          </p:nvCxnSpPr>
          <p:spPr>
            <a:xfrm flipV="1">
              <a:off x="6685460" y="2452124"/>
              <a:ext cx="0" cy="17288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a:off x="7391050" y="2452124"/>
              <a:ext cx="0" cy="17993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a:off x="1140227" y="2381558"/>
              <a:ext cx="0" cy="17993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a:off x="3189512" y="2011095"/>
              <a:ext cx="2546359" cy="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3443603" y="1968464"/>
              <a:ext cx="2058895" cy="369332"/>
            </a:xfrm>
            <a:prstGeom prst="rect">
              <a:avLst/>
            </a:prstGeom>
            <a:noFill/>
          </p:spPr>
          <p:txBody>
            <a:bodyPr wrap="square" rtlCol="0">
              <a:spAutoFit/>
            </a:bodyPr>
            <a:lstStyle/>
            <a:p>
              <a:r>
                <a:rPr lang="en-US" dirty="0" smtClean="0"/>
                <a:t>1. Trade contract</a:t>
              </a:r>
              <a:endParaRPr lang="en-US" dirty="0"/>
            </a:p>
          </p:txBody>
        </p:sp>
        <p:sp>
          <p:nvSpPr>
            <p:cNvPr id="34" name="TextBox 33"/>
            <p:cNvSpPr txBox="1"/>
            <p:nvPr/>
          </p:nvSpPr>
          <p:spPr>
            <a:xfrm>
              <a:off x="7391050" y="2885801"/>
              <a:ext cx="2187329" cy="646331"/>
            </a:xfrm>
            <a:prstGeom prst="rect">
              <a:avLst/>
            </a:prstGeom>
            <a:noFill/>
          </p:spPr>
          <p:txBody>
            <a:bodyPr wrap="square" rtlCol="0">
              <a:spAutoFit/>
            </a:bodyPr>
            <a:lstStyle/>
            <a:p>
              <a:r>
                <a:rPr lang="en-US" dirty="0" smtClean="0"/>
                <a:t>6. Ask for </a:t>
              </a:r>
            </a:p>
            <a:p>
              <a:r>
                <a:rPr lang="en-US" dirty="0"/>
                <a:t> </a:t>
              </a:r>
              <a:r>
                <a:rPr lang="en-US" dirty="0" smtClean="0"/>
                <a:t>Payment</a:t>
              </a:r>
              <a:endParaRPr lang="en-US" dirty="0"/>
            </a:p>
          </p:txBody>
        </p:sp>
        <p:sp>
          <p:nvSpPr>
            <p:cNvPr id="35" name="TextBox 34"/>
            <p:cNvSpPr txBox="1"/>
            <p:nvPr/>
          </p:nvSpPr>
          <p:spPr>
            <a:xfrm>
              <a:off x="5160194" y="2942099"/>
              <a:ext cx="2722080" cy="369332"/>
            </a:xfrm>
            <a:prstGeom prst="rect">
              <a:avLst/>
            </a:prstGeom>
            <a:noFill/>
          </p:spPr>
          <p:txBody>
            <a:bodyPr wrap="square" rtlCol="0">
              <a:spAutoFit/>
            </a:bodyPr>
            <a:lstStyle/>
            <a:p>
              <a:r>
                <a:rPr lang="en-US" dirty="0" smtClean="0"/>
                <a:t>4. Advise L/C</a:t>
              </a:r>
              <a:endParaRPr lang="en-US" dirty="0"/>
            </a:p>
          </p:txBody>
        </p:sp>
        <p:sp>
          <p:nvSpPr>
            <p:cNvPr id="36" name="TextBox 35"/>
            <p:cNvSpPr txBox="1"/>
            <p:nvPr/>
          </p:nvSpPr>
          <p:spPr>
            <a:xfrm>
              <a:off x="64667" y="2740016"/>
              <a:ext cx="1752210" cy="646331"/>
            </a:xfrm>
            <a:prstGeom prst="rect">
              <a:avLst/>
            </a:prstGeom>
            <a:noFill/>
          </p:spPr>
          <p:txBody>
            <a:bodyPr wrap="square" rtlCol="0">
              <a:spAutoFit/>
            </a:bodyPr>
            <a:lstStyle/>
            <a:p>
              <a:r>
                <a:rPr lang="en-US" dirty="0" smtClean="0"/>
                <a:t>2. Ask for</a:t>
              </a:r>
            </a:p>
            <a:p>
              <a:r>
                <a:rPr lang="en-US" dirty="0" smtClean="0"/>
                <a:t>    L/C</a:t>
              </a:r>
              <a:endParaRPr lang="en-US" dirty="0"/>
            </a:p>
          </p:txBody>
        </p:sp>
        <p:sp>
          <p:nvSpPr>
            <p:cNvPr id="25" name="TextBox 24"/>
            <p:cNvSpPr txBox="1"/>
            <p:nvPr/>
          </p:nvSpPr>
          <p:spPr>
            <a:xfrm>
              <a:off x="1854398" y="2868160"/>
              <a:ext cx="1229274" cy="646331"/>
            </a:xfrm>
            <a:prstGeom prst="rect">
              <a:avLst/>
            </a:prstGeom>
            <a:noFill/>
          </p:spPr>
          <p:txBody>
            <a:bodyPr wrap="square" rtlCol="0">
              <a:spAutoFit/>
            </a:bodyPr>
            <a:lstStyle/>
            <a:p>
              <a:r>
                <a:rPr lang="en-US" dirty="0" smtClean="0"/>
                <a:t>8. Ask for Payment</a:t>
              </a:r>
              <a:endParaRPr lang="en-US" dirty="0"/>
            </a:p>
          </p:txBody>
        </p:sp>
        <p:cxnSp>
          <p:nvCxnSpPr>
            <p:cNvPr id="28" name="Straight Arrow Connector 27"/>
            <p:cNvCxnSpPr/>
            <p:nvPr/>
          </p:nvCxnSpPr>
          <p:spPr>
            <a:xfrm flipV="1">
              <a:off x="1669417" y="2390717"/>
              <a:ext cx="0" cy="17288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sp>
        <p:nvSpPr>
          <p:cNvPr id="29" name="Rectangle 28"/>
          <p:cNvSpPr/>
          <p:nvPr/>
        </p:nvSpPr>
        <p:spPr>
          <a:xfrm>
            <a:off x="143669" y="5256972"/>
            <a:ext cx="8519994" cy="923330"/>
          </a:xfrm>
          <a:prstGeom prst="rect">
            <a:avLst/>
          </a:prstGeom>
        </p:spPr>
        <p:txBody>
          <a:bodyPr wrap="square">
            <a:spAutoFit/>
          </a:bodyPr>
          <a:lstStyle/>
          <a:p>
            <a:r>
              <a:rPr lang="en-US" b="1" dirty="0"/>
              <a:t> </a:t>
            </a:r>
            <a:r>
              <a:rPr lang="en-US" b="1" dirty="0" smtClean="0"/>
              <a:t>   Documentary Letters of Credit (L/C) </a:t>
            </a:r>
            <a:r>
              <a:rPr lang="en-US" dirty="0" smtClean="0"/>
              <a:t>– Bank’s written promise by using the credit of the bank that it will make a customer’s (or importer) payment to a beneficiary (or exporter) if the customer does not.</a:t>
            </a:r>
            <a:endParaRPr lang="en-US" dirty="0"/>
          </a:p>
        </p:txBody>
      </p:sp>
    </p:spTree>
    <p:extLst>
      <p:ext uri="{BB962C8B-B14F-4D97-AF65-F5344CB8AC3E}">
        <p14:creationId xmlns:p14="http://schemas.microsoft.com/office/powerpoint/2010/main" val="34093325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2135549953"/>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0" y="407238"/>
            <a:ext cx="8996267" cy="5847757"/>
          </a:xfrm>
          <a:prstGeom prst="rect">
            <a:avLst/>
          </a:prstGeom>
          <a:noFill/>
        </p:spPr>
        <p:txBody>
          <a:bodyPr wrap="square" rtlCol="0">
            <a:spAutoFit/>
          </a:bodyPr>
          <a:lstStyle/>
          <a:p>
            <a:r>
              <a:rPr lang="en-US" sz="2000" b="1" dirty="0">
                <a:solidFill>
                  <a:schemeClr val="tx2">
                    <a:lumMod val="50000"/>
                  </a:schemeClr>
                </a:solidFill>
              </a:rPr>
              <a:t>T</a:t>
            </a:r>
            <a:r>
              <a:rPr lang="en-US" sz="2000" b="1" dirty="0" smtClean="0">
                <a:solidFill>
                  <a:schemeClr val="tx2">
                    <a:lumMod val="50000"/>
                  </a:schemeClr>
                </a:solidFill>
              </a:rPr>
              <a:t>ypes of Letter of credit</a:t>
            </a:r>
          </a:p>
          <a:p>
            <a:endParaRPr lang="en-US" sz="2000" b="1" dirty="0" smtClean="0">
              <a:solidFill>
                <a:schemeClr val="tx2">
                  <a:lumMod val="50000"/>
                </a:schemeClr>
              </a:solidFill>
            </a:endParaRPr>
          </a:p>
          <a:p>
            <a:pPr marL="514350" indent="-514350">
              <a:buAutoNum type="arabicPeriod"/>
            </a:pPr>
            <a:r>
              <a:rPr lang="en-US" b="1" dirty="0" smtClean="0">
                <a:solidFill>
                  <a:srgbClr val="184762"/>
                </a:solidFill>
              </a:rPr>
              <a:t>Revocable </a:t>
            </a:r>
            <a:r>
              <a:rPr lang="en-US" b="1" dirty="0" smtClean="0"/>
              <a:t>: </a:t>
            </a:r>
            <a:r>
              <a:rPr lang="en-US" dirty="0"/>
              <a:t>The buyer and the bank that established the LC are able to manipulate the LC or make corrections without informing or getting permissions from the seller. </a:t>
            </a:r>
            <a:endParaRPr lang="en-US" dirty="0" smtClean="0"/>
          </a:p>
          <a:p>
            <a:pPr marL="514350" indent="-514350">
              <a:buAutoNum type="arabicPeriod"/>
            </a:pPr>
            <a:r>
              <a:rPr lang="en-US" b="1" dirty="0" smtClean="0">
                <a:solidFill>
                  <a:srgbClr val="184762"/>
                </a:solidFill>
              </a:rPr>
              <a:t>Irrevocable</a:t>
            </a:r>
            <a:r>
              <a:rPr lang="en-US" b="1" dirty="0" smtClean="0"/>
              <a:t> : </a:t>
            </a:r>
            <a:r>
              <a:rPr lang="en-US" dirty="0"/>
              <a:t>Any changes </a:t>
            </a:r>
            <a:r>
              <a:rPr lang="en-US" dirty="0" smtClean="0"/>
              <a:t>or </a:t>
            </a:r>
            <a:r>
              <a:rPr lang="en-US" dirty="0"/>
              <a:t>cancellation of the LC (except it is expired) is done by the applicant through the issuing bank. It must be authenticated and approved by the beneficiary</a:t>
            </a:r>
            <a:r>
              <a:rPr lang="en-US" dirty="0" smtClean="0"/>
              <a:t>. Moreover, it can be divided into several types of irrevocable letter of credit as follows</a:t>
            </a:r>
          </a:p>
          <a:p>
            <a:pPr marL="514350" indent="-514350"/>
            <a:r>
              <a:rPr lang="en-US" sz="1600" dirty="0" smtClean="0"/>
              <a:t>	</a:t>
            </a:r>
          </a:p>
          <a:p>
            <a:pPr marL="285750" indent="-285750">
              <a:buFont typeface="Arial"/>
              <a:buChar char="•"/>
            </a:pPr>
            <a:r>
              <a:rPr lang="en-US" sz="1600" b="1" dirty="0"/>
              <a:t>S</a:t>
            </a:r>
            <a:r>
              <a:rPr lang="en-US" sz="1600" b="1" dirty="0" smtClean="0"/>
              <a:t>traight documentary L</a:t>
            </a:r>
            <a:r>
              <a:rPr lang="th-TH" sz="1600" b="1" dirty="0" smtClean="0"/>
              <a:t>/</a:t>
            </a:r>
            <a:r>
              <a:rPr lang="en-US" sz="1600" b="1" dirty="0" smtClean="0"/>
              <a:t>C</a:t>
            </a:r>
            <a:r>
              <a:rPr lang="en-US" sz="1600" dirty="0" smtClean="0"/>
              <a:t> is a </a:t>
            </a:r>
            <a:r>
              <a:rPr lang="en-US" sz="1600" dirty="0"/>
              <a:t>credit </a:t>
            </a:r>
            <a:r>
              <a:rPr lang="en-US" sz="1600" dirty="0" smtClean="0"/>
              <a:t>that can </a:t>
            </a:r>
            <a:r>
              <a:rPr lang="en-US" sz="1600" dirty="0"/>
              <a:t>only be paid at the counters of the paying bank or a named </a:t>
            </a:r>
            <a:r>
              <a:rPr lang="en-US" sz="1600" dirty="0" err="1"/>
              <a:t>drawee</a:t>
            </a:r>
            <a:r>
              <a:rPr lang="en-US" sz="1600" dirty="0"/>
              <a:t> bank that has been authorized to make payment. Payment can only be made to the beneficiary named in the letter of credit, and not to an intermediary or negotiating bank. The beneficiary named in a straight credit must present documents at the paying bank or named </a:t>
            </a:r>
            <a:r>
              <a:rPr lang="en-US" sz="1600" dirty="0" err="1"/>
              <a:t>drawee</a:t>
            </a:r>
            <a:r>
              <a:rPr lang="en-US" sz="1600" dirty="0"/>
              <a:t> bank on or before the expiration date stipulated in the letter of credit</a:t>
            </a:r>
            <a:r>
              <a:rPr lang="en-US" sz="1600" dirty="0" smtClean="0"/>
              <a:t>.</a:t>
            </a:r>
            <a:endParaRPr lang="en-US" sz="1600" b="1" dirty="0" smtClean="0"/>
          </a:p>
          <a:p>
            <a:pPr marL="514350" indent="-514350"/>
            <a:r>
              <a:rPr lang="en-US" sz="1600" b="1" dirty="0"/>
              <a:t>	</a:t>
            </a:r>
            <a:endParaRPr lang="en-US" sz="1600" b="1" dirty="0" smtClean="0"/>
          </a:p>
          <a:p>
            <a:pPr marL="285750" indent="-285750">
              <a:buFont typeface="Arial"/>
              <a:buChar char="•"/>
            </a:pPr>
            <a:r>
              <a:rPr lang="en-US" sz="1600" b="1" dirty="0"/>
              <a:t>B</a:t>
            </a:r>
            <a:r>
              <a:rPr lang="en-US" sz="1600" b="1" dirty="0" smtClean="0"/>
              <a:t>ack to back L</a:t>
            </a:r>
            <a:r>
              <a:rPr lang="th-TH" sz="1600" b="1" dirty="0" smtClean="0"/>
              <a:t>/</a:t>
            </a:r>
            <a:r>
              <a:rPr lang="en-US" sz="1600" b="1" dirty="0" smtClean="0"/>
              <a:t>C is </a:t>
            </a:r>
            <a:r>
              <a:rPr lang="en-US" sz="1600" dirty="0" smtClean="0"/>
              <a:t>a </a:t>
            </a:r>
            <a:r>
              <a:rPr lang="en-US" sz="1600" dirty="0"/>
              <a:t>pair of LCs in which one is to the benefit of a seller who is not able to provide the corresponding goods for unspecified reasons. In that event, a second credit is opened for another seller to provide the desired goods. Back-to-back is issued to facilitate intermediary trade. Intermediate companies such as trading houses are sometimes required to open LCs for a supplier and receive Export LCs from buyer.</a:t>
            </a:r>
            <a:endParaRPr lang="en-US" sz="1600" b="1" dirty="0" smtClean="0"/>
          </a:p>
          <a:p>
            <a:pPr marL="514350" indent="-514350"/>
            <a:r>
              <a:rPr lang="en-US" sz="1600" dirty="0"/>
              <a:t>	</a:t>
            </a:r>
            <a:endParaRPr lang="en-US" sz="1600" dirty="0" smtClean="0"/>
          </a:p>
        </p:txBody>
      </p:sp>
    </p:spTree>
    <p:extLst>
      <p:ext uri="{BB962C8B-B14F-4D97-AF65-F5344CB8AC3E}">
        <p14:creationId xmlns:p14="http://schemas.microsoft.com/office/powerpoint/2010/main" val="42314528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1380329710"/>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0" y="979114"/>
            <a:ext cx="9144000" cy="4308872"/>
          </a:xfrm>
          <a:prstGeom prst="rect">
            <a:avLst/>
          </a:prstGeom>
        </p:spPr>
        <p:txBody>
          <a:bodyPr wrap="square">
            <a:spAutoFit/>
          </a:bodyPr>
          <a:lstStyle/>
          <a:p>
            <a:pPr marL="514350" indent="-514350"/>
            <a:r>
              <a:rPr lang="en-US" dirty="0"/>
              <a:t>	</a:t>
            </a:r>
            <a:endParaRPr lang="en-US" dirty="0" smtClean="0"/>
          </a:p>
          <a:p>
            <a:pPr marL="285750" indent="-285750">
              <a:buFont typeface="Arial"/>
              <a:buChar char="•"/>
            </a:pPr>
            <a:r>
              <a:rPr lang="en-US" sz="1600" b="1" dirty="0" smtClean="0"/>
              <a:t>Revolving </a:t>
            </a:r>
            <a:r>
              <a:rPr lang="en-US" sz="1600" b="1" dirty="0"/>
              <a:t>L</a:t>
            </a:r>
            <a:r>
              <a:rPr lang="th-TH" sz="1600" b="1" dirty="0"/>
              <a:t>/</a:t>
            </a:r>
            <a:r>
              <a:rPr lang="en-US" sz="1600" b="1" dirty="0"/>
              <a:t>C </a:t>
            </a:r>
            <a:r>
              <a:rPr lang="en-US" sz="1600" dirty="0"/>
              <a:t>is Single L/C that covers multiple-shipments over a long </a:t>
            </a:r>
            <a:r>
              <a:rPr lang="en-US" sz="1600" dirty="0" smtClean="0"/>
              <a:t>period. Instead </a:t>
            </a:r>
            <a:r>
              <a:rPr lang="en-US" sz="1600" dirty="0"/>
              <a:t>of arranging a new L/C for each separate shipment, the buyer establishes </a:t>
            </a:r>
            <a:r>
              <a:rPr lang="en-US" sz="1600" dirty="0" smtClean="0"/>
              <a:t>a </a:t>
            </a:r>
            <a:r>
              <a:rPr lang="en-US" sz="1600" dirty="0"/>
              <a:t>L/C </a:t>
            </a:r>
            <a:r>
              <a:rPr lang="en-US" sz="1600" dirty="0" smtClean="0"/>
              <a:t>that revolves </a:t>
            </a:r>
            <a:r>
              <a:rPr lang="en-US" sz="1600" dirty="0"/>
              <a:t>either in value (a fixed amount is available which is replenished </a:t>
            </a:r>
            <a:r>
              <a:rPr lang="en-US" sz="1600" dirty="0" smtClean="0"/>
              <a:t>when </a:t>
            </a:r>
            <a:r>
              <a:rPr lang="en-US" sz="1600" dirty="0"/>
              <a:t>exhausted) or in time (an amount is available in fixed installments over a period </a:t>
            </a:r>
            <a:r>
              <a:rPr lang="en-US" sz="1600" dirty="0" smtClean="0"/>
              <a:t>such  </a:t>
            </a:r>
            <a:r>
              <a:rPr lang="en-US" sz="1600" dirty="0"/>
              <a:t>as week, month, or year). 	</a:t>
            </a:r>
          </a:p>
          <a:p>
            <a:pPr marL="514350" indent="-514350"/>
            <a:r>
              <a:rPr lang="en-US" sz="1600" b="1" dirty="0"/>
              <a:t>		</a:t>
            </a:r>
          </a:p>
          <a:p>
            <a:pPr marL="285750" indent="-285750">
              <a:buFont typeface="Arial"/>
              <a:buChar char="•"/>
            </a:pPr>
            <a:r>
              <a:rPr lang="en-US" sz="1600" b="1" dirty="0" smtClean="0"/>
              <a:t>Transferable </a:t>
            </a:r>
            <a:r>
              <a:rPr lang="en-US" sz="1600" b="1" dirty="0"/>
              <a:t>L</a:t>
            </a:r>
            <a:r>
              <a:rPr lang="th-TH" sz="1600" b="1" dirty="0"/>
              <a:t>/</a:t>
            </a:r>
            <a:r>
              <a:rPr lang="en-US" sz="1600" b="1" dirty="0"/>
              <a:t>C </a:t>
            </a:r>
            <a:r>
              <a:rPr lang="en-US" sz="1600" dirty="0"/>
              <a:t>is the credit that is particularly well adapted to the requirements </a:t>
            </a:r>
            <a:r>
              <a:rPr lang="en-US" sz="1600" dirty="0" smtClean="0"/>
              <a:t>of international </a:t>
            </a:r>
            <a:r>
              <a:rPr lang="en-US" sz="1600" dirty="0"/>
              <a:t>trade. They allow an intermediary to transfer  a letter of credit to a supplier, </a:t>
            </a:r>
            <a:r>
              <a:rPr lang="en-US" sz="1600" dirty="0" smtClean="0"/>
              <a:t>thus </a:t>
            </a:r>
            <a:r>
              <a:rPr lang="en-US" sz="1600" dirty="0"/>
              <a:t>enabling the intermediary to reduce the extent to which it uses its own funds </a:t>
            </a:r>
            <a:r>
              <a:rPr lang="en-US" sz="1600" dirty="0" smtClean="0"/>
              <a:t>to process </a:t>
            </a:r>
            <a:r>
              <a:rPr lang="en-US" sz="1600" dirty="0"/>
              <a:t>business transactions</a:t>
            </a:r>
            <a:r>
              <a:rPr lang="en-US" sz="1600" dirty="0" smtClean="0"/>
              <a:t>.</a:t>
            </a:r>
          </a:p>
          <a:p>
            <a:endParaRPr lang="en-US" sz="1600" dirty="0"/>
          </a:p>
          <a:p>
            <a:pPr marL="285750" indent="-285750" fontAlgn="base">
              <a:buFont typeface="Arial"/>
              <a:buChar char="•"/>
            </a:pPr>
            <a:r>
              <a:rPr lang="en-US" sz="1600" b="1" dirty="0" smtClean="0"/>
              <a:t>Red </a:t>
            </a:r>
            <a:r>
              <a:rPr lang="en-US" sz="1600" b="1" dirty="0"/>
              <a:t>clause L</a:t>
            </a:r>
            <a:r>
              <a:rPr lang="th-TH" sz="1600" b="1" dirty="0"/>
              <a:t>/</a:t>
            </a:r>
            <a:r>
              <a:rPr lang="en-US" sz="1600" b="1" dirty="0"/>
              <a:t>C </a:t>
            </a:r>
            <a:r>
              <a:rPr lang="en-US" sz="1600" dirty="0"/>
              <a:t>is</a:t>
            </a:r>
            <a:r>
              <a:rPr lang="en-US" sz="1600" b="1" dirty="0"/>
              <a:t> </a:t>
            </a:r>
            <a:r>
              <a:rPr lang="en-US" sz="1600" dirty="0"/>
              <a:t>the seller can request an advance for an agreed amount (defined in </a:t>
            </a:r>
            <a:r>
              <a:rPr lang="en-US" sz="1600" dirty="0" smtClean="0"/>
              <a:t>the </a:t>
            </a:r>
            <a:r>
              <a:rPr lang="en-US" sz="1600" dirty="0"/>
              <a:t>terms and conditions of the letter of credit) from the correspondent </a:t>
            </a:r>
            <a:r>
              <a:rPr lang="en-US" sz="1600" dirty="0" smtClean="0"/>
              <a:t>bank. This </a:t>
            </a:r>
            <a:r>
              <a:rPr lang="en-US" sz="1600" dirty="0"/>
              <a:t>advance is basically intended to finance the manufacture or purchase of the goods </a:t>
            </a:r>
            <a:r>
              <a:rPr lang="en-US" sz="1600" dirty="0" smtClean="0"/>
              <a:t>to </a:t>
            </a:r>
            <a:r>
              <a:rPr lang="en-US" sz="1600" dirty="0"/>
              <a:t>be delivered under the letter of credit. The advance is normally paid against receipt </a:t>
            </a:r>
            <a:r>
              <a:rPr lang="en-US" sz="1600" dirty="0" smtClean="0"/>
              <a:t>and </a:t>
            </a:r>
            <a:r>
              <a:rPr lang="en-US" sz="1600" dirty="0"/>
              <a:t>a written undertaking from the seller to subsequently deliver the </a:t>
            </a:r>
            <a:r>
              <a:rPr lang="en-US" sz="1600" dirty="0" smtClean="0"/>
              <a:t>transportation documents </a:t>
            </a:r>
            <a:r>
              <a:rPr lang="en-US" sz="1600" dirty="0"/>
              <a:t>before the credit expires.</a:t>
            </a:r>
          </a:p>
          <a:p>
            <a:pPr fontAlgn="base"/>
            <a:r>
              <a:rPr lang="en-US" sz="1600" dirty="0"/>
              <a:t>	</a:t>
            </a:r>
            <a:endParaRPr lang="en-US" sz="1600" b="1" dirty="0"/>
          </a:p>
        </p:txBody>
      </p:sp>
    </p:spTree>
    <p:extLst>
      <p:ext uri="{BB962C8B-B14F-4D97-AF65-F5344CB8AC3E}">
        <p14:creationId xmlns:p14="http://schemas.microsoft.com/office/powerpoint/2010/main" val="42314528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3000129495"/>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5111027"/>
              </p:ext>
            </p:extLst>
          </p:nvPr>
        </p:nvGraphicFramePr>
        <p:xfrm>
          <a:off x="158754" y="977121"/>
          <a:ext cx="8808845" cy="4500850"/>
        </p:xfrm>
        <a:graphic>
          <a:graphicData uri="http://schemas.openxmlformats.org/drawingml/2006/table">
            <a:tbl>
              <a:tblPr firstRow="1" bandRow="1">
                <a:tableStyleId>{2D5ABB26-0587-4C30-8999-92F81FD0307C}</a:tableStyleId>
              </a:tblPr>
              <a:tblGrid>
                <a:gridCol w="1884156"/>
                <a:gridCol w="3988407"/>
                <a:gridCol w="2936282"/>
              </a:tblGrid>
              <a:tr h="416530">
                <a:tc>
                  <a:txBody>
                    <a:bodyPr/>
                    <a:lstStyle/>
                    <a:p>
                      <a:endParaRPr lang="en-US" sz="16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600" b="1" dirty="0" smtClean="0"/>
                        <a:t>Exporter</a:t>
                      </a:r>
                      <a:endParaRPr lang="en-US" sz="16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c>
                  <a:txBody>
                    <a:bodyPr/>
                    <a:lstStyle/>
                    <a:p>
                      <a:pPr algn="ctr"/>
                      <a:r>
                        <a:rPr lang="en-US" sz="1600" b="1" dirty="0" smtClean="0"/>
                        <a:t>Importer</a:t>
                      </a:r>
                      <a:endParaRPr lang="en-US" sz="16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558ED5"/>
                    </a:solidFill>
                  </a:tcPr>
                </a:tc>
              </a:tr>
              <a:tr h="2165210">
                <a:tc>
                  <a:txBody>
                    <a:bodyPr/>
                    <a:lstStyle/>
                    <a:p>
                      <a:pPr algn="ctr"/>
                      <a:r>
                        <a:rPr lang="en-US" sz="1600" b="0" dirty="0" smtClean="0"/>
                        <a:t>Advantages</a:t>
                      </a:r>
                      <a:endParaRPr lang="en-US" sz="1600" b="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285750" indent="-285750">
                        <a:buFont typeface="Arial"/>
                        <a:buChar char="•"/>
                      </a:pPr>
                      <a:r>
                        <a:rPr lang="en-US" sz="1600" u="none" kern="1200" baseline="0" dirty="0" smtClean="0">
                          <a:solidFill>
                            <a:schemeClr val="tx1"/>
                          </a:solidFill>
                          <a:latin typeface="+mn-lt"/>
                          <a:ea typeface="+mn-ea"/>
                          <a:cs typeface="+mn-cs"/>
                        </a:rPr>
                        <a:t>Minimize Credit risk</a:t>
                      </a:r>
                    </a:p>
                    <a:p>
                      <a:pPr marL="285750" indent="-285750">
                        <a:buFont typeface="Arial"/>
                        <a:buChar char="•"/>
                      </a:pPr>
                      <a:r>
                        <a:rPr lang="en-US" sz="1600" u="none" kern="1200" baseline="0" dirty="0" smtClean="0">
                          <a:solidFill>
                            <a:schemeClr val="tx1"/>
                          </a:solidFill>
                          <a:latin typeface="+mn-lt"/>
                          <a:ea typeface="+mn-ea"/>
                          <a:cs typeface="+mn-cs"/>
                        </a:rPr>
                        <a:t>No rejection of the export payment due to the complaint on quality of goods</a:t>
                      </a:r>
                    </a:p>
                    <a:p>
                      <a:pPr marL="285750" indent="-285750">
                        <a:buFont typeface="Arial"/>
                        <a:buChar char="•"/>
                      </a:pPr>
                      <a:r>
                        <a:rPr lang="en-US" sz="1600" u="none" kern="1200" baseline="0" dirty="0" smtClean="0">
                          <a:solidFill>
                            <a:schemeClr val="tx1"/>
                          </a:solidFill>
                          <a:latin typeface="+mn-lt"/>
                          <a:ea typeface="+mn-ea"/>
                          <a:cs typeface="+mn-cs"/>
                        </a:rPr>
                        <a:t>Easy and time saving</a:t>
                      </a:r>
                    </a:p>
                    <a:p>
                      <a:pPr marL="285750" indent="-285750">
                        <a:buFont typeface="Arial"/>
                        <a:buChar char="•"/>
                      </a:pPr>
                      <a:r>
                        <a:rPr lang="en-US" sz="1600" u="none" kern="1200" baseline="0" dirty="0" smtClean="0">
                          <a:solidFill>
                            <a:schemeClr val="tx1"/>
                          </a:solidFill>
                          <a:latin typeface="+mn-lt"/>
                          <a:ea typeface="+mn-ea"/>
                          <a:cs typeface="+mn-cs"/>
                        </a:rPr>
                        <a:t>Able to get pre shipment finance and assist minimum bank rate</a:t>
                      </a:r>
                    </a:p>
                    <a:p>
                      <a:pPr marL="285750" indent="-285750">
                        <a:buFont typeface="Arial"/>
                        <a:buChar char="•"/>
                      </a:pPr>
                      <a:r>
                        <a:rPr lang="en-US" sz="1600" u="none" kern="1200" baseline="0" dirty="0" smtClean="0">
                          <a:solidFill>
                            <a:schemeClr val="tx1"/>
                          </a:solidFill>
                          <a:latin typeface="+mn-lt"/>
                          <a:ea typeface="+mn-ea"/>
                          <a:cs typeface="+mn-cs"/>
                        </a:rPr>
                        <a:t>Security in confirming the number of sales</a:t>
                      </a:r>
                    </a:p>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en-US" sz="1600" u="none" kern="1200" baseline="0" dirty="0" smtClean="0">
                          <a:solidFill>
                            <a:schemeClr val="tx1"/>
                          </a:solidFill>
                          <a:latin typeface="+mn-lt"/>
                          <a:ea typeface="+mn-ea"/>
                          <a:cs typeface="+mn-cs"/>
                        </a:rPr>
                        <a:t>Get the money on time</a:t>
                      </a:r>
                      <a:endParaRPr lang="en-US" sz="16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c>
                  <a:txBody>
                    <a:bodyPr/>
                    <a:lstStyle/>
                    <a:p>
                      <a:pPr marL="285750" indent="-285750">
                        <a:buFont typeface="Arial"/>
                        <a:buChar char="•"/>
                      </a:pPr>
                      <a:r>
                        <a:rPr lang="en-US" sz="1600" u="none" kern="1200" baseline="0" dirty="0" smtClean="0">
                          <a:solidFill>
                            <a:schemeClr val="tx1"/>
                          </a:solidFill>
                          <a:latin typeface="+mn-lt"/>
                          <a:ea typeface="+mn-ea"/>
                          <a:cs typeface="+mn-cs"/>
                        </a:rPr>
                        <a:t>Security for future business plan</a:t>
                      </a:r>
                    </a:p>
                    <a:p>
                      <a:pPr marL="285750" indent="-285750">
                        <a:buFont typeface="Arial"/>
                        <a:buChar char="•"/>
                      </a:pPr>
                      <a:r>
                        <a:rPr lang="en-US" sz="1600" u="none" kern="1200" baseline="0" dirty="0" smtClean="0">
                          <a:solidFill>
                            <a:schemeClr val="tx1"/>
                          </a:solidFill>
                          <a:latin typeface="+mn-lt"/>
                          <a:ea typeface="+mn-ea"/>
                          <a:cs typeface="+mn-cs"/>
                        </a:rPr>
                        <a:t>Time saving</a:t>
                      </a:r>
                    </a:p>
                    <a:p>
                      <a:pPr marL="285750" indent="-285750">
                        <a:buFont typeface="Arial"/>
                        <a:buChar char="•"/>
                      </a:pPr>
                      <a:r>
                        <a:rPr lang="en-US" sz="1600" u="none" kern="1200" baseline="0" dirty="0" smtClean="0">
                          <a:solidFill>
                            <a:schemeClr val="tx1"/>
                          </a:solidFill>
                          <a:latin typeface="+mn-lt"/>
                          <a:ea typeface="+mn-ea"/>
                          <a:cs typeface="+mn-cs"/>
                        </a:rPr>
                        <a:t>Reduce risk of non-performance supplier</a:t>
                      </a:r>
                    </a:p>
                    <a:p>
                      <a:pPr marL="285750" indent="-285750">
                        <a:buFont typeface="Arial"/>
                        <a:buChar char="•"/>
                      </a:pPr>
                      <a:r>
                        <a:rPr lang="en-US" sz="1600" u="none" kern="1200" baseline="0" dirty="0" smtClean="0">
                          <a:solidFill>
                            <a:schemeClr val="tx1"/>
                          </a:solidFill>
                          <a:latin typeface="+mn-lt"/>
                          <a:ea typeface="+mn-ea"/>
                          <a:cs typeface="+mn-cs"/>
                        </a:rPr>
                        <a:t>Correct the requirement and condition</a:t>
                      </a:r>
                      <a:endParaRPr lang="en-US" sz="16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40000"/>
                        <a:lumOff val="60000"/>
                      </a:schemeClr>
                    </a:solidFill>
                  </a:tcPr>
                </a:tc>
              </a:tr>
              <a:tr h="1397001">
                <a:tc>
                  <a:txBody>
                    <a:bodyPr/>
                    <a:lstStyle/>
                    <a:p>
                      <a:pPr algn="ctr"/>
                      <a:r>
                        <a:rPr lang="en-US" sz="1600" b="0" dirty="0" smtClean="0"/>
                        <a:t>Disadvantages</a:t>
                      </a:r>
                      <a:endParaRPr lang="en-US" sz="1600" b="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285750" indent="-285750">
                        <a:buFont typeface="Arial"/>
                        <a:buChar char="•"/>
                      </a:pPr>
                      <a:r>
                        <a:rPr lang="en-US" sz="1600" u="none" kern="1200" baseline="0" dirty="0" smtClean="0">
                          <a:solidFill>
                            <a:schemeClr val="tx1"/>
                          </a:solidFill>
                          <a:latin typeface="+mn-lt"/>
                          <a:ea typeface="+mn-ea"/>
                          <a:cs typeface="+mn-cs"/>
                        </a:rPr>
                        <a:t>Very strictly in the process</a:t>
                      </a:r>
                    </a:p>
                    <a:p>
                      <a:pPr marL="285750" indent="-285750">
                        <a:buFont typeface="Arial"/>
                        <a:buChar char="•"/>
                      </a:pPr>
                      <a:r>
                        <a:rPr lang="en-US" sz="1600" u="none" kern="1200" baseline="0" dirty="0" smtClean="0">
                          <a:solidFill>
                            <a:schemeClr val="tx1"/>
                          </a:solidFill>
                          <a:latin typeface="+mn-lt"/>
                          <a:ea typeface="+mn-ea"/>
                          <a:cs typeface="+mn-cs"/>
                        </a:rPr>
                        <a:t>High costs and bank charges</a:t>
                      </a:r>
                    </a:p>
                    <a:p>
                      <a:pPr marL="285750" indent="-285750">
                        <a:buFont typeface="Arial"/>
                        <a:buChar char="•"/>
                      </a:pPr>
                      <a:r>
                        <a:rPr lang="en-US" sz="1600" u="none" kern="1200" baseline="0" dirty="0" smtClean="0">
                          <a:solidFill>
                            <a:schemeClr val="tx1"/>
                          </a:solidFill>
                          <a:latin typeface="+mn-lt"/>
                          <a:ea typeface="+mn-ea"/>
                          <a:cs typeface="+mn-cs"/>
                        </a:rPr>
                        <a:t>Currency fluctuation </a:t>
                      </a:r>
                      <a:endParaRPr lang="en-US" sz="16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c>
                  <a:txBody>
                    <a:bodyPr/>
                    <a:lstStyle/>
                    <a:p>
                      <a:pPr marL="285750" indent="-285750">
                        <a:buFont typeface="Arial"/>
                        <a:buChar char="•"/>
                      </a:pPr>
                      <a:r>
                        <a:rPr lang="en-US" sz="1600" u="none" kern="1200" baseline="0" dirty="0" smtClean="0">
                          <a:solidFill>
                            <a:schemeClr val="tx1"/>
                          </a:solidFill>
                          <a:latin typeface="+mn-lt"/>
                          <a:ea typeface="+mn-ea"/>
                          <a:cs typeface="+mn-cs"/>
                        </a:rPr>
                        <a:t>The process based on document not physical goods</a:t>
                      </a:r>
                    </a:p>
                    <a:p>
                      <a:pPr marL="285750" indent="-285750">
                        <a:buFont typeface="Arial"/>
                        <a:buChar char="•"/>
                      </a:pPr>
                      <a:r>
                        <a:rPr lang="en-US" sz="1600" u="none" kern="1200" baseline="0" dirty="0" smtClean="0">
                          <a:solidFill>
                            <a:schemeClr val="tx1"/>
                          </a:solidFill>
                          <a:latin typeface="+mn-lt"/>
                          <a:ea typeface="+mn-ea"/>
                          <a:cs typeface="+mn-cs"/>
                        </a:rPr>
                        <a:t>For an irrevocable letter, no flexibility to change</a:t>
                      </a:r>
                    </a:p>
                    <a:p>
                      <a:pPr marL="285750" indent="-285750">
                        <a:buFont typeface="Arial"/>
                        <a:buChar char="•"/>
                      </a:pPr>
                      <a:r>
                        <a:rPr lang="en-US" sz="1600" u="none" kern="1200" baseline="0" dirty="0" smtClean="0">
                          <a:solidFill>
                            <a:schemeClr val="tx1"/>
                          </a:solidFill>
                          <a:latin typeface="+mn-lt"/>
                          <a:ea typeface="+mn-ea"/>
                          <a:cs typeface="+mn-cs"/>
                        </a:rPr>
                        <a:t>Additional costs</a:t>
                      </a:r>
                    </a:p>
                    <a:p>
                      <a:pPr marL="285750" indent="-285750">
                        <a:buFont typeface="Arial"/>
                        <a:buChar char="•"/>
                      </a:pPr>
                      <a:r>
                        <a:rPr lang="en-US" sz="1600" u="none" kern="1200" baseline="0" dirty="0" smtClean="0">
                          <a:solidFill>
                            <a:schemeClr val="tx1"/>
                          </a:solidFill>
                          <a:latin typeface="+mn-lt"/>
                          <a:ea typeface="+mn-ea"/>
                          <a:cs typeface="+mn-cs"/>
                        </a:rPr>
                        <a:t>Currency Fluctuation</a:t>
                      </a:r>
                      <a:endParaRPr lang="en-US" sz="16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6801753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2289666499"/>
              </p:ext>
            </p:extLst>
          </p:nvPr>
        </p:nvGraphicFramePr>
        <p:xfrm>
          <a:off x="-493874" y="6215584"/>
          <a:ext cx="12323307" cy="64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a:blip r:embed="rId7"/>
          <a:stretch>
            <a:fillRect/>
          </a:stretch>
        </p:blipFill>
        <p:spPr>
          <a:xfrm>
            <a:off x="-52920" y="1428936"/>
            <a:ext cx="9144000" cy="4135334"/>
          </a:xfrm>
          <a:prstGeom prst="rect">
            <a:avLst/>
          </a:prstGeom>
        </p:spPr>
      </p:pic>
      <p:sp>
        <p:nvSpPr>
          <p:cNvPr id="6" name="Rectangle 5"/>
          <p:cNvSpPr/>
          <p:nvPr/>
        </p:nvSpPr>
        <p:spPr>
          <a:xfrm>
            <a:off x="-1058470" y="235170"/>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Risk Comparison</a:t>
            </a:r>
            <a:endParaRPr lang="en-US" sz="3200" b="1" dirty="0">
              <a:solidFill>
                <a:schemeClr val="bg1"/>
              </a:solidFill>
            </a:endParaRPr>
          </a:p>
        </p:txBody>
      </p:sp>
    </p:spTree>
    <p:extLst>
      <p:ext uri="{BB962C8B-B14F-4D97-AF65-F5344CB8AC3E}">
        <p14:creationId xmlns:p14="http://schemas.microsoft.com/office/powerpoint/2010/main" val="6801753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4433" y="2846059"/>
            <a:ext cx="11243297" cy="846594"/>
          </a:xfrm>
          <a:prstGeom prst="rect">
            <a:avLst/>
          </a:prstGeom>
          <a:solidFill>
            <a:schemeClr val="tx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dirty="0" smtClean="0">
                <a:solidFill>
                  <a:schemeClr val="bg1"/>
                </a:solidFill>
              </a:rPr>
              <a:t>Q&amp;A</a:t>
            </a:r>
            <a:endParaRPr lang="en-US" sz="3200" b="1" dirty="0">
              <a:solidFill>
                <a:schemeClr val="bg1"/>
              </a:solidFill>
            </a:endParaRPr>
          </a:p>
        </p:txBody>
      </p:sp>
    </p:spTree>
    <p:extLst>
      <p:ext uri="{BB962C8B-B14F-4D97-AF65-F5344CB8AC3E}">
        <p14:creationId xmlns:p14="http://schemas.microsoft.com/office/powerpoint/2010/main" val="9717615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Kilter">
      <a:dk1>
        <a:sysClr val="windowText" lastClr="000000"/>
      </a:dk1>
      <a:lt1>
        <a:sysClr val="window" lastClr="FFFFFF"/>
      </a:lt1>
      <a:dk2>
        <a:srgbClr val="318FC5"/>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168</TotalTime>
  <Words>1094</Words>
  <Application>Microsoft Office PowerPoint</Application>
  <PresentationFormat>On-screen Show (4:3)</PresentationFormat>
  <Paragraphs>259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Clarity</vt:lpstr>
      <vt:lpstr>INTERNATIONAL PAYMENT METHODS</vt:lpstr>
      <vt:lpstr>Outlines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PAYMENT METHODS</dc:title>
  <dc:creator>mol</dc:creator>
  <cp:lastModifiedBy>user1</cp:lastModifiedBy>
  <cp:revision>22</cp:revision>
  <dcterms:created xsi:type="dcterms:W3CDTF">2014-09-15T08:24:14Z</dcterms:created>
  <dcterms:modified xsi:type="dcterms:W3CDTF">2014-09-17T07:07:23Z</dcterms:modified>
</cp:coreProperties>
</file>