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99" r:id="rId6"/>
    <p:sldId id="300" r:id="rId7"/>
    <p:sldId id="261" r:id="rId8"/>
    <p:sldId id="262" r:id="rId9"/>
    <p:sldId id="263" r:id="rId10"/>
    <p:sldId id="264" r:id="rId11"/>
    <p:sldId id="265" r:id="rId12"/>
    <p:sldId id="267" r:id="rId13"/>
    <p:sldId id="298" r:id="rId14"/>
    <p:sldId id="266" r:id="rId15"/>
    <p:sldId id="284" r:id="rId16"/>
    <p:sldId id="268" r:id="rId17"/>
    <p:sldId id="269" r:id="rId18"/>
    <p:sldId id="271" r:id="rId19"/>
    <p:sldId id="272" r:id="rId20"/>
    <p:sldId id="273" r:id="rId21"/>
    <p:sldId id="286" r:id="rId22"/>
    <p:sldId id="274" r:id="rId23"/>
    <p:sldId id="275" r:id="rId24"/>
    <p:sldId id="276" r:id="rId25"/>
    <p:sldId id="277" r:id="rId26"/>
    <p:sldId id="289" r:id="rId27"/>
    <p:sldId id="288" r:id="rId28"/>
    <p:sldId id="278" r:id="rId29"/>
    <p:sldId id="279" r:id="rId30"/>
    <p:sldId id="280" r:id="rId31"/>
    <p:sldId id="281" r:id="rId32"/>
    <p:sldId id="287" r:id="rId33"/>
    <p:sldId id="282" r:id="rId34"/>
    <p:sldId id="283" r:id="rId35"/>
    <p:sldId id="290" r:id="rId36"/>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51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805E1AB-786A-4118-9F6D-5000886583FC}" type="doc">
      <dgm:prSet loTypeId="urn:microsoft.com/office/officeart/2005/8/layout/hProcess9" loCatId="process" qsTypeId="urn:microsoft.com/office/officeart/2005/8/quickstyle/simple1" qsCatId="simple" csTypeId="urn:microsoft.com/office/officeart/2005/8/colors/accent0_2" csCatId="mainScheme" phldr="1"/>
      <dgm:spPr/>
    </dgm:pt>
    <dgm:pt modelId="{46D20AD1-B2A2-4246-905D-FF7175363F06}">
      <dgm:prSet phldrT="[ข้อความ]"/>
      <dgm:spPr/>
      <dgm:t>
        <a:bodyPr/>
        <a:lstStyle/>
        <a:p>
          <a:r>
            <a:rPr lang="en-US" dirty="0" smtClean="0"/>
            <a:t>Design a good product</a:t>
          </a:r>
          <a:endParaRPr lang="th-TH" dirty="0"/>
        </a:p>
      </dgm:t>
    </dgm:pt>
    <dgm:pt modelId="{45FE7117-1CCF-4BDB-B369-110F535077B3}" type="parTrans" cxnId="{D6364E4E-16C6-4E24-B353-7754A9AE85AB}">
      <dgm:prSet/>
      <dgm:spPr/>
      <dgm:t>
        <a:bodyPr/>
        <a:lstStyle/>
        <a:p>
          <a:endParaRPr lang="th-TH"/>
        </a:p>
      </dgm:t>
    </dgm:pt>
    <dgm:pt modelId="{C4A72504-A0D8-491C-AD21-09B645AC4C17}" type="sibTrans" cxnId="{D6364E4E-16C6-4E24-B353-7754A9AE85AB}">
      <dgm:prSet/>
      <dgm:spPr/>
      <dgm:t>
        <a:bodyPr/>
        <a:lstStyle/>
        <a:p>
          <a:endParaRPr lang="th-TH"/>
        </a:p>
      </dgm:t>
    </dgm:pt>
    <dgm:pt modelId="{7FD0602C-40FB-4786-ACC5-4BA4CEE4F3D1}">
      <dgm:prSet phldrT="[ข้อความ]"/>
      <dgm:spPr/>
      <dgm:t>
        <a:bodyPr/>
        <a:lstStyle/>
        <a:p>
          <a:r>
            <a:rPr lang="en-US" dirty="0" smtClean="0"/>
            <a:t>Determine product costs</a:t>
          </a:r>
          <a:endParaRPr lang="th-TH" dirty="0"/>
        </a:p>
      </dgm:t>
    </dgm:pt>
    <dgm:pt modelId="{6527CCE0-7FE1-4531-AD59-543A4EC17D10}" type="parTrans" cxnId="{2A8E3777-5D21-478B-8A01-1CC28FC69F52}">
      <dgm:prSet/>
      <dgm:spPr/>
      <dgm:t>
        <a:bodyPr/>
        <a:lstStyle/>
        <a:p>
          <a:endParaRPr lang="th-TH"/>
        </a:p>
      </dgm:t>
    </dgm:pt>
    <dgm:pt modelId="{568E8FB6-B6BF-4BFB-AE19-9CC070E357ED}" type="sibTrans" cxnId="{2A8E3777-5D21-478B-8A01-1CC28FC69F52}">
      <dgm:prSet/>
      <dgm:spPr/>
      <dgm:t>
        <a:bodyPr/>
        <a:lstStyle/>
        <a:p>
          <a:endParaRPr lang="th-TH"/>
        </a:p>
      </dgm:t>
    </dgm:pt>
    <dgm:pt modelId="{62F886F5-E734-47B2-8883-D1EB27587BA9}">
      <dgm:prSet phldrT="[ข้อความ]"/>
      <dgm:spPr/>
      <dgm:t>
        <a:bodyPr/>
        <a:lstStyle/>
        <a:p>
          <a:r>
            <a:rPr lang="en-US" dirty="0" smtClean="0"/>
            <a:t>Set price based on cost</a:t>
          </a:r>
          <a:endParaRPr lang="th-TH" dirty="0"/>
        </a:p>
      </dgm:t>
    </dgm:pt>
    <dgm:pt modelId="{6BA0A880-1CC4-4A2B-B049-A35C4CF854F5}" type="parTrans" cxnId="{4A515EE2-25B0-4E5C-AB66-F9538ABA28B0}">
      <dgm:prSet/>
      <dgm:spPr/>
      <dgm:t>
        <a:bodyPr/>
        <a:lstStyle/>
        <a:p>
          <a:endParaRPr lang="th-TH"/>
        </a:p>
      </dgm:t>
    </dgm:pt>
    <dgm:pt modelId="{A953FE33-E095-4F18-B9B2-DCE41AE200D7}" type="sibTrans" cxnId="{4A515EE2-25B0-4E5C-AB66-F9538ABA28B0}">
      <dgm:prSet/>
      <dgm:spPr/>
      <dgm:t>
        <a:bodyPr/>
        <a:lstStyle/>
        <a:p>
          <a:endParaRPr lang="th-TH"/>
        </a:p>
      </dgm:t>
    </dgm:pt>
    <dgm:pt modelId="{CE4C18E2-85AB-43A3-97A2-B7E5C5FD864E}">
      <dgm:prSet phldrT="[ข้อความ]"/>
      <dgm:spPr/>
      <dgm:t>
        <a:bodyPr/>
        <a:lstStyle/>
        <a:p>
          <a:r>
            <a:rPr lang="en-US" dirty="0" smtClean="0"/>
            <a:t>Convince buyers of product’s value</a:t>
          </a:r>
          <a:endParaRPr lang="th-TH" dirty="0"/>
        </a:p>
      </dgm:t>
    </dgm:pt>
    <dgm:pt modelId="{9C95533F-587A-440E-9446-41C83428D7C2}" type="parTrans" cxnId="{876569F3-99E9-4879-8293-17F38FD33B44}">
      <dgm:prSet/>
      <dgm:spPr/>
      <dgm:t>
        <a:bodyPr/>
        <a:lstStyle/>
        <a:p>
          <a:endParaRPr lang="th-TH"/>
        </a:p>
      </dgm:t>
    </dgm:pt>
    <dgm:pt modelId="{ED160E5A-2F8F-4684-A324-27C7B97D0F85}" type="sibTrans" cxnId="{876569F3-99E9-4879-8293-17F38FD33B44}">
      <dgm:prSet/>
      <dgm:spPr/>
      <dgm:t>
        <a:bodyPr/>
        <a:lstStyle/>
        <a:p>
          <a:endParaRPr lang="th-TH"/>
        </a:p>
      </dgm:t>
    </dgm:pt>
    <dgm:pt modelId="{7F312043-5511-421D-949E-9D6894C25905}" type="pres">
      <dgm:prSet presAssocID="{5805E1AB-786A-4118-9F6D-5000886583FC}" presName="CompostProcess" presStyleCnt="0">
        <dgm:presLayoutVars>
          <dgm:dir/>
          <dgm:resizeHandles val="exact"/>
        </dgm:presLayoutVars>
      </dgm:prSet>
      <dgm:spPr/>
    </dgm:pt>
    <dgm:pt modelId="{BFC73843-02CF-4450-BD85-DB6AC8E4CC22}" type="pres">
      <dgm:prSet presAssocID="{5805E1AB-786A-4118-9F6D-5000886583FC}" presName="arrow" presStyleLbl="bgShp" presStyleIdx="0" presStyleCnt="1"/>
      <dgm:spPr/>
    </dgm:pt>
    <dgm:pt modelId="{D19E44C8-370D-4E1C-8ABC-7810D76713F1}" type="pres">
      <dgm:prSet presAssocID="{5805E1AB-786A-4118-9F6D-5000886583FC}" presName="linearProcess" presStyleCnt="0"/>
      <dgm:spPr/>
    </dgm:pt>
    <dgm:pt modelId="{B830B98B-A495-4C69-9699-E003FDF3B427}" type="pres">
      <dgm:prSet presAssocID="{46D20AD1-B2A2-4246-905D-FF7175363F06}" presName="textNode" presStyleLbl="node1" presStyleIdx="0" presStyleCnt="4">
        <dgm:presLayoutVars>
          <dgm:bulletEnabled val="1"/>
        </dgm:presLayoutVars>
      </dgm:prSet>
      <dgm:spPr/>
      <dgm:t>
        <a:bodyPr/>
        <a:lstStyle/>
        <a:p>
          <a:endParaRPr lang="en-US"/>
        </a:p>
      </dgm:t>
    </dgm:pt>
    <dgm:pt modelId="{FB00D3F2-66A7-475A-97B6-11FB7FBE665E}" type="pres">
      <dgm:prSet presAssocID="{C4A72504-A0D8-491C-AD21-09B645AC4C17}" presName="sibTrans" presStyleCnt="0"/>
      <dgm:spPr/>
    </dgm:pt>
    <dgm:pt modelId="{90D63158-23E5-4B36-B1D6-C14EF350C740}" type="pres">
      <dgm:prSet presAssocID="{7FD0602C-40FB-4786-ACC5-4BA4CEE4F3D1}" presName="textNode" presStyleLbl="node1" presStyleIdx="1" presStyleCnt="4">
        <dgm:presLayoutVars>
          <dgm:bulletEnabled val="1"/>
        </dgm:presLayoutVars>
      </dgm:prSet>
      <dgm:spPr/>
      <dgm:t>
        <a:bodyPr/>
        <a:lstStyle/>
        <a:p>
          <a:endParaRPr lang="th-TH"/>
        </a:p>
      </dgm:t>
    </dgm:pt>
    <dgm:pt modelId="{803B042C-8625-4D01-BA1B-176520A045A0}" type="pres">
      <dgm:prSet presAssocID="{568E8FB6-B6BF-4BFB-AE19-9CC070E357ED}" presName="sibTrans" presStyleCnt="0"/>
      <dgm:spPr/>
    </dgm:pt>
    <dgm:pt modelId="{101A9F31-6E8C-498C-913A-415F7FB9CF5C}" type="pres">
      <dgm:prSet presAssocID="{62F886F5-E734-47B2-8883-D1EB27587BA9}" presName="textNode" presStyleLbl="node1" presStyleIdx="2" presStyleCnt="4">
        <dgm:presLayoutVars>
          <dgm:bulletEnabled val="1"/>
        </dgm:presLayoutVars>
      </dgm:prSet>
      <dgm:spPr/>
      <dgm:t>
        <a:bodyPr/>
        <a:lstStyle/>
        <a:p>
          <a:endParaRPr lang="en-US"/>
        </a:p>
      </dgm:t>
    </dgm:pt>
    <dgm:pt modelId="{30007ED9-8240-4BEE-ACE7-A3F7B6293000}" type="pres">
      <dgm:prSet presAssocID="{A953FE33-E095-4F18-B9B2-DCE41AE200D7}" presName="sibTrans" presStyleCnt="0"/>
      <dgm:spPr/>
    </dgm:pt>
    <dgm:pt modelId="{EA6F45D8-7A8D-4C0F-85FE-5D2F11014D27}" type="pres">
      <dgm:prSet presAssocID="{CE4C18E2-85AB-43A3-97A2-B7E5C5FD864E}" presName="textNode" presStyleLbl="node1" presStyleIdx="3" presStyleCnt="4">
        <dgm:presLayoutVars>
          <dgm:bulletEnabled val="1"/>
        </dgm:presLayoutVars>
      </dgm:prSet>
      <dgm:spPr/>
      <dgm:t>
        <a:bodyPr/>
        <a:lstStyle/>
        <a:p>
          <a:endParaRPr lang="th-TH"/>
        </a:p>
      </dgm:t>
    </dgm:pt>
  </dgm:ptLst>
  <dgm:cxnLst>
    <dgm:cxn modelId="{2A8E3777-5D21-478B-8A01-1CC28FC69F52}" srcId="{5805E1AB-786A-4118-9F6D-5000886583FC}" destId="{7FD0602C-40FB-4786-ACC5-4BA4CEE4F3D1}" srcOrd="1" destOrd="0" parTransId="{6527CCE0-7FE1-4531-AD59-543A4EC17D10}" sibTransId="{568E8FB6-B6BF-4BFB-AE19-9CC070E357ED}"/>
    <dgm:cxn modelId="{973C09FC-59DC-054C-AE1B-78753F81E9A5}" type="presOf" srcId="{5805E1AB-786A-4118-9F6D-5000886583FC}" destId="{7F312043-5511-421D-949E-9D6894C25905}" srcOrd="0" destOrd="0" presId="urn:microsoft.com/office/officeart/2005/8/layout/hProcess9"/>
    <dgm:cxn modelId="{D6364E4E-16C6-4E24-B353-7754A9AE85AB}" srcId="{5805E1AB-786A-4118-9F6D-5000886583FC}" destId="{46D20AD1-B2A2-4246-905D-FF7175363F06}" srcOrd="0" destOrd="0" parTransId="{45FE7117-1CCF-4BDB-B369-110F535077B3}" sibTransId="{C4A72504-A0D8-491C-AD21-09B645AC4C17}"/>
    <dgm:cxn modelId="{9C1E8E0C-84DF-424A-A88B-4F89F8A58D2E}" type="presOf" srcId="{62F886F5-E734-47B2-8883-D1EB27587BA9}" destId="{101A9F31-6E8C-498C-913A-415F7FB9CF5C}" srcOrd="0" destOrd="0" presId="urn:microsoft.com/office/officeart/2005/8/layout/hProcess9"/>
    <dgm:cxn modelId="{4A515EE2-25B0-4E5C-AB66-F9538ABA28B0}" srcId="{5805E1AB-786A-4118-9F6D-5000886583FC}" destId="{62F886F5-E734-47B2-8883-D1EB27587BA9}" srcOrd="2" destOrd="0" parTransId="{6BA0A880-1CC4-4A2B-B049-A35C4CF854F5}" sibTransId="{A953FE33-E095-4F18-B9B2-DCE41AE200D7}"/>
    <dgm:cxn modelId="{876569F3-99E9-4879-8293-17F38FD33B44}" srcId="{5805E1AB-786A-4118-9F6D-5000886583FC}" destId="{CE4C18E2-85AB-43A3-97A2-B7E5C5FD864E}" srcOrd="3" destOrd="0" parTransId="{9C95533F-587A-440E-9446-41C83428D7C2}" sibTransId="{ED160E5A-2F8F-4684-A324-27C7B97D0F85}"/>
    <dgm:cxn modelId="{C237024E-1B45-C84B-AFD6-EB297C6EA657}" type="presOf" srcId="{7FD0602C-40FB-4786-ACC5-4BA4CEE4F3D1}" destId="{90D63158-23E5-4B36-B1D6-C14EF350C740}" srcOrd="0" destOrd="0" presId="urn:microsoft.com/office/officeart/2005/8/layout/hProcess9"/>
    <dgm:cxn modelId="{D80DBE7A-C336-2849-969B-2B7C7A4C8430}" type="presOf" srcId="{CE4C18E2-85AB-43A3-97A2-B7E5C5FD864E}" destId="{EA6F45D8-7A8D-4C0F-85FE-5D2F11014D27}" srcOrd="0" destOrd="0" presId="urn:microsoft.com/office/officeart/2005/8/layout/hProcess9"/>
    <dgm:cxn modelId="{F6ED8AFB-C363-0D42-B78D-2C6B5358658F}" type="presOf" srcId="{46D20AD1-B2A2-4246-905D-FF7175363F06}" destId="{B830B98B-A495-4C69-9699-E003FDF3B427}" srcOrd="0" destOrd="0" presId="urn:microsoft.com/office/officeart/2005/8/layout/hProcess9"/>
    <dgm:cxn modelId="{7EDEBA74-6553-394E-B364-5EE4EDB073C2}" type="presParOf" srcId="{7F312043-5511-421D-949E-9D6894C25905}" destId="{BFC73843-02CF-4450-BD85-DB6AC8E4CC22}" srcOrd="0" destOrd="0" presId="urn:microsoft.com/office/officeart/2005/8/layout/hProcess9"/>
    <dgm:cxn modelId="{79D11A15-15BD-9B46-948A-FB8E2475CDC6}" type="presParOf" srcId="{7F312043-5511-421D-949E-9D6894C25905}" destId="{D19E44C8-370D-4E1C-8ABC-7810D76713F1}" srcOrd="1" destOrd="0" presId="urn:microsoft.com/office/officeart/2005/8/layout/hProcess9"/>
    <dgm:cxn modelId="{B4D6CCBC-0014-A742-87F3-DA09BF434650}" type="presParOf" srcId="{D19E44C8-370D-4E1C-8ABC-7810D76713F1}" destId="{B830B98B-A495-4C69-9699-E003FDF3B427}" srcOrd="0" destOrd="0" presId="urn:microsoft.com/office/officeart/2005/8/layout/hProcess9"/>
    <dgm:cxn modelId="{011659AB-48EF-5D46-8093-878159AFE3DF}" type="presParOf" srcId="{D19E44C8-370D-4E1C-8ABC-7810D76713F1}" destId="{FB00D3F2-66A7-475A-97B6-11FB7FBE665E}" srcOrd="1" destOrd="0" presId="urn:microsoft.com/office/officeart/2005/8/layout/hProcess9"/>
    <dgm:cxn modelId="{5C5C4E17-4D7F-7348-8C19-70794C247472}" type="presParOf" srcId="{D19E44C8-370D-4E1C-8ABC-7810D76713F1}" destId="{90D63158-23E5-4B36-B1D6-C14EF350C740}" srcOrd="2" destOrd="0" presId="urn:microsoft.com/office/officeart/2005/8/layout/hProcess9"/>
    <dgm:cxn modelId="{A2D9934D-6408-5845-8893-78ECC26719E9}" type="presParOf" srcId="{D19E44C8-370D-4E1C-8ABC-7810D76713F1}" destId="{803B042C-8625-4D01-BA1B-176520A045A0}" srcOrd="3" destOrd="0" presId="urn:microsoft.com/office/officeart/2005/8/layout/hProcess9"/>
    <dgm:cxn modelId="{24970472-C7D9-9C46-8ECB-DB28998B0B83}" type="presParOf" srcId="{D19E44C8-370D-4E1C-8ABC-7810D76713F1}" destId="{101A9F31-6E8C-498C-913A-415F7FB9CF5C}" srcOrd="4" destOrd="0" presId="urn:microsoft.com/office/officeart/2005/8/layout/hProcess9"/>
    <dgm:cxn modelId="{82C44DA3-1E3D-8A47-8CC5-0614B65D3FD4}" type="presParOf" srcId="{D19E44C8-370D-4E1C-8ABC-7810D76713F1}" destId="{30007ED9-8240-4BEE-ACE7-A3F7B6293000}" srcOrd="5" destOrd="0" presId="urn:microsoft.com/office/officeart/2005/8/layout/hProcess9"/>
    <dgm:cxn modelId="{22402689-137D-7445-8F23-23A371AC91FC}" type="presParOf" srcId="{D19E44C8-370D-4E1C-8ABC-7810D76713F1}" destId="{EA6F45D8-7A8D-4C0F-85FE-5D2F11014D27}"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805E1AB-786A-4118-9F6D-5000886583FC}" type="doc">
      <dgm:prSet loTypeId="urn:microsoft.com/office/officeart/2005/8/layout/hProcess9" loCatId="process" qsTypeId="urn:microsoft.com/office/officeart/2005/8/quickstyle/simple1" qsCatId="simple" csTypeId="urn:microsoft.com/office/officeart/2005/8/colors/accent0_1" csCatId="mainScheme" phldr="1"/>
      <dgm:spPr/>
    </dgm:pt>
    <dgm:pt modelId="{46D20AD1-B2A2-4246-905D-FF7175363F06}">
      <dgm:prSet phldrT="[ข้อความ]"/>
      <dgm:spPr/>
      <dgm:t>
        <a:bodyPr/>
        <a:lstStyle/>
        <a:p>
          <a:r>
            <a:rPr lang="en-US" dirty="0" smtClean="0"/>
            <a:t>Assess customer needs and value perceptions</a:t>
          </a:r>
          <a:endParaRPr lang="th-TH" dirty="0"/>
        </a:p>
      </dgm:t>
    </dgm:pt>
    <dgm:pt modelId="{45FE7117-1CCF-4BDB-B369-110F535077B3}" type="parTrans" cxnId="{D6364E4E-16C6-4E24-B353-7754A9AE85AB}">
      <dgm:prSet/>
      <dgm:spPr/>
      <dgm:t>
        <a:bodyPr/>
        <a:lstStyle/>
        <a:p>
          <a:endParaRPr lang="th-TH"/>
        </a:p>
      </dgm:t>
    </dgm:pt>
    <dgm:pt modelId="{C4A72504-A0D8-491C-AD21-09B645AC4C17}" type="sibTrans" cxnId="{D6364E4E-16C6-4E24-B353-7754A9AE85AB}">
      <dgm:prSet/>
      <dgm:spPr/>
      <dgm:t>
        <a:bodyPr/>
        <a:lstStyle/>
        <a:p>
          <a:endParaRPr lang="th-TH"/>
        </a:p>
      </dgm:t>
    </dgm:pt>
    <dgm:pt modelId="{62F886F5-E734-47B2-8883-D1EB27587BA9}">
      <dgm:prSet phldrT="[ข้อความ]"/>
      <dgm:spPr/>
      <dgm:t>
        <a:bodyPr/>
        <a:lstStyle/>
        <a:p>
          <a:r>
            <a:rPr lang="en-US" dirty="0" smtClean="0"/>
            <a:t>Set target price to match customer perceived  value</a:t>
          </a:r>
          <a:endParaRPr lang="th-TH" dirty="0"/>
        </a:p>
      </dgm:t>
    </dgm:pt>
    <dgm:pt modelId="{6BA0A880-1CC4-4A2B-B049-A35C4CF854F5}" type="parTrans" cxnId="{4A515EE2-25B0-4E5C-AB66-F9538ABA28B0}">
      <dgm:prSet/>
      <dgm:spPr/>
      <dgm:t>
        <a:bodyPr/>
        <a:lstStyle/>
        <a:p>
          <a:endParaRPr lang="th-TH"/>
        </a:p>
      </dgm:t>
    </dgm:pt>
    <dgm:pt modelId="{A953FE33-E095-4F18-B9B2-DCE41AE200D7}" type="sibTrans" cxnId="{4A515EE2-25B0-4E5C-AB66-F9538ABA28B0}">
      <dgm:prSet/>
      <dgm:spPr/>
      <dgm:t>
        <a:bodyPr/>
        <a:lstStyle/>
        <a:p>
          <a:endParaRPr lang="th-TH"/>
        </a:p>
      </dgm:t>
    </dgm:pt>
    <dgm:pt modelId="{CE4C18E2-85AB-43A3-97A2-B7E5C5FD864E}">
      <dgm:prSet phldrT="[ข้อความ]"/>
      <dgm:spPr/>
      <dgm:t>
        <a:bodyPr/>
        <a:lstStyle/>
        <a:p>
          <a:r>
            <a:rPr lang="en-US" dirty="0" smtClean="0"/>
            <a:t>Determine costs that can be incurred</a:t>
          </a:r>
          <a:endParaRPr lang="th-TH" dirty="0"/>
        </a:p>
      </dgm:t>
    </dgm:pt>
    <dgm:pt modelId="{9C95533F-587A-440E-9446-41C83428D7C2}" type="parTrans" cxnId="{876569F3-99E9-4879-8293-17F38FD33B44}">
      <dgm:prSet/>
      <dgm:spPr/>
      <dgm:t>
        <a:bodyPr/>
        <a:lstStyle/>
        <a:p>
          <a:endParaRPr lang="th-TH"/>
        </a:p>
      </dgm:t>
    </dgm:pt>
    <dgm:pt modelId="{ED160E5A-2F8F-4684-A324-27C7B97D0F85}" type="sibTrans" cxnId="{876569F3-99E9-4879-8293-17F38FD33B44}">
      <dgm:prSet/>
      <dgm:spPr/>
      <dgm:t>
        <a:bodyPr/>
        <a:lstStyle/>
        <a:p>
          <a:endParaRPr lang="th-TH"/>
        </a:p>
      </dgm:t>
    </dgm:pt>
    <dgm:pt modelId="{1281DDB8-CF58-44E8-8417-730229AC3B45}">
      <dgm:prSet phldrT="[ข้อความ]"/>
      <dgm:spPr/>
      <dgm:t>
        <a:bodyPr/>
        <a:lstStyle/>
        <a:p>
          <a:r>
            <a:rPr lang="en-US" dirty="0" smtClean="0"/>
            <a:t>Design product to deliver desired value at target price</a:t>
          </a:r>
          <a:endParaRPr lang="th-TH" dirty="0"/>
        </a:p>
      </dgm:t>
    </dgm:pt>
    <dgm:pt modelId="{7FC5C685-C8ED-4BCE-8089-4E2B9CF1D81B}" type="parTrans" cxnId="{5B06803C-2B55-4489-9391-F4BF451D07A0}">
      <dgm:prSet/>
      <dgm:spPr/>
      <dgm:t>
        <a:bodyPr/>
        <a:lstStyle/>
        <a:p>
          <a:endParaRPr lang="th-TH"/>
        </a:p>
      </dgm:t>
    </dgm:pt>
    <dgm:pt modelId="{04785410-52BF-41C7-861C-37AA53E08438}" type="sibTrans" cxnId="{5B06803C-2B55-4489-9391-F4BF451D07A0}">
      <dgm:prSet/>
      <dgm:spPr/>
      <dgm:t>
        <a:bodyPr/>
        <a:lstStyle/>
        <a:p>
          <a:endParaRPr lang="th-TH"/>
        </a:p>
      </dgm:t>
    </dgm:pt>
    <dgm:pt modelId="{7F312043-5511-421D-949E-9D6894C25905}" type="pres">
      <dgm:prSet presAssocID="{5805E1AB-786A-4118-9F6D-5000886583FC}" presName="CompostProcess" presStyleCnt="0">
        <dgm:presLayoutVars>
          <dgm:dir/>
          <dgm:resizeHandles val="exact"/>
        </dgm:presLayoutVars>
      </dgm:prSet>
      <dgm:spPr/>
    </dgm:pt>
    <dgm:pt modelId="{BFC73843-02CF-4450-BD85-DB6AC8E4CC22}" type="pres">
      <dgm:prSet presAssocID="{5805E1AB-786A-4118-9F6D-5000886583FC}" presName="arrow" presStyleLbl="bgShp" presStyleIdx="0" presStyleCnt="1"/>
      <dgm:spPr/>
    </dgm:pt>
    <dgm:pt modelId="{D19E44C8-370D-4E1C-8ABC-7810D76713F1}" type="pres">
      <dgm:prSet presAssocID="{5805E1AB-786A-4118-9F6D-5000886583FC}" presName="linearProcess" presStyleCnt="0"/>
      <dgm:spPr/>
    </dgm:pt>
    <dgm:pt modelId="{B830B98B-A495-4C69-9699-E003FDF3B427}" type="pres">
      <dgm:prSet presAssocID="{46D20AD1-B2A2-4246-905D-FF7175363F06}" presName="textNode" presStyleLbl="node1" presStyleIdx="0" presStyleCnt="4">
        <dgm:presLayoutVars>
          <dgm:bulletEnabled val="1"/>
        </dgm:presLayoutVars>
      </dgm:prSet>
      <dgm:spPr/>
      <dgm:t>
        <a:bodyPr/>
        <a:lstStyle/>
        <a:p>
          <a:endParaRPr lang="th-TH"/>
        </a:p>
      </dgm:t>
    </dgm:pt>
    <dgm:pt modelId="{FB00D3F2-66A7-475A-97B6-11FB7FBE665E}" type="pres">
      <dgm:prSet presAssocID="{C4A72504-A0D8-491C-AD21-09B645AC4C17}" presName="sibTrans" presStyleCnt="0"/>
      <dgm:spPr/>
    </dgm:pt>
    <dgm:pt modelId="{101A9F31-6E8C-498C-913A-415F7FB9CF5C}" type="pres">
      <dgm:prSet presAssocID="{62F886F5-E734-47B2-8883-D1EB27587BA9}" presName="textNode" presStyleLbl="node1" presStyleIdx="1" presStyleCnt="4">
        <dgm:presLayoutVars>
          <dgm:bulletEnabled val="1"/>
        </dgm:presLayoutVars>
      </dgm:prSet>
      <dgm:spPr/>
      <dgm:t>
        <a:bodyPr/>
        <a:lstStyle/>
        <a:p>
          <a:endParaRPr lang="th-TH"/>
        </a:p>
      </dgm:t>
    </dgm:pt>
    <dgm:pt modelId="{30007ED9-8240-4BEE-ACE7-A3F7B6293000}" type="pres">
      <dgm:prSet presAssocID="{A953FE33-E095-4F18-B9B2-DCE41AE200D7}" presName="sibTrans" presStyleCnt="0"/>
      <dgm:spPr/>
    </dgm:pt>
    <dgm:pt modelId="{EA6F45D8-7A8D-4C0F-85FE-5D2F11014D27}" type="pres">
      <dgm:prSet presAssocID="{CE4C18E2-85AB-43A3-97A2-B7E5C5FD864E}" presName="textNode" presStyleLbl="node1" presStyleIdx="2" presStyleCnt="4">
        <dgm:presLayoutVars>
          <dgm:bulletEnabled val="1"/>
        </dgm:presLayoutVars>
      </dgm:prSet>
      <dgm:spPr/>
      <dgm:t>
        <a:bodyPr/>
        <a:lstStyle/>
        <a:p>
          <a:endParaRPr lang="th-TH"/>
        </a:p>
      </dgm:t>
    </dgm:pt>
    <dgm:pt modelId="{482C0F9F-0BE4-4A04-A50A-ECF37E3BC6FF}" type="pres">
      <dgm:prSet presAssocID="{ED160E5A-2F8F-4684-A324-27C7B97D0F85}" presName="sibTrans" presStyleCnt="0"/>
      <dgm:spPr/>
    </dgm:pt>
    <dgm:pt modelId="{7FAC473A-878D-478E-A0BE-E8D16DC020C9}" type="pres">
      <dgm:prSet presAssocID="{1281DDB8-CF58-44E8-8417-730229AC3B45}" presName="textNode" presStyleLbl="node1" presStyleIdx="3" presStyleCnt="4">
        <dgm:presLayoutVars>
          <dgm:bulletEnabled val="1"/>
        </dgm:presLayoutVars>
      </dgm:prSet>
      <dgm:spPr/>
      <dgm:t>
        <a:bodyPr/>
        <a:lstStyle/>
        <a:p>
          <a:endParaRPr lang="th-TH"/>
        </a:p>
      </dgm:t>
    </dgm:pt>
  </dgm:ptLst>
  <dgm:cxnLst>
    <dgm:cxn modelId="{C5E18EE4-BCE7-3042-A210-76D377860D71}" type="presOf" srcId="{46D20AD1-B2A2-4246-905D-FF7175363F06}" destId="{B830B98B-A495-4C69-9699-E003FDF3B427}" srcOrd="0" destOrd="0" presId="urn:microsoft.com/office/officeart/2005/8/layout/hProcess9"/>
    <dgm:cxn modelId="{4852B9A7-F530-6C46-BD4C-7EB70639F8F4}" type="presOf" srcId="{1281DDB8-CF58-44E8-8417-730229AC3B45}" destId="{7FAC473A-878D-478E-A0BE-E8D16DC020C9}" srcOrd="0" destOrd="0" presId="urn:microsoft.com/office/officeart/2005/8/layout/hProcess9"/>
    <dgm:cxn modelId="{D6364E4E-16C6-4E24-B353-7754A9AE85AB}" srcId="{5805E1AB-786A-4118-9F6D-5000886583FC}" destId="{46D20AD1-B2A2-4246-905D-FF7175363F06}" srcOrd="0" destOrd="0" parTransId="{45FE7117-1CCF-4BDB-B369-110F535077B3}" sibTransId="{C4A72504-A0D8-491C-AD21-09B645AC4C17}"/>
    <dgm:cxn modelId="{876569F3-99E9-4879-8293-17F38FD33B44}" srcId="{5805E1AB-786A-4118-9F6D-5000886583FC}" destId="{CE4C18E2-85AB-43A3-97A2-B7E5C5FD864E}" srcOrd="2" destOrd="0" parTransId="{9C95533F-587A-440E-9446-41C83428D7C2}" sibTransId="{ED160E5A-2F8F-4684-A324-27C7B97D0F85}"/>
    <dgm:cxn modelId="{4A515EE2-25B0-4E5C-AB66-F9538ABA28B0}" srcId="{5805E1AB-786A-4118-9F6D-5000886583FC}" destId="{62F886F5-E734-47B2-8883-D1EB27587BA9}" srcOrd="1" destOrd="0" parTransId="{6BA0A880-1CC4-4A2B-B049-A35C4CF854F5}" sibTransId="{A953FE33-E095-4F18-B9B2-DCE41AE200D7}"/>
    <dgm:cxn modelId="{33CB6A6B-6D11-4245-B199-E2539622ACF2}" type="presOf" srcId="{5805E1AB-786A-4118-9F6D-5000886583FC}" destId="{7F312043-5511-421D-949E-9D6894C25905}" srcOrd="0" destOrd="0" presId="urn:microsoft.com/office/officeart/2005/8/layout/hProcess9"/>
    <dgm:cxn modelId="{ABF1DF9E-EC6B-504C-A089-C04B1DD2530C}" type="presOf" srcId="{62F886F5-E734-47B2-8883-D1EB27587BA9}" destId="{101A9F31-6E8C-498C-913A-415F7FB9CF5C}" srcOrd="0" destOrd="0" presId="urn:microsoft.com/office/officeart/2005/8/layout/hProcess9"/>
    <dgm:cxn modelId="{5B06803C-2B55-4489-9391-F4BF451D07A0}" srcId="{5805E1AB-786A-4118-9F6D-5000886583FC}" destId="{1281DDB8-CF58-44E8-8417-730229AC3B45}" srcOrd="3" destOrd="0" parTransId="{7FC5C685-C8ED-4BCE-8089-4E2B9CF1D81B}" sibTransId="{04785410-52BF-41C7-861C-37AA53E08438}"/>
    <dgm:cxn modelId="{47E528F5-E9AA-6B45-99E0-48E539FC93E1}" type="presOf" srcId="{CE4C18E2-85AB-43A3-97A2-B7E5C5FD864E}" destId="{EA6F45D8-7A8D-4C0F-85FE-5D2F11014D27}" srcOrd="0" destOrd="0" presId="urn:microsoft.com/office/officeart/2005/8/layout/hProcess9"/>
    <dgm:cxn modelId="{DB540D98-6FA6-8D4B-9482-A00AF0DFDF35}" type="presParOf" srcId="{7F312043-5511-421D-949E-9D6894C25905}" destId="{BFC73843-02CF-4450-BD85-DB6AC8E4CC22}" srcOrd="0" destOrd="0" presId="urn:microsoft.com/office/officeart/2005/8/layout/hProcess9"/>
    <dgm:cxn modelId="{42DC3761-C3AC-1447-998B-A29C1D342E51}" type="presParOf" srcId="{7F312043-5511-421D-949E-9D6894C25905}" destId="{D19E44C8-370D-4E1C-8ABC-7810D76713F1}" srcOrd="1" destOrd="0" presId="urn:microsoft.com/office/officeart/2005/8/layout/hProcess9"/>
    <dgm:cxn modelId="{DB6BE58B-D74C-EF40-A1C6-CEEB719F37C7}" type="presParOf" srcId="{D19E44C8-370D-4E1C-8ABC-7810D76713F1}" destId="{B830B98B-A495-4C69-9699-E003FDF3B427}" srcOrd="0" destOrd="0" presId="urn:microsoft.com/office/officeart/2005/8/layout/hProcess9"/>
    <dgm:cxn modelId="{E5E8E56E-DE74-1146-A6B4-4581A58B64D1}" type="presParOf" srcId="{D19E44C8-370D-4E1C-8ABC-7810D76713F1}" destId="{FB00D3F2-66A7-475A-97B6-11FB7FBE665E}" srcOrd="1" destOrd="0" presId="urn:microsoft.com/office/officeart/2005/8/layout/hProcess9"/>
    <dgm:cxn modelId="{4AE2F0EB-2E75-464A-93C8-CE5EEF669D23}" type="presParOf" srcId="{D19E44C8-370D-4E1C-8ABC-7810D76713F1}" destId="{101A9F31-6E8C-498C-913A-415F7FB9CF5C}" srcOrd="2" destOrd="0" presId="urn:microsoft.com/office/officeart/2005/8/layout/hProcess9"/>
    <dgm:cxn modelId="{9ED0C3CD-32F6-5148-9F14-44D7A511E98B}" type="presParOf" srcId="{D19E44C8-370D-4E1C-8ABC-7810D76713F1}" destId="{30007ED9-8240-4BEE-ACE7-A3F7B6293000}" srcOrd="3" destOrd="0" presId="urn:microsoft.com/office/officeart/2005/8/layout/hProcess9"/>
    <dgm:cxn modelId="{AB9A2472-4CBE-674D-B8BF-FD719CE6593E}" type="presParOf" srcId="{D19E44C8-370D-4E1C-8ABC-7810D76713F1}" destId="{EA6F45D8-7A8D-4C0F-85FE-5D2F11014D27}" srcOrd="4" destOrd="0" presId="urn:microsoft.com/office/officeart/2005/8/layout/hProcess9"/>
    <dgm:cxn modelId="{544A1A06-6802-3F48-98A1-29E50C8032F4}" type="presParOf" srcId="{D19E44C8-370D-4E1C-8ABC-7810D76713F1}" destId="{482C0F9F-0BE4-4A04-A50A-ECF37E3BC6FF}" srcOrd="5" destOrd="0" presId="urn:microsoft.com/office/officeart/2005/8/layout/hProcess9"/>
    <dgm:cxn modelId="{D57CE1F0-D192-BD40-ACBF-00CF62910152}" type="presParOf" srcId="{D19E44C8-370D-4E1C-8ABC-7810D76713F1}" destId="{7FAC473A-878D-478E-A0BE-E8D16DC020C9}" srcOrd="6" destOrd="0" presId="urn:microsoft.com/office/officeart/2005/8/layout/hProcess9"/>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8058EF6E-E2DC-4A44-B953-7B36070179E5}" type="datetimeFigureOut">
              <a:rPr lang="th-TH" smtClean="0"/>
              <a:pPr/>
              <a:t>25/10/61</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fld id="{AE2657D5-0EEE-4CA4-B52C-7FE4494BAB8C}" type="slidenum">
              <a:rPr lang="th-TH" smtClean="0"/>
              <a:pPr/>
              <a:t>‹#›</a:t>
            </a:fld>
            <a:endParaRPr lang="th-TH"/>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8058EF6E-E2DC-4A44-B953-7B36070179E5}" type="datetimeFigureOut">
              <a:rPr lang="th-TH" smtClean="0"/>
              <a:pPr/>
              <a:t>25/10/61</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E2657D5-0EEE-4CA4-B52C-7FE4494BAB8C}" type="slidenum">
              <a:rPr lang="th-TH" smtClean="0"/>
              <a:pPr/>
              <a:t>‹#›</a:t>
            </a:fld>
            <a:endParaRPr lang="th-TH"/>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8058EF6E-E2DC-4A44-B953-7B36070179E5}" type="datetimeFigureOut">
              <a:rPr lang="th-TH" smtClean="0"/>
              <a:pPr/>
              <a:t>25/10/61</a:t>
            </a:fld>
            <a:endParaRPr lang="th-TH"/>
          </a:p>
        </p:txBody>
      </p:sp>
      <p:sp>
        <p:nvSpPr>
          <p:cNvPr id="5" name="ตัวยึดท้ายกระดาษ 4"/>
          <p:cNvSpPr>
            <a:spLocks noGrp="1"/>
          </p:cNvSpPr>
          <p:nvPr>
            <p:ph type="ftr" sz="quarter" idx="11"/>
          </p:nvPr>
        </p:nvSpPr>
        <p:spPr>
          <a:xfrm>
            <a:off x="800100" y="6172200"/>
            <a:ext cx="4000500" cy="457200"/>
          </a:xfrm>
        </p:spPr>
        <p:txBody>
          <a:bodyPr/>
          <a:lstStyle/>
          <a:p>
            <a:endParaRPr lang="th-TH"/>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fld id="{AE2657D5-0EEE-4CA4-B52C-7FE4494BAB8C}"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8058EF6E-E2DC-4A44-B953-7B36070179E5}" type="datetimeFigureOut">
              <a:rPr lang="th-TH" smtClean="0"/>
              <a:pPr/>
              <a:t>25/10/61</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E2657D5-0EEE-4CA4-B52C-7FE4494BAB8C}" type="slidenum">
              <a:rPr lang="th-TH" smtClean="0"/>
              <a:pPr/>
              <a:t>‹#›</a:t>
            </a:fld>
            <a:endParaRPr lang="th-TH"/>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8058EF6E-E2DC-4A44-B953-7B36070179E5}" type="datetimeFigureOut">
              <a:rPr lang="th-TH" smtClean="0"/>
              <a:pPr/>
              <a:t>25/10/61</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AE2657D5-0EEE-4CA4-B52C-7FE4494BAB8C}" type="slidenum">
              <a:rPr lang="th-TH" smtClean="0"/>
              <a:pPr/>
              <a:t>‹#›</a:t>
            </a:fld>
            <a:endParaRPr lang="th-TH"/>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8058EF6E-E2DC-4A44-B953-7B36070179E5}" type="datetimeFigureOut">
              <a:rPr lang="th-TH" smtClean="0"/>
              <a:pPr/>
              <a:t>25/10/61</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AE2657D5-0EEE-4CA4-B52C-7FE4494BAB8C}"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8058EF6E-E2DC-4A44-B953-7B36070179E5}" type="datetimeFigureOut">
              <a:rPr lang="th-TH" smtClean="0"/>
              <a:pPr/>
              <a:t>25/10/61</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AE2657D5-0EEE-4CA4-B52C-7FE4494BAB8C}"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8058EF6E-E2DC-4A44-B953-7B36070179E5}" type="datetimeFigureOut">
              <a:rPr lang="th-TH" smtClean="0"/>
              <a:pPr/>
              <a:t>25/10/61</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E2657D5-0EEE-4CA4-B52C-7FE4494BAB8C}" type="slidenum">
              <a:rPr lang="th-TH" smtClean="0"/>
              <a:pPr/>
              <a:t>‹#›</a:t>
            </a:fld>
            <a:endParaRPr lang="th-TH"/>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8058EF6E-E2DC-4A44-B953-7B36070179E5}" type="datetimeFigureOut">
              <a:rPr lang="th-TH" smtClean="0"/>
              <a:pPr/>
              <a:t>25/10/61</a:t>
            </a:fld>
            <a:endParaRPr lang="th-TH"/>
          </a:p>
        </p:txBody>
      </p:sp>
      <p:sp>
        <p:nvSpPr>
          <p:cNvPr id="6" name="ตัวยึดท้ายกระดาษ 5"/>
          <p:cNvSpPr>
            <a:spLocks noGrp="1"/>
          </p:cNvSpPr>
          <p:nvPr>
            <p:ph type="ftr" sz="quarter" idx="11"/>
          </p:nvPr>
        </p:nvSpPr>
        <p:spPr>
          <a:xfrm>
            <a:off x="914400" y="6172200"/>
            <a:ext cx="3886200" cy="457200"/>
          </a:xfrm>
        </p:spPr>
        <p:txBody>
          <a:bodyPr/>
          <a:lstStyle/>
          <a:p>
            <a:endParaRPr lang="th-TH"/>
          </a:p>
        </p:txBody>
      </p:sp>
      <p:sp>
        <p:nvSpPr>
          <p:cNvPr id="7" name="ตัวยึดหมายเลขภาพนิ่ง 6"/>
          <p:cNvSpPr>
            <a:spLocks noGrp="1"/>
          </p:cNvSpPr>
          <p:nvPr>
            <p:ph type="sldNum" sz="quarter" idx="12"/>
          </p:nvPr>
        </p:nvSpPr>
        <p:spPr>
          <a:xfrm>
            <a:off x="146304" y="6208776"/>
            <a:ext cx="457200" cy="457200"/>
          </a:xfrm>
        </p:spPr>
        <p:txBody>
          <a:bodyPr/>
          <a:lstStyle/>
          <a:p>
            <a:fld id="{AE2657D5-0EEE-4CA4-B52C-7FE4494BAB8C}" type="slidenum">
              <a:rPr lang="th-TH" smtClean="0"/>
              <a:pPr/>
              <a:t>‹#›</a:t>
            </a:fld>
            <a:endParaRPr lang="th-TH"/>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8058EF6E-E2DC-4A44-B953-7B36070179E5}" type="datetimeFigureOut">
              <a:rPr lang="th-TH" smtClean="0"/>
              <a:pPr/>
              <a:t>25/10/61</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E2657D5-0EEE-4CA4-B52C-7FE4494BAB8C}"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8058EF6E-E2DC-4A44-B953-7B36070179E5}" type="datetimeFigureOut">
              <a:rPr lang="th-TH" smtClean="0"/>
              <a:pPr/>
              <a:t>25/10/61</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E2657D5-0EEE-4CA4-B52C-7FE4494BAB8C}"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8058EF6E-E2DC-4A44-B953-7B36070179E5}" type="datetimeFigureOut">
              <a:rPr lang="th-TH" smtClean="0"/>
              <a:pPr/>
              <a:t>25/10/61</a:t>
            </a:fld>
            <a:endParaRPr lang="th-TH"/>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AE2657D5-0EEE-4CA4-B52C-7FE4494BAB8C}"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รอง 2"/>
          <p:cNvSpPr>
            <a:spLocks noGrp="1"/>
          </p:cNvSpPr>
          <p:nvPr>
            <p:ph type="subTitle" idx="1"/>
          </p:nvPr>
        </p:nvSpPr>
        <p:spPr>
          <a:xfrm>
            <a:off x="642910" y="3643314"/>
            <a:ext cx="7848600" cy="1600200"/>
          </a:xfrm>
        </p:spPr>
        <p:txBody>
          <a:bodyPr>
            <a:normAutofit/>
          </a:bodyPr>
          <a:lstStyle/>
          <a:p>
            <a:r>
              <a:rPr lang="en-US" sz="3200" b="1" dirty="0" smtClean="0">
                <a:latin typeface="Arial Unicode MS" pitchFamily="34" charset="-128"/>
                <a:ea typeface="Arial Unicode MS" pitchFamily="34" charset="-128"/>
                <a:cs typeface="Arial Unicode MS" pitchFamily="34" charset="-128"/>
              </a:rPr>
              <a:t>MK 202 Fundamentals of Marketing</a:t>
            </a:r>
          </a:p>
          <a:p>
            <a:r>
              <a:rPr lang="en-US" sz="3200" b="1" dirty="0" smtClean="0">
                <a:latin typeface="Arial Unicode MS" pitchFamily="34" charset="-128"/>
                <a:ea typeface="Arial Unicode MS" pitchFamily="34" charset="-128"/>
                <a:cs typeface="Arial Unicode MS" pitchFamily="34" charset="-128"/>
              </a:rPr>
              <a:t>By </a:t>
            </a:r>
            <a:r>
              <a:rPr lang="en-US" sz="3200" b="1" dirty="0" err="1" smtClean="0">
                <a:latin typeface="Arial Unicode MS" pitchFamily="34" charset="-128"/>
                <a:ea typeface="Arial Unicode MS" pitchFamily="34" charset="-128"/>
                <a:cs typeface="Arial Unicode MS" pitchFamily="34" charset="-128"/>
              </a:rPr>
              <a:t>Aj.Suwalya</a:t>
            </a:r>
            <a:r>
              <a:rPr lang="en-US" sz="3200" b="1" dirty="0" smtClean="0">
                <a:latin typeface="Arial Unicode MS" pitchFamily="34" charset="-128"/>
                <a:ea typeface="Arial Unicode MS" pitchFamily="34" charset="-128"/>
                <a:cs typeface="Arial Unicode MS" pitchFamily="34" charset="-128"/>
              </a:rPr>
              <a:t>  </a:t>
            </a:r>
            <a:r>
              <a:rPr lang="en-US" sz="3200" b="1" dirty="0" err="1">
                <a:latin typeface="Arial Unicode MS" pitchFamily="34" charset="-128"/>
                <a:ea typeface="Arial Unicode MS" pitchFamily="34" charset="-128"/>
                <a:cs typeface="Arial Unicode MS" pitchFamily="34" charset="-128"/>
              </a:rPr>
              <a:t>K.</a:t>
            </a:r>
            <a:endParaRPr lang="th-TH" sz="3200" b="1" dirty="0">
              <a:latin typeface="Arial Unicode MS" pitchFamily="34" charset="-128"/>
              <a:ea typeface="Arial Unicode MS" pitchFamily="34" charset="-128"/>
              <a:cs typeface="Arial Unicode MS" pitchFamily="34" charset="-128"/>
            </a:endParaRPr>
          </a:p>
        </p:txBody>
      </p:sp>
      <p:sp>
        <p:nvSpPr>
          <p:cNvPr id="2" name="ชื่อเรื่อง 1"/>
          <p:cNvSpPr>
            <a:spLocks noGrp="1"/>
          </p:cNvSpPr>
          <p:nvPr>
            <p:ph type="ctrTitle"/>
          </p:nvPr>
        </p:nvSpPr>
        <p:spPr>
          <a:xfrm>
            <a:off x="642910" y="1571612"/>
            <a:ext cx="7858180" cy="1470025"/>
          </a:xfrm>
        </p:spPr>
        <p:txBody>
          <a:bodyPr>
            <a:normAutofit/>
          </a:bodyPr>
          <a:lstStyle/>
          <a:p>
            <a:r>
              <a:rPr lang="en-US" sz="3600" b="1" dirty="0" smtClean="0"/>
              <a:t>Pricing Strategy  I</a:t>
            </a:r>
            <a:br>
              <a:rPr lang="en-US" sz="3600" b="1" dirty="0" smtClean="0"/>
            </a:br>
            <a:r>
              <a:rPr lang="en-US" sz="2200" b="1" dirty="0" smtClean="0"/>
              <a:t>CHAPTER 10: Understanding and Capturing Customer Value</a:t>
            </a:r>
            <a:endParaRPr lang="th-TH" sz="2200" b="1" dirty="0"/>
          </a:p>
        </p:txBody>
      </p:sp>
      <p:pic>
        <p:nvPicPr>
          <p:cNvPr id="5" name="Picture 4"/>
          <p:cNvPicPr>
            <a:picLocks noChangeAspect="1"/>
          </p:cNvPicPr>
          <p:nvPr/>
        </p:nvPicPr>
        <p:blipFill>
          <a:blip r:embed="rId2"/>
          <a:stretch>
            <a:fillRect/>
          </a:stretch>
        </p:blipFill>
        <p:spPr>
          <a:xfrm>
            <a:off x="6995410" y="251758"/>
            <a:ext cx="1496100" cy="1918662"/>
          </a:xfrm>
          <a:prstGeom prst="rect">
            <a:avLst/>
          </a:prstGeom>
        </p:spPr>
      </p:pic>
      <p:pic>
        <p:nvPicPr>
          <p:cNvPr id="6" name="Picture 5"/>
          <p:cNvPicPr>
            <a:picLocks noChangeAspect="1"/>
          </p:cNvPicPr>
          <p:nvPr/>
        </p:nvPicPr>
        <p:blipFill>
          <a:blip r:embed="rId3" cstate="print"/>
          <a:stretch>
            <a:fillRect/>
          </a:stretch>
        </p:blipFill>
        <p:spPr>
          <a:xfrm>
            <a:off x="323528" y="142191"/>
            <a:ext cx="1224136" cy="1224136"/>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Objective Outline</a:t>
            </a:r>
            <a:endParaRPr lang="th-TH" dirty="0"/>
          </a:p>
        </p:txBody>
      </p:sp>
      <p:sp>
        <p:nvSpPr>
          <p:cNvPr id="3" name="ตัวยึดเนื้อหา 2"/>
          <p:cNvSpPr>
            <a:spLocks noGrp="1"/>
          </p:cNvSpPr>
          <p:nvPr>
            <p:ph sz="quarter" idx="1"/>
          </p:nvPr>
        </p:nvSpPr>
        <p:spPr/>
        <p:txBody>
          <a:bodyPr>
            <a:normAutofit lnSpcReduction="10000"/>
          </a:bodyPr>
          <a:lstStyle/>
          <a:p>
            <a:r>
              <a:rPr lang="en-US" b="1" dirty="0" smtClean="0">
                <a:solidFill>
                  <a:srgbClr val="FF0000"/>
                </a:solidFill>
                <a:latin typeface="Arial" charset="0"/>
                <a:ea typeface="Arial" charset="0"/>
                <a:cs typeface="Arial" charset="0"/>
              </a:rPr>
              <a:t>Objective 1: </a:t>
            </a:r>
            <a:r>
              <a:rPr lang="en-US" dirty="0" smtClean="0">
                <a:latin typeface="Arial" charset="0"/>
                <a:ea typeface="Arial" charset="0"/>
                <a:cs typeface="Arial" charset="0"/>
              </a:rPr>
              <a:t>Answer the question “What is a price?” and discuss the importance of pricing in today’s fast-changing environment.</a:t>
            </a:r>
          </a:p>
          <a:p>
            <a:r>
              <a:rPr lang="en-US" b="1" dirty="0" smtClean="0">
                <a:solidFill>
                  <a:srgbClr val="FF0000"/>
                </a:solidFill>
                <a:latin typeface="Arial" charset="0"/>
                <a:ea typeface="Arial" charset="0"/>
                <a:cs typeface="Arial" charset="0"/>
              </a:rPr>
              <a:t>Objective 2: </a:t>
            </a:r>
            <a:r>
              <a:rPr lang="en-US" dirty="0" smtClean="0">
                <a:latin typeface="Arial" charset="0"/>
                <a:ea typeface="Arial" charset="0"/>
                <a:cs typeface="Arial" charset="0"/>
              </a:rPr>
              <a:t>Identify the three major pricing strategies and discuss the importance of understanding customer-value perceptions, company costs and competitor strategies when setting prices.</a:t>
            </a:r>
          </a:p>
          <a:p>
            <a:r>
              <a:rPr lang="en-US" b="1" dirty="0" smtClean="0">
                <a:solidFill>
                  <a:srgbClr val="FF0000"/>
                </a:solidFill>
                <a:latin typeface="Arial" charset="0"/>
                <a:ea typeface="Arial" charset="0"/>
                <a:cs typeface="Arial" charset="0"/>
              </a:rPr>
              <a:t>Objective 3: </a:t>
            </a:r>
            <a:r>
              <a:rPr lang="en-US" dirty="0" smtClean="0">
                <a:latin typeface="Arial" charset="0"/>
                <a:ea typeface="Arial" charset="0"/>
                <a:cs typeface="Arial" charset="0"/>
              </a:rPr>
              <a:t>Identify and define the other important external and internal factors affecting a firm’s pricing decisions.</a:t>
            </a:r>
            <a:endParaRPr lang="th-TH" dirty="0">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1: What is Price?</a:t>
            </a:r>
            <a:endParaRPr lang="th-TH" dirty="0"/>
          </a:p>
        </p:txBody>
      </p:sp>
      <p:pic>
        <p:nvPicPr>
          <p:cNvPr id="24578" name="Picture 2" descr="http://www.chartistea.com/wp-content/themes/duotive-fortune/includes/timthumb.php?src=/wp-content/uploads/price-tags1.jpg&amp;h=300&amp;w=650&amp;a=c&amp;zc=1&amp;q=100"/>
          <p:cNvPicPr>
            <a:picLocks noChangeAspect="1" noChangeArrowheads="1"/>
          </p:cNvPicPr>
          <p:nvPr/>
        </p:nvPicPr>
        <p:blipFill>
          <a:blip r:embed="rId2" cstate="print"/>
          <a:srcRect/>
          <a:stretch>
            <a:fillRect/>
          </a:stretch>
        </p:blipFill>
        <p:spPr bwMode="auto">
          <a:xfrm>
            <a:off x="1500166" y="3143248"/>
            <a:ext cx="6191250" cy="28575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414728" y="0"/>
            <a:ext cx="7772400" cy="1143000"/>
          </a:xfrm>
        </p:spPr>
        <p:txBody>
          <a:bodyPr/>
          <a:lstStyle/>
          <a:p>
            <a:r>
              <a:rPr lang="en-US" dirty="0" smtClean="0"/>
              <a:t>What is Price?</a:t>
            </a:r>
            <a:endParaRPr lang="th-TH" dirty="0"/>
          </a:p>
        </p:txBody>
      </p:sp>
      <p:sp>
        <p:nvSpPr>
          <p:cNvPr id="5" name="ตัวยึดเนื้อหา 4"/>
          <p:cNvSpPr>
            <a:spLocks noGrp="1"/>
          </p:cNvSpPr>
          <p:nvPr>
            <p:ph sz="quarter" idx="1"/>
          </p:nvPr>
        </p:nvSpPr>
        <p:spPr>
          <a:xfrm>
            <a:off x="285720" y="1428736"/>
            <a:ext cx="8543956" cy="4572000"/>
          </a:xfrm>
        </p:spPr>
        <p:txBody>
          <a:bodyPr>
            <a:normAutofit fontScale="92500"/>
          </a:bodyPr>
          <a:lstStyle/>
          <a:p>
            <a:pPr>
              <a:buNone/>
            </a:pPr>
            <a:r>
              <a:rPr lang="en-US" sz="3600" dirty="0" smtClean="0">
                <a:latin typeface="Arial" charset="0"/>
                <a:ea typeface="Arial" charset="0"/>
                <a:cs typeface="Arial" charset="0"/>
              </a:rPr>
              <a:t>    “Pricing: No matter what the state of economy, companies should sell value, not price.”</a:t>
            </a: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Price: The amount of money charged for a product or service, or the sum of the values that customers exchange for the benefits of having or using the product or service.</a:t>
            </a:r>
            <a:endParaRPr lang="th-TH" dirty="0">
              <a:solidFill>
                <a:srgbClr val="FF0000"/>
              </a:solidFill>
              <a:latin typeface="Arial" charset="0"/>
              <a:ea typeface="Arial" charset="0"/>
              <a:cs typeface="Arial" charset="0"/>
            </a:endParaRPr>
          </a:p>
        </p:txBody>
      </p:sp>
      <p:pic>
        <p:nvPicPr>
          <p:cNvPr id="23554" name="Picture 2" descr="http://www.insurancejournal.com/wp-content/uploads/2011/05/value-tag.jpg"/>
          <p:cNvPicPr>
            <a:picLocks noChangeAspect="1" noChangeArrowheads="1"/>
          </p:cNvPicPr>
          <p:nvPr/>
        </p:nvPicPr>
        <p:blipFill>
          <a:blip r:embed="rId2" cstate="print"/>
          <a:srcRect/>
          <a:stretch>
            <a:fillRect/>
          </a:stretch>
        </p:blipFill>
        <p:spPr bwMode="auto">
          <a:xfrm>
            <a:off x="3571868" y="2500306"/>
            <a:ext cx="3643338" cy="2224103"/>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8532" y="5430812"/>
            <a:ext cx="7945829" cy="1015663"/>
          </a:xfrm>
          <a:prstGeom prst="rect">
            <a:avLst/>
          </a:prstGeom>
          <a:noFill/>
        </p:spPr>
        <p:txBody>
          <a:bodyPr wrap="square" rtlCol="0">
            <a:spAutoFit/>
          </a:bodyPr>
          <a:lstStyle/>
          <a:p>
            <a:r>
              <a:rPr lang="en-US" sz="2000">
                <a:latin typeface="Arial" charset="0"/>
                <a:ea typeface="Arial" charset="0"/>
                <a:cs typeface="Arial" charset="0"/>
              </a:rPr>
              <a:t>JC Penney faces a serious pricing challenge, one that's all too familiar to many retailers today. It can't live with sales prices, but it can't live without them either.</a:t>
            </a:r>
          </a:p>
        </p:txBody>
      </p:sp>
      <p:pic>
        <p:nvPicPr>
          <p:cNvPr id="3" name="Picture 2"/>
          <p:cNvPicPr>
            <a:picLocks noChangeAspect="1"/>
          </p:cNvPicPr>
          <p:nvPr/>
        </p:nvPicPr>
        <p:blipFill>
          <a:blip r:embed="rId2"/>
          <a:stretch>
            <a:fillRect/>
          </a:stretch>
        </p:blipFill>
        <p:spPr>
          <a:xfrm>
            <a:off x="1877413" y="1734224"/>
            <a:ext cx="5063344" cy="3544341"/>
          </a:xfrm>
          <a:prstGeom prst="rect">
            <a:avLst/>
          </a:prstGeom>
        </p:spPr>
      </p:pic>
      <p:sp>
        <p:nvSpPr>
          <p:cNvPr id="4" name="ชื่อเรื่อง 1"/>
          <p:cNvSpPr txBox="1">
            <a:spLocks/>
          </p:cNvSpPr>
          <p:nvPr/>
        </p:nvSpPr>
        <p:spPr>
          <a:xfrm>
            <a:off x="522885" y="189142"/>
            <a:ext cx="7772400" cy="1143000"/>
          </a:xfrm>
          <a:prstGeom prst="rect">
            <a:avLst/>
          </a:prstGeom>
        </p:spPr>
        <p:txBody>
          <a:bodyPr/>
          <a:lstStyle>
            <a:lvl1pPr algn="l" rtl="0" eaLnBrk="1" latinLnBrk="0" hangingPunct="1">
              <a:spcBef>
                <a:spcPct val="0"/>
              </a:spcBef>
              <a:buNone/>
              <a:defRPr kumimoji="0" sz="4000" kern="1200">
                <a:solidFill>
                  <a:schemeClr val="tx2"/>
                </a:solidFill>
                <a:latin typeface="+mj-lt"/>
                <a:ea typeface="+mj-ea"/>
                <a:cs typeface="+mj-cs"/>
              </a:defRPr>
            </a:lvl1pPr>
          </a:lstStyle>
          <a:p>
            <a:r>
              <a:rPr lang="en-US" dirty="0"/>
              <a:t>JCPENNEY: Struggling to Find a Successful Pricing Strategy</a:t>
            </a:r>
            <a:endParaRPr lang="th-TH" dirty="0"/>
          </a:p>
        </p:txBody>
      </p:sp>
    </p:spTree>
    <p:extLst>
      <p:ext uri="{BB962C8B-B14F-4D97-AF65-F5344CB8AC3E}">
        <p14:creationId xmlns:p14="http://schemas.microsoft.com/office/powerpoint/2010/main" val="18862817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38502" y="0"/>
            <a:ext cx="8367010" cy="1143000"/>
          </a:xfrm>
        </p:spPr>
        <p:txBody>
          <a:bodyPr>
            <a:normAutofit fontScale="90000"/>
          </a:bodyPr>
          <a:lstStyle/>
          <a:p>
            <a:r>
              <a:rPr lang="en-US" dirty="0" smtClean="0"/>
              <a:t>Air Arabia: Customer-Value-Based Pricing</a:t>
            </a:r>
            <a:endParaRPr lang="th-TH" dirty="0"/>
          </a:p>
        </p:txBody>
      </p:sp>
      <p:sp>
        <p:nvSpPr>
          <p:cNvPr id="3" name="ตัวยึดเนื้อหา 2"/>
          <p:cNvSpPr>
            <a:spLocks noGrp="1"/>
          </p:cNvSpPr>
          <p:nvPr>
            <p:ph sz="quarter" idx="1"/>
          </p:nvPr>
        </p:nvSpPr>
        <p:spPr>
          <a:xfrm>
            <a:off x="500034" y="1428736"/>
            <a:ext cx="8443946" cy="4572000"/>
          </a:xfrm>
        </p:spPr>
        <p:txBody>
          <a:bodyPr>
            <a:normAutofit/>
          </a:bodyPr>
          <a:lstStyle/>
          <a:p>
            <a:pPr>
              <a:buFont typeface="Wingdings" pitchFamily="2" charset="2"/>
              <a:buChar char="Ø"/>
            </a:pPr>
            <a:r>
              <a:rPr lang="en-US" sz="2200" dirty="0" smtClean="0">
                <a:latin typeface="Arial" charset="0"/>
                <a:ea typeface="Arial" charset="0"/>
                <a:cs typeface="Arial" charset="0"/>
              </a:rPr>
              <a:t>With its </a:t>
            </a:r>
            <a:r>
              <a:rPr lang="en-US" sz="2200" b="1" dirty="0" smtClean="0">
                <a:latin typeface="Arial" charset="0"/>
                <a:ea typeface="Arial" charset="0"/>
                <a:cs typeface="Arial" charset="0"/>
              </a:rPr>
              <a:t>“Be Smart, Pay Less, Fly more”</a:t>
            </a:r>
            <a:r>
              <a:rPr lang="en-US" sz="2200" dirty="0" smtClean="0">
                <a:latin typeface="Arial" charset="0"/>
                <a:ea typeface="Arial" charset="0"/>
                <a:cs typeface="Arial" charset="0"/>
              </a:rPr>
              <a:t> tagline, Air Arabia puts customer value at the forefront of its strategy-offering the lowest fares in the market without sacrificing customer service.</a:t>
            </a:r>
          </a:p>
          <a:p>
            <a:pPr>
              <a:buFont typeface="Wingdings" pitchFamily="2" charset="2"/>
              <a:buChar char="Ø"/>
            </a:pPr>
            <a:r>
              <a:rPr lang="en-US" sz="2200" dirty="0" smtClean="0">
                <a:latin typeface="Arial" charset="0"/>
                <a:ea typeface="Arial" charset="0"/>
                <a:cs typeface="Arial" charset="0"/>
              </a:rPr>
              <a:t>Air Arabia offers </a:t>
            </a:r>
            <a:r>
              <a:rPr lang="en-US" sz="2200" b="1" dirty="0" smtClean="0">
                <a:latin typeface="Arial" charset="0"/>
                <a:ea typeface="Arial" charset="0"/>
                <a:cs typeface="Arial" charset="0"/>
              </a:rPr>
              <a:t>a simple pricing plan </a:t>
            </a:r>
            <a:r>
              <a:rPr lang="en-US" sz="2200" dirty="0" smtClean="0">
                <a:latin typeface="Arial" charset="0"/>
                <a:ea typeface="Arial" charset="0"/>
                <a:cs typeface="Arial" charset="0"/>
              </a:rPr>
              <a:t>to its customers, and invites them to “Be smart, pay less, fly more” in its adverts.</a:t>
            </a:r>
            <a:endParaRPr lang="th-TH" sz="2200" dirty="0">
              <a:latin typeface="Arial" charset="0"/>
              <a:ea typeface="Arial" charset="0"/>
              <a:cs typeface="Arial" charset="0"/>
            </a:endParaRPr>
          </a:p>
        </p:txBody>
      </p:sp>
      <p:pic>
        <p:nvPicPr>
          <p:cNvPr id="40962" name="Picture 2" descr="http://www.tradearabia.com/source/2012/11/28/airarabia.jpg"/>
          <p:cNvPicPr>
            <a:picLocks noChangeAspect="1" noChangeArrowheads="1"/>
          </p:cNvPicPr>
          <p:nvPr/>
        </p:nvPicPr>
        <p:blipFill>
          <a:blip r:embed="rId2" cstate="print"/>
          <a:srcRect/>
          <a:stretch>
            <a:fillRect/>
          </a:stretch>
        </p:blipFill>
        <p:spPr bwMode="auto">
          <a:xfrm>
            <a:off x="1071538" y="3929066"/>
            <a:ext cx="4286280" cy="2561896"/>
          </a:xfrm>
          <a:prstGeom prst="rect">
            <a:avLst/>
          </a:prstGeom>
          <a:noFill/>
        </p:spPr>
      </p:pic>
      <p:pic>
        <p:nvPicPr>
          <p:cNvPr id="40964" name="Picture 4" descr="http://krsparks.files.wordpress.com/2010/07/air-arabia1.jpg"/>
          <p:cNvPicPr>
            <a:picLocks noChangeAspect="1" noChangeArrowheads="1"/>
          </p:cNvPicPr>
          <p:nvPr/>
        </p:nvPicPr>
        <p:blipFill>
          <a:blip r:embed="rId3" cstate="print"/>
          <a:srcRect/>
          <a:stretch>
            <a:fillRect/>
          </a:stretch>
        </p:blipFill>
        <p:spPr bwMode="auto">
          <a:xfrm>
            <a:off x="6000760" y="3929066"/>
            <a:ext cx="1714512" cy="2631247"/>
          </a:xfrm>
          <a:prstGeom prst="rect">
            <a:avLst/>
          </a:prstGeom>
          <a:noFill/>
        </p:spPr>
      </p:pic>
    </p:spTree>
    <p:extLst>
      <p:ext uri="{BB962C8B-B14F-4D97-AF65-F5344CB8AC3E}">
        <p14:creationId xmlns:p14="http://schemas.microsoft.com/office/powerpoint/2010/main" val="10138139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normAutofit/>
          </a:bodyPr>
          <a:lstStyle/>
          <a:p>
            <a:r>
              <a:rPr lang="en-US" dirty="0" smtClean="0"/>
              <a:t>Objective 2: Major Pricing Strategies</a:t>
            </a:r>
            <a:endParaRPr lang="th-TH" dirty="0"/>
          </a:p>
        </p:txBody>
      </p:sp>
      <p:sp>
        <p:nvSpPr>
          <p:cNvPr id="5" name="ตัวยึดเนื้อหา 4"/>
          <p:cNvSpPr>
            <a:spLocks noGrp="1"/>
          </p:cNvSpPr>
          <p:nvPr>
            <p:ph type="body" idx="1"/>
          </p:nvPr>
        </p:nvSpPr>
        <p:spPr>
          <a:xfrm>
            <a:off x="495300" y="2971796"/>
            <a:ext cx="7772400" cy="1338262"/>
          </a:xfrm>
        </p:spPr>
        <p:txBody>
          <a:bodyPr>
            <a:normAutofit fontScale="55000" lnSpcReduction="20000"/>
          </a:bodyPr>
          <a:lstStyle/>
          <a:p>
            <a:pPr marL="514350" indent="-514350">
              <a:buFont typeface="+mj-lt"/>
              <a:buAutoNum type="arabicPeriod"/>
            </a:pPr>
            <a:r>
              <a:rPr lang="en-US" sz="2800" dirty="0" smtClean="0">
                <a:latin typeface="Arial" charset="0"/>
                <a:ea typeface="Arial" charset="0"/>
                <a:cs typeface="Arial" charset="0"/>
              </a:rPr>
              <a:t>Customer Value-Based Pricing</a:t>
            </a:r>
          </a:p>
          <a:p>
            <a:pPr marL="514350" indent="-514350">
              <a:buFont typeface="+mj-lt"/>
              <a:buAutoNum type="arabicPeriod"/>
            </a:pPr>
            <a:endParaRPr lang="en-US" sz="2800" dirty="0" smtClean="0">
              <a:latin typeface="Arial" charset="0"/>
              <a:ea typeface="Arial" charset="0"/>
              <a:cs typeface="Arial" charset="0"/>
            </a:endParaRPr>
          </a:p>
          <a:p>
            <a:pPr marL="514350" indent="-514350">
              <a:buFont typeface="+mj-lt"/>
              <a:buAutoNum type="arabicPeriod"/>
            </a:pPr>
            <a:r>
              <a:rPr lang="en-US" sz="2800" dirty="0" smtClean="0">
                <a:latin typeface="Arial" charset="0"/>
                <a:ea typeface="Arial" charset="0"/>
                <a:cs typeface="Arial" charset="0"/>
              </a:rPr>
              <a:t>Cost- Based Pricing</a:t>
            </a:r>
          </a:p>
          <a:p>
            <a:pPr marL="514350" indent="-514350">
              <a:buFont typeface="+mj-lt"/>
              <a:buAutoNum type="arabicPeriod"/>
            </a:pPr>
            <a:endParaRPr lang="en-US" sz="2800" dirty="0" smtClean="0">
              <a:latin typeface="Arial" charset="0"/>
              <a:ea typeface="Arial" charset="0"/>
              <a:cs typeface="Arial" charset="0"/>
            </a:endParaRPr>
          </a:p>
          <a:p>
            <a:pPr marL="514350" indent="-514350">
              <a:buFont typeface="+mj-lt"/>
              <a:buAutoNum type="arabicPeriod"/>
            </a:pPr>
            <a:r>
              <a:rPr lang="en-US" sz="2800" dirty="0" smtClean="0">
                <a:latin typeface="Arial" charset="0"/>
                <a:ea typeface="Arial" charset="0"/>
                <a:cs typeface="Arial" charset="0"/>
              </a:rPr>
              <a:t>Competition-Based Pricing</a:t>
            </a:r>
          </a:p>
          <a:p>
            <a:pPr marL="514350" indent="-514350">
              <a:buNone/>
            </a:pPr>
            <a:endParaRPr lang="en-US" dirty="0" smtClean="0">
              <a:latin typeface="Arial" charset="0"/>
              <a:ea typeface="Arial" charset="0"/>
              <a:cs typeface="Arial" charset="0"/>
            </a:endParaRPr>
          </a:p>
          <a:p>
            <a:pPr marL="514350" indent="-514350">
              <a:buFont typeface="+mj-lt"/>
              <a:buAutoNum type="arabicPeriod"/>
            </a:pPr>
            <a:endParaRPr lang="th-TH" dirty="0">
              <a:latin typeface="Arial" charset="0"/>
              <a:ea typeface="Arial" charset="0"/>
              <a:cs typeface="Arial" charset="0"/>
            </a:endParaRPr>
          </a:p>
        </p:txBody>
      </p:sp>
      <p:sp>
        <p:nvSpPr>
          <p:cNvPr id="22530" name="AutoShape 2" descr="data:image/jpeg;base64,/9j/4AAQSkZJRgABAQAAAQABAAD/2wCEAAkGBxQSEhUUExIUFRQSGBgZFRgYFxgYFhYXGBUYFhgXFxQYHCggHB0lHRUUITYjJSssLi4uGR8zODUsNygtLisBCgoKDg0OGxAQGzYlICQyNDQ0NDcvLC4wLi8vLCwsNDQyLCwsLC80LC8sLCwvNDQsLzQ0LC8sLDQsLCwsLy8sLP/AABEIAO4A1AMBEQACEQEDEQH/xAAbAAEAAwADAQAAAAAAAAAAAAAABQYHAQMEAv/EADoQAAIBAgMFBQYFBAIDAQAAAAECAAMRBAUhBhIxQWETIlFxgQcUIzJCUmKRobHBM4LR8HLhFbLxQ//EABsBAQACAwEBAAAAAAAAAAAAAAAFBgEDBAIH/8QANxEAAgECAwQJBAICAQUBAAAAAAECAwQRITEFEkFhEyJRcZGhsdHwMoHB4QYUQvEzIyRDcqIV/9oADAMBAAIRAxEAPwDcYAgCAIAgCAIAgCAIAgCAIAgCAIAgCAIAgCAIAgCAIAgCAIAgCAIAgCAIAgCAIAgCAIAgCAIAgETtFtDQwVI1azgKGVTzsWNhcDgJhvAEFj9vlQF1w2IqIBcMlMutSylmFNweRstzzvyF553n2GSbwWfLVKlF3qbhSHBGm8bWPLw4GFPFjAmJ7MCAIAgCAIAgCAIAgCAIAgCAIAgCAIAgCAIAgCARe0mfUsDRNau26gIW9iRdr2vYGw04zDeAIfZXJXO/WrYg4hKru1JGUWRGLADe+sbp0JA0MxFcTLLWigCwAAHADgPSejBU83yo4ZjXoL8Mm9SmNB4llHI/75a5R4oymfWzmfPUN3bfVmsGFgLN/T05Hip6iYjJ45mWi1zaeRAEAQBAEAQBAEAQBAEAQBAEAQBAEAQBAEA8+PxqUKbVKrqiJqzMQANbak8NSJhvAFUyXC1sViqld61KrgyQaC7oLr3QbXA3StmOt7zys3iZfYXMCezAgHBF+MAzWjk2E/8ALVKK4hwO7UfCWspZSjht88VuyNuj7eJGk15bxngaXNhgQBAEAQBAEAQBAEAQBAEAQBAEAQBAEAQBAKnt1XrXoUUodtRxLGnWswUoCO6xBsCvG+vLrY+ZYmUWLLcvp4emtKjTWnTTgqiyjmbCejB6oAgERn2cU6NqXaKteuGFFbjeJ0W6g8bFlnmTwMpHj2MyyvTpb2L7Fq7E9+ktroTcXuLg66gaaRFYBljnowIAgCAIAgCAIAgCAIAgCAIAgCAIAgCAIAgFL22oBMRhsQcY1FVO69ElRTrgmwF20Dd78uFiLzxPBGUXGlUDKGHBgCPIi89mD7gHDNYXPKAU3KsM+MxdWpisMhp4aofdKpO9dTfUI2qtbcubWPiZ4WbxMlznswIAgCAIAgCAIAgCAIAgCAIAgCAIAgCAIAgCAVP2l0kOE3nwfve4wITdBZSbjfF+FtL+I0nmWOGRlFhymozUKbOpVmRSyndupI4Hd7tx008JlGD1zIKzt9m9Chh+zr1OyXFXpK92XdYjjvrwI4jUcDPMmZRJ7N5cMPh6dMVHqbo+dyCxHK5A1AGgPhEVkGSc9GBAEAQBAEAQBAEAQBAEAQBAEAQBAIzaHOUwtIu2rHRF5s3+BzM0XFdUYbzOyys53VXcjpxfYjNMRtVi2be7dl8AoAUdALfveQ0rus3jvFwhsm0jHd3Me/HH53E1lG37rZcQm+PvSwb1XgfS06aW0ZLKoseZG3WwISzoPDk9PHXxx7y65XnFHEC9KoreI4MPNTqJJU60KixiyvXFpWt3hUjh6eOh75tOYr23jOMG5p11w7Cx7RlDKB9QsfEXHPjPM9DKPZsu+9hKJ7YVyy3NUABXJJJZQNAtybdLTMdAyVmTBVNtMXVWphaaYb3hK1SzjeUBCNQzI3zAWJ8O6b8RPEseBlFqAnswcwBAEAQBAEAQBAEAQBAEAQBAEAQDpxeJWkjO5sqC5PSeZyUYuT0R7p05VJqEFi2ZBtDnDYqqXbRRoi/av+TxMr1es6095/YvtjZxtaSgteL7X7dhFzSdogyc06hUgqSGHAgkEeRHCFinijzKKkt2SxRaMo26r0rCqBWXr3XH9w0PqPWd1LaFSOUs/UhbrYVCpnT6r8V4fO4ms42sp16FsPSetWJ0o6I/yt3i5Ngo4bwJsSOF5IxuYVV1Su3Oza9rnUWXas1878CybOF/dqRqKyORcoxUslyTuEqLHdvb0nRHQ4GSU9GCmZ3g61XMaRo4oUqaALXQopLWIICMTfUORfkSeNyBreDZlaFzmwwIAgCAIAgCAIAgCAIAgCAIAgCAIBme3O0Pbv2NM/CpnUjg7jn5Dl118JCXtz0ktyOi82XDY2z+hh0s11n5L3fziVKcJOiAcQZODBk4MA8+IdwrblRqZZSpZTYhW0IuNeHhrNtKp0ct5Gq6tY3NF05fGXChtL7kRSoY73s0zapTqd4gEbwZao1trbUn11klWrzpYSi8U+HsVaws6V2nSqQ3ZR/yWv3Ty9C2ZNtxh61le9Fz93yE9KnD87TbSvqc8pZP5xNF3sO4o4yh1ly18PbEh8AmCxGcvUFNjiqS6kBwgC3UPvX3WJBXpqOYvOhPGRENNZM0CbTwIAgCAIAgCAIAgCAIAgCAIAgCAVHbvaHsk7CmfiOO+R9CH+T+3pI++udxdHHV+SJ3Y2z+mn0011VpzfsvnEq+xeQ+81d9x8GkRveDNxCeXAnpYc5xWdv0ssXovmBNbWv/AOtT3Y/XLTku32/Rc842Nw9e5Veyc/UmgJ/EnA+lj1kjVsaU81k+XsV612zcUMm95c/fX5oUTPdlq+FuzAPTH1rwH/JeK/qOsi69pUpZvNdpZrPalC66qyl2P8Pj68iDnMSR8mDJwYMnW63mT0ngMqrUaPaM+FrVgoZqppju0qe5pVYKL3B3tSQLAeBnfbxVSDi8yv7YnUtq8atJqKaz5tPj2jD7xCkjR0V1IOjI1wGHqrDpactSjKGpI2u0KN1juZPmSuUZ1WwxvSfdB4qRdD5qf3FjFKvOl9LM3VjQuf8Akjn28fH3LvlHtBptZcQhpn71uyeo+Yfr5ySpbRi8prD0K5dfx+pDOi95djyfs/LuLdhMWlVd6m6up5qQR+k74zjJYxeJBVKU6Ut2awfM756NYgCAIAgCAIAgCAIAgCAIBFbSZyuFolzYudKa/c3+BxP/AHOe5rqjDHjwO2ws5XVVQWnF9i9+wyrCYerjK4UHeqVWuzHl9zHoB/AkHCEq08OLLtUqUrOhvPKMVp+O9/s1/K8vTD0lpIO6g9SebHqTrLBSpqnFRiUO5uJ16jqT1ZE5htCRjKWFooHJN6x17i2voRzA116DnponctVlSgse3kd1DZ6dpO5qvBf4837cPF8CfqAWO9bdsb34W53vynU8MMyLjjisNTCsQV323Pk3m3P+Nzu/paViWGLw0PpdPe3Vva4Z9/E65g9nzBk4gEvs9m64cVqdSkKtHEruVUJsSLMDY9QxBHlwnVbXPQt5YpkbtPZ6vIxzwcdOzPtPHjhh7r7vSdNwFQXqF23GIO5bhugi+tz1EV7hVFhFZczVs/Zjtpb85YvDDJZL9nmnKSwvAO7CYt6Tb1N2RvFTa/n4joZ7hOUHjF4GurRp1o7tSKa5lvyn2g1FsMQgqD7ksr+q/KfS076W0ZLKosSAuv4/TlnQlhyea8dfUumU5/h8T/Sqgt9p7rj+06+o0kjSr06n0sr1zY17f/kjgu3VeJJzccggCAIAgCAIAgCAIB04vErSRnc2VBcmeZyUIuT0R7p05VJqEVi2ZBtDnDYqsXNwOCL9q8h5nn/8ler1nVnvP7F9sLONrS3Frxfa/Y0LYvIPdqW84+NVALfhHJP5PXyEl7O36KOL1fzAqu1r/wDs1N2H0R058/bkWCuGKkKQrEHdJFwDbQlbi/ledbxwyIuDipJyWKIbZnZ4YXfdn7WtVN3qEW53sB56nxPkJz29sqWLbxb4khtDaLut2MVuwjovnxHh2txz1XXA0D8St/VblTpc7+Y/T/kJquqjm1Qhq9eSOjZlCFKLvK30x0XbL9evczsxew+FemqhSjKAA6nvG3NxwYnyv5TMrCk44JYczzS25dQm5N4p8Hp9uKKHjdmay1HSkrV1Q2LqhC35jXQkcDYnX1kZO1qKTUVjzLNR2nRlTjOo1Bvg3n/rvSPRsXkVPFVWFVhu0x8m9Z2Y6cAb2HHzt1nqzoRqzalwNW1r6pbUk6SzfHDJL0xZI57sE1NWqUagZFBJWoQrAAXPf+U+tpurbPcVvQeXP3OSz29Go1CrHBvis14a+pSxI4sRzBgQBAOJkCDIv+nDpAw4FhyjbPE0LAt2qD6amp9KnH87zrpXtWGrxXP3Im62LbVs0t18tPDTwwNF2cz+njELICrLYOh4rfgb8wbHXpJahcRrLFFTvrCpZz3Z5p6Pt/ZLzecIgCAIAgCAIAgGZ7dbQ9s/Y0z8Ome8R9bj+B++vhIW9uOkluR0Xmy4bG2f0MOmmus9OS9384nd7P8AIO0b3moO4h+ED9Tji3kv7+U9WNvvPpJaLTv/AEeNt7Q6OP8AXg83ryXZ9/TvNBxWIWmjO5CqgJYnkBJaUlFNvQqtOnKpNQisWzO6ftBrCqzGmrUie6h7rKOA74vrzNwdTIhbRnvN4ZFsl/H6LppKTUuL1T+x68Z7RboRSoEOeBZgQD42HzfpNk9pZdWOZopfx3CWNSeXJe+hO7H5M1FGq1rnEV+9UJ4qOIT/AD104ATqtaDgt6f1PUjNqXka01SpZU4ZLnz9v2ywzrIor202NYlMHQNq1cakf/lS4M5tw5gf5tOS4m3hShq/JdpK7PoxSd1W+iH/ANS4L8s7auyWFamidnummAFdTu1Bbnvjib3OvjPTtKTilhpx4niO1rqNSU97HHVPNeBSNrcwrUd7B+9GsndLFgO0XmKbOPm5E+nUSNuqk4Y0t7FefdiWPZlvRrYXXRbjzw7HzS4dhVZwk2IAgwJkyIBxAEGRBg0X2Y5aypUrtoKtlQeIUm7fmf0kts6m0nN8So/yG6jOpGjH/HXveGReZJFdEAQBAEAQBAKnt1tB2CdjTPxag1I4oh5+Z4D1PhOC+uNyO5HV+SJzY2z+mn0s11V5v2RmlMrvDevu3G9u8bX1tfnaQyw46FwlvYPd1/Jruz+eYWsipRYLugAUz3WAA4Ac/MXk/QuKU0ow8CiX1jdUZOdVY48dV87yn+0HaDtX93pnuUz8Qj6nH0+S/v5TgvrjefRx0Wvf+ie2Hs/o4dPNZvTku37+neU2RxYC5ez7IO1f3ioPh0z8MH6nHPyX9/KSFjb70uklotO/9Ff25f8ARQ6CD6z15L9+neaJjMStJGqObKgJJ6CS85KEXJ6IqlKlKrNQgsWzIM72irYiqX33Rb9xFYgKOXynVvE/xaQFa5nUlvYtdhfLTZ1G3pKG6m+La18eBouyGUNSQ1axZsRWALljdlUCypc+Atfr5CS1rRcI70/qZVNqXkKs+jpLCnHTDRvi/bl3nftVnYwlAvpvt3aYPNrcT0HE/lznu5rqjDHjwNWzbF3dZQ4LXu92QGy+xysvb4sF6lTvbjXsN7W7jmxvex0F/GcttZJrfq5t/MyU2jtiUZdDbPCKyxXLs5IstTIcIRunDUNeHw0B9CBedbt6Om6vBEPG/u095VJeLKVthsatFDWw99xdXQm+6PuUnWw5g+d5H3VkoLfhp2Fi2XtmVaao1tXo+3k/0UqRxYjiAIMiAIBK7NZOcVXFMfKNXPgv+Twm6hRdWe74kftK9VpRcv8AJ5Lv/RstCiEUKosqgADwAlhiklgj5/KTk8XqdkyYEAQBAEAQCOz/ADdcLRao2p4Iv3MeA/k9AZpr1lShvM67K0ldVVTj932Ix+vVqYiqSbvUqty5sTYAdOA6CV9uVSWOrZfYQp29LBZRivIveX+z2kFHbVXZyNQhCqD4C4JPn+klIbOjh13mVmv/ACGq5f8ASikueLfr87TqzD2di16FZgw1AqAEX/5qAR52M8z2atYS8f0e6H8ieOFaGXL2eOPiim5rlFbDm1amy3OjcVbycaenGR9SlOm+uvneWG2u6NwsaUseXFfY+cmwHvFZKW8EDnViQLDna/E+A8ZijT6SajjhiZu7joKMqmGOHD5w7TacJhlpItNBZUACjoJY4xUUorRHzyrUlVm5zeLZnXtBz/tX93pn4dM/EI+pxy8l/fyEiL643pdHHRa9/wCi2bD2f0UOnmutLTkv36d58+z7IO1qdvUHw6R7gP1VBz8l/e3gYsbfflvy0Xr+jO3L/oodBB9aWvJfv07zSq1UIpZiAqglieAAFyTJhtJYsqEIuclGKxbKLlFI5ljDiagPu9A2pKeDEai4/Jj/AGjWRlJO5q9JL6Vp88yy3Uls20VvB/8AUnq+z5ovuy9VqoRSzEBVBJJ4AAXJMk20liytRi5SUYrFspezznH4xsUxtTw91oJfXUW3ivLQ38yB9MjqDdes6r0Wi+fPAsN9FWForaK6085P8Y/PMse0+KWnhKzNw7NlA8Sw3VHqSJ2XElGlJvsInZ1KVS6pxj2p+GZnWzextXFKKjN2VI/KSLs/VVuNOp/IyJt7KdVbzeCLZf7ZpW0tyK3peS7328idxHs3W3cxDBvxKCP0tadMtmrDKRGQ/kksevTWHJ++JTc6yWthW3aq2v8AKw1RvI/wbGR9WjOk8JFgtL2jdR3qT71xRHTUdZ9IpJAAuSbAeJOgEHmUlFOT0RsOyOSDC0AD/UfVz18PISftaHRQ5s+f7RvXd1nPgsl3fsnJ0nAIAgCAIAgHxVqhVLMQFUEkngANSTMNpLFnqMXJqMVi2ZFtTnZxVUtqKaXFMeA+49T/AIHKV+5rutPHhwL3s2xVrSw/yevzsRZ/Z5kG6Peqg1YfBB5KdC/meA6X8Z3WFvgull9vchtu7Q3n/Xg8l9Xf2fbjz7i8yTK2IB8VaYYFWAZToQRcEdQZhpNYM9Rk4vGLwZUs62Bo1LtQPZMfp+amfTivpp0nBW2fCWcMvQnbTb9anlVW8u3R/v7+JXcRi8xwCsjluzIKqx76rfS6VOKnwB/Kckp3NusHp4+fuSsKOzr+SnFdbXDRvvXHnh4ley3C9tVSmXVA7AFmIAA5m55+A5m05KcN+SjjhiS1xV6KlKaWOC0Xz/SNswOFSlTWnTFkQAKOnj1J43lkhBQiox0R85rVZ1Zuc9WUvbnNWrVUwNE6uyiqep1CHoPmPkOsjryq5yVGHHX55lh2Paxo05XtXRJ4e/4X+i45XgEoUkpIO6gt1J5k9Sbn1khTpqnFRXAgLivOvVdSer+eRUNucyetUXA4cbztY1LHpvBCeQt3j6dZwXlSU5KjDXiT2x7aFGm7yvklp6Y/hfcotehWw1QbwqUag4HVT/aw4jyNpGOM6Us8mWaE6NzT6rUo+Pivcs+R1MRmbpSrtvUKB36htYueCqxGhPHkNN7nadlF1LpqM31VqQ15G32ZCVSisJzyXLta+a4cMTS1UAAAWA4AcAJMlPbbeLK3k2eVMVi6gpbvutEbpa1y7+Kt4cfQA8xbjpV5Var3fpXmyXu7Gna2sXU/5ZZ4di7vmfcevbPDLUwVfeHyIXXoyDeFvyt6mbLuKlRliaNk1ZU7ynu8Xg+55GNSvn0AvHs6yHfb3lx3U0pg825t6cJI2FDefSPhoVjb9/gv60H/AO34X5f2NHkuVUQBAEAQBAEAz72gbQbxOGpnuqfikc2HBPIcT18jIi+uMX0cfv7Fp2Js/dX9iazenv8AfhyIPZHIji63eHwqdjUPj4IPP9r9Jz2tv0089Fr7EltS+VrS6v1PT3+3qa4qgCwFgOA8JPlFbbeLOYMCAIAgHDKCLEXB4g8DBlNp4oqudbCUKt2pfBfoL0z5py/tt6zgrWFOeccn5eHsTdpt2vSyqddefj74lZf/AMhlt9SaQ4H+pSH8p+g85yf9zbd3iv0TC/8Az9pcpeEvZ+ZEbN5gKeMpVqpuN8l2P41ZSxPm1zOe3qKNVTl8xO6/t3UtJ0qa4ZLuaeHlgbODcXBGvA8R5yxHz7DB4Mr2y2zXuxepVcVa9Unee2gBNza/MnU+nhryW1t0TcpPFsldpbS/sqNOmt2EeHzs0R0beZiq0hh1RalfEEKikA7tzbfseBvoD468jPN7USj0aWMmbNjW0nUddvdhDNvTHl78u8ltnMnXCUFpixbi7fc54ny4AdAJvoUVSgoo4b+8ldVnUenBdi+eZ1ZxtJQwtREqsQXF9BcKL2Ba2oBN+XIzFW5p0pKMnqe7XZte6hKdJZLz7iQwNWk679IoyubkpaxPMkjnoJtg4tYxOWtGrCW7VTTXaVH2lZyEpjDKe9Vsz9EBuB/cR+QPjODaFbCPRrj6E7/H7NzqO4lpHJd/6Xm0UbIsrbE1lpLwOrH7VHEyNo0nUmoosd/eRtaLqPXgu1m04PDLSRUQWVAAB5SwwioxUUfPJzlOTlJ4tndPR5EAQBAEAQCvbZZ/7rS3UPxalwn4Rzc+XLr5Gcl3cdFHBav5iSuyrD+1Vxl9K158vnAy3C4d61RUQbz1DYdSdSSfzJPQyEhBzkorVl0qVIUabnLJI2PIsqXC0VpLrbVm5sx4sf8AeAAlho0lSgoooF5dSuarqS+3JdhITacogCAIAgCAIAIgFZzrYnD17sg7FzzQd0n8VPh+VjOKtY055rJ/OBMWm27ihlLrLnr4++JXCuY5aLC1WgOhdAPLRk/acmFzbc4+P7XoS+OztpPF9Wfg/Z+p0Yn2hYllsiUkJ+oAsfS5t+YM8y2jUaySRsp/x62jLGTb5aHRsNU7XMFeqxZyHILG5Lbtv/Xe/LpPNm96unJ55m3bEeisXCmsFlp2Y++BqWLr9mjvYncUtYC5NhewHM6Sbk91NlKpQ6Sahjhi8Cl7IZU+JrVMbik1e4pow0sRYndPIDujx1PgZHWtKVSbrVFroWHal3C3pRs7d6atfNW839kenP8AIqWFR8TQqvhWUXsmqOeAU0zpqbDw14T3XoQpJ1IPdfLR/Y02V9Vupxt60VUT7dVzx+PmZxjcW9ao1RyWdzr+wAA9BaRE5ynJylqy3UqUKFNQhlFGp7EZF7tR3mHxati3Qclk3Z0Ojhi9WUbat9/arZfSsl7/AHLJOsjBAEAQBAEA8maY9MPSaq57qj1J5KOpM11akacXKRut6E69RU4asxvN8xfEVWqudW5clA4KOg/7leqVHUk5yPoFrbQt6apw0Xm+00DYDZ/sU7eoPiVR3QeKIdfzbQ+VuslrG33I78tX6FX23tDpp9DB9WOvN+y+cC3zvIEQBAEAQBAEAQBAEAQCvZ1sdh8Rdt3sqh+pLC5/EvA/v1nJWs6dTPRkrabYubfLHej2P8PX8cijZjsti8GwqU7uEN1qU9StubJxH6i3GRtS1rUXvRzw4r2LJQ2paXkejnljwfHuf+n2FpyPb6jUUDEfCfmwBNNuoIuV8j+ZnbR2hCSwnk/IhrzYFam26PWXmvf7eBL4nazBou8cQjdEO+x9FvOiV3Risd44KeybycsOja78l5mc7WbTNjGAAKUU1VTxJ4bzW0vbS3LXxkTc3LrPsSLZszZkbOLbeMnq/wAL5mSHs+yHtqnbOPh0j3b/AFP/AIH7+U2WNDflvvRHFt6/6OH9eDzevJdn39O81CTRTxAEAQBAEAQDKdts/wDeau4h+FTJ3fxNwL/wOnnIK7uOllgtEXbZFh/Xp78/ql5Ls9/0eXYzAJXxaJU1VQXt9xW1lPTn6TzaU1OqlLvN+1q86FrKUNXl3YmwSfKEIAgCAIAgCAIAgCAIAgCAIBStu9l0em+IpKFqICzgcHUasbfcBrfnw8LR15aqUXUjqvMsWxtqThNUKjxi8lyft6GaSILgezKcubEVVpJxY6nwHMzZTpupJRRy3l1G2ourLhpzfYbVluBWhTWmgsqC3n4mWGnBQioo+d1qsqs3Um82eqezWIAgCAIAgHRjqRem6qbFlYA+BIIBnmabi0j3SkozUnwZieNwrU3KOpVhyP8AHjK24uLwawZ9FoVoVYKcHijjCYl6NRaiHddDdT/vIi48jEZOElJao9VacK0HCeaZqWz+11HEgKxFOrzRjoT+Buflxk3QvIVMnkylX2yK1u3KK3o9vuviLFOsihAEAQBAEAQBAEAQBAEAQCs7eZ0MPhyg/qVwUUeCkWdvQG3mROO9rdHTwWrJjYtk7iupv6Y5vv4L5wMlkGXo1P2f5F2NLtXHxKo08VTkPXjJmxobkd96so22r7+xW3Ivqx83xft+y2zvIYQBAEAQBAEAQDx5lldLELu1UDDkeY8jxE11KMKiwkjdQuKtCW9Tlgyi53sE63bDtvj7G0b0PAyLrWElnDP1LJZ7fi8I3Cw5r8r28Cm4igyMVdSrDiGFjI+SaeDLDSqwqR3qbxXIm8l2uxGHsN7tKY+hyTYfhfiP1HSdNG8qU8tVzI+72Rb3GeG7LtX5WnzUvuSbXYfEWXe7OofofS5/C3A/v0krRvKdTLRlYu9kXFvnhvR7V+VqvTmWCdRFiAIAgCAIAgCAIAgHXiK600Z3IVUBLE8AALkzEpKKxZ7pwlUkoRWLZiu0GbNiq7VWuAdEX7UHAefEnqTK7XqurNyZ9EsbSNrRVNfd9r+eRI7EZF7zW3mHwqRBbqeS/wAzdaUOknnojg21f/16XRxfWl5Lt/C/RrgEnSjnMAQBAEAQBAEAQBAEA8OZ5TRxC7tWmG8DzHkZqqUYVFhJG6hcVaEt6nLBlFzvYJ0u2HbfX7D8w8jzkZWsJRzhmWSz/kEX1bhYc1+V7eBT8RQZCVdSrDiCLGR7TTwZYqdWFSO9B4rkTOS7W4jDWG92lMfQ9zYfhbiP1HSdNG7qU8tUR93sm3uM8N2XavytH68y/ZJthh8RZd7sqh+h7C5/C3A/v0krRvKdTLRlYu9j3Fv1sN6PavytV6cywzqIoQBAEAQBAEAQDPfaVntyMKh4Watb81T9mP8Ab1kVf1//ABr7lq2BY4f9zNco/l/jxKRg8M1V1poLs5sBI6MXJpIsVetCjTdSeiNpyHKlw1Faa8vmPix4mWGjSVKCij53dXM7iq6s+PlyJCbTnEAQBAEAQBAEAQBAEAQBAPDmmUUcQu7VQN15jyM1VaMKiwkjfQuatCW9Tlgyh53sFUS7UG7RftOjDyPORdawnHOGfqWSz/kEX1bhYc1p917eBTq9FkJV1KsOIIsZwNYPBlip1I1I78HiuRNZLtZiMNYBu0pj6HuQB+FuK/t0nTRu6lPLHFHBd7Jt7nNrdl2r8rR+vMv+SbY4fEWUnsqh+lzYE/hfgf0PSSlG8p1MtGVe82NcW/WS3o9q/K1/HMsU6yJEAQBAEAi9pM4XCUGqGxbhTX7nPAeXEnoDNNesqUHI7bCzldVlTWnHkvnmYtWqs7FmJZmJLE8yTcmV5tt4vU+hwhGEVGKwSND9nGR7qnEuO8+lO/JebeslbChgukf2Kht6+6Sp0EHlHXm/164l6kkV4QBAEAQBAEAQBAEAQBAEAQBAEA8Ga5NRxC2qoD14EdbzVVoQqLCSN9C5q0Jb1OWDKFnewVSndqB7RftOjDyPORdawlHOGZZbP+QRl1a6w5rTw9vAp9akVJVlII4gixnA008GWKnUjUipQeK5E1ku1mIw1gG7SmPofUAfhbiv7dJ00bupTyxxRwXeybe5zawl2r8rR+vMv+SbZYfEWUnsqh+lyLE/hfgf0PSSlG8p1MtGVa82NcW/WS3o9q/K1/HMsc6yJEAQDH9tM996rndPwqV1p+Dfc/rbToB4mQN3X6WeWiL7smx/q0Ot9Us3y7F9vU82y+THFV1T6F71Q+C+Hrwni3o9LPd4cT3tS9VpQcl9TyXv9vY2elTCgKBYAWA8AJYEklgigN4vFn1MmBAEAQBAEAQBAEAQBAEAQBAEAQBAEAjs1yWjiBaogPgeBHkZpq0IVF1kdFvdVbeW9Tlh87Ch53sFUp3age0X7T83oef+6yMrWE45wz9Sy2f8ghLq11hzWnh7eBUK9FkJV1KkcQRacDWDwZYadSFSO9B4rkTGSbVYjDWCvv0x9D3IA/CeK+mnSdFG6qUsk8V2HDd7Kt7nOSwl2r88H68y4YT2i0CPiUqqHnbddfQ3B/SSEdo039SaICr/AByun1JJr7p/n1IzabbsVaTUsOjrvizO1gd3mFAJ48Lmabi+347sFrxOzZ+wnSqKrWaeGiXbz7ijopJAAuToB4k8JHJFklJRTlLRGx7IZGMLQAP9R+9UPXw8hJ61odFDPVnz3aN67us58Fku79k5Ok4BAEAQBAEAQBAEAQBAEAQBAEAQBAEAQBAEAj80yajiBaogPXmPWaqtCFRdZG+hc1aEt6nLAomd7A1Eu1Bt9ftPzeh/3zkZWsJRzhmWW0/kMX1bhYc1+V7eBTsRQam266lW8CLfl4zgaaeDLFSqwqx3qbxXI64Nhd/Z1kG+/vNQd1NKYPNubekkLGhvPpHotCsbev8ABf1oP/29vyaTJcqggCAIAgCAIAgCAIAgCAIAgCAIAgCAIAgCAIAgCAeLMcqpV1tURW9Bea6lKFRYSRto16lGW9Tk0+RWx7PMPv728279uv7liP0nKrCniST25euO7veSx9C24egtNQiiyqLATtjFRWCIltt4s7JkwIAgCAIAgCAIAgCAIAgCAIAgCAIAgCAIAgCAIAgCAIAgCAIAgCAIAgCAIAgCAIB//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5602" name="Picture 2" descr="https://encrypted-tbn0.gstatic.com/images?q=tbn:ANd9GcSdz5WjxpdyBqbEoPl5O7vimER5wtrpJ161fSVdcYmfhmtwWlce"/>
          <p:cNvPicPr>
            <a:picLocks noChangeAspect="1" noChangeArrowheads="1"/>
          </p:cNvPicPr>
          <p:nvPr/>
        </p:nvPicPr>
        <p:blipFill>
          <a:blip r:embed="rId2" cstate="print"/>
          <a:srcRect/>
          <a:stretch>
            <a:fillRect/>
          </a:stretch>
        </p:blipFill>
        <p:spPr bwMode="auto">
          <a:xfrm>
            <a:off x="6370820" y="3012848"/>
            <a:ext cx="2594420" cy="2594420"/>
          </a:xfrm>
          <a:prstGeom prst="roundRect">
            <a:avLst>
              <a:gd name="adj" fmla="val 207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Customer Value –Based Pricing</a:t>
            </a:r>
            <a:endParaRPr lang="th-TH" dirty="0"/>
          </a:p>
        </p:txBody>
      </p:sp>
      <p:sp>
        <p:nvSpPr>
          <p:cNvPr id="5" name="ตัวยึดเนื้อหา 4"/>
          <p:cNvSpPr>
            <a:spLocks noGrp="1"/>
          </p:cNvSpPr>
          <p:nvPr>
            <p:ph sz="quarter" idx="1"/>
          </p:nvPr>
        </p:nvSpPr>
        <p:spPr>
          <a:xfrm>
            <a:off x="495300" y="1285876"/>
            <a:ext cx="7772400" cy="4572000"/>
          </a:xfrm>
        </p:spPr>
        <p:txBody>
          <a:bodyPr/>
          <a:lstStyle/>
          <a:p>
            <a:r>
              <a:rPr lang="en-US" dirty="0" smtClean="0">
                <a:solidFill>
                  <a:srgbClr val="FF0000"/>
                </a:solidFill>
                <a:latin typeface="Arial" charset="0"/>
                <a:ea typeface="Arial" charset="0"/>
                <a:cs typeface="Arial" charset="0"/>
              </a:rPr>
              <a:t>Customer value-based pricing: Setting price based on buyers’ perceptions of value rather than on the seller’s cost.</a:t>
            </a:r>
          </a:p>
          <a:p>
            <a:pPr>
              <a:buNone/>
            </a:pPr>
            <a:r>
              <a:rPr lang="en-US" sz="2000" dirty="0" smtClean="0">
                <a:latin typeface="Arial" charset="0"/>
                <a:ea typeface="Arial" charset="0"/>
                <a:cs typeface="Arial" charset="0"/>
              </a:rPr>
              <a:t>Figure 10.1 Considerations in Setting Price</a:t>
            </a:r>
            <a:endParaRPr lang="th-TH" sz="2000" dirty="0">
              <a:latin typeface="Arial" charset="0"/>
              <a:ea typeface="Arial" charset="0"/>
              <a:cs typeface="Arial" charset="0"/>
            </a:endParaRPr>
          </a:p>
        </p:txBody>
      </p:sp>
      <p:sp>
        <p:nvSpPr>
          <p:cNvPr id="21506" name="AutoShape 2" descr="data:image/jpeg;base64,/9j/4AAQSkZJRgABAQAAAQABAAD/2wCEAAkGBxQSEhUUExIUFRQSGBgZFRgYFxgYFhYXGBUYFhgXFxQYHCggHB0lHRUUITYjJSssLi4uGR8zODUsNygtLisBCgoKDg0OGxAQGzYlICQyNDQ0NDcvLC4wLi8vLCwsNDQyLCwsLC80LC8sLCwvNDQsLzQ0LC8sLDQsLCwsLy8sLP/AABEIAO4A1AMBEQACEQEDEQH/xAAbAAEAAwADAQAAAAAAAAAAAAAABQYHAQMEAv/EADoQAAIBAgMFBQYFBAIDAQAAAAECAAMRBAUhBhIxQWETIlFxgQcUIzJCUmKRobHBM4LR8HLhFbLxQ//EABsBAQACAwEBAAAAAAAAAAAAAAAFBgEDBAIH/8QANxEAAgECAwQJBAICAQUBAAAAAAECAwQRITEFEkFhEyJRcZGhsdHwMoHB4QYUQvEzIyRDcqIV/9oADAMBAAIRAxEAPwDcYAgCAIAgCAIAgCAIAgCAIAgCAIAgCAIAgCAIAgCAIAgCAIAgCAIAgCAIAgCAIAgCAIAgCAIAgETtFtDQwVI1azgKGVTzsWNhcDgJhvAEFj9vlQF1w2IqIBcMlMutSylmFNweRstzzvyF553n2GSbwWfLVKlF3qbhSHBGm8bWPLw4GFPFjAmJ7MCAIAgCAIAgCAIAgCAIAgCAIAgCAIAgCAIAgCARe0mfUsDRNau26gIW9iRdr2vYGw04zDeAIfZXJXO/WrYg4hKru1JGUWRGLADe+sbp0JA0MxFcTLLWigCwAAHADgPSejBU83yo4ZjXoL8Mm9SmNB4llHI/75a5R4oymfWzmfPUN3bfVmsGFgLN/T05Hip6iYjJ45mWi1zaeRAEAQBAEAQBAEAQBAEAQBAEAQBAEAQBAEA8+PxqUKbVKrqiJqzMQANbak8NSJhvAFUyXC1sViqld61KrgyQaC7oLr3QbXA3StmOt7zys3iZfYXMCezAgHBF+MAzWjk2E/8ALVKK4hwO7UfCWspZSjht88VuyNuj7eJGk15bxngaXNhgQBAEAQBAEAQBAEAQBAEAQBAEAQBAEAQBAKnt1XrXoUUodtRxLGnWswUoCO6xBsCvG+vLrY+ZYmUWLLcvp4emtKjTWnTTgqiyjmbCejB6oAgERn2cU6NqXaKteuGFFbjeJ0W6g8bFlnmTwMpHj2MyyvTpb2L7Fq7E9+ktroTcXuLg66gaaRFYBljnowIAgCAIAgCAIAgCAIAgCAIAgCAIAgCAIAgFL22oBMRhsQcY1FVO69ElRTrgmwF20Dd78uFiLzxPBGUXGlUDKGHBgCPIi89mD7gHDNYXPKAU3KsM+MxdWpisMhp4aofdKpO9dTfUI2qtbcubWPiZ4WbxMlznswIAgCAIAgCAIAgCAIAgCAIAgCAIAgCAIAgCAVP2l0kOE3nwfve4wITdBZSbjfF+FtL+I0nmWOGRlFhymozUKbOpVmRSyndupI4Hd7tx008JlGD1zIKzt9m9Chh+zr1OyXFXpK92XdYjjvrwI4jUcDPMmZRJ7N5cMPh6dMVHqbo+dyCxHK5A1AGgPhEVkGSc9GBAEAQBAEAQBAEAQBAEAQBAEAQBAIzaHOUwtIu2rHRF5s3+BzM0XFdUYbzOyys53VXcjpxfYjNMRtVi2be7dl8AoAUdALfveQ0rus3jvFwhsm0jHd3Me/HH53E1lG37rZcQm+PvSwb1XgfS06aW0ZLKoseZG3WwISzoPDk9PHXxx7y65XnFHEC9KoreI4MPNTqJJU60KixiyvXFpWt3hUjh6eOh75tOYr23jOMG5p11w7Cx7RlDKB9QsfEXHPjPM9DKPZsu+9hKJ7YVyy3NUABXJJJZQNAtybdLTMdAyVmTBVNtMXVWphaaYb3hK1SzjeUBCNQzI3zAWJ8O6b8RPEseBlFqAnswcwBAEAQBAEAQBAEAQBAEAQBAEAQDpxeJWkjO5sqC5PSeZyUYuT0R7p05VJqEFi2ZBtDnDYqqXbRRoi/av+TxMr1es6095/YvtjZxtaSgteL7X7dhFzSdogyc06hUgqSGHAgkEeRHCFinijzKKkt2SxRaMo26r0rCqBWXr3XH9w0PqPWd1LaFSOUs/UhbrYVCpnT6r8V4fO4ms42sp16FsPSetWJ0o6I/yt3i5Ngo4bwJsSOF5IxuYVV1Su3Oza9rnUWXas1878CybOF/dqRqKyORcoxUslyTuEqLHdvb0nRHQ4GSU9GCmZ3g61XMaRo4oUqaALXQopLWIICMTfUORfkSeNyBreDZlaFzmwwIAgCAIAgCAIAgCAIAgCAIAgCAIBme3O0Pbv2NM/CpnUjg7jn5Dl118JCXtz0ktyOi82XDY2z+hh0s11n5L3fziVKcJOiAcQZODBk4MA8+IdwrblRqZZSpZTYhW0IuNeHhrNtKp0ct5Gq6tY3NF05fGXChtL7kRSoY73s0zapTqd4gEbwZao1trbUn11klWrzpYSi8U+HsVaws6V2nSqQ3ZR/yWv3Ty9C2ZNtxh61le9Fz93yE9KnD87TbSvqc8pZP5xNF3sO4o4yh1ly18PbEh8AmCxGcvUFNjiqS6kBwgC3UPvX3WJBXpqOYvOhPGRENNZM0CbTwIAgCAIAgCAIAgCAIAgCAIAgCAVHbvaHsk7CmfiOO+R9CH+T+3pI++udxdHHV+SJ3Y2z+mn0011VpzfsvnEq+xeQ+81d9x8GkRveDNxCeXAnpYc5xWdv0ssXovmBNbWv/AOtT3Y/XLTku32/Rc842Nw9e5Veyc/UmgJ/EnA+lj1kjVsaU81k+XsV612zcUMm95c/fX5oUTPdlq+FuzAPTH1rwH/JeK/qOsi69pUpZvNdpZrPalC66qyl2P8Pj68iDnMSR8mDJwYMnW63mT0ngMqrUaPaM+FrVgoZqppju0qe5pVYKL3B3tSQLAeBnfbxVSDi8yv7YnUtq8atJqKaz5tPj2jD7xCkjR0V1IOjI1wGHqrDpactSjKGpI2u0KN1juZPmSuUZ1WwxvSfdB4qRdD5qf3FjFKvOl9LM3VjQuf8Akjn28fH3LvlHtBptZcQhpn71uyeo+Yfr5ySpbRi8prD0K5dfx+pDOi95djyfs/LuLdhMWlVd6m6up5qQR+k74zjJYxeJBVKU6Ut2awfM756NYgCAIAgCAIAgCAIAgCAIBFbSZyuFolzYudKa/c3+BxP/AHOe5rqjDHjwO2ws5XVVQWnF9i9+wyrCYerjK4UHeqVWuzHl9zHoB/AkHCEq08OLLtUqUrOhvPKMVp+O9/s1/K8vTD0lpIO6g9SebHqTrLBSpqnFRiUO5uJ16jqT1ZE5htCRjKWFooHJN6x17i2voRzA116DnponctVlSgse3kd1DZ6dpO5qvBf4837cPF8CfqAWO9bdsb34W53vynU8MMyLjjisNTCsQV323Pk3m3P+Nzu/paViWGLw0PpdPe3Vva4Z9/E65g9nzBk4gEvs9m64cVqdSkKtHEruVUJsSLMDY9QxBHlwnVbXPQt5YpkbtPZ6vIxzwcdOzPtPHjhh7r7vSdNwFQXqF23GIO5bhugi+tz1EV7hVFhFZczVs/Zjtpb85YvDDJZL9nmnKSwvAO7CYt6Tb1N2RvFTa/n4joZ7hOUHjF4GurRp1o7tSKa5lvyn2g1FsMQgqD7ksr+q/KfS076W0ZLKosSAuv4/TlnQlhyea8dfUumU5/h8T/Sqgt9p7rj+06+o0kjSr06n0sr1zY17f/kjgu3VeJJzccggCAIAgCAIAgCAIB04vErSRnc2VBcmeZyUIuT0R7p05VJqEVi2ZBtDnDYqsXNwOCL9q8h5nn/8ler1nVnvP7F9sLONrS3Frxfa/Y0LYvIPdqW84+NVALfhHJP5PXyEl7O36KOL1fzAqu1r/wDs1N2H0R058/bkWCuGKkKQrEHdJFwDbQlbi/ledbxwyIuDipJyWKIbZnZ4YXfdn7WtVN3qEW53sB56nxPkJz29sqWLbxb4khtDaLut2MVuwjovnxHh2txz1XXA0D8St/VblTpc7+Y/T/kJquqjm1Qhq9eSOjZlCFKLvK30x0XbL9evczsxew+FemqhSjKAA6nvG3NxwYnyv5TMrCk44JYczzS25dQm5N4p8Hp9uKKHjdmay1HSkrV1Q2LqhC35jXQkcDYnX1kZO1qKTUVjzLNR2nRlTjOo1Bvg3n/rvSPRsXkVPFVWFVhu0x8m9Z2Y6cAb2HHzt1nqzoRqzalwNW1r6pbUk6SzfHDJL0xZI57sE1NWqUagZFBJWoQrAAXPf+U+tpurbPcVvQeXP3OSz29Go1CrHBvis14a+pSxI4sRzBgQBAOJkCDIv+nDpAw4FhyjbPE0LAt2qD6amp9KnH87zrpXtWGrxXP3Im62LbVs0t18tPDTwwNF2cz+njELICrLYOh4rfgb8wbHXpJahcRrLFFTvrCpZz3Z5p6Pt/ZLzecIgCAIAgCAIAgGZ7dbQ9s/Y0z8Ome8R9bj+B++vhIW9uOkluR0Xmy4bG2f0MOmmus9OS9384nd7P8AIO0b3moO4h+ED9Tji3kv7+U9WNvvPpJaLTv/AEeNt7Q6OP8AXg83ryXZ9/TvNBxWIWmjO5CqgJYnkBJaUlFNvQqtOnKpNQisWzO6ftBrCqzGmrUie6h7rKOA74vrzNwdTIhbRnvN4ZFsl/H6LppKTUuL1T+x68Z7RboRSoEOeBZgQD42HzfpNk9pZdWOZopfx3CWNSeXJe+hO7H5M1FGq1rnEV+9UJ4qOIT/AD104ATqtaDgt6f1PUjNqXka01SpZU4ZLnz9v2ywzrIor202NYlMHQNq1cakf/lS4M5tw5gf5tOS4m3hShq/JdpK7PoxSd1W+iH/ANS4L8s7auyWFamidnummAFdTu1Bbnvjib3OvjPTtKTilhpx4niO1rqNSU97HHVPNeBSNrcwrUd7B+9GsndLFgO0XmKbOPm5E+nUSNuqk4Y0t7FefdiWPZlvRrYXXRbjzw7HzS4dhVZwk2IAgwJkyIBxAEGRBg0X2Y5aypUrtoKtlQeIUm7fmf0kts6m0nN8So/yG6jOpGjH/HXveGReZJFdEAQBAEAQBAKnt1tB2CdjTPxag1I4oh5+Z4D1PhOC+uNyO5HV+SJzY2z+mn0s11V5v2RmlMrvDevu3G9u8bX1tfnaQyw46FwlvYPd1/Jruz+eYWsipRYLugAUz3WAA4Ac/MXk/QuKU0ow8CiX1jdUZOdVY48dV87yn+0HaDtX93pnuUz8Qj6nH0+S/v5TgvrjefRx0Wvf+ie2Hs/o4dPNZvTku37+neU2RxYC5ez7IO1f3ioPh0z8MH6nHPyX9/KSFjb70uklotO/9Ff25f8ARQ6CD6z15L9+neaJjMStJGqObKgJJ6CS85KEXJ6IqlKlKrNQgsWzIM72irYiqX33Rb9xFYgKOXynVvE/xaQFa5nUlvYtdhfLTZ1G3pKG6m+La18eBouyGUNSQ1axZsRWALljdlUCypc+Atfr5CS1rRcI70/qZVNqXkKs+jpLCnHTDRvi/bl3nftVnYwlAvpvt3aYPNrcT0HE/lznu5rqjDHjwNWzbF3dZQ4LXu92QGy+xysvb4sF6lTvbjXsN7W7jmxvex0F/GcttZJrfq5t/MyU2jtiUZdDbPCKyxXLs5IstTIcIRunDUNeHw0B9CBedbt6Om6vBEPG/u095VJeLKVthsatFDWw99xdXQm+6PuUnWw5g+d5H3VkoLfhp2Fi2XtmVaao1tXo+3k/0UqRxYjiAIMiAIBK7NZOcVXFMfKNXPgv+Twm6hRdWe74kftK9VpRcv8AJ5Lv/RstCiEUKosqgADwAlhiklgj5/KTk8XqdkyYEAQBAEAQCOz/ADdcLRao2p4Iv3MeA/k9AZpr1lShvM67K0ldVVTj932Ix+vVqYiqSbvUqty5sTYAdOA6CV9uVSWOrZfYQp29LBZRivIveX+z2kFHbVXZyNQhCqD4C4JPn+klIbOjh13mVmv/ACGq5f8ASikueLfr87TqzD2di16FZgw1AqAEX/5qAR52M8z2atYS8f0e6H8ieOFaGXL2eOPiim5rlFbDm1amy3OjcVbycaenGR9SlOm+uvneWG2u6NwsaUseXFfY+cmwHvFZKW8EDnViQLDna/E+A8ZijT6SajjhiZu7joKMqmGOHD5w7TacJhlpItNBZUACjoJY4xUUorRHzyrUlVm5zeLZnXtBz/tX93pn4dM/EI+pxy8l/fyEiL643pdHHRa9/wCi2bD2f0UOnmutLTkv36d58+z7IO1qdvUHw6R7gP1VBz8l/e3gYsbfflvy0Xr+jO3L/oodBB9aWvJfv07zSq1UIpZiAqglieAAFyTJhtJYsqEIuclGKxbKLlFI5ljDiagPu9A2pKeDEai4/Jj/AGjWRlJO5q9JL6Vp88yy3Uls20VvB/8AUnq+z5ovuy9VqoRSzEBVBJJ4AAXJMk20liytRi5SUYrFspezznH4xsUxtTw91oJfXUW3ivLQ38yB9MjqDdes6r0Wi+fPAsN9FWForaK6085P8Y/PMse0+KWnhKzNw7NlA8Sw3VHqSJ2XElGlJvsInZ1KVS6pxj2p+GZnWzextXFKKjN2VI/KSLs/VVuNOp/IyJt7KdVbzeCLZf7ZpW0tyK3peS7328idxHs3W3cxDBvxKCP0tadMtmrDKRGQ/kksevTWHJ++JTc6yWthW3aq2v8AKw1RvI/wbGR9WjOk8JFgtL2jdR3qT71xRHTUdZ9IpJAAuSbAeJOgEHmUlFOT0RsOyOSDC0AD/UfVz18PISftaHRQ5s+f7RvXd1nPgsl3fsnJ0nAIAgCAIAgHxVqhVLMQFUEkngANSTMNpLFnqMXJqMVi2ZFtTnZxVUtqKaXFMeA+49T/AIHKV+5rutPHhwL3s2xVrSw/yevzsRZ/Z5kG6Peqg1YfBB5KdC/meA6X8Z3WFvgull9vchtu7Q3n/Xg8l9Xf2fbjz7i8yTK2IB8VaYYFWAZToQRcEdQZhpNYM9Rk4vGLwZUs62Bo1LtQPZMfp+amfTivpp0nBW2fCWcMvQnbTb9anlVW8u3R/v7+JXcRi8xwCsjluzIKqx76rfS6VOKnwB/Kckp3NusHp4+fuSsKOzr+SnFdbXDRvvXHnh4ley3C9tVSmXVA7AFmIAA5m55+A5m05KcN+SjjhiS1xV6KlKaWOC0Xz/SNswOFSlTWnTFkQAKOnj1J43lkhBQiox0R85rVZ1Zuc9WUvbnNWrVUwNE6uyiqep1CHoPmPkOsjryq5yVGHHX55lh2Paxo05XtXRJ4e/4X+i45XgEoUkpIO6gt1J5k9Sbn1khTpqnFRXAgLivOvVdSer+eRUNucyetUXA4cbztY1LHpvBCeQt3j6dZwXlSU5KjDXiT2x7aFGm7yvklp6Y/hfcotehWw1QbwqUag4HVT/aw4jyNpGOM6Us8mWaE6NzT6rUo+Pivcs+R1MRmbpSrtvUKB36htYueCqxGhPHkNN7nadlF1LpqM31VqQ15G32ZCVSisJzyXLta+a4cMTS1UAAAWA4AcAJMlPbbeLK3k2eVMVi6gpbvutEbpa1y7+Kt4cfQA8xbjpV5Var3fpXmyXu7Gna2sXU/5ZZ4di7vmfcevbPDLUwVfeHyIXXoyDeFvyt6mbLuKlRliaNk1ZU7ynu8Xg+55GNSvn0AvHs6yHfb3lx3U0pg825t6cJI2FDefSPhoVjb9/gv60H/AO34X5f2NHkuVUQBAEAQBAEAz72gbQbxOGpnuqfikc2HBPIcT18jIi+uMX0cfv7Fp2Js/dX9iazenv8AfhyIPZHIji63eHwqdjUPj4IPP9r9Jz2tv0089Fr7EltS+VrS6v1PT3+3qa4qgCwFgOA8JPlFbbeLOYMCAIAgHDKCLEXB4g8DBlNp4oqudbCUKt2pfBfoL0z5py/tt6zgrWFOeccn5eHsTdpt2vSyqddefj74lZf/AMhlt9SaQ4H+pSH8p+g85yf9zbd3iv0TC/8Az9pcpeEvZ+ZEbN5gKeMpVqpuN8l2P41ZSxPm1zOe3qKNVTl8xO6/t3UtJ0qa4ZLuaeHlgbODcXBGvA8R5yxHz7DB4Mr2y2zXuxepVcVa9Unee2gBNza/MnU+nhryW1t0TcpPFsldpbS/sqNOmt2EeHzs0R0beZiq0hh1RalfEEKikA7tzbfseBvoD468jPN7USj0aWMmbNjW0nUddvdhDNvTHl78u8ltnMnXCUFpixbi7fc54ny4AdAJvoUVSgoo4b+8ldVnUenBdi+eZ1ZxtJQwtREqsQXF9BcKL2Ba2oBN+XIzFW5p0pKMnqe7XZte6hKdJZLz7iQwNWk679IoyubkpaxPMkjnoJtg4tYxOWtGrCW7VTTXaVH2lZyEpjDKe9Vsz9EBuB/cR+QPjODaFbCPRrj6E7/H7NzqO4lpHJd/6Xm0UbIsrbE1lpLwOrH7VHEyNo0nUmoosd/eRtaLqPXgu1m04PDLSRUQWVAAB5SwwioxUUfPJzlOTlJ4tndPR5EAQBAEAQCvbZZ/7rS3UPxalwn4Rzc+XLr5Gcl3cdFHBav5iSuyrD+1Vxl9K158vnAy3C4d61RUQbz1DYdSdSSfzJPQyEhBzkorVl0qVIUabnLJI2PIsqXC0VpLrbVm5sx4sf8AeAAlho0lSgoooF5dSuarqS+3JdhITacogCAIAgCAIAIgFZzrYnD17sg7FzzQd0n8VPh+VjOKtY055rJ/OBMWm27ihlLrLnr4++JXCuY5aLC1WgOhdAPLRk/acmFzbc4+P7XoS+OztpPF9Wfg/Z+p0Yn2hYllsiUkJ+oAsfS5t+YM8y2jUaySRsp/x62jLGTb5aHRsNU7XMFeqxZyHILG5Lbtv/Xe/LpPNm96unJ55m3bEeisXCmsFlp2Y++BqWLr9mjvYncUtYC5NhewHM6Sbk91NlKpQ6Sahjhi8Cl7IZU+JrVMbik1e4pow0sRYndPIDujx1PgZHWtKVSbrVFroWHal3C3pRs7d6atfNW839kenP8AIqWFR8TQqvhWUXsmqOeAU0zpqbDw14T3XoQpJ1IPdfLR/Y02V9Vupxt60VUT7dVzx+PmZxjcW9ao1RyWdzr+wAA9BaRE5ynJylqy3UqUKFNQhlFGp7EZF7tR3mHxati3Qclk3Z0Ojhi9WUbat9/arZfSsl7/AHLJOsjBAEAQBAEA8maY9MPSaq57qj1J5KOpM11akacXKRut6E69RU4asxvN8xfEVWqudW5clA4KOg/7leqVHUk5yPoFrbQt6apw0Xm+00DYDZ/sU7eoPiVR3QeKIdfzbQ+VuslrG33I78tX6FX23tDpp9DB9WOvN+y+cC3zvIEQBAEAQBAEAQBAEAQCvZ1sdh8Rdt3sqh+pLC5/EvA/v1nJWs6dTPRkrabYubfLHej2P8PX8cijZjsti8GwqU7uEN1qU9StubJxH6i3GRtS1rUXvRzw4r2LJQ2paXkejnljwfHuf+n2FpyPb6jUUDEfCfmwBNNuoIuV8j+ZnbR2hCSwnk/IhrzYFam26PWXmvf7eBL4nazBou8cQjdEO+x9FvOiV3Risd44KeybycsOja78l5mc7WbTNjGAAKUU1VTxJ4bzW0vbS3LXxkTc3LrPsSLZszZkbOLbeMnq/wAL5mSHs+yHtqnbOPh0j3b/AFP/AIH7+U2WNDflvvRHFt6/6OH9eDzevJdn39O81CTRTxAEAQBAEAQDKdts/wDeau4h+FTJ3fxNwL/wOnnIK7uOllgtEXbZFh/Xp78/ql5Ls9/0eXYzAJXxaJU1VQXt9xW1lPTn6TzaU1OqlLvN+1q86FrKUNXl3YmwSfKEIAgCAIAgCAIAgCAIAgCAIBStu9l0em+IpKFqICzgcHUasbfcBrfnw8LR15aqUXUjqvMsWxtqThNUKjxi8lyft6GaSILgezKcubEVVpJxY6nwHMzZTpupJRRy3l1G2ourLhpzfYbVluBWhTWmgsqC3n4mWGnBQioo+d1qsqs3Um82eqezWIAgCAIAgHRjqRem6qbFlYA+BIIBnmabi0j3SkozUnwZieNwrU3KOpVhyP8AHjK24uLwawZ9FoVoVYKcHijjCYl6NRaiHddDdT/vIi48jEZOElJao9VacK0HCeaZqWz+11HEgKxFOrzRjoT+Buflxk3QvIVMnkylX2yK1u3KK3o9vuviLFOsihAEAQBAEAQBAEAQBAEAQCs7eZ0MPhyg/qVwUUeCkWdvQG3mROO9rdHTwWrJjYtk7iupv6Y5vv4L5wMlkGXo1P2f5F2NLtXHxKo08VTkPXjJmxobkd96so22r7+xW3Ivqx83xft+y2zvIYQBAEAQBAEAQDx5lldLELu1UDDkeY8jxE11KMKiwkjdQuKtCW9Tlgyi53sE63bDtvj7G0b0PAyLrWElnDP1LJZ7fi8I3Cw5r8r28Cm4igyMVdSrDiGFjI+SaeDLDSqwqR3qbxXIm8l2uxGHsN7tKY+hyTYfhfiP1HSdNG8qU8tVzI+72Rb3GeG7LtX5WnzUvuSbXYfEWXe7OofofS5/C3A/v0krRvKdTLRlYu9kXFvnhvR7V+VqvTmWCdRFiAIAgCAIAgCAIAgHXiK600Z3IVUBLE8AALkzEpKKxZ7pwlUkoRWLZiu0GbNiq7VWuAdEX7UHAefEnqTK7XqurNyZ9EsbSNrRVNfd9r+eRI7EZF7zW3mHwqRBbqeS/wAzdaUOknnojg21f/16XRxfWl5Lt/C/RrgEnSjnMAQBAEAQBAEAQBAEA8OZ5TRxC7tWmG8DzHkZqqUYVFhJG6hcVaEt6nLBlFzvYJ0u2HbfX7D8w8jzkZWsJRzhmWSz/kEX1bhYc1+V7eBT8RQZCVdSrDiCLGR7TTwZYqdWFSO9B4rkTOS7W4jDWG92lMfQ9zYfhbiP1HSdNG7qU8tUR93sm3uM8N2XavytH68y/ZJthh8RZd7sqh+h7C5/C3A/v0krRvKdTLRlYu9j3Fv1sN6PavytV6cywzqIoQBAEAQBAEAQDPfaVntyMKh4Watb81T9mP8Ab1kVf1//ABr7lq2BY4f9zNco/l/jxKRg8M1V1poLs5sBI6MXJpIsVetCjTdSeiNpyHKlw1Faa8vmPix4mWGjSVKCij53dXM7iq6s+PlyJCbTnEAQBAEAQBAEAQBAEAQBAPDmmUUcQu7VQN15jyM1VaMKiwkjfQuatCW9Tlgyh53sFUS7UG7RftOjDyPORdawnHOGfqWSz/kEX1bhYc1p917eBTq9FkJV1KsOIIsZwNYPBlip1I1I78HiuRNZLtZiMNYBu0pj6HuQB+FuK/t0nTRu6lPLHFHBd7Jt7nNrdl2r8rR+vMv+SbY4fEWUnsqh+lzYE/hfgf0PSSlG8p1MtGVe82NcW/WS3o9q/K1/HMsU6yJEAQBAEAi9pM4XCUGqGxbhTX7nPAeXEnoDNNesqUHI7bCzldVlTWnHkvnmYtWqs7FmJZmJLE8yTcmV5tt4vU+hwhGEVGKwSND9nGR7qnEuO8+lO/JebeslbChgukf2Kht6+6Sp0EHlHXm/164l6kkV4QBAEAQBAEAQBAEAQBAEAQBAEA8Ga5NRxC2qoD14EdbzVVoQqLCSN9C5q0Jb1OWDKFnewVSndqB7RftOjDyPORdawlHOGZZbP+QRl1a6w5rTw9vAp9akVJVlII4gixnA008GWKnUjUipQeK5E1ku1mIw1gG7SmPofUAfhbiv7dJ00bupTyxxRwXeybe5zawl2r8rR+vMv+SbZYfEWUnsqh+lyLE/hfgf0PSSlG8p1MtGVa82NcW/WS3o9q/K1/HMsc6yJEAQDH9tM996rndPwqV1p+Dfc/rbToB4mQN3X6WeWiL7smx/q0Ot9Us3y7F9vU82y+THFV1T6F71Q+C+Hrwni3o9LPd4cT3tS9VpQcl9TyXv9vY2elTCgKBYAWA8AJYEklgigN4vFn1MmBAEAQBAEAQBAEAQBAEAQBAEAQBAEAjs1yWjiBaogPgeBHkZpq0IVF1kdFvdVbeW9Tlh87Ch53sFUp3age0X7T83oef+6yMrWE45wz9Sy2f8ghLq11hzWnh7eBUK9FkJV1KkcQRacDWDwZYadSFSO9B4rkTGSbVYjDWCvv0x9D3IA/CeK+mnSdFG6qUsk8V2HDd7Kt7nOSwl2r88H68y4YT2i0CPiUqqHnbddfQ3B/SSEdo039SaICr/AByun1JJr7p/n1IzabbsVaTUsOjrvizO1gd3mFAJ48Lmabi+347sFrxOzZ+wnSqKrWaeGiXbz7ijopJAAuToB4k8JHJFklJRTlLRGx7IZGMLQAP9R+9UPXw8hJ61odFDPVnz3aN67us58Fku79k5Ok4BAEAQBAEAQBAEAQBAEAQBAEAQBAEAQBAEAj80yajiBaogPXmPWaqtCFRdZG+hc1aEt6nLAomd7A1Eu1Bt9ftPzeh/3zkZWsJRzhmWW0/kMX1bhYc1+V7eBTsRQam266lW8CLfl4zgaaeDLFSqwqx3qbxXI64Nhd/Z1kG+/vNQd1NKYPNubekkLGhvPpHotCsbev8ABf1oP/29vyaTJcqggCAIAgCAIAgCAIAgCAIAgCAIAgCAIAgCAIAgCAeLMcqpV1tURW9Bea6lKFRYSRto16lGW9Tk0+RWx7PMPv728279uv7liP0nKrCniST25euO7veSx9C24egtNQiiyqLATtjFRWCIltt4s7JkwIAgCAIAgCAIAgCAIAgCAIAgCAIAgCAIAgCAIAgCAIAgCAIAgCAIAgCAIAgCAIB//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6" name="รูปภาพ 5" descr="Figure 10.1.jpg"/>
          <p:cNvPicPr>
            <a:picLocks noChangeAspect="1"/>
          </p:cNvPicPr>
          <p:nvPr/>
        </p:nvPicPr>
        <p:blipFill>
          <a:blip r:embed="rId2" cstate="print">
            <a:lum bright="18000" contrast="59000"/>
          </a:blip>
          <a:stretch>
            <a:fillRect/>
          </a:stretch>
        </p:blipFill>
        <p:spPr>
          <a:xfrm>
            <a:off x="3385558" y="3152956"/>
            <a:ext cx="5508211" cy="3123855"/>
          </a:xfrm>
          <a:prstGeom prst="rect">
            <a:avLst/>
          </a:prstGeom>
        </p:spPr>
      </p:pic>
      <p:sp>
        <p:nvSpPr>
          <p:cNvPr id="7" name="TextBox 6"/>
          <p:cNvSpPr txBox="1"/>
          <p:nvPr/>
        </p:nvSpPr>
        <p:spPr>
          <a:xfrm>
            <a:off x="416440" y="3084233"/>
            <a:ext cx="2633678" cy="3046988"/>
          </a:xfrm>
          <a:prstGeom prst="rect">
            <a:avLst/>
          </a:prstGeom>
          <a:noFill/>
        </p:spPr>
        <p:txBody>
          <a:bodyPr wrap="square" rtlCol="0">
            <a:spAutoFit/>
          </a:bodyPr>
          <a:lstStyle/>
          <a:p>
            <a:r>
              <a:rPr lang="en-US" sz="1600" dirty="0" smtClean="0">
                <a:latin typeface="Arial" charset="0"/>
                <a:ea typeface="Arial" charset="0"/>
                <a:cs typeface="Arial" charset="0"/>
              </a:rPr>
              <a:t>If customers perceive that a product’s price is greater than its value, they won’t buy it. If the company prices the product below its costs, profits will suffer. Between the two extremes, the “right” pricing strategy is one that delivers both value to the customer and profits to the company.</a:t>
            </a:r>
            <a:endParaRPr lang="th-TH" sz="1600" dirty="0">
              <a:latin typeface="Arial" charset="0"/>
              <a:ea typeface="Arial" charset="0"/>
              <a:cs typeface="Arial" charset="0"/>
            </a:endParaRPr>
          </a:p>
        </p:txBody>
      </p:sp>
      <p:cxnSp>
        <p:nvCxnSpPr>
          <p:cNvPr id="9" name="ลูกศรเชื่อมต่อแบบตรง 8"/>
          <p:cNvCxnSpPr/>
          <p:nvPr/>
        </p:nvCxnSpPr>
        <p:spPr>
          <a:xfrm flipV="1">
            <a:off x="2786050" y="4500570"/>
            <a:ext cx="285752" cy="214314"/>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1014135" y="1140647"/>
            <a:ext cx="7772400" cy="4572000"/>
          </a:xfrm>
        </p:spPr>
        <p:txBody>
          <a:bodyPr/>
          <a:lstStyle/>
          <a:p>
            <a:pPr>
              <a:buNone/>
            </a:pPr>
            <a:r>
              <a:rPr lang="en-US" dirty="0" smtClean="0">
                <a:latin typeface="Arial" charset="0"/>
                <a:ea typeface="Arial" charset="0"/>
                <a:cs typeface="Arial" charset="0"/>
              </a:rPr>
              <a:t> </a:t>
            </a:r>
            <a:r>
              <a:rPr lang="en-US" sz="2000" dirty="0" smtClean="0">
                <a:latin typeface="Arial" charset="0"/>
                <a:ea typeface="Arial" charset="0"/>
                <a:cs typeface="Arial" charset="0"/>
              </a:rPr>
              <a:t>Figure 10.2  Value-Based Pricing vs. Cost-Based Pricing</a:t>
            </a:r>
            <a:endParaRPr lang="th-TH" sz="2000" dirty="0">
              <a:latin typeface="Arial" charset="0"/>
              <a:ea typeface="Arial" charset="0"/>
              <a:cs typeface="Arial" charset="0"/>
            </a:endParaRPr>
          </a:p>
        </p:txBody>
      </p:sp>
      <p:sp>
        <p:nvSpPr>
          <p:cNvPr id="4" name="ชื่อเรื่อง 3"/>
          <p:cNvSpPr>
            <a:spLocks noGrp="1"/>
          </p:cNvSpPr>
          <p:nvPr>
            <p:ph type="title"/>
          </p:nvPr>
        </p:nvSpPr>
        <p:spPr>
          <a:xfrm>
            <a:off x="928662" y="144800"/>
            <a:ext cx="7772400" cy="1143000"/>
          </a:xfrm>
        </p:spPr>
        <p:txBody>
          <a:bodyPr/>
          <a:lstStyle/>
          <a:p>
            <a:r>
              <a:rPr lang="en-US" dirty="0" smtClean="0"/>
              <a:t>Customer Value –Based Pricing</a:t>
            </a:r>
            <a:endParaRPr lang="th-TH" dirty="0"/>
          </a:p>
        </p:txBody>
      </p:sp>
      <p:graphicFrame>
        <p:nvGraphicFramePr>
          <p:cNvPr id="5" name="ไดอะแกรม 4"/>
          <p:cNvGraphicFramePr/>
          <p:nvPr/>
        </p:nvGraphicFramePr>
        <p:xfrm>
          <a:off x="2071670" y="1928802"/>
          <a:ext cx="6000792" cy="19288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ไดอะแกรม 5"/>
          <p:cNvGraphicFramePr/>
          <p:nvPr/>
        </p:nvGraphicFramePr>
        <p:xfrm>
          <a:off x="1785918" y="3786190"/>
          <a:ext cx="6429420" cy="200026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7" name="TextBox 6"/>
          <p:cNvSpPr txBox="1"/>
          <p:nvPr/>
        </p:nvSpPr>
        <p:spPr>
          <a:xfrm>
            <a:off x="1928795" y="1857364"/>
            <a:ext cx="4879238" cy="523220"/>
          </a:xfrm>
          <a:prstGeom prst="rect">
            <a:avLst/>
          </a:prstGeom>
          <a:noFill/>
        </p:spPr>
        <p:txBody>
          <a:bodyPr wrap="square" rtlCol="0">
            <a:spAutoFit/>
          </a:bodyPr>
          <a:lstStyle/>
          <a:p>
            <a:r>
              <a:rPr lang="en-US" dirty="0" smtClean="0">
                <a:solidFill>
                  <a:srgbClr val="FF0000"/>
                </a:solidFill>
              </a:rPr>
              <a:t>Cost-based pricing</a:t>
            </a:r>
            <a:endParaRPr lang="th-TH" dirty="0">
              <a:solidFill>
                <a:srgbClr val="FF0000"/>
              </a:solidFill>
            </a:endParaRPr>
          </a:p>
        </p:txBody>
      </p:sp>
      <p:sp>
        <p:nvSpPr>
          <p:cNvPr id="8" name="TextBox 7"/>
          <p:cNvSpPr txBox="1"/>
          <p:nvPr/>
        </p:nvSpPr>
        <p:spPr>
          <a:xfrm>
            <a:off x="1928794" y="3786190"/>
            <a:ext cx="2713179" cy="523220"/>
          </a:xfrm>
          <a:prstGeom prst="rect">
            <a:avLst/>
          </a:prstGeom>
          <a:noFill/>
        </p:spPr>
        <p:txBody>
          <a:bodyPr wrap="none" rtlCol="0">
            <a:spAutoFit/>
          </a:bodyPr>
          <a:lstStyle/>
          <a:p>
            <a:r>
              <a:rPr lang="en-US" dirty="0" smtClean="0">
                <a:solidFill>
                  <a:srgbClr val="00B0F0"/>
                </a:solidFill>
              </a:rPr>
              <a:t>Value-based pricing</a:t>
            </a:r>
            <a:endParaRPr lang="th-TH" dirty="0">
              <a:solidFill>
                <a:srgbClr val="00B0F0"/>
              </a:solidFill>
            </a:endParaRPr>
          </a:p>
        </p:txBody>
      </p:sp>
      <p:sp>
        <p:nvSpPr>
          <p:cNvPr id="10" name="TextBox 9"/>
          <p:cNvSpPr txBox="1"/>
          <p:nvPr/>
        </p:nvSpPr>
        <p:spPr>
          <a:xfrm>
            <a:off x="210155" y="5280171"/>
            <a:ext cx="2428892" cy="1169551"/>
          </a:xfrm>
          <a:prstGeom prst="rect">
            <a:avLst/>
          </a:prstGeom>
          <a:noFill/>
        </p:spPr>
        <p:txBody>
          <a:bodyPr wrap="square" rtlCol="0">
            <a:spAutoFit/>
          </a:bodyPr>
          <a:lstStyle/>
          <a:p>
            <a:r>
              <a:rPr lang="en-US" sz="1400" dirty="0" smtClean="0">
                <a:latin typeface="Arial" charset="0"/>
                <a:ea typeface="Arial" charset="0"/>
                <a:cs typeface="Arial" charset="0"/>
              </a:rPr>
              <a:t>Costs play an important role in setting prices.  But, like everything else in marketing,  good pricing starts with the customer.</a:t>
            </a:r>
            <a:endParaRPr lang="th-TH" sz="1400" dirty="0">
              <a:latin typeface="Arial" charset="0"/>
              <a:ea typeface="Arial" charset="0"/>
              <a:cs typeface="Arial" charset="0"/>
            </a:endParaRPr>
          </a:p>
        </p:txBody>
      </p:sp>
      <p:cxnSp>
        <p:nvCxnSpPr>
          <p:cNvPr id="12" name="ลูกศรเชื่อมต่อแบบตรง 11"/>
          <p:cNvCxnSpPr/>
          <p:nvPr/>
        </p:nvCxnSpPr>
        <p:spPr>
          <a:xfrm flipV="1">
            <a:off x="1071538" y="4857760"/>
            <a:ext cx="500066" cy="285752"/>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857224" y="1928802"/>
            <a:ext cx="7772400" cy="4572000"/>
          </a:xfrm>
        </p:spPr>
        <p:txBody>
          <a:bodyPr>
            <a:normAutofit fontScale="92500" lnSpcReduction="10000"/>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sz="2200" dirty="0" smtClean="0">
              <a:latin typeface="Arial" charset="0"/>
              <a:ea typeface="Arial" charset="0"/>
              <a:cs typeface="Arial" charset="0"/>
            </a:endParaRPr>
          </a:p>
          <a:p>
            <a:pPr>
              <a:buNone/>
            </a:pPr>
            <a:r>
              <a:rPr lang="en-US" sz="2200" dirty="0" smtClean="0">
                <a:latin typeface="Arial" charset="0"/>
                <a:ea typeface="Arial" charset="0"/>
                <a:cs typeface="Arial" charset="0"/>
              </a:rPr>
              <a:t>    Perceived value: A Steinway piano-any Steinway piano-costs a lot. But to those who own one, price is nothing; the Steinway experience is everything.</a:t>
            </a:r>
            <a:endParaRPr lang="th-TH" sz="2200" dirty="0">
              <a:latin typeface="Arial" charset="0"/>
              <a:ea typeface="Arial" charset="0"/>
              <a:cs typeface="Arial" charset="0"/>
            </a:endParaRPr>
          </a:p>
        </p:txBody>
      </p:sp>
      <p:sp>
        <p:nvSpPr>
          <p:cNvPr id="4" name="ชื่อเรื่อง 3"/>
          <p:cNvSpPr>
            <a:spLocks noGrp="1"/>
          </p:cNvSpPr>
          <p:nvPr>
            <p:ph type="title"/>
          </p:nvPr>
        </p:nvSpPr>
        <p:spPr/>
        <p:txBody>
          <a:bodyPr/>
          <a:lstStyle/>
          <a:p>
            <a:r>
              <a:rPr lang="en-US" dirty="0" smtClean="0"/>
              <a:t>Customer Value –Based Pricing</a:t>
            </a:r>
            <a:endParaRPr lang="th-TH" dirty="0"/>
          </a:p>
        </p:txBody>
      </p:sp>
      <p:pic>
        <p:nvPicPr>
          <p:cNvPr id="19458" name="Picture 2" descr="http://www.globalgiants.com/archives/fotos19/SteinPiano-01.jpg"/>
          <p:cNvPicPr>
            <a:picLocks noChangeAspect="1" noChangeArrowheads="1"/>
          </p:cNvPicPr>
          <p:nvPr/>
        </p:nvPicPr>
        <p:blipFill>
          <a:blip r:embed="rId2" cstate="print"/>
          <a:srcRect/>
          <a:stretch>
            <a:fillRect/>
          </a:stretch>
        </p:blipFill>
        <p:spPr bwMode="auto">
          <a:xfrm>
            <a:off x="1857356" y="1643050"/>
            <a:ext cx="5500726" cy="366715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495300" y="1447800"/>
            <a:ext cx="8473815" cy="5410200"/>
          </a:xfrm>
        </p:spPr>
        <p:txBody>
          <a:bodyPr>
            <a:normAutofit/>
          </a:bodyPr>
          <a:lstStyle/>
          <a:p>
            <a:pPr>
              <a:buFont typeface="Wingdings" pitchFamily="2" charset="2"/>
              <a:buChar char="v"/>
            </a:pPr>
            <a:r>
              <a:rPr lang="en-US" dirty="0" smtClean="0">
                <a:solidFill>
                  <a:srgbClr val="FF0000"/>
                </a:solidFill>
                <a:latin typeface="Arial" charset="0"/>
                <a:ea typeface="Arial" charset="0"/>
                <a:cs typeface="Arial" charset="0"/>
              </a:rPr>
              <a:t>Good-value pricing: Offering just the right amount combination of  quality and good service at a fair price.</a:t>
            </a: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   </a:t>
            </a:r>
            <a:r>
              <a:rPr lang="en-US" sz="2000" dirty="0" smtClean="0">
                <a:latin typeface="Arial" charset="0"/>
                <a:ea typeface="Arial" charset="0"/>
                <a:cs typeface="Arial" charset="0"/>
              </a:rPr>
              <a:t>Good-value pricing: With its no frills positioning and low prices, Snap Fitness is well positioned to take advantage of either good or bad economic conditions.</a:t>
            </a:r>
            <a:endParaRPr lang="th-TH" sz="2000" dirty="0">
              <a:latin typeface="Arial" charset="0"/>
              <a:ea typeface="Arial" charset="0"/>
              <a:cs typeface="Arial" charset="0"/>
            </a:endParaRPr>
          </a:p>
        </p:txBody>
      </p:sp>
      <p:sp>
        <p:nvSpPr>
          <p:cNvPr id="4" name="ชื่อเรื่อง 3"/>
          <p:cNvSpPr>
            <a:spLocks noGrp="1"/>
          </p:cNvSpPr>
          <p:nvPr>
            <p:ph type="title"/>
          </p:nvPr>
        </p:nvSpPr>
        <p:spPr/>
        <p:txBody>
          <a:bodyPr/>
          <a:lstStyle/>
          <a:p>
            <a:r>
              <a:rPr lang="en-US" dirty="0" smtClean="0"/>
              <a:t>Customer Value –Based Pricing</a:t>
            </a:r>
            <a:endParaRPr lang="th-TH" dirty="0"/>
          </a:p>
        </p:txBody>
      </p:sp>
      <p:sp>
        <p:nvSpPr>
          <p:cNvPr id="18434" name="AutoShape 2" descr="data:image/jpeg;base64,/9j/4AAQSkZJRgABAQAAAQABAAD/2wCEAAkGBxMTEhUUExQVFhUXGBQXGRgXFxkdHhgVHBcaGBcXGBwYHCggGBwlHBQWITEhJSkrLy8uGB8zODMsNygtLisBCgoKDg0OGxAQGy4kICQsLCwsLCwvLCwsLCwsLCwsLCwsLC8sLCwsLCwsLCwsLCwsLCwsLCwsLCwsLCwsLCwsLP/AABEIALcBEwMBIgACEQEDEQH/xAAcAAABBQEBAQAAAAAAAAAAAAAFAAEDBAYCBwj/xABGEAACAQIDBQYDBQYDBwMFAAABAhEAAwQSIQUGMUFREyJhcYGRMqGxFEJSwdEHI2KC4fByovEVM0NTkrLSY3PCFiRUg5P/xAAZAQADAQEBAAAAAAAAAAAAAAAAAQMCBAX/xAA1EQACAQMDAgMGBAUFAAAAAAAAAQIDESEEEjFBURNhoSJxkbHR8BQygeEFM1LB8RUjNEKS/9oADAMBAAIRAxEAPwD2o2KbsqsUqBFfsqbsas0qAsVuwrtBFTUqAsMKeKVMaBiimK0xuU2egRyy1Cy1OWrhhQIqsKiarTLULLQBDTg05WuCtAE6tUqvVRKmUUAWQ9dh6iRKmW3QA4NdTUAxIzRlcn/AY9zpUuf+Fvl+tAzqaU02c/hPy/WlnP4T8v1oA6mlXOY/hPuKWY/h+dADk001G95gQOzJ8QRA8+fyrvM3Qe5/SgBE1wTTm4eg9z+lRPfHOPc/+NAh2NR5tR5iuHxSdR/m/wDGq9zG211BkjUDvanpwoEPeuamqd27VLE7QBHDL/NNBNobft2/icD1rLkkbjBydkg8b9KsFc3zSTAY+lKo+PDudX4DUf0s9k7Wn7SoOyPX5Gugnj/fvXQcZNnroGogfH6frXJxMGMpPjpH1pgWBXVRi75f36Uu08qQySa5LU2c+Ht/Wlr1+VAHLCajyGp8p6n5fpTJbIMlifDT8hQAkWuslPNcuelADG3Ub26kUk05SgCm61Cwq69uq7rQBBNSo9RNStkcJoAuLcqVblQWyKsK3hQI7Bp5rlXJ5EecV1PhQMVKlJpa0ALWm1ppPOPeuGu0AO01EX141WvY5BxmqN/a1sagGRwnh9aLiLN6+OtUL2LXrWf2jvFaSZInoNaA4neN30tpHif0qM60Y8s66Ojq1Pyo1uL2rbQSxAqjhN6sKc4a4ARECDJEchGtZNMLcut3yT4f0rjD7uX2xgi02Tsx3iIEyetQlUnPhWXmdf4bTUv5s8+RDjNo3rhOU5RJ4cYqg2zixlpJ8a9Cwu55++wHlrRfDbt2E4rmPj+lJUJS/MzUv4jTgrUYW9/3/c8q/wBmU9eyLg0GgVfYUq3+Gj29SH+qajv6B0pXPY1Ut7Wtn7y+4qdMah+8K6ro4Gmjv7PTHD04xKda7F0UxFdrPjSCGrOh6U+nhQBXE1ILh8Kkihe0tt4aycty6objl5/LhSbS5CxfN/l+tdh6wWO/aRhkaBauMvNtBz5Sa0uxNt4fFLmsuDpqCdR51lVYt2uacZINTTj0qm1wcMy+9K1ihIGZZPIETWroW2XYuVB2Zmuy1QpiRwOYnXgGP0FN4BJvgnKio7mHU8j70hfH4W9v1ro3h40rhZlG7gV/D71CuGVTIUA8JjWOk02Nx13LKIsyep0/s1msZtHHScqH0t/qKlKqo9GdNPSuSzKK97NhZbyq2hrzTAbfx7/cb/8AkR9a0uysVin0uZwPRfyojWT6MJ6Xarucf0d/7GpFPVEZvxN7j9KRB/Efc/lVbnPZdy8a4Z6HPZXXV9f43/JhQvatq6QwtMEzLlzMbjEAiDAzgA+NJya6ffwHaPf0/cLbQ2ilpGe53VXUkmNPWsjjv2jYJPhbMfCT9Kw29Ni5cawhNyFV0Jckywcie8eJjifCptn7i2jrce4ZExIEH2qblN8FIKivzX/QtY79oStPZq3m2g/WhH+2MRiDANxp5IDHyrU7M3TwdvXIrEc3bN9dK0uGwYXRQAOgEVN05y5ZeOpp01/twV+7yYfZ27N99WUJ/iOvsK0mA3VRfjcnwGlaFLVRXcPN22w+7mk+GWI94PpW40YxJVdXVqfmZLs/AWrfwqB486sffnwrpBTHjVUrHM2SFq5zUgJp2tkUxDTTVILPjT0Bcz5wzj4MJhl8coP1qXDXcUpWbdoAETlRZjnziaKgNHAT500N0X3NS8NLg6XWm+Xf35K9+/c4h748ESxp4SwNDsTi3iDbxz/z2VH+UiiF3FQ+SBNWY01GvhRs8/v4mfEa7fBfQCbM2q+cq+GvomXRnus/ekaEJMefhRv7eoXNB66I5+pFcsvgarWMcju9ofEuhH9+dNJrqYlK/Qixe8qm3cKMwZRJzLljlzJ1rJbG2C+JY3LraMc3ofPUeVXt7sJbGHvOrS3dlQZ59PX51d3DxbvhgzDnlB6gCPlwqM/akVprAWs7EsKuXs1IPGRM+dZ/aG7C2LgxOEGRlnPbUnK689Put4ijmK20iv2cSdJgjuzwkVQ2xt02bi2yvxak5Wb0AXjWZKLViyT5DezlS9bW4ugZQfcU1nZWW6HznQ6COXA6+tPu6n7sZeGUwCI0nTQ8NDzq8b66ZmVQeGZgJM8AOZ0q9NJxTZzzqTu1d/EmxeJW2jXHMKiszHooEk+wryHFb2bSxdw/ZQLFmSQcqsSJ0zFgZ4cB869M3xwb3sDibVvV3tOFExJiQPWI9a893dTE28EqqgN3XumBlE6TrqIg+tKvUcVgKNNTeeDa7n7Uv3Uy4lU7RfvIIDDxX7p8tD4Vo68+2BcvLirL3HQIwKuBGrkEACZkTHA1u7+KRQTIHHKCRJI4ga06E98bsVeChKyO2qJqD7a2oyXLXFLcXO00BgiCuuvKeHWhu398zZtzZRS0qJcEiInQCCeVVuiJbxO8WFsv2dy6ofmokkeccKO4ZwyqwmGAIkEaHwPCvLN1NgXPtD4jEaXFuvI5MGXMrqTxHf4V6XY22iC0twgF9FJ0zd7J6akVOM82ZV03a5dbQTBiojiF6iekirONujKwJAGVuY6f61i8RjLdi+JtEZlYm4F04HTTnpVCTZqFvTxEes/SquOxSIud2AWYnx6fKg2B3juWzlNoMrFQDnghcsyQRx1OnlVXbW1ExGCzJw7aPXX9aLiuQby37vYretW7ZzMygnUgDgR5xVO9sK5ihae5OqglAzAMFBLRrCzAHvV67iB9gQcYuH07v9fnVd9sGyyIytKI65efetXGU/SsJZKud48I832m6jD4V1yh1N1GHMkXMwYkcSJifCtbZ/agrOEWw08JLiPPQV5libjsQmUmC/AHWSSakwFopdQniZMT0FaZM9tfecjBXMQUGZYyqJIMkTJjpWe3Y36xGIxqWbotW7R4kAz8BYDMTEzHKhmMxzfYXQEr3VMefEGhey+6jkSGUW2Efizqs+cE1qnDddmtraPc8C1rM4W+LhCoSJXugl+93RpOXn0qW+sN6CvHLG3r7279zOVdARKd2V+JQY4gZjXqG72Ka7YtO5lmRCT4kVKFRSk49i9XTSp0oVG/zXDFsU954BPONPPlUdu5rEHTnyprxB41U5gaz4onThykDhypURyilU9nm/iU8XyXwRVwO1LLmyuYZ7qZsoOo0B9uOvhVja2Jt2WtBiFW4XTMT8LBSy/9pHmRWT2gtlr/AGAsW1a0ilWCkyp0yrOggHx40sfu3exFtUbLbCkRmYsY/DA7oHlWrk0myzgncXFLt2qknvkAHL93QaVSO3Llu9etQWUP3GkAIuUGDp1DUf2bscpbVXuKSo4hYHtm0FYve7a6qwypZvZWElA2cxpIzLkMHoeVAmanG7ca21vVMrq0jWSNBIPQTVrDYVbjm6H4FvCTwObhpI+QrH7YwmIusojs7VsEi/2igZCoMlYnQgaeFaPddjbsW7T37d26RJKgSZ7xmGM89YoV2NJFHG2Q18reVcr9yRznSJ5k6AeJFGt3tnrYsLaBMCYJ46mYPiJrFftOv3UKETBDa9CCDp0jQ0d3K24+Ls53MsAiyBGY5BmY+ObONPCuKMXFu/c7U04oJf7Lw1lywWGdhOpMtrrqfEmam2hjLagGQ7clBkmOkVSxOCuG6rqywNCGE93nl10Y9TPCOdcbSwyuCoa4rNAMEKYnqgnh48610KqKL2x9precZJyFWBgwQ2ndPoDp4VS23iXN1EWyuhLjMZy6aHQQCeHHnV/ZNlbQIUQJjTwEfrQrei+6nNafLcVcyju94DQqM2mbXSfGrwXsZOKq1vui3v8Ab4fYcGLqgG7chbanhmIksY4hRr7DnWRsbTuNhLWIuTmuIpeNCJGhgDSRT37J2lctXwoK2LKABtF7ZtXYjWQIAA11B6UFxeFxVlmnVG0bWRm6/wAM8I8qnXiqiSvnselotK9rnuV+i7/fRB2zjLdxBdtqGGHCuWVipLr8KsSMq6meHKjmI/3KABs4FwBZEywkwBxOhI8qzm7r28Lbus7mTkZApOrkfC3gCw9pottXeSz2VnF5AzA2s0iShOjAdSAzCtUUoxOLVKW8vYxMQvZl1zqA/auqx3RBEqTrw6cjwmsZc2Gt7Ne+1tctgvEhViNSFUDTjxjnWw/+vcGQQTcAOhY2nCidJJIGlZXezedb6XksMGVVRJEazq2UBZI04k+VdFGCnUjFvDZJtbW9ufpyVbW+d3MbRKm22gnQqeAbN06+HCiVndrFhg9/EoiaEZCTzBVTI708qxO1UINq0oUSFiB3i2gJY89TWy2VaDFWusTYtCFUk94r3QePgRXTradFqNSmrN39OpOlVmlsllBHe3ehbNzKLiso0IOkSmr5lUwvfA8SDRKzdtXbAxBum5oo7OYm40BbZ4QSSNY8axO19hYm9iJ+yRZNxbjCI/dqRCTmhpzsYAHw1o8VgcZcF18ltApDWw9w63AuRLigCAQAIDaA1w713NulnCDOH2ZbtXxbS4xbSU0hFKkASdTOntUy7t21ttbzPlL54EaGOWlYjDbEvYLDfaryhcSGV1ftJYsSc2czDCPua/eNVsNvDjlUgXRqS3eQE6mYk1q9jOzNjU4pQge0pMKwiT/BWUx2KAulmn7s6/8ApOBXCbXuSzXWLE8SABJiOA0FVsQq3VuXCWGgyiONwAkL7Ami4rWMOuJIYmTMnmeprfbO3SLYfDX3uFbjq9zKV4KSMoOvMa1m9kWsFaudtixcu5dVw6If3jz/AMRjoqcDHE/I6h9+zfMXlUMxlchgKpkKmU66CB86GBV2i7Ws6kzlBHgdAeFUVkdsG6WiOOn7xfDxq3i8Qt1i68DybQg5dZB8Qap7WJ/eHqls8tTnWsyhFy3e79DtWqqRoqisLN/O9vlYt4UZbGI8R8wI/SvXd0j/APaWP/bT6V4xYc9hiZ5x81H616Ls/YN6/h7DJjb9hOxtjJbCRMcZInWo0v5si+r/AOJR/X5m8UjjVa5fE8a8+23uFe7MtZxmJuXQRpeu90jnwEA1kdtYbaVm2e1clUjRGLGCYkBRqJGtdR5S8z2G7t+ypKljI0Pdb9KVeIYTbu1AgFv7UE5ZbJiPDuUqWRHsm07lpUD3WGUyJGcgBgB8VsSJPCrOx8Wl4NAJC5RJ7QcRwi5qfPxrOYmG7FQJlyDA/CriffLRexcIaQSJCn5VpDNFisLba2ykDUaiTWS3tUWllFUBQ8CBH4+H8xrSLcJjWgm9cFVnUSk+oKn/ALKbQHnl3a93HAWrbmyQLiLbzEpcJjKpbQDQGAdKMbjJetWUF1DbuLcujVYJBAM6+tF9tbDS32aJaFu6/A2sqGB91o0aOvGoLzso79y0zKUJCGWgyoLHnP5Vh2UnFO9ijpuMFKS54+Jqsbh7eIt9ndGZT+nEH1oTunu39ju4goxNp+zyBuIK5s3p3vlRDYzs+XQxzMHhH9Kv4y1cCwjxxjMoYayeRB+dEqLqL2eRRqqDyVdobQ7IzAOlDMRvPbgsiiQrMZ5BVk/SnxuFuP8AEB6fPjVI7HBDqR3biPbMciyx6VxS8Sm7SVjti4TV4s63V3iN3OhVi63HByroBII15mGGgoZvps/tsRh2L9mUJGvUwy6Rrw4eNArG0Gs/acOqG27I17PmJJZVGWAIEZeesxwq/s/ab4iwtwrnuZgpEn7oUZuZmNa62nlHPCUfZa59Pf8AE02wWFu1lJk5mzHq3Ak+wPrVq+B0BB4g8x0pJsd7mFsXbOUObaFlaQGMfFIB1PiOnSoczIclwZTy/oedcOopzjJvzwz03KLnJJ9X6GP23seWGU5cpJ1OhXQqQOoAI/0q5si6l4MMhENqJkcAAYjTh86N43DhuIUkSUzCVzRoGjlWRsXsSt1zCq5gMoTQEdIPDWumnV8SN+vU49Wk6m6TefvuF96dmWrtgK5ZFVlYlQJMctdOdY7ZxNtimGEKW7xYBmIMAaiAIDfM0Z2mb96EuMAoOvMz4KJJq5s7CMC2W0qKEyBnzBmzTJMcxprHPwo8aMctk3RutqX69fd1/wA4MpgZxGLzcrfdXzJIBPux9K0W1MX2ZthVYoroNBMtICjoTzirOz8GmGstJDsNAcqrlXWAIGvE94ydeVCHxWHuJFy42QMGIUxmIM5YJga845VSdbxLbVjj9yMae2Xt9M/sENr7duKCVullymdCro/LOjfd4aii+628QIbEXnK2bVtRkie0xB4gczGkAdfChezQmMIs9gVsKMxuGSxj4VDsZEyeHIGp9/1sWcMBbRUMjRYA6GANAYJrFKCjyi1ecZNeG3no/wBi3ewhx9h8VirtxcGgLratFYVpZT2g5kAqeMa0LwIS7aTIt0lVJu3Ck21PKWWcsjXWuP2e4ntA+GVu0t3AHvLcByqpGVhx1kKBW+2jtG1gbUSFtBTC8so5QOUCKcYyll4t/cpXdOnFRjZ3s17ldZ82ee3sJb/5i+zfpVW5bAXJ25yZs2UIYzQRInhoa5t7X+1XXItZQdQEQheHDnB51JctU9r7nL4q/pXr9QPewFudblw/yD82qu2Dsj/meyj86LvaFRNZp28w8btFev1KmFa0pDOHKg6ywk8eg8ZrOYm4x7Qd9pgAnoGB+grUtYFc9gOlaVkYlUbLO4u1rdsPbxFsXEdUEaTInrx416LZ3zwVtMoLoFygDs24RoBFeZCyOlSKorG2V7p+hfxqThaUM907elmeht+0PCcu1bytn86yqY9u3a6pJVmY5SfusZiORoUsVfsYO8VFxULJMToBI4ia1buRnUxaCtfnPJtMPtdwoyHu8vrSoPYxFgKAUCnmO2Oh9qVZ8RefwZlUZNXx/wCo/Ug3txl3D4xULKlsqTbySMykorZjxzSWmtTZnIh1iGHsf60HxO9OdhdSxaBXujMM7cJjNGmvQ1cubauXFGeJDchEZl4e4qy5Eg9YvaeR+oB/Ohu+F4Lh2c8FGY+SuPyc0+CvyD/KfqD9BT7xYbtsHdT8SXF97bR81FbY3wYa5vwroinMHsRD8QVkRM8xA6zRHE76XSSbJQL3YIRQ0Ajj7RXmV5xZeGUl4WdRHDlWh2VihdsOVXKVleM8p/OlOhTUfE3XbtgpLUSlCNNrEb565PZNzdp3b9t2uNIBCgQBrEngPEURvYlWbKoLEHUjgp4QWOk+Ak1h90sS67Lw6qSLmKvMs8wuZg7DoeztGDyJFegWEUKFAAAAAA5CszrOmko8k4UVUbb4KDgzwP1/rUa3Oh0PMcKIPboRtKwUPap4dovJk4F/Bl4zzAI10h0dXueyqkFXTbVupsrY/YVu6B3FV1zlWEDViSwMcQxJPnrWR2lltC6ohWQlioOoOWdegMD3r0Cw/I+h/KqG0927GIvW7jgSCA/LtLc/C0cf9R5dNWl1RPS1VGpFy4uvmaHYGI7TC2HAjNatGOncFeY/tW3qZMRbs2Sp7LvXdNJPBJ5aa+or0De3b9vBWNADcIy2rY8BExyUafSvnna9xndmc5mYlmPVjqT/AFrncdyye3o9I57tQ1ZdPP8Aweg7E3otXl1MeB4ir7bRtHUnQdRy9RWB3Xs9xyRxIHsP61ex9he7MnXhmMR5TXl1tOoZTwbhPxK/gpZ7+5XZqrm1bYbKroMolgWGvp6UBfaeLxOb7MgyZioYsqyR0zETQG5h8wZ4ByIGJPKRI4+Jof8A7Na7hjdQ962wzrGvZt9/xj6TXWtPTsk1weV+IqXbT5NWQ1u0lu8wzsxLknhrw046ACgy7BZcYQLhC5u72igh5gqFgjiDxjSruPvo1xbTF0zwFuJl7gWBqG4jvctdK1+C2VZUW3z9rdQG2H0+HWCQPvQfnVFhYI3u7sIYNVtpA4Dj4nnXnm92NuX8QtpEdjEqoGr8ZKjmAFPzrW7wYzIgQGCeJ6DmfahaWbrYUYi3bJay027gPeC/C/Z6d4QNeR1pOO5WKUarpzUl0CewsCmAwRu3NHeHbqx+7bHhH1NCMFtq/cvNi7iK1uzLdlpExKrrqSAZ4dKnw20jj2VLjhUTLLR3UBnXoGMaA/QVocFuHgspi9eYMSTF1dSePBa1VlLaow6FNO6bqudbz+LAS/tduN/wkQdNWP5Cgu1N9TiLq51QCCJVSD6yTIrV3f2V4EfDcvr/ADqfqlA9pfsvI1sYgEjgLixr/iX9KDnK51qJ67TY+JsWgLycJGZTmETpqOHrVV2NZEM+JSYUMWGhBABnnHUVE18z/u/dv6VUx2HZtVYgjUef5V3hdv4pMiPCoIDPlDNHNtdWPrTsBZNxjwtgerGpbdm+eCL6ofzNMu2rjLmF26Z5jKB7TpUD7RuHi94+dwD6LRgeQlawmI6Af/rH5qaku4W+RrcPkMqj2gChNnGiZa2zjo19xP8A0gVFtC8rmUsrb8Bcut8y1GBWYWVsSBAe3p17P9aVZ/J/6af5/wDypU7+QtpqLe8d+AOzsADh3Bp8qK7N2j2ocMsMFDEiADDcgBpoaz626I7JIDkdUdf8pI+YoTyM1FnFC2Bm0zKSs8wDMj50aCnsAxiGCsPIMJ+RNeabV29ae3h7TLcDW88XFy6sxICNOoTKTw5geNavYG8Vl8HbsG4O1XtlymZymSp6dBWlJu91bJp8GE2juyl66XfELaC9wqUdiYJ1BUQOMelEcLiEw6jD2G/dOR2jAd7hBK5vT3q7c3hbDPcKWrVztGzfvAO7InTQ9flUFrf3FLmm3YM8svDyiKnKClyy1LUzpJqCWetlf4m03awq9ngde7bTEIP/AHM31hLlaktBrBfs32n21u7bIh7dztUE/dbX/uDg/wCOt/ccFZHMTS1MeJd0LTyw4nRuTUNyquHvh5jQgwR9D5GrSKa427nXYHIrKxB4cvEfqKtm8I8qle3QHGK1s9890/e5EngPA+FezpdQqy2yxL5nlaig6TuuPkeZ75bfdsXfF0mbbBJj7o+AD019zQO/hLhw5xMfuvxEiYkLmC/ERLATHMV6ntHc3BX7jXLqOzMQzfvHAnKFmFI5KKu4XZGGs2uxSyvZTmyuS4mZB/eE89a5auoSk49me7D+Iah0YQVrJLp9DzDdO72qdnaS45BJJVGI18QIGkca22y91JIuYruqJItTBY/xEHujw4+VENrby2rK8gB/EFUeH+lY7F76WruYZjwMBJ1068652/E6HLCcqU3NPLv682NZsC7gLt1zYS4hDqG7py92Rl6BdPWhGNs2rS50AW9cvX1GUQOyzMMpHIALI8aze5W0sSrdlh7QuFu9ljgRwJP3V14/OvTsPuehe095y3ZrlCDQEkd5mPHUknSnJ7ZEUlOOEYm5uw+Mw9s4dR2ofvEtoFMgknWI0PCdKPbPwIw1pbZfPkmXiMxnUx0/IVsHt28NYK2lCKNAB1PPxPOTWG2xeJi2vxOQo8zpW1K5KUNuCxs+xh7iPcvAlzmKTIAQCJ10MkH5VT2zvfcFlbOHtZnPd7WB2aKNAQBxaOunSeFFNu41bGGWyrqc2W2EYQ2WNSBz0HHTjQrZ+UCQJU6EfUUQbeR1YqNkjObOLWZKtJb451DzxzDnUpQTmSR/DPDy6j50Uv7Itpdm5cyWWBKufxadwk8DqT4xXKYHBlmBxyKATBgaidDx0q1sECna2m68Ljj+Y1ZTb10f8SfOK4xOLw+HZewuJis05wUGhERwBI4n2q7gr1y+6qtsW8x/5QEDmdRr/pUHKrv2xird7/szdo2u2EdhY25fzM6lrY0JQcT04yR5A8aJXsJhRB+z2yh+IxJH8Q6jyo9grKWlVV1AEH8z58ag2pgdM6eeldjo48yKnkye925yJb+0YUygGZlme7+JTx05j9IrA3Wr1vBY4IDpIEkryI+8QOR+tebbx4AWcRcRfhnMn+BhmX2Bj0qFihl8S1222dYIHERxHQjnRjB7wYXIGuqFczKplCjXSAwJqFkqne2ch1igA5b27YJAt2nJPDkPcKBT3tvKpgYe4T4M5+higjbRvA/vHJAAAIiQBoJ0rvMSJDsR1DGi7CyCR20f/wARv83/AJU1C8p6t/1N+tKi7C0T17EYm2g7trD+Ra0PmSKC7Ku38ezOFtWrVi5lbQawJJBHxKeAI4+ldA7GEhrrSDBBuc+fAVJavbEEntXU/wAL3dR/LWPAze52T1spRcVFK/ZZ9TK3tjsz5VQnK/uA2selEMJsTsryPOmaPemvYm2uIZllkaGUrroQCJHEUWF9I4keBrpSucZntunLnAVTIyywkrDRK9D3YnoTWeFonnWo2+kuQBJJMAc5gj5k0CykEgggjQgjgfGovDBBncTH/ZsbadjCsezc/wALaT5A5T6V7NtDZ7spFq52ZM8gQD1AIrwQCvdt2sfnw9kvqzWrZnqcon1mqQ9pNcivZme3f3EuYfEtiXxV27ccZWzEBSvTKo5HhrpJ0rUEEGDV50J4aetUrmGAnUk9anVpKaxhl6VRx54E1QXrIYEMAR0NR28TU8zXE04vs0datJd0ec7/AO8T4K4qhWKusqeRIMET1GnvXm+0t8sTdOr5R0H6177tzYtnFWuyvpnWQeJBB6qRqp8qrbG3XweFH7mxbU/iIzOfN2lvnVFWi8tXZPwpcJ2R4Js7dbaGLaUsXX/juSqx4NcgH0mvRN0v2TtbcXMXdUmCOztCRr1dh8gvrXqAYVVxu1EtCWIpOs35DVBe862VsqxhUyWLa215xxJ6sTqx8Saobwb0WMKhZ2E8hNZPeTfG6bbNh0lAyqzyIWdJ8up8RXnWID4m4Mzh2JgAtzPSnCEpZYpVIwwj1TC7yfbLIuBSq5miecaSPDiKym0sa3bqVuC3lOtwiQg5sRH9zRm5bWxh1trwRQPlqfUzQjZaABrrlSrZkKEHvKfiM8AP0qyj0OWUm3cKYyzexEOmLw91Bope2dPXKRNUcU9yyrXO3wz8AVQx6wImq2O2sdnlFwyQjDMOJFzkc5J1PgOFSk2MZbZ1V8PcYd5ChZGPhA08/lW0kZbbyd4HenLIcI46Rp85qdtv4S5o2EttPRRPpCzQbY26F13CO4RTIVss68hEiKoNhblm6VaQ6NEjqDxHhzp4Eeu7AxtjsFa2tu2MskKAMvWenrUOExxuk3z8JOW2DyTjJHVuPsOVYe4huiy7jKbrMrMODBYkkcidRWusMD3QcqrlEeMa+Zma6tPD/sRqS6GltEZY5cZ/Ou7ZIU6Ag/KhmFucQToP7FC94t4ktJkzhepJ+Q6n6Vadoq7Mq7ZDtDEol05dRz9fiAoDvLsu5eFu7aXOEt5Hy8RlZoMceBFUk25Zacr5m+6sMJPQEiKI4LGLbUAP3uJOoljxNcMssssGKcRpUTVtMfhbV+ZjN+IcZ8etZDF2CjFDxBrBoHYrDhvOh+Hv3cM+ZDHHkCPY0YZaiuWgRBoAOYDbOGNtTddu0IlsrACfActIp6yzbMWlTuZsabejD9ni76x98n0bvD/uoSzVrP2lWcuJVvxoPdSQflFZGaRpEFxJPCprVxxwdx5MR+ddgV2oouMt2Np3gCO0JJjvGMwgRAaJA8q4BPnUYFSrQIkSvZN09cHY8EX5aflXjINew/s1ui7g0UHW2XRvDvFh8nFWoSs2TqK6NiiSAeoqLEiAeQH15VbEAeArI7Z2m2IJt2dLfBn6jmF/X+xSlTc5eRqpPbEGX8cz3h2bQiaaffbgZ/hH98qIWdrLoCYJ4DqOo8KG3bARcqiF5nr4DwqqHRTwlj04+prrraWnWWee5z0dROk8cdjTDGqedc4nH20BZmAArzze7a96xaD22yMXCiddACTofSvNdq7axOIMXbrMD93gPYaH1rxqujlCe256kNXGUb2Z61tbfxJy2jodM0TA66V57vpt13cJbusyFQWMQSSTI6gcNKqIIAHQAVpdpbr2Usjth+9VRJUkQT3sp5GJj0qeyFNqTBTnUwsFP9nG1NHsXBNo93XgA2kH++daixu2tm8GFyQJYLkjT7ssDr7cqp7r7HNmxC5f3okzbZyJ5TEAxAozhiVtlmYseAJ/CNB+fvV3k5+oI29eLMEBiTHkOtdYPZive7LtSbagHW3MyJjLrOh5+NNgFl3xDqGtW9CCJzdQPce9W93r69u8gDNJzExAyTA1imjLGODVSVgkKTAbkfLgPSjWKIbs8vTgOXoOHOqWNxStcYlpUHuxERNR3dsIuijN5aCmAdvX1NkQRIgrrrKtpoPCsdt5TfxbG2JmTPIAEiSekRVlizDNcYW7f18BzNW8DZJaQmQZcoB+IiQcz9OGgpcByZ7Yu1lvI2HbQzntHxgZl89ARR3Z20DkLGS690joOZAJrD7W2YcPfI1CklkI6TwHiOHtRnA32MsxkkCSOfiR1rpoVVDklUhd4NDt3eI207pljpMRqengNKxdnBNdzX77MLYOp4ljyt2xzJ6f1IJYiyHaXMIsSef+FRzY8h+QNcYbbCNcDMuVFGW2o1FscyerHm3oNKnUm5G4xsQ4a0ZzlCDEKqgkW0/CDGp5luZJqdlc/cb2j60a7YESDIPSo3vVLcasBGsXPwx5kflNCsUxzGa0eJuaVmsQ3ePmaLgRGuTXRpjQBwTSpRSoA1e/227OIdFtd7s80vyMxoOvDjWWUVHaQk9KtolYhut7R0anwlO1Lj5vucKlSKtdGkFrZznQpzSIpxSAcUX3c23fw1wdi0ZyoZSJVhOkj14ihE1b2T/vk8JPspNNcga7b2+z3rYt3VZcrZv3L5VuaQFuZgTlnWNZqjh/2hZFCnDiB+F/1Ws3tAySZ0oXeFdSqzirLgw4Rbuze4bfZcQxVbFwEAk95YAkASeMklQABxIqvvdtxrFsthLttgtzsrjZGkXIJhSdG4HUdKweEx7WHzABgQAykkBgGDAaGRqoqTb28F3Flc4CquoVeGYgBmJ4kmJ9aHqKlrXEqUblXae1Lt0TddnPjwHkOAqrs23meen1PCprlguoCiWHIcxzoxulgiFuOR3xAHeAImRMTr+U1CUr8lbWRZ2Lsm9cxFpVtOe8rHun4VIJJnSIFbLeK0bj6ro9wSOEgtqPDSam3DxFnB9tcvSHcooOUk5eJAiTE8eWlaGzvVgLzQGAaI79tlMeZXX3qM6e62SlOptv5gTFbx4s3HW3YTskEM4PwtAMakTAOsCqW1L2WyAOn5Vd3n2VYZlv2sQTl07MNKsCDrEyI9qDbRbMorbJFW9s9rmGAsj9+mpRjGcMc0jlMHQ1HhS3Aqc47rDoRQrAA4a6bhxSwTPZw7EA6gcIHvUG8G2LN181l71sn4wpVVduGYanKdNdNaaBmjuJGtxgvmfoKnw6Mf8Ad2/57ggei8T8qHbn2cGYcqTd/FdcuwJkaTCjnqADW0thEIVzx1Bg6jmDA4ihsaQOsbIbR2YtcHAngPBRwX6+NFNhqO8zcRp5VFiNoZhltiB+I8T5Dl8z5VVRDrGk6edYGC97T2vcUAgGQeYPhQB8QLCgXAQx4L1HXyq1vNtp7DG2iZWHF2HzQcD5n2rH3bxYlmJJOpJMknxNbjcTyEMdtRrh4ZR4VUW5HCoM1PNaEHNnbTI0n05Hy6UV+1BuHtWNz1dwuO5N6H9ay0Afv3dKBEzVm9fJETVKaQHc1yTTMaYtQA80q4mlQGC6KcmlSoAQWugKalSA6FPSpUAKrWzGi6vqPcEUqVNcgLGrBNDLlNSqzMooYoVEic6elWWaGwV8hgaJsrKehHj+lKlWGNsI4beC+gjMGH8Q/Ma1Z/8AqWfit+x/WlSo3MVjT7Pw3aIuRQGZO0PDpMT5GquxsI1/tFkKbTZTOvESCI8/lSpUXuFjH7+7Ia3iFCSwdBGoHeBg/lQzZ+7F1zNwhF6TJPtoKVKnETdjZ7D3ZGZGBgKQfMDlFaTa+07SEKxJddQqjX3ML86VKsMa4KWF2uLmbImUgwQ2pB9NPrTnNIYkyOB/vhSpUjRPtnZSY6zGi3kHdb8j4H5V5NeRkZkYQykgjoRoeFPSrcWI4zU+alSrQhLrAHE1ocHuZjLgnIqg82cf/GaVKssTebBSxuViAIa5a9Cx/wDjTPubeHC5bP8A1fpSpUgK13dPEDhkPk36gUNxWyr1v41j1U/Q0qVAmyjT0qVBo//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8436" name="AutoShape 4" descr="data:image/jpeg;base64,/9j/4AAQSkZJRgABAQAAAQABAAD/2wCEAAkGBxMTEhUUExQVFhUXGBQXGRgXFxkdHhgVHBcaGBcXGBwYHCggGBwlHBQWITEhJSkrLy8uGB8zODMsNygtLisBCgoKDg0OGxAQGy4kICQsLCwsLCwvLCwsLCwsLCwsLCwsLC8sLCwsLCwsLCwsLCwsLCwsLCwsLCwsLCwsLCwsLP/AABEIALcBEwMBIgACEQEDEQH/xAAcAAABBQEBAQAAAAAAAAAAAAAFAAEDBAYCBwj/xABGEAACAQIDBQYDBQYDBwMFAAABAhEAAwQSIQUGMUFREyJhcYGRMqGxFEJSwdEHI2KC4fByovEVM0NTkrLSY3PCFiRUg5P/xAAZAQADAQEBAAAAAAAAAAAAAAAAAQMCBAX/xAA1EQACAQMDAgMGBAUFAAAAAAAAAQIDESEEEjFBURNhoSJxkbHR8BQygeEFM1LB8RUjNEKS/9oADAMBAAIRAxEAPwD2o2KbsqsUqBFfsqbsas0qAsVuwrtBFTUqAsMKeKVMaBiimK0xuU2egRyy1Cy1OWrhhQIqsKiarTLULLQBDTg05WuCtAE6tUqvVRKmUUAWQ9dh6iRKmW3QA4NdTUAxIzRlcn/AY9zpUuf+Fvl+tAzqaU02c/hPy/WlnP4T8v1oA6mlXOY/hPuKWY/h+dADk001G95gQOzJ8QRA8+fyrvM3Qe5/SgBE1wTTm4eg9z+lRPfHOPc/+NAh2NR5tR5iuHxSdR/m/wDGq9zG211BkjUDvanpwoEPeuamqd27VLE7QBHDL/NNBNobft2/icD1rLkkbjBydkg8b9KsFc3zSTAY+lKo+PDudX4DUf0s9k7Wn7SoOyPX5Gugnj/fvXQcZNnroGogfH6frXJxMGMpPjpH1pgWBXVRi75f36Uu08qQySa5LU2c+Ht/Wlr1+VAHLCajyGp8p6n5fpTJbIMlifDT8hQAkWuslPNcuelADG3Ub26kUk05SgCm61Cwq69uq7rQBBNSo9RNStkcJoAuLcqVblQWyKsK3hQI7Bp5rlXJ5EecV1PhQMVKlJpa0ALWm1ppPOPeuGu0AO01EX141WvY5BxmqN/a1sagGRwnh9aLiLN6+OtUL2LXrWf2jvFaSZInoNaA4neN30tpHif0qM60Y8s66Ojq1Pyo1uL2rbQSxAqjhN6sKc4a4ARECDJEchGtZNMLcut3yT4f0rjD7uX2xgi02Tsx3iIEyetQlUnPhWXmdf4bTUv5s8+RDjNo3rhOU5RJ4cYqg2zixlpJ8a9Cwu55++wHlrRfDbt2E4rmPj+lJUJS/MzUv4jTgrUYW9/3/c8q/wBmU9eyLg0GgVfYUq3+Gj29SH+qajv6B0pXPY1Ut7Wtn7y+4qdMah+8K6ro4Gmjv7PTHD04xKda7F0UxFdrPjSCGrOh6U+nhQBXE1ILh8Kkihe0tt4aycty6objl5/LhSbS5CxfN/l+tdh6wWO/aRhkaBauMvNtBz5Sa0uxNt4fFLmsuDpqCdR51lVYt2uacZINTTj0qm1wcMy+9K1ihIGZZPIETWroW2XYuVB2Zmuy1QpiRwOYnXgGP0FN4BJvgnKio7mHU8j70hfH4W9v1ro3h40rhZlG7gV/D71CuGVTIUA8JjWOk02Nx13LKIsyep0/s1msZtHHScqH0t/qKlKqo9GdNPSuSzKK97NhZbyq2hrzTAbfx7/cb/8AkR9a0uysVin0uZwPRfyojWT6MJ6Xarucf0d/7GpFPVEZvxN7j9KRB/Efc/lVbnPZdy8a4Z6HPZXXV9f43/JhQvatq6QwtMEzLlzMbjEAiDAzgA+NJya6ffwHaPf0/cLbQ2ilpGe53VXUkmNPWsjjv2jYJPhbMfCT9Kw29Ni5cawhNyFV0Jckywcie8eJjifCptn7i2jrce4ZExIEH2qblN8FIKivzX/QtY79oStPZq3m2g/WhH+2MRiDANxp5IDHyrU7M3TwdvXIrEc3bN9dK0uGwYXRQAOgEVN05y5ZeOpp01/twV+7yYfZ27N99WUJ/iOvsK0mA3VRfjcnwGlaFLVRXcPN22w+7mk+GWI94PpW40YxJVdXVqfmZLs/AWrfwqB486sffnwrpBTHjVUrHM2SFq5zUgJp2tkUxDTTVILPjT0Bcz5wzj4MJhl8coP1qXDXcUpWbdoAETlRZjnziaKgNHAT500N0X3NS8NLg6XWm+Xf35K9+/c4h748ESxp4SwNDsTi3iDbxz/z2VH+UiiF3FQ+SBNWY01GvhRs8/v4mfEa7fBfQCbM2q+cq+GvomXRnus/ekaEJMefhRv7eoXNB66I5+pFcsvgarWMcju9ofEuhH9+dNJrqYlK/Qixe8qm3cKMwZRJzLljlzJ1rJbG2C+JY3LraMc3ofPUeVXt7sJbGHvOrS3dlQZ59PX51d3DxbvhgzDnlB6gCPlwqM/akVprAWs7EsKuXs1IPGRM+dZ/aG7C2LgxOEGRlnPbUnK689Put4ijmK20iv2cSdJgjuzwkVQ2xt02bi2yvxak5Wb0AXjWZKLViyT5DezlS9bW4ugZQfcU1nZWW6HznQ6COXA6+tPu6n7sZeGUwCI0nTQ8NDzq8b66ZmVQeGZgJM8AOZ0q9NJxTZzzqTu1d/EmxeJW2jXHMKiszHooEk+wryHFb2bSxdw/ZQLFmSQcqsSJ0zFgZ4cB869M3xwb3sDibVvV3tOFExJiQPWI9a893dTE28EqqgN3XumBlE6TrqIg+tKvUcVgKNNTeeDa7n7Uv3Uy4lU7RfvIIDDxX7p8tD4Vo68+2BcvLirL3HQIwKuBGrkEACZkTHA1u7+KRQTIHHKCRJI4ga06E98bsVeChKyO2qJqD7a2oyXLXFLcXO00BgiCuuvKeHWhu398zZtzZRS0qJcEiInQCCeVVuiJbxO8WFsv2dy6ofmokkeccKO4ZwyqwmGAIkEaHwPCvLN1NgXPtD4jEaXFuvI5MGXMrqTxHf4V6XY22iC0twgF9FJ0zd7J6akVOM82ZV03a5dbQTBiojiF6iekirONujKwJAGVuY6f61i8RjLdi+JtEZlYm4F04HTTnpVCTZqFvTxEes/SquOxSIud2AWYnx6fKg2B3juWzlNoMrFQDnghcsyQRx1OnlVXbW1ExGCzJw7aPXX9aLiuQby37vYretW7ZzMygnUgDgR5xVO9sK5ihae5OqglAzAMFBLRrCzAHvV67iB9gQcYuH07v9fnVd9sGyyIytKI65efetXGU/SsJZKud48I832m6jD4V1yh1N1GHMkXMwYkcSJifCtbZ/agrOEWw08JLiPPQV5libjsQmUmC/AHWSSakwFopdQniZMT0FaZM9tfecjBXMQUGZYyqJIMkTJjpWe3Y36xGIxqWbotW7R4kAz8BYDMTEzHKhmMxzfYXQEr3VMefEGhey+6jkSGUW2Efizqs+cE1qnDddmtraPc8C1rM4W+LhCoSJXugl+93RpOXn0qW+sN6CvHLG3r7279zOVdARKd2V+JQY4gZjXqG72Ka7YtO5lmRCT4kVKFRSk49i9XTSp0oVG/zXDFsU954BPONPPlUdu5rEHTnyprxB41U5gaz4onThykDhypURyilU9nm/iU8XyXwRVwO1LLmyuYZ7qZsoOo0B9uOvhVja2Jt2WtBiFW4XTMT8LBSy/9pHmRWT2gtlr/AGAsW1a0ilWCkyp0yrOggHx40sfu3exFtUbLbCkRmYsY/DA7oHlWrk0myzgncXFLt2qknvkAHL93QaVSO3Llu9etQWUP3GkAIuUGDp1DUf2bscpbVXuKSo4hYHtm0FYve7a6qwypZvZWElA2cxpIzLkMHoeVAmanG7ca21vVMrq0jWSNBIPQTVrDYVbjm6H4FvCTwObhpI+QrH7YwmIusojs7VsEi/2igZCoMlYnQgaeFaPddjbsW7T37d26RJKgSZ7xmGM89YoV2NJFHG2Q18reVcr9yRznSJ5k6AeJFGt3tnrYsLaBMCYJ46mYPiJrFftOv3UKETBDa9CCDp0jQ0d3K24+Ls53MsAiyBGY5BmY+ObONPCuKMXFu/c7U04oJf7Lw1lywWGdhOpMtrrqfEmam2hjLagGQ7clBkmOkVSxOCuG6rqywNCGE93nl10Y9TPCOdcbSwyuCoa4rNAMEKYnqgnh48610KqKL2x9precZJyFWBgwQ2ndPoDp4VS23iXN1EWyuhLjMZy6aHQQCeHHnV/ZNlbQIUQJjTwEfrQrei+6nNafLcVcyju94DQqM2mbXSfGrwXsZOKq1vui3v8Ab4fYcGLqgG7chbanhmIksY4hRr7DnWRsbTuNhLWIuTmuIpeNCJGhgDSRT37J2lctXwoK2LKABtF7ZtXYjWQIAA11B6UFxeFxVlmnVG0bWRm6/wAM8I8qnXiqiSvnselotK9rnuV+i7/fRB2zjLdxBdtqGGHCuWVipLr8KsSMq6meHKjmI/3KABs4FwBZEywkwBxOhI8qzm7r28Lbus7mTkZApOrkfC3gCw9pottXeSz2VnF5AzA2s0iShOjAdSAzCtUUoxOLVKW8vYxMQvZl1zqA/auqx3RBEqTrw6cjwmsZc2Gt7Ne+1tctgvEhViNSFUDTjxjnWw/+vcGQQTcAOhY2nCidJJIGlZXezedb6XksMGVVRJEazq2UBZI04k+VdFGCnUjFvDZJtbW9ufpyVbW+d3MbRKm22gnQqeAbN06+HCiVndrFhg9/EoiaEZCTzBVTI708qxO1UINq0oUSFiB3i2gJY89TWy2VaDFWusTYtCFUk94r3QePgRXTradFqNSmrN39OpOlVmlsllBHe3ehbNzKLiso0IOkSmr5lUwvfA8SDRKzdtXbAxBum5oo7OYm40BbZ4QSSNY8axO19hYm9iJ+yRZNxbjCI/dqRCTmhpzsYAHw1o8VgcZcF18ltApDWw9w63AuRLigCAQAIDaA1w713NulnCDOH2ZbtXxbS4xbSU0hFKkASdTOntUy7t21ttbzPlL54EaGOWlYjDbEvYLDfaryhcSGV1ftJYsSc2czDCPua/eNVsNvDjlUgXRqS3eQE6mYk1q9jOzNjU4pQge0pMKwiT/BWUx2KAulmn7s6/8ApOBXCbXuSzXWLE8SABJiOA0FVsQq3VuXCWGgyiONwAkL7Ami4rWMOuJIYmTMnmeprfbO3SLYfDX3uFbjq9zKV4KSMoOvMa1m9kWsFaudtixcu5dVw6If3jz/AMRjoqcDHE/I6h9+zfMXlUMxlchgKpkKmU66CB86GBV2i7Ws6kzlBHgdAeFUVkdsG6WiOOn7xfDxq3i8Qt1i68DybQg5dZB8Qap7WJ/eHqls8tTnWsyhFy3e79DtWqqRoqisLN/O9vlYt4UZbGI8R8wI/SvXd0j/APaWP/bT6V4xYc9hiZ5x81H616Ls/YN6/h7DJjb9hOxtjJbCRMcZInWo0v5si+r/AOJR/X5m8UjjVa5fE8a8+23uFe7MtZxmJuXQRpeu90jnwEA1kdtYbaVm2e1clUjRGLGCYkBRqJGtdR5S8z2G7t+ypKljI0Pdb9KVeIYTbu1AgFv7UE5ZbJiPDuUqWRHsm07lpUD3WGUyJGcgBgB8VsSJPCrOx8Wl4NAJC5RJ7QcRwi5qfPxrOYmG7FQJlyDA/CriffLRexcIaQSJCn5VpDNFisLba2ykDUaiTWS3tUWllFUBQ8CBH4+H8xrSLcJjWgm9cFVnUSk+oKn/ALKbQHnl3a93HAWrbmyQLiLbzEpcJjKpbQDQGAdKMbjJetWUF1DbuLcujVYJBAM6+tF9tbDS32aJaFu6/A2sqGB91o0aOvGoLzso79y0zKUJCGWgyoLHnP5Vh2UnFO9ijpuMFKS54+Jqsbh7eIt9ndGZT+nEH1oTunu39ju4goxNp+zyBuIK5s3p3vlRDYzs+XQxzMHhH9Kv4y1cCwjxxjMoYayeRB+dEqLqL2eRRqqDyVdobQ7IzAOlDMRvPbgsiiQrMZ5BVk/SnxuFuP8AEB6fPjVI7HBDqR3biPbMciyx6VxS8Sm7SVjti4TV4s63V3iN3OhVi63HByroBII15mGGgoZvps/tsRh2L9mUJGvUwy6Rrw4eNArG0Gs/acOqG27I17PmJJZVGWAIEZeesxwq/s/ab4iwtwrnuZgpEn7oUZuZmNa62nlHPCUfZa59Pf8AE02wWFu1lJk5mzHq3Ak+wPrVq+B0BB4g8x0pJsd7mFsXbOUObaFlaQGMfFIB1PiOnSoczIclwZTy/oedcOopzjJvzwz03KLnJJ9X6GP23seWGU5cpJ1OhXQqQOoAI/0q5si6l4MMhENqJkcAAYjTh86N43DhuIUkSUzCVzRoGjlWRsXsSt1zCq5gMoTQEdIPDWumnV8SN+vU49Wk6m6TefvuF96dmWrtgK5ZFVlYlQJMctdOdY7ZxNtimGEKW7xYBmIMAaiAIDfM0Z2mb96EuMAoOvMz4KJJq5s7CMC2W0qKEyBnzBmzTJMcxprHPwo8aMctk3RutqX69fd1/wA4MpgZxGLzcrfdXzJIBPux9K0W1MX2ZthVYoroNBMtICjoTzirOz8GmGstJDsNAcqrlXWAIGvE94ydeVCHxWHuJFy42QMGIUxmIM5YJga845VSdbxLbVjj9yMae2Xt9M/sENr7duKCVullymdCro/LOjfd4aii+628QIbEXnK2bVtRkie0xB4gczGkAdfChezQmMIs9gVsKMxuGSxj4VDsZEyeHIGp9/1sWcMBbRUMjRYA6GANAYJrFKCjyi1ecZNeG3no/wBi3ewhx9h8VirtxcGgLratFYVpZT2g5kAqeMa0LwIS7aTIt0lVJu3Ck21PKWWcsjXWuP2e4ntA+GVu0t3AHvLcByqpGVhx1kKBW+2jtG1gbUSFtBTC8so5QOUCKcYyll4t/cpXdOnFRjZ3s17ldZ82ee3sJb/5i+zfpVW5bAXJ25yZs2UIYzQRInhoa5t7X+1XXItZQdQEQheHDnB51JctU9r7nL4q/pXr9QPewFudblw/yD82qu2Dsj/meyj86LvaFRNZp28w8btFev1KmFa0pDOHKg6ywk8eg8ZrOYm4x7Qd9pgAnoGB+grUtYFc9gOlaVkYlUbLO4u1rdsPbxFsXEdUEaTInrx416LZ3zwVtMoLoFygDs24RoBFeZCyOlSKorG2V7p+hfxqThaUM907elmeht+0PCcu1bytn86yqY9u3a6pJVmY5SfusZiORoUsVfsYO8VFxULJMToBI4ia1buRnUxaCtfnPJtMPtdwoyHu8vrSoPYxFgKAUCnmO2Oh9qVZ8RefwZlUZNXx/wCo/Ug3txl3D4xULKlsqTbySMykorZjxzSWmtTZnIh1iGHsf60HxO9OdhdSxaBXujMM7cJjNGmvQ1cubauXFGeJDchEZl4e4qy5Eg9YvaeR+oB/Ohu+F4Lh2c8FGY+SuPyc0+CvyD/KfqD9BT7xYbtsHdT8SXF97bR81FbY3wYa5vwroinMHsRD8QVkRM8xA6zRHE76XSSbJQL3YIRQ0Ajj7RXmV5xZeGUl4WdRHDlWh2VihdsOVXKVleM8p/OlOhTUfE3XbtgpLUSlCNNrEb565PZNzdp3b9t2uNIBCgQBrEngPEURvYlWbKoLEHUjgp4QWOk+Ak1h90sS67Lw6qSLmKvMs8wuZg7DoeztGDyJFegWEUKFAAAAAA5CszrOmko8k4UVUbb4KDgzwP1/rUa3Oh0PMcKIPboRtKwUPap4dovJk4F/Bl4zzAI10h0dXueyqkFXTbVupsrY/YVu6B3FV1zlWEDViSwMcQxJPnrWR2lltC6ohWQlioOoOWdegMD3r0Cw/I+h/KqG0927GIvW7jgSCA/LtLc/C0cf9R5dNWl1RPS1VGpFy4uvmaHYGI7TC2HAjNatGOncFeY/tW3qZMRbs2Sp7LvXdNJPBJ5aa+or0De3b9vBWNADcIy2rY8BExyUafSvnna9xndmc5mYlmPVjqT/AFrncdyye3o9I57tQ1ZdPP8Aweg7E3otXl1MeB4ir7bRtHUnQdRy9RWB3Xs9xyRxIHsP61ex9he7MnXhmMR5TXl1tOoZTwbhPxK/gpZ7+5XZqrm1bYbKroMolgWGvp6UBfaeLxOb7MgyZioYsqyR0zETQG5h8wZ4ByIGJPKRI4+Jof8A7Na7hjdQ962wzrGvZt9/xj6TXWtPTsk1weV+IqXbT5NWQ1u0lu8wzsxLknhrw046ACgy7BZcYQLhC5u72igh5gqFgjiDxjSruPvo1xbTF0zwFuJl7gWBqG4jvctdK1+C2VZUW3z9rdQG2H0+HWCQPvQfnVFhYI3u7sIYNVtpA4Dj4nnXnm92NuX8QtpEdjEqoGr8ZKjmAFPzrW7wYzIgQGCeJ6DmfahaWbrYUYi3bJay027gPeC/C/Z6d4QNeR1pOO5WKUarpzUl0CewsCmAwRu3NHeHbqx+7bHhH1NCMFtq/cvNi7iK1uzLdlpExKrrqSAZ4dKnw20jj2VLjhUTLLR3UBnXoGMaA/QVocFuHgspi9eYMSTF1dSePBa1VlLaow6FNO6bqudbz+LAS/tduN/wkQdNWP5Cgu1N9TiLq51QCCJVSD6yTIrV3f2V4EfDcvr/ADqfqlA9pfsvI1sYgEjgLixr/iX9KDnK51qJ67TY+JsWgLycJGZTmETpqOHrVV2NZEM+JSYUMWGhBABnnHUVE18z/u/dv6VUx2HZtVYgjUef5V3hdv4pMiPCoIDPlDNHNtdWPrTsBZNxjwtgerGpbdm+eCL6ofzNMu2rjLmF26Z5jKB7TpUD7RuHi94+dwD6LRgeQlawmI6Af/rH5qaku4W+RrcPkMqj2gChNnGiZa2zjo19xP8A0gVFtC8rmUsrb8Bcut8y1GBWYWVsSBAe3p17P9aVZ/J/6af5/wDypU7+QtpqLe8d+AOzsADh3Bp8qK7N2j2ocMsMFDEiADDcgBpoaz626I7JIDkdUdf8pI+YoTyM1FnFC2Bm0zKSs8wDMj50aCnsAxiGCsPIMJ+RNeabV29ae3h7TLcDW88XFy6sxICNOoTKTw5geNavYG8Vl8HbsG4O1XtlymZymSp6dBWlJu91bJp8GE2juyl66XfELaC9wqUdiYJ1BUQOMelEcLiEw6jD2G/dOR2jAd7hBK5vT3q7c3hbDPcKWrVztGzfvAO7InTQ9flUFrf3FLmm3YM8svDyiKnKClyy1LUzpJqCWetlf4m03awq9ngde7bTEIP/AHM31hLlaktBrBfs32n21u7bIh7dztUE/dbX/uDg/wCOt/ccFZHMTS1MeJd0LTyw4nRuTUNyquHvh5jQgwR9D5GrSKa427nXYHIrKxB4cvEfqKtm8I8qle3QHGK1s9890/e5EngPA+FezpdQqy2yxL5nlaig6TuuPkeZ75bfdsXfF0mbbBJj7o+AD019zQO/hLhw5xMfuvxEiYkLmC/ERLATHMV6ntHc3BX7jXLqOzMQzfvHAnKFmFI5KKu4XZGGs2uxSyvZTmyuS4mZB/eE89a5auoSk49me7D+Iah0YQVrJLp9DzDdO72qdnaS45BJJVGI18QIGkca22y91JIuYruqJItTBY/xEHujw4+VENrby2rK8gB/EFUeH+lY7F76WruYZjwMBJ1068652/E6HLCcqU3NPLv682NZsC7gLt1zYS4hDqG7py92Rl6BdPWhGNs2rS50AW9cvX1GUQOyzMMpHIALI8aze5W0sSrdlh7QuFu9ljgRwJP3V14/OvTsPuehe095y3ZrlCDQEkd5mPHUknSnJ7ZEUlOOEYm5uw+Mw9s4dR2ofvEtoFMgknWI0PCdKPbPwIw1pbZfPkmXiMxnUx0/IVsHt28NYK2lCKNAB1PPxPOTWG2xeJi2vxOQo8zpW1K5KUNuCxs+xh7iPcvAlzmKTIAQCJ10MkH5VT2zvfcFlbOHtZnPd7WB2aKNAQBxaOunSeFFNu41bGGWyrqc2W2EYQ2WNSBz0HHTjQrZ+UCQJU6EfUUQbeR1YqNkjObOLWZKtJb451DzxzDnUpQTmSR/DPDy6j50Uv7Itpdm5cyWWBKufxadwk8DqT4xXKYHBlmBxyKATBgaidDx0q1sECna2m68Ljj+Y1ZTb10f8SfOK4xOLw+HZewuJis05wUGhERwBI4n2q7gr1y+6qtsW8x/5QEDmdRr/pUHKrv2xird7/szdo2u2EdhY25fzM6lrY0JQcT04yR5A8aJXsJhRB+z2yh+IxJH8Q6jyo9grKWlVV1AEH8z58ag2pgdM6eeldjo48yKnkye925yJb+0YUygGZlme7+JTx05j9IrA3Wr1vBY4IDpIEkryI+8QOR+tebbx4AWcRcRfhnMn+BhmX2Bj0qFihl8S1222dYIHERxHQjnRjB7wYXIGuqFczKplCjXSAwJqFkqne2ch1igA5b27YJAt2nJPDkPcKBT3tvKpgYe4T4M5+higjbRvA/vHJAAAIiQBoJ0rvMSJDsR1DGi7CyCR20f/wARv83/AJU1C8p6t/1N+tKi7C0T17EYm2g7trD+Ra0PmSKC7Ku38ezOFtWrVi5lbQawJJBHxKeAI4+ldA7GEhrrSDBBuc+fAVJavbEEntXU/wAL3dR/LWPAze52T1spRcVFK/ZZ9TK3tjsz5VQnK/uA2selEMJsTsryPOmaPemvYm2uIZllkaGUrroQCJHEUWF9I4keBrpSucZntunLnAVTIyywkrDRK9D3YnoTWeFonnWo2+kuQBJJMAc5gj5k0CykEgggjQgjgfGovDBBncTH/ZsbadjCsezc/wALaT5A5T6V7NtDZ7spFq52ZM8gQD1AIrwQCvdt2sfnw9kvqzWrZnqcon1mqQ9pNcivZme3f3EuYfEtiXxV27ccZWzEBSvTKo5HhrpJ0rUEEGDV50J4aetUrmGAnUk9anVpKaxhl6VRx54E1QXrIYEMAR0NR28TU8zXE04vs0datJd0ec7/AO8T4K4qhWKusqeRIMET1GnvXm+0t8sTdOr5R0H6177tzYtnFWuyvpnWQeJBB6qRqp8qrbG3XweFH7mxbU/iIzOfN2lvnVFWi8tXZPwpcJ2R4Js7dbaGLaUsXX/juSqx4NcgH0mvRN0v2TtbcXMXdUmCOztCRr1dh8gvrXqAYVVxu1EtCWIpOs35DVBe862VsqxhUyWLa215xxJ6sTqx8Saobwb0WMKhZ2E8hNZPeTfG6bbNh0lAyqzyIWdJ8up8RXnWID4m4Mzh2JgAtzPSnCEpZYpVIwwj1TC7yfbLIuBSq5miecaSPDiKym0sa3bqVuC3lOtwiQg5sRH9zRm5bWxh1trwRQPlqfUzQjZaABrrlSrZkKEHvKfiM8AP0qyj0OWUm3cKYyzexEOmLw91Bope2dPXKRNUcU9yyrXO3wz8AVQx6wImq2O2sdnlFwyQjDMOJFzkc5J1PgOFSk2MZbZ1V8PcYd5ChZGPhA08/lW0kZbbyd4HenLIcI46Rp85qdtv4S5o2EttPRRPpCzQbY26F13CO4RTIVss68hEiKoNhblm6VaQ6NEjqDxHhzp4Eeu7AxtjsFa2tu2MskKAMvWenrUOExxuk3z8JOW2DyTjJHVuPsOVYe4huiy7jKbrMrMODBYkkcidRWusMD3QcqrlEeMa+Zma6tPD/sRqS6GltEZY5cZ/Ou7ZIU6Ag/KhmFucQToP7FC94t4ktJkzhepJ+Q6n6Vadoq7Mq7ZDtDEol05dRz9fiAoDvLsu5eFu7aXOEt5Hy8RlZoMceBFUk25Zacr5m+6sMJPQEiKI4LGLbUAP3uJOoljxNcMssssGKcRpUTVtMfhbV+ZjN+IcZ8etZDF2CjFDxBrBoHYrDhvOh+Hv3cM+ZDHHkCPY0YZaiuWgRBoAOYDbOGNtTddu0IlsrACfActIp6yzbMWlTuZsabejD9ni76x98n0bvD/uoSzVrP2lWcuJVvxoPdSQflFZGaRpEFxJPCprVxxwdx5MR+ddgV2oouMt2Np3gCO0JJjvGMwgRAaJA8q4BPnUYFSrQIkSvZN09cHY8EX5aflXjINew/s1ui7g0UHW2XRvDvFh8nFWoSs2TqK6NiiSAeoqLEiAeQH15VbEAeArI7Z2m2IJt2dLfBn6jmF/X+xSlTc5eRqpPbEGX8cz3h2bQiaaffbgZ/hH98qIWdrLoCYJ4DqOo8KG3bARcqiF5nr4DwqqHRTwlj04+prrraWnWWee5z0dROk8cdjTDGqedc4nH20BZmAArzze7a96xaD22yMXCiddACTofSvNdq7axOIMXbrMD93gPYaH1rxqujlCe256kNXGUb2Z61tbfxJy2jodM0TA66V57vpt13cJbusyFQWMQSSTI6gcNKqIIAHQAVpdpbr2Usjth+9VRJUkQT3sp5GJj0qeyFNqTBTnUwsFP9nG1NHsXBNo93XgA2kH++daixu2tm8GFyQJYLkjT7ssDr7cqp7r7HNmxC5f3okzbZyJ5TEAxAozhiVtlmYseAJ/CNB+fvV3k5+oI29eLMEBiTHkOtdYPZive7LtSbagHW3MyJjLrOh5+NNgFl3xDqGtW9CCJzdQPce9W93r69u8gDNJzExAyTA1imjLGODVSVgkKTAbkfLgPSjWKIbs8vTgOXoOHOqWNxStcYlpUHuxERNR3dsIuijN5aCmAdvX1NkQRIgrrrKtpoPCsdt5TfxbG2JmTPIAEiSekRVlizDNcYW7f18BzNW8DZJaQmQZcoB+IiQcz9OGgpcByZ7Yu1lvI2HbQzntHxgZl89ARR3Z20DkLGS690joOZAJrD7W2YcPfI1CklkI6TwHiOHtRnA32MsxkkCSOfiR1rpoVVDklUhd4NDt3eI207pljpMRqengNKxdnBNdzX77MLYOp4ljyt2xzJ6f1IJYiyHaXMIsSef+FRzY8h+QNcYbbCNcDMuVFGW2o1FscyerHm3oNKnUm5G4xsQ4a0ZzlCDEKqgkW0/CDGp5luZJqdlc/cb2j60a7YESDIPSo3vVLcasBGsXPwx5kflNCsUxzGa0eJuaVmsQ3ePmaLgRGuTXRpjQBwTSpRSoA1e/227OIdFtd7s80vyMxoOvDjWWUVHaQk9KtolYhut7R0anwlO1Lj5vucKlSKtdGkFrZznQpzSIpxSAcUX3c23fw1wdi0ZyoZSJVhOkj14ihE1b2T/vk8JPspNNcga7b2+z3rYt3VZcrZv3L5VuaQFuZgTlnWNZqjh/2hZFCnDiB+F/1Ws3tAySZ0oXeFdSqzirLgw4Rbuze4bfZcQxVbFwEAk95YAkASeMklQABxIqvvdtxrFsthLttgtzsrjZGkXIJhSdG4HUdKweEx7WHzABgQAykkBgGDAaGRqoqTb28F3Flc4CquoVeGYgBmJ4kmJ9aHqKlrXEqUblXae1Lt0TddnPjwHkOAqrs23meen1PCprlguoCiWHIcxzoxulgiFuOR3xAHeAImRMTr+U1CUr8lbWRZ2Lsm9cxFpVtOe8rHun4VIJJnSIFbLeK0bj6ro9wSOEgtqPDSam3DxFnB9tcvSHcooOUk5eJAiTE8eWlaGzvVgLzQGAaI79tlMeZXX3qM6e62SlOptv5gTFbx4s3HW3YTskEM4PwtAMakTAOsCqW1L2WyAOn5Vd3n2VYZlv2sQTl07MNKsCDrEyI9qDbRbMorbJFW9s9rmGAsj9+mpRjGcMc0jlMHQ1HhS3Aqc47rDoRQrAA4a6bhxSwTPZw7EA6gcIHvUG8G2LN181l71sn4wpVVduGYanKdNdNaaBmjuJGtxgvmfoKnw6Mf8Ad2/57ggei8T8qHbn2cGYcqTd/FdcuwJkaTCjnqADW0thEIVzx1Bg6jmDA4ihsaQOsbIbR2YtcHAngPBRwX6+NFNhqO8zcRp5VFiNoZhltiB+I8T5Dl8z5VVRDrGk6edYGC97T2vcUAgGQeYPhQB8QLCgXAQx4L1HXyq1vNtp7DG2iZWHF2HzQcD5n2rH3bxYlmJJOpJMknxNbjcTyEMdtRrh4ZR4VUW5HCoM1PNaEHNnbTI0n05Hy6UV+1BuHtWNz1dwuO5N6H9ay0Afv3dKBEzVm9fJETVKaQHc1yTTMaYtQA80q4mlQGC6KcmlSoAQWugKalSA6FPSpUAKrWzGi6vqPcEUqVNcgLGrBNDLlNSqzMooYoVEic6elWWaGwV8hgaJsrKehHj+lKlWGNsI4beC+gjMGH8Q/Ma1Z/8AqWfit+x/WlSo3MVjT7Pw3aIuRQGZO0PDpMT5GquxsI1/tFkKbTZTOvESCI8/lSpUXuFjH7+7Ia3iFCSwdBGoHeBg/lQzZ+7F1zNwhF6TJPtoKVKnETdjZ7D3ZGZGBgKQfMDlFaTa+07SEKxJddQqjX3ML86VKsMa4KWF2uLmbImUgwQ2pB9NPrTnNIYkyOB/vhSpUjRPtnZSY6zGi3kHdb8j4H5V5NeRkZkYQykgjoRoeFPSrcWI4zU+alSrQhLrAHE1ocHuZjLgnIqg82cf/GaVKssTebBSxuViAIa5a9Cx/wDjTPubeHC5bP8A1fpSpUgK13dPEDhkPk36gUNxWyr1v41j1U/Q0qVAmyjT0qVBo//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18438" name="Picture 6" descr="http://www.franchisechatter.com/wp-content/uploads/2011/05/snap-fitness-interiror.jpg"/>
          <p:cNvPicPr>
            <a:picLocks noChangeAspect="1" noChangeArrowheads="1"/>
          </p:cNvPicPr>
          <p:nvPr/>
        </p:nvPicPr>
        <p:blipFill>
          <a:blip r:embed="rId2" cstate="print"/>
          <a:srcRect/>
          <a:stretch>
            <a:fillRect/>
          </a:stretch>
        </p:blipFill>
        <p:spPr bwMode="auto">
          <a:xfrm>
            <a:off x="2627169" y="2505772"/>
            <a:ext cx="3857652" cy="257176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678669" y="-194805"/>
            <a:ext cx="8129590" cy="1389693"/>
          </a:xfrm>
        </p:spPr>
        <p:txBody>
          <a:bodyPr>
            <a:noAutofit/>
          </a:bodyPr>
          <a:lstStyle/>
          <a:p>
            <a:r>
              <a:rPr lang="en-US" sz="2800" dirty="0" smtClean="0"/>
              <a:t/>
            </a:r>
            <a:br>
              <a:rPr lang="en-US" sz="2800" dirty="0" smtClean="0"/>
            </a:br>
            <a:r>
              <a:rPr lang="en-US" sz="2800" dirty="0" err="1" smtClean="0"/>
              <a:t>Ryanair</a:t>
            </a:r>
            <a:r>
              <a:rPr lang="en-US" sz="2800" dirty="0" smtClean="0"/>
              <a:t>: Really Good-Value Pricing-Fly for Free</a:t>
            </a:r>
            <a:endParaRPr lang="th-TH" sz="2800" dirty="0"/>
          </a:p>
        </p:txBody>
      </p:sp>
      <p:sp>
        <p:nvSpPr>
          <p:cNvPr id="3" name="ตัวยึดเนื้อหา 2"/>
          <p:cNvSpPr>
            <a:spLocks noGrp="1"/>
          </p:cNvSpPr>
          <p:nvPr>
            <p:ph sz="quarter" idx="1"/>
          </p:nvPr>
        </p:nvSpPr>
        <p:spPr>
          <a:xfrm>
            <a:off x="678661" y="1194888"/>
            <a:ext cx="7658128" cy="5124472"/>
          </a:xfrm>
        </p:spPr>
        <p:txBody>
          <a:bodyPr>
            <a:normAutofit fontScale="92500" lnSpcReduction="10000"/>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   </a:t>
            </a:r>
          </a:p>
          <a:p>
            <a:pPr>
              <a:buNone/>
            </a:pPr>
            <a:r>
              <a:rPr lang="en-US" dirty="0" smtClean="0">
                <a:latin typeface="Arial" charset="0"/>
                <a:ea typeface="Arial" charset="0"/>
                <a:cs typeface="Arial" charset="0"/>
              </a:rPr>
              <a:t>    </a:t>
            </a:r>
          </a:p>
          <a:p>
            <a:pPr>
              <a:buNone/>
            </a:pPr>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    </a:t>
            </a:r>
            <a:r>
              <a:rPr lang="en-US" sz="2200" b="1" dirty="0" smtClean="0">
                <a:latin typeface="Arial" charset="0"/>
                <a:ea typeface="Arial" charset="0"/>
                <a:cs typeface="Arial" charset="0"/>
              </a:rPr>
              <a:t>Good –value pricing: </a:t>
            </a:r>
            <a:r>
              <a:rPr lang="en-US" sz="2200" b="1" dirty="0" err="1" smtClean="0">
                <a:latin typeface="Arial" charset="0"/>
                <a:ea typeface="Arial" charset="0"/>
                <a:cs typeface="Arial" charset="0"/>
              </a:rPr>
              <a:t>Ryanair’s</a:t>
            </a:r>
            <a:r>
              <a:rPr lang="en-US" sz="2200" b="1" dirty="0" smtClean="0">
                <a:latin typeface="Arial" charset="0"/>
                <a:ea typeface="Arial" charset="0"/>
                <a:cs typeface="Arial" charset="0"/>
              </a:rPr>
              <a:t> sometimes outrageous CEO, Michael O’Leary, hopes one day to “make flying free.”</a:t>
            </a:r>
            <a:endParaRPr lang="th-TH" sz="2200" b="1" dirty="0">
              <a:latin typeface="Arial" charset="0"/>
              <a:ea typeface="Arial" charset="0"/>
              <a:cs typeface="Arial" charset="0"/>
            </a:endParaRPr>
          </a:p>
        </p:txBody>
      </p:sp>
      <p:pic>
        <p:nvPicPr>
          <p:cNvPr id="16386" name="Picture 2" descr="http://wpmedia.blogs.calgaryherald.com/2011/09/ryanair.jpg"/>
          <p:cNvPicPr>
            <a:picLocks noChangeAspect="1" noChangeArrowheads="1"/>
          </p:cNvPicPr>
          <p:nvPr/>
        </p:nvPicPr>
        <p:blipFill>
          <a:blip r:embed="rId2" cstate="print"/>
          <a:srcRect/>
          <a:stretch>
            <a:fillRect/>
          </a:stretch>
        </p:blipFill>
        <p:spPr bwMode="auto">
          <a:xfrm>
            <a:off x="678661" y="1893280"/>
            <a:ext cx="3786214" cy="2786082"/>
          </a:xfrm>
          <a:prstGeom prst="rect">
            <a:avLst/>
          </a:prstGeom>
          <a:ln>
            <a:noFill/>
          </a:ln>
          <a:effectLst>
            <a:outerShdw blurRad="292100" dist="139700" dir="2700000" algn="tl" rotWithShape="0">
              <a:srgbClr val="333333">
                <a:alpha val="65000"/>
              </a:srgbClr>
            </a:outerShdw>
          </a:effectLst>
        </p:spPr>
      </p:pic>
      <p:pic>
        <p:nvPicPr>
          <p:cNvPr id="20482" name="Picture 2" descr="http://www.ryanair.com/img/pictures/news/2009/yes-vote1.jpg"/>
          <p:cNvPicPr>
            <a:picLocks noChangeAspect="1" noChangeArrowheads="1"/>
          </p:cNvPicPr>
          <p:nvPr/>
        </p:nvPicPr>
        <p:blipFill>
          <a:blip r:embed="rId3" cstate="print"/>
          <a:srcRect/>
          <a:stretch>
            <a:fillRect/>
          </a:stretch>
        </p:blipFill>
        <p:spPr bwMode="auto">
          <a:xfrm>
            <a:off x="4464875" y="1917113"/>
            <a:ext cx="4107653" cy="2762249"/>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82249" y="1861277"/>
            <a:ext cx="4220981" cy="2498362"/>
          </a:xfrm>
          <a:prstGeom prst="rect">
            <a:avLst/>
          </a:prstGeom>
        </p:spPr>
      </p:pic>
      <p:pic>
        <p:nvPicPr>
          <p:cNvPr id="3" name="Picture 2"/>
          <p:cNvPicPr>
            <a:picLocks noChangeAspect="1"/>
          </p:cNvPicPr>
          <p:nvPr/>
        </p:nvPicPr>
        <p:blipFill>
          <a:blip r:embed="rId3"/>
          <a:stretch>
            <a:fillRect/>
          </a:stretch>
        </p:blipFill>
        <p:spPr>
          <a:xfrm>
            <a:off x="4603230" y="1868288"/>
            <a:ext cx="4078574" cy="2491352"/>
          </a:xfrm>
          <a:prstGeom prst="rect">
            <a:avLst/>
          </a:prstGeom>
        </p:spPr>
      </p:pic>
      <p:sp>
        <p:nvSpPr>
          <p:cNvPr id="4" name="ชื่อเรื่อง 3"/>
          <p:cNvSpPr txBox="1">
            <a:spLocks/>
          </p:cNvSpPr>
          <p:nvPr/>
        </p:nvSpPr>
        <p:spPr>
          <a:xfrm>
            <a:off x="382249" y="312450"/>
            <a:ext cx="8404486" cy="1143000"/>
          </a:xfrm>
          <a:prstGeom prst="rect">
            <a:avLst/>
          </a:prstGeom>
        </p:spPr>
        <p:txBody>
          <a:bodyPr/>
          <a:lstStyle>
            <a:lvl1pPr algn="l" rtl="0" eaLnBrk="1" latinLnBrk="0" hangingPunct="1">
              <a:spcBef>
                <a:spcPct val="0"/>
              </a:spcBef>
              <a:buNone/>
              <a:defRPr kumimoji="0" sz="4000" kern="1200">
                <a:solidFill>
                  <a:schemeClr val="tx2"/>
                </a:solidFill>
                <a:latin typeface="+mj-lt"/>
                <a:ea typeface="+mj-ea"/>
                <a:cs typeface="+mj-cs"/>
              </a:defRPr>
            </a:lvl1pPr>
          </a:lstStyle>
          <a:p>
            <a:r>
              <a:rPr lang="en-US" sz="3600" dirty="0"/>
              <a:t>Real Marketing 10.1</a:t>
            </a:r>
          </a:p>
          <a:p>
            <a:r>
              <a:rPr lang="en-US" sz="2200" dirty="0"/>
              <a:t>ALDI:Impressively High Quality at Impossibly Low Prices, Every Day</a:t>
            </a:r>
            <a:endParaRPr lang="th-TH" sz="2200" dirty="0"/>
          </a:p>
        </p:txBody>
      </p:sp>
      <p:sp>
        <p:nvSpPr>
          <p:cNvPr id="5" name="TextBox 4"/>
          <p:cNvSpPr txBox="1"/>
          <p:nvPr/>
        </p:nvSpPr>
        <p:spPr>
          <a:xfrm>
            <a:off x="785941" y="4772476"/>
            <a:ext cx="7108879" cy="1015663"/>
          </a:xfrm>
          <a:prstGeom prst="rect">
            <a:avLst/>
          </a:prstGeom>
          <a:noFill/>
        </p:spPr>
        <p:txBody>
          <a:bodyPr wrap="square" rtlCol="0">
            <a:spAutoFit/>
          </a:bodyPr>
          <a:lstStyle/>
          <a:p>
            <a:r>
              <a:rPr lang="en-US" sz="2000">
                <a:latin typeface="Arial" charset="0"/>
                <a:ea typeface="Arial" charset="0"/>
                <a:cs typeface="Arial" charset="0"/>
              </a:rPr>
              <a:t>Good-value pricing:ALDI keeps costs low so that it can offer customers "impressively high quality at impossibly low prices" every day.</a:t>
            </a:r>
          </a:p>
        </p:txBody>
      </p:sp>
    </p:spTree>
    <p:extLst>
      <p:ext uri="{BB962C8B-B14F-4D97-AF65-F5344CB8AC3E}">
        <p14:creationId xmlns:p14="http://schemas.microsoft.com/office/powerpoint/2010/main" val="21381731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p:txBody>
          <a:bodyPr/>
          <a:lstStyle/>
          <a:p>
            <a:pPr>
              <a:buFont typeface="Wingdings" pitchFamily="2" charset="2"/>
              <a:buChar char="v"/>
            </a:pPr>
            <a:r>
              <a:rPr lang="en-US" dirty="0" smtClean="0">
                <a:solidFill>
                  <a:srgbClr val="FF0000"/>
                </a:solidFill>
                <a:latin typeface="Arial" charset="0"/>
                <a:ea typeface="Arial" charset="0"/>
                <a:cs typeface="Arial" charset="0"/>
              </a:rPr>
              <a:t>Value-added pricing: Attaching value-added features and services to differentiate a company’s offers and charging higher prices.</a:t>
            </a:r>
            <a:endParaRPr lang="th-TH" dirty="0">
              <a:solidFill>
                <a:srgbClr val="FF0000"/>
              </a:solidFill>
              <a:latin typeface="Arial" charset="0"/>
              <a:ea typeface="Arial" charset="0"/>
              <a:cs typeface="Arial" charset="0"/>
            </a:endParaRPr>
          </a:p>
        </p:txBody>
      </p:sp>
      <p:sp>
        <p:nvSpPr>
          <p:cNvPr id="4" name="ชื่อเรื่อง 3"/>
          <p:cNvSpPr>
            <a:spLocks noGrp="1"/>
          </p:cNvSpPr>
          <p:nvPr>
            <p:ph type="title"/>
          </p:nvPr>
        </p:nvSpPr>
        <p:spPr/>
        <p:txBody>
          <a:bodyPr/>
          <a:lstStyle/>
          <a:p>
            <a:r>
              <a:rPr lang="en-US" dirty="0" smtClean="0"/>
              <a:t>Customer Value –Based Pricing</a:t>
            </a:r>
            <a:endParaRPr lang="th-TH" dirty="0"/>
          </a:p>
        </p:txBody>
      </p:sp>
      <p:pic>
        <p:nvPicPr>
          <p:cNvPr id="19458" name="Picture 2" descr="http://www.lebua.com/page/-/restaurant/gallery-580x385-sirocco1.jpg/@mx_580"/>
          <p:cNvPicPr>
            <a:picLocks noChangeAspect="1" noChangeArrowheads="1"/>
          </p:cNvPicPr>
          <p:nvPr/>
        </p:nvPicPr>
        <p:blipFill>
          <a:blip r:embed="rId2" cstate="print"/>
          <a:srcRect/>
          <a:stretch>
            <a:fillRect/>
          </a:stretch>
        </p:blipFill>
        <p:spPr bwMode="auto">
          <a:xfrm>
            <a:off x="1928794" y="2928934"/>
            <a:ext cx="5524500" cy="3409951"/>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71538" y="5052557"/>
            <a:ext cx="7215238" cy="1631216"/>
          </a:xfrm>
          <a:prstGeom prst="rect">
            <a:avLst/>
          </a:prstGeom>
          <a:noFill/>
        </p:spPr>
        <p:txBody>
          <a:bodyPr wrap="square" rtlCol="0">
            <a:spAutoFit/>
          </a:bodyPr>
          <a:lstStyle/>
          <a:p>
            <a:r>
              <a:rPr lang="en-US" sz="2000" dirty="0" smtClean="0">
                <a:latin typeface="Arial" charset="0"/>
                <a:ea typeface="Arial" charset="0"/>
                <a:cs typeface="Arial" charset="0"/>
              </a:rPr>
              <a:t>Value-added pricing: Rather than cutting services to maintain lower admission prices, premium theaters such as AMC’s Cinema Suites are adding amenities and charging more. “Once people experience it….they don’t want to go anywhere else.”</a:t>
            </a:r>
            <a:endParaRPr lang="th-TH" sz="2000" dirty="0">
              <a:latin typeface="Arial" charset="0"/>
              <a:ea typeface="Arial" charset="0"/>
              <a:cs typeface="Arial" charset="0"/>
            </a:endParaRPr>
          </a:p>
        </p:txBody>
      </p:sp>
      <p:pic>
        <p:nvPicPr>
          <p:cNvPr id="39938" name="Picture 2" descr="http://dinein.amctheatres.com/content/images/slideshow/AMC-Dine-In-Theatres-Cinema-Suites-Slide.jpg"/>
          <p:cNvPicPr>
            <a:picLocks noChangeAspect="1" noChangeArrowheads="1"/>
          </p:cNvPicPr>
          <p:nvPr/>
        </p:nvPicPr>
        <p:blipFill>
          <a:blip r:embed="rId2" cstate="print"/>
          <a:srcRect/>
          <a:stretch>
            <a:fillRect/>
          </a:stretch>
        </p:blipFill>
        <p:spPr bwMode="auto">
          <a:xfrm>
            <a:off x="1071538" y="500042"/>
            <a:ext cx="7715272" cy="435771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Cost-Based Pricing</a:t>
            </a:r>
            <a:endParaRPr lang="th-TH" dirty="0"/>
          </a:p>
        </p:txBody>
      </p:sp>
      <p:sp>
        <p:nvSpPr>
          <p:cNvPr id="3" name="ตัวยึดเนื้อหา 2"/>
          <p:cNvSpPr>
            <a:spLocks noGrp="1"/>
          </p:cNvSpPr>
          <p:nvPr>
            <p:ph sz="quarter" idx="1"/>
          </p:nvPr>
        </p:nvSpPr>
        <p:spPr/>
        <p:txBody>
          <a:bodyPr/>
          <a:lstStyle/>
          <a:p>
            <a:pPr>
              <a:buNone/>
            </a:pPr>
            <a:r>
              <a:rPr lang="en-US" dirty="0" smtClean="0">
                <a:latin typeface="Arial" charset="0"/>
                <a:ea typeface="Arial" charset="0"/>
                <a:cs typeface="Arial" charset="0"/>
              </a:rPr>
              <a:t>  Types of Costs</a:t>
            </a:r>
          </a:p>
          <a:p>
            <a:pPr>
              <a:buNone/>
            </a:pPr>
            <a:endParaRPr lang="en-US" dirty="0" smtClean="0">
              <a:latin typeface="Arial" charset="0"/>
              <a:ea typeface="Arial" charset="0"/>
              <a:cs typeface="Arial" charset="0"/>
            </a:endParaRPr>
          </a:p>
          <a:p>
            <a:pPr>
              <a:buFont typeface="Wingdings" pitchFamily="2" charset="2"/>
              <a:buChar char="v"/>
            </a:pPr>
            <a:r>
              <a:rPr lang="en-US" b="1" dirty="0" smtClean="0">
                <a:solidFill>
                  <a:srgbClr val="FF0000"/>
                </a:solidFill>
                <a:latin typeface="Arial" charset="0"/>
                <a:ea typeface="Arial" charset="0"/>
                <a:cs typeface="Arial" charset="0"/>
              </a:rPr>
              <a:t>Fixed costs (overhead): </a:t>
            </a:r>
            <a:r>
              <a:rPr lang="en-US" dirty="0" smtClean="0">
                <a:solidFill>
                  <a:srgbClr val="FF0000"/>
                </a:solidFill>
                <a:latin typeface="Arial" charset="0"/>
                <a:ea typeface="Arial" charset="0"/>
                <a:cs typeface="Arial" charset="0"/>
              </a:rPr>
              <a:t>Costs that do not vary with production or sales level</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b="1" dirty="0" smtClean="0">
                <a:solidFill>
                  <a:srgbClr val="FF0000"/>
                </a:solidFill>
                <a:latin typeface="Arial" charset="0"/>
                <a:ea typeface="Arial" charset="0"/>
                <a:cs typeface="Arial" charset="0"/>
              </a:rPr>
              <a:t>Variable costs</a:t>
            </a:r>
            <a:r>
              <a:rPr lang="en-US" dirty="0" smtClean="0">
                <a:solidFill>
                  <a:srgbClr val="FF0000"/>
                </a:solidFill>
                <a:latin typeface="Arial" charset="0"/>
                <a:ea typeface="Arial" charset="0"/>
                <a:cs typeface="Arial" charset="0"/>
              </a:rPr>
              <a:t>: Costs that vary with the level of production</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b="1" dirty="0" smtClean="0">
                <a:solidFill>
                  <a:srgbClr val="FF0000"/>
                </a:solidFill>
                <a:latin typeface="Arial" charset="0"/>
                <a:ea typeface="Arial" charset="0"/>
                <a:cs typeface="Arial" charset="0"/>
              </a:rPr>
              <a:t>Total costs: </a:t>
            </a:r>
            <a:r>
              <a:rPr lang="en-US" dirty="0" smtClean="0">
                <a:solidFill>
                  <a:srgbClr val="FF0000"/>
                </a:solidFill>
                <a:latin typeface="Arial" charset="0"/>
                <a:ea typeface="Arial" charset="0"/>
                <a:cs typeface="Arial" charset="0"/>
              </a:rPr>
              <a:t>The sum of the fixed and variable costs for any given level of production</a:t>
            </a:r>
            <a:endParaRPr lang="th-TH" dirty="0">
              <a:solidFill>
                <a:srgbClr val="FF0000"/>
              </a:solidFill>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Cost-Based Pricing</a:t>
            </a:r>
            <a:endParaRPr lang="th-TH" dirty="0"/>
          </a:p>
        </p:txBody>
      </p:sp>
      <p:sp>
        <p:nvSpPr>
          <p:cNvPr id="3" name="ตัวยึดเนื้อหา 2"/>
          <p:cNvSpPr>
            <a:spLocks noGrp="1"/>
          </p:cNvSpPr>
          <p:nvPr>
            <p:ph sz="quarter" idx="1"/>
          </p:nvPr>
        </p:nvSpPr>
        <p:spPr/>
        <p:txBody>
          <a:bodyPr/>
          <a:lstStyle/>
          <a:p>
            <a:r>
              <a:rPr lang="en-US" dirty="0" smtClean="0">
                <a:latin typeface="Arial" charset="0"/>
                <a:ea typeface="Arial" charset="0"/>
                <a:cs typeface="Arial" charset="0"/>
              </a:rPr>
              <a:t>Costs at Different Levels of Production</a:t>
            </a:r>
          </a:p>
          <a:p>
            <a:pPr>
              <a:buNone/>
            </a:pPr>
            <a:r>
              <a:rPr lang="en-US" sz="1800" dirty="0" smtClean="0">
                <a:latin typeface="Arial" charset="0"/>
                <a:ea typeface="Arial" charset="0"/>
                <a:cs typeface="Arial" charset="0"/>
              </a:rPr>
              <a:t>Figure 10.3 Cost per Unit at Different Levels of Production per Period</a:t>
            </a:r>
            <a:endParaRPr lang="th-TH" sz="1800" dirty="0">
              <a:latin typeface="Arial" charset="0"/>
              <a:ea typeface="Arial" charset="0"/>
              <a:cs typeface="Arial" charset="0"/>
            </a:endParaRPr>
          </a:p>
        </p:txBody>
      </p:sp>
      <p:pic>
        <p:nvPicPr>
          <p:cNvPr id="4" name="รูปภาพ 3" descr="Figure 10.3.jpg"/>
          <p:cNvPicPr>
            <a:picLocks noChangeAspect="1"/>
          </p:cNvPicPr>
          <p:nvPr/>
        </p:nvPicPr>
        <p:blipFill>
          <a:blip r:embed="rId2" cstate="print">
            <a:lum bright="15000" contrast="57000"/>
          </a:blip>
          <a:stretch>
            <a:fillRect/>
          </a:stretch>
        </p:blipFill>
        <p:spPr>
          <a:xfrm>
            <a:off x="2786050" y="2357430"/>
            <a:ext cx="6215106" cy="3286148"/>
          </a:xfrm>
          <a:prstGeom prst="rect">
            <a:avLst/>
          </a:prstGeom>
        </p:spPr>
      </p:pic>
      <p:sp>
        <p:nvSpPr>
          <p:cNvPr id="5" name="TextBox 4"/>
          <p:cNvSpPr txBox="1"/>
          <p:nvPr/>
        </p:nvSpPr>
        <p:spPr>
          <a:xfrm>
            <a:off x="214282" y="4489416"/>
            <a:ext cx="2428892" cy="2308324"/>
          </a:xfrm>
          <a:prstGeom prst="rect">
            <a:avLst/>
          </a:prstGeom>
          <a:noFill/>
        </p:spPr>
        <p:txBody>
          <a:bodyPr wrap="square" rtlCol="0">
            <a:spAutoFit/>
          </a:bodyPr>
          <a:lstStyle/>
          <a:p>
            <a:r>
              <a:rPr lang="en-US" sz="1800" dirty="0" smtClean="0">
                <a:latin typeface="Arial" charset="0"/>
                <a:ea typeface="Arial" charset="0"/>
                <a:cs typeface="Arial" charset="0"/>
              </a:rPr>
              <a:t>What’s the point of all the cost curves in this and the next few figures? Costs are an important factor in setting price, and companies must understand them well.</a:t>
            </a:r>
            <a:endParaRPr lang="th-TH" sz="1800" dirty="0">
              <a:latin typeface="Arial" charset="0"/>
              <a:ea typeface="Arial" charset="0"/>
              <a:cs typeface="Arial" charset="0"/>
            </a:endParaRPr>
          </a:p>
        </p:txBody>
      </p:sp>
      <p:cxnSp>
        <p:nvCxnSpPr>
          <p:cNvPr id="9" name="ลูกศรเชื่อมต่อแบบตรง 8"/>
          <p:cNvCxnSpPr/>
          <p:nvPr/>
        </p:nvCxnSpPr>
        <p:spPr>
          <a:xfrm flipV="1">
            <a:off x="2128822" y="4000504"/>
            <a:ext cx="342872" cy="45875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Cost-Based Pricing</a:t>
            </a:r>
            <a:endParaRPr lang="th-TH" dirty="0"/>
          </a:p>
        </p:txBody>
      </p:sp>
      <p:sp>
        <p:nvSpPr>
          <p:cNvPr id="3" name="ตัวยึดเนื้อหา 2"/>
          <p:cNvSpPr>
            <a:spLocks noGrp="1"/>
          </p:cNvSpPr>
          <p:nvPr>
            <p:ph sz="quarter" idx="1"/>
          </p:nvPr>
        </p:nvSpPr>
        <p:spPr/>
        <p:txBody>
          <a:bodyPr/>
          <a:lstStyle/>
          <a:p>
            <a:r>
              <a:rPr lang="en-US" dirty="0" smtClean="0">
                <a:latin typeface="Arial" charset="0"/>
                <a:ea typeface="Arial" charset="0"/>
                <a:cs typeface="Arial" charset="0"/>
              </a:rPr>
              <a:t>Costs as a Function of Production Experience</a:t>
            </a:r>
          </a:p>
          <a:p>
            <a:pPr>
              <a:buFont typeface="Wingdings" pitchFamily="2" charset="2"/>
              <a:buChar char="v"/>
            </a:pPr>
            <a:r>
              <a:rPr lang="en-US" dirty="0" smtClean="0">
                <a:solidFill>
                  <a:srgbClr val="FF0000"/>
                </a:solidFill>
                <a:latin typeface="Arial" charset="0"/>
                <a:ea typeface="Arial" charset="0"/>
                <a:cs typeface="Arial" charset="0"/>
              </a:rPr>
              <a:t>Experience curve(learning curve): The drop in the average per-unit production cost that comes with accumulated production experience.</a:t>
            </a:r>
          </a:p>
          <a:p>
            <a:r>
              <a:rPr lang="en-US" sz="1800" dirty="0" smtClean="0">
                <a:latin typeface="Arial" charset="0"/>
                <a:ea typeface="Arial" charset="0"/>
                <a:cs typeface="Arial" charset="0"/>
              </a:rPr>
              <a:t>Figure 10.4 Cost per Unit as a Function of Accumulated production: The Experience Curve</a:t>
            </a:r>
            <a:endParaRPr lang="th-TH" sz="1800" dirty="0">
              <a:latin typeface="Arial" charset="0"/>
              <a:ea typeface="Arial" charset="0"/>
              <a:cs typeface="Arial" charset="0"/>
            </a:endParaRPr>
          </a:p>
        </p:txBody>
      </p:sp>
      <p:pic>
        <p:nvPicPr>
          <p:cNvPr id="4" name="รูปภาพ 3" descr="Figure 10.4.jpg"/>
          <p:cNvPicPr>
            <a:picLocks noChangeAspect="1"/>
          </p:cNvPicPr>
          <p:nvPr/>
        </p:nvPicPr>
        <p:blipFill>
          <a:blip r:embed="rId2" cstate="print">
            <a:lum bright="6000" contrast="69000"/>
          </a:blip>
          <a:stretch>
            <a:fillRect/>
          </a:stretch>
        </p:blipFill>
        <p:spPr>
          <a:xfrm>
            <a:off x="2500298" y="3786190"/>
            <a:ext cx="4286280" cy="2812059"/>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801974" y="0"/>
            <a:ext cx="7772400" cy="1143000"/>
          </a:xfrm>
        </p:spPr>
        <p:txBody>
          <a:bodyPr/>
          <a:lstStyle/>
          <a:p>
            <a:r>
              <a:rPr lang="en-US" dirty="0" smtClean="0"/>
              <a:t>Cost-Based Pricing</a:t>
            </a:r>
            <a:endParaRPr lang="th-TH" dirty="0"/>
          </a:p>
        </p:txBody>
      </p:sp>
      <p:sp>
        <p:nvSpPr>
          <p:cNvPr id="3" name="ตัวยึดเนื้อหา 2"/>
          <p:cNvSpPr>
            <a:spLocks noGrp="1"/>
          </p:cNvSpPr>
          <p:nvPr>
            <p:ph sz="quarter" idx="1"/>
          </p:nvPr>
        </p:nvSpPr>
        <p:spPr>
          <a:xfrm>
            <a:off x="664564" y="1417638"/>
            <a:ext cx="7729566" cy="5267348"/>
          </a:xfrm>
        </p:spPr>
        <p:txBody>
          <a:bodyPr>
            <a:normAutofit fontScale="62500" lnSpcReduction="20000"/>
          </a:bodyPr>
          <a:lstStyle/>
          <a:p>
            <a:pPr>
              <a:buFont typeface="Wingdings" pitchFamily="2" charset="2"/>
              <a:buChar char="v"/>
            </a:pPr>
            <a:r>
              <a:rPr lang="en-US" sz="4500" dirty="0" smtClean="0">
                <a:solidFill>
                  <a:srgbClr val="FF0000"/>
                </a:solidFill>
                <a:latin typeface="Arial" charset="0"/>
                <a:ea typeface="Arial" charset="0"/>
                <a:cs typeface="Arial" charset="0"/>
              </a:rPr>
              <a:t>Cost-Plus Pricing (or markup pricing): Adding a standard markup to the cost of the product</a:t>
            </a:r>
            <a:r>
              <a:rPr lang="en-US" dirty="0" smtClean="0">
                <a:latin typeface="Arial" charset="0"/>
                <a:ea typeface="Arial" charset="0"/>
                <a:cs typeface="Arial" charset="0"/>
              </a:rPr>
              <a:t>.</a:t>
            </a:r>
          </a:p>
          <a:p>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Variable cost                $10</a:t>
            </a:r>
          </a:p>
          <a:p>
            <a:pPr>
              <a:buNone/>
            </a:pPr>
            <a:r>
              <a:rPr lang="en-US" dirty="0" smtClean="0">
                <a:latin typeface="Arial" charset="0"/>
                <a:ea typeface="Arial" charset="0"/>
                <a:cs typeface="Arial" charset="0"/>
              </a:rPr>
              <a:t>Fixed cost                    $300,000</a:t>
            </a:r>
          </a:p>
          <a:p>
            <a:pPr>
              <a:buNone/>
            </a:pPr>
            <a:r>
              <a:rPr lang="en-US" dirty="0" smtClean="0">
                <a:latin typeface="Arial" charset="0"/>
                <a:ea typeface="Arial" charset="0"/>
                <a:cs typeface="Arial" charset="0"/>
              </a:rPr>
              <a:t>Expected unit sales       50,000</a:t>
            </a:r>
          </a:p>
          <a:p>
            <a:pPr>
              <a:buNone/>
            </a:pPr>
            <a:r>
              <a:rPr lang="en-US" dirty="0" smtClean="0">
                <a:latin typeface="Arial" charset="0"/>
                <a:ea typeface="Arial" charset="0"/>
                <a:cs typeface="Arial" charset="0"/>
              </a:rPr>
              <a:t>Then the manufacturer’s cost per toaster is given by the following:</a:t>
            </a:r>
          </a:p>
          <a:p>
            <a:pPr>
              <a:buNone/>
            </a:pPr>
            <a:r>
              <a:rPr lang="en-US" dirty="0" smtClean="0">
                <a:latin typeface="Arial" charset="0"/>
                <a:ea typeface="Arial" charset="0"/>
                <a:cs typeface="Arial" charset="0"/>
              </a:rPr>
              <a:t>Unit cost=variable cost + fixed cost/unit sales =</a:t>
            </a:r>
          </a:p>
          <a:p>
            <a:pPr>
              <a:buNone/>
            </a:pPr>
            <a:r>
              <a:rPr lang="en-US" dirty="0" smtClean="0">
                <a:latin typeface="Arial" charset="0"/>
                <a:ea typeface="Arial" charset="0"/>
                <a:cs typeface="Arial" charset="0"/>
              </a:rPr>
              <a:t>                              $10 + $300,000/50,000 = $16</a:t>
            </a:r>
          </a:p>
          <a:p>
            <a:endParaRPr lang="en-US" dirty="0" smtClean="0">
              <a:latin typeface="Arial" charset="0"/>
              <a:ea typeface="Arial" charset="0"/>
              <a:cs typeface="Arial" charset="0"/>
            </a:endParaRPr>
          </a:p>
          <a:p>
            <a:r>
              <a:rPr lang="en-US" dirty="0" smtClean="0">
                <a:latin typeface="Arial" charset="0"/>
                <a:ea typeface="Arial" charset="0"/>
                <a:cs typeface="Arial" charset="0"/>
              </a:rPr>
              <a:t>Now suppose the manufacturer wants to earn a 20 percent markup on sales. The manufacture’s markup price is given by the following.</a:t>
            </a:r>
          </a:p>
          <a:p>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       Markup price = unit cost/(1-desired return on sales) = $16/1-0.2= $20</a:t>
            </a:r>
          </a:p>
          <a:p>
            <a:endParaRPr lang="en-US" dirty="0" smtClean="0">
              <a:latin typeface="Arial" charset="0"/>
              <a:ea typeface="Arial" charset="0"/>
              <a:cs typeface="Arial" charset="0"/>
            </a:endParaRPr>
          </a:p>
          <a:p>
            <a:r>
              <a:rPr lang="en-US" dirty="0" smtClean="0">
                <a:latin typeface="Arial" charset="0"/>
                <a:ea typeface="Arial" charset="0"/>
                <a:cs typeface="Arial" charset="0"/>
              </a:rPr>
              <a:t>The manufacturer would charge dealers $20 per toaster and make a profit of $4 per unit. The dealers, in turn, will mark up the toaster.  If dealers want to earn 50 percent on the sales price, they will mark up the toaster to $40 ($20 +50% of $40). This number is equivalent to the markup on cost of 100 percent ($20/$20).</a:t>
            </a:r>
          </a:p>
          <a:p>
            <a:endParaRPr lang="en-US" dirty="0" smtClean="0">
              <a:latin typeface="Arial" charset="0"/>
              <a:ea typeface="Arial" charset="0"/>
              <a:cs typeface="Arial" charset="0"/>
            </a:endParaRPr>
          </a:p>
          <a:p>
            <a:endParaRPr lang="th-TH" dirty="0">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39514" y="99752"/>
            <a:ext cx="7772400" cy="1143000"/>
          </a:xfrm>
        </p:spPr>
        <p:txBody>
          <a:bodyPr/>
          <a:lstStyle/>
          <a:p>
            <a:r>
              <a:rPr lang="en-US" dirty="0" smtClean="0"/>
              <a:t>Cost-Based Pricing</a:t>
            </a:r>
            <a:endParaRPr lang="th-TH" dirty="0"/>
          </a:p>
        </p:txBody>
      </p:sp>
      <p:sp>
        <p:nvSpPr>
          <p:cNvPr id="3" name="ตัวยึดเนื้อหา 2"/>
          <p:cNvSpPr>
            <a:spLocks noGrp="1"/>
          </p:cNvSpPr>
          <p:nvPr>
            <p:ph sz="quarter" idx="1"/>
          </p:nvPr>
        </p:nvSpPr>
        <p:spPr>
          <a:xfrm>
            <a:off x="539646" y="1417638"/>
            <a:ext cx="7772400" cy="4572000"/>
          </a:xfrm>
        </p:spPr>
        <p:txBody>
          <a:bodyPr/>
          <a:lstStyle/>
          <a:p>
            <a:r>
              <a:rPr lang="en-US" dirty="0" smtClean="0">
                <a:latin typeface="Arial" charset="0"/>
                <a:ea typeface="Arial" charset="0"/>
                <a:cs typeface="Arial" charset="0"/>
              </a:rPr>
              <a:t>Break-Even Analysis and Target Profit Pricing</a:t>
            </a:r>
          </a:p>
          <a:p>
            <a:pPr>
              <a:buNone/>
            </a:pPr>
            <a:endParaRPr lang="en-US" dirty="0" smtClean="0">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Break –even pricing(target return pricing): Selling price to break even on the costs of making and marketing a product, or setting price to make a target return.</a:t>
            </a:r>
          </a:p>
          <a:p>
            <a:endParaRPr lang="en-US" dirty="0" smtClean="0">
              <a:latin typeface="Arial" charset="0"/>
              <a:ea typeface="Arial" charset="0"/>
              <a:cs typeface="Arial" charset="0"/>
            </a:endParaRPr>
          </a:p>
        </p:txBody>
      </p:sp>
      <p:pic>
        <p:nvPicPr>
          <p:cNvPr id="13314" name="Picture 2" descr="http://lh5.ggpht.com/_OE0k8ZcPG7o/SqApTlBqu1I/AAAAAAAAAC8/YOTQmyTXoGU/click_for_outrageous_break_even_pricing%5B7%5D.gif?imgmax=800"/>
          <p:cNvPicPr>
            <a:picLocks noChangeAspect="1" noChangeArrowheads="1"/>
          </p:cNvPicPr>
          <p:nvPr/>
        </p:nvPicPr>
        <p:blipFill>
          <a:blip r:embed="rId2" cstate="print"/>
          <a:srcRect/>
          <a:stretch>
            <a:fillRect/>
          </a:stretch>
        </p:blipFill>
        <p:spPr bwMode="auto">
          <a:xfrm rot="809866">
            <a:off x="4849532" y="4211887"/>
            <a:ext cx="2928954" cy="1952637"/>
          </a:xfrm>
          <a:prstGeom prst="rect">
            <a:avLst/>
          </a:prstGeom>
        </p:spPr>
        <p:style>
          <a:lnRef idx="1">
            <a:schemeClr val="accent1"/>
          </a:lnRef>
          <a:fillRef idx="2">
            <a:schemeClr val="accent1"/>
          </a:fillRef>
          <a:effectRef idx="1">
            <a:schemeClr val="accent1"/>
          </a:effectRef>
          <a:fontRef idx="minor">
            <a:schemeClr val="dk1"/>
          </a:fontRef>
        </p:style>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Cost-Based Pricing</a:t>
            </a:r>
            <a:endParaRPr lang="th-TH" dirty="0"/>
          </a:p>
        </p:txBody>
      </p:sp>
      <p:sp>
        <p:nvSpPr>
          <p:cNvPr id="3" name="ตัวยึดเนื้อหา 2"/>
          <p:cNvSpPr>
            <a:spLocks noGrp="1"/>
          </p:cNvSpPr>
          <p:nvPr>
            <p:ph sz="quarter" idx="1"/>
          </p:nvPr>
        </p:nvSpPr>
        <p:spPr>
          <a:xfrm>
            <a:off x="857224" y="928670"/>
            <a:ext cx="7772400" cy="4572000"/>
          </a:xfrm>
        </p:spPr>
        <p:txBody>
          <a:bodyPr/>
          <a:lstStyle/>
          <a:p>
            <a:pPr>
              <a:buNone/>
            </a:pPr>
            <a:endParaRPr lang="en-US" dirty="0" smtClean="0">
              <a:latin typeface="Arial" charset="0"/>
              <a:ea typeface="Arial" charset="0"/>
              <a:cs typeface="Arial" charset="0"/>
            </a:endParaRPr>
          </a:p>
          <a:p>
            <a:pPr>
              <a:buNone/>
            </a:pPr>
            <a:r>
              <a:rPr lang="en-US" sz="2400" dirty="0" smtClean="0">
                <a:latin typeface="Arial" charset="0"/>
                <a:ea typeface="Arial" charset="0"/>
                <a:cs typeface="Arial" charset="0"/>
              </a:rPr>
              <a:t>    Figure 10.5 Break –Even Chart for Determining Target-Return Price and Break-Even Volume</a:t>
            </a:r>
          </a:p>
        </p:txBody>
      </p:sp>
      <p:pic>
        <p:nvPicPr>
          <p:cNvPr id="4" name="รูปภาพ 3" descr="Figure 10.5.jpg"/>
          <p:cNvPicPr>
            <a:picLocks noChangeAspect="1"/>
          </p:cNvPicPr>
          <p:nvPr/>
        </p:nvPicPr>
        <p:blipFill>
          <a:blip r:embed="rId2" cstate="print">
            <a:lum bright="19000" contrast="61000"/>
          </a:blip>
          <a:stretch>
            <a:fillRect/>
          </a:stretch>
        </p:blipFill>
        <p:spPr>
          <a:xfrm>
            <a:off x="500034" y="2428868"/>
            <a:ext cx="5757873" cy="4167051"/>
          </a:xfrm>
          <a:prstGeom prst="rect">
            <a:avLst/>
          </a:prstGeom>
        </p:spPr>
      </p:pic>
      <p:sp>
        <p:nvSpPr>
          <p:cNvPr id="5" name="TextBox 4"/>
          <p:cNvSpPr txBox="1"/>
          <p:nvPr/>
        </p:nvSpPr>
        <p:spPr>
          <a:xfrm>
            <a:off x="6500826" y="3929066"/>
            <a:ext cx="2143140" cy="2308324"/>
          </a:xfrm>
          <a:prstGeom prst="rect">
            <a:avLst/>
          </a:prstGeom>
          <a:noFill/>
        </p:spPr>
        <p:txBody>
          <a:bodyPr wrap="square" rtlCol="0">
            <a:spAutoFit/>
          </a:bodyPr>
          <a:lstStyle/>
          <a:p>
            <a:r>
              <a:rPr lang="en-US" sz="1800" dirty="0" smtClean="0">
                <a:latin typeface="Arial" charset="0"/>
                <a:ea typeface="Arial" charset="0"/>
                <a:cs typeface="Arial" charset="0"/>
              </a:rPr>
              <a:t>To make a target return of $2 million, the company must sell 800,000  units.  But will customers buy that many units at the $15 price?</a:t>
            </a:r>
            <a:endParaRPr lang="th-TH" sz="1800" dirty="0">
              <a:latin typeface="Arial" charset="0"/>
              <a:ea typeface="Arial" charset="0"/>
              <a:cs typeface="Arial" charset="0"/>
            </a:endParaRPr>
          </a:p>
        </p:txBody>
      </p:sp>
      <p:cxnSp>
        <p:nvCxnSpPr>
          <p:cNvPr id="7" name="ลูกศรเชื่อมต่อแบบตรง 6"/>
          <p:cNvCxnSpPr/>
          <p:nvPr/>
        </p:nvCxnSpPr>
        <p:spPr>
          <a:xfrm rot="10800000">
            <a:off x="6143636" y="3143248"/>
            <a:ext cx="642942" cy="42862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Cost-Based Pricing</a:t>
            </a:r>
            <a:endParaRPr lang="th-TH" dirty="0"/>
          </a:p>
        </p:txBody>
      </p:sp>
      <p:sp>
        <p:nvSpPr>
          <p:cNvPr id="3" name="ตัวยึดเนื้อหา 2"/>
          <p:cNvSpPr>
            <a:spLocks noGrp="1"/>
          </p:cNvSpPr>
          <p:nvPr>
            <p:ph sz="quarter" idx="1"/>
          </p:nvPr>
        </p:nvSpPr>
        <p:spPr>
          <a:xfrm>
            <a:off x="914400" y="1447800"/>
            <a:ext cx="7772400" cy="4572000"/>
          </a:xfrm>
        </p:spPr>
        <p:txBody>
          <a:bodyPr/>
          <a:lstStyle/>
          <a:p>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Break-even volume = fixed cost/price-variable cost </a:t>
            </a:r>
          </a:p>
          <a:p>
            <a:pPr>
              <a:buNone/>
            </a:pPr>
            <a:r>
              <a:rPr lang="en-US" dirty="0" smtClean="0">
                <a:latin typeface="Arial" charset="0"/>
                <a:ea typeface="Arial" charset="0"/>
                <a:cs typeface="Arial" charset="0"/>
              </a:rPr>
              <a:t>                                      = $300,000/$20-$10 = 30,000</a:t>
            </a:r>
          </a:p>
          <a:p>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 </a:t>
            </a:r>
            <a:r>
              <a:rPr lang="en-US" sz="2000" dirty="0" smtClean="0">
                <a:latin typeface="Arial" charset="0"/>
                <a:ea typeface="Arial" charset="0"/>
                <a:cs typeface="Arial" charset="0"/>
              </a:rPr>
              <a:t>Table 10.1 Break-Even Volume and Profits at Different Prices</a:t>
            </a:r>
          </a:p>
        </p:txBody>
      </p:sp>
      <p:pic>
        <p:nvPicPr>
          <p:cNvPr id="4" name="รูปภาพ 3" descr="Table 10.1.jpg"/>
          <p:cNvPicPr>
            <a:picLocks noChangeAspect="1"/>
          </p:cNvPicPr>
          <p:nvPr/>
        </p:nvPicPr>
        <p:blipFill>
          <a:blip r:embed="rId2" cstate="print">
            <a:lum bright="1000" contrast="74000"/>
          </a:blip>
          <a:stretch>
            <a:fillRect/>
          </a:stretch>
        </p:blipFill>
        <p:spPr>
          <a:xfrm>
            <a:off x="614370" y="3620284"/>
            <a:ext cx="8072430" cy="276132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Competition-Based Pricing</a:t>
            </a:r>
            <a:endParaRPr lang="th-TH" dirty="0"/>
          </a:p>
        </p:txBody>
      </p:sp>
      <p:sp>
        <p:nvSpPr>
          <p:cNvPr id="3" name="ตัวยึดเนื้อหา 2"/>
          <p:cNvSpPr>
            <a:spLocks noGrp="1"/>
          </p:cNvSpPr>
          <p:nvPr>
            <p:ph sz="quarter" idx="1"/>
          </p:nvPr>
        </p:nvSpPr>
        <p:spPr>
          <a:xfrm>
            <a:off x="534691" y="1491021"/>
            <a:ext cx="8297013" cy="5267348"/>
          </a:xfrm>
        </p:spPr>
        <p:txBody>
          <a:bodyPr>
            <a:normAutofit/>
          </a:bodyPr>
          <a:lstStyle/>
          <a:p>
            <a:pPr>
              <a:buFont typeface="Wingdings" pitchFamily="2" charset="2"/>
              <a:buChar char="v"/>
            </a:pPr>
            <a:r>
              <a:rPr lang="en-US" dirty="0" smtClean="0">
                <a:solidFill>
                  <a:srgbClr val="FF0000"/>
                </a:solidFill>
                <a:latin typeface="Arial" charset="0"/>
                <a:ea typeface="Arial" charset="0"/>
                <a:cs typeface="Arial" charset="0"/>
              </a:rPr>
              <a:t>Competition-based pricing: Setting prices based on competitors’ strategies, prices, costs and market offerings.</a:t>
            </a: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sz="1800" dirty="0" smtClean="0">
              <a:latin typeface="Arial" charset="0"/>
              <a:ea typeface="Arial" charset="0"/>
              <a:cs typeface="Arial" charset="0"/>
            </a:endParaRPr>
          </a:p>
          <a:p>
            <a:endParaRPr lang="en-US" sz="1800" dirty="0" smtClean="0">
              <a:latin typeface="Arial" charset="0"/>
              <a:ea typeface="Arial" charset="0"/>
              <a:cs typeface="Arial" charset="0"/>
            </a:endParaRPr>
          </a:p>
          <a:p>
            <a:endParaRPr lang="en-US" sz="1800" dirty="0" smtClean="0">
              <a:latin typeface="Arial" charset="0"/>
              <a:ea typeface="Arial" charset="0"/>
              <a:cs typeface="Arial" charset="0"/>
            </a:endParaRPr>
          </a:p>
          <a:p>
            <a:pPr>
              <a:buNone/>
            </a:pPr>
            <a:r>
              <a:rPr lang="en-US" sz="1800" dirty="0" smtClean="0">
                <a:latin typeface="Arial" charset="0"/>
                <a:ea typeface="Arial" charset="0"/>
                <a:cs typeface="Arial" charset="0"/>
              </a:rPr>
              <a:t>     Pricing against larger, lower-price competitors: Fast-growing clothing boutique Hot Mama isn’t likely to win a price war against giants Macy’s or Kohl’s. Instead, it relies on personal service, a mom and kid-friendly atmosphere, and its knowledgeable staff to turn harried moms into loyal patrons. “It’s like shopping with a girlfriend.”</a:t>
            </a:r>
            <a:endParaRPr lang="th-TH" sz="1800" dirty="0">
              <a:latin typeface="Arial" charset="0"/>
              <a:ea typeface="Arial" charset="0"/>
              <a:cs typeface="Arial" charset="0"/>
            </a:endParaRPr>
          </a:p>
        </p:txBody>
      </p:sp>
      <p:pic>
        <p:nvPicPr>
          <p:cNvPr id="9218" name="Picture 2" descr="http://1.bp.blogspot.com/-6XnqYXa-sJE/Tx2AtGhWMbI/AAAAAAAACS0/yJcWCCC7uo0/s1600/hot%252520mama%252520image%2525202.jpg"/>
          <p:cNvPicPr>
            <a:picLocks noChangeAspect="1" noChangeArrowheads="1"/>
          </p:cNvPicPr>
          <p:nvPr/>
        </p:nvPicPr>
        <p:blipFill>
          <a:blip r:embed="rId2" cstate="print"/>
          <a:srcRect/>
          <a:stretch>
            <a:fillRect/>
          </a:stretch>
        </p:blipFill>
        <p:spPr bwMode="auto">
          <a:xfrm>
            <a:off x="4435194" y="2896531"/>
            <a:ext cx="2857500" cy="1905001"/>
          </a:xfrm>
          <a:prstGeom prst="rect">
            <a:avLst/>
          </a:prstGeom>
          <a:noFill/>
        </p:spPr>
      </p:pic>
      <p:pic>
        <p:nvPicPr>
          <p:cNvPr id="9220" name="Picture 4" descr="http://assets.bizjournals.com/twincities/print-edition/0201-Hot-Mama-3*304.jpg?v=1"/>
          <p:cNvPicPr>
            <a:picLocks noChangeAspect="1" noChangeArrowheads="1"/>
          </p:cNvPicPr>
          <p:nvPr/>
        </p:nvPicPr>
        <p:blipFill>
          <a:blip r:embed="rId3" cstate="print"/>
          <a:srcRect/>
          <a:stretch>
            <a:fillRect/>
          </a:stretch>
        </p:blipFill>
        <p:spPr bwMode="auto">
          <a:xfrm>
            <a:off x="1539594" y="2896531"/>
            <a:ext cx="2895600" cy="1914526"/>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normAutofit fontScale="90000"/>
          </a:bodyPr>
          <a:lstStyle/>
          <a:p>
            <a:r>
              <a:rPr lang="en-US" dirty="0" smtClean="0"/>
              <a:t>Objective 3: Other Internal and External Considerations Affecting Price Decisions</a:t>
            </a:r>
            <a:endParaRPr lang="th-TH" dirty="0"/>
          </a:p>
        </p:txBody>
      </p:sp>
      <p:pic>
        <p:nvPicPr>
          <p:cNvPr id="8194" name="Picture 2" descr="http://www.sunspheresoftware.com/siteimages/clothing%20store%204.jpg"/>
          <p:cNvPicPr>
            <a:picLocks noChangeAspect="1" noChangeArrowheads="1"/>
          </p:cNvPicPr>
          <p:nvPr/>
        </p:nvPicPr>
        <p:blipFill>
          <a:blip r:embed="rId2" cstate="print"/>
          <a:srcRect/>
          <a:stretch>
            <a:fillRect/>
          </a:stretch>
        </p:blipFill>
        <p:spPr bwMode="auto">
          <a:xfrm>
            <a:off x="2000232" y="2928934"/>
            <a:ext cx="4572000" cy="34290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a:xfrm>
            <a:off x="914400" y="624408"/>
            <a:ext cx="7772400" cy="1143000"/>
          </a:xfrm>
        </p:spPr>
        <p:txBody>
          <a:bodyPr>
            <a:normAutofit fontScale="90000"/>
          </a:bodyPr>
          <a:lstStyle/>
          <a:p>
            <a:r>
              <a:rPr lang="en-US" dirty="0" smtClean="0"/>
              <a:t>Overall Marketing Strategy, Objectives, and Mix</a:t>
            </a:r>
            <a:endParaRPr lang="th-TH" dirty="0"/>
          </a:p>
        </p:txBody>
      </p:sp>
      <p:sp>
        <p:nvSpPr>
          <p:cNvPr id="7" name="ตัวยึดเนื้อหา 6"/>
          <p:cNvSpPr>
            <a:spLocks noGrp="1"/>
          </p:cNvSpPr>
          <p:nvPr>
            <p:ph sz="quarter" idx="1"/>
          </p:nvPr>
        </p:nvSpPr>
        <p:spPr>
          <a:xfrm>
            <a:off x="602105" y="2285999"/>
            <a:ext cx="7801004" cy="5292931"/>
          </a:xfrm>
        </p:spPr>
        <p:txBody>
          <a:bodyPr>
            <a:normAutofit/>
          </a:bodyPr>
          <a:lstStyle/>
          <a:p>
            <a:pPr>
              <a:buFont typeface="Wingdings" pitchFamily="2" charset="2"/>
              <a:buChar char="v"/>
            </a:pPr>
            <a:r>
              <a:rPr lang="en-US" dirty="0" smtClean="0">
                <a:solidFill>
                  <a:srgbClr val="FF0000"/>
                </a:solidFill>
                <a:latin typeface="Arial" charset="0"/>
                <a:ea typeface="Arial" charset="0"/>
                <a:cs typeface="Arial" charset="0"/>
              </a:rPr>
              <a:t>Target Costing: Pricing that starts with an ideal selling price, then targets costs that will ensure that the price is met.</a:t>
            </a: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sz="2200" dirty="0" smtClean="0">
                <a:latin typeface="Arial" charset="0"/>
                <a:ea typeface="Arial" charset="0"/>
                <a:cs typeface="Arial" charset="0"/>
              </a:rPr>
              <a:t>    </a:t>
            </a:r>
            <a:endParaRPr lang="th-TH" sz="22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5644213" y="3878704"/>
            <a:ext cx="2562902" cy="2562902"/>
          </a:xfrm>
          <a:prstGeom prst="rect">
            <a:avLst/>
          </a:prstGeo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ตัวยึดเนื้อหา 6"/>
          <p:cNvSpPr>
            <a:spLocks noGrp="1"/>
          </p:cNvSpPr>
          <p:nvPr>
            <p:ph sz="quarter" idx="1"/>
          </p:nvPr>
        </p:nvSpPr>
        <p:spPr>
          <a:xfrm>
            <a:off x="914400" y="1447800"/>
            <a:ext cx="7801004" cy="5124472"/>
          </a:xfrm>
        </p:spPr>
        <p:txBody>
          <a:bodyPr>
            <a:normAutofit/>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sz="2200" dirty="0" smtClean="0">
                <a:latin typeface="Arial" charset="0"/>
                <a:ea typeface="Arial" charset="0"/>
                <a:cs typeface="Arial" charset="0"/>
              </a:rPr>
              <a:t>    Positioning on high price: Titus features its lofty prices in its advertising “suggested retail price: $7,750,000.”</a:t>
            </a:r>
            <a:endParaRPr lang="th-TH" sz="2200" dirty="0">
              <a:latin typeface="Arial" charset="0"/>
              <a:ea typeface="Arial" charset="0"/>
              <a:cs typeface="Arial" charset="0"/>
            </a:endParaRPr>
          </a:p>
        </p:txBody>
      </p:sp>
      <p:pic>
        <p:nvPicPr>
          <p:cNvPr id="7170" name="Picture 2" descr="http://image1.commarts.com/Images1/5/1/1504_15_0_MTk5Mjk0NTgxNDE4NjU1OTUx.jpg"/>
          <p:cNvPicPr>
            <a:picLocks noChangeAspect="1" noChangeArrowheads="1"/>
          </p:cNvPicPr>
          <p:nvPr/>
        </p:nvPicPr>
        <p:blipFill>
          <a:blip r:embed="rId2" cstate="print"/>
          <a:srcRect/>
          <a:stretch>
            <a:fillRect/>
          </a:stretch>
        </p:blipFill>
        <p:spPr bwMode="auto">
          <a:xfrm>
            <a:off x="1768352" y="786985"/>
            <a:ext cx="5826663" cy="3807576"/>
          </a:xfrm>
          <a:prstGeom prst="rect">
            <a:avLst/>
          </a:prstGeom>
          <a:noFill/>
        </p:spPr>
      </p:pic>
    </p:spTree>
    <p:extLst>
      <p:ext uri="{BB962C8B-B14F-4D97-AF65-F5344CB8AC3E}">
        <p14:creationId xmlns:p14="http://schemas.microsoft.com/office/powerpoint/2010/main" val="163767086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17398" y="4631336"/>
            <a:ext cx="8058255" cy="923330"/>
          </a:xfrm>
          <a:prstGeom prst="rect">
            <a:avLst/>
          </a:prstGeom>
          <a:noFill/>
        </p:spPr>
        <p:txBody>
          <a:bodyPr wrap="square" rtlCol="0">
            <a:spAutoFit/>
          </a:bodyPr>
          <a:lstStyle/>
          <a:p>
            <a:r>
              <a:rPr lang="en-US" sz="1800">
                <a:latin typeface="Arial" charset="0"/>
                <a:ea typeface="Arial" charset="0"/>
                <a:cs typeface="Arial" charset="0"/>
              </a:rPr>
              <a:t>Nonprice positioning:Luxury smartphone maker Vertu puts very high value into its products and charges sky-high prices to match that value. Average price: nearly $6,000</a:t>
            </a:r>
          </a:p>
        </p:txBody>
      </p:sp>
      <p:pic>
        <p:nvPicPr>
          <p:cNvPr id="3" name="Picture 2"/>
          <p:cNvPicPr>
            <a:picLocks noChangeAspect="1"/>
          </p:cNvPicPr>
          <p:nvPr/>
        </p:nvPicPr>
        <p:blipFill>
          <a:blip r:embed="rId2"/>
          <a:stretch>
            <a:fillRect/>
          </a:stretch>
        </p:blipFill>
        <p:spPr>
          <a:xfrm>
            <a:off x="817398" y="612100"/>
            <a:ext cx="7570620" cy="382249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757992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28596" y="571480"/>
            <a:ext cx="7772400" cy="1143000"/>
          </a:xfrm>
        </p:spPr>
        <p:txBody>
          <a:bodyPr>
            <a:normAutofit fontScale="90000"/>
          </a:bodyPr>
          <a:lstStyle/>
          <a:p>
            <a:r>
              <a:rPr lang="en-US" dirty="0" smtClean="0"/>
              <a:t>Real Marketing 10.2</a:t>
            </a:r>
            <a:br>
              <a:rPr lang="en-US" dirty="0" smtClean="0"/>
            </a:br>
            <a:r>
              <a:rPr lang="en-US" sz="2200" dirty="0" smtClean="0"/>
              <a:t>Trader Joe’s Unique </a:t>
            </a:r>
            <a:r>
              <a:rPr lang="en-US" sz="2000" dirty="0" smtClean="0"/>
              <a:t>Price-Value Positioning: “Cheap Gourmet”</a:t>
            </a:r>
            <a:r>
              <a:rPr lang="en-US" dirty="0" smtClean="0"/>
              <a:t/>
            </a:r>
            <a:br>
              <a:rPr lang="en-US" dirty="0" smtClean="0"/>
            </a:br>
            <a:endParaRPr lang="th-TH" dirty="0"/>
          </a:p>
        </p:txBody>
      </p:sp>
      <p:sp>
        <p:nvSpPr>
          <p:cNvPr id="3" name="ตัวยึดเนื้อหา 2"/>
          <p:cNvSpPr>
            <a:spLocks noGrp="1"/>
          </p:cNvSpPr>
          <p:nvPr>
            <p:ph sz="quarter" idx="1"/>
          </p:nvPr>
        </p:nvSpPr>
        <p:spPr>
          <a:xfrm>
            <a:off x="641720" y="1428736"/>
            <a:ext cx="7772400" cy="4572000"/>
          </a:xfrm>
        </p:spPr>
        <p:txBody>
          <a:bodyPr>
            <a:normAutofit fontScale="92500" lnSpcReduction="10000"/>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    </a:t>
            </a:r>
          </a:p>
          <a:p>
            <a:pPr>
              <a:buNone/>
            </a:pPr>
            <a:endParaRPr lang="en-US" sz="2000" dirty="0" smtClean="0">
              <a:latin typeface="Arial" charset="0"/>
              <a:ea typeface="Arial" charset="0"/>
              <a:cs typeface="Arial" charset="0"/>
            </a:endParaRPr>
          </a:p>
          <a:p>
            <a:pPr>
              <a:buNone/>
            </a:pPr>
            <a:r>
              <a:rPr lang="en-US" sz="2000" dirty="0" smtClean="0">
                <a:latin typeface="Arial" charset="0"/>
                <a:ea typeface="Arial" charset="0"/>
                <a:cs typeface="Arial" charset="0"/>
              </a:rPr>
              <a:t>    Trader Joe’s unique price-value strategy has earned it an almost cult- like following of devoted customers who love what they get for the prices they pay.</a:t>
            </a:r>
            <a:endParaRPr lang="th-TH" sz="2000" dirty="0">
              <a:latin typeface="Arial" charset="0"/>
              <a:ea typeface="Arial" charset="0"/>
              <a:cs typeface="Arial" charset="0"/>
            </a:endParaRPr>
          </a:p>
        </p:txBody>
      </p:sp>
      <p:pic>
        <p:nvPicPr>
          <p:cNvPr id="6146" name="Picture 2" descr="http://www.budgetsavvydiva.com/wp-content/uploads/2011/02/trader-joes-in-brooklyn1.jpg"/>
          <p:cNvPicPr>
            <a:picLocks noChangeAspect="1" noChangeArrowheads="1"/>
          </p:cNvPicPr>
          <p:nvPr/>
        </p:nvPicPr>
        <p:blipFill>
          <a:blip r:embed="rId2" cstate="print"/>
          <a:srcRect/>
          <a:stretch>
            <a:fillRect/>
          </a:stretch>
        </p:blipFill>
        <p:spPr bwMode="auto">
          <a:xfrm>
            <a:off x="1571604" y="1428736"/>
            <a:ext cx="5073288" cy="3429024"/>
          </a:xfrm>
          <a:prstGeom prst="rect">
            <a:avLst/>
          </a:prstGeom>
          <a:noFill/>
        </p:spPr>
      </p:pic>
      <p:pic>
        <p:nvPicPr>
          <p:cNvPr id="6148" name="Picture 4" descr="http://www.traderjoes.com/images/Logo_static.png"/>
          <p:cNvPicPr>
            <a:picLocks noChangeAspect="1" noChangeArrowheads="1"/>
          </p:cNvPicPr>
          <p:nvPr/>
        </p:nvPicPr>
        <p:blipFill>
          <a:blip r:embed="rId3" cstate="print"/>
          <a:srcRect/>
          <a:stretch>
            <a:fillRect/>
          </a:stretch>
        </p:blipFill>
        <p:spPr bwMode="auto">
          <a:xfrm>
            <a:off x="6858016" y="1928802"/>
            <a:ext cx="1973944" cy="1943102"/>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Organizational Considerations</a:t>
            </a:r>
            <a:endParaRPr lang="th-TH" dirty="0"/>
          </a:p>
        </p:txBody>
      </p:sp>
      <p:sp>
        <p:nvSpPr>
          <p:cNvPr id="3" name="ตัวยึดเนื้อหา 2"/>
          <p:cNvSpPr>
            <a:spLocks noGrp="1"/>
          </p:cNvSpPr>
          <p:nvPr>
            <p:ph sz="quarter" idx="1"/>
          </p:nvPr>
        </p:nvSpPr>
        <p:spPr>
          <a:xfrm>
            <a:off x="928662" y="1643050"/>
            <a:ext cx="7772400" cy="4572000"/>
          </a:xfrm>
        </p:spPr>
        <p:txBody>
          <a:bodyPr>
            <a:normAutofit lnSpcReduction="10000"/>
          </a:bodyPr>
          <a:lstStyle/>
          <a:p>
            <a:pPr>
              <a:buFont typeface="Wingdings" pitchFamily="2" charset="2"/>
              <a:buChar char="Ø"/>
            </a:pPr>
            <a:r>
              <a:rPr lang="en-US" b="1" dirty="0" smtClean="0">
                <a:solidFill>
                  <a:srgbClr val="FF0000"/>
                </a:solidFill>
                <a:latin typeface="Arial" charset="0"/>
                <a:ea typeface="Arial" charset="0"/>
                <a:cs typeface="Arial" charset="0"/>
              </a:rPr>
              <a:t>Management should decide</a:t>
            </a:r>
            <a:r>
              <a:rPr lang="en-US" b="1" dirty="0" smtClean="0">
                <a:latin typeface="Arial" charset="0"/>
                <a:ea typeface="Arial" charset="0"/>
                <a:cs typeface="Arial" charset="0"/>
              </a:rPr>
              <a:t> </a:t>
            </a:r>
            <a:r>
              <a:rPr lang="en-US" dirty="0" smtClean="0">
                <a:latin typeface="Arial" charset="0"/>
                <a:ea typeface="Arial" charset="0"/>
                <a:cs typeface="Arial" charset="0"/>
              </a:rPr>
              <a:t>on who in the organization should set the price.</a:t>
            </a:r>
          </a:p>
          <a:p>
            <a:pPr>
              <a:buFont typeface="Wingdings" pitchFamily="2" charset="2"/>
              <a:buChar char="Ø"/>
            </a:pPr>
            <a:endParaRPr lang="en-US" dirty="0" smtClean="0">
              <a:latin typeface="Arial" charset="0"/>
              <a:ea typeface="Arial" charset="0"/>
              <a:cs typeface="Arial" charset="0"/>
            </a:endParaRPr>
          </a:p>
          <a:p>
            <a:pPr>
              <a:buFont typeface="Wingdings" pitchFamily="2" charset="2"/>
              <a:buChar char="Ø"/>
            </a:pPr>
            <a:r>
              <a:rPr lang="en-US" dirty="0" smtClean="0">
                <a:latin typeface="Arial" charset="0"/>
                <a:ea typeface="Arial" charset="0"/>
                <a:cs typeface="Arial" charset="0"/>
              </a:rPr>
              <a:t>The Industries in </a:t>
            </a:r>
            <a:r>
              <a:rPr lang="en-US" b="1" dirty="0" smtClean="0">
                <a:solidFill>
                  <a:srgbClr val="FF0000"/>
                </a:solidFill>
                <a:latin typeface="Arial" charset="0"/>
                <a:ea typeface="Arial" charset="0"/>
                <a:cs typeface="Arial" charset="0"/>
              </a:rPr>
              <a:t>which pricing is a key factor-</a:t>
            </a:r>
            <a:r>
              <a:rPr lang="en-US" b="1" dirty="0" smtClean="0">
                <a:latin typeface="Arial" charset="0"/>
                <a:ea typeface="Arial" charset="0"/>
                <a:cs typeface="Arial" charset="0"/>
              </a:rPr>
              <a:t> </a:t>
            </a:r>
            <a:r>
              <a:rPr lang="en-US" dirty="0" smtClean="0">
                <a:latin typeface="Arial" charset="0"/>
                <a:ea typeface="Arial" charset="0"/>
                <a:cs typeface="Arial" charset="0"/>
              </a:rPr>
              <a:t>airlines, aerospace, steel, railroads, oil companies), companies often have pricing departments to set the bet prices or help others set them.</a:t>
            </a:r>
          </a:p>
          <a:p>
            <a:pPr>
              <a:buFont typeface="Wingdings" pitchFamily="2" charset="2"/>
              <a:buChar char="Ø"/>
            </a:pPr>
            <a:endParaRPr lang="en-US" dirty="0" smtClean="0">
              <a:latin typeface="Arial" charset="0"/>
              <a:ea typeface="Arial" charset="0"/>
              <a:cs typeface="Arial" charset="0"/>
            </a:endParaRPr>
          </a:p>
          <a:p>
            <a:pPr>
              <a:buFont typeface="Wingdings" pitchFamily="2" charset="2"/>
              <a:buChar char="Ø"/>
            </a:pPr>
            <a:r>
              <a:rPr lang="en-US" dirty="0" smtClean="0">
                <a:latin typeface="Arial" charset="0"/>
                <a:ea typeface="Arial" charset="0"/>
                <a:cs typeface="Arial" charset="0"/>
              </a:rPr>
              <a:t>The </a:t>
            </a:r>
            <a:r>
              <a:rPr lang="en-US" b="1" dirty="0" smtClean="0">
                <a:solidFill>
                  <a:srgbClr val="FF0000"/>
                </a:solidFill>
                <a:latin typeface="Arial" charset="0"/>
                <a:ea typeface="Arial" charset="0"/>
                <a:cs typeface="Arial" charset="0"/>
              </a:rPr>
              <a:t>departments repor</a:t>
            </a:r>
            <a:r>
              <a:rPr lang="en-US" dirty="0" smtClean="0">
                <a:solidFill>
                  <a:srgbClr val="FF0000"/>
                </a:solidFill>
                <a:latin typeface="Arial" charset="0"/>
                <a:ea typeface="Arial" charset="0"/>
                <a:cs typeface="Arial" charset="0"/>
              </a:rPr>
              <a:t>t</a:t>
            </a:r>
            <a:r>
              <a:rPr lang="en-US" dirty="0" smtClean="0">
                <a:latin typeface="Arial" charset="0"/>
                <a:ea typeface="Arial" charset="0"/>
                <a:cs typeface="Arial" charset="0"/>
              </a:rPr>
              <a:t> to the marketing department or top management (others who have influence on pricing are involved)</a:t>
            </a:r>
            <a:endParaRPr lang="th-TH" dirty="0">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Market and Demand</a:t>
            </a:r>
            <a:endParaRPr lang="th-TH" dirty="0"/>
          </a:p>
        </p:txBody>
      </p:sp>
      <p:sp>
        <p:nvSpPr>
          <p:cNvPr id="3" name="ตัวยึดเนื้อหา 2"/>
          <p:cNvSpPr>
            <a:spLocks noGrp="1"/>
          </p:cNvSpPr>
          <p:nvPr>
            <p:ph sz="quarter" idx="1"/>
          </p:nvPr>
        </p:nvSpPr>
        <p:spPr>
          <a:xfrm>
            <a:off x="523248" y="1417638"/>
            <a:ext cx="7801004" cy="5195910"/>
          </a:xfrm>
        </p:spPr>
        <p:txBody>
          <a:bodyPr>
            <a:normAutofit fontScale="85000" lnSpcReduction="10000"/>
          </a:bodyPr>
          <a:lstStyle/>
          <a:p>
            <a:r>
              <a:rPr lang="en-US" dirty="0" smtClean="0">
                <a:latin typeface="Arial" charset="0"/>
                <a:ea typeface="Arial" charset="0"/>
                <a:cs typeface="Arial" charset="0"/>
              </a:rPr>
              <a:t>Pricing in Different Types of Markets</a:t>
            </a: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sz="2000" dirty="0" smtClean="0">
              <a:latin typeface="Arial" charset="0"/>
              <a:ea typeface="Arial" charset="0"/>
              <a:cs typeface="Arial" charset="0"/>
            </a:endParaRPr>
          </a:p>
          <a:p>
            <a:endParaRPr lang="en-US" sz="2000" dirty="0" smtClean="0">
              <a:latin typeface="Arial" charset="0"/>
              <a:ea typeface="Arial" charset="0"/>
              <a:cs typeface="Arial" charset="0"/>
            </a:endParaRPr>
          </a:p>
          <a:p>
            <a:pPr>
              <a:buNone/>
            </a:pPr>
            <a:endParaRPr lang="en-US" sz="2000" dirty="0" smtClean="0">
              <a:latin typeface="Arial" charset="0"/>
              <a:ea typeface="Arial" charset="0"/>
              <a:cs typeface="Arial" charset="0"/>
            </a:endParaRPr>
          </a:p>
          <a:p>
            <a:pPr>
              <a:buNone/>
            </a:pPr>
            <a:endParaRPr lang="en-US" sz="2000" dirty="0" smtClean="0">
              <a:latin typeface="Arial" charset="0"/>
              <a:ea typeface="Arial" charset="0"/>
              <a:cs typeface="Arial" charset="0"/>
            </a:endParaRPr>
          </a:p>
          <a:p>
            <a:pPr>
              <a:buNone/>
            </a:pPr>
            <a:endParaRPr lang="en-US" sz="2000" dirty="0" smtClean="0">
              <a:latin typeface="Arial" charset="0"/>
              <a:ea typeface="Arial" charset="0"/>
              <a:cs typeface="Arial" charset="0"/>
            </a:endParaRPr>
          </a:p>
          <a:p>
            <a:pPr>
              <a:buNone/>
            </a:pPr>
            <a:endParaRPr lang="en-US" sz="2000" dirty="0" smtClean="0">
              <a:latin typeface="Arial" charset="0"/>
              <a:ea typeface="Arial" charset="0"/>
              <a:cs typeface="Arial" charset="0"/>
            </a:endParaRPr>
          </a:p>
          <a:p>
            <a:pPr>
              <a:buNone/>
            </a:pPr>
            <a:r>
              <a:rPr lang="en-US" sz="2000" dirty="0" smtClean="0">
                <a:latin typeface="Arial" charset="0"/>
                <a:ea typeface="Arial" charset="0"/>
                <a:cs typeface="Arial" charset="0"/>
              </a:rPr>
              <a:t>      Pricing in monopolistic competition: Honda sets its Odyssey minivan apart through strong branding and advertising, reducing the impact on price. Its tongue-in-cheek “Van of Your Dreams” ads tell parents “the new Odyssey has everyone one would dream about in a van, if one had dreams about vans.”</a:t>
            </a:r>
            <a:endParaRPr lang="th-TH" sz="2000" dirty="0">
              <a:latin typeface="Arial" charset="0"/>
              <a:ea typeface="Arial" charset="0"/>
              <a:cs typeface="Arial" charset="0"/>
            </a:endParaRPr>
          </a:p>
        </p:txBody>
      </p:sp>
      <p:pic>
        <p:nvPicPr>
          <p:cNvPr id="4098" name="Picture 2" descr="http://4.bp.blogspot.com/-_K1dMjvuqgA/Tc-5n9KXcNI/AAAAAAAAAe4/LbmEWojI_-0/s1600/The%2Bvan%2Bof%2Byour%2Bdreams%2B-%2BHonda%2BOdyssey%2BPrint%2BAdvertisement.jpg"/>
          <p:cNvPicPr>
            <a:picLocks noChangeAspect="1" noChangeArrowheads="1"/>
          </p:cNvPicPr>
          <p:nvPr/>
        </p:nvPicPr>
        <p:blipFill>
          <a:blip r:embed="rId2" cstate="print"/>
          <a:srcRect/>
          <a:stretch>
            <a:fillRect/>
          </a:stretch>
        </p:blipFill>
        <p:spPr bwMode="auto">
          <a:xfrm>
            <a:off x="2071670" y="2000240"/>
            <a:ext cx="4704161" cy="3189421"/>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Market and Demand</a:t>
            </a:r>
            <a:endParaRPr lang="th-TH" dirty="0"/>
          </a:p>
        </p:txBody>
      </p:sp>
      <p:sp>
        <p:nvSpPr>
          <p:cNvPr id="3" name="ตัวยึดเนื้อหา 2"/>
          <p:cNvSpPr>
            <a:spLocks noGrp="1"/>
          </p:cNvSpPr>
          <p:nvPr>
            <p:ph sz="quarter" idx="1"/>
          </p:nvPr>
        </p:nvSpPr>
        <p:spPr/>
        <p:txBody>
          <a:bodyPr>
            <a:normAutofit/>
          </a:bodyPr>
          <a:lstStyle/>
          <a:p>
            <a:r>
              <a:rPr lang="en-US" dirty="0" smtClean="0">
                <a:latin typeface="Arial" charset="0"/>
                <a:ea typeface="Arial" charset="0"/>
                <a:cs typeface="Arial" charset="0"/>
              </a:rPr>
              <a:t>Analyzing the Price-Demand Relationship</a:t>
            </a:r>
          </a:p>
          <a:p>
            <a:pPr>
              <a:buFont typeface="Wingdings" pitchFamily="2" charset="2"/>
              <a:buChar char="v"/>
            </a:pPr>
            <a:r>
              <a:rPr lang="en-US" dirty="0" smtClean="0">
                <a:solidFill>
                  <a:srgbClr val="FF0000"/>
                </a:solidFill>
                <a:latin typeface="Arial" charset="0"/>
                <a:ea typeface="Arial" charset="0"/>
                <a:cs typeface="Arial" charset="0"/>
              </a:rPr>
              <a:t>    Demand Curve: A curve that shows the number of units the market will buy in a given time period at different prices that might be charged.</a:t>
            </a:r>
          </a:p>
          <a:p>
            <a:pPr>
              <a:buNone/>
            </a:pPr>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p:txBody>
      </p:sp>
      <p:pic>
        <p:nvPicPr>
          <p:cNvPr id="5122" name="Picture 2" descr="http://resources1.news.com.au/images/2011/02/04/1225999/959897-products.jpg"/>
          <p:cNvPicPr>
            <a:picLocks noChangeAspect="1" noChangeArrowheads="1"/>
          </p:cNvPicPr>
          <p:nvPr/>
        </p:nvPicPr>
        <p:blipFill>
          <a:blip r:embed="rId2" cstate="print"/>
          <a:srcRect/>
          <a:stretch>
            <a:fillRect/>
          </a:stretch>
        </p:blipFill>
        <p:spPr bwMode="auto">
          <a:xfrm>
            <a:off x="1714480" y="3364418"/>
            <a:ext cx="5786478" cy="3170926"/>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Market and Demand</a:t>
            </a:r>
            <a:endParaRPr lang="th-TH" dirty="0"/>
          </a:p>
        </p:txBody>
      </p:sp>
      <p:sp>
        <p:nvSpPr>
          <p:cNvPr id="3" name="ตัวยึดเนื้อหา 2"/>
          <p:cNvSpPr>
            <a:spLocks noGrp="1"/>
          </p:cNvSpPr>
          <p:nvPr>
            <p:ph sz="quarter" idx="1"/>
          </p:nvPr>
        </p:nvSpPr>
        <p:spPr>
          <a:xfrm>
            <a:off x="928662" y="857232"/>
            <a:ext cx="7772400" cy="4572000"/>
          </a:xfrm>
        </p:spPr>
        <p:txBody>
          <a:bodyPr>
            <a:normAutofit/>
          </a:bodyPr>
          <a:lstStyle/>
          <a:p>
            <a:endParaRPr lang="en-US" dirty="0" smtClean="0"/>
          </a:p>
          <a:p>
            <a:pPr>
              <a:buNone/>
            </a:pPr>
            <a:r>
              <a:rPr lang="en-US" sz="2000" dirty="0" smtClean="0"/>
              <a:t> Figure 10.6 Demand Curves</a:t>
            </a:r>
          </a:p>
          <a:p>
            <a:endParaRPr lang="en-US" dirty="0" smtClean="0"/>
          </a:p>
          <a:p>
            <a:endParaRPr lang="en-US" dirty="0" smtClean="0"/>
          </a:p>
          <a:p>
            <a:endParaRPr lang="en-US" dirty="0" smtClean="0"/>
          </a:p>
          <a:p>
            <a:endParaRPr lang="en-US" dirty="0" smtClean="0"/>
          </a:p>
          <a:p>
            <a:endParaRPr lang="en-US" dirty="0" smtClean="0"/>
          </a:p>
        </p:txBody>
      </p:sp>
      <p:pic>
        <p:nvPicPr>
          <p:cNvPr id="4" name="รูปภาพ 3" descr="Figure 10.6.jpg"/>
          <p:cNvPicPr>
            <a:picLocks noChangeAspect="1"/>
          </p:cNvPicPr>
          <p:nvPr/>
        </p:nvPicPr>
        <p:blipFill>
          <a:blip r:embed="rId2" cstate="print">
            <a:lum bright="12000" contrast="55000"/>
          </a:blip>
          <a:stretch>
            <a:fillRect/>
          </a:stretch>
        </p:blipFill>
        <p:spPr>
          <a:xfrm>
            <a:off x="2714612" y="2071678"/>
            <a:ext cx="6203838" cy="3786214"/>
          </a:xfrm>
          <a:prstGeom prst="rect">
            <a:avLst/>
          </a:prstGeom>
        </p:spPr>
      </p:pic>
      <p:sp>
        <p:nvSpPr>
          <p:cNvPr id="6" name="TextBox 5"/>
          <p:cNvSpPr txBox="1"/>
          <p:nvPr/>
        </p:nvSpPr>
        <p:spPr>
          <a:xfrm>
            <a:off x="190343" y="3852555"/>
            <a:ext cx="2500330" cy="2800767"/>
          </a:xfrm>
          <a:prstGeom prst="rect">
            <a:avLst/>
          </a:prstGeom>
          <a:noFill/>
        </p:spPr>
        <p:txBody>
          <a:bodyPr wrap="square" rtlCol="0">
            <a:spAutoFit/>
          </a:bodyPr>
          <a:lstStyle/>
          <a:p>
            <a:r>
              <a:rPr lang="en-US" sz="1600" dirty="0" smtClean="0">
                <a:latin typeface="Arial" charset="0"/>
                <a:ea typeface="Arial" charset="0"/>
                <a:cs typeface="Arial" charset="0"/>
              </a:rPr>
              <a:t>Price and demand are related-no big surprise there.  Usually, higher prices result in lower demand.  But in the case of some prestige goods, the relationship might be reversed.  A higher price signals higher quality and status, resulting in more demand, not less.</a:t>
            </a:r>
            <a:endParaRPr lang="th-TH" sz="1600" dirty="0">
              <a:latin typeface="Arial" charset="0"/>
              <a:ea typeface="Arial" charset="0"/>
              <a:cs typeface="Arial" charset="0"/>
            </a:endParaRPr>
          </a:p>
        </p:txBody>
      </p:sp>
      <p:cxnSp>
        <p:nvCxnSpPr>
          <p:cNvPr id="8" name="ลูกศรเชื่อมต่อแบบตรง 7"/>
          <p:cNvCxnSpPr/>
          <p:nvPr/>
        </p:nvCxnSpPr>
        <p:spPr>
          <a:xfrm flipV="1">
            <a:off x="2571736" y="4143380"/>
            <a:ext cx="357190" cy="14287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Market and Demand</a:t>
            </a:r>
            <a:endParaRPr lang="th-TH" dirty="0"/>
          </a:p>
        </p:txBody>
      </p:sp>
      <p:sp>
        <p:nvSpPr>
          <p:cNvPr id="3" name="ตัวยึดเนื้อหา 2"/>
          <p:cNvSpPr>
            <a:spLocks noGrp="1"/>
          </p:cNvSpPr>
          <p:nvPr>
            <p:ph sz="quarter" idx="1"/>
          </p:nvPr>
        </p:nvSpPr>
        <p:spPr/>
        <p:txBody>
          <a:bodyPr>
            <a:normAutofit/>
          </a:bodyPr>
          <a:lstStyle/>
          <a:p>
            <a:r>
              <a:rPr lang="en-US" dirty="0" smtClean="0">
                <a:latin typeface="Arial" charset="0"/>
                <a:ea typeface="Arial" charset="0"/>
                <a:cs typeface="Arial" charset="0"/>
              </a:rPr>
              <a:t>Price Elasticity of Demand</a:t>
            </a:r>
          </a:p>
          <a:p>
            <a:endParaRPr lang="en-US" dirty="0" smtClean="0">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Price Elasticity: A measure of the sensitivity of demand to changes in price</a:t>
            </a:r>
          </a:p>
          <a:p>
            <a:pPr>
              <a:buNone/>
            </a:pPr>
            <a:r>
              <a:rPr lang="en-US" dirty="0" smtClean="0">
                <a:solidFill>
                  <a:srgbClr val="FF0000"/>
                </a:solidFill>
                <a:latin typeface="Arial" charset="0"/>
                <a:ea typeface="Arial" charset="0"/>
                <a:cs typeface="Arial" charset="0"/>
              </a:rPr>
              <a:t>    </a:t>
            </a:r>
            <a:r>
              <a:rPr lang="en-US" sz="2000" dirty="0" smtClean="0">
                <a:latin typeface="Arial" charset="0"/>
                <a:ea typeface="Arial" charset="0"/>
                <a:cs typeface="Arial" charset="0"/>
              </a:rPr>
              <a:t>Price elasticity of demand =</a:t>
            </a:r>
          </a:p>
          <a:p>
            <a:pPr>
              <a:buNone/>
            </a:pPr>
            <a:r>
              <a:rPr lang="en-US" sz="2000" dirty="0" smtClean="0">
                <a:latin typeface="Arial" charset="0"/>
                <a:ea typeface="Arial" charset="0"/>
                <a:cs typeface="Arial" charset="0"/>
              </a:rPr>
              <a:t>                                                     </a:t>
            </a:r>
            <a:r>
              <a:rPr lang="en-US" sz="2000" u="sng" dirty="0" smtClean="0">
                <a:latin typeface="Arial" charset="0"/>
                <a:ea typeface="Arial" charset="0"/>
                <a:cs typeface="Arial" charset="0"/>
              </a:rPr>
              <a:t> % change in quantity demanded</a:t>
            </a:r>
          </a:p>
          <a:p>
            <a:pPr>
              <a:buNone/>
            </a:pPr>
            <a:r>
              <a:rPr lang="en-US" sz="2000" dirty="0" smtClean="0">
                <a:latin typeface="Arial" charset="0"/>
                <a:ea typeface="Arial" charset="0"/>
                <a:cs typeface="Arial" charset="0"/>
              </a:rPr>
              <a:t>                                                                    % change in price</a:t>
            </a: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p:txBody>
      </p:sp>
      <p:pic>
        <p:nvPicPr>
          <p:cNvPr id="4098" name="Picture 2" descr="http://www.talkingretail.com/images/stories/stock/other/shp_bask.jpg"/>
          <p:cNvPicPr>
            <a:picLocks noChangeAspect="1" noChangeArrowheads="1"/>
          </p:cNvPicPr>
          <p:nvPr/>
        </p:nvPicPr>
        <p:blipFill>
          <a:blip r:embed="rId2" cstate="print"/>
          <a:srcRect/>
          <a:stretch>
            <a:fillRect/>
          </a:stretch>
        </p:blipFill>
        <p:spPr bwMode="auto">
          <a:xfrm>
            <a:off x="1142976" y="4214818"/>
            <a:ext cx="2381250" cy="2381251"/>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The Economy</a:t>
            </a:r>
            <a:endParaRPr lang="th-TH" dirty="0"/>
          </a:p>
        </p:txBody>
      </p:sp>
      <p:sp>
        <p:nvSpPr>
          <p:cNvPr id="3" name="ตัวยึดเนื้อหา 2"/>
          <p:cNvSpPr>
            <a:spLocks noGrp="1"/>
          </p:cNvSpPr>
          <p:nvPr>
            <p:ph sz="quarter" idx="1"/>
          </p:nvPr>
        </p:nvSpPr>
        <p:spPr/>
        <p:txBody>
          <a:bodyPr>
            <a:normAutofit fontScale="77500" lnSpcReduction="20000"/>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     When the economy dipped, rather than cutting everyday prices, Whole Foods set out to convince shoppers that it was, in fact, an affordable place to shop.  It even assigned workers to serve as “value tour guides.” Like the one shown here, to escort shoppers around stores pointing out value items.</a:t>
            </a:r>
            <a:endParaRPr lang="th-TH" dirty="0">
              <a:latin typeface="Arial" charset="0"/>
              <a:ea typeface="Arial" charset="0"/>
              <a:cs typeface="Arial" charset="0"/>
            </a:endParaRPr>
          </a:p>
        </p:txBody>
      </p:sp>
      <p:pic>
        <p:nvPicPr>
          <p:cNvPr id="1026" name="Picture 2" descr="http://3.bp.blogspot.com/-YJjbYqlW4qs/TYKnNrOMylI/AAAAAAAAFTQ/IZ-5urknGXI/s1600/WholeFoods4.JPG"/>
          <p:cNvPicPr>
            <a:picLocks noChangeAspect="1" noChangeArrowheads="1"/>
          </p:cNvPicPr>
          <p:nvPr/>
        </p:nvPicPr>
        <p:blipFill>
          <a:blip r:embed="rId2" cstate="print"/>
          <a:srcRect/>
          <a:stretch>
            <a:fillRect/>
          </a:stretch>
        </p:blipFill>
        <p:spPr bwMode="auto">
          <a:xfrm>
            <a:off x="857224" y="1505045"/>
            <a:ext cx="3643338" cy="2781211"/>
          </a:xfrm>
          <a:prstGeom prst="rect">
            <a:avLst/>
          </a:prstGeom>
          <a:ln>
            <a:noFill/>
          </a:ln>
          <a:effectLst>
            <a:outerShdw blurRad="292100" dist="139700" dir="2700000" algn="tl" rotWithShape="0">
              <a:srgbClr val="333333">
                <a:alpha val="65000"/>
              </a:srgbClr>
            </a:outerShdw>
          </a:effectLst>
        </p:spPr>
      </p:pic>
      <p:pic>
        <p:nvPicPr>
          <p:cNvPr id="1028" name="Picture 4" descr="http://www.gaiahealthblog.com/wordpress1/wp-content/uploads/2013/08/whole-foods1.jpg"/>
          <p:cNvPicPr>
            <a:picLocks noChangeAspect="1" noChangeArrowheads="1"/>
          </p:cNvPicPr>
          <p:nvPr/>
        </p:nvPicPr>
        <p:blipFill>
          <a:blip r:embed="rId3" cstate="print"/>
          <a:srcRect/>
          <a:stretch>
            <a:fillRect/>
          </a:stretch>
        </p:blipFill>
        <p:spPr bwMode="auto">
          <a:xfrm>
            <a:off x="4500562" y="1500174"/>
            <a:ext cx="3984532" cy="285752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71714" y="0"/>
            <a:ext cx="7772400" cy="1143000"/>
          </a:xfrm>
        </p:spPr>
        <p:txBody>
          <a:bodyPr/>
          <a:lstStyle/>
          <a:p>
            <a:r>
              <a:rPr lang="en-US" dirty="0" smtClean="0"/>
              <a:t>The Economy</a:t>
            </a:r>
            <a:endParaRPr lang="th-TH" dirty="0"/>
          </a:p>
        </p:txBody>
      </p:sp>
      <p:sp>
        <p:nvSpPr>
          <p:cNvPr id="5" name="TextBox 4"/>
          <p:cNvSpPr txBox="1"/>
          <p:nvPr/>
        </p:nvSpPr>
        <p:spPr>
          <a:xfrm>
            <a:off x="571714" y="2233019"/>
            <a:ext cx="3363198" cy="2862322"/>
          </a:xfrm>
          <a:prstGeom prst="rect">
            <a:avLst/>
          </a:prstGeom>
          <a:noFill/>
        </p:spPr>
        <p:txBody>
          <a:bodyPr wrap="square" rtlCol="0">
            <a:spAutoFit/>
          </a:bodyPr>
          <a:lstStyle/>
          <a:p>
            <a:r>
              <a:rPr lang="en-US" sz="2000">
                <a:latin typeface="Arial" charset="0"/>
                <a:ea typeface="Arial" charset="0"/>
                <a:cs typeface="Arial" charset="0"/>
              </a:rPr>
              <a:t>Pricing and the economy:In line with tighter consumer budgets and thriftier spending habits, P&amp;G launched Iams So Good dog food, a line designed as a "more accessible"  addition to its premiums Iams brand.</a:t>
            </a:r>
          </a:p>
        </p:txBody>
      </p:sp>
      <p:pic>
        <p:nvPicPr>
          <p:cNvPr id="6" name="Picture 5"/>
          <p:cNvPicPr>
            <a:picLocks noChangeAspect="1"/>
          </p:cNvPicPr>
          <p:nvPr/>
        </p:nvPicPr>
        <p:blipFill>
          <a:blip r:embed="rId2"/>
          <a:stretch>
            <a:fillRect/>
          </a:stretch>
        </p:blipFill>
        <p:spPr>
          <a:xfrm>
            <a:off x="4457914" y="927315"/>
            <a:ext cx="4315647" cy="525804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2298500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254</TotalTime>
  <Words>1680</Words>
  <Application>Microsoft Office PowerPoint</Application>
  <PresentationFormat>On-screen Show (4:3)</PresentationFormat>
  <Paragraphs>223</Paragraphs>
  <Slides>35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35</vt:i4>
      </vt:variant>
    </vt:vector>
  </HeadingPairs>
  <TitlesOfParts>
    <vt:vector size="44" baseType="lpstr">
      <vt:lpstr>Arial Unicode MS</vt:lpstr>
      <vt:lpstr>Arial</vt:lpstr>
      <vt:lpstr>EucrosiaUPC</vt:lpstr>
      <vt:lpstr>Franklin Gothic Book</vt:lpstr>
      <vt:lpstr>LilyUPC</vt:lpstr>
      <vt:lpstr>Perpetua</vt:lpstr>
      <vt:lpstr>Wingdings</vt:lpstr>
      <vt:lpstr>Wingdings 2</vt:lpstr>
      <vt:lpstr>เสมอภาค</vt:lpstr>
      <vt:lpstr>Pricing Strategy  I CHAPTER 10: Understanding and Capturing Customer Value</vt:lpstr>
      <vt:lpstr>Objective Outline</vt:lpstr>
      <vt:lpstr>Objective 1: What is Price?</vt:lpstr>
      <vt:lpstr>What is Price?</vt:lpstr>
      <vt:lpstr>PowerPoint Presentation</vt:lpstr>
      <vt:lpstr>Air Arabia: Customer-Value-Based Pricing</vt:lpstr>
      <vt:lpstr>Objective 2: Major Pricing Strategies</vt:lpstr>
      <vt:lpstr>Customer Value –Based Pricing</vt:lpstr>
      <vt:lpstr>Customer Value –Based Pricing</vt:lpstr>
      <vt:lpstr>Customer Value –Based Pricing</vt:lpstr>
      <vt:lpstr>Customer Value –Based Pricing</vt:lpstr>
      <vt:lpstr> Ryanair: Really Good-Value Pricing-Fly for Free</vt:lpstr>
      <vt:lpstr>PowerPoint Presentation</vt:lpstr>
      <vt:lpstr>Customer Value –Based Pricing</vt:lpstr>
      <vt:lpstr>PowerPoint Presentation</vt:lpstr>
      <vt:lpstr>Cost-Based Pricing</vt:lpstr>
      <vt:lpstr>Cost-Based Pricing</vt:lpstr>
      <vt:lpstr>Cost-Based Pricing</vt:lpstr>
      <vt:lpstr>Cost-Based Pricing</vt:lpstr>
      <vt:lpstr>Cost-Based Pricing</vt:lpstr>
      <vt:lpstr>Cost-Based Pricing</vt:lpstr>
      <vt:lpstr>Cost-Based Pricing</vt:lpstr>
      <vt:lpstr>Competition-Based Pricing</vt:lpstr>
      <vt:lpstr>Objective 3: Other Internal and External Considerations Affecting Price Decisions</vt:lpstr>
      <vt:lpstr>Overall Marketing Strategy, Objectives, and Mix</vt:lpstr>
      <vt:lpstr>PowerPoint Presentation</vt:lpstr>
      <vt:lpstr>PowerPoint Presentation</vt:lpstr>
      <vt:lpstr>Real Marketing 10.2 Trader Joe’s Unique Price-Value Positioning: “Cheap Gourmet” </vt:lpstr>
      <vt:lpstr>Organizational Considerations</vt:lpstr>
      <vt:lpstr>The Market and Demand</vt:lpstr>
      <vt:lpstr>The Market and Demand</vt:lpstr>
      <vt:lpstr>The Market and Demand</vt:lpstr>
      <vt:lpstr>The Market and Demand</vt:lpstr>
      <vt:lpstr>The Economy</vt:lpstr>
      <vt:lpstr>The Economy</vt:lpstr>
    </vt:vector>
  </TitlesOfParts>
  <Company>Service 99-99-9999</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Mr.Robin ThaiSakon</dc:creator>
  <cp:lastModifiedBy>lecturer</cp:lastModifiedBy>
  <cp:revision>90</cp:revision>
  <dcterms:created xsi:type="dcterms:W3CDTF">2013-10-17T03:03:06Z</dcterms:created>
  <dcterms:modified xsi:type="dcterms:W3CDTF">2018-10-25T09:54:23Z</dcterms:modified>
</cp:coreProperties>
</file>