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324" r:id="rId2"/>
    <p:sldId id="309" r:id="rId3"/>
    <p:sldId id="310" r:id="rId4"/>
    <p:sldId id="325" r:id="rId5"/>
    <p:sldId id="326" r:id="rId6"/>
    <p:sldId id="327" r:id="rId7"/>
    <p:sldId id="322" r:id="rId8"/>
    <p:sldId id="311" r:id="rId9"/>
    <p:sldId id="323" r:id="rId10"/>
    <p:sldId id="329" r:id="rId11"/>
    <p:sldId id="312" r:id="rId12"/>
    <p:sldId id="313"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682" autoAdjust="0"/>
  </p:normalViewPr>
  <p:slideViewPr>
    <p:cSldViewPr snapToGrid="0" snapToObjects="1">
      <p:cViewPr varScale="1">
        <p:scale>
          <a:sx n="57" d="100"/>
          <a:sy n="57" d="100"/>
        </p:scale>
        <p:origin x="1468" y="36"/>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9/23/2018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047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9/23/2018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9/23/2018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9/23/2018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9/23/2018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9/23/2018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9/23/2018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9/23/2018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9/23/2018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9/23/2018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9/23/2018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9/23/2018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a:solidFill>
                  <a:prstClr val="black"/>
                </a:solidFill>
                <a:latin typeface="Bookman Old Style"/>
                <a:cs typeface="Bookman Old Style"/>
              </a:rPr>
              <a:t>Nadnaphas Leakpech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2236810" y="3238854"/>
            <a:ext cx="4669868" cy="2308324"/>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Contract Law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(4)</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955203"/>
          </a:xfrm>
          <a:prstGeom prst="rect">
            <a:avLst/>
          </a:prstGeom>
          <a:noFill/>
        </p:spPr>
        <p:txBody>
          <a:bodyPr wrap="square" rtlCol="0">
            <a:spAutoFit/>
          </a:bodyPr>
          <a:lstStyle/>
          <a:p>
            <a:pPr algn="ctr"/>
            <a:r>
              <a:rPr lang="en-US" sz="3200" b="1" dirty="0">
                <a:latin typeface="Bookman Old Style"/>
                <a:cs typeface="+mj-cs"/>
              </a:rPr>
              <a:t>Breach of Contract</a:t>
            </a:r>
          </a:p>
          <a:p>
            <a:r>
              <a:rPr lang="en-US" sz="2800" dirty="0">
                <a:latin typeface="Bookman Old Style"/>
                <a:cs typeface="+mj-cs"/>
              </a:rPr>
              <a:t>When a contracting party fails to perform the contract without justification, he breaches the contract.</a:t>
            </a:r>
          </a:p>
          <a:p>
            <a:endParaRPr lang="en-US" sz="2800" dirty="0">
              <a:latin typeface="Bookman Old Style"/>
              <a:cs typeface="+mj-cs"/>
            </a:endParaRPr>
          </a:p>
          <a:p>
            <a:r>
              <a:rPr lang="en-US" sz="2800" b="1" dirty="0">
                <a:latin typeface="Bookman Old Style"/>
                <a:cs typeface="+mj-cs"/>
              </a:rPr>
              <a:t>Remedies for Breach of the Contract</a:t>
            </a:r>
          </a:p>
          <a:p>
            <a:pPr marL="514350" indent="-514350">
              <a:buAutoNum type="arabicParenBoth"/>
            </a:pPr>
            <a:r>
              <a:rPr lang="en-US" sz="2800" dirty="0">
                <a:latin typeface="Bookman Old Style"/>
                <a:cs typeface="+mj-cs"/>
              </a:rPr>
              <a:t> Specific performance (Section 213)</a:t>
            </a:r>
          </a:p>
          <a:p>
            <a:pPr marL="514350" indent="-514350">
              <a:buAutoNum type="arabicParenBoth"/>
            </a:pPr>
            <a:r>
              <a:rPr lang="en-US" sz="2800" dirty="0">
                <a:latin typeface="Bookman Old Style"/>
                <a:cs typeface="+mj-cs"/>
              </a:rPr>
              <a:t> Damages (Section 215)</a:t>
            </a:r>
          </a:p>
          <a:p>
            <a:pPr marL="514350" indent="-514350">
              <a:buAutoNum type="arabicParenBoth"/>
            </a:pPr>
            <a:r>
              <a:rPr lang="en-US" sz="2800" dirty="0">
                <a:latin typeface="Bookman Old Style"/>
                <a:cs typeface="+mj-cs"/>
              </a:rPr>
              <a:t> Interest (Section 224)</a:t>
            </a:r>
          </a:p>
          <a:p>
            <a:pPr marL="514350" indent="-514350">
              <a:buAutoNum type="arabicParenBoth"/>
            </a:pPr>
            <a:r>
              <a:rPr lang="en-US" sz="2800" dirty="0">
                <a:latin typeface="Bookman Old Style"/>
                <a:cs typeface="+mj-cs"/>
              </a:rPr>
              <a:t> Termination of contract (Section 387-389)</a:t>
            </a:r>
          </a:p>
          <a:p>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1677501" y="346262"/>
            <a:ext cx="6896440" cy="646331"/>
          </a:xfrm>
          <a:prstGeom prst="rect">
            <a:avLst/>
          </a:prstGeom>
          <a:noFill/>
        </p:spPr>
        <p:txBody>
          <a:bodyPr wrap="none" rtlCol="0">
            <a:spAutoFit/>
          </a:bodyPr>
          <a:lstStyle/>
          <a:p>
            <a:pPr algn="ctr"/>
            <a:r>
              <a:rPr lang="en-US" sz="3600" b="1" dirty="0">
                <a:latin typeface="Bookman Old Style"/>
                <a:cs typeface="Bookman Old Style"/>
              </a:rPr>
              <a:t>Basic Principles of Contract</a:t>
            </a:r>
          </a:p>
        </p:txBody>
      </p:sp>
    </p:spTree>
    <p:extLst>
      <p:ext uri="{BB962C8B-B14F-4D97-AF65-F5344CB8AC3E}">
        <p14:creationId xmlns:p14="http://schemas.microsoft.com/office/powerpoint/2010/main" val="270111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
        <p:nvSpPr>
          <p:cNvPr id="6" name="TextBox 5"/>
          <p:cNvSpPr txBox="1"/>
          <p:nvPr/>
        </p:nvSpPr>
        <p:spPr>
          <a:xfrm>
            <a:off x="355678" y="1536784"/>
            <a:ext cx="8331122" cy="4462760"/>
          </a:xfrm>
          <a:prstGeom prst="rect">
            <a:avLst/>
          </a:prstGeom>
          <a:noFill/>
        </p:spPr>
        <p:txBody>
          <a:bodyPr wrap="square" rtlCol="0">
            <a:spAutoFit/>
          </a:bodyPr>
          <a:lstStyle/>
          <a:p>
            <a:r>
              <a:rPr lang="en-US" sz="3200" b="1" dirty="0">
                <a:latin typeface="Bookman Old Style"/>
                <a:cs typeface="+mj-cs"/>
              </a:rPr>
              <a:t>(1) Specific performance</a:t>
            </a:r>
          </a:p>
          <a:p>
            <a:r>
              <a:rPr lang="en-GB" sz="2800" dirty="0">
                <a:latin typeface="Bookman Old Style"/>
                <a:cs typeface="+mj-cs"/>
              </a:rPr>
              <a:t>The creditor has the right to demand the debtor to perform in accordance with the nature of obligations (or in other words the objects of the contract), </a:t>
            </a:r>
            <a:r>
              <a:rPr lang="en-GB" sz="2800" i="1" u="sng" dirty="0">
                <a:latin typeface="Bookman Old Style"/>
                <a:cs typeface="+mj-cs"/>
              </a:rPr>
              <a:t>except</a:t>
            </a:r>
            <a:r>
              <a:rPr lang="en-GB" sz="2800" dirty="0">
                <a:latin typeface="Bookman Old Style"/>
                <a:cs typeface="+mj-cs"/>
              </a:rPr>
              <a:t> that:</a:t>
            </a:r>
          </a:p>
          <a:p>
            <a:pPr marL="514350" indent="-514350">
              <a:buFont typeface="+mj-lt"/>
              <a:buAutoNum type="arabicPeriod"/>
            </a:pPr>
            <a:r>
              <a:rPr lang="en-GB" sz="2800" dirty="0">
                <a:latin typeface="Bookman Old Style"/>
                <a:cs typeface="+mj-cs"/>
              </a:rPr>
              <a:t>The obligation becomes impossible. (</a:t>
            </a:r>
            <a:r>
              <a:rPr lang="en-GB" sz="2800" dirty="0" err="1">
                <a:latin typeface="Bookman Old Style"/>
                <a:cs typeface="+mj-cs"/>
              </a:rPr>
              <a:t>ss</a:t>
            </a:r>
            <a:r>
              <a:rPr lang="en-GB" sz="2800" dirty="0">
                <a:latin typeface="Bookman Old Style"/>
                <a:cs typeface="+mj-cs"/>
              </a:rPr>
              <a:t> 218 and 219)</a:t>
            </a:r>
          </a:p>
          <a:p>
            <a:pPr marL="514350" indent="-514350">
              <a:buFont typeface="+mj-lt"/>
              <a:buAutoNum type="arabicPeriod"/>
            </a:pPr>
            <a:r>
              <a:rPr lang="en-GB" sz="2800" dirty="0">
                <a:latin typeface="Bookman Old Style"/>
                <a:cs typeface="+mj-cs"/>
              </a:rPr>
              <a:t>The contract is terminated. (s 391)</a:t>
            </a:r>
          </a:p>
          <a:p>
            <a:pPr marL="514350" indent="-514350">
              <a:buFont typeface="+mj-lt"/>
              <a:buAutoNum type="arabicPeriod"/>
            </a:pPr>
            <a:r>
              <a:rPr lang="en-GB" sz="2800" dirty="0">
                <a:latin typeface="Bookman Old Style"/>
                <a:cs typeface="+mj-cs"/>
              </a:rPr>
              <a:t>The creditor claims damages instead of (specific) performance. (s 216)</a:t>
            </a: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Tree>
    <p:extLst>
      <p:ext uri="{BB962C8B-B14F-4D97-AF65-F5344CB8AC3E}">
        <p14:creationId xmlns:p14="http://schemas.microsoft.com/office/powerpoint/2010/main" val="214635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01205"/>
          </a:xfrm>
          <a:prstGeom prst="rect">
            <a:avLst/>
          </a:prstGeom>
          <a:noFill/>
        </p:spPr>
        <p:txBody>
          <a:bodyPr wrap="square" rtlCol="0">
            <a:spAutoFit/>
          </a:bodyPr>
          <a:lstStyle/>
          <a:p>
            <a:r>
              <a:rPr lang="en-GB" sz="2800" b="1" i="1" u="sng" dirty="0">
                <a:latin typeface="Bookman Old Style"/>
                <a:cs typeface="+mj-cs"/>
              </a:rPr>
              <a:t>Exceptions </a:t>
            </a:r>
          </a:p>
          <a:p>
            <a:pPr marL="514350" indent="-514350">
              <a:buAutoNum type="arabicPeriod"/>
            </a:pPr>
            <a:r>
              <a:rPr lang="en-GB" sz="2800" b="1" dirty="0">
                <a:latin typeface="Bookman Old Style"/>
                <a:cs typeface="+mj-cs"/>
              </a:rPr>
              <a:t>The obligation becomes impossible. </a:t>
            </a:r>
          </a:p>
          <a:p>
            <a:pPr marL="512763" indent="-457200">
              <a:buFontTx/>
              <a:buChar char="-"/>
            </a:pPr>
            <a:r>
              <a:rPr lang="en-GB" sz="2800" dirty="0">
                <a:latin typeface="Bookman Old Style"/>
                <a:cs typeface="+mj-cs"/>
              </a:rPr>
              <a:t>When t</a:t>
            </a:r>
            <a:r>
              <a:rPr lang="en-US" sz="2800" dirty="0">
                <a:latin typeface="Bookman Old Style"/>
                <a:cs typeface="+mj-cs"/>
              </a:rPr>
              <a:t>he debtor is responsible      the debtor shall compensate the creditor for any damage arising from the non-performance. (Section 218)</a:t>
            </a:r>
          </a:p>
          <a:p>
            <a:pPr marL="512763" indent="-457200">
              <a:buFontTx/>
              <a:buChar char="-"/>
            </a:pPr>
            <a:r>
              <a:rPr lang="en-US" sz="2800" dirty="0">
                <a:latin typeface="Bookman Old Style"/>
                <a:cs typeface="+mj-cs"/>
              </a:rPr>
              <a:t>When the debtor is </a:t>
            </a:r>
            <a:r>
              <a:rPr lang="en-US" sz="2800" i="1" u="sng" dirty="0">
                <a:latin typeface="Bookman Old Style"/>
                <a:cs typeface="+mj-cs"/>
              </a:rPr>
              <a:t>not</a:t>
            </a:r>
            <a:r>
              <a:rPr lang="en-US" sz="2800" dirty="0">
                <a:latin typeface="Bookman Old Style"/>
                <a:cs typeface="+mj-cs"/>
              </a:rPr>
              <a:t> responsible      the debtor is relieved from his obligation to perform. (Section 219)</a:t>
            </a:r>
          </a:p>
          <a:p>
            <a:pPr marL="914400" indent="-457200">
              <a:buFontTx/>
              <a:buChar char="-"/>
            </a:pP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
        <p:nvSpPr>
          <p:cNvPr id="5" name="Arrow: Right 4">
            <a:extLst>
              <a:ext uri="{FF2B5EF4-FFF2-40B4-BE49-F238E27FC236}">
                <a16:creationId xmlns:a16="http://schemas.microsoft.com/office/drawing/2014/main" id="{3A53EECA-0DE1-4C77-A9C9-AD5C3AAD3EF0}"/>
              </a:ext>
            </a:extLst>
          </p:cNvPr>
          <p:cNvSpPr/>
          <p:nvPr/>
        </p:nvSpPr>
        <p:spPr>
          <a:xfrm>
            <a:off x="6486855" y="2563767"/>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FD840D15-B0B7-44BA-AC33-81D96BEBEE33}"/>
              </a:ext>
            </a:extLst>
          </p:cNvPr>
          <p:cNvSpPr/>
          <p:nvPr/>
        </p:nvSpPr>
        <p:spPr>
          <a:xfrm>
            <a:off x="7148091" y="428061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8A33897-0FE9-423C-BFD7-531AF028D534}"/>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905093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08543"/>
          </a:xfrm>
          <a:prstGeom prst="rect">
            <a:avLst/>
          </a:prstGeom>
          <a:noFill/>
        </p:spPr>
        <p:txBody>
          <a:bodyPr wrap="square" rtlCol="0">
            <a:spAutoFit/>
          </a:bodyPr>
          <a:lstStyle/>
          <a:p>
            <a:r>
              <a:rPr lang="en-GB" sz="2800" b="1" i="1" u="sng" dirty="0">
                <a:latin typeface="Bookman Old Style"/>
                <a:cs typeface="+mj-cs"/>
              </a:rPr>
              <a:t>Exception </a:t>
            </a:r>
          </a:p>
          <a:p>
            <a:pPr marL="514350" indent="-514350">
              <a:buFont typeface="+mj-lt"/>
              <a:buAutoNum type="arabicPeriod" startAt="2"/>
            </a:pPr>
            <a:r>
              <a:rPr lang="en-GB" sz="2800" b="1" dirty="0">
                <a:latin typeface="Bookman Old Style"/>
                <a:cs typeface="+mj-cs"/>
              </a:rPr>
              <a:t>The contract is terminated.</a:t>
            </a:r>
          </a:p>
          <a:p>
            <a:pPr marL="512763" indent="-512763"/>
            <a:r>
              <a:rPr lang="en-US" sz="2800" dirty="0">
                <a:latin typeface="Bookman Old Style"/>
                <a:cs typeface="+mj-cs"/>
              </a:rPr>
              <a:t>-	If one party has exercised his right to terminate the contract, each party is bound to restore the other to his former condition; but the rights of third persons cannot be impaired. (Section 391)</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dirty="0"/>
          </a:p>
        </p:txBody>
      </p:sp>
      <p:sp>
        <p:nvSpPr>
          <p:cNvPr id="5" name="TextBox 4">
            <a:extLst>
              <a:ext uri="{FF2B5EF4-FFF2-40B4-BE49-F238E27FC236}">
                <a16:creationId xmlns:a16="http://schemas.microsoft.com/office/drawing/2014/main" id="{D857C5FB-D4A0-463F-8A79-31ED068EAF19}"/>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406037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08543"/>
          </a:xfrm>
          <a:prstGeom prst="rect">
            <a:avLst/>
          </a:prstGeom>
          <a:noFill/>
        </p:spPr>
        <p:txBody>
          <a:bodyPr wrap="square" rtlCol="0">
            <a:spAutoFit/>
          </a:bodyPr>
          <a:lstStyle/>
          <a:p>
            <a:r>
              <a:rPr lang="en-GB" sz="2800" b="1" i="1" u="sng" dirty="0">
                <a:latin typeface="Bookman Old Style"/>
                <a:cs typeface="+mj-cs"/>
              </a:rPr>
              <a:t>Exception</a:t>
            </a:r>
            <a:r>
              <a:rPr lang="en-GB" sz="2800" b="1" dirty="0">
                <a:latin typeface="Bookman Old Style"/>
                <a:cs typeface="+mj-cs"/>
              </a:rPr>
              <a:t> </a:t>
            </a:r>
          </a:p>
          <a:p>
            <a:pPr marL="514350" indent="-514350">
              <a:buFont typeface="+mj-lt"/>
              <a:buAutoNum type="arabicPeriod" startAt="3"/>
            </a:pPr>
            <a:r>
              <a:rPr lang="en-GB" sz="2800" b="1" dirty="0">
                <a:latin typeface="Bookman Old Style"/>
                <a:cs typeface="+mj-cs"/>
              </a:rPr>
              <a:t>The creditor claims damages instead of (specific) performance. </a:t>
            </a:r>
          </a:p>
          <a:p>
            <a:pPr marL="512763" indent="-512763"/>
            <a:r>
              <a:rPr lang="en-GB" sz="2800" dirty="0">
                <a:latin typeface="Bookman Old Style"/>
                <a:cs typeface="+mj-cs"/>
              </a:rPr>
              <a:t>-	</a:t>
            </a:r>
            <a:r>
              <a:rPr lang="en-US" sz="2800" dirty="0">
                <a:latin typeface="Bookman Old Style"/>
                <a:cs typeface="+mj-cs"/>
              </a:rPr>
              <a:t>If by a reason of default, the performance becomes useless to the creditor, he may refuse to accept it and claim compensation for non-performance. </a:t>
            </a:r>
            <a:r>
              <a:rPr lang="en-GB" sz="2800" dirty="0">
                <a:latin typeface="Bookman Old Style"/>
                <a:cs typeface="+mj-cs"/>
              </a:rPr>
              <a:t>(Section 216)</a:t>
            </a: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
        <p:nvSpPr>
          <p:cNvPr id="5" name="TextBox 4">
            <a:extLst>
              <a:ext uri="{FF2B5EF4-FFF2-40B4-BE49-F238E27FC236}">
                <a16:creationId xmlns:a16="http://schemas.microsoft.com/office/drawing/2014/main" id="{D857C5FB-D4A0-463F-8A79-31ED068EAF19}"/>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3794621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62760"/>
          </a:xfrm>
          <a:prstGeom prst="rect">
            <a:avLst/>
          </a:prstGeom>
          <a:noFill/>
        </p:spPr>
        <p:txBody>
          <a:bodyPr wrap="square" rtlCol="0">
            <a:spAutoFit/>
          </a:bodyPr>
          <a:lstStyle/>
          <a:p>
            <a:r>
              <a:rPr lang="en-US" sz="3200" b="1" dirty="0">
                <a:latin typeface="Bookman Old Style"/>
                <a:cs typeface="+mj-cs"/>
              </a:rPr>
              <a:t>(2) Damages</a:t>
            </a:r>
            <a:endParaRPr lang="en-GB" sz="2800" dirty="0">
              <a:latin typeface="Bookman Old Style"/>
              <a:cs typeface="+mj-cs"/>
            </a:endParaRPr>
          </a:p>
          <a:p>
            <a:r>
              <a:rPr lang="en-GB" sz="2800" dirty="0">
                <a:latin typeface="Bookman Old Style"/>
                <a:cs typeface="+mj-cs"/>
              </a:rPr>
              <a:t>Section 215. “When the debtor does not perform the obligation in accordance with the true intent and purpose of the same, the creditor may claim compensation for any damages caused thereby.”</a:t>
            </a:r>
          </a:p>
          <a:p>
            <a:endParaRPr lang="en-US" sz="2800">
              <a:latin typeface="Bookman Old Style"/>
              <a:cs typeface="+mj-cs"/>
            </a:endParaRPr>
          </a:p>
          <a:p>
            <a:r>
              <a:rPr lang="en-US" sz="2800">
                <a:latin typeface="Bookman Old Style"/>
                <a:cs typeface="+mj-cs"/>
              </a:rPr>
              <a:t>Two </a:t>
            </a:r>
            <a:r>
              <a:rPr lang="en-US" sz="2800" dirty="0">
                <a:latin typeface="Bookman Old Style"/>
                <a:cs typeface="+mj-cs"/>
              </a:rPr>
              <a:t>general rules:</a:t>
            </a:r>
          </a:p>
          <a:p>
            <a:pPr marL="514350" indent="-514350">
              <a:buAutoNum type="arabicPeriod"/>
            </a:pPr>
            <a:r>
              <a:rPr lang="en-US" sz="2800" dirty="0">
                <a:latin typeface="Bookman Old Style"/>
                <a:cs typeface="+mj-cs"/>
              </a:rPr>
              <a:t>Damages must be compensatory.</a:t>
            </a:r>
          </a:p>
          <a:p>
            <a:pPr marL="514350" indent="-514350">
              <a:buAutoNum type="arabicPeriod"/>
            </a:pPr>
            <a:r>
              <a:rPr lang="en-US" sz="2800" dirty="0">
                <a:latin typeface="Bookman Old Style"/>
                <a:cs typeface="+mj-cs"/>
              </a:rPr>
              <a:t>Damages must be monetary.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
        <p:nvSpPr>
          <p:cNvPr id="5" name="TextBox 4">
            <a:extLst>
              <a:ext uri="{FF2B5EF4-FFF2-40B4-BE49-F238E27FC236}">
                <a16:creationId xmlns:a16="http://schemas.microsoft.com/office/drawing/2014/main" id="{82A4A503-A47C-4055-BDAC-07248B3D0B11}"/>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19105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Scope of Damage</a:t>
            </a:r>
            <a:endParaRPr lang="en-GB" sz="2800" dirty="0">
              <a:latin typeface="Bookman Old Style"/>
              <a:cs typeface="+mj-cs"/>
            </a:endParaRPr>
          </a:p>
          <a:p>
            <a:r>
              <a:rPr lang="en-GB" sz="2800" dirty="0">
                <a:latin typeface="Bookman Old Style"/>
                <a:cs typeface="+mj-cs"/>
              </a:rPr>
              <a:t>Section 222. </a:t>
            </a:r>
            <a:r>
              <a:rPr lang="en-US" sz="2800" dirty="0">
                <a:latin typeface="Bookman Old Style"/>
                <a:cs typeface="+mj-cs"/>
              </a:rPr>
              <a:t>“</a:t>
            </a:r>
            <a:r>
              <a:rPr lang="en-GB" sz="2800" dirty="0">
                <a:latin typeface="Bookman Old Style"/>
                <a:cs typeface="+mj-cs"/>
              </a:rPr>
              <a:t>The claim of damages is for compensation for all such damage as </a:t>
            </a:r>
            <a:r>
              <a:rPr lang="en-GB" sz="2800" b="1" u="sng" dirty="0">
                <a:latin typeface="Bookman Old Style"/>
                <a:cs typeface="+mj-cs"/>
              </a:rPr>
              <a:t>usually </a:t>
            </a:r>
            <a:r>
              <a:rPr lang="en-GB" sz="2800" dirty="0">
                <a:latin typeface="Bookman Old Style"/>
                <a:cs typeface="+mj-cs"/>
              </a:rPr>
              <a:t>arises from non performance. </a:t>
            </a:r>
            <a:r>
              <a:rPr lang="en-GB" sz="2800" b="1" i="1" dirty="0">
                <a:latin typeface="Bookman Old Style"/>
                <a:cs typeface="+mj-cs"/>
              </a:rPr>
              <a:t>(Normal damage)</a:t>
            </a:r>
          </a:p>
          <a:p>
            <a:endParaRPr lang="en-GB" sz="2800" dirty="0">
              <a:latin typeface="Bookman Old Style"/>
              <a:cs typeface="+mj-cs"/>
            </a:endParaRPr>
          </a:p>
          <a:p>
            <a:r>
              <a:rPr lang="en-GB" sz="2800" dirty="0">
                <a:latin typeface="Bookman Old Style"/>
                <a:cs typeface="+mj-cs"/>
              </a:rPr>
              <a:t>The creditor may demand compensation even for such damage as has arisen from </a:t>
            </a:r>
            <a:r>
              <a:rPr lang="en-GB" sz="2800" b="1" u="sng" dirty="0">
                <a:latin typeface="Bookman Old Style"/>
                <a:cs typeface="+mj-cs"/>
              </a:rPr>
              <a:t>special</a:t>
            </a:r>
            <a:r>
              <a:rPr lang="en-GB" sz="2800" dirty="0">
                <a:latin typeface="Bookman Old Style"/>
                <a:cs typeface="+mj-cs"/>
              </a:rPr>
              <a:t> circumstances, if the party concerned foresaw or ought to have foreseen such circumstances.” (</a:t>
            </a:r>
            <a:r>
              <a:rPr lang="en-GB" sz="2800" b="1" i="1" dirty="0">
                <a:latin typeface="Bookman Old Style"/>
                <a:cs typeface="+mj-cs"/>
              </a:rPr>
              <a:t>Special damage</a:t>
            </a:r>
            <a:r>
              <a:rPr lang="en-GB" sz="2800" dirty="0">
                <a:latin typeface="Bookman Old Style"/>
                <a:cs typeface="+mj-cs"/>
              </a:rPr>
              <a:t>)</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
        <p:nvSpPr>
          <p:cNvPr id="5" name="TextBox 4">
            <a:extLst>
              <a:ext uri="{FF2B5EF4-FFF2-40B4-BE49-F238E27FC236}">
                <a16:creationId xmlns:a16="http://schemas.microsoft.com/office/drawing/2014/main" id="{8558BCF8-05E0-49A6-B383-2FE391599485}"/>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067315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508927"/>
          </a:xfrm>
          <a:prstGeom prst="rect">
            <a:avLst/>
          </a:prstGeom>
          <a:noFill/>
        </p:spPr>
        <p:txBody>
          <a:bodyPr wrap="square" rtlCol="0">
            <a:spAutoFit/>
          </a:bodyPr>
          <a:lstStyle/>
          <a:p>
            <a:r>
              <a:rPr lang="en-GB" sz="2800" b="1" i="1" dirty="0">
                <a:latin typeface="Bookman Old Style"/>
                <a:cs typeface="+mj-cs"/>
              </a:rPr>
              <a:t>Are the items below considered normal or special damage?</a:t>
            </a:r>
          </a:p>
          <a:p>
            <a:pPr marL="514350" indent="-514350">
              <a:buFont typeface="+mj-lt"/>
              <a:buAutoNum type="arabicPeriod"/>
            </a:pPr>
            <a:r>
              <a:rPr lang="en-GB" sz="2600" dirty="0">
                <a:latin typeface="Bookman Old Style"/>
                <a:cs typeface="+mj-cs"/>
              </a:rPr>
              <a:t>the higher price which the creditor buyer had to pay for a new object and the expenses of the new purchase</a:t>
            </a:r>
          </a:p>
          <a:p>
            <a:pPr marL="457200" indent="-457200">
              <a:buAutoNum type="arabicPeriod"/>
            </a:pPr>
            <a:r>
              <a:rPr lang="en-GB" sz="2600" dirty="0">
                <a:latin typeface="Bookman Old Style"/>
                <a:cs typeface="+mj-cs"/>
              </a:rPr>
              <a:t>the rent for the period during which the debtor remained in the property after the lease expired </a:t>
            </a:r>
          </a:p>
          <a:p>
            <a:pPr marL="457200" indent="-457200">
              <a:buAutoNum type="arabicPeriod"/>
            </a:pPr>
            <a:r>
              <a:rPr lang="en-GB" sz="2600" dirty="0">
                <a:latin typeface="Bookman Old Style"/>
                <a:cs typeface="+mj-cs"/>
              </a:rPr>
              <a:t>the increased price of the materials used by the creditor for completing a building in the property</a:t>
            </a:r>
          </a:p>
          <a:p>
            <a:endParaRPr lang="en-GB" sz="23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
        <p:nvSpPr>
          <p:cNvPr id="5" name="TextBox 4">
            <a:extLst>
              <a:ext uri="{FF2B5EF4-FFF2-40B4-BE49-F238E27FC236}">
                <a16:creationId xmlns:a16="http://schemas.microsoft.com/office/drawing/2014/main" id="{60301194-0217-4930-90F1-E49CB881D587}"/>
              </a:ext>
            </a:extLst>
          </p:cNvPr>
          <p:cNvSpPr txBox="1"/>
          <p:nvPr/>
        </p:nvSpPr>
        <p:spPr>
          <a:xfrm>
            <a:off x="3998029" y="335111"/>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3518423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354765"/>
          </a:xfrm>
          <a:prstGeom prst="rect">
            <a:avLst/>
          </a:prstGeom>
          <a:noFill/>
        </p:spPr>
        <p:txBody>
          <a:bodyPr wrap="square" rtlCol="0">
            <a:spAutoFit/>
          </a:bodyPr>
          <a:lstStyle/>
          <a:p>
            <a:r>
              <a:rPr lang="en-GB" sz="2800" b="1" i="1" dirty="0">
                <a:latin typeface="Bookman Old Style"/>
                <a:cs typeface="+mj-cs"/>
              </a:rPr>
              <a:t>Are the items below considered normal or special damage?</a:t>
            </a:r>
          </a:p>
          <a:p>
            <a:pPr marL="514350" indent="-514350">
              <a:buFont typeface="+mj-lt"/>
              <a:buAutoNum type="arabicPeriod" startAt="4"/>
            </a:pPr>
            <a:r>
              <a:rPr lang="en-US" sz="2600" dirty="0">
                <a:latin typeface="Bookman Old Style"/>
                <a:cs typeface="+mj-cs"/>
              </a:rPr>
              <a:t>expenses incurred after the breach (incidental loss)</a:t>
            </a:r>
          </a:p>
          <a:p>
            <a:pPr marL="514350" indent="-514350">
              <a:buAutoNum type="arabicPeriod" startAt="4"/>
            </a:pPr>
            <a:r>
              <a:rPr lang="en-US" sz="2600" dirty="0">
                <a:latin typeface="Bookman Old Style"/>
                <a:cs typeface="+mj-cs"/>
              </a:rPr>
              <a:t>the payment of deposit</a:t>
            </a:r>
          </a:p>
          <a:p>
            <a:pPr marL="514350" indent="-514350">
              <a:buAutoNum type="arabicPeriod" startAt="4"/>
            </a:pPr>
            <a:r>
              <a:rPr lang="en-US" sz="2600" dirty="0">
                <a:latin typeface="Bookman Old Style"/>
                <a:cs typeface="+mj-cs"/>
              </a:rPr>
              <a:t>the payment of stipulated penalty</a:t>
            </a:r>
          </a:p>
          <a:p>
            <a:pPr marL="514350" indent="-514350">
              <a:buAutoNum type="arabicPeriod" startAt="4"/>
            </a:pPr>
            <a:r>
              <a:rPr lang="en-US" sz="2600" dirty="0">
                <a:latin typeface="Bookman Old Style"/>
                <a:cs typeface="+mj-cs"/>
              </a:rPr>
              <a:t>the profits which the debtor earned from selling the object to a third party</a:t>
            </a:r>
            <a:endParaRPr lang="en-GB" sz="23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
        <p:nvSpPr>
          <p:cNvPr id="5" name="TextBox 4">
            <a:extLst>
              <a:ext uri="{FF2B5EF4-FFF2-40B4-BE49-F238E27FC236}">
                <a16:creationId xmlns:a16="http://schemas.microsoft.com/office/drawing/2014/main" id="{60301194-0217-4930-90F1-E49CB881D587}"/>
              </a:ext>
            </a:extLst>
          </p:cNvPr>
          <p:cNvSpPr txBox="1"/>
          <p:nvPr/>
        </p:nvSpPr>
        <p:spPr>
          <a:xfrm>
            <a:off x="3919482" y="335111"/>
            <a:ext cx="2613216" cy="646331"/>
          </a:xfrm>
          <a:prstGeom prst="rect">
            <a:avLst/>
          </a:prstGeom>
          <a:noFill/>
        </p:spPr>
        <p:txBody>
          <a:bodyPr wrap="none" rtlCol="0">
            <a:spAutoFit/>
          </a:bodyPr>
          <a:lstStyle/>
          <a:p>
            <a:pPr algn="ctr"/>
            <a:r>
              <a:rPr lang="en-US" sz="3600" b="1" dirty="0">
                <a:latin typeface="Bookman Old Style"/>
                <a:cs typeface="Bookman Old Style"/>
              </a:rPr>
              <a:t>Exercises </a:t>
            </a:r>
          </a:p>
        </p:txBody>
      </p:sp>
    </p:spTree>
    <p:extLst>
      <p:ext uri="{BB962C8B-B14F-4D97-AF65-F5344CB8AC3E}">
        <p14:creationId xmlns:p14="http://schemas.microsoft.com/office/powerpoint/2010/main" val="3943635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(3) Interest (Monetary debt ONLY)</a:t>
            </a:r>
          </a:p>
          <a:p>
            <a:r>
              <a:rPr lang="en-GB" sz="2800" dirty="0">
                <a:latin typeface="Bookman Old Style"/>
                <a:cs typeface="+mj-cs"/>
              </a:rPr>
              <a:t>Section 224. “A money debt bears interest during default seven and half percent per annum. If the creditor can demand higher interest on any other legitimate ground, this shall continue to be paid.</a:t>
            </a:r>
          </a:p>
          <a:p>
            <a:endParaRPr lang="en-GB" sz="2800" dirty="0">
              <a:latin typeface="Bookman Old Style"/>
              <a:cs typeface="+mj-cs"/>
            </a:endParaRPr>
          </a:p>
          <a:p>
            <a:r>
              <a:rPr lang="en-GB" sz="2800" dirty="0">
                <a:latin typeface="Bookman Old Style"/>
                <a:cs typeface="+mj-cs"/>
              </a:rPr>
              <a:t>Interest for default shall not be paid upon interest.</a:t>
            </a:r>
          </a:p>
          <a:p>
            <a:endParaRPr lang="en-GB" sz="2800" dirty="0">
              <a:latin typeface="Bookman Old Style"/>
              <a:cs typeface="+mj-cs"/>
            </a:endParaRPr>
          </a:p>
          <a:p>
            <a:r>
              <a:rPr lang="en-GB" sz="2800" dirty="0">
                <a:latin typeface="Bookman Old Style"/>
                <a:cs typeface="+mj-cs"/>
              </a:rPr>
              <a:t>Proof of further damage is admissible.”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
        <p:nvSpPr>
          <p:cNvPr id="5" name="TextBox 4">
            <a:extLst>
              <a:ext uri="{FF2B5EF4-FFF2-40B4-BE49-F238E27FC236}">
                <a16:creationId xmlns:a16="http://schemas.microsoft.com/office/drawing/2014/main" id="{5BCD71A5-C2FD-4939-8DEA-52531392904C}"/>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548822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(4) Termination of Contract</a:t>
            </a:r>
          </a:p>
          <a:p>
            <a:r>
              <a:rPr lang="en-US" sz="2800" dirty="0">
                <a:latin typeface="Bookman Old Style"/>
                <a:cs typeface="+mj-cs"/>
              </a:rPr>
              <a:t>A contract may be terminated either by agreement or by law. </a:t>
            </a:r>
          </a:p>
          <a:p>
            <a:r>
              <a:rPr lang="en-US" sz="2800" b="1" u="sng" dirty="0">
                <a:latin typeface="Bookman Old Style"/>
                <a:cs typeface="+mj-cs"/>
              </a:rPr>
              <a:t>Termination by Law</a:t>
            </a:r>
          </a:p>
          <a:p>
            <a:r>
              <a:rPr lang="en-US" sz="2800" b="1" dirty="0">
                <a:latin typeface="Bookman Old Style"/>
                <a:cs typeface="+mj-cs"/>
              </a:rPr>
              <a:t>Section 387 </a:t>
            </a:r>
            <a:r>
              <a:rPr lang="en-US" sz="2800" dirty="0">
                <a:latin typeface="Bookman Old Style"/>
                <a:cs typeface="+mj-cs"/>
              </a:rPr>
              <a:t>– Normal breach      </a:t>
            </a:r>
            <a:r>
              <a:rPr lang="en-US" sz="2800" dirty="0">
                <a:latin typeface="Bookman Old Style"/>
                <a:cs typeface="+mj-cs"/>
                <a:sym typeface="Wingdings" panose="05000000000000000000" pitchFamily="2" charset="2"/>
              </a:rPr>
              <a:t>Giving a period of grace before termination</a:t>
            </a:r>
          </a:p>
          <a:p>
            <a:r>
              <a:rPr lang="en-US" sz="2800" b="1" dirty="0">
                <a:latin typeface="Bookman Old Style"/>
                <a:cs typeface="+mj-cs"/>
                <a:sym typeface="Wingdings" panose="05000000000000000000" pitchFamily="2" charset="2"/>
              </a:rPr>
              <a:t>Section 388</a:t>
            </a:r>
            <a:r>
              <a:rPr lang="en-US" sz="2800" dirty="0">
                <a:latin typeface="Bookman Old Style"/>
                <a:cs typeface="+mj-cs"/>
                <a:sym typeface="Wingdings" panose="05000000000000000000" pitchFamily="2" charset="2"/>
              </a:rPr>
              <a:t> – Time is of essence      Instant termination</a:t>
            </a:r>
          </a:p>
          <a:p>
            <a:r>
              <a:rPr lang="en-US" sz="2800" b="1" dirty="0">
                <a:latin typeface="Bookman Old Style"/>
                <a:cs typeface="+mj-cs"/>
                <a:sym typeface="Wingdings" panose="05000000000000000000" pitchFamily="2" charset="2"/>
              </a:rPr>
              <a:t>Section 389 </a:t>
            </a:r>
            <a:r>
              <a:rPr lang="en-US" sz="2800" dirty="0">
                <a:latin typeface="Bookman Old Style"/>
                <a:cs typeface="+mj-cs"/>
                <a:sym typeface="Wingdings" panose="05000000000000000000" pitchFamily="2" charset="2"/>
              </a:rPr>
              <a:t>– Impossibility of performance due to the debtor’s fault      Instant termination</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sp>
        <p:nvSpPr>
          <p:cNvPr id="5" name="TextBox 4">
            <a:extLst>
              <a:ext uri="{FF2B5EF4-FFF2-40B4-BE49-F238E27FC236}">
                <a16:creationId xmlns:a16="http://schemas.microsoft.com/office/drawing/2014/main" id="{EA29B087-A252-4D13-ACA9-9686AAC4452C}"/>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
        <p:nvSpPr>
          <p:cNvPr id="7" name="Arrow: Right 6">
            <a:extLst>
              <a:ext uri="{FF2B5EF4-FFF2-40B4-BE49-F238E27FC236}">
                <a16:creationId xmlns:a16="http://schemas.microsoft.com/office/drawing/2014/main" id="{4C9F958B-C9E5-4328-BEB9-4E9BAFE0D6A9}"/>
              </a:ext>
            </a:extLst>
          </p:cNvPr>
          <p:cNvSpPr/>
          <p:nvPr/>
        </p:nvSpPr>
        <p:spPr>
          <a:xfrm>
            <a:off x="5806631" y="3484755"/>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A8DDA67D-9DC3-4C69-B664-A3E64F9F0F55}"/>
              </a:ext>
            </a:extLst>
          </p:cNvPr>
          <p:cNvSpPr/>
          <p:nvPr/>
        </p:nvSpPr>
        <p:spPr>
          <a:xfrm>
            <a:off x="6376719" y="4347963"/>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0EC5B193-A768-468F-ABCF-7037DC58CEA6}"/>
              </a:ext>
            </a:extLst>
          </p:cNvPr>
          <p:cNvSpPr/>
          <p:nvPr/>
        </p:nvSpPr>
        <p:spPr>
          <a:xfrm>
            <a:off x="4769049" y="5619201"/>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9708803"/>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11726</TotalTime>
  <Words>600</Words>
  <Application>Microsoft Office PowerPoint</Application>
  <PresentationFormat>On-screen Show (4:3)</PresentationFormat>
  <Paragraphs>82</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Bookman Old Style</vt:lpstr>
      <vt:lpstr>Calibri</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Nadnaphas Leakpech</cp:lastModifiedBy>
  <cp:revision>315</cp:revision>
  <dcterms:created xsi:type="dcterms:W3CDTF">2014-05-06T17:21:22Z</dcterms:created>
  <dcterms:modified xsi:type="dcterms:W3CDTF">2018-09-23T13:03:52Z</dcterms:modified>
</cp:coreProperties>
</file>