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68" r:id="rId3"/>
    <p:sldId id="257" r:id="rId4"/>
    <p:sldId id="270" r:id="rId5"/>
    <p:sldId id="271" r:id="rId6"/>
    <p:sldId id="273" r:id="rId7"/>
    <p:sldId id="264" r:id="rId8"/>
    <p:sldId id="269" r:id="rId9"/>
    <p:sldId id="276" r:id="rId10"/>
    <p:sldId id="277" r:id="rId11"/>
    <p:sldId id="278" r:id="rId12"/>
    <p:sldId id="279" r:id="rId13"/>
    <p:sldId id="274" r:id="rId14"/>
    <p:sldId id="275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59" r:id="rId26"/>
    <p:sldId id="272" r:id="rId27"/>
    <p:sldId id="265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7D05D-BD17-AA4F-B97E-BFB22CAC1FA9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BE7233-5273-F64E-BB96-DE1790C7F5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217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Page 1-2 put briefly tell</a:t>
            </a:r>
            <a:r>
              <a:rPr lang="en-US" baseline="0" dirty="0" smtClean="0"/>
              <a:t> the situation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BE7233-5273-F64E-BB96-DE1790C7F54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757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Page 1-2 put briefly tell</a:t>
            </a:r>
            <a:r>
              <a:rPr lang="en-US" baseline="0" dirty="0" smtClean="0"/>
              <a:t> the situation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BE7233-5273-F64E-BB96-DE1790C7F54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757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Definition of</a:t>
            </a:r>
            <a:r>
              <a:rPr lang="en-US" baseline="0" dirty="0" smtClean="0"/>
              <a:t> Harmonized Tariff Schedule codes (HTS)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BE7233-5273-F64E-BB96-DE1790C7F54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140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69141"/>
            <a:ext cx="7770813" cy="425702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0"/>
            <a:ext cx="7772400" cy="977153"/>
          </a:xfrm>
        </p:spPr>
        <p:txBody>
          <a:bodyPr anchor="b" anchorCtr="0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5257800"/>
            <a:ext cx="7770813" cy="874058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196" y="424650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0813" cy="1743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756647"/>
            <a:ext cx="7770813" cy="1281953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86205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966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50"/>
            <a:ext cx="3657600" cy="1162050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0"/>
            <a:ext cx="3657600" cy="56689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88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10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199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rybo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1"/>
            <a:ext cx="7776882" cy="1013011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0"/>
            <a:ext cx="1600200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7770813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2043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51A0C47-018D-4460-B945-BFF7981B6CA6}" type="datetimeFigureOut">
              <a:rPr lang="en-US" smtClean="0"/>
              <a:t>11/19/2014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C1F5A0A-F6FC-4FFD-9B49-0DA8697211D9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Tx/>
        <a:buBlip>
          <a:blip r:embed="rId16"/>
        </a:buBlip>
        <a:defRPr sz="22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20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5pPr>
      <a:lvl6pPr marL="20558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23987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743200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3087688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U.S. Auto-parts trade with China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Jobs in the U.S. auto-parts industry are at risk due to subsidized and unfairly traded Chinese auto parts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1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/>
              <a:t>Agenda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Intro</a:t>
            </a:r>
          </a:p>
          <a:p>
            <a:r>
              <a:rPr lang="en-US" sz="3200" dirty="0" smtClean="0"/>
              <a:t>Methodology</a:t>
            </a:r>
          </a:p>
          <a:p>
            <a:r>
              <a:rPr lang="en-US" sz="3200" dirty="0" smtClean="0"/>
              <a:t>Arguments this paper made</a:t>
            </a:r>
          </a:p>
          <a:p>
            <a:r>
              <a:rPr lang="en-US" sz="3200" dirty="0" smtClean="0"/>
              <a:t>Conclusion</a:t>
            </a:r>
          </a:p>
          <a:p>
            <a:r>
              <a:rPr lang="en-US" sz="3200" dirty="0" smtClean="0"/>
              <a:t>Discussion questions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0905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4310"/>
            <a:ext cx="9144000" cy="5713690"/>
          </a:xfrm>
        </p:spPr>
        <p:txBody>
          <a:bodyPr>
            <a:normAutofit/>
          </a:bodyPr>
          <a:lstStyle/>
          <a:p>
            <a:endParaRPr lang="en-US" sz="2800" dirty="0" smtClean="0"/>
          </a:p>
          <a:p>
            <a:r>
              <a:rPr lang="en-US" sz="2800" dirty="0" smtClean="0"/>
              <a:t>Chinese auto-parts exports increased more than 900% from 2000 to 2010 because of;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Chinese government subsidization in auto-parts industry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China’s illegal currency manipulation, reducing cost of Chinese auto-parts (25-30%)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Other unfair trade policies to illegally promote sales of auto-parts</a:t>
            </a:r>
          </a:p>
          <a:p>
            <a:r>
              <a:rPr lang="en-US" sz="2800" dirty="0" smtClean="0"/>
              <a:t>All these activities pose threat to future employment in the U.S, auto-parts industry</a:t>
            </a:r>
          </a:p>
        </p:txBody>
      </p:sp>
    </p:spTree>
    <p:extLst>
      <p:ext uri="{BB962C8B-B14F-4D97-AF65-F5344CB8AC3E}">
        <p14:creationId xmlns:p14="http://schemas.microsoft.com/office/powerpoint/2010/main" val="21602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758"/>
            <a:ext cx="9144000" cy="5638241"/>
          </a:xfrm>
        </p:spPr>
        <p:txBody>
          <a:bodyPr/>
          <a:lstStyle/>
          <a:p>
            <a:endParaRPr lang="en-US" sz="2800" dirty="0" smtClean="0"/>
          </a:p>
          <a:p>
            <a:r>
              <a:rPr lang="en-US" sz="2800" dirty="0" smtClean="0"/>
              <a:t>China has had global trade surplus in auto-parts (with and without tires) throughout the past decade (2000-2010)</a:t>
            </a:r>
          </a:p>
          <a:p>
            <a:pPr lvl="1"/>
            <a:r>
              <a:rPr lang="en-US" sz="2400" dirty="0" smtClean="0"/>
              <a:t>China’s export of auto-parts increased from $3.9 billion in 2000 to $41.2 billion in 2010</a:t>
            </a:r>
          </a:p>
          <a:p>
            <a:pPr lvl="1"/>
            <a:r>
              <a:rPr lang="en-US" sz="2400" dirty="0" smtClean="0"/>
              <a:t>China’s import of auto-parts increased from $3.8 billion in 2000 to $32.1 billion in 2010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94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4608"/>
            <a:ext cx="9144000" cy="5663391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r>
              <a:rPr lang="en-US" sz="3200" dirty="0" smtClean="0"/>
              <a:t>But without tires, China had a global trade deficit in auto-parts in seven of the past ten years</a:t>
            </a:r>
          </a:p>
          <a:p>
            <a:pPr marL="0" indent="0">
              <a:buNone/>
            </a:pPr>
            <a:endParaRPr lang="en-US" sz="3200" dirty="0" smtClean="0"/>
          </a:p>
          <a:p>
            <a:r>
              <a:rPr lang="en-US" sz="3200" dirty="0" smtClean="0"/>
              <a:t>However, China still manage to have significant amount of  trade surplus in auto-parts (with and without tires) with the U.S. in the same period of time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654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i="1" dirty="0" smtClean="0"/>
              <a:t>“  This paper wants to look at the potential broad impact of unfair trade competition and the failure of the U.S. to operate effective trade policies.  ”</a:t>
            </a:r>
          </a:p>
        </p:txBody>
      </p:sp>
    </p:spTree>
    <p:extLst>
      <p:ext uri="{BB962C8B-B14F-4D97-AF65-F5344CB8AC3E}">
        <p14:creationId xmlns:p14="http://schemas.microsoft.com/office/powerpoint/2010/main" val="419523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0813" cy="1429871"/>
          </a:xfrm>
        </p:spPr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82034"/>
            <a:ext cx="9144000" cy="567596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Harmonized Tariff Schedule codes (HTS)</a:t>
            </a:r>
          </a:p>
          <a:p>
            <a:pPr lvl="1"/>
            <a:r>
              <a:rPr lang="en-US" dirty="0" smtClean="0"/>
              <a:t>Determines tariff classification for goods imported into the U.S. (same as exported goods) based on its name, </a:t>
            </a:r>
            <a:r>
              <a:rPr lang="en-US" dirty="0"/>
              <a:t>use, and/or the material used in its </a:t>
            </a:r>
            <a:r>
              <a:rPr lang="en-US" dirty="0" smtClean="0"/>
              <a:t>construction.  Assigns </a:t>
            </a:r>
            <a:r>
              <a:rPr lang="en-US" dirty="0"/>
              <a:t>a ten-digit classification code number, and there are over 17,000 unique classification code numbers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But in this paper, six-digit HTS codes is used with some exception of five four-digit HTS codes</a:t>
            </a:r>
          </a:p>
          <a:p>
            <a:r>
              <a:rPr lang="en-US" dirty="0" smtClean="0"/>
              <a:t>Tri-annual report by Hill, </a:t>
            </a:r>
            <a:r>
              <a:rPr lang="en-US" dirty="0" err="1" smtClean="0"/>
              <a:t>Menk</a:t>
            </a:r>
            <a:r>
              <a:rPr lang="en-US" dirty="0" smtClean="0"/>
              <a:t>, Cooper to calculate state-level employment.</a:t>
            </a:r>
          </a:p>
          <a:p>
            <a:r>
              <a:rPr lang="en-US" dirty="0" smtClean="0"/>
              <a:t>Bureau of Labor Statistics data for North American Industry Classification System (NAICS) four- and five-digit industry codes for assembled vehicles to calculate </a:t>
            </a:r>
            <a:r>
              <a:rPr lang="en-US" smtClean="0"/>
              <a:t>national employment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1601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of HTS codes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758"/>
            <a:ext cx="9144000" cy="5638241"/>
          </a:xfrm>
        </p:spPr>
        <p:txBody>
          <a:bodyPr/>
          <a:lstStyle/>
          <a:p>
            <a:endParaRPr lang="en-US" b="1" i="1" dirty="0" smtClean="0">
              <a:effectLst/>
            </a:endParaRPr>
          </a:p>
          <a:p>
            <a:r>
              <a:rPr lang="en-US" b="1" i="1" dirty="0" smtClean="0">
                <a:effectLst/>
              </a:rPr>
              <a:t>401310   </a:t>
            </a:r>
            <a:r>
              <a:rPr lang="en-US" dirty="0" smtClean="0">
                <a:effectLst/>
              </a:rPr>
              <a:t>Inner </a:t>
            </a:r>
            <a:r>
              <a:rPr lang="en-US" dirty="0">
                <a:effectLst/>
              </a:rPr>
              <a:t>tubes, of rubber, of a kind used on motor cars, including station wagons and racing cars, buses, and lorries </a:t>
            </a:r>
          </a:p>
          <a:p>
            <a:r>
              <a:rPr lang="en-US" b="1" i="1" dirty="0">
                <a:effectLst/>
              </a:rPr>
              <a:t>830120 </a:t>
            </a:r>
            <a:r>
              <a:rPr lang="en-US" b="1" i="1" dirty="0" smtClean="0">
                <a:effectLst/>
              </a:rPr>
              <a:t>  </a:t>
            </a:r>
            <a:r>
              <a:rPr lang="en-US" dirty="0" smtClean="0">
                <a:effectLst/>
              </a:rPr>
              <a:t>Locks </a:t>
            </a:r>
            <a:r>
              <a:rPr lang="en-US" dirty="0">
                <a:effectLst/>
              </a:rPr>
              <a:t>used for motor vehicles, of base metal </a:t>
            </a:r>
          </a:p>
          <a:p>
            <a:r>
              <a:rPr lang="en-US" b="1" i="1" dirty="0">
                <a:effectLst/>
              </a:rPr>
              <a:t>850790 </a:t>
            </a:r>
            <a:r>
              <a:rPr lang="en-US" dirty="0" smtClean="0">
                <a:effectLst/>
              </a:rPr>
              <a:t>  Plates</a:t>
            </a:r>
            <a:r>
              <a:rPr lang="en-US" dirty="0">
                <a:effectLst/>
              </a:rPr>
              <a:t>, separators, and other parts of electric accumulators, </a:t>
            </a:r>
            <a:r>
              <a:rPr lang="en-US" dirty="0" err="1">
                <a:effectLst/>
              </a:rPr>
              <a:t>n.e.s</a:t>
            </a:r>
            <a:r>
              <a:rPr lang="en-US" dirty="0">
                <a:effectLst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65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1. </a:t>
            </a:r>
            <a:r>
              <a:rPr lang="en-US" sz="3600" dirty="0"/>
              <a:t>The decline of the U.S. motor-vehicle sector and auto-parts industry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Globalization</a:t>
            </a:r>
          </a:p>
          <a:p>
            <a:pPr lvl="1"/>
            <a:r>
              <a:rPr lang="en-US" dirty="0" smtClean="0"/>
              <a:t>Rapidly </a:t>
            </a:r>
            <a:r>
              <a:rPr lang="en-US" dirty="0"/>
              <a:t>growing import </a:t>
            </a:r>
            <a:r>
              <a:rPr lang="en-US" dirty="0" smtClean="0"/>
              <a:t>competition has hollowed out the </a:t>
            </a:r>
            <a:r>
              <a:rPr lang="en-US" dirty="0"/>
              <a:t>market for U.S.-made </a:t>
            </a:r>
            <a:r>
              <a:rPr lang="en-US" dirty="0" smtClean="0"/>
              <a:t>vehicle.</a:t>
            </a:r>
          </a:p>
          <a:p>
            <a:r>
              <a:rPr lang="en-US" sz="2800" dirty="0" smtClean="0"/>
              <a:t>Collapse </a:t>
            </a:r>
            <a:r>
              <a:rPr lang="en-US" sz="2800" dirty="0"/>
              <a:t>in the U.S. economy </a:t>
            </a:r>
            <a:endParaRPr lang="en-US" sz="2800" dirty="0" smtClean="0"/>
          </a:p>
          <a:p>
            <a:pPr lvl="1"/>
            <a:r>
              <a:rPr lang="en-US" dirty="0" smtClean="0"/>
              <a:t>Severe </a:t>
            </a:r>
            <a:r>
              <a:rPr lang="en-US" dirty="0"/>
              <a:t>impacts on demand for autos and other consumer </a:t>
            </a:r>
            <a:r>
              <a:rPr lang="en-US" dirty="0" smtClean="0"/>
              <a:t>durables.</a:t>
            </a:r>
          </a:p>
          <a:p>
            <a:r>
              <a:rPr lang="en-US" sz="2800" dirty="0" smtClean="0"/>
              <a:t>Result</a:t>
            </a:r>
          </a:p>
          <a:p>
            <a:pPr lvl="1"/>
            <a:r>
              <a:rPr lang="en-US" dirty="0"/>
              <a:t>Total domestic car and truck sales of U.S. automakers fell from 11.5 million units in 2000 to 4.6 million units in 2009 </a:t>
            </a:r>
            <a:r>
              <a:rPr lang="en-US" dirty="0" smtClean="0"/>
              <a:t>(decline about 60%)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45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1. </a:t>
            </a:r>
            <a:r>
              <a:rPr lang="en-US" sz="3600" dirty="0"/>
              <a:t>The decline of the U.S. motor-vehicle sector and auto-parts industry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Sales</a:t>
            </a:r>
            <a:endParaRPr lang="th-TH" sz="2800" dirty="0" smtClean="0"/>
          </a:p>
          <a:p>
            <a:pPr lvl="1"/>
            <a:r>
              <a:rPr lang="en-US" sz="2200" dirty="0" smtClean="0"/>
              <a:t>Total </a:t>
            </a:r>
            <a:r>
              <a:rPr lang="en-US" sz="2200" dirty="0"/>
              <a:t>sales of motor vehicles in the United States </a:t>
            </a:r>
            <a:r>
              <a:rPr lang="en-US" sz="2200" dirty="0" smtClean="0"/>
              <a:t>(domestically </a:t>
            </a:r>
            <a:r>
              <a:rPr lang="en-US" sz="2200" dirty="0"/>
              <a:t>made vehicles and imports) were stable, averaging above 16 million units per year between 1994 and </a:t>
            </a:r>
            <a:r>
              <a:rPr lang="en-US" sz="2200" dirty="0" smtClean="0"/>
              <a:t>2008.</a:t>
            </a:r>
          </a:p>
          <a:p>
            <a:pPr lvl="1"/>
            <a:r>
              <a:rPr lang="en-US" sz="2200" dirty="0" smtClean="0"/>
              <a:t>Total </a:t>
            </a:r>
            <a:r>
              <a:rPr lang="en-US" sz="2200" dirty="0"/>
              <a:t>sales of 12.7 million units in 2011 </a:t>
            </a:r>
            <a:endParaRPr lang="en-US" sz="2200" dirty="0" smtClean="0"/>
          </a:p>
          <a:p>
            <a:pPr lvl="1"/>
            <a:r>
              <a:rPr lang="en-US" sz="2200" dirty="0" smtClean="0"/>
              <a:t>In 2011, the total sales were </a:t>
            </a:r>
            <a:r>
              <a:rPr lang="en-US" sz="2200" dirty="0"/>
              <a:t>about 22.4 </a:t>
            </a:r>
            <a:r>
              <a:rPr lang="en-US" sz="2200" dirty="0" smtClean="0"/>
              <a:t>% </a:t>
            </a:r>
            <a:r>
              <a:rPr lang="en-US" sz="2200" dirty="0"/>
              <a:t>smaller than the average annual market of the 15 years </a:t>
            </a:r>
            <a:r>
              <a:rPr lang="en-US" sz="2200" dirty="0" smtClean="0"/>
              <a:t>before crisis.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149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1. </a:t>
            </a:r>
            <a:r>
              <a:rPr lang="en-US" sz="3600" dirty="0"/>
              <a:t>The decline of the U.S. motor-vehicle sector and auto-parts industry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Market share</a:t>
            </a:r>
            <a:endParaRPr lang="th-TH" sz="2800" dirty="0" smtClean="0"/>
          </a:p>
          <a:p>
            <a:pPr lvl="1"/>
            <a:r>
              <a:rPr lang="en-US" sz="2400" dirty="0"/>
              <a:t>U.S. automakers suffered from a steadily declining market share beginning in </a:t>
            </a:r>
            <a:r>
              <a:rPr lang="en-US" sz="2400" dirty="0" smtClean="0"/>
              <a:t>1990.</a:t>
            </a:r>
            <a:endParaRPr lang="en-US" sz="2200" dirty="0" smtClean="0"/>
          </a:p>
          <a:p>
            <a:pPr lvl="1"/>
            <a:r>
              <a:rPr lang="en-US" sz="2400" dirty="0"/>
              <a:t>U.S. automakers increased 3.3 </a:t>
            </a:r>
            <a:r>
              <a:rPr lang="en-US" sz="2400" dirty="0" smtClean="0"/>
              <a:t>% </a:t>
            </a:r>
            <a:r>
              <a:rPr lang="en-US" sz="2400" dirty="0"/>
              <a:t>between 2009 and </a:t>
            </a:r>
            <a:r>
              <a:rPr lang="en-US" sz="2400" dirty="0" smtClean="0"/>
              <a:t>2011.</a:t>
            </a:r>
          </a:p>
          <a:p>
            <a:pPr lvl="2"/>
            <a:r>
              <a:rPr lang="en-US" sz="2000" dirty="0" smtClean="0"/>
              <a:t>After crisis</a:t>
            </a:r>
          </a:p>
          <a:p>
            <a:pPr lvl="2"/>
            <a:r>
              <a:rPr lang="en-US" sz="2000" dirty="0" smtClean="0"/>
              <a:t>Restructuring </a:t>
            </a:r>
            <a:r>
              <a:rPr lang="en-US" sz="2000" dirty="0"/>
              <a:t>of GM and Chrysler in </a:t>
            </a:r>
            <a:r>
              <a:rPr lang="en-US" sz="2000" dirty="0" smtClean="0"/>
              <a:t>2009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9764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1. </a:t>
            </a:r>
            <a:r>
              <a:rPr lang="en-US" sz="3600" dirty="0"/>
              <a:t>The decline of the U.S. motor-vehicle sector and auto-parts industry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While total U.S. automaker sales in 2011 reached nearly </a:t>
            </a:r>
            <a:r>
              <a:rPr lang="en-US" sz="2800" dirty="0" smtClean="0"/>
              <a:t>6 </a:t>
            </a:r>
            <a:r>
              <a:rPr lang="en-US" sz="2800" dirty="0"/>
              <a:t>million units, they were  </a:t>
            </a:r>
            <a:r>
              <a:rPr lang="en-US" sz="2800" dirty="0" smtClean="0"/>
              <a:t> 48.1 % </a:t>
            </a:r>
            <a:r>
              <a:rPr lang="en-US" sz="2800" dirty="0"/>
              <a:t>below levels achieved in </a:t>
            </a:r>
            <a:r>
              <a:rPr lang="en-US" sz="2800" dirty="0" smtClean="0"/>
              <a:t>2000. </a:t>
            </a:r>
          </a:p>
          <a:p>
            <a:pPr lvl="1"/>
            <a:r>
              <a:rPr lang="en-US" sz="2400" dirty="0" smtClean="0"/>
              <a:t>Declining </a:t>
            </a:r>
            <a:r>
              <a:rPr lang="en-US" sz="2400" dirty="0"/>
              <a:t>overall demand and significant long-term loss of market share by the U.S.-based producers. </a:t>
            </a:r>
          </a:p>
        </p:txBody>
      </p:sp>
    </p:spTree>
    <p:extLst>
      <p:ext uri="{BB962C8B-B14F-4D97-AF65-F5344CB8AC3E}">
        <p14:creationId xmlns:p14="http://schemas.microsoft.com/office/powerpoint/2010/main" val="174988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2. </a:t>
            </a:r>
            <a:r>
              <a:rPr lang="en-US" sz="3600" dirty="0"/>
              <a:t>U.S. auto-parts employment level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Employment </a:t>
            </a:r>
            <a:r>
              <a:rPr lang="en-US" sz="2800" dirty="0"/>
              <a:t>in the U.S. auto-parts industry </a:t>
            </a:r>
            <a:endParaRPr lang="en-US" sz="2800" dirty="0" smtClean="0"/>
          </a:p>
          <a:p>
            <a:pPr lvl="1"/>
            <a:r>
              <a:rPr lang="en-US" dirty="0" smtClean="0"/>
              <a:t>Driven </a:t>
            </a:r>
            <a:r>
              <a:rPr lang="en-US" dirty="0"/>
              <a:t>by demand for original equipment manufacturer (OEM) parts to supply auto assembly plants in the United </a:t>
            </a:r>
            <a:r>
              <a:rPr lang="en-US" dirty="0" smtClean="0"/>
              <a:t>States.</a:t>
            </a:r>
          </a:p>
          <a:p>
            <a:r>
              <a:rPr lang="en-US" sz="2800" dirty="0" smtClean="0"/>
              <a:t>Since auto-parts </a:t>
            </a:r>
            <a:r>
              <a:rPr lang="en-US" sz="2800" dirty="0"/>
              <a:t>industry follows the trends of the overall motor-vehicle sector </a:t>
            </a:r>
            <a:endParaRPr lang="en-US" sz="2800" dirty="0" smtClean="0"/>
          </a:p>
          <a:p>
            <a:pPr lvl="1"/>
            <a:r>
              <a:rPr lang="en-US" dirty="0" smtClean="0"/>
              <a:t>Direct </a:t>
            </a:r>
            <a:r>
              <a:rPr lang="en-US" dirty="0"/>
              <a:t>employment in the U.S. auto-parts industry has </a:t>
            </a:r>
            <a:r>
              <a:rPr lang="en-US" dirty="0" smtClean="0"/>
              <a:t>fallen </a:t>
            </a:r>
            <a:r>
              <a:rPr lang="en-US" dirty="0"/>
              <a:t>by 419,600 jobs (45.8 </a:t>
            </a:r>
            <a:r>
              <a:rPr lang="en-US" dirty="0" smtClean="0"/>
              <a:t>%) </a:t>
            </a:r>
            <a:r>
              <a:rPr lang="en-US" dirty="0"/>
              <a:t>from November 2000 to November </a:t>
            </a:r>
            <a:r>
              <a:rPr lang="en-US" dirty="0" smtClean="0"/>
              <a:t>2011. (FIGURE A)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76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2. </a:t>
            </a:r>
            <a:r>
              <a:rPr lang="en-US" sz="3600" dirty="0"/>
              <a:t>U.S. auto-parts employment level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967" t="14347" r="22293" b="7159"/>
          <a:stretch/>
        </p:blipFill>
        <p:spPr>
          <a:xfrm>
            <a:off x="626777" y="1031996"/>
            <a:ext cx="7888857" cy="571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1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869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3. </a:t>
            </a:r>
            <a:r>
              <a:rPr lang="en-US" sz="3600" dirty="0"/>
              <a:t>Direct threat to employment in U.S. auto-parts industry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spcBef>
                <a:spcPts val="2000"/>
              </a:spcBef>
            </a:pPr>
            <a:r>
              <a:rPr lang="en-US" sz="2800" dirty="0" smtClean="0"/>
              <a:t>Trade deficits in both completed auto and auto parts are major reason towards the job losses.</a:t>
            </a:r>
            <a:r>
              <a:rPr lang="en-US" dirty="0" smtClean="0"/>
              <a:t> </a:t>
            </a:r>
          </a:p>
          <a:p>
            <a:pPr marL="692150" lvl="2"/>
            <a:r>
              <a:rPr lang="en-US" sz="2000" dirty="0"/>
              <a:t>A</a:t>
            </a:r>
            <a:r>
              <a:rPr lang="en-US" sz="2000" dirty="0" smtClean="0"/>
              <a:t>uto </a:t>
            </a:r>
            <a:r>
              <a:rPr lang="en-US" sz="2000" dirty="0"/>
              <a:t>parts’ share has risen steadily 8.4% to 29.2</a:t>
            </a:r>
            <a:r>
              <a:rPr lang="en-US" sz="2000" dirty="0" smtClean="0"/>
              <a:t>%</a:t>
            </a:r>
            <a:endParaRPr lang="en-US" sz="3200" dirty="0" smtClean="0"/>
          </a:p>
          <a:p>
            <a:r>
              <a:rPr lang="en-US" sz="2800" dirty="0" smtClean="0"/>
              <a:t> Factor explains the deficit</a:t>
            </a:r>
          </a:p>
          <a:p>
            <a:pPr lvl="1"/>
            <a:r>
              <a:rPr lang="en-US" dirty="0" smtClean="0"/>
              <a:t>The shrinking of U.S. vehicle market</a:t>
            </a:r>
          </a:p>
          <a:p>
            <a:pPr lvl="1"/>
            <a:r>
              <a:rPr lang="en-US" dirty="0" smtClean="0"/>
              <a:t>An increase in foreign-owned vehicle assembly plants in U.S.</a:t>
            </a:r>
          </a:p>
          <a:p>
            <a:pPr lvl="1"/>
            <a:r>
              <a:rPr lang="en-US" dirty="0" smtClean="0"/>
              <a:t>The forward movement of foreign-affiliated suppliers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1835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5800" y="263263"/>
            <a:ext cx="7770813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3. </a:t>
            </a:r>
            <a:r>
              <a:rPr lang="en-US" sz="3600" dirty="0"/>
              <a:t>Direct threat to employment in U.S. auto-parts industry</a:t>
            </a:r>
            <a:br>
              <a:rPr lang="en-US" sz="3600" dirty="0"/>
            </a:br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80" y="1361742"/>
            <a:ext cx="7288213" cy="531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70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4. </a:t>
            </a:r>
            <a:r>
              <a:rPr lang="en-US" sz="3600" dirty="0"/>
              <a:t>China's activity that affect U.S, auto-parts industry level of employment</a:t>
            </a:r>
            <a:br>
              <a:rPr lang="en-US" sz="3600" dirty="0"/>
            </a:br>
            <a:endParaRPr lang="en-US" sz="36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54" y="1389516"/>
            <a:ext cx="7101905" cy="4257675"/>
          </a:xfrm>
        </p:spPr>
      </p:pic>
      <p:sp>
        <p:nvSpPr>
          <p:cNvPr id="7" name="TextBox 6"/>
          <p:cNvSpPr txBox="1"/>
          <p:nvPr/>
        </p:nvSpPr>
        <p:spPr>
          <a:xfrm>
            <a:off x="275771" y="5647191"/>
            <a:ext cx="8563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 Between 2007 and 2010, the share of China in the U.S. auto-parts trade deficit rose the most.</a:t>
            </a:r>
            <a:r>
              <a:rPr lang="th-TH" dirty="0" smtClean="0"/>
              <a:t> </a:t>
            </a:r>
            <a:r>
              <a:rPr lang="en-US" dirty="0" smtClean="0"/>
              <a:t>While those of other major producers declined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1113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4. </a:t>
            </a:r>
            <a:r>
              <a:rPr lang="en-US" sz="3600" dirty="0"/>
              <a:t>China's activity that affect U.S, auto-parts industry level of employment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China’s share gained 5.8 percentage point</a:t>
            </a:r>
          </a:p>
          <a:p>
            <a:r>
              <a:rPr lang="en-US" dirty="0" smtClean="0"/>
              <a:t>South Korea’s share gained 4.5 percentage point</a:t>
            </a:r>
          </a:p>
          <a:p>
            <a:r>
              <a:rPr lang="en-US" dirty="0" smtClean="0"/>
              <a:t>Japan’s share declined 2.2 percentage point</a:t>
            </a:r>
          </a:p>
          <a:p>
            <a:r>
              <a:rPr lang="en-US" dirty="0" smtClean="0"/>
              <a:t>Mexico’s share declined 3.5 percentage point</a:t>
            </a:r>
          </a:p>
          <a:p>
            <a:r>
              <a:rPr lang="en-US" dirty="0" smtClean="0"/>
              <a:t>Germany’s share declined 4.1 percentage point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1993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75541"/>
            <a:ext cx="7770813" cy="4257022"/>
          </a:xfrm>
        </p:spPr>
        <p:txBody>
          <a:bodyPr/>
          <a:lstStyle/>
          <a:p>
            <a:pPr marL="0" indent="0">
              <a:buNone/>
            </a:pPr>
            <a:r>
              <a:rPr lang="en-US" u="sng" dirty="0" smtClean="0"/>
              <a:t>Policies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Between 2001 and 2010, Chinese government subsidized $27.5 billion to the auto-parts industry through coal, electricity, natural gas and steel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Illegal currency manipulation which reduced the cost of Chinese auto parts by 25-30 %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Imposed requirements that require the foreign investors to transfer their technology to local joint-venture partners</a:t>
            </a:r>
            <a:endParaRPr lang="th-TH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4. </a:t>
            </a:r>
            <a:r>
              <a:rPr lang="en-US" sz="3600" dirty="0"/>
              <a:t>China's activity that affect U.S, auto-parts industry level of employment</a:t>
            </a:r>
            <a:br>
              <a:rPr lang="en-US" sz="3600" dirty="0"/>
            </a:b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5778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75541"/>
            <a:ext cx="7770813" cy="4257022"/>
          </a:xfrm>
        </p:spPr>
        <p:txBody>
          <a:bodyPr/>
          <a:lstStyle/>
          <a:p>
            <a:pPr marL="457200" indent="-457200">
              <a:buAutoNum type="arabicPeriod" startAt="4"/>
            </a:pPr>
            <a:r>
              <a:rPr lang="en-US" dirty="0" smtClean="0"/>
              <a:t>Discriminated against imported goods</a:t>
            </a:r>
          </a:p>
          <a:p>
            <a:pPr marL="457200" indent="-457200">
              <a:buAutoNum type="arabicPeriod" startAt="4"/>
            </a:pPr>
            <a:r>
              <a:rPr lang="en-US" dirty="0" smtClean="0"/>
              <a:t>Imposed restrictions on the exports of many critical mineral resources</a:t>
            </a:r>
          </a:p>
          <a:p>
            <a:pPr marL="0" indent="0">
              <a:buNone/>
            </a:pPr>
            <a:r>
              <a:rPr lang="en-US" dirty="0" smtClean="0"/>
              <a:t>** All of these policies violated China’s WTO commitments and also gave an unfair advantage to China domestic  auto-parts producers.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4. </a:t>
            </a:r>
            <a:r>
              <a:rPr lang="en-US" sz="3600" dirty="0"/>
              <a:t>China's activity that affect U.S, auto-parts industry level of employment</a:t>
            </a:r>
            <a:br>
              <a:rPr lang="en-US" sz="3600" dirty="0"/>
            </a:b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3149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75541"/>
            <a:ext cx="7770813" cy="425702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As a result, the growth of China’s subsidy in auto-parts industry lower price of Chinese auto parts which reinforced U.S. automakers to substitute local products for global sourcing products (Chinese products).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China’s share of total U.S. auto-parts imports increased from 1% in 1996 to more than 10% in 2008.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Hence, it provided a negative effect for the level of employment in U.S. auto-parts and related industries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21023"/>
            <a:ext cx="9144000" cy="1429871"/>
          </a:xfrm>
        </p:spPr>
        <p:txBody>
          <a:bodyPr>
            <a:noAutofit/>
          </a:bodyPr>
          <a:lstStyle/>
          <a:p>
            <a:r>
              <a:rPr lang="en-US" sz="3600" dirty="0" smtClean="0"/>
              <a:t>4. </a:t>
            </a:r>
            <a:r>
              <a:rPr lang="en-US" sz="3600" dirty="0"/>
              <a:t>China's activity that affect U.S, auto-parts industry level of employment</a:t>
            </a:r>
            <a:br>
              <a:rPr lang="en-US" sz="3600" dirty="0"/>
            </a:b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3791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Job </a:t>
            </a:r>
            <a:r>
              <a:rPr lang="en-US" dirty="0"/>
              <a:t>l</a:t>
            </a:r>
            <a:r>
              <a:rPr lang="en-US" dirty="0" smtClean="0"/>
              <a:t>oss </a:t>
            </a:r>
            <a:r>
              <a:rPr lang="en-US" dirty="0"/>
              <a:t>r</a:t>
            </a:r>
            <a:r>
              <a:rPr lang="en-US" dirty="0" smtClean="0"/>
              <a:t>isk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7029" y="1683657"/>
            <a:ext cx="80699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In 2009, there are 1,584,503 jobs supported by the auto-parts industry. Thus, the growth of auto-parts imported from China make these jobs at risk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tables include jobs that directly and indirectly supported by auto-parts industry. For example, steel, aluminum, electronics, accounting and engineering industries	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0629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3588" y="769472"/>
            <a:ext cx="6858000" cy="531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85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8178" y="679822"/>
            <a:ext cx="6857998" cy="549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5507"/>
            <a:ext cx="9144000" cy="551249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U.S. auto-parts suppliers have not benefited proportionately despite there’s increased in U.S. automakers’ sales since 2009</a:t>
            </a:r>
          </a:p>
          <a:p>
            <a:r>
              <a:rPr lang="en-US" sz="2400" dirty="0" smtClean="0"/>
              <a:t>Due to : 1. Sourcing auto-parts production to </a:t>
            </a:r>
            <a:br>
              <a:rPr lang="en-US" sz="2400" dirty="0" smtClean="0"/>
            </a:br>
            <a:r>
              <a:rPr lang="en-US" sz="2400" dirty="0" smtClean="0"/>
              <a:t>		China, Mexico, South Korea</a:t>
            </a:r>
          </a:p>
          <a:p>
            <a:pPr marL="349250" lvl="1" indent="0">
              <a:buNone/>
            </a:pPr>
            <a:r>
              <a:rPr lang="en-US" sz="2400" dirty="0"/>
              <a:t>	        </a:t>
            </a:r>
            <a:r>
              <a:rPr lang="en-US" sz="2400" dirty="0" smtClean="0"/>
              <a:t>2. </a:t>
            </a:r>
            <a:r>
              <a:rPr lang="en-US" sz="2400" dirty="0"/>
              <a:t>share of U.S. vehicles</a:t>
            </a:r>
          </a:p>
          <a:p>
            <a:pPr marL="349250" lvl="1" indent="0">
              <a:buNone/>
            </a:pPr>
            <a:r>
              <a:rPr lang="en-US" sz="2400" dirty="0" smtClean="0"/>
              <a:t>	        3. Rapid growing trade deficit in auto-parts</a:t>
            </a:r>
          </a:p>
          <a:p>
            <a:r>
              <a:rPr lang="en-US" dirty="0"/>
              <a:t>U.S. auto-parts trade deficit with</a:t>
            </a:r>
          </a:p>
          <a:p>
            <a:pPr lvl="1"/>
            <a:r>
              <a:rPr lang="en-US" dirty="0"/>
              <a:t>the world (2009-10)        </a:t>
            </a:r>
            <a:r>
              <a:rPr lang="en-US" sz="3000" dirty="0"/>
              <a:t>( $31.2 Billion )</a:t>
            </a:r>
          </a:p>
          <a:p>
            <a:pPr lvl="1"/>
            <a:r>
              <a:rPr lang="en-US" dirty="0"/>
              <a:t>China (2010)                   </a:t>
            </a:r>
            <a:r>
              <a:rPr lang="en-US" sz="3000" dirty="0"/>
              <a:t>( $9.1 Billion )</a:t>
            </a:r>
          </a:p>
          <a:p>
            <a:pPr marL="349250" lvl="1" indent="0">
              <a:buNone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37460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1734"/>
            <a:ext cx="9144000" cy="5726265"/>
          </a:xfrm>
        </p:spPr>
        <p:txBody>
          <a:bodyPr/>
          <a:lstStyle/>
          <a:p>
            <a:endParaRPr lang="en-US" sz="2400" dirty="0" smtClean="0"/>
          </a:p>
          <a:p>
            <a:r>
              <a:rPr lang="en-US" sz="2400" dirty="0" smtClean="0"/>
              <a:t>1.6 </a:t>
            </a:r>
            <a:r>
              <a:rPr lang="en-US" sz="2400" dirty="0"/>
              <a:t>million jobs in the U.S. auto-parts and supplier industries are at risk due to rapidly growing trade deficit in auto-parts </a:t>
            </a:r>
            <a:r>
              <a:rPr lang="en-US" sz="2400" dirty="0" smtClean="0"/>
              <a:t>industries</a:t>
            </a:r>
          </a:p>
          <a:p>
            <a:r>
              <a:rPr lang="en-US" sz="2400" dirty="0"/>
              <a:t>U.S. has room to improve its policies in order to fight 	</a:t>
            </a:r>
            <a:br>
              <a:rPr lang="en-US" sz="2400" dirty="0"/>
            </a:br>
            <a:r>
              <a:rPr lang="en-US" sz="2400" dirty="0" smtClean="0"/>
              <a:t>	- unfair </a:t>
            </a:r>
            <a:r>
              <a:rPr lang="en-US" sz="2400" dirty="0"/>
              <a:t>currency manipulation</a:t>
            </a:r>
            <a:br>
              <a:rPr lang="en-US" sz="2400" dirty="0"/>
            </a:br>
            <a:r>
              <a:rPr lang="en-US" sz="2400" dirty="0"/>
              <a:t>	- illegal subsidies</a:t>
            </a:r>
            <a:br>
              <a:rPr lang="en-US" sz="2400" dirty="0"/>
            </a:br>
            <a:r>
              <a:rPr lang="en-US" sz="2400" dirty="0"/>
              <a:t>	- unfair trade barriers</a:t>
            </a:r>
            <a:br>
              <a:rPr lang="en-US" sz="2400" dirty="0"/>
            </a:br>
            <a:r>
              <a:rPr lang="en-US" sz="2400" dirty="0"/>
              <a:t>by China and other countries</a:t>
            </a:r>
          </a:p>
          <a:p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02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758"/>
            <a:ext cx="9144000" cy="5638241"/>
          </a:xfrm>
        </p:spPr>
        <p:txBody>
          <a:bodyPr anchor="ctr"/>
          <a:lstStyle/>
          <a:p>
            <a:pPr algn="ctr"/>
            <a:r>
              <a:rPr lang="en-US" dirty="0" smtClean="0"/>
              <a:t>1.) Germany, Japan, South Korea are all faced with the same unfair trade practices emanating from China but appear to be doing a much better job of dealing with them. Why?</a:t>
            </a:r>
          </a:p>
          <a:p>
            <a:pPr algn="ctr"/>
            <a:endParaRPr lang="en-US" dirty="0"/>
          </a:p>
          <a:p>
            <a:pPr marL="0" indent="0" algn="ctr">
              <a:buNone/>
            </a:pPr>
            <a:endParaRPr lang="en-US" dirty="0" smtClean="0"/>
          </a:p>
          <a:p>
            <a:pPr algn="ctr"/>
            <a:r>
              <a:rPr lang="en-US" dirty="0"/>
              <a:t>2</a:t>
            </a:r>
            <a:r>
              <a:rPr lang="en-US" dirty="0" smtClean="0"/>
              <a:t>.) What possibly could the U.S. done to counter the effect of subsidized and fairly traded Chinese auto parts?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22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ory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Story">
      <a:maj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Story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287</TotalTime>
  <Words>1249</Words>
  <Application>Microsoft Office PowerPoint</Application>
  <PresentationFormat>On-screen Show (4:3)</PresentationFormat>
  <Paragraphs>121</Paragraphs>
  <Slides>27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Story</vt:lpstr>
      <vt:lpstr>U.S. Auto-parts trade with China</vt:lpstr>
      <vt:lpstr>Agenda</vt:lpstr>
      <vt:lpstr>Intro</vt:lpstr>
      <vt:lpstr>Intro</vt:lpstr>
      <vt:lpstr>Intro</vt:lpstr>
      <vt:lpstr>Intro</vt:lpstr>
      <vt:lpstr>Methodology</vt:lpstr>
      <vt:lpstr>Example of HTS codes</vt:lpstr>
      <vt:lpstr> 1. The decline of the U.S. motor-vehicle sector and auto-parts industry </vt:lpstr>
      <vt:lpstr> 1. The decline of the U.S. motor-vehicle sector and auto-parts industry </vt:lpstr>
      <vt:lpstr> 1. The decline of the U.S. motor-vehicle sector and auto-parts industry </vt:lpstr>
      <vt:lpstr> 1. The decline of the U.S. motor-vehicle sector and auto-parts industry </vt:lpstr>
      <vt:lpstr> 2. U.S. auto-parts employment level </vt:lpstr>
      <vt:lpstr>2. U.S. auto-parts employment level </vt:lpstr>
      <vt:lpstr>3. Direct threat to employment in U.S. auto-parts industry </vt:lpstr>
      <vt:lpstr>3. Direct threat to employment in U.S. auto-parts industry </vt:lpstr>
      <vt:lpstr>4. China's activity that affect U.S, auto-parts industry level of employment </vt:lpstr>
      <vt:lpstr>4. China's activity that affect U.S, auto-parts industry level of employment </vt:lpstr>
      <vt:lpstr>4. China's activity that affect U.S, auto-parts industry level of employment </vt:lpstr>
      <vt:lpstr>4. China's activity that affect U.S, auto-parts industry level of employment </vt:lpstr>
      <vt:lpstr>4. China's activity that affect U.S, auto-parts industry level of employment </vt:lpstr>
      <vt:lpstr>5. Job loss risk</vt:lpstr>
      <vt:lpstr>PowerPoint Presentation</vt:lpstr>
      <vt:lpstr>PowerPoint Presentation</vt:lpstr>
      <vt:lpstr>Conclusion</vt:lpstr>
      <vt:lpstr>Conclusion</vt:lpstr>
      <vt:lpstr>Discussion 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U.S. Auto-parts trade with China</dc:title>
  <dc:creator>Hut</dc:creator>
  <cp:lastModifiedBy>user1</cp:lastModifiedBy>
  <cp:revision>20</cp:revision>
  <dcterms:created xsi:type="dcterms:W3CDTF">2014-11-12T02:04:06Z</dcterms:created>
  <dcterms:modified xsi:type="dcterms:W3CDTF">2014-11-19T02:30:50Z</dcterms:modified>
</cp:coreProperties>
</file>