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layout1.xml" ContentType="application/vnd.openxmlformats-officedocument.drawingml.diagramLayou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diagrams/quickStyle1.xml" ContentType="application/vnd.openxmlformats-officedocument.drawingml.diagramStyl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8"/>
  </p:notesMasterIdLst>
  <p:sldIdLst>
    <p:sldId id="272" r:id="rId2"/>
    <p:sldId id="273" r:id="rId3"/>
    <p:sldId id="257" r:id="rId4"/>
    <p:sldId id="258" r:id="rId5"/>
    <p:sldId id="275" r:id="rId6"/>
    <p:sldId id="259" r:id="rId7"/>
    <p:sldId id="277" r:id="rId8"/>
    <p:sldId id="278" r:id="rId9"/>
    <p:sldId id="276" r:id="rId10"/>
    <p:sldId id="274" r:id="rId11"/>
    <p:sldId id="260" r:id="rId12"/>
    <p:sldId id="261" r:id="rId13"/>
    <p:sldId id="262" r:id="rId14"/>
    <p:sldId id="280" r:id="rId15"/>
    <p:sldId id="279" r:id="rId16"/>
    <p:sldId id="263" r:id="rId17"/>
    <p:sldId id="271" r:id="rId18"/>
    <p:sldId id="264" r:id="rId19"/>
    <p:sldId id="265" r:id="rId20"/>
    <p:sldId id="281" r:id="rId21"/>
    <p:sldId id="266" r:id="rId22"/>
    <p:sldId id="267" r:id="rId23"/>
    <p:sldId id="268" r:id="rId24"/>
    <p:sldId id="269" r:id="rId25"/>
    <p:sldId id="282" r:id="rId26"/>
    <p:sldId id="283" r:id="rId27"/>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926" autoAdjust="0"/>
    <p:restoredTop sz="81541" autoAdjust="0"/>
  </p:normalViewPr>
  <p:slideViewPr>
    <p:cSldViewPr snapToGrid="0">
      <p:cViewPr>
        <p:scale>
          <a:sx n="80" d="100"/>
          <a:sy n="80" d="100"/>
        </p:scale>
        <p:origin x="-1314" y="816"/>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7ED26CB-65F5-490C-B224-7060FA092B5E}"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37B21D70-8277-4A16-8A06-7DCB52CA2749}">
      <dgm:prSet phldrT="[Text]" custT="1"/>
      <dgm:spPr>
        <a:solidFill>
          <a:schemeClr val="lt1">
            <a:hueOff val="0"/>
            <a:satOff val="0"/>
            <a:lumOff val="0"/>
          </a:schemeClr>
        </a:solidFill>
      </dgm:spPr>
      <dgm:t>
        <a:bodyPr/>
        <a:lstStyle/>
        <a:p>
          <a:r>
            <a:rPr lang="en-US" sz="2800" dirty="0" smtClean="0">
              <a:solidFill>
                <a:schemeClr val="accent1">
                  <a:lumMod val="50000"/>
                </a:schemeClr>
              </a:solidFill>
            </a:rPr>
            <a:t>Board of Directors</a:t>
          </a:r>
          <a:endParaRPr lang="en-US" sz="2800" dirty="0">
            <a:solidFill>
              <a:schemeClr val="accent1">
                <a:lumMod val="50000"/>
              </a:schemeClr>
            </a:solidFill>
          </a:endParaRPr>
        </a:p>
      </dgm:t>
    </dgm:pt>
    <dgm:pt modelId="{6D79975C-DF3A-4EFA-81F6-A160F4DA3B8C}" type="parTrans" cxnId="{C18E00B0-E0A7-40C7-9392-A9D8975345A3}">
      <dgm:prSet/>
      <dgm:spPr/>
      <dgm:t>
        <a:bodyPr/>
        <a:lstStyle/>
        <a:p>
          <a:endParaRPr lang="en-US"/>
        </a:p>
      </dgm:t>
    </dgm:pt>
    <dgm:pt modelId="{948B310F-AED6-4F30-B612-B4D19E408607}" type="sibTrans" cxnId="{C18E00B0-E0A7-40C7-9392-A9D8975345A3}">
      <dgm:prSet/>
      <dgm:spPr/>
      <dgm:t>
        <a:bodyPr/>
        <a:lstStyle/>
        <a:p>
          <a:endParaRPr lang="en-US"/>
        </a:p>
      </dgm:t>
    </dgm:pt>
    <dgm:pt modelId="{76DB251B-F047-425B-8EDC-91483C6264FC}">
      <dgm:prSet phldrT="[Text]" custT="1"/>
      <dgm:spPr>
        <a:solidFill>
          <a:schemeClr val="lt1">
            <a:hueOff val="0"/>
            <a:satOff val="0"/>
            <a:lumOff val="0"/>
          </a:schemeClr>
        </a:solidFill>
        <a:ln>
          <a:solidFill>
            <a:schemeClr val="accent6">
              <a:lumMod val="75000"/>
            </a:schemeClr>
          </a:solidFill>
        </a:ln>
      </dgm:spPr>
      <dgm:t>
        <a:bodyPr/>
        <a:lstStyle/>
        <a:p>
          <a:r>
            <a:rPr lang="en-US" sz="2400" dirty="0" smtClean="0">
              <a:solidFill>
                <a:schemeClr val="accent1">
                  <a:lumMod val="50000"/>
                </a:schemeClr>
              </a:solidFill>
            </a:rPr>
            <a:t>Chief Executive Officer (CEO)</a:t>
          </a:r>
          <a:endParaRPr lang="en-US" sz="2400" dirty="0">
            <a:solidFill>
              <a:schemeClr val="accent1">
                <a:lumMod val="50000"/>
              </a:schemeClr>
            </a:solidFill>
          </a:endParaRPr>
        </a:p>
      </dgm:t>
    </dgm:pt>
    <dgm:pt modelId="{0007E318-A016-4558-8B91-E71B4ECD8501}" type="parTrans" cxnId="{011B6EF4-1970-4063-89EF-26DF17F6B95E}">
      <dgm:prSet/>
      <dgm:spPr>
        <a:ln>
          <a:solidFill>
            <a:schemeClr val="tx1"/>
          </a:solidFill>
        </a:ln>
      </dgm:spPr>
      <dgm:t>
        <a:bodyPr/>
        <a:lstStyle/>
        <a:p>
          <a:endParaRPr lang="en-US" dirty="0"/>
        </a:p>
      </dgm:t>
    </dgm:pt>
    <dgm:pt modelId="{D3D12E8B-A1E9-4BDC-9D90-EA97597EAEF0}" type="sibTrans" cxnId="{011B6EF4-1970-4063-89EF-26DF17F6B95E}">
      <dgm:prSet/>
      <dgm:spPr/>
      <dgm:t>
        <a:bodyPr/>
        <a:lstStyle/>
        <a:p>
          <a:endParaRPr lang="en-US"/>
        </a:p>
      </dgm:t>
    </dgm:pt>
    <dgm:pt modelId="{BA3CB9AB-6C73-4B92-A69C-F25DE917269F}">
      <dgm:prSet custT="1"/>
      <dgm:spPr>
        <a:solidFill>
          <a:schemeClr val="lt1">
            <a:hueOff val="0"/>
            <a:satOff val="0"/>
            <a:lumOff val="0"/>
          </a:schemeClr>
        </a:solidFill>
        <a:ln>
          <a:solidFill>
            <a:schemeClr val="accent3">
              <a:lumMod val="75000"/>
            </a:schemeClr>
          </a:solidFill>
        </a:ln>
      </dgm:spPr>
      <dgm:t>
        <a:bodyPr/>
        <a:lstStyle/>
        <a:p>
          <a:r>
            <a:rPr lang="en-US" sz="2400" dirty="0" smtClean="0">
              <a:solidFill>
                <a:schemeClr val="accent1">
                  <a:lumMod val="50000"/>
                </a:schemeClr>
              </a:solidFill>
            </a:rPr>
            <a:t>Chief Financial Officer (CFO)</a:t>
          </a:r>
          <a:endParaRPr lang="en-US" sz="2400" dirty="0">
            <a:solidFill>
              <a:schemeClr val="accent1">
                <a:lumMod val="50000"/>
              </a:schemeClr>
            </a:solidFill>
          </a:endParaRPr>
        </a:p>
      </dgm:t>
    </dgm:pt>
    <dgm:pt modelId="{ADE4D72C-B732-46B4-BB8E-45A19318D5B5}" type="parTrans" cxnId="{670DAFE3-2052-4595-BEE5-15C080ECA75B}">
      <dgm:prSet/>
      <dgm:spPr>
        <a:ln>
          <a:solidFill>
            <a:schemeClr val="tx1"/>
          </a:solidFill>
        </a:ln>
      </dgm:spPr>
      <dgm:t>
        <a:bodyPr/>
        <a:lstStyle/>
        <a:p>
          <a:endParaRPr lang="en-US" dirty="0"/>
        </a:p>
      </dgm:t>
    </dgm:pt>
    <dgm:pt modelId="{1060BAE6-5247-46ED-81C1-AACBDDA8A2A3}" type="sibTrans" cxnId="{670DAFE3-2052-4595-BEE5-15C080ECA75B}">
      <dgm:prSet/>
      <dgm:spPr/>
      <dgm:t>
        <a:bodyPr/>
        <a:lstStyle/>
        <a:p>
          <a:endParaRPr lang="en-US"/>
        </a:p>
      </dgm:t>
    </dgm:pt>
    <dgm:pt modelId="{A8C523FD-13B1-4425-826D-A02F9A47CF75}">
      <dgm:prSet custT="1"/>
      <dgm:spPr>
        <a:solidFill>
          <a:schemeClr val="lt1">
            <a:hueOff val="0"/>
            <a:satOff val="0"/>
            <a:lumOff val="0"/>
          </a:schemeClr>
        </a:solidFill>
        <a:ln>
          <a:solidFill>
            <a:schemeClr val="accent3">
              <a:lumMod val="75000"/>
            </a:schemeClr>
          </a:solidFill>
        </a:ln>
      </dgm:spPr>
      <dgm:t>
        <a:bodyPr/>
        <a:lstStyle/>
        <a:p>
          <a:r>
            <a:rPr lang="en-US" sz="2400" dirty="0" smtClean="0">
              <a:solidFill>
                <a:schemeClr val="accent1">
                  <a:lumMod val="50000"/>
                </a:schemeClr>
              </a:solidFill>
            </a:rPr>
            <a:t>Chief Operating Officer (COO)</a:t>
          </a:r>
          <a:endParaRPr lang="en-US" sz="2400" dirty="0">
            <a:solidFill>
              <a:schemeClr val="accent1">
                <a:lumMod val="50000"/>
              </a:schemeClr>
            </a:solidFill>
          </a:endParaRPr>
        </a:p>
      </dgm:t>
    </dgm:pt>
    <dgm:pt modelId="{37719950-A6E4-424F-B202-F13D5A8C7A8B}" type="parTrans" cxnId="{654795BD-7FB4-42A2-8CB7-68D5369DE9A0}">
      <dgm:prSet/>
      <dgm:spPr>
        <a:ln>
          <a:solidFill>
            <a:schemeClr val="tx1"/>
          </a:solidFill>
        </a:ln>
      </dgm:spPr>
      <dgm:t>
        <a:bodyPr/>
        <a:lstStyle/>
        <a:p>
          <a:endParaRPr lang="en-US" dirty="0"/>
        </a:p>
      </dgm:t>
    </dgm:pt>
    <dgm:pt modelId="{7EF5B16B-1157-45F2-BB8D-84122D78D936}" type="sibTrans" cxnId="{654795BD-7FB4-42A2-8CB7-68D5369DE9A0}">
      <dgm:prSet/>
      <dgm:spPr/>
      <dgm:t>
        <a:bodyPr/>
        <a:lstStyle/>
        <a:p>
          <a:endParaRPr lang="en-US"/>
        </a:p>
      </dgm:t>
    </dgm:pt>
    <dgm:pt modelId="{D7357F99-4512-43B7-8C69-0736CBB61CF7}">
      <dgm:prSet custT="1"/>
      <dgm:spPr>
        <a:solidFill>
          <a:schemeClr val="lt1">
            <a:hueOff val="0"/>
            <a:satOff val="0"/>
            <a:lumOff val="0"/>
          </a:schemeClr>
        </a:solidFill>
        <a:ln>
          <a:solidFill>
            <a:schemeClr val="accent2">
              <a:lumMod val="75000"/>
            </a:schemeClr>
          </a:solidFill>
        </a:ln>
      </dgm:spPr>
      <dgm:t>
        <a:bodyPr/>
        <a:lstStyle/>
        <a:p>
          <a:r>
            <a:rPr lang="en-US" sz="2400" dirty="0" smtClean="0">
              <a:solidFill>
                <a:schemeClr val="accent1">
                  <a:lumMod val="50000"/>
                </a:schemeClr>
              </a:solidFill>
            </a:rPr>
            <a:t>Marketing, Production, Human Resources, and Other Operating Departments</a:t>
          </a:r>
          <a:endParaRPr lang="en-US" sz="2400" dirty="0">
            <a:solidFill>
              <a:schemeClr val="accent1">
                <a:lumMod val="50000"/>
              </a:schemeClr>
            </a:solidFill>
          </a:endParaRPr>
        </a:p>
      </dgm:t>
    </dgm:pt>
    <dgm:pt modelId="{3ABDA812-4A76-473B-98D0-E2C1BED6942E}" type="parTrans" cxnId="{2F7D42C0-7458-4CB1-AC8A-2C77881E22C8}">
      <dgm:prSet/>
      <dgm:spPr>
        <a:ln>
          <a:solidFill>
            <a:schemeClr val="tx1"/>
          </a:solidFill>
        </a:ln>
      </dgm:spPr>
      <dgm:t>
        <a:bodyPr/>
        <a:lstStyle/>
        <a:p>
          <a:endParaRPr lang="en-US" dirty="0"/>
        </a:p>
      </dgm:t>
    </dgm:pt>
    <dgm:pt modelId="{05B297D4-DD97-49F2-BF50-125B141D6358}" type="sibTrans" cxnId="{2F7D42C0-7458-4CB1-AC8A-2C77881E22C8}">
      <dgm:prSet/>
      <dgm:spPr/>
      <dgm:t>
        <a:bodyPr/>
        <a:lstStyle/>
        <a:p>
          <a:endParaRPr lang="en-US"/>
        </a:p>
      </dgm:t>
    </dgm:pt>
    <dgm:pt modelId="{C5D754A5-6055-4B72-A16C-3DB8CB8BC32C}">
      <dgm:prSet custT="1"/>
      <dgm:spPr>
        <a:solidFill>
          <a:schemeClr val="lt1">
            <a:hueOff val="0"/>
            <a:satOff val="0"/>
            <a:lumOff val="0"/>
          </a:schemeClr>
        </a:solidFill>
        <a:ln>
          <a:solidFill>
            <a:schemeClr val="accent2">
              <a:lumMod val="75000"/>
            </a:schemeClr>
          </a:solidFill>
        </a:ln>
      </dgm:spPr>
      <dgm:t>
        <a:bodyPr/>
        <a:lstStyle/>
        <a:p>
          <a:r>
            <a:rPr lang="en-US" sz="2400" dirty="0" smtClean="0">
              <a:solidFill>
                <a:schemeClr val="accent1">
                  <a:lumMod val="50000"/>
                </a:schemeClr>
              </a:solidFill>
            </a:rPr>
            <a:t>Accounting, Treasury, Credit, Legal, Capital Budgeting, and Investor Relations</a:t>
          </a:r>
          <a:endParaRPr lang="en-US" sz="2400" dirty="0">
            <a:solidFill>
              <a:schemeClr val="accent1">
                <a:lumMod val="50000"/>
              </a:schemeClr>
            </a:solidFill>
          </a:endParaRPr>
        </a:p>
      </dgm:t>
    </dgm:pt>
    <dgm:pt modelId="{17AA64A6-B7E1-4409-A558-0E2074127A26}" type="parTrans" cxnId="{4CA43CB1-A9BA-4D73-BBF8-60571A285691}">
      <dgm:prSet/>
      <dgm:spPr>
        <a:ln>
          <a:solidFill>
            <a:schemeClr val="tx1"/>
          </a:solidFill>
        </a:ln>
      </dgm:spPr>
      <dgm:t>
        <a:bodyPr/>
        <a:lstStyle/>
        <a:p>
          <a:endParaRPr lang="en-US" dirty="0"/>
        </a:p>
      </dgm:t>
    </dgm:pt>
    <dgm:pt modelId="{2F2BCCD2-41B7-4A10-961F-8256B1472703}" type="sibTrans" cxnId="{4CA43CB1-A9BA-4D73-BBF8-60571A285691}">
      <dgm:prSet/>
      <dgm:spPr/>
      <dgm:t>
        <a:bodyPr/>
        <a:lstStyle/>
        <a:p>
          <a:endParaRPr lang="en-US"/>
        </a:p>
      </dgm:t>
    </dgm:pt>
    <dgm:pt modelId="{6491BD4A-5A1B-466E-A055-6AB89CBAA403}" type="pres">
      <dgm:prSet presAssocID="{E7ED26CB-65F5-490C-B224-7060FA092B5E}" presName="hierChild1" presStyleCnt="0">
        <dgm:presLayoutVars>
          <dgm:chPref val="1"/>
          <dgm:dir/>
          <dgm:animOne val="branch"/>
          <dgm:animLvl val="lvl"/>
          <dgm:resizeHandles/>
        </dgm:presLayoutVars>
      </dgm:prSet>
      <dgm:spPr/>
      <dgm:t>
        <a:bodyPr/>
        <a:lstStyle/>
        <a:p>
          <a:endParaRPr lang="en-US"/>
        </a:p>
      </dgm:t>
    </dgm:pt>
    <dgm:pt modelId="{5A0CF89E-2E74-4642-A702-4D0AF6AF9044}" type="pres">
      <dgm:prSet presAssocID="{37B21D70-8277-4A16-8A06-7DCB52CA2749}" presName="hierRoot1" presStyleCnt="0"/>
      <dgm:spPr/>
    </dgm:pt>
    <dgm:pt modelId="{3E0DC40D-1F2B-48BC-80DA-599D3BF7D0A5}" type="pres">
      <dgm:prSet presAssocID="{37B21D70-8277-4A16-8A06-7DCB52CA2749}" presName="composite" presStyleCnt="0"/>
      <dgm:spPr/>
    </dgm:pt>
    <dgm:pt modelId="{D8235FD2-E640-472F-8958-06828A0F62C0}" type="pres">
      <dgm:prSet presAssocID="{37B21D70-8277-4A16-8A06-7DCB52CA2749}" presName="background" presStyleLbl="node0" presStyleIdx="0" presStyleCnt="1"/>
      <dgm:spPr/>
    </dgm:pt>
    <dgm:pt modelId="{C0D046FA-F399-493E-9576-59C2E4FE8A5F}" type="pres">
      <dgm:prSet presAssocID="{37B21D70-8277-4A16-8A06-7DCB52CA2749}" presName="text" presStyleLbl="fgAcc0" presStyleIdx="0" presStyleCnt="1" custScaleX="196529" custScaleY="51649" custLinFactNeighborY="2937">
        <dgm:presLayoutVars>
          <dgm:chPref val="3"/>
        </dgm:presLayoutVars>
      </dgm:prSet>
      <dgm:spPr/>
      <dgm:t>
        <a:bodyPr/>
        <a:lstStyle/>
        <a:p>
          <a:endParaRPr lang="en-US"/>
        </a:p>
      </dgm:t>
    </dgm:pt>
    <dgm:pt modelId="{9E5A34EC-B353-48B9-88CA-205F4279FBFA}" type="pres">
      <dgm:prSet presAssocID="{37B21D70-8277-4A16-8A06-7DCB52CA2749}" presName="hierChild2" presStyleCnt="0"/>
      <dgm:spPr/>
    </dgm:pt>
    <dgm:pt modelId="{9DE923D3-9949-4D3C-8BB7-46D6F19DF01D}" type="pres">
      <dgm:prSet presAssocID="{0007E318-A016-4558-8B91-E71B4ECD8501}" presName="Name10" presStyleLbl="parChTrans1D2" presStyleIdx="0" presStyleCnt="1"/>
      <dgm:spPr/>
      <dgm:t>
        <a:bodyPr/>
        <a:lstStyle/>
        <a:p>
          <a:endParaRPr lang="en-US"/>
        </a:p>
      </dgm:t>
    </dgm:pt>
    <dgm:pt modelId="{DF2B93E9-30CD-436D-8900-59BA9D81CAEF}" type="pres">
      <dgm:prSet presAssocID="{76DB251B-F047-425B-8EDC-91483C6264FC}" presName="hierRoot2" presStyleCnt="0"/>
      <dgm:spPr/>
    </dgm:pt>
    <dgm:pt modelId="{D51F3E11-67C8-44AB-9B12-2F19B0964878}" type="pres">
      <dgm:prSet presAssocID="{76DB251B-F047-425B-8EDC-91483C6264FC}" presName="composite2" presStyleCnt="0"/>
      <dgm:spPr/>
    </dgm:pt>
    <dgm:pt modelId="{5379288A-1C09-42C5-9EA5-E269AFE75017}" type="pres">
      <dgm:prSet presAssocID="{76DB251B-F047-425B-8EDC-91483C6264FC}" presName="background2" presStyleLbl="node2" presStyleIdx="0" presStyleCnt="1"/>
      <dgm:spPr>
        <a:solidFill>
          <a:schemeClr val="accent6">
            <a:lumMod val="75000"/>
          </a:schemeClr>
        </a:solidFill>
      </dgm:spPr>
      <dgm:t>
        <a:bodyPr/>
        <a:lstStyle/>
        <a:p>
          <a:endParaRPr lang="en-US"/>
        </a:p>
      </dgm:t>
    </dgm:pt>
    <dgm:pt modelId="{2AC4E5BD-911D-462E-B0F3-800318FA8B57}" type="pres">
      <dgm:prSet presAssocID="{76DB251B-F047-425B-8EDC-91483C6264FC}" presName="text2" presStyleLbl="fgAcc2" presStyleIdx="0" presStyleCnt="1" custScaleX="260374" custScaleY="59885">
        <dgm:presLayoutVars>
          <dgm:chPref val="3"/>
        </dgm:presLayoutVars>
      </dgm:prSet>
      <dgm:spPr/>
      <dgm:t>
        <a:bodyPr/>
        <a:lstStyle/>
        <a:p>
          <a:endParaRPr lang="en-US"/>
        </a:p>
      </dgm:t>
    </dgm:pt>
    <dgm:pt modelId="{35E9DC99-CCAD-447C-A6B4-686D7D759005}" type="pres">
      <dgm:prSet presAssocID="{76DB251B-F047-425B-8EDC-91483C6264FC}" presName="hierChild3" presStyleCnt="0"/>
      <dgm:spPr/>
    </dgm:pt>
    <dgm:pt modelId="{5107CB15-3009-49F3-897E-B70357B2364A}" type="pres">
      <dgm:prSet presAssocID="{37719950-A6E4-424F-B202-F13D5A8C7A8B}" presName="Name17" presStyleLbl="parChTrans1D3" presStyleIdx="0" presStyleCnt="2"/>
      <dgm:spPr/>
      <dgm:t>
        <a:bodyPr/>
        <a:lstStyle/>
        <a:p>
          <a:endParaRPr lang="en-US"/>
        </a:p>
      </dgm:t>
    </dgm:pt>
    <dgm:pt modelId="{0516B49F-D239-4D6B-A631-A056FB6BA2CA}" type="pres">
      <dgm:prSet presAssocID="{A8C523FD-13B1-4425-826D-A02F9A47CF75}" presName="hierRoot3" presStyleCnt="0"/>
      <dgm:spPr/>
    </dgm:pt>
    <dgm:pt modelId="{E1C32365-4F7C-4E1D-9756-E3BD0A2317E5}" type="pres">
      <dgm:prSet presAssocID="{A8C523FD-13B1-4425-826D-A02F9A47CF75}" presName="composite3" presStyleCnt="0"/>
      <dgm:spPr/>
    </dgm:pt>
    <dgm:pt modelId="{9F8C5E45-D62B-48CA-BCAA-2E43C81A26A1}" type="pres">
      <dgm:prSet presAssocID="{A8C523FD-13B1-4425-826D-A02F9A47CF75}" presName="background3" presStyleLbl="node3" presStyleIdx="0" presStyleCnt="2"/>
      <dgm:spPr>
        <a:solidFill>
          <a:schemeClr val="accent3">
            <a:lumMod val="75000"/>
          </a:schemeClr>
        </a:solidFill>
      </dgm:spPr>
      <dgm:t>
        <a:bodyPr/>
        <a:lstStyle/>
        <a:p>
          <a:endParaRPr lang="en-US"/>
        </a:p>
      </dgm:t>
    </dgm:pt>
    <dgm:pt modelId="{B8F107B9-EC54-4D4B-9909-C98216E35945}" type="pres">
      <dgm:prSet presAssocID="{A8C523FD-13B1-4425-826D-A02F9A47CF75}" presName="text3" presStyleLbl="fgAcc3" presStyleIdx="0" presStyleCnt="2" custScaleX="260054" custScaleY="64485">
        <dgm:presLayoutVars>
          <dgm:chPref val="3"/>
        </dgm:presLayoutVars>
      </dgm:prSet>
      <dgm:spPr/>
      <dgm:t>
        <a:bodyPr/>
        <a:lstStyle/>
        <a:p>
          <a:endParaRPr lang="en-US"/>
        </a:p>
      </dgm:t>
    </dgm:pt>
    <dgm:pt modelId="{F5A4E057-04F2-4D81-A25B-C3F616B48713}" type="pres">
      <dgm:prSet presAssocID="{A8C523FD-13B1-4425-826D-A02F9A47CF75}" presName="hierChild4" presStyleCnt="0"/>
      <dgm:spPr/>
    </dgm:pt>
    <dgm:pt modelId="{FCADB182-3F68-409C-A6EE-61EB5200AEE3}" type="pres">
      <dgm:prSet presAssocID="{3ABDA812-4A76-473B-98D0-E2C1BED6942E}" presName="Name23" presStyleLbl="parChTrans1D4" presStyleIdx="0" presStyleCnt="2"/>
      <dgm:spPr/>
      <dgm:t>
        <a:bodyPr/>
        <a:lstStyle/>
        <a:p>
          <a:endParaRPr lang="en-US"/>
        </a:p>
      </dgm:t>
    </dgm:pt>
    <dgm:pt modelId="{64CEC915-57E9-4D61-AC21-0E422BA12B06}" type="pres">
      <dgm:prSet presAssocID="{D7357F99-4512-43B7-8C69-0736CBB61CF7}" presName="hierRoot4" presStyleCnt="0"/>
      <dgm:spPr/>
    </dgm:pt>
    <dgm:pt modelId="{A48DD873-4F8E-4292-80EB-1DD43E227AA9}" type="pres">
      <dgm:prSet presAssocID="{D7357F99-4512-43B7-8C69-0736CBB61CF7}" presName="composite4" presStyleCnt="0"/>
      <dgm:spPr/>
    </dgm:pt>
    <dgm:pt modelId="{B445C2C7-EAF3-41B1-A9B1-56631FB9CA23}" type="pres">
      <dgm:prSet presAssocID="{D7357F99-4512-43B7-8C69-0736CBB61CF7}" presName="background4" presStyleLbl="node4" presStyleIdx="0" presStyleCnt="2"/>
      <dgm:spPr>
        <a:solidFill>
          <a:schemeClr val="accent2">
            <a:lumMod val="75000"/>
          </a:schemeClr>
        </a:solidFill>
      </dgm:spPr>
      <dgm:t>
        <a:bodyPr/>
        <a:lstStyle/>
        <a:p>
          <a:endParaRPr lang="en-US"/>
        </a:p>
      </dgm:t>
    </dgm:pt>
    <dgm:pt modelId="{7F9A0BF6-47C1-4C7C-A19B-C53E86021052}" type="pres">
      <dgm:prSet presAssocID="{D7357F99-4512-43B7-8C69-0736CBB61CF7}" presName="text4" presStyleLbl="fgAcc4" presStyleIdx="0" presStyleCnt="2" custScaleX="249629" custScaleY="144300">
        <dgm:presLayoutVars>
          <dgm:chPref val="3"/>
        </dgm:presLayoutVars>
      </dgm:prSet>
      <dgm:spPr/>
      <dgm:t>
        <a:bodyPr/>
        <a:lstStyle/>
        <a:p>
          <a:endParaRPr lang="en-US"/>
        </a:p>
      </dgm:t>
    </dgm:pt>
    <dgm:pt modelId="{ADA75D55-B46C-4450-A4F2-C1CE5C1EEE19}" type="pres">
      <dgm:prSet presAssocID="{D7357F99-4512-43B7-8C69-0736CBB61CF7}" presName="hierChild5" presStyleCnt="0"/>
      <dgm:spPr/>
    </dgm:pt>
    <dgm:pt modelId="{6FB391A5-ECD4-48BE-918B-11AA1335113E}" type="pres">
      <dgm:prSet presAssocID="{ADE4D72C-B732-46B4-BB8E-45A19318D5B5}" presName="Name17" presStyleLbl="parChTrans1D3" presStyleIdx="1" presStyleCnt="2"/>
      <dgm:spPr/>
      <dgm:t>
        <a:bodyPr/>
        <a:lstStyle/>
        <a:p>
          <a:endParaRPr lang="en-US"/>
        </a:p>
      </dgm:t>
    </dgm:pt>
    <dgm:pt modelId="{2A86265F-3627-4868-A5EF-269C1A439443}" type="pres">
      <dgm:prSet presAssocID="{BA3CB9AB-6C73-4B92-A69C-F25DE917269F}" presName="hierRoot3" presStyleCnt="0"/>
      <dgm:spPr/>
    </dgm:pt>
    <dgm:pt modelId="{D253154C-6A13-4F53-AD2A-8E8F452571D0}" type="pres">
      <dgm:prSet presAssocID="{BA3CB9AB-6C73-4B92-A69C-F25DE917269F}" presName="composite3" presStyleCnt="0"/>
      <dgm:spPr/>
    </dgm:pt>
    <dgm:pt modelId="{A3FAF3D3-E04F-4A9A-A90C-427CDAFE31B9}" type="pres">
      <dgm:prSet presAssocID="{BA3CB9AB-6C73-4B92-A69C-F25DE917269F}" presName="background3" presStyleLbl="node3" presStyleIdx="1" presStyleCnt="2"/>
      <dgm:spPr>
        <a:solidFill>
          <a:schemeClr val="accent3">
            <a:lumMod val="75000"/>
          </a:schemeClr>
        </a:solidFill>
      </dgm:spPr>
      <dgm:t>
        <a:bodyPr/>
        <a:lstStyle/>
        <a:p>
          <a:endParaRPr lang="en-US"/>
        </a:p>
      </dgm:t>
    </dgm:pt>
    <dgm:pt modelId="{8064DF09-C37D-4366-A064-F5D6E24D6E06}" type="pres">
      <dgm:prSet presAssocID="{BA3CB9AB-6C73-4B92-A69C-F25DE917269F}" presName="text3" presStyleLbl="fgAcc3" presStyleIdx="1" presStyleCnt="2" custScaleX="262204" custScaleY="59998">
        <dgm:presLayoutVars>
          <dgm:chPref val="3"/>
        </dgm:presLayoutVars>
      </dgm:prSet>
      <dgm:spPr/>
      <dgm:t>
        <a:bodyPr/>
        <a:lstStyle/>
        <a:p>
          <a:endParaRPr lang="en-US"/>
        </a:p>
      </dgm:t>
    </dgm:pt>
    <dgm:pt modelId="{11306948-C540-46B1-9A1B-7D281D15341B}" type="pres">
      <dgm:prSet presAssocID="{BA3CB9AB-6C73-4B92-A69C-F25DE917269F}" presName="hierChild4" presStyleCnt="0"/>
      <dgm:spPr/>
    </dgm:pt>
    <dgm:pt modelId="{A1387155-7402-421A-B484-8D76AF921CE0}" type="pres">
      <dgm:prSet presAssocID="{17AA64A6-B7E1-4409-A558-0E2074127A26}" presName="Name23" presStyleLbl="parChTrans1D4" presStyleIdx="1" presStyleCnt="2"/>
      <dgm:spPr/>
      <dgm:t>
        <a:bodyPr/>
        <a:lstStyle/>
        <a:p>
          <a:endParaRPr lang="en-US"/>
        </a:p>
      </dgm:t>
    </dgm:pt>
    <dgm:pt modelId="{B0594C55-84F5-478D-86C4-E80AA28B16EC}" type="pres">
      <dgm:prSet presAssocID="{C5D754A5-6055-4B72-A16C-3DB8CB8BC32C}" presName="hierRoot4" presStyleCnt="0"/>
      <dgm:spPr/>
    </dgm:pt>
    <dgm:pt modelId="{3488DDD8-9DD6-4C83-B994-7E1B7BF8E311}" type="pres">
      <dgm:prSet presAssocID="{C5D754A5-6055-4B72-A16C-3DB8CB8BC32C}" presName="composite4" presStyleCnt="0"/>
      <dgm:spPr/>
    </dgm:pt>
    <dgm:pt modelId="{05161A21-E835-4B36-B58B-B8B3282DA35A}" type="pres">
      <dgm:prSet presAssocID="{C5D754A5-6055-4B72-A16C-3DB8CB8BC32C}" presName="background4" presStyleLbl="node4" presStyleIdx="1" presStyleCnt="2"/>
      <dgm:spPr>
        <a:solidFill>
          <a:schemeClr val="accent2">
            <a:lumMod val="75000"/>
          </a:schemeClr>
        </a:solidFill>
      </dgm:spPr>
      <dgm:t>
        <a:bodyPr/>
        <a:lstStyle/>
        <a:p>
          <a:endParaRPr lang="en-US"/>
        </a:p>
      </dgm:t>
    </dgm:pt>
    <dgm:pt modelId="{0D9C8868-46A3-4FBC-B6C9-75AACD3E145B}" type="pres">
      <dgm:prSet presAssocID="{C5D754A5-6055-4B72-A16C-3DB8CB8BC32C}" presName="text4" presStyleLbl="fgAcc4" presStyleIdx="1" presStyleCnt="2" custScaleX="247959" custScaleY="154344">
        <dgm:presLayoutVars>
          <dgm:chPref val="3"/>
        </dgm:presLayoutVars>
      </dgm:prSet>
      <dgm:spPr/>
      <dgm:t>
        <a:bodyPr/>
        <a:lstStyle/>
        <a:p>
          <a:endParaRPr lang="en-US"/>
        </a:p>
      </dgm:t>
    </dgm:pt>
    <dgm:pt modelId="{7870D3D2-0BDF-4EF7-AC44-A796E001667D}" type="pres">
      <dgm:prSet presAssocID="{C5D754A5-6055-4B72-A16C-3DB8CB8BC32C}" presName="hierChild5" presStyleCnt="0"/>
      <dgm:spPr/>
    </dgm:pt>
  </dgm:ptLst>
  <dgm:cxnLst>
    <dgm:cxn modelId="{78380A2D-1431-4933-8F17-C93F28B826BA}" type="presOf" srcId="{17AA64A6-B7E1-4409-A558-0E2074127A26}" destId="{A1387155-7402-421A-B484-8D76AF921CE0}" srcOrd="0" destOrd="0" presId="urn:microsoft.com/office/officeart/2005/8/layout/hierarchy1"/>
    <dgm:cxn modelId="{6A38C403-DC37-4E47-B9D2-18A715125542}" type="presOf" srcId="{E7ED26CB-65F5-490C-B224-7060FA092B5E}" destId="{6491BD4A-5A1B-466E-A055-6AB89CBAA403}" srcOrd="0" destOrd="0" presId="urn:microsoft.com/office/officeart/2005/8/layout/hierarchy1"/>
    <dgm:cxn modelId="{011B6EF4-1970-4063-89EF-26DF17F6B95E}" srcId="{37B21D70-8277-4A16-8A06-7DCB52CA2749}" destId="{76DB251B-F047-425B-8EDC-91483C6264FC}" srcOrd="0" destOrd="0" parTransId="{0007E318-A016-4558-8B91-E71B4ECD8501}" sibTransId="{D3D12E8B-A1E9-4BDC-9D90-EA97597EAEF0}"/>
    <dgm:cxn modelId="{C18E00B0-E0A7-40C7-9392-A9D8975345A3}" srcId="{E7ED26CB-65F5-490C-B224-7060FA092B5E}" destId="{37B21D70-8277-4A16-8A06-7DCB52CA2749}" srcOrd="0" destOrd="0" parTransId="{6D79975C-DF3A-4EFA-81F6-A160F4DA3B8C}" sibTransId="{948B310F-AED6-4F30-B612-B4D19E408607}"/>
    <dgm:cxn modelId="{3EE6DCD4-D08C-4BD2-8D1F-23000B846B31}" type="presOf" srcId="{ADE4D72C-B732-46B4-BB8E-45A19318D5B5}" destId="{6FB391A5-ECD4-48BE-918B-11AA1335113E}" srcOrd="0" destOrd="0" presId="urn:microsoft.com/office/officeart/2005/8/layout/hierarchy1"/>
    <dgm:cxn modelId="{4CA43CB1-A9BA-4D73-BBF8-60571A285691}" srcId="{BA3CB9AB-6C73-4B92-A69C-F25DE917269F}" destId="{C5D754A5-6055-4B72-A16C-3DB8CB8BC32C}" srcOrd="0" destOrd="0" parTransId="{17AA64A6-B7E1-4409-A558-0E2074127A26}" sibTransId="{2F2BCCD2-41B7-4A10-961F-8256B1472703}"/>
    <dgm:cxn modelId="{F40E9031-36B9-42CA-BEE9-A57F8E4BAA74}" type="presOf" srcId="{0007E318-A016-4558-8B91-E71B4ECD8501}" destId="{9DE923D3-9949-4D3C-8BB7-46D6F19DF01D}" srcOrd="0" destOrd="0" presId="urn:microsoft.com/office/officeart/2005/8/layout/hierarchy1"/>
    <dgm:cxn modelId="{CC5BD8BB-E335-4960-A9D4-5AA6B51CA44E}" type="presOf" srcId="{BA3CB9AB-6C73-4B92-A69C-F25DE917269F}" destId="{8064DF09-C37D-4366-A064-F5D6E24D6E06}" srcOrd="0" destOrd="0" presId="urn:microsoft.com/office/officeart/2005/8/layout/hierarchy1"/>
    <dgm:cxn modelId="{DAD677E5-D826-4F2D-B9A2-7F6E15B058F6}" type="presOf" srcId="{76DB251B-F047-425B-8EDC-91483C6264FC}" destId="{2AC4E5BD-911D-462E-B0F3-800318FA8B57}" srcOrd="0" destOrd="0" presId="urn:microsoft.com/office/officeart/2005/8/layout/hierarchy1"/>
    <dgm:cxn modelId="{670DAFE3-2052-4595-BEE5-15C080ECA75B}" srcId="{76DB251B-F047-425B-8EDC-91483C6264FC}" destId="{BA3CB9AB-6C73-4B92-A69C-F25DE917269F}" srcOrd="1" destOrd="0" parTransId="{ADE4D72C-B732-46B4-BB8E-45A19318D5B5}" sibTransId="{1060BAE6-5247-46ED-81C1-AACBDDA8A2A3}"/>
    <dgm:cxn modelId="{FE4F2103-BADF-4E48-9D18-345DAA625752}" type="presOf" srcId="{3ABDA812-4A76-473B-98D0-E2C1BED6942E}" destId="{FCADB182-3F68-409C-A6EE-61EB5200AEE3}" srcOrd="0" destOrd="0" presId="urn:microsoft.com/office/officeart/2005/8/layout/hierarchy1"/>
    <dgm:cxn modelId="{E07BE6E1-E683-4C7C-9F2C-6243A6BAE844}" type="presOf" srcId="{37719950-A6E4-424F-B202-F13D5A8C7A8B}" destId="{5107CB15-3009-49F3-897E-B70357B2364A}" srcOrd="0" destOrd="0" presId="urn:microsoft.com/office/officeart/2005/8/layout/hierarchy1"/>
    <dgm:cxn modelId="{5E3376F3-2DEB-4527-83B1-7305CD98CE6E}" type="presOf" srcId="{C5D754A5-6055-4B72-A16C-3DB8CB8BC32C}" destId="{0D9C8868-46A3-4FBC-B6C9-75AACD3E145B}" srcOrd="0" destOrd="0" presId="urn:microsoft.com/office/officeart/2005/8/layout/hierarchy1"/>
    <dgm:cxn modelId="{C757F1BD-6C6C-42AF-A014-B7F309A62B52}" type="presOf" srcId="{37B21D70-8277-4A16-8A06-7DCB52CA2749}" destId="{C0D046FA-F399-493E-9576-59C2E4FE8A5F}" srcOrd="0" destOrd="0" presId="urn:microsoft.com/office/officeart/2005/8/layout/hierarchy1"/>
    <dgm:cxn modelId="{1FB75A4A-B3FB-45C4-812C-C32BD090D6D4}" type="presOf" srcId="{D7357F99-4512-43B7-8C69-0736CBB61CF7}" destId="{7F9A0BF6-47C1-4C7C-A19B-C53E86021052}" srcOrd="0" destOrd="0" presId="urn:microsoft.com/office/officeart/2005/8/layout/hierarchy1"/>
    <dgm:cxn modelId="{2F7D42C0-7458-4CB1-AC8A-2C77881E22C8}" srcId="{A8C523FD-13B1-4425-826D-A02F9A47CF75}" destId="{D7357F99-4512-43B7-8C69-0736CBB61CF7}" srcOrd="0" destOrd="0" parTransId="{3ABDA812-4A76-473B-98D0-E2C1BED6942E}" sibTransId="{05B297D4-DD97-49F2-BF50-125B141D6358}"/>
    <dgm:cxn modelId="{654795BD-7FB4-42A2-8CB7-68D5369DE9A0}" srcId="{76DB251B-F047-425B-8EDC-91483C6264FC}" destId="{A8C523FD-13B1-4425-826D-A02F9A47CF75}" srcOrd="0" destOrd="0" parTransId="{37719950-A6E4-424F-B202-F13D5A8C7A8B}" sibTransId="{7EF5B16B-1157-45F2-BB8D-84122D78D936}"/>
    <dgm:cxn modelId="{6E677056-9301-4C7E-9784-EB0E2807C25A}" type="presOf" srcId="{A8C523FD-13B1-4425-826D-A02F9A47CF75}" destId="{B8F107B9-EC54-4D4B-9909-C98216E35945}" srcOrd="0" destOrd="0" presId="urn:microsoft.com/office/officeart/2005/8/layout/hierarchy1"/>
    <dgm:cxn modelId="{B66EEB35-FA69-4FA4-A6E6-9E41CB78A902}" type="presParOf" srcId="{6491BD4A-5A1B-466E-A055-6AB89CBAA403}" destId="{5A0CF89E-2E74-4642-A702-4D0AF6AF9044}" srcOrd="0" destOrd="0" presId="urn:microsoft.com/office/officeart/2005/8/layout/hierarchy1"/>
    <dgm:cxn modelId="{EEA060C1-40E0-4CFB-BDAC-46B5CDD621A5}" type="presParOf" srcId="{5A0CF89E-2E74-4642-A702-4D0AF6AF9044}" destId="{3E0DC40D-1F2B-48BC-80DA-599D3BF7D0A5}" srcOrd="0" destOrd="0" presId="urn:microsoft.com/office/officeart/2005/8/layout/hierarchy1"/>
    <dgm:cxn modelId="{2A1FEC0D-74A7-454A-A0D7-1407224EA3FC}" type="presParOf" srcId="{3E0DC40D-1F2B-48BC-80DA-599D3BF7D0A5}" destId="{D8235FD2-E640-472F-8958-06828A0F62C0}" srcOrd="0" destOrd="0" presId="urn:microsoft.com/office/officeart/2005/8/layout/hierarchy1"/>
    <dgm:cxn modelId="{4A3EA529-0517-46BB-9ED7-3F4A2807B144}" type="presParOf" srcId="{3E0DC40D-1F2B-48BC-80DA-599D3BF7D0A5}" destId="{C0D046FA-F399-493E-9576-59C2E4FE8A5F}" srcOrd="1" destOrd="0" presId="urn:microsoft.com/office/officeart/2005/8/layout/hierarchy1"/>
    <dgm:cxn modelId="{A811056F-3702-42BA-8952-805E9E4DE12E}" type="presParOf" srcId="{5A0CF89E-2E74-4642-A702-4D0AF6AF9044}" destId="{9E5A34EC-B353-48B9-88CA-205F4279FBFA}" srcOrd="1" destOrd="0" presId="urn:microsoft.com/office/officeart/2005/8/layout/hierarchy1"/>
    <dgm:cxn modelId="{A277D059-B636-48F9-93BD-34C42E248622}" type="presParOf" srcId="{9E5A34EC-B353-48B9-88CA-205F4279FBFA}" destId="{9DE923D3-9949-4D3C-8BB7-46D6F19DF01D}" srcOrd="0" destOrd="0" presId="urn:microsoft.com/office/officeart/2005/8/layout/hierarchy1"/>
    <dgm:cxn modelId="{76D35ED1-AE1F-4C1F-B24F-D7C67B8F3596}" type="presParOf" srcId="{9E5A34EC-B353-48B9-88CA-205F4279FBFA}" destId="{DF2B93E9-30CD-436D-8900-59BA9D81CAEF}" srcOrd="1" destOrd="0" presId="urn:microsoft.com/office/officeart/2005/8/layout/hierarchy1"/>
    <dgm:cxn modelId="{B5446847-08A8-439A-96D7-D0314B787D0C}" type="presParOf" srcId="{DF2B93E9-30CD-436D-8900-59BA9D81CAEF}" destId="{D51F3E11-67C8-44AB-9B12-2F19B0964878}" srcOrd="0" destOrd="0" presId="urn:microsoft.com/office/officeart/2005/8/layout/hierarchy1"/>
    <dgm:cxn modelId="{44EED9BF-0AE4-4DB3-8D34-427012230D7C}" type="presParOf" srcId="{D51F3E11-67C8-44AB-9B12-2F19B0964878}" destId="{5379288A-1C09-42C5-9EA5-E269AFE75017}" srcOrd="0" destOrd="0" presId="urn:microsoft.com/office/officeart/2005/8/layout/hierarchy1"/>
    <dgm:cxn modelId="{02F5CA43-D135-4A9F-840D-7A63432811DB}" type="presParOf" srcId="{D51F3E11-67C8-44AB-9B12-2F19B0964878}" destId="{2AC4E5BD-911D-462E-B0F3-800318FA8B57}" srcOrd="1" destOrd="0" presId="urn:microsoft.com/office/officeart/2005/8/layout/hierarchy1"/>
    <dgm:cxn modelId="{4F91C4DF-86C8-44ED-ADCE-45E537DCC06C}" type="presParOf" srcId="{DF2B93E9-30CD-436D-8900-59BA9D81CAEF}" destId="{35E9DC99-CCAD-447C-A6B4-686D7D759005}" srcOrd="1" destOrd="0" presId="urn:microsoft.com/office/officeart/2005/8/layout/hierarchy1"/>
    <dgm:cxn modelId="{727F85FD-791E-4B4F-8E1F-C27E8A70FAF9}" type="presParOf" srcId="{35E9DC99-CCAD-447C-A6B4-686D7D759005}" destId="{5107CB15-3009-49F3-897E-B70357B2364A}" srcOrd="0" destOrd="0" presId="urn:microsoft.com/office/officeart/2005/8/layout/hierarchy1"/>
    <dgm:cxn modelId="{E6711AFB-6E5B-450A-806A-A3B27F28954D}" type="presParOf" srcId="{35E9DC99-CCAD-447C-A6B4-686D7D759005}" destId="{0516B49F-D239-4D6B-A631-A056FB6BA2CA}" srcOrd="1" destOrd="0" presId="urn:microsoft.com/office/officeart/2005/8/layout/hierarchy1"/>
    <dgm:cxn modelId="{006C0AC4-F324-4F9B-B146-30B2F58D40A1}" type="presParOf" srcId="{0516B49F-D239-4D6B-A631-A056FB6BA2CA}" destId="{E1C32365-4F7C-4E1D-9756-E3BD0A2317E5}" srcOrd="0" destOrd="0" presId="urn:microsoft.com/office/officeart/2005/8/layout/hierarchy1"/>
    <dgm:cxn modelId="{118DF0D6-E708-4B80-B1C7-4A2D9835A035}" type="presParOf" srcId="{E1C32365-4F7C-4E1D-9756-E3BD0A2317E5}" destId="{9F8C5E45-D62B-48CA-BCAA-2E43C81A26A1}" srcOrd="0" destOrd="0" presId="urn:microsoft.com/office/officeart/2005/8/layout/hierarchy1"/>
    <dgm:cxn modelId="{D7B27C77-793A-41E9-833D-32D302671C76}" type="presParOf" srcId="{E1C32365-4F7C-4E1D-9756-E3BD0A2317E5}" destId="{B8F107B9-EC54-4D4B-9909-C98216E35945}" srcOrd="1" destOrd="0" presId="urn:microsoft.com/office/officeart/2005/8/layout/hierarchy1"/>
    <dgm:cxn modelId="{44FABD58-C0E7-49C2-9184-3804AFFAF823}" type="presParOf" srcId="{0516B49F-D239-4D6B-A631-A056FB6BA2CA}" destId="{F5A4E057-04F2-4D81-A25B-C3F616B48713}" srcOrd="1" destOrd="0" presId="urn:microsoft.com/office/officeart/2005/8/layout/hierarchy1"/>
    <dgm:cxn modelId="{81062791-6ED3-4E8C-A3D8-01242CA5CC58}" type="presParOf" srcId="{F5A4E057-04F2-4D81-A25B-C3F616B48713}" destId="{FCADB182-3F68-409C-A6EE-61EB5200AEE3}" srcOrd="0" destOrd="0" presId="urn:microsoft.com/office/officeart/2005/8/layout/hierarchy1"/>
    <dgm:cxn modelId="{2420B900-EA99-498D-BFE2-0666BB32B727}" type="presParOf" srcId="{F5A4E057-04F2-4D81-A25B-C3F616B48713}" destId="{64CEC915-57E9-4D61-AC21-0E422BA12B06}" srcOrd="1" destOrd="0" presId="urn:microsoft.com/office/officeart/2005/8/layout/hierarchy1"/>
    <dgm:cxn modelId="{56D2BE7B-7193-4F7A-B778-1082B1AB90AA}" type="presParOf" srcId="{64CEC915-57E9-4D61-AC21-0E422BA12B06}" destId="{A48DD873-4F8E-4292-80EB-1DD43E227AA9}" srcOrd="0" destOrd="0" presId="urn:microsoft.com/office/officeart/2005/8/layout/hierarchy1"/>
    <dgm:cxn modelId="{28147320-F545-47B7-A150-CAC0E697C655}" type="presParOf" srcId="{A48DD873-4F8E-4292-80EB-1DD43E227AA9}" destId="{B445C2C7-EAF3-41B1-A9B1-56631FB9CA23}" srcOrd="0" destOrd="0" presId="urn:microsoft.com/office/officeart/2005/8/layout/hierarchy1"/>
    <dgm:cxn modelId="{91AB5C08-2372-48C0-BE34-9D506ED6976D}" type="presParOf" srcId="{A48DD873-4F8E-4292-80EB-1DD43E227AA9}" destId="{7F9A0BF6-47C1-4C7C-A19B-C53E86021052}" srcOrd="1" destOrd="0" presId="urn:microsoft.com/office/officeart/2005/8/layout/hierarchy1"/>
    <dgm:cxn modelId="{B8122012-BA2B-401B-9F3E-4A59E15A426A}" type="presParOf" srcId="{64CEC915-57E9-4D61-AC21-0E422BA12B06}" destId="{ADA75D55-B46C-4450-A4F2-C1CE5C1EEE19}" srcOrd="1" destOrd="0" presId="urn:microsoft.com/office/officeart/2005/8/layout/hierarchy1"/>
    <dgm:cxn modelId="{2BD05BEA-75E1-49C4-9CA0-7D3CAE47FEAD}" type="presParOf" srcId="{35E9DC99-CCAD-447C-A6B4-686D7D759005}" destId="{6FB391A5-ECD4-48BE-918B-11AA1335113E}" srcOrd="2" destOrd="0" presId="urn:microsoft.com/office/officeart/2005/8/layout/hierarchy1"/>
    <dgm:cxn modelId="{DAB574D7-3BC6-47E0-A268-6E279AC9DF7C}" type="presParOf" srcId="{35E9DC99-CCAD-447C-A6B4-686D7D759005}" destId="{2A86265F-3627-4868-A5EF-269C1A439443}" srcOrd="3" destOrd="0" presId="urn:microsoft.com/office/officeart/2005/8/layout/hierarchy1"/>
    <dgm:cxn modelId="{4B2B0C4C-4964-4D47-B936-76CB0E7AF768}" type="presParOf" srcId="{2A86265F-3627-4868-A5EF-269C1A439443}" destId="{D253154C-6A13-4F53-AD2A-8E8F452571D0}" srcOrd="0" destOrd="0" presId="urn:microsoft.com/office/officeart/2005/8/layout/hierarchy1"/>
    <dgm:cxn modelId="{69D18AF1-73B5-4BE6-9F59-A4CE546287A5}" type="presParOf" srcId="{D253154C-6A13-4F53-AD2A-8E8F452571D0}" destId="{A3FAF3D3-E04F-4A9A-A90C-427CDAFE31B9}" srcOrd="0" destOrd="0" presId="urn:microsoft.com/office/officeart/2005/8/layout/hierarchy1"/>
    <dgm:cxn modelId="{D79A1E71-46D1-4BDC-A4BD-2571355673C1}" type="presParOf" srcId="{D253154C-6A13-4F53-AD2A-8E8F452571D0}" destId="{8064DF09-C37D-4366-A064-F5D6E24D6E06}" srcOrd="1" destOrd="0" presId="urn:microsoft.com/office/officeart/2005/8/layout/hierarchy1"/>
    <dgm:cxn modelId="{317C7D20-1430-467C-B013-EA1E3428EC3B}" type="presParOf" srcId="{2A86265F-3627-4868-A5EF-269C1A439443}" destId="{11306948-C540-46B1-9A1B-7D281D15341B}" srcOrd="1" destOrd="0" presId="urn:microsoft.com/office/officeart/2005/8/layout/hierarchy1"/>
    <dgm:cxn modelId="{28794A6F-EC5C-406A-81EC-A187C69F3840}" type="presParOf" srcId="{11306948-C540-46B1-9A1B-7D281D15341B}" destId="{A1387155-7402-421A-B484-8D76AF921CE0}" srcOrd="0" destOrd="0" presId="urn:microsoft.com/office/officeart/2005/8/layout/hierarchy1"/>
    <dgm:cxn modelId="{E2E71CEC-AE38-4F8C-B48D-429EF1B198C9}" type="presParOf" srcId="{11306948-C540-46B1-9A1B-7D281D15341B}" destId="{B0594C55-84F5-478D-86C4-E80AA28B16EC}" srcOrd="1" destOrd="0" presId="urn:microsoft.com/office/officeart/2005/8/layout/hierarchy1"/>
    <dgm:cxn modelId="{80ABB195-7464-4FE8-AC5E-B43E3BDA0017}" type="presParOf" srcId="{B0594C55-84F5-478D-86C4-E80AA28B16EC}" destId="{3488DDD8-9DD6-4C83-B994-7E1B7BF8E311}" srcOrd="0" destOrd="0" presId="urn:microsoft.com/office/officeart/2005/8/layout/hierarchy1"/>
    <dgm:cxn modelId="{1B4F2D94-E345-4005-A011-81C4138D2E7C}" type="presParOf" srcId="{3488DDD8-9DD6-4C83-B994-7E1B7BF8E311}" destId="{05161A21-E835-4B36-B58B-B8B3282DA35A}" srcOrd="0" destOrd="0" presId="urn:microsoft.com/office/officeart/2005/8/layout/hierarchy1"/>
    <dgm:cxn modelId="{42C64963-FD56-4124-B4BA-A760B5870794}" type="presParOf" srcId="{3488DDD8-9DD6-4C83-B994-7E1B7BF8E311}" destId="{0D9C8868-46A3-4FBC-B6C9-75AACD3E145B}" srcOrd="1" destOrd="0" presId="urn:microsoft.com/office/officeart/2005/8/layout/hierarchy1"/>
    <dgm:cxn modelId="{2D22D138-8683-4F89-BC12-1E4789CF8509}" type="presParOf" srcId="{B0594C55-84F5-478D-86C4-E80AA28B16EC}" destId="{7870D3D2-0BDF-4EF7-AC44-A796E001667D}" srcOrd="1" destOrd="0" presId="urn:microsoft.com/office/officeart/2005/8/layout/hierarchy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A1387155-7402-421A-B484-8D76AF921CE0}">
      <dsp:nvSpPr>
        <dsp:cNvPr id="0" name=""/>
        <dsp:cNvSpPr/>
      </dsp:nvSpPr>
      <dsp:spPr>
        <a:xfrm>
          <a:off x="6190395" y="2736651"/>
          <a:ext cx="91440" cy="438690"/>
        </a:xfrm>
        <a:custGeom>
          <a:avLst/>
          <a:gdLst/>
          <a:ahLst/>
          <a:cxnLst/>
          <a:rect l="0" t="0" r="0" b="0"/>
          <a:pathLst>
            <a:path>
              <a:moveTo>
                <a:pt x="45720" y="0"/>
              </a:moveTo>
              <a:lnTo>
                <a:pt x="45720" y="438690"/>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6FB391A5-ECD4-48BE-918B-11AA1335113E}">
      <dsp:nvSpPr>
        <dsp:cNvPr id="0" name=""/>
        <dsp:cNvSpPr/>
      </dsp:nvSpPr>
      <dsp:spPr>
        <a:xfrm>
          <a:off x="4107200" y="1723282"/>
          <a:ext cx="2128915" cy="438690"/>
        </a:xfrm>
        <a:custGeom>
          <a:avLst/>
          <a:gdLst/>
          <a:ahLst/>
          <a:cxnLst/>
          <a:rect l="0" t="0" r="0" b="0"/>
          <a:pathLst>
            <a:path>
              <a:moveTo>
                <a:pt x="0" y="0"/>
              </a:moveTo>
              <a:lnTo>
                <a:pt x="0" y="298954"/>
              </a:lnTo>
              <a:lnTo>
                <a:pt x="2128915" y="298954"/>
              </a:lnTo>
              <a:lnTo>
                <a:pt x="2128915" y="438690"/>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FCADB182-3F68-409C-A6EE-61EB5200AEE3}">
      <dsp:nvSpPr>
        <dsp:cNvPr id="0" name=""/>
        <dsp:cNvSpPr/>
      </dsp:nvSpPr>
      <dsp:spPr>
        <a:xfrm>
          <a:off x="1916349" y="2779629"/>
          <a:ext cx="91440" cy="438690"/>
        </a:xfrm>
        <a:custGeom>
          <a:avLst/>
          <a:gdLst/>
          <a:ahLst/>
          <a:cxnLst/>
          <a:rect l="0" t="0" r="0" b="0"/>
          <a:pathLst>
            <a:path>
              <a:moveTo>
                <a:pt x="45720" y="0"/>
              </a:moveTo>
              <a:lnTo>
                <a:pt x="45720" y="438690"/>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5107CB15-3009-49F3-897E-B70357B2364A}">
      <dsp:nvSpPr>
        <dsp:cNvPr id="0" name=""/>
        <dsp:cNvSpPr/>
      </dsp:nvSpPr>
      <dsp:spPr>
        <a:xfrm>
          <a:off x="1962069" y="1723282"/>
          <a:ext cx="2145130" cy="438690"/>
        </a:xfrm>
        <a:custGeom>
          <a:avLst/>
          <a:gdLst/>
          <a:ahLst/>
          <a:cxnLst/>
          <a:rect l="0" t="0" r="0" b="0"/>
          <a:pathLst>
            <a:path>
              <a:moveTo>
                <a:pt x="2145130" y="0"/>
              </a:moveTo>
              <a:lnTo>
                <a:pt x="2145130" y="298954"/>
              </a:lnTo>
              <a:lnTo>
                <a:pt x="0" y="298954"/>
              </a:lnTo>
              <a:lnTo>
                <a:pt x="0" y="438690"/>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9DE923D3-9949-4D3C-8BB7-46D6F19DF01D}">
      <dsp:nvSpPr>
        <dsp:cNvPr id="0" name=""/>
        <dsp:cNvSpPr/>
      </dsp:nvSpPr>
      <dsp:spPr>
        <a:xfrm>
          <a:off x="4061480" y="739128"/>
          <a:ext cx="91440" cy="410559"/>
        </a:xfrm>
        <a:custGeom>
          <a:avLst/>
          <a:gdLst/>
          <a:ahLst/>
          <a:cxnLst/>
          <a:rect l="0" t="0" r="0" b="0"/>
          <a:pathLst>
            <a:path>
              <a:moveTo>
                <a:pt x="45720" y="0"/>
              </a:moveTo>
              <a:lnTo>
                <a:pt x="45720" y="410559"/>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D8235FD2-E640-472F-8958-06828A0F62C0}">
      <dsp:nvSpPr>
        <dsp:cNvPr id="0" name=""/>
        <dsp:cNvSpPr/>
      </dsp:nvSpPr>
      <dsp:spPr>
        <a:xfrm>
          <a:off x="2624986" y="244419"/>
          <a:ext cx="2964427" cy="49470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0D046FA-F399-493E-9576-59C2E4FE8A5F}">
      <dsp:nvSpPr>
        <dsp:cNvPr id="0" name=""/>
        <dsp:cNvSpPr/>
      </dsp:nvSpPr>
      <dsp:spPr>
        <a:xfrm>
          <a:off x="2792586" y="403638"/>
          <a:ext cx="2964427" cy="494708"/>
        </a:xfrm>
        <a:prstGeom prst="roundRect">
          <a:avLst>
            <a:gd name="adj" fmla="val 10000"/>
          </a:avLst>
        </a:prstGeom>
        <a:solidFill>
          <a:schemeClr val="lt1">
            <a:hueOff val="0"/>
            <a:satOff val="0"/>
            <a:lum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dirty="0" smtClean="0">
              <a:solidFill>
                <a:schemeClr val="accent1">
                  <a:lumMod val="50000"/>
                </a:schemeClr>
              </a:solidFill>
            </a:rPr>
            <a:t>Board of Directors</a:t>
          </a:r>
          <a:endParaRPr lang="en-US" sz="2800" kern="1200" dirty="0">
            <a:solidFill>
              <a:schemeClr val="accent1">
                <a:lumMod val="50000"/>
              </a:schemeClr>
            </a:solidFill>
          </a:endParaRPr>
        </a:p>
      </dsp:txBody>
      <dsp:txXfrm>
        <a:off x="2792586" y="403638"/>
        <a:ext cx="2964427" cy="494708"/>
      </dsp:txXfrm>
    </dsp:sp>
    <dsp:sp modelId="{5379288A-1C09-42C5-9EA5-E269AFE75017}">
      <dsp:nvSpPr>
        <dsp:cNvPr id="0" name=""/>
        <dsp:cNvSpPr/>
      </dsp:nvSpPr>
      <dsp:spPr>
        <a:xfrm>
          <a:off x="2143470" y="1149687"/>
          <a:ext cx="3927459" cy="573595"/>
        </a:xfrm>
        <a:prstGeom prst="roundRect">
          <a:avLst>
            <a:gd name="adj" fmla="val 10000"/>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AC4E5BD-911D-462E-B0F3-800318FA8B57}">
      <dsp:nvSpPr>
        <dsp:cNvPr id="0" name=""/>
        <dsp:cNvSpPr/>
      </dsp:nvSpPr>
      <dsp:spPr>
        <a:xfrm>
          <a:off x="2311069" y="1308906"/>
          <a:ext cx="3927459" cy="573595"/>
        </a:xfrm>
        <a:prstGeom prst="roundRect">
          <a:avLst>
            <a:gd name="adj" fmla="val 10000"/>
          </a:avLst>
        </a:prstGeom>
        <a:solidFill>
          <a:schemeClr val="lt1">
            <a:hueOff val="0"/>
            <a:satOff val="0"/>
            <a:lumOff val="0"/>
          </a:schemeClr>
        </a:solidFill>
        <a:ln w="12700" cap="flat" cmpd="sng" algn="ctr">
          <a:solidFill>
            <a:schemeClr val="accent6">
              <a:lumMod val="75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solidFill>
                <a:schemeClr val="accent1">
                  <a:lumMod val="50000"/>
                </a:schemeClr>
              </a:solidFill>
            </a:rPr>
            <a:t>Chief Executive Officer (CEO)</a:t>
          </a:r>
          <a:endParaRPr lang="en-US" sz="2400" kern="1200" dirty="0">
            <a:solidFill>
              <a:schemeClr val="accent1">
                <a:lumMod val="50000"/>
              </a:schemeClr>
            </a:solidFill>
          </a:endParaRPr>
        </a:p>
      </dsp:txBody>
      <dsp:txXfrm>
        <a:off x="2311069" y="1308906"/>
        <a:ext cx="3927459" cy="573595"/>
      </dsp:txXfrm>
    </dsp:sp>
    <dsp:sp modelId="{9F8C5E45-D62B-48CA-BCAA-2E43C81A26A1}">
      <dsp:nvSpPr>
        <dsp:cNvPr id="0" name=""/>
        <dsp:cNvSpPr/>
      </dsp:nvSpPr>
      <dsp:spPr>
        <a:xfrm>
          <a:off x="753" y="2161973"/>
          <a:ext cx="3922632" cy="617655"/>
        </a:xfrm>
        <a:prstGeom prst="roundRect">
          <a:avLst>
            <a:gd name="adj" fmla="val 10000"/>
          </a:avLst>
        </a:prstGeom>
        <a:solidFill>
          <a:schemeClr val="accent3">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8F107B9-EC54-4D4B-9909-C98216E35945}">
      <dsp:nvSpPr>
        <dsp:cNvPr id="0" name=""/>
        <dsp:cNvSpPr/>
      </dsp:nvSpPr>
      <dsp:spPr>
        <a:xfrm>
          <a:off x="168352" y="2321192"/>
          <a:ext cx="3922632" cy="617655"/>
        </a:xfrm>
        <a:prstGeom prst="roundRect">
          <a:avLst>
            <a:gd name="adj" fmla="val 10000"/>
          </a:avLst>
        </a:prstGeom>
        <a:solidFill>
          <a:schemeClr val="lt1">
            <a:hueOff val="0"/>
            <a:satOff val="0"/>
            <a:lumOff val="0"/>
          </a:schemeClr>
        </a:solidFill>
        <a:ln w="12700" cap="flat" cmpd="sng" algn="ctr">
          <a:solidFill>
            <a:schemeClr val="accent3">
              <a:lumMod val="75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solidFill>
                <a:schemeClr val="accent1">
                  <a:lumMod val="50000"/>
                </a:schemeClr>
              </a:solidFill>
            </a:rPr>
            <a:t>Chief Operating Officer (COO)</a:t>
          </a:r>
          <a:endParaRPr lang="en-US" sz="2400" kern="1200" dirty="0">
            <a:solidFill>
              <a:schemeClr val="accent1">
                <a:lumMod val="50000"/>
              </a:schemeClr>
            </a:solidFill>
          </a:endParaRPr>
        </a:p>
      </dsp:txBody>
      <dsp:txXfrm>
        <a:off x="168352" y="2321192"/>
        <a:ext cx="3922632" cy="617655"/>
      </dsp:txXfrm>
    </dsp:sp>
    <dsp:sp modelId="{B445C2C7-EAF3-41B1-A9B1-56631FB9CA23}">
      <dsp:nvSpPr>
        <dsp:cNvPr id="0" name=""/>
        <dsp:cNvSpPr/>
      </dsp:nvSpPr>
      <dsp:spPr>
        <a:xfrm>
          <a:off x="79378" y="3218319"/>
          <a:ext cx="3765382" cy="1382146"/>
        </a:xfrm>
        <a:prstGeom prst="roundRect">
          <a:avLst>
            <a:gd name="adj" fmla="val 10000"/>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F9A0BF6-47C1-4C7C-A19B-C53E86021052}">
      <dsp:nvSpPr>
        <dsp:cNvPr id="0" name=""/>
        <dsp:cNvSpPr/>
      </dsp:nvSpPr>
      <dsp:spPr>
        <a:xfrm>
          <a:off x="246977" y="3377538"/>
          <a:ext cx="3765382" cy="1382146"/>
        </a:xfrm>
        <a:prstGeom prst="roundRect">
          <a:avLst>
            <a:gd name="adj" fmla="val 10000"/>
          </a:avLst>
        </a:prstGeom>
        <a:solidFill>
          <a:schemeClr val="lt1">
            <a:hueOff val="0"/>
            <a:satOff val="0"/>
            <a:lumOff val="0"/>
          </a:schemeClr>
        </a:solidFill>
        <a:ln w="12700" cap="flat" cmpd="sng" algn="ctr">
          <a:solidFill>
            <a:schemeClr val="accent2">
              <a:lumMod val="75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solidFill>
                <a:schemeClr val="accent1">
                  <a:lumMod val="50000"/>
                </a:schemeClr>
              </a:solidFill>
            </a:rPr>
            <a:t>Marketing, Production, Human Resources, and Other Operating Departments</a:t>
          </a:r>
          <a:endParaRPr lang="en-US" sz="2400" kern="1200" dirty="0">
            <a:solidFill>
              <a:schemeClr val="accent1">
                <a:lumMod val="50000"/>
              </a:schemeClr>
            </a:solidFill>
          </a:endParaRPr>
        </a:p>
      </dsp:txBody>
      <dsp:txXfrm>
        <a:off x="246977" y="3377538"/>
        <a:ext cx="3765382" cy="1382146"/>
      </dsp:txXfrm>
    </dsp:sp>
    <dsp:sp modelId="{A3FAF3D3-E04F-4A9A-A90C-427CDAFE31B9}">
      <dsp:nvSpPr>
        <dsp:cNvPr id="0" name=""/>
        <dsp:cNvSpPr/>
      </dsp:nvSpPr>
      <dsp:spPr>
        <a:xfrm>
          <a:off x="4258584" y="2161973"/>
          <a:ext cx="3955063" cy="574678"/>
        </a:xfrm>
        <a:prstGeom prst="roundRect">
          <a:avLst>
            <a:gd name="adj" fmla="val 10000"/>
          </a:avLst>
        </a:prstGeom>
        <a:solidFill>
          <a:schemeClr val="accent3">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064DF09-C37D-4366-A064-F5D6E24D6E06}">
      <dsp:nvSpPr>
        <dsp:cNvPr id="0" name=""/>
        <dsp:cNvSpPr/>
      </dsp:nvSpPr>
      <dsp:spPr>
        <a:xfrm>
          <a:off x="4426183" y="2321192"/>
          <a:ext cx="3955063" cy="574678"/>
        </a:xfrm>
        <a:prstGeom prst="roundRect">
          <a:avLst>
            <a:gd name="adj" fmla="val 10000"/>
          </a:avLst>
        </a:prstGeom>
        <a:solidFill>
          <a:schemeClr val="lt1">
            <a:hueOff val="0"/>
            <a:satOff val="0"/>
            <a:lumOff val="0"/>
          </a:schemeClr>
        </a:solidFill>
        <a:ln w="12700" cap="flat" cmpd="sng" algn="ctr">
          <a:solidFill>
            <a:schemeClr val="accent3">
              <a:lumMod val="75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solidFill>
                <a:schemeClr val="accent1">
                  <a:lumMod val="50000"/>
                </a:schemeClr>
              </a:solidFill>
            </a:rPr>
            <a:t>Chief Financial Officer (CFO)</a:t>
          </a:r>
          <a:endParaRPr lang="en-US" sz="2400" kern="1200" dirty="0">
            <a:solidFill>
              <a:schemeClr val="accent1">
                <a:lumMod val="50000"/>
              </a:schemeClr>
            </a:solidFill>
          </a:endParaRPr>
        </a:p>
      </dsp:txBody>
      <dsp:txXfrm>
        <a:off x="4426183" y="2321192"/>
        <a:ext cx="3955063" cy="574678"/>
      </dsp:txXfrm>
    </dsp:sp>
    <dsp:sp modelId="{05161A21-E835-4B36-B58B-B8B3282DA35A}">
      <dsp:nvSpPr>
        <dsp:cNvPr id="0" name=""/>
        <dsp:cNvSpPr/>
      </dsp:nvSpPr>
      <dsp:spPr>
        <a:xfrm>
          <a:off x="4366019" y="3175342"/>
          <a:ext cx="3740192" cy="1478351"/>
        </a:xfrm>
        <a:prstGeom prst="roundRect">
          <a:avLst>
            <a:gd name="adj" fmla="val 10000"/>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D9C8868-46A3-4FBC-B6C9-75AACD3E145B}">
      <dsp:nvSpPr>
        <dsp:cNvPr id="0" name=""/>
        <dsp:cNvSpPr/>
      </dsp:nvSpPr>
      <dsp:spPr>
        <a:xfrm>
          <a:off x="4533618" y="3334561"/>
          <a:ext cx="3740192" cy="1478351"/>
        </a:xfrm>
        <a:prstGeom prst="roundRect">
          <a:avLst>
            <a:gd name="adj" fmla="val 10000"/>
          </a:avLst>
        </a:prstGeom>
        <a:solidFill>
          <a:schemeClr val="lt1">
            <a:hueOff val="0"/>
            <a:satOff val="0"/>
            <a:lumOff val="0"/>
          </a:schemeClr>
        </a:solidFill>
        <a:ln w="12700" cap="flat" cmpd="sng" algn="ctr">
          <a:solidFill>
            <a:schemeClr val="accent2">
              <a:lumMod val="75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solidFill>
                <a:schemeClr val="accent1">
                  <a:lumMod val="50000"/>
                </a:schemeClr>
              </a:solidFill>
            </a:rPr>
            <a:t>Accounting, Treasury, Credit, Legal, Capital Budgeting, and Investor Relations</a:t>
          </a:r>
          <a:endParaRPr lang="en-US" sz="2400" kern="1200" dirty="0">
            <a:solidFill>
              <a:schemeClr val="accent1">
                <a:lumMod val="50000"/>
              </a:schemeClr>
            </a:solidFill>
          </a:endParaRPr>
        </a:p>
      </dsp:txBody>
      <dsp:txXfrm>
        <a:off x="4533618" y="3334561"/>
        <a:ext cx="3740192" cy="1478351"/>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747CFE7-2213-43CE-B93E-4BD68F5E9FE9}" type="datetimeFigureOut">
              <a:rPr lang="th-TH" smtClean="0"/>
              <a:pPr/>
              <a:t>23/01/59</a:t>
            </a:fld>
            <a:endParaRPr lang="th-TH"/>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83692C6-1897-45F4-8EDB-24D32E2F1100}" type="slidenum">
              <a:rPr lang="th-TH" smtClean="0"/>
              <a:pPr/>
              <a:t>‹#›</a:t>
            </a:fld>
            <a:endParaRPr lang="th-TH"/>
          </a:p>
        </p:txBody>
      </p:sp>
    </p:spTree>
    <p:extLst>
      <p:ext uri="{BB962C8B-B14F-4D97-AF65-F5344CB8AC3E}">
        <p14:creationId xmlns:p14="http://schemas.microsoft.com/office/powerpoint/2010/main" xmlns="" val="2485762143"/>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www.investopedia.com/terms/s/stakeholder.asp" TargetMode="External"/><Relationship Id="rId7" Type="http://schemas.openxmlformats.org/officeDocument/2006/relationships/hyperlink" Target="http://ec.tynt.com/b/rf?id=arwjQmCEqr4l6Cadbi-bnq&amp;u=Investopedia" TargetMode="External"/><Relationship Id="rId2" Type="http://schemas.openxmlformats.org/officeDocument/2006/relationships/slide" Target="../slides/slide22.xml"/><Relationship Id="rId1" Type="http://schemas.openxmlformats.org/officeDocument/2006/relationships/notesMaster" Target="../notesMasters/notesMaster1.xml"/><Relationship Id="rId6" Type="http://schemas.openxmlformats.org/officeDocument/2006/relationships/hyperlink" Target="http://www.investopedia.com/terms/c/corporategovernance.asp#ixzz3wzuRxfBO" TargetMode="External"/><Relationship Id="rId5" Type="http://schemas.openxmlformats.org/officeDocument/2006/relationships/hyperlink" Target="http://www.investopedia.com/terms/d/disclosure.asp" TargetMode="External"/><Relationship Id="rId4" Type="http://schemas.openxmlformats.org/officeDocument/2006/relationships/hyperlink" Target="http://www.investopedia.com/terms/i/internalcontrols.asp" TargetMode="Externa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24897D58-0C60-4E9B-A2B6-AFE487FE6B60}" type="slidenum">
              <a:rPr lang="en-US" altLang="th-TH" smtClean="0"/>
              <a:pPr>
                <a:spcBef>
                  <a:spcPct val="0"/>
                </a:spcBef>
              </a:pPr>
              <a:t>3</a:t>
            </a:fld>
            <a:endParaRPr lang="en-US" altLang="th-TH" smtClean="0"/>
          </a:p>
        </p:txBody>
      </p:sp>
      <p:sp>
        <p:nvSpPr>
          <p:cNvPr id="717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7172"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th-TH" altLang="th-TH" smtClean="0"/>
          </a:p>
        </p:txBody>
      </p:sp>
    </p:spTree>
    <p:extLst>
      <p:ext uri="{BB962C8B-B14F-4D97-AF65-F5344CB8AC3E}">
        <p14:creationId xmlns:p14="http://schemas.microsoft.com/office/powerpoint/2010/main" xmlns="" val="10901912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9219"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r>
              <a:rPr lang="en-US" altLang="th-TH" smtClean="0"/>
              <a:t>- I think it’s better to have the objectives so I added them from the instructor’s manual</a:t>
            </a:r>
            <a:endParaRPr lang="th-TH" altLang="th-TH" smtClean="0"/>
          </a:p>
        </p:txBody>
      </p:sp>
      <p:sp>
        <p:nvSpPr>
          <p:cNvPr id="9220"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2800">
                <a:solidFill>
                  <a:schemeClr val="tx1"/>
                </a:solidFill>
                <a:latin typeface="Arial" panose="020B0604020202020204" pitchFamily="34" charset="0"/>
                <a:cs typeface="Arial" panose="020B0604020202020204" pitchFamily="34" charset="0"/>
              </a:defRPr>
            </a:lvl1pPr>
            <a:lvl2pPr marL="742950" indent="-285750">
              <a:defRPr sz="2800">
                <a:solidFill>
                  <a:schemeClr val="tx1"/>
                </a:solidFill>
                <a:latin typeface="Arial" panose="020B0604020202020204" pitchFamily="34" charset="0"/>
                <a:cs typeface="Arial" panose="020B0604020202020204" pitchFamily="34" charset="0"/>
              </a:defRPr>
            </a:lvl2pPr>
            <a:lvl3pPr marL="1143000" indent="-228600">
              <a:defRPr sz="2800">
                <a:solidFill>
                  <a:schemeClr val="tx1"/>
                </a:solidFill>
                <a:latin typeface="Arial" panose="020B0604020202020204" pitchFamily="34" charset="0"/>
                <a:cs typeface="Arial" panose="020B0604020202020204" pitchFamily="34" charset="0"/>
              </a:defRPr>
            </a:lvl3pPr>
            <a:lvl4pPr marL="1600200" indent="-228600">
              <a:defRPr sz="2800">
                <a:solidFill>
                  <a:schemeClr val="tx1"/>
                </a:solidFill>
                <a:latin typeface="Arial" panose="020B0604020202020204" pitchFamily="34" charset="0"/>
                <a:cs typeface="Arial" panose="020B0604020202020204" pitchFamily="34" charset="0"/>
              </a:defRPr>
            </a:lvl4pPr>
            <a:lvl5pPr marL="2057400" indent="-228600">
              <a:defRPr sz="28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cs typeface="Arial" panose="020B0604020202020204" pitchFamily="34" charset="0"/>
              </a:defRPr>
            </a:lvl9pPr>
          </a:lstStyle>
          <a:p>
            <a:fld id="{B74C6637-6517-4E92-A4D4-E1D8D399B966}" type="slidenum">
              <a:rPr lang="en-US" altLang="th-TH" sz="1200" smtClean="0">
                <a:latin typeface="Calibri" panose="020F0502020204030204" pitchFamily="34" charset="0"/>
              </a:rPr>
              <a:pPr/>
              <a:t>4</a:t>
            </a:fld>
            <a:endParaRPr lang="en-US" altLang="th-TH" sz="1200" smtClean="0">
              <a:latin typeface="Calibri" panose="020F0502020204030204" pitchFamily="34" charset="0"/>
            </a:endParaRPr>
          </a:p>
        </p:txBody>
      </p:sp>
    </p:spTree>
    <p:extLst>
      <p:ext uri="{BB962C8B-B14F-4D97-AF65-F5344CB8AC3E}">
        <p14:creationId xmlns:p14="http://schemas.microsoft.com/office/powerpoint/2010/main" xmlns="" val="8251889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6D4DCD47-EF25-4BC1-8774-5548B341D1F1}" type="slidenum">
              <a:rPr lang="en-US" altLang="th-TH" smtClean="0"/>
              <a:pPr>
                <a:spcBef>
                  <a:spcPct val="0"/>
                </a:spcBef>
              </a:pPr>
              <a:t>11</a:t>
            </a:fld>
            <a:endParaRPr lang="en-US" altLang="th-TH" smtClean="0"/>
          </a:p>
        </p:txBody>
      </p:sp>
      <p:sp>
        <p:nvSpPr>
          <p:cNvPr id="1229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2292"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th-TH" smtClean="0"/>
              <a:t>Definitions of each form</a:t>
            </a:r>
          </a:p>
          <a:p>
            <a:pPr eaLnBrk="1" hangingPunct="1">
              <a:spcBef>
                <a:spcPct val="0"/>
              </a:spcBef>
            </a:pPr>
            <a:r>
              <a:rPr lang="en-US" altLang="th-TH" smtClean="0"/>
              <a:t>Clear examples of the differences among these three</a:t>
            </a:r>
          </a:p>
          <a:p>
            <a:pPr eaLnBrk="1" hangingPunct="1">
              <a:spcBef>
                <a:spcPct val="0"/>
              </a:spcBef>
            </a:pPr>
            <a:endParaRPr lang="en-US" altLang="th-TH" smtClean="0"/>
          </a:p>
          <a:p>
            <a:pPr eaLnBrk="1" hangingPunct="1">
              <a:spcBef>
                <a:spcPct val="0"/>
              </a:spcBef>
            </a:pPr>
            <a:endParaRPr lang="th-TH" altLang="th-TH" smtClean="0"/>
          </a:p>
        </p:txBody>
      </p:sp>
    </p:spTree>
    <p:extLst>
      <p:ext uri="{BB962C8B-B14F-4D97-AF65-F5344CB8AC3E}">
        <p14:creationId xmlns:p14="http://schemas.microsoft.com/office/powerpoint/2010/main" xmlns="" val="7462919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60AC5A30-26F0-4303-94F6-38A64F10808D}" type="slidenum">
              <a:rPr lang="en-US" altLang="th-TH" smtClean="0"/>
              <a:pPr>
                <a:spcBef>
                  <a:spcPct val="0"/>
                </a:spcBef>
              </a:pPr>
              <a:t>12</a:t>
            </a:fld>
            <a:endParaRPr lang="en-US" altLang="th-TH" smtClean="0"/>
          </a:p>
        </p:txBody>
      </p:sp>
      <p:sp>
        <p:nvSpPr>
          <p:cNvPr id="1433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4340"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th-TH" smtClean="0"/>
              <a:t>-Explain what are LLCs and LLPs</a:t>
            </a:r>
            <a:endParaRPr lang="th-TH" altLang="th-TH" smtClean="0"/>
          </a:p>
          <a:p>
            <a:pPr eaLnBrk="1" hangingPunct="1">
              <a:spcBef>
                <a:spcPct val="0"/>
              </a:spcBef>
            </a:pPr>
            <a:endParaRPr lang="th-TH" altLang="th-TH" smtClean="0"/>
          </a:p>
        </p:txBody>
      </p:sp>
    </p:spTree>
    <p:extLst>
      <p:ext uri="{BB962C8B-B14F-4D97-AF65-F5344CB8AC3E}">
        <p14:creationId xmlns:p14="http://schemas.microsoft.com/office/powerpoint/2010/main" xmlns="" val="40327717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8403E2D9-5E5A-4359-8971-CE6034205DA0}" type="slidenum">
              <a:rPr lang="en-US" altLang="th-TH" smtClean="0"/>
              <a:pPr>
                <a:spcBef>
                  <a:spcPct val="0"/>
                </a:spcBef>
              </a:pPr>
              <a:t>13</a:t>
            </a:fld>
            <a:endParaRPr lang="en-US" altLang="th-TH" smtClean="0"/>
          </a:p>
        </p:txBody>
      </p:sp>
      <p:sp>
        <p:nvSpPr>
          <p:cNvPr id="1638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6388"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th-TH" altLang="th-TH" i="1" dirty="0" smtClean="0"/>
          </a:p>
        </p:txBody>
      </p:sp>
    </p:spTree>
    <p:extLst>
      <p:ext uri="{BB962C8B-B14F-4D97-AF65-F5344CB8AC3E}">
        <p14:creationId xmlns:p14="http://schemas.microsoft.com/office/powerpoint/2010/main" xmlns="" val="15213322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C26AA797-2E47-43F5-8E27-8669FE1364CB}" type="slidenum">
              <a:rPr lang="en-US" altLang="th-TH" smtClean="0"/>
              <a:pPr>
                <a:spcBef>
                  <a:spcPct val="0"/>
                </a:spcBef>
              </a:pPr>
              <a:t>16</a:t>
            </a:fld>
            <a:endParaRPr lang="en-US" altLang="th-TH" smtClean="0"/>
          </a:p>
        </p:txBody>
      </p:sp>
      <p:sp>
        <p:nvSpPr>
          <p:cNvPr id="1843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8436"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th-TH" smtClean="0"/>
          </a:p>
          <a:p>
            <a:pPr eaLnBrk="1" hangingPunct="1">
              <a:spcBef>
                <a:spcPct val="0"/>
              </a:spcBef>
            </a:pPr>
            <a:endParaRPr lang="th-TH" altLang="th-TH" smtClean="0"/>
          </a:p>
        </p:txBody>
      </p:sp>
    </p:spTree>
    <p:extLst>
      <p:ext uri="{BB962C8B-B14F-4D97-AF65-F5344CB8AC3E}">
        <p14:creationId xmlns:p14="http://schemas.microsoft.com/office/powerpoint/2010/main" xmlns="" val="39063393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C26AA797-2E47-43F5-8E27-8669FE1364CB}" type="slidenum">
              <a:rPr lang="en-US" altLang="th-TH" smtClean="0"/>
              <a:pPr>
                <a:spcBef>
                  <a:spcPct val="0"/>
                </a:spcBef>
              </a:pPr>
              <a:t>17</a:t>
            </a:fld>
            <a:endParaRPr lang="en-US" altLang="th-TH" smtClean="0"/>
          </a:p>
        </p:txBody>
      </p:sp>
      <p:sp>
        <p:nvSpPr>
          <p:cNvPr id="1843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8436"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th-TH" smtClean="0"/>
          </a:p>
          <a:p>
            <a:pPr eaLnBrk="1" hangingPunct="1">
              <a:spcBef>
                <a:spcPct val="0"/>
              </a:spcBef>
            </a:pPr>
            <a:endParaRPr lang="th-TH" altLang="th-TH" smtClean="0"/>
          </a:p>
        </p:txBody>
      </p:sp>
    </p:spTree>
    <p:extLst>
      <p:ext uri="{BB962C8B-B14F-4D97-AF65-F5344CB8AC3E}">
        <p14:creationId xmlns:p14="http://schemas.microsoft.com/office/powerpoint/2010/main" xmlns="" val="35088147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C1D0A2A8-11EB-4043-91B0-A083E634AFA5}" type="slidenum">
              <a:rPr lang="en-US" altLang="th-TH" smtClean="0"/>
              <a:pPr>
                <a:spcBef>
                  <a:spcPct val="0"/>
                </a:spcBef>
              </a:pPr>
              <a:t>18</a:t>
            </a:fld>
            <a:endParaRPr lang="en-US" altLang="th-TH" smtClean="0"/>
          </a:p>
        </p:txBody>
      </p:sp>
      <p:sp>
        <p:nvSpPr>
          <p:cNvPr id="2048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20484"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th-TH" smtClean="0"/>
              <a:t>-What exactly is intrinsic value?</a:t>
            </a:r>
          </a:p>
        </p:txBody>
      </p:sp>
    </p:spTree>
    <p:extLst>
      <p:ext uri="{BB962C8B-B14F-4D97-AF65-F5344CB8AC3E}">
        <p14:creationId xmlns:p14="http://schemas.microsoft.com/office/powerpoint/2010/main" xmlns="" val="15888338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16D30AF2-B28A-4617-BEEB-94DE3CC4E70B}" type="slidenum">
              <a:rPr lang="en-US" altLang="th-TH" smtClean="0"/>
              <a:pPr>
                <a:spcBef>
                  <a:spcPct val="0"/>
                </a:spcBef>
              </a:pPr>
              <a:t>19</a:t>
            </a:fld>
            <a:endParaRPr lang="en-US" altLang="th-TH" smtClean="0"/>
          </a:p>
        </p:txBody>
      </p:sp>
      <p:sp>
        <p:nvSpPr>
          <p:cNvPr id="2253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22532"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th-TH" smtClean="0"/>
              <a:t>-Don’t fully understand</a:t>
            </a:r>
          </a:p>
          <a:p>
            <a:pPr eaLnBrk="1" hangingPunct="1">
              <a:spcBef>
                <a:spcPct val="0"/>
              </a:spcBef>
            </a:pPr>
            <a:endParaRPr lang="th-TH" altLang="th-TH" smtClean="0"/>
          </a:p>
        </p:txBody>
      </p:sp>
    </p:spTree>
    <p:extLst>
      <p:ext uri="{BB962C8B-B14F-4D97-AF65-F5344CB8AC3E}">
        <p14:creationId xmlns:p14="http://schemas.microsoft.com/office/powerpoint/2010/main" xmlns="" val="29974770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234980FA-1602-4A2E-B300-70E60B1E69EA}" type="slidenum">
              <a:rPr lang="en-US" altLang="th-TH" smtClean="0"/>
              <a:pPr>
                <a:spcBef>
                  <a:spcPct val="0"/>
                </a:spcBef>
              </a:pPr>
              <a:t>21</a:t>
            </a:fld>
            <a:endParaRPr lang="en-US" altLang="th-TH" smtClean="0"/>
          </a:p>
        </p:txBody>
      </p:sp>
      <p:sp>
        <p:nvSpPr>
          <p:cNvPr id="2457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24580"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th-TH" smtClean="0"/>
              <a:t>-What is corporate governance?</a:t>
            </a:r>
          </a:p>
          <a:p>
            <a:pPr eaLnBrk="1" hangingPunct="1">
              <a:spcBef>
                <a:spcPct val="0"/>
              </a:spcBef>
            </a:pPr>
            <a:r>
              <a:rPr lang="en-US" altLang="th-TH" smtClean="0"/>
              <a:t>-Some examples of corporate scandals and consequences.</a:t>
            </a:r>
            <a:endParaRPr lang="th-TH" altLang="th-TH" smtClean="0"/>
          </a:p>
        </p:txBody>
      </p:sp>
    </p:spTree>
    <p:extLst>
      <p:ext uri="{BB962C8B-B14F-4D97-AF65-F5344CB8AC3E}">
        <p14:creationId xmlns:p14="http://schemas.microsoft.com/office/powerpoint/2010/main" xmlns="" val="38662058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26627"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r>
              <a:rPr lang="en-US" altLang="th-TH" smtClean="0"/>
              <a:t>DEFINITION of 'Corporate Governance'</a:t>
            </a:r>
          </a:p>
          <a:p>
            <a:r>
              <a:rPr lang="en-US" altLang="th-TH" smtClean="0"/>
              <a:t>The system of rules, practices and processes by which a company is directed and controlled. Corporate governance essentially involves balancing the interests of the many </a:t>
            </a:r>
            <a:r>
              <a:rPr lang="en-US" altLang="th-TH" smtClean="0">
                <a:hlinkClick r:id="rId3"/>
              </a:rPr>
              <a:t>stakeholders</a:t>
            </a:r>
            <a:r>
              <a:rPr lang="en-US" altLang="th-TH" smtClean="0"/>
              <a:t> in a company - these include its shareholders, management, customers, suppliers, financiers, government and the community. Since corporate governance also provides the framework for attaining a company's objectives, it encompasses practically every sphere of management, from action plans and </a:t>
            </a:r>
            <a:r>
              <a:rPr lang="en-US" altLang="th-TH" smtClean="0">
                <a:hlinkClick r:id="rId4"/>
              </a:rPr>
              <a:t>internal controls</a:t>
            </a:r>
            <a:r>
              <a:rPr lang="en-US" altLang="th-TH" smtClean="0"/>
              <a:t> to performance measurement and corporate </a:t>
            </a:r>
            <a:r>
              <a:rPr lang="en-US" altLang="th-TH" smtClean="0">
                <a:hlinkClick r:id="rId5"/>
              </a:rPr>
              <a:t>disclosure</a:t>
            </a:r>
            <a:r>
              <a:rPr lang="en-US" altLang="th-TH" smtClean="0"/>
              <a:t>.</a:t>
            </a:r>
          </a:p>
          <a:p>
            <a:r>
              <a:rPr lang="en-US" altLang="th-TH" smtClean="0"/>
              <a:t/>
            </a:r>
            <a:br>
              <a:rPr lang="en-US" altLang="th-TH" smtClean="0"/>
            </a:br>
            <a:r>
              <a:rPr lang="en-US" altLang="th-TH" smtClean="0"/>
              <a:t/>
            </a:r>
            <a:br>
              <a:rPr lang="en-US" altLang="th-TH" smtClean="0"/>
            </a:br>
            <a:r>
              <a:rPr lang="en-US" altLang="th-TH" smtClean="0"/>
              <a:t>Read more: </a:t>
            </a:r>
            <a:r>
              <a:rPr lang="en-US" altLang="th-TH" smtClean="0">
                <a:hlinkClick r:id="rId6"/>
              </a:rPr>
              <a:t>Corporate Governance Definition | Investopedia</a:t>
            </a:r>
            <a:r>
              <a:rPr lang="en-US" altLang="th-TH" smtClean="0"/>
              <a:t> </a:t>
            </a:r>
            <a:r>
              <a:rPr lang="en-US" altLang="th-TH" smtClean="0">
                <a:hlinkClick r:id="rId6"/>
              </a:rPr>
              <a:t>http://www.investopedia.com/terms/c/corporategovernance.asp#ixzz3wzuRxfBO</a:t>
            </a:r>
            <a:r>
              <a:rPr lang="en-US" altLang="th-TH" smtClean="0"/>
              <a:t> </a:t>
            </a:r>
            <a:br>
              <a:rPr lang="en-US" altLang="th-TH" smtClean="0"/>
            </a:br>
            <a:r>
              <a:rPr lang="en-US" altLang="th-TH" smtClean="0"/>
              <a:t>Follow us: </a:t>
            </a:r>
            <a:r>
              <a:rPr lang="en-US" altLang="th-TH" smtClean="0">
                <a:hlinkClick r:id="rId7"/>
              </a:rPr>
              <a:t>Investopedia on Facebook</a:t>
            </a:r>
            <a:endParaRPr lang="th-TH" altLang="th-TH" smtClean="0"/>
          </a:p>
        </p:txBody>
      </p:sp>
      <p:sp>
        <p:nvSpPr>
          <p:cNvPr id="26628"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2800">
                <a:solidFill>
                  <a:schemeClr val="tx1"/>
                </a:solidFill>
                <a:latin typeface="Arial" panose="020B0604020202020204" pitchFamily="34" charset="0"/>
                <a:cs typeface="Arial" panose="020B0604020202020204" pitchFamily="34" charset="0"/>
              </a:defRPr>
            </a:lvl1pPr>
            <a:lvl2pPr marL="742950" indent="-285750">
              <a:defRPr sz="2800">
                <a:solidFill>
                  <a:schemeClr val="tx1"/>
                </a:solidFill>
                <a:latin typeface="Arial" panose="020B0604020202020204" pitchFamily="34" charset="0"/>
                <a:cs typeface="Arial" panose="020B0604020202020204" pitchFamily="34" charset="0"/>
              </a:defRPr>
            </a:lvl2pPr>
            <a:lvl3pPr marL="1143000" indent="-228600">
              <a:defRPr sz="2800">
                <a:solidFill>
                  <a:schemeClr val="tx1"/>
                </a:solidFill>
                <a:latin typeface="Arial" panose="020B0604020202020204" pitchFamily="34" charset="0"/>
                <a:cs typeface="Arial" panose="020B0604020202020204" pitchFamily="34" charset="0"/>
              </a:defRPr>
            </a:lvl3pPr>
            <a:lvl4pPr marL="1600200" indent="-228600">
              <a:defRPr sz="2800">
                <a:solidFill>
                  <a:schemeClr val="tx1"/>
                </a:solidFill>
                <a:latin typeface="Arial" panose="020B0604020202020204" pitchFamily="34" charset="0"/>
                <a:cs typeface="Arial" panose="020B0604020202020204" pitchFamily="34" charset="0"/>
              </a:defRPr>
            </a:lvl4pPr>
            <a:lvl5pPr marL="2057400" indent="-228600">
              <a:defRPr sz="28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cs typeface="Arial" panose="020B0604020202020204" pitchFamily="34" charset="0"/>
              </a:defRPr>
            </a:lvl9pPr>
          </a:lstStyle>
          <a:p>
            <a:fld id="{A2865333-85A8-42B4-8923-2275BBCD3B65}" type="slidenum">
              <a:rPr lang="en-US" altLang="th-TH" sz="1200" smtClean="0">
                <a:latin typeface="Calibri" panose="020F0502020204030204" pitchFamily="34" charset="0"/>
              </a:rPr>
              <a:pPr/>
              <a:t>22</a:t>
            </a:fld>
            <a:endParaRPr lang="en-US" altLang="th-TH" sz="1200" smtClean="0">
              <a:latin typeface="Calibri" panose="020F0502020204030204" pitchFamily="34" charset="0"/>
            </a:endParaRPr>
          </a:p>
        </p:txBody>
      </p:sp>
    </p:spTree>
    <p:extLst>
      <p:ext uri="{BB962C8B-B14F-4D97-AF65-F5344CB8AC3E}">
        <p14:creationId xmlns:p14="http://schemas.microsoft.com/office/powerpoint/2010/main" xmlns="" val="27460461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45EEA90C-2B0F-41BE-872C-FFA2DA85A973}" type="slidenum">
              <a:rPr lang="en-US" altLang="th-TH" smtClean="0"/>
              <a:pPr>
                <a:spcBef>
                  <a:spcPct val="0"/>
                </a:spcBef>
              </a:pPr>
              <a:t>23</a:t>
            </a:fld>
            <a:endParaRPr lang="en-US" altLang="th-TH" smtClean="0"/>
          </a:p>
        </p:txBody>
      </p:sp>
      <p:sp>
        <p:nvSpPr>
          <p:cNvPr id="2867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28676"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th-TH" smtClean="0"/>
              <a:t>-What are managers’ interests?</a:t>
            </a:r>
          </a:p>
          <a:p>
            <a:pPr eaLnBrk="1" hangingPunct="1">
              <a:spcBef>
                <a:spcPct val="0"/>
              </a:spcBef>
            </a:pPr>
            <a:r>
              <a:rPr lang="en-US" altLang="th-TH" smtClean="0"/>
              <a:t>-What are stockholders’ interests?</a:t>
            </a:r>
          </a:p>
          <a:p>
            <a:pPr eaLnBrk="1" hangingPunct="1">
              <a:spcBef>
                <a:spcPct val="0"/>
              </a:spcBef>
            </a:pPr>
            <a:endParaRPr lang="en-US" altLang="th-TH" smtClean="0"/>
          </a:p>
          <a:p>
            <a:pPr eaLnBrk="1" hangingPunct="1">
              <a:spcBef>
                <a:spcPct val="0"/>
              </a:spcBef>
            </a:pPr>
            <a:r>
              <a:rPr lang="en-US" altLang="th-TH" smtClean="0"/>
              <a:t>-Explain these in detail</a:t>
            </a:r>
          </a:p>
          <a:p>
            <a:pPr lvl="1" eaLnBrk="1" hangingPunct="1">
              <a:spcBef>
                <a:spcPct val="0"/>
              </a:spcBef>
              <a:buFont typeface="Arial" panose="020B0604020202020204" pitchFamily="34" charset="0"/>
              <a:buChar char="–"/>
            </a:pPr>
            <a:r>
              <a:rPr lang="en-US" altLang="th-TH" smtClean="0"/>
              <a:t>Managerial compensation packages</a:t>
            </a:r>
          </a:p>
          <a:p>
            <a:pPr lvl="1" eaLnBrk="1" hangingPunct="1">
              <a:spcBef>
                <a:spcPct val="0"/>
              </a:spcBef>
              <a:buFont typeface="Arial" panose="020B0604020202020204" pitchFamily="34" charset="0"/>
              <a:buChar char="–"/>
            </a:pPr>
            <a:r>
              <a:rPr lang="en-US" altLang="th-TH" smtClean="0"/>
              <a:t>Direct intervention by shareholders</a:t>
            </a:r>
          </a:p>
          <a:p>
            <a:pPr lvl="1" eaLnBrk="1" hangingPunct="1">
              <a:spcBef>
                <a:spcPct val="0"/>
              </a:spcBef>
              <a:buFont typeface="Arial" panose="020B0604020202020204" pitchFamily="34" charset="0"/>
              <a:buChar char="–"/>
            </a:pPr>
            <a:r>
              <a:rPr lang="en-US" altLang="th-TH" smtClean="0"/>
              <a:t>The threat of firing</a:t>
            </a:r>
          </a:p>
          <a:p>
            <a:pPr lvl="1" eaLnBrk="1" hangingPunct="1">
              <a:spcBef>
                <a:spcPct val="0"/>
              </a:spcBef>
              <a:buFont typeface="Arial" panose="020B0604020202020204" pitchFamily="34" charset="0"/>
              <a:buChar char="–"/>
            </a:pPr>
            <a:r>
              <a:rPr lang="en-US" altLang="th-TH" smtClean="0"/>
              <a:t>The threat of takeover</a:t>
            </a:r>
          </a:p>
          <a:p>
            <a:pPr eaLnBrk="1" hangingPunct="1">
              <a:spcBef>
                <a:spcPct val="0"/>
              </a:spcBef>
            </a:pPr>
            <a:endParaRPr lang="en-US" altLang="th-TH" smtClean="0"/>
          </a:p>
        </p:txBody>
      </p:sp>
    </p:spTree>
    <p:extLst>
      <p:ext uri="{BB962C8B-B14F-4D97-AF65-F5344CB8AC3E}">
        <p14:creationId xmlns:p14="http://schemas.microsoft.com/office/powerpoint/2010/main" xmlns="" val="34393589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EFB66AAF-C154-4A41-87E8-270C02EAB6B6}" type="slidenum">
              <a:rPr lang="en-US" altLang="th-TH" smtClean="0"/>
              <a:pPr>
                <a:spcBef>
                  <a:spcPct val="0"/>
                </a:spcBef>
              </a:pPr>
              <a:t>24</a:t>
            </a:fld>
            <a:endParaRPr lang="en-US" altLang="th-TH" smtClean="0"/>
          </a:p>
        </p:txBody>
      </p:sp>
      <p:sp>
        <p:nvSpPr>
          <p:cNvPr id="3072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30724"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th-TH" smtClean="0"/>
              <a:t>-Give the background knowledge that firm’s money mainly come from these two sources; stockholders and bondholders. However, those two have some conflicts of interests.</a:t>
            </a:r>
          </a:p>
        </p:txBody>
      </p:sp>
    </p:spTree>
    <p:extLst>
      <p:ext uri="{BB962C8B-B14F-4D97-AF65-F5344CB8AC3E}">
        <p14:creationId xmlns:p14="http://schemas.microsoft.com/office/powerpoint/2010/main" xmlns="" val="5022411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dirty="0"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lvl1pPr>
              <a:defRPr sz="2000" b="1">
                <a:solidFill>
                  <a:schemeClr val="tx1"/>
                </a:solidFill>
              </a:defRPr>
            </a:lvl1pPr>
          </a:lstStyle>
          <a:p>
            <a:fld id="{7A5FDE47-BFA0-4583-87BD-92F57846FA82}" type="slidenum">
              <a:rPr lang="th-TH" smtClean="0"/>
              <a:pPr/>
              <a:t>‹#›</a:t>
            </a:fld>
            <a:endParaRPr lang="th-TH" dirty="0"/>
          </a:p>
        </p:txBody>
      </p:sp>
    </p:spTree>
    <p:extLst>
      <p:ext uri="{BB962C8B-B14F-4D97-AF65-F5344CB8AC3E}">
        <p14:creationId xmlns:p14="http://schemas.microsoft.com/office/powerpoint/2010/main" xmlns="" val="11628623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lvl1pPr>
              <a:defRPr sz="2000" b="1">
                <a:solidFill>
                  <a:schemeClr val="tx1"/>
                </a:solidFill>
              </a:defRPr>
            </a:lvl1pPr>
          </a:lstStyle>
          <a:p>
            <a:fld id="{7A5FDE47-BFA0-4583-87BD-92F57846FA82}" type="slidenum">
              <a:rPr lang="th-TH" smtClean="0"/>
              <a:pPr/>
              <a:t>‹#›</a:t>
            </a:fld>
            <a:endParaRPr lang="th-TH" dirty="0"/>
          </a:p>
        </p:txBody>
      </p:sp>
    </p:spTree>
    <p:extLst>
      <p:ext uri="{BB962C8B-B14F-4D97-AF65-F5344CB8AC3E}">
        <p14:creationId xmlns:p14="http://schemas.microsoft.com/office/powerpoint/2010/main" xmlns="" val="25880554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7A5FDE47-BFA0-4583-87BD-92F57846FA82}" type="slidenum">
              <a:rPr lang="th-TH" smtClean="0"/>
              <a:pPr/>
              <a:t>‹#›</a:t>
            </a:fld>
            <a:endParaRPr lang="th-TH"/>
          </a:p>
        </p:txBody>
      </p:sp>
    </p:spTree>
    <p:extLst>
      <p:ext uri="{BB962C8B-B14F-4D97-AF65-F5344CB8AC3E}">
        <p14:creationId xmlns:p14="http://schemas.microsoft.com/office/powerpoint/2010/main" xmlns="" val="39401661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7A5FDE47-BFA0-4583-87BD-92F57846FA82}" type="slidenum">
              <a:rPr lang="th-TH" smtClean="0"/>
              <a:pPr/>
              <a:t>‹#›</a:t>
            </a:fld>
            <a:endParaRPr lang="th-TH"/>
          </a:p>
        </p:txBody>
      </p:sp>
    </p:spTree>
    <p:extLst>
      <p:ext uri="{BB962C8B-B14F-4D97-AF65-F5344CB8AC3E}">
        <p14:creationId xmlns:p14="http://schemas.microsoft.com/office/powerpoint/2010/main" xmlns="" val="27397213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7A5FDE47-BFA0-4583-87BD-92F57846FA82}" type="slidenum">
              <a:rPr lang="th-TH" smtClean="0"/>
              <a:pPr/>
              <a:t>‹#›</a:t>
            </a:fld>
            <a:endParaRPr lang="th-TH"/>
          </a:p>
        </p:txBody>
      </p:sp>
    </p:spTree>
    <p:extLst>
      <p:ext uri="{BB962C8B-B14F-4D97-AF65-F5344CB8AC3E}">
        <p14:creationId xmlns:p14="http://schemas.microsoft.com/office/powerpoint/2010/main" xmlns="" val="11142840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7A5FDE47-BFA0-4583-87BD-92F57846FA82}" type="slidenum">
              <a:rPr lang="th-TH" smtClean="0"/>
              <a:pPr/>
              <a:t>‹#›</a:t>
            </a:fld>
            <a:endParaRPr lang="th-TH"/>
          </a:p>
        </p:txBody>
      </p:sp>
    </p:spTree>
    <p:extLst>
      <p:ext uri="{BB962C8B-B14F-4D97-AF65-F5344CB8AC3E}">
        <p14:creationId xmlns:p14="http://schemas.microsoft.com/office/powerpoint/2010/main" xmlns="" val="6061076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7A5FDE47-BFA0-4583-87BD-92F57846FA82}" type="slidenum">
              <a:rPr lang="th-TH" smtClean="0"/>
              <a:pPr/>
              <a:t>‹#›</a:t>
            </a:fld>
            <a:endParaRPr lang="th-TH"/>
          </a:p>
        </p:txBody>
      </p:sp>
    </p:spTree>
    <p:extLst>
      <p:ext uri="{BB962C8B-B14F-4D97-AF65-F5344CB8AC3E}">
        <p14:creationId xmlns:p14="http://schemas.microsoft.com/office/powerpoint/2010/main" xmlns="" val="927112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7A5FDE47-BFA0-4583-87BD-92F57846FA82}" type="slidenum">
              <a:rPr lang="th-TH" smtClean="0"/>
              <a:pPr/>
              <a:t>‹#›</a:t>
            </a:fld>
            <a:endParaRPr lang="th-TH"/>
          </a:p>
        </p:txBody>
      </p:sp>
    </p:spTree>
    <p:extLst>
      <p:ext uri="{BB962C8B-B14F-4D97-AF65-F5344CB8AC3E}">
        <p14:creationId xmlns:p14="http://schemas.microsoft.com/office/powerpoint/2010/main" xmlns="" val="7181439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7A5FDE47-BFA0-4583-87BD-92F57846FA82}" type="slidenum">
              <a:rPr lang="th-TH" smtClean="0"/>
              <a:pPr/>
              <a:t>‹#›</a:t>
            </a:fld>
            <a:endParaRPr lang="th-TH"/>
          </a:p>
        </p:txBody>
      </p:sp>
    </p:spTree>
    <p:extLst>
      <p:ext uri="{BB962C8B-B14F-4D97-AF65-F5344CB8AC3E}">
        <p14:creationId xmlns:p14="http://schemas.microsoft.com/office/powerpoint/2010/main" xmlns="" val="39012287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7A5FDE47-BFA0-4583-87BD-92F57846FA82}" type="slidenum">
              <a:rPr lang="th-TH" smtClean="0"/>
              <a:pPr/>
              <a:t>‹#›</a:t>
            </a:fld>
            <a:endParaRPr lang="th-TH"/>
          </a:p>
        </p:txBody>
      </p:sp>
    </p:spTree>
    <p:extLst>
      <p:ext uri="{BB962C8B-B14F-4D97-AF65-F5344CB8AC3E}">
        <p14:creationId xmlns:p14="http://schemas.microsoft.com/office/powerpoint/2010/main" xmlns="" val="2710062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7A5FDE47-BFA0-4583-87BD-92F57846FA82}" type="slidenum">
              <a:rPr lang="th-TH" smtClean="0"/>
              <a:pPr/>
              <a:t>‹#›</a:t>
            </a:fld>
            <a:endParaRPr lang="th-TH"/>
          </a:p>
        </p:txBody>
      </p:sp>
    </p:spTree>
    <p:extLst>
      <p:ext uri="{BB962C8B-B14F-4D97-AF65-F5344CB8AC3E}">
        <p14:creationId xmlns:p14="http://schemas.microsoft.com/office/powerpoint/2010/main" xmlns="" val="27797849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Section Header">
    <p:spTree>
      <p:nvGrpSpPr>
        <p:cNvPr id="1" name=""/>
        <p:cNvGrpSpPr/>
        <p:nvPr/>
      </p:nvGrpSpPr>
      <p:grpSpPr>
        <a:xfrm>
          <a:off x="0" y="0"/>
          <a:ext cx="0" cy="0"/>
          <a:chOff x="0" y="0"/>
          <a:chExt cx="0" cy="0"/>
        </a:xfrm>
      </p:grpSpPr>
      <p:sp>
        <p:nvSpPr>
          <p:cNvPr id="5" name="TextBox 4"/>
          <p:cNvSpPr txBox="1"/>
          <p:nvPr userDrawn="1"/>
        </p:nvSpPr>
        <p:spPr>
          <a:xfrm>
            <a:off x="914400" y="685800"/>
            <a:ext cx="7315200" cy="457200"/>
          </a:xfrm>
          <a:prstGeom prst="rect">
            <a:avLst/>
          </a:prstGeom>
          <a:solidFill>
            <a:schemeClr val="accent1"/>
          </a:solidFill>
          <a:ln>
            <a:solidFill>
              <a:schemeClr val="accent1"/>
            </a:solidFill>
          </a:ln>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smtClean="0">
              <a:latin typeface="Calibri" pitchFamily="34" charset="0"/>
            </a:endParaRPr>
          </a:p>
        </p:txBody>
      </p:sp>
      <p:sp>
        <p:nvSpPr>
          <p:cNvPr id="10" name="Title 1"/>
          <p:cNvSpPr>
            <a:spLocks noGrp="1"/>
          </p:cNvSpPr>
          <p:nvPr>
            <p:ph type="ctrTitle"/>
          </p:nvPr>
        </p:nvSpPr>
        <p:spPr>
          <a:xfrm>
            <a:off x="685800" y="1597025"/>
            <a:ext cx="7772400" cy="1470025"/>
          </a:xfrm>
        </p:spPr>
        <p:txBody>
          <a:bodyPr>
            <a:normAutofit/>
          </a:bodyPr>
          <a:lstStyle>
            <a:lvl1pPr>
              <a:defRPr sz="4000" b="1">
                <a:solidFill>
                  <a:schemeClr val="accent5"/>
                </a:solidFill>
              </a:defRPr>
            </a:lvl1pPr>
          </a:lstStyle>
          <a:p>
            <a:r>
              <a:rPr lang="en-US" dirty="0" smtClean="0"/>
              <a:t>Click to edit Master title style</a:t>
            </a:r>
            <a:endParaRPr lang="en-US" dirty="0"/>
          </a:p>
        </p:txBody>
      </p:sp>
      <p:sp>
        <p:nvSpPr>
          <p:cNvPr id="11" name="Content Placeholder 2"/>
          <p:cNvSpPr>
            <a:spLocks noGrp="1"/>
          </p:cNvSpPr>
          <p:nvPr>
            <p:ph idx="1"/>
          </p:nvPr>
        </p:nvSpPr>
        <p:spPr>
          <a:xfrm>
            <a:off x="904874" y="3419475"/>
            <a:ext cx="7315201" cy="2706688"/>
          </a:xfrm>
        </p:spPr>
        <p:txBody>
          <a:bodyPr/>
          <a:lstStyle>
            <a:lvl1pPr algn="ctr">
              <a:spcAft>
                <a:spcPts val="600"/>
              </a:spcAft>
              <a:buNone/>
              <a:defRPr sz="3200">
                <a:solidFill>
                  <a:schemeClr val="tx1"/>
                </a:solidFill>
              </a:defRPr>
            </a:lvl1pPr>
            <a:lvl2pPr>
              <a:spcAft>
                <a:spcPts val="600"/>
              </a:spcAft>
              <a:defRPr sz="2600"/>
            </a:lvl2pPr>
            <a:lvl5pPr marL="1371600" indent="-228600">
              <a:defRPr/>
            </a:lvl5pPr>
          </a:lstStyle>
          <a:p>
            <a:pPr lvl="0"/>
            <a:r>
              <a:rPr lang="en-US" dirty="0" smtClean="0"/>
              <a:t>Click to edit Master text styles</a:t>
            </a:r>
          </a:p>
          <a:p>
            <a:pPr lvl="1"/>
            <a:endParaRPr lang="en-US" dirty="0" smtClean="0"/>
          </a:p>
        </p:txBody>
      </p:sp>
      <p:sp>
        <p:nvSpPr>
          <p:cNvPr id="23" name="Text Placeholder 22"/>
          <p:cNvSpPr>
            <a:spLocks noGrp="1"/>
          </p:cNvSpPr>
          <p:nvPr>
            <p:ph type="body" sz="quarter" idx="11"/>
          </p:nvPr>
        </p:nvSpPr>
        <p:spPr>
          <a:xfrm>
            <a:off x="914400" y="685800"/>
            <a:ext cx="7315200" cy="457200"/>
          </a:xfrm>
          <a:solidFill>
            <a:schemeClr val="accent1">
              <a:lumMod val="60000"/>
              <a:lumOff val="40000"/>
            </a:schemeClr>
          </a:solidFill>
        </p:spPr>
        <p:txBody>
          <a:bodyPr/>
          <a:lstStyle>
            <a:lvl1pPr algn="ctr">
              <a:buNone/>
              <a:defRPr>
                <a:solidFill>
                  <a:srgbClr val="000000"/>
                </a:solidFill>
              </a:defRPr>
            </a:lvl1pPr>
          </a:lstStyle>
          <a:p>
            <a:pPr lvl="0"/>
            <a:r>
              <a:rPr lang="en-US" dirty="0" smtClean="0"/>
              <a:t>Click to edit Master text styles</a:t>
            </a:r>
          </a:p>
        </p:txBody>
      </p:sp>
      <p:sp>
        <p:nvSpPr>
          <p:cNvPr id="6" name="Slide Number Placeholder 6"/>
          <p:cNvSpPr>
            <a:spLocks noGrp="1"/>
          </p:cNvSpPr>
          <p:nvPr>
            <p:ph type="sldNum" sz="quarter" idx="12"/>
          </p:nvPr>
        </p:nvSpPr>
        <p:spPr/>
        <p:txBody>
          <a:bodyPr/>
          <a:lstStyle>
            <a:lvl1pPr>
              <a:defRPr sz="2000" b="1">
                <a:solidFill>
                  <a:schemeClr val="tx1"/>
                </a:solidFill>
              </a:defRPr>
            </a:lvl1pPr>
          </a:lstStyle>
          <a:p>
            <a:pPr>
              <a:defRPr/>
            </a:pPr>
            <a:fld id="{D36BB121-D27F-4FCA-98FF-864335A4AD33}" type="slidenum">
              <a:rPr lang="en-US" altLang="th-TH" smtClean="0"/>
              <a:pPr>
                <a:defRPr/>
              </a:pPr>
              <a:t>‹#›</a:t>
            </a:fld>
            <a:endParaRPr lang="en-US" altLang="th-TH" dirty="0"/>
          </a:p>
        </p:txBody>
      </p:sp>
    </p:spTree>
    <p:extLst>
      <p:ext uri="{BB962C8B-B14F-4D97-AF65-F5344CB8AC3E}">
        <p14:creationId xmlns:p14="http://schemas.microsoft.com/office/powerpoint/2010/main" xmlns="" val="4941545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print">
            <a:lum/>
          </a:blip>
          <a:srcRect/>
          <a:stretch>
            <a:fillRect t="-10000" b="-10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th-TH"/>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2000" b="1">
                <a:solidFill>
                  <a:schemeClr val="tx1"/>
                </a:solidFill>
              </a:defRPr>
            </a:lvl1pPr>
          </a:lstStyle>
          <a:p>
            <a:fld id="{7A5FDE47-BFA0-4583-87BD-92F57846FA82}" type="slidenum">
              <a:rPr lang="th-TH" smtClean="0"/>
              <a:pPr/>
              <a:t>‹#›</a:t>
            </a:fld>
            <a:endParaRPr lang="th-TH" dirty="0"/>
          </a:p>
        </p:txBody>
      </p:sp>
    </p:spTree>
    <p:extLst>
      <p:ext uri="{BB962C8B-B14F-4D97-AF65-F5344CB8AC3E}">
        <p14:creationId xmlns:p14="http://schemas.microsoft.com/office/powerpoint/2010/main" xmlns="" val="153407078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2" Type="http://schemas.openxmlformats.org/officeDocument/2006/relationships/hyperlink" Target="https://www.youtube.com/watch?v=wZ8xDBgMat8"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www.youtube.com/watch?v=RLySXTIBS3c"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s://www.youtube.com/watch?v=5iyvvhipL68"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www.youtube.com/watch?v=ii6BUlPdUpA"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hyperlink" Target="https://www.youtube.com/watch?v=vgqG3ITMv1Q"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p:txBody>
          <a:bodyPr/>
          <a:lstStyle/>
          <a:p>
            <a:r>
              <a:rPr lang="en-US" smtClean="0"/>
              <a:t>FN 201 Business Finance</a:t>
            </a:r>
            <a:endParaRPr lang="th-TH"/>
          </a:p>
        </p:txBody>
      </p:sp>
      <p:sp>
        <p:nvSpPr>
          <p:cNvPr id="7" name="Subtitle 6"/>
          <p:cNvSpPr>
            <a:spLocks noGrp="1"/>
          </p:cNvSpPr>
          <p:nvPr>
            <p:ph type="subTitle" idx="1"/>
          </p:nvPr>
        </p:nvSpPr>
        <p:spPr/>
        <p:txBody>
          <a:bodyPr/>
          <a:lstStyle/>
          <a:p>
            <a:endParaRPr lang="th-TH"/>
          </a:p>
        </p:txBody>
      </p:sp>
      <p:sp>
        <p:nvSpPr>
          <p:cNvPr id="5" name="Slide Number Placeholder 4"/>
          <p:cNvSpPr>
            <a:spLocks noGrp="1"/>
          </p:cNvSpPr>
          <p:nvPr>
            <p:ph type="sldNum" sz="quarter" idx="12"/>
          </p:nvPr>
        </p:nvSpPr>
        <p:spPr/>
        <p:txBody>
          <a:bodyPr/>
          <a:lstStyle/>
          <a:p>
            <a:pPr>
              <a:defRPr/>
            </a:pPr>
            <a:fld id="{D36BB121-D27F-4FCA-98FF-864335A4AD33}" type="slidenum">
              <a:rPr lang="en-US" altLang="th-TH" smtClean="0"/>
              <a:pPr>
                <a:defRPr/>
              </a:pPr>
              <a:t>1</a:t>
            </a:fld>
            <a:endParaRPr lang="en-US" altLang="th-TH"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Objective of the course</a:t>
            </a:r>
            <a:endParaRPr lang="th-TH"/>
          </a:p>
        </p:txBody>
      </p:sp>
      <p:sp>
        <p:nvSpPr>
          <p:cNvPr id="7" name="Content Placeholder 6"/>
          <p:cNvSpPr>
            <a:spLocks noGrp="1"/>
          </p:cNvSpPr>
          <p:nvPr>
            <p:ph idx="1"/>
          </p:nvPr>
        </p:nvSpPr>
        <p:spPr/>
        <p:txBody>
          <a:bodyPr/>
          <a:lstStyle/>
          <a:p>
            <a:r>
              <a:rPr lang="en-US" smtClean="0"/>
              <a:t>To provide an introduction to finance, in particular business finance</a:t>
            </a:r>
          </a:p>
          <a:p>
            <a:r>
              <a:rPr lang="en-US" smtClean="0"/>
              <a:t>To introduce students to the real-world issues a basic tool to grasp the concepts</a:t>
            </a:r>
          </a:p>
          <a:p>
            <a:r>
              <a:rPr lang="en-US" smtClean="0"/>
              <a:t>(hopefully) To give you  a better idea whether to pursue a career in finance. </a:t>
            </a:r>
          </a:p>
          <a:p>
            <a:r>
              <a:rPr lang="en-US" smtClean="0"/>
              <a:t>To equip you with basic tools to guide you through your post-uni years in making important decisions</a:t>
            </a:r>
            <a:endParaRPr lang="th-TH"/>
          </a:p>
        </p:txBody>
      </p:sp>
      <p:sp>
        <p:nvSpPr>
          <p:cNvPr id="5" name="Slide Number Placeholder 4"/>
          <p:cNvSpPr>
            <a:spLocks noGrp="1"/>
          </p:cNvSpPr>
          <p:nvPr>
            <p:ph type="sldNum" sz="quarter" idx="12"/>
          </p:nvPr>
        </p:nvSpPr>
        <p:spPr/>
        <p:txBody>
          <a:bodyPr/>
          <a:lstStyle/>
          <a:p>
            <a:pPr>
              <a:defRPr/>
            </a:pPr>
            <a:fld id="{D36BB121-D27F-4FCA-98FF-864335A4AD33}" type="slidenum">
              <a:rPr lang="en-US" altLang="th-TH" smtClean="0"/>
              <a:pPr>
                <a:defRPr/>
              </a:pPr>
              <a:t>2</a:t>
            </a:fld>
            <a:endParaRPr lang="en-US" altLang="th-TH"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ctrTitle"/>
          </p:nvPr>
        </p:nvSpPr>
        <p:spPr/>
        <p:txBody>
          <a:bodyPr/>
          <a:lstStyle/>
          <a:p>
            <a:pPr algn="ctr" eaLnBrk="1" hangingPunct="1">
              <a:defRPr/>
            </a:pPr>
            <a:r>
              <a:rPr lang="en-US" dirty="0" smtClean="0">
                <a:solidFill>
                  <a:schemeClr val="tx1"/>
                </a:solidFill>
              </a:rPr>
              <a:t>An Overview of Financial Management</a:t>
            </a:r>
          </a:p>
        </p:txBody>
      </p:sp>
      <p:sp>
        <p:nvSpPr>
          <p:cNvPr id="6147" name="Text Placeholder 20"/>
          <p:cNvSpPr>
            <a:spLocks noGrp="1"/>
          </p:cNvSpPr>
          <p:nvPr>
            <p:ph idx="1"/>
          </p:nvPr>
        </p:nvSpPr>
        <p:spPr>
          <a:xfrm>
            <a:off x="1074529" y="3126118"/>
            <a:ext cx="7603646" cy="3230233"/>
          </a:xfrm>
        </p:spPr>
        <p:txBody>
          <a:bodyPr>
            <a:noAutofit/>
          </a:bodyPr>
          <a:lstStyle/>
          <a:p>
            <a:pPr marL="457200" indent="-457200" algn="l" eaLnBrk="1" hangingPunct="1">
              <a:lnSpc>
                <a:spcPct val="80000"/>
              </a:lnSpc>
              <a:buFont typeface="Arial" panose="020B0604020202020204" pitchFamily="34" charset="0"/>
              <a:buChar char="•"/>
            </a:pPr>
            <a:r>
              <a:rPr lang="en-US" altLang="th-TH" sz="2400" dirty="0" smtClean="0"/>
              <a:t>Forms of Business Organization</a:t>
            </a:r>
          </a:p>
          <a:p>
            <a:pPr marL="457200" indent="-457200" algn="l" eaLnBrk="1" hangingPunct="1">
              <a:lnSpc>
                <a:spcPct val="80000"/>
              </a:lnSpc>
              <a:buFont typeface="Arial" panose="020B0604020202020204" pitchFamily="34" charset="0"/>
              <a:buChar char="•"/>
            </a:pPr>
            <a:r>
              <a:rPr lang="en-US" altLang="th-TH" sz="2400" dirty="0" smtClean="0"/>
              <a:t>Balancing Shareholder Value and Society Interests</a:t>
            </a:r>
          </a:p>
          <a:p>
            <a:pPr marL="457200" indent="-457200" algn="l" eaLnBrk="1" hangingPunct="1">
              <a:lnSpc>
                <a:spcPct val="110000"/>
              </a:lnSpc>
              <a:buFont typeface="Arial" panose="020B0604020202020204" pitchFamily="34" charset="0"/>
              <a:buChar char="•"/>
            </a:pPr>
            <a:r>
              <a:rPr lang="en-US" altLang="th-TH" sz="2400" dirty="0" smtClean="0"/>
              <a:t>Intrinsic Values, Stock Prices, and Managerial Incentives</a:t>
            </a:r>
          </a:p>
          <a:p>
            <a:pPr marL="457200" indent="-457200" algn="l" eaLnBrk="1" hangingPunct="1">
              <a:lnSpc>
                <a:spcPct val="80000"/>
              </a:lnSpc>
              <a:buFont typeface="Arial" panose="020B0604020202020204" pitchFamily="34" charset="0"/>
              <a:buChar char="•"/>
            </a:pPr>
            <a:r>
              <a:rPr lang="en-US" altLang="th-TH" sz="2400" dirty="0" smtClean="0"/>
              <a:t>Important Business Trends</a:t>
            </a:r>
          </a:p>
          <a:p>
            <a:pPr marL="457200" indent="-457200" algn="l" eaLnBrk="1" hangingPunct="1">
              <a:lnSpc>
                <a:spcPct val="120000"/>
              </a:lnSpc>
              <a:buFont typeface="Arial" panose="020B0604020202020204" pitchFamily="34" charset="0"/>
              <a:buChar char="•"/>
            </a:pPr>
            <a:r>
              <a:rPr lang="en-US" altLang="th-TH" sz="2400" dirty="0" smtClean="0"/>
              <a:t>Conflicts Between Managers, Stockholders, and Bondholders</a:t>
            </a:r>
          </a:p>
          <a:p>
            <a:pPr marL="457200" indent="-457200" algn="l" eaLnBrk="1" hangingPunct="1">
              <a:lnSpc>
                <a:spcPct val="80000"/>
              </a:lnSpc>
              <a:buFont typeface="Arial" panose="020B0604020202020204" pitchFamily="34" charset="0"/>
              <a:buChar char="•"/>
            </a:pPr>
            <a:endParaRPr lang="en-US" altLang="th-TH" sz="2400" dirty="0" smtClean="0"/>
          </a:p>
        </p:txBody>
      </p:sp>
      <p:sp>
        <p:nvSpPr>
          <p:cNvPr id="2051" name="Text Placeholder 19"/>
          <p:cNvSpPr>
            <a:spLocks noGrp="1"/>
          </p:cNvSpPr>
          <p:nvPr>
            <p:ph type="body" sz="quarter" idx="11"/>
          </p:nvPr>
        </p:nvSpPr>
        <p:spPr>
          <a:xfrm>
            <a:off x="914400" y="685799"/>
            <a:ext cx="7315200" cy="681037"/>
          </a:xfrm>
        </p:spPr>
        <p:txBody>
          <a:bodyPr>
            <a:noAutofit/>
          </a:bodyPr>
          <a:lstStyle/>
          <a:p>
            <a:pPr eaLnBrk="1" hangingPunct="1">
              <a:buFont typeface="Wingdings" pitchFamily="2" charset="2"/>
              <a:buNone/>
              <a:defRPr/>
            </a:pPr>
            <a:r>
              <a:rPr lang="en-US" sz="4000" dirty="0" smtClean="0"/>
              <a:t>Chapter 1</a:t>
            </a:r>
          </a:p>
        </p:txBody>
      </p:sp>
      <p:sp>
        <p:nvSpPr>
          <p:cNvPr id="2" name="Slide Number Placeholder 1"/>
          <p:cNvSpPr>
            <a:spLocks noGrp="1"/>
          </p:cNvSpPr>
          <p:nvPr>
            <p:ph type="sldNum" sz="quarter" idx="12"/>
          </p:nvPr>
        </p:nvSpPr>
        <p:spPr/>
        <p:txBody>
          <a:bodyPr/>
          <a:lstStyle/>
          <a:p>
            <a:pPr>
              <a:defRPr/>
            </a:pPr>
            <a:fld id="{D36BB121-D27F-4FCA-98FF-864335A4AD33}" type="slidenum">
              <a:rPr lang="en-US" altLang="th-TH" smtClean="0"/>
              <a:pPr>
                <a:defRPr/>
              </a:pPr>
              <a:t>3</a:t>
            </a:fld>
            <a:endParaRPr lang="en-US" altLang="th-TH" dirty="0"/>
          </a:p>
        </p:txBody>
      </p:sp>
    </p:spTree>
    <p:extLst>
      <p:ext uri="{BB962C8B-B14F-4D97-AF65-F5344CB8AC3E}">
        <p14:creationId xmlns:p14="http://schemas.microsoft.com/office/powerpoint/2010/main" xmlns="" val="166901890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r>
              <a:rPr lang="en-US" altLang="th-TH" dirty="0" smtClean="0"/>
              <a:t>Objectives</a:t>
            </a:r>
            <a:endParaRPr lang="th-TH" altLang="th-TH" dirty="0" smtClean="0"/>
          </a:p>
        </p:txBody>
      </p:sp>
      <p:sp>
        <p:nvSpPr>
          <p:cNvPr id="8195" name="Content Placeholder 2"/>
          <p:cNvSpPr>
            <a:spLocks noGrp="1"/>
          </p:cNvSpPr>
          <p:nvPr>
            <p:ph sz="quarter" idx="1"/>
          </p:nvPr>
        </p:nvSpPr>
        <p:spPr>
          <a:xfrm>
            <a:off x="898525" y="1560214"/>
            <a:ext cx="7616825" cy="4961356"/>
          </a:xfrm>
        </p:spPr>
        <p:txBody>
          <a:bodyPr>
            <a:normAutofit/>
          </a:bodyPr>
          <a:lstStyle/>
          <a:p>
            <a:pPr>
              <a:lnSpc>
                <a:spcPct val="150000"/>
              </a:lnSpc>
              <a:spcBef>
                <a:spcPct val="0"/>
              </a:spcBef>
            </a:pPr>
            <a:r>
              <a:rPr lang="en-US" altLang="th-TH" sz="2400" dirty="0" smtClean="0">
                <a:solidFill>
                  <a:schemeClr val="tx2"/>
                </a:solidFill>
              </a:rPr>
              <a:t>Explain the role of finance</a:t>
            </a:r>
          </a:p>
          <a:p>
            <a:pPr>
              <a:lnSpc>
                <a:spcPct val="150000"/>
              </a:lnSpc>
              <a:spcBef>
                <a:spcPct val="0"/>
              </a:spcBef>
            </a:pPr>
            <a:r>
              <a:rPr lang="en-US" altLang="th-TH" sz="2400" dirty="0" smtClean="0">
                <a:solidFill>
                  <a:schemeClr val="tx2"/>
                </a:solidFill>
              </a:rPr>
              <a:t>Identify differences of business organization. </a:t>
            </a:r>
          </a:p>
          <a:p>
            <a:pPr>
              <a:lnSpc>
                <a:spcPct val="150000"/>
              </a:lnSpc>
              <a:spcBef>
                <a:spcPct val="0"/>
              </a:spcBef>
            </a:pPr>
            <a:r>
              <a:rPr lang="en-US" altLang="th-TH" sz="2400" dirty="0" smtClean="0">
                <a:solidFill>
                  <a:schemeClr val="tx2"/>
                </a:solidFill>
              </a:rPr>
              <a:t>Explain the links between stock price, intrinsic value, and executive compensation. </a:t>
            </a:r>
          </a:p>
          <a:p>
            <a:pPr>
              <a:lnSpc>
                <a:spcPct val="150000"/>
              </a:lnSpc>
              <a:spcBef>
                <a:spcPct val="0"/>
              </a:spcBef>
            </a:pPr>
            <a:r>
              <a:rPr lang="en-US" altLang="th-TH" sz="2400" dirty="0" smtClean="0">
                <a:solidFill>
                  <a:schemeClr val="tx2"/>
                </a:solidFill>
              </a:rPr>
              <a:t>Identify the potential conflicts that arise within the firm between stockholders and managers and between stockholders and bondholders, and discuss the techniques that firms can use to mitigate these potential conflicts. </a:t>
            </a:r>
            <a:endParaRPr lang="th-TH" altLang="th-TH" sz="2400" dirty="0" smtClean="0">
              <a:solidFill>
                <a:schemeClr val="tx2"/>
              </a:solidFill>
            </a:endParaRPr>
          </a:p>
        </p:txBody>
      </p:sp>
      <p:sp>
        <p:nvSpPr>
          <p:cNvPr id="2" name="Slide Number Placeholder 1"/>
          <p:cNvSpPr>
            <a:spLocks noGrp="1"/>
          </p:cNvSpPr>
          <p:nvPr>
            <p:ph type="sldNum" sz="quarter" idx="12"/>
          </p:nvPr>
        </p:nvSpPr>
        <p:spPr/>
        <p:txBody>
          <a:bodyPr/>
          <a:lstStyle/>
          <a:p>
            <a:fld id="{7A5FDE47-BFA0-4583-87BD-92F57846FA82}" type="slidenum">
              <a:rPr lang="th-TH" smtClean="0"/>
              <a:pPr/>
              <a:t>4</a:t>
            </a:fld>
            <a:endParaRPr lang="th-TH" dirty="0"/>
          </a:p>
        </p:txBody>
      </p:sp>
    </p:spTree>
    <p:extLst>
      <p:ext uri="{BB962C8B-B14F-4D97-AF65-F5344CB8AC3E}">
        <p14:creationId xmlns:p14="http://schemas.microsoft.com/office/powerpoint/2010/main" xmlns="" val="142778622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Finance</a:t>
            </a:r>
            <a:endParaRPr lang="th-TH"/>
          </a:p>
        </p:txBody>
      </p:sp>
      <p:sp>
        <p:nvSpPr>
          <p:cNvPr id="3" name="Content Placeholder 2"/>
          <p:cNvSpPr>
            <a:spLocks noGrp="1"/>
          </p:cNvSpPr>
          <p:nvPr>
            <p:ph idx="1"/>
          </p:nvPr>
        </p:nvSpPr>
        <p:spPr/>
        <p:txBody>
          <a:bodyPr/>
          <a:lstStyle/>
          <a:p>
            <a:r>
              <a:rPr lang="en-US" smtClean="0"/>
              <a:t>Finance versus Economics and accounting</a:t>
            </a:r>
          </a:p>
          <a:p>
            <a:endParaRPr lang="en-US" smtClean="0"/>
          </a:p>
          <a:p>
            <a:r>
              <a:rPr lang="en-US" smtClean="0"/>
              <a:t>Finance within an organization </a:t>
            </a:r>
            <a:endParaRPr lang="th-TH"/>
          </a:p>
        </p:txBody>
      </p:sp>
      <p:sp>
        <p:nvSpPr>
          <p:cNvPr id="4" name="Slide Number Placeholder 3"/>
          <p:cNvSpPr>
            <a:spLocks noGrp="1"/>
          </p:cNvSpPr>
          <p:nvPr>
            <p:ph type="sldNum" sz="quarter" idx="12"/>
          </p:nvPr>
        </p:nvSpPr>
        <p:spPr/>
        <p:txBody>
          <a:bodyPr/>
          <a:lstStyle/>
          <a:p>
            <a:fld id="{7A5FDE47-BFA0-4583-87BD-92F57846FA82}" type="slidenum">
              <a:rPr lang="th-TH" smtClean="0"/>
              <a:pPr/>
              <a:t>5</a:t>
            </a:fld>
            <a:endParaRPr lang="th-TH"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pPr eaLnBrk="1" hangingPunct="1"/>
            <a:r>
              <a:rPr lang="en-US" altLang="th-TH" smtClean="0"/>
              <a:t>Finance Within the Organization</a:t>
            </a:r>
          </a:p>
        </p:txBody>
      </p:sp>
      <p:graphicFrame>
        <p:nvGraphicFramePr>
          <p:cNvPr id="41" name="Diagram 40"/>
          <p:cNvGraphicFramePr/>
          <p:nvPr>
            <p:extLst>
              <p:ext uri="{D42A27DB-BD31-4B8C-83A1-F6EECF244321}">
                <p14:modId xmlns:p14="http://schemas.microsoft.com/office/powerpoint/2010/main" xmlns="" val="1650924376"/>
              </p:ext>
            </p:extLst>
          </p:nvPr>
        </p:nvGraphicFramePr>
        <p:xfrm>
          <a:off x="628650" y="1183183"/>
          <a:ext cx="8382000" cy="5029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Slide Number Placeholder 1"/>
          <p:cNvSpPr>
            <a:spLocks noGrp="1"/>
          </p:cNvSpPr>
          <p:nvPr>
            <p:ph type="sldNum" sz="quarter" idx="12"/>
          </p:nvPr>
        </p:nvSpPr>
        <p:spPr/>
        <p:txBody>
          <a:bodyPr/>
          <a:lstStyle/>
          <a:p>
            <a:fld id="{7A5FDE47-BFA0-4583-87BD-92F57846FA82}" type="slidenum">
              <a:rPr lang="th-TH" smtClean="0"/>
              <a:pPr/>
              <a:t>6</a:t>
            </a:fld>
            <a:endParaRPr lang="th-TH" dirty="0"/>
          </a:p>
        </p:txBody>
      </p:sp>
    </p:spTree>
    <p:extLst>
      <p:ext uri="{BB962C8B-B14F-4D97-AF65-F5344CB8AC3E}">
        <p14:creationId xmlns:p14="http://schemas.microsoft.com/office/powerpoint/2010/main" xmlns="" val="347848588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Enron and Worldcom Scandal</a:t>
            </a:r>
            <a:endParaRPr lang="th-TH"/>
          </a:p>
        </p:txBody>
      </p:sp>
      <p:sp>
        <p:nvSpPr>
          <p:cNvPr id="3" name="Content Placeholder 2"/>
          <p:cNvSpPr>
            <a:spLocks noGrp="1"/>
          </p:cNvSpPr>
          <p:nvPr>
            <p:ph idx="1"/>
          </p:nvPr>
        </p:nvSpPr>
        <p:spPr/>
        <p:txBody>
          <a:bodyPr/>
          <a:lstStyle/>
          <a:p>
            <a:r>
              <a:rPr lang="en-US" smtClean="0"/>
              <a:t>The scandals led to the Sarbanes-Oxley Act (SOX)</a:t>
            </a:r>
          </a:p>
          <a:p>
            <a:endParaRPr lang="en-US" smtClean="0"/>
          </a:p>
          <a:p>
            <a:r>
              <a:rPr lang="en-US" smtClean="0"/>
              <a:t> These are accounting fraud. Which we will later learn about basic accounting </a:t>
            </a:r>
          </a:p>
          <a:p>
            <a:endParaRPr lang="en-US" smtClean="0"/>
          </a:p>
          <a:p>
            <a:endParaRPr lang="en-US" smtClean="0"/>
          </a:p>
          <a:p>
            <a:r>
              <a:rPr lang="en-US" smtClean="0">
                <a:hlinkClick r:id="rId2"/>
              </a:rPr>
              <a:t>Sarbanes Oxley</a:t>
            </a:r>
            <a:endParaRPr lang="th-TH"/>
          </a:p>
        </p:txBody>
      </p:sp>
      <p:sp>
        <p:nvSpPr>
          <p:cNvPr id="4" name="Slide Number Placeholder 3"/>
          <p:cNvSpPr>
            <a:spLocks noGrp="1"/>
          </p:cNvSpPr>
          <p:nvPr>
            <p:ph type="sldNum" sz="quarter" idx="12"/>
          </p:nvPr>
        </p:nvSpPr>
        <p:spPr/>
        <p:txBody>
          <a:bodyPr/>
          <a:lstStyle/>
          <a:p>
            <a:fld id="{7A5FDE47-BFA0-4583-87BD-92F57846FA82}" type="slidenum">
              <a:rPr lang="th-TH" smtClean="0"/>
              <a:pPr/>
              <a:t>7</a:t>
            </a:fld>
            <a:endParaRPr lang="th-TH"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Corporate Finance, Capital Markets, Investment</a:t>
            </a:r>
            <a:endParaRPr lang="th-TH"/>
          </a:p>
        </p:txBody>
      </p:sp>
      <p:sp>
        <p:nvSpPr>
          <p:cNvPr id="3" name="Content Placeholder 2"/>
          <p:cNvSpPr>
            <a:spLocks noGrp="1"/>
          </p:cNvSpPr>
          <p:nvPr>
            <p:ph idx="1"/>
          </p:nvPr>
        </p:nvSpPr>
        <p:spPr/>
        <p:txBody>
          <a:bodyPr/>
          <a:lstStyle/>
          <a:p>
            <a:r>
              <a:rPr lang="en-US" smtClean="0"/>
              <a:t>Financial Management</a:t>
            </a:r>
          </a:p>
          <a:p>
            <a:pPr lvl="1"/>
            <a:r>
              <a:rPr lang="en-US" smtClean="0"/>
              <a:t>How to raise funding (stocks , bonds, cash)</a:t>
            </a:r>
          </a:p>
          <a:p>
            <a:pPr>
              <a:buNone/>
            </a:pPr>
            <a:endParaRPr lang="en-US" smtClean="0"/>
          </a:p>
          <a:p>
            <a:r>
              <a:rPr lang="en-US" smtClean="0"/>
              <a:t>Capital Markets</a:t>
            </a:r>
          </a:p>
          <a:p>
            <a:endParaRPr lang="en-US" smtClean="0"/>
          </a:p>
          <a:p>
            <a:endParaRPr lang="en-US" smtClean="0"/>
          </a:p>
          <a:p>
            <a:r>
              <a:rPr lang="en-US" smtClean="0"/>
              <a:t>Investments</a:t>
            </a:r>
            <a:endParaRPr lang="th-TH"/>
          </a:p>
        </p:txBody>
      </p:sp>
      <p:sp>
        <p:nvSpPr>
          <p:cNvPr id="4" name="Slide Number Placeholder 3"/>
          <p:cNvSpPr>
            <a:spLocks noGrp="1"/>
          </p:cNvSpPr>
          <p:nvPr>
            <p:ph type="sldNum" sz="quarter" idx="12"/>
          </p:nvPr>
        </p:nvSpPr>
        <p:spPr/>
        <p:txBody>
          <a:bodyPr/>
          <a:lstStyle/>
          <a:p>
            <a:fld id="{7A5FDE47-BFA0-4583-87BD-92F57846FA82}" type="slidenum">
              <a:rPr lang="th-TH" smtClean="0"/>
              <a:pPr/>
              <a:t>8</a:t>
            </a:fld>
            <a:endParaRPr lang="th-TH"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Jobs in Finance</a:t>
            </a:r>
            <a:endParaRPr lang="th-TH"/>
          </a:p>
        </p:txBody>
      </p:sp>
      <p:sp>
        <p:nvSpPr>
          <p:cNvPr id="3" name="Content Placeholder 2"/>
          <p:cNvSpPr>
            <a:spLocks noGrp="1"/>
          </p:cNvSpPr>
          <p:nvPr>
            <p:ph idx="1"/>
          </p:nvPr>
        </p:nvSpPr>
        <p:spPr/>
        <p:txBody>
          <a:bodyPr>
            <a:normAutofit lnSpcReduction="10000"/>
          </a:bodyPr>
          <a:lstStyle/>
          <a:p>
            <a:r>
              <a:rPr lang="en-US" smtClean="0"/>
              <a:t>Banking</a:t>
            </a:r>
          </a:p>
          <a:p>
            <a:r>
              <a:rPr lang="en-US" smtClean="0"/>
              <a:t>Investments</a:t>
            </a:r>
          </a:p>
          <a:p>
            <a:r>
              <a:rPr lang="en-US" smtClean="0"/>
              <a:t>Insurance</a:t>
            </a:r>
          </a:p>
          <a:p>
            <a:r>
              <a:rPr lang="en-US" smtClean="0"/>
              <a:t>Corporations</a:t>
            </a:r>
          </a:p>
          <a:p>
            <a:r>
              <a:rPr lang="en-US" smtClean="0"/>
              <a:t>Government</a:t>
            </a:r>
          </a:p>
          <a:p>
            <a:endParaRPr lang="en-US" smtClean="0"/>
          </a:p>
          <a:p>
            <a:endParaRPr lang="en-US" smtClean="0"/>
          </a:p>
          <a:p>
            <a:r>
              <a:rPr lang="en-US" smtClean="0"/>
              <a:t>Finance is important to everyone regardless of their jobs</a:t>
            </a:r>
            <a:endParaRPr lang="th-TH"/>
          </a:p>
        </p:txBody>
      </p:sp>
      <p:sp>
        <p:nvSpPr>
          <p:cNvPr id="4" name="Slide Number Placeholder 3"/>
          <p:cNvSpPr>
            <a:spLocks noGrp="1"/>
          </p:cNvSpPr>
          <p:nvPr>
            <p:ph type="sldNum" sz="quarter" idx="12"/>
          </p:nvPr>
        </p:nvSpPr>
        <p:spPr/>
        <p:txBody>
          <a:bodyPr/>
          <a:lstStyle/>
          <a:p>
            <a:fld id="{7A5FDE47-BFA0-4583-87BD-92F57846FA82}" type="slidenum">
              <a:rPr lang="th-TH" smtClean="0"/>
              <a:pPr/>
              <a:t>9</a:t>
            </a:fld>
            <a:endParaRPr lang="th-TH"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Introduction to Trading Commodities</a:t>
            </a:r>
            <a:endParaRPr lang="th-TH"/>
          </a:p>
        </p:txBody>
      </p:sp>
      <p:sp>
        <p:nvSpPr>
          <p:cNvPr id="3" name="Content Placeholder 2"/>
          <p:cNvSpPr>
            <a:spLocks noGrp="1"/>
          </p:cNvSpPr>
          <p:nvPr>
            <p:ph idx="1"/>
          </p:nvPr>
        </p:nvSpPr>
        <p:spPr/>
        <p:txBody>
          <a:bodyPr/>
          <a:lstStyle/>
          <a:p>
            <a:r>
              <a:rPr lang="en-US" smtClean="0">
                <a:hlinkClick r:id="rId2"/>
              </a:rPr>
              <a:t>Orange Juice Trading</a:t>
            </a:r>
            <a:endParaRPr lang="th-TH"/>
          </a:p>
        </p:txBody>
      </p:sp>
      <p:sp>
        <p:nvSpPr>
          <p:cNvPr id="4" name="Slide Number Placeholder 3"/>
          <p:cNvSpPr>
            <a:spLocks noGrp="1"/>
          </p:cNvSpPr>
          <p:nvPr>
            <p:ph type="sldNum" sz="quarter" idx="12"/>
          </p:nvPr>
        </p:nvSpPr>
        <p:spPr/>
        <p:txBody>
          <a:bodyPr/>
          <a:lstStyle/>
          <a:p>
            <a:fld id="{7A5FDE47-BFA0-4583-87BD-92F57846FA82}" type="slidenum">
              <a:rPr lang="th-TH" smtClean="0"/>
              <a:pPr/>
              <a:t>10</a:t>
            </a:fld>
            <a:endParaRPr lang="th-TH"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en-US" altLang="th-TH" dirty="0" smtClean="0"/>
              <a:t>Forms of Business Organization</a:t>
            </a:r>
          </a:p>
        </p:txBody>
      </p:sp>
      <p:sp>
        <p:nvSpPr>
          <p:cNvPr id="4099" name="Rectangle 3"/>
          <p:cNvSpPr>
            <a:spLocks noGrp="1" noChangeArrowheads="1"/>
          </p:cNvSpPr>
          <p:nvPr>
            <p:ph sz="quarter" idx="1"/>
          </p:nvPr>
        </p:nvSpPr>
        <p:spPr>
          <a:xfrm>
            <a:off x="612775" y="1600200"/>
            <a:ext cx="7616825" cy="4495800"/>
          </a:xfrm>
        </p:spPr>
        <p:txBody>
          <a:bodyPr/>
          <a:lstStyle/>
          <a:p>
            <a:pPr eaLnBrk="1" hangingPunct="1">
              <a:lnSpc>
                <a:spcPct val="150000"/>
              </a:lnSpc>
              <a:spcBef>
                <a:spcPct val="0"/>
              </a:spcBef>
              <a:buFont typeface="Arial" charset="0"/>
              <a:buChar char="•"/>
              <a:defRPr/>
            </a:pPr>
            <a:r>
              <a:rPr lang="en-US" dirty="0" smtClean="0"/>
              <a:t>Proprietorship</a:t>
            </a:r>
          </a:p>
          <a:p>
            <a:pPr eaLnBrk="1" hangingPunct="1">
              <a:lnSpc>
                <a:spcPct val="150000"/>
              </a:lnSpc>
              <a:spcBef>
                <a:spcPct val="0"/>
              </a:spcBef>
              <a:buFont typeface="Arial" charset="0"/>
              <a:buChar char="•"/>
              <a:defRPr/>
            </a:pPr>
            <a:r>
              <a:rPr lang="en-US" dirty="0" smtClean="0"/>
              <a:t>Partnership</a:t>
            </a:r>
          </a:p>
          <a:p>
            <a:pPr eaLnBrk="1" hangingPunct="1">
              <a:lnSpc>
                <a:spcPct val="150000"/>
              </a:lnSpc>
              <a:spcBef>
                <a:spcPct val="0"/>
              </a:spcBef>
              <a:buFont typeface="Arial" charset="0"/>
              <a:buChar char="•"/>
              <a:defRPr/>
            </a:pPr>
            <a:r>
              <a:rPr lang="en-US" dirty="0" smtClean="0"/>
              <a:t>Corporation</a:t>
            </a:r>
          </a:p>
        </p:txBody>
      </p:sp>
      <p:sp>
        <p:nvSpPr>
          <p:cNvPr id="2" name="Slide Number Placeholder 1"/>
          <p:cNvSpPr>
            <a:spLocks noGrp="1"/>
          </p:cNvSpPr>
          <p:nvPr>
            <p:ph type="sldNum" sz="quarter" idx="12"/>
          </p:nvPr>
        </p:nvSpPr>
        <p:spPr/>
        <p:txBody>
          <a:bodyPr/>
          <a:lstStyle/>
          <a:p>
            <a:fld id="{7A5FDE47-BFA0-4583-87BD-92F57846FA82}" type="slidenum">
              <a:rPr lang="th-TH" smtClean="0"/>
              <a:pPr/>
              <a:t>11</a:t>
            </a:fld>
            <a:endParaRPr lang="th-TH" dirty="0"/>
          </a:p>
        </p:txBody>
      </p:sp>
    </p:spTree>
    <p:extLst>
      <p:ext uri="{BB962C8B-B14F-4D97-AF65-F5344CB8AC3E}">
        <p14:creationId xmlns:p14="http://schemas.microsoft.com/office/powerpoint/2010/main" xmlns="" val="392274226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en-US" altLang="th-TH" dirty="0" smtClean="0">
                <a:solidFill>
                  <a:srgbClr val="FF0000"/>
                </a:solidFill>
              </a:rPr>
              <a:t>Proprietorships and Partnerships</a:t>
            </a:r>
          </a:p>
        </p:txBody>
      </p:sp>
      <p:sp>
        <p:nvSpPr>
          <p:cNvPr id="5123" name="Rectangle 3"/>
          <p:cNvSpPr>
            <a:spLocks noGrp="1" noChangeArrowheads="1"/>
          </p:cNvSpPr>
          <p:nvPr>
            <p:ph sz="quarter" idx="1"/>
          </p:nvPr>
        </p:nvSpPr>
        <p:spPr>
          <a:xfrm>
            <a:off x="612775" y="1397479"/>
            <a:ext cx="7616825" cy="5141343"/>
          </a:xfrm>
        </p:spPr>
        <p:txBody>
          <a:bodyPr>
            <a:normAutofit/>
          </a:bodyPr>
          <a:lstStyle/>
          <a:p>
            <a:pPr eaLnBrk="1" hangingPunct="1">
              <a:lnSpc>
                <a:spcPct val="120000"/>
              </a:lnSpc>
              <a:spcBef>
                <a:spcPct val="0"/>
              </a:spcBef>
            </a:pPr>
            <a:endParaRPr lang="en-US" altLang="th-TH" dirty="0" smtClean="0"/>
          </a:p>
          <a:p>
            <a:pPr eaLnBrk="1" hangingPunct="1">
              <a:lnSpc>
                <a:spcPct val="120000"/>
              </a:lnSpc>
              <a:spcBef>
                <a:spcPct val="0"/>
              </a:spcBef>
            </a:pPr>
            <a:endParaRPr lang="en-US" altLang="th-TH" dirty="0"/>
          </a:p>
          <a:p>
            <a:pPr eaLnBrk="1" hangingPunct="1">
              <a:lnSpc>
                <a:spcPct val="120000"/>
              </a:lnSpc>
              <a:spcBef>
                <a:spcPct val="0"/>
              </a:spcBef>
            </a:pPr>
            <a:endParaRPr lang="en-US" altLang="th-TH" dirty="0" smtClean="0"/>
          </a:p>
          <a:p>
            <a:pPr eaLnBrk="1" hangingPunct="1">
              <a:lnSpc>
                <a:spcPct val="120000"/>
              </a:lnSpc>
              <a:spcBef>
                <a:spcPct val="0"/>
              </a:spcBef>
            </a:pPr>
            <a:endParaRPr lang="en-US" altLang="th-TH" dirty="0"/>
          </a:p>
          <a:p>
            <a:pPr marL="0" indent="0" eaLnBrk="1" hangingPunct="1">
              <a:lnSpc>
                <a:spcPct val="120000"/>
              </a:lnSpc>
              <a:spcBef>
                <a:spcPct val="0"/>
              </a:spcBef>
              <a:buNone/>
            </a:pPr>
            <a:endParaRPr lang="en-US" altLang="th-TH" dirty="0"/>
          </a:p>
          <a:p>
            <a:pPr marL="0" indent="0" eaLnBrk="1" hangingPunct="1">
              <a:lnSpc>
                <a:spcPct val="120000"/>
              </a:lnSpc>
              <a:spcBef>
                <a:spcPct val="0"/>
              </a:spcBef>
              <a:buNone/>
            </a:pPr>
            <a:endParaRPr lang="en-US" altLang="th-TH" dirty="0" smtClean="0"/>
          </a:p>
          <a:p>
            <a:pPr eaLnBrk="1" hangingPunct="1">
              <a:lnSpc>
                <a:spcPct val="120000"/>
              </a:lnSpc>
              <a:spcBef>
                <a:spcPct val="0"/>
              </a:spcBef>
            </a:pPr>
            <a:endParaRPr lang="en-US" altLang="th-TH" dirty="0"/>
          </a:p>
          <a:p>
            <a:pPr lvl="1" eaLnBrk="1" hangingPunct="1">
              <a:lnSpc>
                <a:spcPct val="120000"/>
              </a:lnSpc>
              <a:spcBef>
                <a:spcPct val="0"/>
              </a:spcBef>
              <a:buNone/>
            </a:pPr>
            <a:endParaRPr lang="en-US" altLang="th-TH" sz="2800" dirty="0" smtClean="0"/>
          </a:p>
        </p:txBody>
      </p:sp>
      <p:sp>
        <p:nvSpPr>
          <p:cNvPr id="2" name="Slide Number Placeholder 1"/>
          <p:cNvSpPr>
            <a:spLocks noGrp="1"/>
          </p:cNvSpPr>
          <p:nvPr>
            <p:ph type="sldNum" sz="quarter" idx="12"/>
          </p:nvPr>
        </p:nvSpPr>
        <p:spPr/>
        <p:txBody>
          <a:bodyPr/>
          <a:lstStyle/>
          <a:p>
            <a:fld id="{7A5FDE47-BFA0-4583-87BD-92F57846FA82}" type="slidenum">
              <a:rPr lang="th-TH" smtClean="0"/>
              <a:pPr/>
              <a:t>12</a:t>
            </a:fld>
            <a:endParaRPr lang="th-TH" dirty="0"/>
          </a:p>
        </p:txBody>
      </p:sp>
      <p:graphicFrame>
        <p:nvGraphicFramePr>
          <p:cNvPr id="3" name="Table 2"/>
          <p:cNvGraphicFramePr>
            <a:graphicFrameLocks noGrp="1"/>
          </p:cNvGraphicFramePr>
          <p:nvPr>
            <p:extLst>
              <p:ext uri="{D42A27DB-BD31-4B8C-83A1-F6EECF244321}">
                <p14:modId xmlns:p14="http://schemas.microsoft.com/office/powerpoint/2010/main" xmlns="" val="3613334768"/>
              </p:ext>
            </p:extLst>
          </p:nvPr>
        </p:nvGraphicFramePr>
        <p:xfrm>
          <a:off x="918174" y="1673437"/>
          <a:ext cx="7846264" cy="2898564"/>
        </p:xfrm>
        <a:graphic>
          <a:graphicData uri="http://schemas.openxmlformats.org/drawingml/2006/table">
            <a:tbl>
              <a:tblPr firstRow="1" bandRow="1">
                <a:tableStyleId>{5C22544A-7EE6-4342-B048-85BDC9FD1C3A}</a:tableStyleId>
              </a:tblPr>
              <a:tblGrid>
                <a:gridCol w="3923132"/>
                <a:gridCol w="3923132"/>
              </a:tblGrid>
              <a:tr h="671852">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th-TH" sz="2800" dirty="0" smtClean="0"/>
                        <a:t>Advantages</a:t>
                      </a: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th-TH" sz="2800" dirty="0" smtClean="0"/>
                        <a:t>Disadvantages</a:t>
                      </a:r>
                    </a:p>
                  </a:txBody>
                  <a:tcPr anchor="ctr"/>
                </a:tc>
              </a:tr>
              <a:tr h="2226712">
                <a:tc>
                  <a:txBody>
                    <a:bodyPr/>
                    <a:lstStyle/>
                    <a:p>
                      <a:pPr marL="173038" lvl="1" indent="0" eaLnBrk="1" hangingPunct="1">
                        <a:lnSpc>
                          <a:spcPct val="150000"/>
                        </a:lnSpc>
                        <a:spcBef>
                          <a:spcPct val="0"/>
                        </a:spcBef>
                      </a:pPr>
                      <a:r>
                        <a:rPr lang="en-US" altLang="th-TH" sz="2400" dirty="0" smtClean="0"/>
                        <a:t>-Ease of formation</a:t>
                      </a:r>
                    </a:p>
                    <a:p>
                      <a:pPr marL="173038" lvl="1" indent="0" eaLnBrk="1" hangingPunct="1">
                        <a:lnSpc>
                          <a:spcPct val="150000"/>
                        </a:lnSpc>
                        <a:spcBef>
                          <a:spcPct val="0"/>
                        </a:spcBef>
                      </a:pPr>
                      <a:r>
                        <a:rPr lang="en-US" altLang="th-TH" sz="2400" dirty="0" smtClean="0"/>
                        <a:t>-Subject to few regulations</a:t>
                      </a:r>
                    </a:p>
                    <a:p>
                      <a:pPr marL="173038" lvl="1" indent="0" eaLnBrk="1" hangingPunct="1">
                        <a:lnSpc>
                          <a:spcPct val="150000"/>
                        </a:lnSpc>
                        <a:spcBef>
                          <a:spcPct val="0"/>
                        </a:spcBef>
                      </a:pPr>
                      <a:r>
                        <a:rPr lang="en-US" altLang="th-TH" sz="2400" dirty="0" smtClean="0"/>
                        <a:t>-</a:t>
                      </a:r>
                      <a:r>
                        <a:rPr lang="en-US" altLang="th-TH" sz="2400" b="1" dirty="0" smtClean="0"/>
                        <a:t>No corporate income taxes</a:t>
                      </a:r>
                    </a:p>
                  </a:txBody>
                  <a:tcPr anchor="ctr"/>
                </a:tc>
                <a:tc>
                  <a:txBody>
                    <a:bodyPr/>
                    <a:lstStyle/>
                    <a:p>
                      <a:pPr marL="173038" lvl="1" indent="0" eaLnBrk="1" hangingPunct="1">
                        <a:lnSpc>
                          <a:spcPct val="150000"/>
                        </a:lnSpc>
                        <a:spcBef>
                          <a:spcPct val="0"/>
                        </a:spcBef>
                      </a:pPr>
                      <a:r>
                        <a:rPr lang="en-US" altLang="th-TH" sz="2400" dirty="0" smtClean="0"/>
                        <a:t>-Difficult to raise capital</a:t>
                      </a:r>
                    </a:p>
                    <a:p>
                      <a:pPr marL="173038" lvl="1" indent="0" eaLnBrk="1" hangingPunct="1">
                        <a:lnSpc>
                          <a:spcPct val="150000"/>
                        </a:lnSpc>
                        <a:spcBef>
                          <a:spcPct val="0"/>
                        </a:spcBef>
                      </a:pPr>
                      <a:r>
                        <a:rPr lang="en-US" altLang="th-TH" sz="2400" dirty="0" smtClean="0"/>
                        <a:t>-</a:t>
                      </a:r>
                      <a:r>
                        <a:rPr lang="en-US" altLang="th-TH" sz="2400" b="1" dirty="0" smtClean="0"/>
                        <a:t>Unlimited liability</a:t>
                      </a:r>
                    </a:p>
                    <a:p>
                      <a:pPr marL="173038" lvl="1" indent="0" eaLnBrk="1" hangingPunct="1">
                        <a:lnSpc>
                          <a:spcPct val="150000"/>
                        </a:lnSpc>
                        <a:spcBef>
                          <a:spcPct val="0"/>
                        </a:spcBef>
                      </a:pPr>
                      <a:r>
                        <a:rPr lang="en-US" altLang="th-TH" sz="2400" dirty="0" smtClean="0"/>
                        <a:t>-Limited life</a:t>
                      </a:r>
                    </a:p>
                  </a:txBody>
                  <a:tcPr anchor="ctr"/>
                </a:tc>
              </a:tr>
            </a:tbl>
          </a:graphicData>
        </a:graphic>
      </p:graphicFrame>
    </p:spTree>
    <p:extLst>
      <p:ext uri="{BB962C8B-B14F-4D97-AF65-F5344CB8AC3E}">
        <p14:creationId xmlns:p14="http://schemas.microsoft.com/office/powerpoint/2010/main" xmlns="" val="421744739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en-US" altLang="th-TH" dirty="0" smtClean="0">
                <a:solidFill>
                  <a:srgbClr val="FF0000"/>
                </a:solidFill>
              </a:rPr>
              <a:t>Corporation</a:t>
            </a:r>
          </a:p>
        </p:txBody>
      </p:sp>
      <p:sp>
        <p:nvSpPr>
          <p:cNvPr id="2" name="Slide Number Placeholder 1"/>
          <p:cNvSpPr>
            <a:spLocks noGrp="1"/>
          </p:cNvSpPr>
          <p:nvPr>
            <p:ph type="sldNum" sz="quarter" idx="12"/>
          </p:nvPr>
        </p:nvSpPr>
        <p:spPr/>
        <p:txBody>
          <a:bodyPr/>
          <a:lstStyle/>
          <a:p>
            <a:fld id="{7A5FDE47-BFA0-4583-87BD-92F57846FA82}" type="slidenum">
              <a:rPr lang="th-TH" smtClean="0"/>
              <a:pPr/>
              <a:t>13</a:t>
            </a:fld>
            <a:endParaRPr lang="th-TH" dirty="0"/>
          </a:p>
        </p:txBody>
      </p:sp>
      <p:graphicFrame>
        <p:nvGraphicFramePr>
          <p:cNvPr id="6" name="Table 5"/>
          <p:cNvGraphicFramePr>
            <a:graphicFrameLocks noGrp="1"/>
          </p:cNvGraphicFramePr>
          <p:nvPr>
            <p:extLst>
              <p:ext uri="{D42A27DB-BD31-4B8C-83A1-F6EECF244321}">
                <p14:modId xmlns:p14="http://schemas.microsoft.com/office/powerpoint/2010/main" xmlns="" val="4117593137"/>
              </p:ext>
            </p:extLst>
          </p:nvPr>
        </p:nvGraphicFramePr>
        <p:xfrm>
          <a:off x="918174" y="1673437"/>
          <a:ext cx="7846264" cy="3088344"/>
        </p:xfrm>
        <a:graphic>
          <a:graphicData uri="http://schemas.openxmlformats.org/drawingml/2006/table">
            <a:tbl>
              <a:tblPr firstRow="1" bandRow="1">
                <a:tableStyleId>{5C22544A-7EE6-4342-B048-85BDC9FD1C3A}</a:tableStyleId>
              </a:tblPr>
              <a:tblGrid>
                <a:gridCol w="3923132"/>
                <a:gridCol w="3923132"/>
              </a:tblGrid>
              <a:tr h="56772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th-TH" sz="2800" dirty="0" smtClean="0"/>
                        <a:t>Advantages</a:t>
                      </a: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th-TH" sz="2800" dirty="0" smtClean="0"/>
                        <a:t>Disadvantages</a:t>
                      </a:r>
                    </a:p>
                  </a:txBody>
                  <a:tcPr anchor="ctr"/>
                </a:tc>
              </a:tr>
              <a:tr h="2520619">
                <a:tc>
                  <a:txBody>
                    <a:bodyPr/>
                    <a:lstStyle/>
                    <a:p>
                      <a:pPr marL="173038" lvl="1" indent="0" algn="l" eaLnBrk="1" hangingPunct="1">
                        <a:lnSpc>
                          <a:spcPct val="150000"/>
                        </a:lnSpc>
                        <a:spcBef>
                          <a:spcPct val="0"/>
                        </a:spcBef>
                      </a:pPr>
                      <a:r>
                        <a:rPr lang="en-US" altLang="th-TH" sz="2400" dirty="0" smtClean="0">
                          <a:solidFill>
                            <a:schemeClr val="tx1"/>
                          </a:solidFill>
                        </a:rPr>
                        <a:t>-Unlimited life</a:t>
                      </a:r>
                    </a:p>
                    <a:p>
                      <a:pPr marL="173038" lvl="1" indent="0" algn="l" eaLnBrk="1" hangingPunct="1">
                        <a:lnSpc>
                          <a:spcPct val="150000"/>
                        </a:lnSpc>
                        <a:spcBef>
                          <a:spcPct val="0"/>
                        </a:spcBef>
                      </a:pPr>
                      <a:r>
                        <a:rPr lang="en-US" altLang="th-TH" sz="2400" dirty="0" smtClean="0">
                          <a:solidFill>
                            <a:schemeClr val="tx1"/>
                          </a:solidFill>
                        </a:rPr>
                        <a:t>-</a:t>
                      </a:r>
                      <a:r>
                        <a:rPr lang="en-US" altLang="th-TH" sz="2400" b="1" dirty="0" smtClean="0">
                          <a:solidFill>
                            <a:schemeClr val="tx1"/>
                          </a:solidFill>
                        </a:rPr>
                        <a:t>Easy transfer of ownership</a:t>
                      </a:r>
                    </a:p>
                    <a:p>
                      <a:pPr marL="173038" lvl="1" indent="0" algn="l" eaLnBrk="1" hangingPunct="1">
                        <a:lnSpc>
                          <a:spcPct val="150000"/>
                        </a:lnSpc>
                        <a:spcBef>
                          <a:spcPct val="0"/>
                        </a:spcBef>
                      </a:pPr>
                      <a:r>
                        <a:rPr lang="en-US" altLang="th-TH" sz="2400" dirty="0" smtClean="0">
                          <a:solidFill>
                            <a:schemeClr val="tx1"/>
                          </a:solidFill>
                        </a:rPr>
                        <a:t>-</a:t>
                      </a:r>
                      <a:r>
                        <a:rPr lang="en-US" altLang="th-TH" sz="2400" b="1" dirty="0" smtClean="0">
                          <a:solidFill>
                            <a:schemeClr val="tx1"/>
                          </a:solidFill>
                        </a:rPr>
                        <a:t>Limited liability</a:t>
                      </a:r>
                    </a:p>
                    <a:p>
                      <a:pPr marL="173038" lvl="1" indent="0" algn="l" eaLnBrk="1" hangingPunct="1">
                        <a:lnSpc>
                          <a:spcPct val="150000"/>
                        </a:lnSpc>
                        <a:spcBef>
                          <a:spcPct val="0"/>
                        </a:spcBef>
                      </a:pPr>
                      <a:r>
                        <a:rPr lang="en-US" altLang="th-TH" sz="2400" dirty="0" smtClean="0">
                          <a:solidFill>
                            <a:schemeClr val="tx1"/>
                          </a:solidFill>
                        </a:rPr>
                        <a:t>-of raising capital</a:t>
                      </a:r>
                    </a:p>
                  </a:txBody>
                  <a:tcPr/>
                </a:tc>
                <a:tc>
                  <a:txBody>
                    <a:bodyPr/>
                    <a:lstStyle/>
                    <a:p>
                      <a:pPr marL="173038" lvl="1" indent="0" eaLnBrk="1" hangingPunct="1">
                        <a:lnSpc>
                          <a:spcPct val="150000"/>
                        </a:lnSpc>
                        <a:spcBef>
                          <a:spcPct val="0"/>
                        </a:spcBef>
                      </a:pPr>
                      <a:r>
                        <a:rPr lang="en-US" altLang="th-TH" sz="2400" dirty="0" smtClean="0">
                          <a:solidFill>
                            <a:schemeClr val="tx1"/>
                          </a:solidFill>
                        </a:rPr>
                        <a:t>-</a:t>
                      </a:r>
                      <a:r>
                        <a:rPr lang="en-US" altLang="th-TH" sz="2400" b="1" dirty="0" smtClean="0">
                          <a:solidFill>
                            <a:schemeClr val="tx1"/>
                          </a:solidFill>
                        </a:rPr>
                        <a:t>Double taxation</a:t>
                      </a:r>
                    </a:p>
                    <a:p>
                      <a:pPr marL="173038" lvl="1" indent="0" eaLnBrk="1" hangingPunct="1">
                        <a:lnSpc>
                          <a:spcPct val="150000"/>
                        </a:lnSpc>
                        <a:spcBef>
                          <a:spcPct val="0"/>
                        </a:spcBef>
                      </a:pPr>
                      <a:r>
                        <a:rPr lang="en-US" altLang="th-TH" sz="2400" dirty="0" smtClean="0">
                          <a:solidFill>
                            <a:schemeClr val="tx1"/>
                          </a:solidFill>
                        </a:rPr>
                        <a:t>-Cost of setup and report filing</a:t>
                      </a:r>
                    </a:p>
                  </a:txBody>
                  <a:tcPr/>
                </a:tc>
              </a:tr>
            </a:tbl>
          </a:graphicData>
        </a:graphic>
      </p:graphicFrame>
    </p:spTree>
    <p:extLst>
      <p:ext uri="{BB962C8B-B14F-4D97-AF65-F5344CB8AC3E}">
        <p14:creationId xmlns:p14="http://schemas.microsoft.com/office/powerpoint/2010/main" xmlns="" val="108820604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The Stock Market</a:t>
            </a:r>
            <a:endParaRPr lang="th-TH"/>
          </a:p>
        </p:txBody>
      </p:sp>
      <p:sp>
        <p:nvSpPr>
          <p:cNvPr id="3" name="Content Placeholder 2"/>
          <p:cNvSpPr>
            <a:spLocks noGrp="1"/>
          </p:cNvSpPr>
          <p:nvPr>
            <p:ph idx="1"/>
          </p:nvPr>
        </p:nvSpPr>
        <p:spPr/>
        <p:txBody>
          <a:bodyPr/>
          <a:lstStyle/>
          <a:p>
            <a:endParaRPr lang="th-TH"/>
          </a:p>
        </p:txBody>
      </p:sp>
      <p:sp>
        <p:nvSpPr>
          <p:cNvPr id="4" name="Slide Number Placeholder 3"/>
          <p:cNvSpPr>
            <a:spLocks noGrp="1"/>
          </p:cNvSpPr>
          <p:nvPr>
            <p:ph type="sldNum" sz="quarter" idx="12"/>
          </p:nvPr>
        </p:nvSpPr>
        <p:spPr/>
        <p:txBody>
          <a:bodyPr/>
          <a:lstStyle/>
          <a:p>
            <a:fld id="{7A5FDE47-BFA0-4583-87BD-92F57846FA82}" type="slidenum">
              <a:rPr lang="th-TH" smtClean="0"/>
              <a:pPr/>
              <a:t>14</a:t>
            </a:fld>
            <a:endParaRPr lang="th-TH" dirty="0"/>
          </a:p>
        </p:txBody>
      </p:sp>
      <p:pic>
        <p:nvPicPr>
          <p:cNvPr id="1026" name="Picture 2" descr="C:\Users\burina\Desktop\360_wfox_1_0316.jpg"/>
          <p:cNvPicPr>
            <a:picLocks noChangeAspect="1" noChangeArrowheads="1"/>
          </p:cNvPicPr>
          <p:nvPr/>
        </p:nvPicPr>
        <p:blipFill>
          <a:blip r:embed="rId2" cstate="print"/>
          <a:srcRect/>
          <a:stretch>
            <a:fillRect/>
          </a:stretch>
        </p:blipFill>
        <p:spPr bwMode="auto">
          <a:xfrm>
            <a:off x="1029215" y="1837439"/>
            <a:ext cx="6511615" cy="4250638"/>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Stock market</a:t>
            </a:r>
            <a:endParaRPr lang="th-TH"/>
          </a:p>
        </p:txBody>
      </p:sp>
      <p:sp>
        <p:nvSpPr>
          <p:cNvPr id="3" name="Content Placeholder 2"/>
          <p:cNvSpPr>
            <a:spLocks noGrp="1"/>
          </p:cNvSpPr>
          <p:nvPr>
            <p:ph idx="1"/>
          </p:nvPr>
        </p:nvSpPr>
        <p:spPr/>
        <p:txBody>
          <a:bodyPr/>
          <a:lstStyle/>
          <a:p>
            <a:r>
              <a:rPr lang="en-US" smtClean="0">
                <a:hlinkClick r:id="rId2"/>
              </a:rPr>
              <a:t>https://www.youtube.com/watch?v=5iyvvhipL68</a:t>
            </a:r>
          </a:p>
          <a:p>
            <a:endParaRPr lang="en-US" smtClean="0">
              <a:hlinkClick r:id="rId2"/>
            </a:endParaRPr>
          </a:p>
          <a:p>
            <a:endParaRPr lang="en-US" smtClean="0">
              <a:hlinkClick r:id="rId2"/>
            </a:endParaRPr>
          </a:p>
          <a:p>
            <a:endParaRPr lang="en-US" smtClean="0">
              <a:hlinkClick r:id="rId2"/>
            </a:endParaRPr>
          </a:p>
          <a:p>
            <a:r>
              <a:rPr lang="en-US" smtClean="0">
                <a:hlinkClick r:id="rId2"/>
              </a:rPr>
              <a:t>Bulls VS Bears</a:t>
            </a:r>
            <a:endParaRPr lang="en-US" smtClean="0"/>
          </a:p>
          <a:p>
            <a:endParaRPr lang="en-US" smtClean="0"/>
          </a:p>
          <a:p>
            <a:endParaRPr lang="th-TH"/>
          </a:p>
        </p:txBody>
      </p:sp>
      <p:sp>
        <p:nvSpPr>
          <p:cNvPr id="4" name="Slide Number Placeholder 3"/>
          <p:cNvSpPr>
            <a:spLocks noGrp="1"/>
          </p:cNvSpPr>
          <p:nvPr>
            <p:ph type="sldNum" sz="quarter" idx="12"/>
          </p:nvPr>
        </p:nvSpPr>
        <p:spPr/>
        <p:txBody>
          <a:bodyPr/>
          <a:lstStyle/>
          <a:p>
            <a:fld id="{7A5FDE47-BFA0-4583-87BD-92F57846FA82}" type="slidenum">
              <a:rPr lang="th-TH" smtClean="0"/>
              <a:pPr/>
              <a:t>15</a:t>
            </a:fld>
            <a:endParaRPr lang="th-TH"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normAutofit/>
          </a:bodyPr>
          <a:lstStyle/>
          <a:p>
            <a:pPr eaLnBrk="1" hangingPunct="1">
              <a:defRPr/>
            </a:pPr>
            <a:r>
              <a:rPr lang="en-US" dirty="0" smtClean="0">
                <a:solidFill>
                  <a:srgbClr val="FF0000"/>
                </a:solidFill>
              </a:rPr>
              <a:t>Balancing Shareholder Value and Society Interests</a:t>
            </a:r>
          </a:p>
        </p:txBody>
      </p:sp>
      <p:sp>
        <p:nvSpPr>
          <p:cNvPr id="7171" name="Rectangle 3"/>
          <p:cNvSpPr>
            <a:spLocks noGrp="1" noChangeArrowheads="1"/>
          </p:cNvSpPr>
          <p:nvPr>
            <p:ph sz="quarter" idx="1"/>
          </p:nvPr>
        </p:nvSpPr>
        <p:spPr>
          <a:xfrm>
            <a:off x="628650" y="1860551"/>
            <a:ext cx="7616825" cy="4495800"/>
          </a:xfrm>
        </p:spPr>
        <p:txBody>
          <a:bodyPr/>
          <a:lstStyle/>
          <a:p>
            <a:pPr eaLnBrk="1" hangingPunct="1">
              <a:lnSpc>
                <a:spcPct val="100000"/>
              </a:lnSpc>
              <a:spcBef>
                <a:spcPct val="0"/>
              </a:spcBef>
              <a:spcAft>
                <a:spcPts val="600"/>
              </a:spcAft>
              <a:buFont typeface="Arial" charset="0"/>
              <a:buChar char="•"/>
              <a:defRPr/>
            </a:pPr>
            <a:r>
              <a:rPr lang="en-US" dirty="0" smtClean="0"/>
              <a:t>The primary financial goal of management is shareholder wealth maximization, which translates to maximizing stock price.</a:t>
            </a:r>
          </a:p>
          <a:p>
            <a:pPr lvl="1" eaLnBrk="1" hangingPunct="1">
              <a:lnSpc>
                <a:spcPct val="100000"/>
              </a:lnSpc>
              <a:spcBef>
                <a:spcPct val="0"/>
              </a:spcBef>
              <a:spcAft>
                <a:spcPts val="600"/>
              </a:spcAft>
              <a:buFont typeface="Arial" charset="0"/>
              <a:buChar char="–"/>
              <a:defRPr/>
            </a:pPr>
            <a:r>
              <a:rPr lang="en-US" dirty="0" smtClean="0"/>
              <a:t>Value of any asset is present value of cash flow stream to owners.</a:t>
            </a:r>
          </a:p>
          <a:p>
            <a:pPr lvl="1" eaLnBrk="1" hangingPunct="1">
              <a:lnSpc>
                <a:spcPct val="100000"/>
              </a:lnSpc>
              <a:spcBef>
                <a:spcPct val="0"/>
              </a:spcBef>
              <a:spcAft>
                <a:spcPts val="600"/>
              </a:spcAft>
              <a:buFont typeface="Arial" charset="0"/>
              <a:buChar char="–"/>
              <a:defRPr/>
            </a:pPr>
            <a:r>
              <a:rPr lang="en-US" dirty="0" smtClean="0"/>
              <a:t>Most significant decisions are evaluated in terms of their financial consequences.</a:t>
            </a:r>
          </a:p>
          <a:p>
            <a:pPr lvl="1" eaLnBrk="1" hangingPunct="1">
              <a:lnSpc>
                <a:spcPct val="100000"/>
              </a:lnSpc>
              <a:spcBef>
                <a:spcPct val="0"/>
              </a:spcBef>
              <a:spcAft>
                <a:spcPts val="600"/>
              </a:spcAft>
              <a:buFont typeface="Arial" charset="0"/>
              <a:buChar char="–"/>
              <a:defRPr/>
            </a:pPr>
            <a:r>
              <a:rPr lang="en-US" dirty="0" smtClean="0"/>
              <a:t>Stock prices change over time as conditions change and as investors obtain new information about a company’s prospects.</a:t>
            </a:r>
          </a:p>
        </p:txBody>
      </p:sp>
      <p:sp>
        <p:nvSpPr>
          <p:cNvPr id="2" name="Slide Number Placeholder 1"/>
          <p:cNvSpPr>
            <a:spLocks noGrp="1"/>
          </p:cNvSpPr>
          <p:nvPr>
            <p:ph type="sldNum" sz="quarter" idx="12"/>
          </p:nvPr>
        </p:nvSpPr>
        <p:spPr/>
        <p:txBody>
          <a:bodyPr/>
          <a:lstStyle/>
          <a:p>
            <a:fld id="{7A5FDE47-BFA0-4583-87BD-92F57846FA82}" type="slidenum">
              <a:rPr lang="th-TH" smtClean="0"/>
              <a:pPr/>
              <a:t>16</a:t>
            </a:fld>
            <a:endParaRPr lang="th-TH" dirty="0"/>
          </a:p>
        </p:txBody>
      </p:sp>
    </p:spTree>
    <p:extLst>
      <p:ext uri="{BB962C8B-B14F-4D97-AF65-F5344CB8AC3E}">
        <p14:creationId xmlns:p14="http://schemas.microsoft.com/office/powerpoint/2010/main" xmlns="" val="160414426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normAutofit/>
          </a:bodyPr>
          <a:lstStyle/>
          <a:p>
            <a:pPr eaLnBrk="1" hangingPunct="1">
              <a:defRPr/>
            </a:pPr>
            <a:r>
              <a:rPr lang="en-US" dirty="0" smtClean="0">
                <a:solidFill>
                  <a:srgbClr val="FF0000"/>
                </a:solidFill>
              </a:rPr>
              <a:t>Balancing Shareholder Value and Society Interests</a:t>
            </a:r>
          </a:p>
        </p:txBody>
      </p:sp>
      <p:sp>
        <p:nvSpPr>
          <p:cNvPr id="7171" name="Rectangle 3"/>
          <p:cNvSpPr>
            <a:spLocks noGrp="1" noChangeArrowheads="1"/>
          </p:cNvSpPr>
          <p:nvPr>
            <p:ph sz="quarter" idx="1"/>
          </p:nvPr>
        </p:nvSpPr>
        <p:spPr>
          <a:xfrm>
            <a:off x="628650" y="1860551"/>
            <a:ext cx="7616825" cy="4495800"/>
          </a:xfrm>
        </p:spPr>
        <p:txBody>
          <a:bodyPr/>
          <a:lstStyle/>
          <a:p>
            <a:pPr eaLnBrk="1" hangingPunct="1">
              <a:lnSpc>
                <a:spcPct val="100000"/>
              </a:lnSpc>
              <a:spcBef>
                <a:spcPct val="0"/>
              </a:spcBef>
              <a:spcAft>
                <a:spcPts val="600"/>
              </a:spcAft>
              <a:buFont typeface="Arial" charset="0"/>
              <a:buChar char="•"/>
              <a:defRPr/>
            </a:pPr>
            <a:r>
              <a:rPr lang="en-US" dirty="0" smtClean="0"/>
              <a:t>Managers recognize that being socially responsible is not inconsistent with maximizing shareholder value.</a:t>
            </a:r>
          </a:p>
        </p:txBody>
      </p:sp>
      <p:sp>
        <p:nvSpPr>
          <p:cNvPr id="2" name="Slide Number Placeholder 1"/>
          <p:cNvSpPr>
            <a:spLocks noGrp="1"/>
          </p:cNvSpPr>
          <p:nvPr>
            <p:ph type="sldNum" sz="quarter" idx="12"/>
          </p:nvPr>
        </p:nvSpPr>
        <p:spPr/>
        <p:txBody>
          <a:bodyPr/>
          <a:lstStyle/>
          <a:p>
            <a:fld id="{7A5FDE47-BFA0-4583-87BD-92F57846FA82}" type="slidenum">
              <a:rPr lang="th-TH" smtClean="0"/>
              <a:pPr/>
              <a:t>17</a:t>
            </a:fld>
            <a:endParaRPr lang="th-TH" dirty="0"/>
          </a:p>
        </p:txBody>
      </p:sp>
    </p:spTree>
    <p:extLst>
      <p:ext uri="{BB962C8B-B14F-4D97-AF65-F5344CB8AC3E}">
        <p14:creationId xmlns:p14="http://schemas.microsoft.com/office/powerpoint/2010/main" xmlns="" val="382351658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en-US" altLang="th-TH" smtClean="0"/>
              <a:t>Stock Prices and Intrinsic Value</a:t>
            </a:r>
          </a:p>
        </p:txBody>
      </p:sp>
      <p:sp>
        <p:nvSpPr>
          <p:cNvPr id="8195" name="Rectangle 3"/>
          <p:cNvSpPr>
            <a:spLocks noGrp="1" noChangeArrowheads="1"/>
          </p:cNvSpPr>
          <p:nvPr>
            <p:ph sz="quarter" idx="1"/>
          </p:nvPr>
        </p:nvSpPr>
        <p:spPr>
          <a:xfrm>
            <a:off x="612775" y="1600200"/>
            <a:ext cx="7616825" cy="4495800"/>
          </a:xfrm>
        </p:spPr>
        <p:txBody>
          <a:bodyPr/>
          <a:lstStyle/>
          <a:p>
            <a:pPr eaLnBrk="1" hangingPunct="1">
              <a:lnSpc>
                <a:spcPct val="100000"/>
              </a:lnSpc>
              <a:spcBef>
                <a:spcPct val="0"/>
              </a:spcBef>
              <a:buFont typeface="Arial" charset="0"/>
              <a:buChar char="•"/>
              <a:defRPr/>
            </a:pPr>
            <a:r>
              <a:rPr lang="en-US" dirty="0" smtClean="0"/>
              <a:t>In equilibrium, a stock’s price should equal its “true” or intrinsic value.</a:t>
            </a:r>
          </a:p>
          <a:p>
            <a:pPr eaLnBrk="1" hangingPunct="1">
              <a:lnSpc>
                <a:spcPct val="100000"/>
              </a:lnSpc>
              <a:spcBef>
                <a:spcPct val="0"/>
              </a:spcBef>
              <a:buFont typeface="Arial" charset="0"/>
              <a:buChar char="•"/>
              <a:defRPr/>
            </a:pPr>
            <a:r>
              <a:rPr lang="en-US" dirty="0" smtClean="0"/>
              <a:t>Intrinsic value is a long-run concept.</a:t>
            </a:r>
          </a:p>
          <a:p>
            <a:pPr eaLnBrk="1" hangingPunct="1">
              <a:lnSpc>
                <a:spcPct val="100000"/>
              </a:lnSpc>
              <a:spcBef>
                <a:spcPct val="0"/>
              </a:spcBef>
              <a:buFont typeface="Arial" charset="0"/>
              <a:buChar char="•"/>
              <a:defRPr/>
            </a:pPr>
            <a:r>
              <a:rPr lang="en-US" dirty="0" smtClean="0"/>
              <a:t>To the extent that investor perceptions are incorrect, a stock’s price in the short run may deviate from its intrinsic value.</a:t>
            </a:r>
          </a:p>
          <a:p>
            <a:pPr eaLnBrk="1" hangingPunct="1">
              <a:lnSpc>
                <a:spcPct val="100000"/>
              </a:lnSpc>
              <a:spcBef>
                <a:spcPct val="0"/>
              </a:spcBef>
              <a:buFont typeface="Arial" charset="0"/>
              <a:buChar char="•"/>
              <a:defRPr/>
            </a:pPr>
            <a:r>
              <a:rPr lang="en-US" dirty="0" smtClean="0"/>
              <a:t>Ideally, managers should avoid actions that reduce intrinsic value, even if those decisions increase the stock price in the short run.  </a:t>
            </a:r>
          </a:p>
        </p:txBody>
      </p:sp>
      <p:sp>
        <p:nvSpPr>
          <p:cNvPr id="2" name="Slide Number Placeholder 1"/>
          <p:cNvSpPr>
            <a:spLocks noGrp="1"/>
          </p:cNvSpPr>
          <p:nvPr>
            <p:ph type="sldNum" sz="quarter" idx="12"/>
          </p:nvPr>
        </p:nvSpPr>
        <p:spPr/>
        <p:txBody>
          <a:bodyPr/>
          <a:lstStyle/>
          <a:p>
            <a:fld id="{7A5FDE47-BFA0-4583-87BD-92F57846FA82}" type="slidenum">
              <a:rPr lang="th-TH" smtClean="0"/>
              <a:pPr/>
              <a:t>18</a:t>
            </a:fld>
            <a:endParaRPr lang="th-TH" dirty="0"/>
          </a:p>
        </p:txBody>
      </p:sp>
    </p:spTree>
    <p:extLst>
      <p:ext uri="{BB962C8B-B14F-4D97-AF65-F5344CB8AC3E}">
        <p14:creationId xmlns:p14="http://schemas.microsoft.com/office/powerpoint/2010/main" xmlns="" val="282378106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5"/>
          <p:cNvSpPr>
            <a:spLocks noGrp="1" noChangeArrowheads="1"/>
          </p:cNvSpPr>
          <p:nvPr>
            <p:ph type="title"/>
          </p:nvPr>
        </p:nvSpPr>
        <p:spPr/>
        <p:txBody>
          <a:bodyPr/>
          <a:lstStyle/>
          <a:p>
            <a:pPr eaLnBrk="1" hangingPunct="1"/>
            <a:r>
              <a:rPr lang="en-US" altLang="th-TH" smtClean="0"/>
              <a:t>Determinants of Intrinsic Values and Stock Prices</a:t>
            </a:r>
          </a:p>
        </p:txBody>
      </p:sp>
      <p:grpSp>
        <p:nvGrpSpPr>
          <p:cNvPr id="21508" name="Group 42"/>
          <p:cNvGrpSpPr>
            <a:grpSpLocks/>
          </p:cNvGrpSpPr>
          <p:nvPr/>
        </p:nvGrpSpPr>
        <p:grpSpPr bwMode="auto">
          <a:xfrm>
            <a:off x="473075" y="1665289"/>
            <a:ext cx="8670925" cy="4691062"/>
            <a:chOff x="235664" y="1674813"/>
            <a:chExt cx="8670211" cy="4691062"/>
          </a:xfrm>
        </p:grpSpPr>
        <p:cxnSp>
          <p:nvCxnSpPr>
            <p:cNvPr id="40" name="Straight Arrow Connector 39"/>
            <p:cNvCxnSpPr/>
            <p:nvPr/>
          </p:nvCxnSpPr>
          <p:spPr>
            <a:xfrm rot="10800000" flipV="1">
              <a:off x="1351585" y="2393950"/>
              <a:ext cx="1401647" cy="568325"/>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a:endCxn id="29" idx="0"/>
            </p:cNvCxnSpPr>
            <p:nvPr/>
          </p:nvCxnSpPr>
          <p:spPr>
            <a:xfrm rot="5400000">
              <a:off x="3099253" y="2463819"/>
              <a:ext cx="609600" cy="450813"/>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a:endCxn id="32" idx="0"/>
            </p:cNvCxnSpPr>
            <p:nvPr/>
          </p:nvCxnSpPr>
          <p:spPr>
            <a:xfrm rot="5400000">
              <a:off x="5178707" y="2686051"/>
              <a:ext cx="600075" cy="15874"/>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p:nvPr/>
          </p:nvCxnSpPr>
          <p:spPr>
            <a:xfrm>
              <a:off x="6401006" y="2403475"/>
              <a:ext cx="1569909" cy="550863"/>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a:stCxn id="26" idx="2"/>
            </p:cNvCxnSpPr>
            <p:nvPr/>
          </p:nvCxnSpPr>
          <p:spPr>
            <a:xfrm rot="16200000" flipH="1">
              <a:off x="1467440" y="3500479"/>
              <a:ext cx="552450" cy="1003217"/>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3" name="Straight Arrow Connector 52"/>
            <p:cNvCxnSpPr>
              <a:stCxn id="30" idx="2"/>
            </p:cNvCxnSpPr>
            <p:nvPr/>
          </p:nvCxnSpPr>
          <p:spPr>
            <a:xfrm rot="5400000">
              <a:off x="2632568" y="3732234"/>
              <a:ext cx="574675" cy="517482"/>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5" name="Straight Arrow Connector 54"/>
            <p:cNvCxnSpPr>
              <a:stCxn id="33" idx="2"/>
            </p:cNvCxnSpPr>
            <p:nvPr/>
          </p:nvCxnSpPr>
          <p:spPr>
            <a:xfrm rot="16200000" flipH="1">
              <a:off x="5784290" y="3390156"/>
              <a:ext cx="576262" cy="1203226"/>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7" name="Straight Arrow Connector 56"/>
            <p:cNvCxnSpPr>
              <a:stCxn id="35" idx="2"/>
            </p:cNvCxnSpPr>
            <p:nvPr/>
          </p:nvCxnSpPr>
          <p:spPr>
            <a:xfrm rot="5400000">
              <a:off x="7249432" y="3547307"/>
              <a:ext cx="563562" cy="920674"/>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9" name="Straight Arrow Connector 58"/>
            <p:cNvCxnSpPr/>
            <p:nvPr/>
          </p:nvCxnSpPr>
          <p:spPr>
            <a:xfrm rot="16200000" flipH="1">
              <a:off x="3102429" y="4392689"/>
              <a:ext cx="584200" cy="1847698"/>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1" name="Straight Arrow Connector 60"/>
            <p:cNvCxnSpPr>
              <a:stCxn id="20" idx="2"/>
            </p:cNvCxnSpPr>
            <p:nvPr/>
          </p:nvCxnSpPr>
          <p:spPr>
            <a:xfrm rot="5400000">
              <a:off x="5660476" y="4409356"/>
              <a:ext cx="554038" cy="1825475"/>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7" name="Rounded Rectangle 16"/>
            <p:cNvSpPr/>
            <p:nvPr/>
          </p:nvSpPr>
          <p:spPr>
            <a:xfrm>
              <a:off x="1840495" y="1674813"/>
              <a:ext cx="5452613" cy="730250"/>
            </a:xfrm>
            <a:prstGeom prst="roundRect">
              <a:avLst>
                <a:gd name="adj" fmla="val 10000"/>
              </a:avLst>
            </a:prstGeom>
            <a:solidFill>
              <a:schemeClr val="accent1">
                <a:lumMod val="20000"/>
                <a:lumOff val="80000"/>
                <a:alpha val="90000"/>
              </a:schemeClr>
            </a:solidFill>
            <a:ln>
              <a:solidFill>
                <a:schemeClr val="accent1">
                  <a:lumMod val="75000"/>
                </a:schemeClr>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4" name="Rounded Rectangle 13"/>
            <p:cNvSpPr/>
            <p:nvPr/>
          </p:nvSpPr>
          <p:spPr bwMode="auto">
            <a:xfrm>
              <a:off x="1556355" y="4313238"/>
              <a:ext cx="1828649" cy="731837"/>
            </a:xfrm>
            <a:prstGeom prst="roundRect">
              <a:avLst>
                <a:gd name="adj" fmla="val 10000"/>
              </a:avLst>
            </a:prstGeom>
            <a:solidFill>
              <a:schemeClr val="accent2">
                <a:lumMod val="20000"/>
                <a:lumOff val="80000"/>
                <a:alpha val="90000"/>
              </a:schemeClr>
            </a:solidFill>
            <a:ln>
              <a:solidFill>
                <a:schemeClr val="accent2">
                  <a:lumMod val="75000"/>
                </a:schemeClr>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20" name="Rounded Rectangle 19"/>
            <p:cNvSpPr/>
            <p:nvPr/>
          </p:nvSpPr>
          <p:spPr bwMode="auto">
            <a:xfrm>
              <a:off x="5935908" y="4313238"/>
              <a:ext cx="1828649" cy="731837"/>
            </a:xfrm>
            <a:prstGeom prst="roundRect">
              <a:avLst>
                <a:gd name="adj" fmla="val 10000"/>
              </a:avLst>
            </a:prstGeom>
            <a:solidFill>
              <a:schemeClr val="accent2">
                <a:lumMod val="20000"/>
                <a:lumOff val="80000"/>
                <a:alpha val="90000"/>
              </a:schemeClr>
            </a:solidFill>
            <a:ln>
              <a:solidFill>
                <a:schemeClr val="accent2">
                  <a:lumMod val="75000"/>
                </a:schemeClr>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23" name="Rounded Rectangle 22"/>
            <p:cNvSpPr/>
            <p:nvPr/>
          </p:nvSpPr>
          <p:spPr bwMode="auto">
            <a:xfrm>
              <a:off x="2743707" y="5634038"/>
              <a:ext cx="3657299" cy="731837"/>
            </a:xfrm>
            <a:prstGeom prst="roundRect">
              <a:avLst>
                <a:gd name="adj" fmla="val 10000"/>
              </a:avLst>
            </a:prstGeom>
            <a:solidFill>
              <a:schemeClr val="accent1">
                <a:lumMod val="20000"/>
                <a:lumOff val="80000"/>
                <a:alpha val="90000"/>
              </a:schemeClr>
            </a:solidFill>
            <a:ln>
              <a:solidFill>
                <a:schemeClr val="accent1">
                  <a:lumMod val="50000"/>
                </a:schemeClr>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grpSp>
          <p:nvGrpSpPr>
            <p:cNvPr id="3" name="Group 24"/>
            <p:cNvGrpSpPr/>
            <p:nvPr/>
          </p:nvGrpSpPr>
          <p:grpSpPr>
            <a:xfrm>
              <a:off x="235664" y="2994088"/>
              <a:ext cx="2011680" cy="731520"/>
              <a:chOff x="473355" y="1474661"/>
              <a:chExt cx="1899387" cy="907539"/>
            </a:xfrm>
            <a:solidFill>
              <a:schemeClr val="accent3">
                <a:lumMod val="20000"/>
                <a:lumOff val="80000"/>
              </a:schemeClr>
            </a:solidFill>
          </p:grpSpPr>
          <p:sp>
            <p:nvSpPr>
              <p:cNvPr id="26" name="Rounded Rectangle 25"/>
              <p:cNvSpPr/>
              <p:nvPr/>
            </p:nvSpPr>
            <p:spPr>
              <a:xfrm>
                <a:off x="473355" y="1474661"/>
                <a:ext cx="1899387" cy="907539"/>
              </a:xfrm>
              <a:prstGeom prst="roundRect">
                <a:avLst>
                  <a:gd name="adj" fmla="val 10000"/>
                </a:avLst>
              </a:prstGeom>
              <a:grpFill/>
              <a:ln>
                <a:solidFill>
                  <a:schemeClr val="accent3">
                    <a:lumMod val="75000"/>
                  </a:schemeClr>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27" name="Rounded Rectangle 4"/>
              <p:cNvSpPr/>
              <p:nvPr/>
            </p:nvSpPr>
            <p:spPr>
              <a:xfrm>
                <a:off x="491035" y="1501244"/>
                <a:ext cx="1846225" cy="854377"/>
              </a:xfrm>
              <a:prstGeom prst="rect">
                <a:avLst/>
              </a:prstGeom>
              <a:noFill/>
              <a:ln>
                <a:no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lIns="76200" tIns="76200" rIns="76200" bIns="76200" spcCol="1270" anchor="ctr"/>
              <a:lstStyle/>
              <a:p>
                <a:pPr algn="ctr" defTabSz="889000" eaLnBrk="1" hangingPunct="1">
                  <a:lnSpc>
                    <a:spcPct val="90000"/>
                  </a:lnSpc>
                  <a:spcAft>
                    <a:spcPct val="35000"/>
                  </a:spcAft>
                  <a:defRPr/>
                </a:pPr>
                <a:r>
                  <a:rPr lang="en-US" sz="2000" dirty="0"/>
                  <a:t>“True” Investor Cash Flows</a:t>
                </a:r>
              </a:p>
            </p:txBody>
          </p:sp>
        </p:grpSp>
        <p:grpSp>
          <p:nvGrpSpPr>
            <p:cNvPr id="21524" name="Group 27"/>
            <p:cNvGrpSpPr>
              <a:grpSpLocks/>
            </p:cNvGrpSpPr>
            <p:nvPr/>
          </p:nvGrpSpPr>
          <p:grpSpPr bwMode="auto">
            <a:xfrm>
              <a:off x="2492375" y="2994025"/>
              <a:ext cx="1371600" cy="731838"/>
              <a:chOff x="2690342" y="1474661"/>
              <a:chExt cx="1084159" cy="907539"/>
            </a:xfrm>
          </p:grpSpPr>
          <p:sp>
            <p:nvSpPr>
              <p:cNvPr id="29" name="Rounded Rectangle 28"/>
              <p:cNvSpPr/>
              <p:nvPr/>
            </p:nvSpPr>
            <p:spPr>
              <a:xfrm>
                <a:off x="2690759" y="1474661"/>
                <a:ext cx="1084070" cy="907539"/>
              </a:xfrm>
              <a:prstGeom prst="roundRect">
                <a:avLst>
                  <a:gd name="adj" fmla="val 10000"/>
                </a:avLst>
              </a:prstGeom>
              <a:solidFill>
                <a:schemeClr val="accent3">
                  <a:lumMod val="20000"/>
                  <a:lumOff val="80000"/>
                </a:schemeClr>
              </a:solidFill>
              <a:ln>
                <a:solidFill>
                  <a:schemeClr val="accent3">
                    <a:lumMod val="75000"/>
                  </a:schemeClr>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30" name="Rounded Rectangle 6"/>
              <p:cNvSpPr/>
              <p:nvPr/>
            </p:nvSpPr>
            <p:spPr>
              <a:xfrm>
                <a:off x="2717109" y="1502222"/>
                <a:ext cx="1031372" cy="852417"/>
              </a:xfrm>
              <a:prstGeom prst="rect">
                <a:avLst/>
              </a:prstGeom>
              <a:noFill/>
            </p:spPr>
            <p:style>
              <a:lnRef idx="0">
                <a:scrgbClr r="0" g="0" b="0"/>
              </a:lnRef>
              <a:fillRef idx="0">
                <a:scrgbClr r="0" g="0" b="0"/>
              </a:fillRef>
              <a:effectRef idx="0">
                <a:scrgbClr r="0" g="0" b="0"/>
              </a:effectRef>
              <a:fontRef idx="minor">
                <a:schemeClr val="dk1">
                  <a:hueOff val="0"/>
                  <a:satOff val="0"/>
                  <a:lumOff val="0"/>
                  <a:alphaOff val="0"/>
                </a:schemeClr>
              </a:fontRef>
            </p:style>
            <p:txBody>
              <a:bodyPr lIns="76200" tIns="76200" rIns="76200" bIns="76200" spcCol="1270" anchor="ctr"/>
              <a:lstStyle/>
              <a:p>
                <a:pPr algn="ctr" defTabSz="889000" eaLnBrk="1" hangingPunct="1">
                  <a:lnSpc>
                    <a:spcPct val="90000"/>
                  </a:lnSpc>
                  <a:spcAft>
                    <a:spcPct val="35000"/>
                  </a:spcAft>
                  <a:defRPr/>
                </a:pPr>
                <a:r>
                  <a:rPr lang="en-US" sz="2000" dirty="0"/>
                  <a:t>“True” Risk</a:t>
                </a:r>
              </a:p>
            </p:txBody>
          </p:sp>
        </p:grpSp>
        <p:grpSp>
          <p:nvGrpSpPr>
            <p:cNvPr id="21525" name="Group 30"/>
            <p:cNvGrpSpPr>
              <a:grpSpLocks/>
            </p:cNvGrpSpPr>
            <p:nvPr/>
          </p:nvGrpSpPr>
          <p:grpSpPr bwMode="auto">
            <a:xfrm>
              <a:off x="4110038" y="2994025"/>
              <a:ext cx="2720975" cy="731838"/>
              <a:chOff x="4092101" y="1474661"/>
              <a:chExt cx="2177523" cy="907539"/>
            </a:xfrm>
          </p:grpSpPr>
          <p:sp>
            <p:nvSpPr>
              <p:cNvPr id="32" name="Rounded Rectangle 31"/>
              <p:cNvSpPr/>
              <p:nvPr/>
            </p:nvSpPr>
            <p:spPr>
              <a:xfrm>
                <a:off x="4092417" y="1474661"/>
                <a:ext cx="2177344" cy="907539"/>
              </a:xfrm>
              <a:prstGeom prst="roundRect">
                <a:avLst>
                  <a:gd name="adj" fmla="val 10000"/>
                </a:avLst>
              </a:prstGeom>
              <a:solidFill>
                <a:schemeClr val="accent3">
                  <a:lumMod val="20000"/>
                  <a:lumOff val="80000"/>
                  <a:alpha val="90000"/>
                </a:schemeClr>
              </a:solidFill>
              <a:ln>
                <a:solidFill>
                  <a:schemeClr val="accent3">
                    <a:lumMod val="75000"/>
                  </a:schemeClr>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33" name="Rounded Rectangle 8"/>
              <p:cNvSpPr/>
              <p:nvPr/>
            </p:nvSpPr>
            <p:spPr>
              <a:xfrm>
                <a:off x="4119094" y="1502222"/>
                <a:ext cx="2123990" cy="852417"/>
              </a:xfrm>
              <a:prstGeom prst="rect">
                <a:avLst/>
              </a:prstGeom>
              <a:noFill/>
            </p:spPr>
            <p:style>
              <a:lnRef idx="0">
                <a:scrgbClr r="0" g="0" b="0"/>
              </a:lnRef>
              <a:fillRef idx="0">
                <a:scrgbClr r="0" g="0" b="0"/>
              </a:fillRef>
              <a:effectRef idx="0">
                <a:scrgbClr r="0" g="0" b="0"/>
              </a:effectRef>
              <a:fontRef idx="minor">
                <a:schemeClr val="dk1">
                  <a:hueOff val="0"/>
                  <a:satOff val="0"/>
                  <a:lumOff val="0"/>
                  <a:alphaOff val="0"/>
                </a:schemeClr>
              </a:fontRef>
            </p:style>
            <p:txBody>
              <a:bodyPr lIns="76200" tIns="76200" rIns="76200" bIns="76200" spcCol="1270" anchor="ctr"/>
              <a:lstStyle/>
              <a:p>
                <a:pPr algn="ctr" defTabSz="889000" eaLnBrk="1" hangingPunct="1">
                  <a:lnSpc>
                    <a:spcPct val="90000"/>
                  </a:lnSpc>
                  <a:spcAft>
                    <a:spcPct val="35000"/>
                  </a:spcAft>
                  <a:defRPr/>
                </a:pPr>
                <a:r>
                  <a:rPr lang="en-US" sz="2000" dirty="0"/>
                  <a:t>“Perceived” Investor Cash Flows</a:t>
                </a:r>
              </a:p>
            </p:txBody>
          </p:sp>
        </p:grpSp>
        <p:grpSp>
          <p:nvGrpSpPr>
            <p:cNvPr id="21526" name="Group 33"/>
            <p:cNvGrpSpPr>
              <a:grpSpLocks/>
            </p:cNvGrpSpPr>
            <p:nvPr/>
          </p:nvGrpSpPr>
          <p:grpSpPr bwMode="auto">
            <a:xfrm>
              <a:off x="7077075" y="2994025"/>
              <a:ext cx="1828800" cy="731838"/>
              <a:chOff x="6587224" y="1474661"/>
              <a:chExt cx="1480218" cy="907539"/>
            </a:xfrm>
          </p:grpSpPr>
          <p:sp>
            <p:nvSpPr>
              <p:cNvPr id="35" name="Rounded Rectangle 34"/>
              <p:cNvSpPr/>
              <p:nvPr/>
            </p:nvSpPr>
            <p:spPr>
              <a:xfrm>
                <a:off x="6587346" y="1474661"/>
                <a:ext cx="1480096" cy="907539"/>
              </a:xfrm>
              <a:prstGeom prst="roundRect">
                <a:avLst>
                  <a:gd name="adj" fmla="val 10000"/>
                </a:avLst>
              </a:prstGeom>
              <a:solidFill>
                <a:schemeClr val="accent3">
                  <a:lumMod val="20000"/>
                  <a:lumOff val="80000"/>
                  <a:alpha val="90000"/>
                </a:schemeClr>
              </a:solidFill>
              <a:ln>
                <a:solidFill>
                  <a:schemeClr val="accent3">
                    <a:lumMod val="75000"/>
                  </a:schemeClr>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36" name="Rounded Rectangle 10"/>
              <p:cNvSpPr/>
              <p:nvPr/>
            </p:nvSpPr>
            <p:spPr>
              <a:xfrm>
                <a:off x="6614328" y="1502222"/>
                <a:ext cx="1426134" cy="852417"/>
              </a:xfrm>
              <a:prstGeom prst="rect">
                <a:avLst/>
              </a:prstGeom>
              <a:noFill/>
            </p:spPr>
            <p:style>
              <a:lnRef idx="0">
                <a:scrgbClr r="0" g="0" b="0"/>
              </a:lnRef>
              <a:fillRef idx="0">
                <a:scrgbClr r="0" g="0" b="0"/>
              </a:fillRef>
              <a:effectRef idx="0">
                <a:scrgbClr r="0" g="0" b="0"/>
              </a:effectRef>
              <a:fontRef idx="minor">
                <a:schemeClr val="dk1">
                  <a:hueOff val="0"/>
                  <a:satOff val="0"/>
                  <a:lumOff val="0"/>
                  <a:alphaOff val="0"/>
                </a:schemeClr>
              </a:fontRef>
            </p:style>
            <p:txBody>
              <a:bodyPr lIns="76200" tIns="76200" rIns="76200" bIns="76200" spcCol="1270" anchor="ctr"/>
              <a:lstStyle/>
              <a:p>
                <a:pPr algn="ctr" defTabSz="889000" eaLnBrk="1" hangingPunct="1">
                  <a:lnSpc>
                    <a:spcPct val="90000"/>
                  </a:lnSpc>
                  <a:spcAft>
                    <a:spcPct val="35000"/>
                  </a:spcAft>
                  <a:defRPr/>
                </a:pPr>
                <a:r>
                  <a:rPr lang="en-US" sz="2000" dirty="0"/>
                  <a:t>“Perceived” Risk</a:t>
                </a:r>
              </a:p>
            </p:txBody>
          </p:sp>
        </p:grpSp>
        <p:sp>
          <p:nvSpPr>
            <p:cNvPr id="37" name="Rounded Rectangle 5"/>
            <p:cNvSpPr/>
            <p:nvPr/>
          </p:nvSpPr>
          <p:spPr>
            <a:xfrm>
              <a:off x="1829383" y="1695450"/>
              <a:ext cx="5457376" cy="688975"/>
            </a:xfrm>
            <a:prstGeom prst="rect">
              <a:avLst/>
            </a:prstGeom>
            <a:noFill/>
          </p:spPr>
          <p:style>
            <a:lnRef idx="0">
              <a:scrgbClr r="0" g="0" b="0"/>
            </a:lnRef>
            <a:fillRef idx="0">
              <a:scrgbClr r="0" g="0" b="0"/>
            </a:fillRef>
            <a:effectRef idx="0">
              <a:scrgbClr r="0" g="0" b="0"/>
            </a:effectRef>
            <a:fontRef idx="minor">
              <a:schemeClr val="dk1">
                <a:hueOff val="0"/>
                <a:satOff val="0"/>
                <a:lumOff val="0"/>
                <a:alphaOff val="0"/>
              </a:schemeClr>
            </a:fontRef>
          </p:style>
          <p:txBody>
            <a:bodyPr lIns="76200" tIns="76200" rIns="76200" bIns="76200" spcCol="1270" anchor="ctr"/>
            <a:lstStyle/>
            <a:p>
              <a:pPr algn="ctr" defTabSz="889000" eaLnBrk="1" hangingPunct="1">
                <a:lnSpc>
                  <a:spcPct val="90000"/>
                </a:lnSpc>
                <a:spcAft>
                  <a:spcPct val="35000"/>
                </a:spcAft>
                <a:defRPr/>
              </a:pPr>
              <a:r>
                <a:rPr lang="en-US" sz="2000" dirty="0"/>
                <a:t>Managerial Actions, the Economic Environment, Taxes, and the Political Climate</a:t>
              </a:r>
            </a:p>
          </p:txBody>
        </p:sp>
        <p:sp>
          <p:nvSpPr>
            <p:cNvPr id="38" name="Rounded Rectangle 5"/>
            <p:cNvSpPr/>
            <p:nvPr/>
          </p:nvSpPr>
          <p:spPr bwMode="auto">
            <a:xfrm>
              <a:off x="1589690" y="4335463"/>
              <a:ext cx="1761980" cy="68738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49530" tIns="49530" rIns="49530" bIns="49530" spcCol="1270" anchor="ctr"/>
            <a:lstStyle/>
            <a:p>
              <a:pPr algn="ctr" defTabSz="577850" eaLnBrk="1" hangingPunct="1">
                <a:lnSpc>
                  <a:spcPct val="90000"/>
                </a:lnSpc>
                <a:spcAft>
                  <a:spcPct val="35000"/>
                </a:spcAft>
                <a:defRPr/>
              </a:pPr>
              <a:r>
                <a:rPr lang="en-US" sz="2000" dirty="0"/>
                <a:t>Stock’s </a:t>
              </a:r>
              <a:br>
                <a:rPr lang="en-US" sz="2000" dirty="0"/>
              </a:br>
              <a:r>
                <a:rPr lang="en-US" sz="2000" dirty="0"/>
                <a:t>Intrinsic Value</a:t>
              </a:r>
            </a:p>
          </p:txBody>
        </p:sp>
        <p:sp>
          <p:nvSpPr>
            <p:cNvPr id="39" name="Rounded Rectangle 5"/>
            <p:cNvSpPr/>
            <p:nvPr/>
          </p:nvSpPr>
          <p:spPr bwMode="auto">
            <a:xfrm>
              <a:off x="5969242" y="4335463"/>
              <a:ext cx="1761980" cy="68738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49530" tIns="49530" rIns="49530" bIns="49530" spcCol="1270" anchor="ctr"/>
            <a:lstStyle/>
            <a:p>
              <a:pPr algn="ctr" defTabSz="577850" eaLnBrk="1" hangingPunct="1">
                <a:lnSpc>
                  <a:spcPct val="90000"/>
                </a:lnSpc>
                <a:spcAft>
                  <a:spcPct val="35000"/>
                </a:spcAft>
                <a:defRPr/>
              </a:pPr>
              <a:r>
                <a:rPr lang="en-US" sz="2000" dirty="0"/>
                <a:t>Stock’s </a:t>
              </a:r>
              <a:br>
                <a:rPr lang="en-US" sz="2000" dirty="0"/>
              </a:br>
              <a:r>
                <a:rPr lang="en-US" sz="2000" dirty="0"/>
                <a:t>Market Price</a:t>
              </a:r>
            </a:p>
          </p:txBody>
        </p:sp>
        <p:sp>
          <p:nvSpPr>
            <p:cNvPr id="41" name="Rounded Rectangle 5"/>
            <p:cNvSpPr/>
            <p:nvPr/>
          </p:nvSpPr>
          <p:spPr bwMode="auto">
            <a:xfrm>
              <a:off x="2811965" y="5656263"/>
              <a:ext cx="3520785" cy="68738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49530" tIns="49530" rIns="49530" bIns="49530" spcCol="1270" anchor="ctr"/>
            <a:lstStyle/>
            <a:p>
              <a:pPr algn="ctr" defTabSz="577850" eaLnBrk="1" hangingPunct="1">
                <a:lnSpc>
                  <a:spcPct val="90000"/>
                </a:lnSpc>
                <a:spcAft>
                  <a:spcPct val="35000"/>
                </a:spcAft>
                <a:defRPr/>
              </a:pPr>
              <a:r>
                <a:rPr lang="en-US" sz="2000" dirty="0"/>
                <a:t>Market Equilibrium:</a:t>
              </a:r>
              <a:br>
                <a:rPr lang="en-US" sz="2000" dirty="0"/>
              </a:br>
              <a:r>
                <a:rPr lang="en-US" sz="2000" dirty="0"/>
                <a:t>Intrinsic Value = Stock Price</a:t>
              </a:r>
            </a:p>
          </p:txBody>
        </p:sp>
      </p:grpSp>
      <p:sp>
        <p:nvSpPr>
          <p:cNvPr id="2" name="Slide Number Placeholder 1"/>
          <p:cNvSpPr>
            <a:spLocks noGrp="1"/>
          </p:cNvSpPr>
          <p:nvPr>
            <p:ph type="sldNum" sz="quarter" idx="12"/>
          </p:nvPr>
        </p:nvSpPr>
        <p:spPr/>
        <p:txBody>
          <a:bodyPr/>
          <a:lstStyle/>
          <a:p>
            <a:fld id="{7A5FDE47-BFA0-4583-87BD-92F57846FA82}" type="slidenum">
              <a:rPr lang="th-TH" smtClean="0"/>
              <a:pPr/>
              <a:t>19</a:t>
            </a:fld>
            <a:endParaRPr lang="th-TH" dirty="0"/>
          </a:p>
        </p:txBody>
      </p:sp>
    </p:spTree>
    <p:extLst>
      <p:ext uri="{BB962C8B-B14F-4D97-AF65-F5344CB8AC3E}">
        <p14:creationId xmlns:p14="http://schemas.microsoft.com/office/powerpoint/2010/main" xmlns="" val="324681957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Intrinsic Value and Price</a:t>
            </a:r>
            <a:endParaRPr lang="th-TH"/>
          </a:p>
        </p:txBody>
      </p:sp>
      <p:sp>
        <p:nvSpPr>
          <p:cNvPr id="3" name="Content Placeholder 2"/>
          <p:cNvSpPr>
            <a:spLocks noGrp="1"/>
          </p:cNvSpPr>
          <p:nvPr>
            <p:ph idx="1"/>
          </p:nvPr>
        </p:nvSpPr>
        <p:spPr/>
        <p:txBody>
          <a:bodyPr/>
          <a:lstStyle/>
          <a:p>
            <a:r>
              <a:rPr lang="en-US" smtClean="0">
                <a:hlinkClick r:id="rId2"/>
              </a:rPr>
              <a:t>intric value by Warren Buffet</a:t>
            </a:r>
            <a:endParaRPr lang="th-TH"/>
          </a:p>
        </p:txBody>
      </p:sp>
      <p:sp>
        <p:nvSpPr>
          <p:cNvPr id="4" name="Slide Number Placeholder 3"/>
          <p:cNvSpPr>
            <a:spLocks noGrp="1"/>
          </p:cNvSpPr>
          <p:nvPr>
            <p:ph type="sldNum" sz="quarter" idx="12"/>
          </p:nvPr>
        </p:nvSpPr>
        <p:spPr/>
        <p:txBody>
          <a:bodyPr/>
          <a:lstStyle/>
          <a:p>
            <a:fld id="{7A5FDE47-BFA0-4583-87BD-92F57846FA82}" type="slidenum">
              <a:rPr lang="th-TH" smtClean="0"/>
              <a:pPr/>
              <a:t>20</a:t>
            </a:fld>
            <a:endParaRPr lang="th-TH"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r>
              <a:rPr lang="en-US" altLang="th-TH" smtClean="0"/>
              <a:t>Some Important Business Trends</a:t>
            </a:r>
          </a:p>
        </p:txBody>
      </p:sp>
      <p:sp>
        <p:nvSpPr>
          <p:cNvPr id="10243" name="Rectangle 3"/>
          <p:cNvSpPr>
            <a:spLocks noGrp="1" noChangeArrowheads="1"/>
          </p:cNvSpPr>
          <p:nvPr>
            <p:ph sz="quarter" idx="1"/>
          </p:nvPr>
        </p:nvSpPr>
        <p:spPr>
          <a:xfrm>
            <a:off x="763587" y="1600200"/>
            <a:ext cx="7616825" cy="5121276"/>
          </a:xfrm>
        </p:spPr>
        <p:txBody>
          <a:bodyPr>
            <a:normAutofit/>
          </a:bodyPr>
          <a:lstStyle/>
          <a:p>
            <a:pPr eaLnBrk="1" hangingPunct="1">
              <a:lnSpc>
                <a:spcPct val="100000"/>
              </a:lnSpc>
              <a:spcBef>
                <a:spcPct val="0"/>
              </a:spcBef>
              <a:buFont typeface="Arial" charset="0"/>
              <a:buChar char="•"/>
              <a:defRPr/>
            </a:pPr>
            <a:r>
              <a:rPr lang="en-US" dirty="0" smtClean="0"/>
              <a:t>Corporate scandals have reinforced the importance of business ethics, and have spurred additional regulations and corporate oversight.</a:t>
            </a:r>
          </a:p>
          <a:p>
            <a:pPr eaLnBrk="1" hangingPunct="1">
              <a:lnSpc>
                <a:spcPct val="150000"/>
              </a:lnSpc>
              <a:spcBef>
                <a:spcPct val="0"/>
              </a:spcBef>
              <a:buFont typeface="Arial" charset="0"/>
              <a:buChar char="•"/>
              <a:defRPr/>
            </a:pPr>
            <a:r>
              <a:rPr lang="en-US" dirty="0" smtClean="0"/>
              <a:t>Increased globalization of business.</a:t>
            </a:r>
          </a:p>
          <a:p>
            <a:pPr eaLnBrk="1" hangingPunct="1">
              <a:lnSpc>
                <a:spcPct val="110000"/>
              </a:lnSpc>
              <a:spcBef>
                <a:spcPct val="0"/>
              </a:spcBef>
              <a:buFont typeface="Arial" charset="0"/>
              <a:buChar char="•"/>
              <a:defRPr/>
            </a:pPr>
            <a:r>
              <a:rPr lang="en-US" dirty="0" smtClean="0"/>
              <a:t>The effects of ever-improving information technology have had a profound effect on all aspects of business finance.</a:t>
            </a:r>
          </a:p>
          <a:p>
            <a:pPr eaLnBrk="1" hangingPunct="1">
              <a:lnSpc>
                <a:spcPct val="100000"/>
              </a:lnSpc>
              <a:spcBef>
                <a:spcPct val="0"/>
              </a:spcBef>
              <a:buFont typeface="Arial" charset="0"/>
              <a:buChar char="•"/>
              <a:defRPr/>
            </a:pPr>
            <a:r>
              <a:rPr lang="en-US" dirty="0" smtClean="0"/>
              <a:t>Stockholders now have more control of </a:t>
            </a:r>
            <a:r>
              <a:rPr lang="en-US" u="sng" dirty="0" smtClean="0"/>
              <a:t>corporate governance.</a:t>
            </a:r>
          </a:p>
        </p:txBody>
      </p:sp>
      <p:sp>
        <p:nvSpPr>
          <p:cNvPr id="2" name="Slide Number Placeholder 1"/>
          <p:cNvSpPr>
            <a:spLocks noGrp="1"/>
          </p:cNvSpPr>
          <p:nvPr>
            <p:ph type="sldNum" sz="quarter" idx="12"/>
          </p:nvPr>
        </p:nvSpPr>
        <p:spPr/>
        <p:txBody>
          <a:bodyPr/>
          <a:lstStyle/>
          <a:p>
            <a:fld id="{7A5FDE47-BFA0-4583-87BD-92F57846FA82}" type="slidenum">
              <a:rPr lang="th-TH" smtClean="0"/>
              <a:pPr/>
              <a:t>21</a:t>
            </a:fld>
            <a:endParaRPr lang="th-TH" dirty="0"/>
          </a:p>
        </p:txBody>
      </p:sp>
    </p:spTree>
    <p:extLst>
      <p:ext uri="{BB962C8B-B14F-4D97-AF65-F5344CB8AC3E}">
        <p14:creationId xmlns:p14="http://schemas.microsoft.com/office/powerpoint/2010/main" xmlns="" val="306224882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r>
              <a:rPr lang="en-US" altLang="th-TH" smtClean="0"/>
              <a:t>Corporate Governance</a:t>
            </a:r>
            <a:endParaRPr lang="th-TH" altLang="th-TH" smtClean="0"/>
          </a:p>
        </p:txBody>
      </p:sp>
      <p:sp>
        <p:nvSpPr>
          <p:cNvPr id="25603" name="Content Placeholder 2"/>
          <p:cNvSpPr>
            <a:spLocks noGrp="1"/>
          </p:cNvSpPr>
          <p:nvPr>
            <p:ph sz="quarter" idx="1"/>
          </p:nvPr>
        </p:nvSpPr>
        <p:spPr>
          <a:xfrm>
            <a:off x="612775" y="1600200"/>
            <a:ext cx="7616825" cy="4495800"/>
          </a:xfrm>
        </p:spPr>
        <p:txBody>
          <a:bodyPr/>
          <a:lstStyle/>
          <a:p>
            <a:pPr>
              <a:lnSpc>
                <a:spcPct val="100000"/>
              </a:lnSpc>
              <a:spcBef>
                <a:spcPct val="0"/>
              </a:spcBef>
            </a:pPr>
            <a:r>
              <a:rPr lang="en-US" altLang="th-TH" sz="2800" dirty="0" smtClean="0"/>
              <a:t>The system of rules, practices and processes by which a company is directed and controlled</a:t>
            </a:r>
          </a:p>
          <a:p>
            <a:pPr>
              <a:lnSpc>
                <a:spcPct val="100000"/>
              </a:lnSpc>
              <a:spcBef>
                <a:spcPct val="0"/>
              </a:spcBef>
            </a:pPr>
            <a:r>
              <a:rPr lang="en-US" altLang="th-TH" sz="2800" dirty="0" smtClean="0"/>
              <a:t>Balancing the interests of the many stakeholders in a company</a:t>
            </a:r>
            <a:endParaRPr lang="th-TH" altLang="th-TH" dirty="0" smtClean="0"/>
          </a:p>
        </p:txBody>
      </p:sp>
      <p:sp>
        <p:nvSpPr>
          <p:cNvPr id="2" name="Slide Number Placeholder 1"/>
          <p:cNvSpPr>
            <a:spLocks noGrp="1"/>
          </p:cNvSpPr>
          <p:nvPr>
            <p:ph type="sldNum" sz="quarter" idx="12"/>
          </p:nvPr>
        </p:nvSpPr>
        <p:spPr/>
        <p:txBody>
          <a:bodyPr/>
          <a:lstStyle/>
          <a:p>
            <a:fld id="{7A5FDE47-BFA0-4583-87BD-92F57846FA82}" type="slidenum">
              <a:rPr lang="th-TH" smtClean="0"/>
              <a:pPr/>
              <a:t>22</a:t>
            </a:fld>
            <a:endParaRPr lang="th-TH" dirty="0"/>
          </a:p>
        </p:txBody>
      </p:sp>
    </p:spTree>
    <p:extLst>
      <p:ext uri="{BB962C8B-B14F-4D97-AF65-F5344CB8AC3E}">
        <p14:creationId xmlns:p14="http://schemas.microsoft.com/office/powerpoint/2010/main" xmlns="" val="50070968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normAutofit fontScale="90000"/>
          </a:bodyPr>
          <a:lstStyle/>
          <a:p>
            <a:pPr eaLnBrk="1" hangingPunct="1"/>
            <a:r>
              <a:rPr lang="en-US" altLang="th-TH" smtClean="0"/>
              <a:t>Conflicts Between Managers and </a:t>
            </a:r>
            <a:r>
              <a:rPr lang="en-US" altLang="th-TH" smtClean="0"/>
              <a:t>Stockholders  (Principal-Agent problem)</a:t>
            </a:r>
            <a:endParaRPr lang="en-US" altLang="th-TH" smtClean="0"/>
          </a:p>
        </p:txBody>
      </p:sp>
      <p:sp>
        <p:nvSpPr>
          <p:cNvPr id="11267" name="Rectangle 3"/>
          <p:cNvSpPr>
            <a:spLocks noGrp="1" noChangeArrowheads="1"/>
          </p:cNvSpPr>
          <p:nvPr>
            <p:ph sz="quarter" idx="1"/>
          </p:nvPr>
        </p:nvSpPr>
        <p:spPr>
          <a:xfrm>
            <a:off x="763587" y="2043113"/>
            <a:ext cx="7616825" cy="4495800"/>
          </a:xfrm>
        </p:spPr>
        <p:txBody>
          <a:bodyPr>
            <a:normAutofit/>
          </a:bodyPr>
          <a:lstStyle/>
          <a:p>
            <a:pPr eaLnBrk="1" hangingPunct="1">
              <a:lnSpc>
                <a:spcPct val="110000"/>
              </a:lnSpc>
              <a:spcBef>
                <a:spcPct val="0"/>
              </a:spcBef>
              <a:buFont typeface="Arial" charset="0"/>
              <a:buChar char="•"/>
              <a:defRPr/>
            </a:pPr>
            <a:r>
              <a:rPr lang="en-US" dirty="0" smtClean="0"/>
              <a:t>Managers are naturally inclined to act in their own best interests (which are not always the same as the interest of stockholders).</a:t>
            </a:r>
          </a:p>
          <a:p>
            <a:pPr eaLnBrk="1" hangingPunct="1">
              <a:lnSpc>
                <a:spcPct val="100000"/>
              </a:lnSpc>
              <a:spcBef>
                <a:spcPct val="0"/>
              </a:spcBef>
              <a:buFont typeface="Arial" charset="0"/>
              <a:buChar char="•"/>
              <a:defRPr/>
            </a:pPr>
            <a:r>
              <a:rPr lang="en-US" dirty="0" smtClean="0"/>
              <a:t>But the following factors affect managerial behavior:</a:t>
            </a:r>
          </a:p>
          <a:p>
            <a:pPr lvl="1" eaLnBrk="1" hangingPunct="1">
              <a:lnSpc>
                <a:spcPct val="100000"/>
              </a:lnSpc>
              <a:spcBef>
                <a:spcPct val="0"/>
              </a:spcBef>
              <a:buFont typeface="Arial" charset="0"/>
              <a:buChar char="–"/>
              <a:defRPr/>
            </a:pPr>
            <a:r>
              <a:rPr lang="en-US" dirty="0" smtClean="0"/>
              <a:t>Managerial compensation packages</a:t>
            </a:r>
          </a:p>
          <a:p>
            <a:pPr lvl="1" eaLnBrk="1" hangingPunct="1">
              <a:lnSpc>
                <a:spcPct val="100000"/>
              </a:lnSpc>
              <a:spcBef>
                <a:spcPct val="0"/>
              </a:spcBef>
              <a:buFont typeface="Arial" charset="0"/>
              <a:buChar char="–"/>
              <a:defRPr/>
            </a:pPr>
            <a:r>
              <a:rPr lang="en-US" dirty="0" smtClean="0"/>
              <a:t>Direct intervention by shareholders</a:t>
            </a:r>
          </a:p>
          <a:p>
            <a:pPr lvl="1" eaLnBrk="1" hangingPunct="1">
              <a:lnSpc>
                <a:spcPct val="100000"/>
              </a:lnSpc>
              <a:spcBef>
                <a:spcPct val="0"/>
              </a:spcBef>
              <a:buFont typeface="Arial" charset="0"/>
              <a:buChar char="–"/>
              <a:defRPr/>
            </a:pPr>
            <a:r>
              <a:rPr lang="en-US" dirty="0" smtClean="0"/>
              <a:t>The threat of firing</a:t>
            </a:r>
          </a:p>
          <a:p>
            <a:pPr lvl="1" eaLnBrk="1" hangingPunct="1">
              <a:lnSpc>
                <a:spcPct val="100000"/>
              </a:lnSpc>
              <a:spcBef>
                <a:spcPct val="0"/>
              </a:spcBef>
              <a:buFont typeface="Arial" charset="0"/>
              <a:buChar char="–"/>
              <a:defRPr/>
            </a:pPr>
            <a:r>
              <a:rPr lang="en-US" dirty="0" smtClean="0"/>
              <a:t>The threat of takeover</a:t>
            </a:r>
          </a:p>
        </p:txBody>
      </p:sp>
      <p:sp>
        <p:nvSpPr>
          <p:cNvPr id="2" name="Slide Number Placeholder 1"/>
          <p:cNvSpPr>
            <a:spLocks noGrp="1"/>
          </p:cNvSpPr>
          <p:nvPr>
            <p:ph type="sldNum" sz="quarter" idx="12"/>
          </p:nvPr>
        </p:nvSpPr>
        <p:spPr/>
        <p:txBody>
          <a:bodyPr/>
          <a:lstStyle/>
          <a:p>
            <a:fld id="{7A5FDE47-BFA0-4583-87BD-92F57846FA82}" type="slidenum">
              <a:rPr lang="th-TH" smtClean="0"/>
              <a:pPr/>
              <a:t>23</a:t>
            </a:fld>
            <a:endParaRPr lang="th-TH" dirty="0"/>
          </a:p>
        </p:txBody>
      </p:sp>
    </p:spTree>
    <p:extLst>
      <p:ext uri="{BB962C8B-B14F-4D97-AF65-F5344CB8AC3E}">
        <p14:creationId xmlns:p14="http://schemas.microsoft.com/office/powerpoint/2010/main" xmlns="" val="225268196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1267">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267">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267">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1267">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126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normAutofit/>
          </a:bodyPr>
          <a:lstStyle/>
          <a:p>
            <a:pPr eaLnBrk="1" hangingPunct="1">
              <a:defRPr/>
            </a:pPr>
            <a:r>
              <a:rPr lang="en-US" smtClean="0"/>
              <a:t>Conflicts Between Stockholders and Bondholders</a:t>
            </a:r>
          </a:p>
        </p:txBody>
      </p:sp>
      <p:sp>
        <p:nvSpPr>
          <p:cNvPr id="29699" name="Content Placeholder 9"/>
          <p:cNvSpPr>
            <a:spLocks noGrp="1"/>
          </p:cNvSpPr>
          <p:nvPr>
            <p:ph sz="quarter" idx="1"/>
          </p:nvPr>
        </p:nvSpPr>
        <p:spPr>
          <a:xfrm>
            <a:off x="763587" y="1981232"/>
            <a:ext cx="7616825" cy="4495800"/>
          </a:xfrm>
        </p:spPr>
        <p:txBody>
          <a:bodyPr>
            <a:normAutofit lnSpcReduction="10000"/>
          </a:bodyPr>
          <a:lstStyle/>
          <a:p>
            <a:pPr eaLnBrk="1" hangingPunct="1">
              <a:spcBef>
                <a:spcPts val="600"/>
              </a:spcBef>
              <a:spcAft>
                <a:spcPts val="600"/>
              </a:spcAft>
            </a:pPr>
            <a:r>
              <a:rPr lang="en-US" altLang="th-TH" smtClean="0"/>
              <a:t>Stockholders are more likely to prefer riskier projects, because they receive more of the upside if the project succeeds.  </a:t>
            </a:r>
            <a:r>
              <a:rPr lang="en-US" altLang="th-TH" dirty="0" smtClean="0"/>
              <a:t>By contrast, bondholders receive fixed payments and are more interested in limiting risk.</a:t>
            </a:r>
          </a:p>
          <a:p>
            <a:pPr eaLnBrk="1" hangingPunct="1">
              <a:spcBef>
                <a:spcPts val="600"/>
              </a:spcBef>
              <a:spcAft>
                <a:spcPts val="600"/>
              </a:spcAft>
            </a:pPr>
            <a:r>
              <a:rPr lang="en-US" altLang="th-TH" dirty="0" smtClean="0"/>
              <a:t>Bondholders are particularly concerned about the use of additional debt.</a:t>
            </a:r>
          </a:p>
          <a:p>
            <a:pPr eaLnBrk="1" hangingPunct="1">
              <a:spcBef>
                <a:spcPts val="600"/>
              </a:spcBef>
              <a:spcAft>
                <a:spcPts val="600"/>
              </a:spcAft>
            </a:pPr>
            <a:r>
              <a:rPr lang="en-US" altLang="th-TH" dirty="0" smtClean="0"/>
              <a:t>Bondholders attempt to protect themselves by including covenants in bond agreements that limit the use of additional debt and constrain managers’ actions.</a:t>
            </a:r>
          </a:p>
          <a:p>
            <a:pPr eaLnBrk="1" hangingPunct="1">
              <a:spcBef>
                <a:spcPct val="0"/>
              </a:spcBef>
              <a:spcAft>
                <a:spcPts val="600"/>
              </a:spcAft>
            </a:pPr>
            <a:endParaRPr lang="en-US" altLang="th-TH" dirty="0" smtClean="0"/>
          </a:p>
        </p:txBody>
      </p:sp>
      <p:sp>
        <p:nvSpPr>
          <p:cNvPr id="2" name="Slide Number Placeholder 1"/>
          <p:cNvSpPr>
            <a:spLocks noGrp="1"/>
          </p:cNvSpPr>
          <p:nvPr>
            <p:ph type="sldNum" sz="quarter" idx="12"/>
          </p:nvPr>
        </p:nvSpPr>
        <p:spPr/>
        <p:txBody>
          <a:bodyPr/>
          <a:lstStyle/>
          <a:p>
            <a:fld id="{7A5FDE47-BFA0-4583-87BD-92F57846FA82}" type="slidenum">
              <a:rPr lang="th-TH" smtClean="0"/>
              <a:pPr/>
              <a:t>24</a:t>
            </a:fld>
            <a:endParaRPr lang="th-TH" dirty="0"/>
          </a:p>
        </p:txBody>
      </p:sp>
    </p:spTree>
    <p:extLst>
      <p:ext uri="{BB962C8B-B14F-4D97-AF65-F5344CB8AC3E}">
        <p14:creationId xmlns:p14="http://schemas.microsoft.com/office/powerpoint/2010/main" xmlns="" val="138078530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endParaRPr lang="th-TH"/>
          </a:p>
        </p:txBody>
      </p:sp>
      <p:sp>
        <p:nvSpPr>
          <p:cNvPr id="4" name="Slide Number Placeholder 3"/>
          <p:cNvSpPr>
            <a:spLocks noGrp="1"/>
          </p:cNvSpPr>
          <p:nvPr>
            <p:ph type="sldNum" sz="quarter" idx="12"/>
          </p:nvPr>
        </p:nvSpPr>
        <p:spPr/>
        <p:txBody>
          <a:bodyPr/>
          <a:lstStyle/>
          <a:p>
            <a:fld id="{7A5FDE47-BFA0-4583-87BD-92F57846FA82}" type="slidenum">
              <a:rPr lang="th-TH" smtClean="0"/>
              <a:pPr/>
              <a:t>25</a:t>
            </a:fld>
            <a:endParaRPr lang="th-TH" dirty="0"/>
          </a:p>
        </p:txBody>
      </p:sp>
      <p:pic>
        <p:nvPicPr>
          <p:cNvPr id="2050" name="Picture 2" descr="C:\Users\burina\Desktop\imgres.jpg"/>
          <p:cNvPicPr>
            <a:picLocks noChangeAspect="1" noChangeArrowheads="1"/>
          </p:cNvPicPr>
          <p:nvPr/>
        </p:nvPicPr>
        <p:blipFill>
          <a:blip r:embed="rId2" cstate="print"/>
          <a:srcRect/>
          <a:stretch>
            <a:fillRect/>
          </a:stretch>
        </p:blipFill>
        <p:spPr bwMode="auto">
          <a:xfrm>
            <a:off x="2673555" y="738519"/>
            <a:ext cx="4297259" cy="3218796"/>
          </a:xfrm>
          <a:prstGeom prst="rect">
            <a:avLst/>
          </a:prstGeom>
          <a:noFill/>
        </p:spPr>
      </p:pic>
      <p:pic>
        <p:nvPicPr>
          <p:cNvPr id="2051" name="Picture 3" descr="C:\Users\burina\Desktop\images.jpg"/>
          <p:cNvPicPr>
            <a:picLocks noChangeAspect="1" noChangeArrowheads="1"/>
          </p:cNvPicPr>
          <p:nvPr/>
        </p:nvPicPr>
        <p:blipFill>
          <a:blip r:embed="rId3" cstate="print"/>
          <a:srcRect/>
          <a:stretch>
            <a:fillRect/>
          </a:stretch>
        </p:blipFill>
        <p:spPr bwMode="auto">
          <a:xfrm>
            <a:off x="2406856" y="3750644"/>
            <a:ext cx="5074598" cy="2272208"/>
          </a:xfrm>
          <a:prstGeom prst="rect">
            <a:avLst/>
          </a:prstGeom>
          <a:noFill/>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The US housing market </a:t>
            </a:r>
            <a:endParaRPr lang="th-TH"/>
          </a:p>
        </p:txBody>
      </p:sp>
      <p:sp>
        <p:nvSpPr>
          <p:cNvPr id="3" name="Content Placeholder 2"/>
          <p:cNvSpPr>
            <a:spLocks noGrp="1"/>
          </p:cNvSpPr>
          <p:nvPr>
            <p:ph idx="1"/>
          </p:nvPr>
        </p:nvSpPr>
        <p:spPr/>
        <p:txBody>
          <a:bodyPr/>
          <a:lstStyle/>
          <a:p>
            <a:r>
              <a:rPr lang="en-US" smtClean="0">
                <a:hlinkClick r:id="rId2"/>
              </a:rPr>
              <a:t>the big short</a:t>
            </a:r>
            <a:endParaRPr lang="en-US" smtClean="0"/>
          </a:p>
          <a:p>
            <a:endParaRPr lang="en-US" smtClean="0"/>
          </a:p>
          <a:p>
            <a:endParaRPr lang="en-US" smtClean="0"/>
          </a:p>
          <a:p>
            <a:r>
              <a:rPr lang="en-US" smtClean="0"/>
              <a:t>One of the largest fraud in the history of finance</a:t>
            </a:r>
          </a:p>
          <a:p>
            <a:r>
              <a:rPr lang="en-US" smtClean="0"/>
              <a:t>It led to the worst financial meltdown since the second world war</a:t>
            </a:r>
          </a:p>
          <a:p>
            <a:r>
              <a:rPr lang="en-US" smtClean="0"/>
              <a:t>It still has an impact on us today</a:t>
            </a:r>
            <a:endParaRPr lang="th-TH"/>
          </a:p>
        </p:txBody>
      </p:sp>
      <p:sp>
        <p:nvSpPr>
          <p:cNvPr id="4" name="Slide Number Placeholder 3"/>
          <p:cNvSpPr>
            <a:spLocks noGrp="1"/>
          </p:cNvSpPr>
          <p:nvPr>
            <p:ph type="sldNum" sz="quarter" idx="12"/>
          </p:nvPr>
        </p:nvSpPr>
        <p:spPr/>
        <p:txBody>
          <a:bodyPr/>
          <a:lstStyle/>
          <a:p>
            <a:fld id="{7A5FDE47-BFA0-4583-87BD-92F57846FA82}" type="slidenum">
              <a:rPr lang="th-TH" smtClean="0"/>
              <a:pPr/>
              <a:t>26</a:t>
            </a:fld>
            <a:endParaRPr lang="th-TH" dirty="0"/>
          </a:p>
        </p:txBody>
      </p:sp>
    </p:spTree>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129</TotalTime>
  <Words>1038</Words>
  <Application>Microsoft Office PowerPoint</Application>
  <PresentationFormat>On-screen Show (4:3)</PresentationFormat>
  <Paragraphs>198</Paragraphs>
  <Slides>26</Slides>
  <Notes>13</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Office Theme</vt:lpstr>
      <vt:lpstr>FN 201 Business Finance</vt:lpstr>
      <vt:lpstr>Objective of the course</vt:lpstr>
      <vt:lpstr>An Overview of Financial Management</vt:lpstr>
      <vt:lpstr>Objectives</vt:lpstr>
      <vt:lpstr>Finance</vt:lpstr>
      <vt:lpstr>Finance Within the Organization</vt:lpstr>
      <vt:lpstr>Enron and Worldcom Scandal</vt:lpstr>
      <vt:lpstr>Corporate Finance, Capital Markets, Investment</vt:lpstr>
      <vt:lpstr>Jobs in Finance</vt:lpstr>
      <vt:lpstr>Introduction to Trading Commodities</vt:lpstr>
      <vt:lpstr>Forms of Business Organization</vt:lpstr>
      <vt:lpstr>Proprietorships and Partnerships</vt:lpstr>
      <vt:lpstr>Corporation</vt:lpstr>
      <vt:lpstr>The Stock Market</vt:lpstr>
      <vt:lpstr>Stock market</vt:lpstr>
      <vt:lpstr>Balancing Shareholder Value and Society Interests</vt:lpstr>
      <vt:lpstr>Balancing Shareholder Value and Society Interests</vt:lpstr>
      <vt:lpstr>Stock Prices and Intrinsic Value</vt:lpstr>
      <vt:lpstr>Determinants of Intrinsic Values and Stock Prices</vt:lpstr>
      <vt:lpstr>Intrinsic Value and Price</vt:lpstr>
      <vt:lpstr>Some Important Business Trends</vt:lpstr>
      <vt:lpstr>Corporate Governance</vt:lpstr>
      <vt:lpstr>Conflicts Between Managers and Stockholders  (Principal-Agent problem)</vt:lpstr>
      <vt:lpstr>Conflicts Between Stockholders and Bondholders</vt:lpstr>
      <vt:lpstr>Slide 25</vt:lpstr>
      <vt:lpstr>The US housing market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 Overview of Financial Management</dc:title>
  <dc:creator>Pinthip Srichart</dc:creator>
  <cp:lastModifiedBy>SDMaster</cp:lastModifiedBy>
  <cp:revision>21</cp:revision>
  <dcterms:created xsi:type="dcterms:W3CDTF">2016-01-13T13:56:29Z</dcterms:created>
  <dcterms:modified xsi:type="dcterms:W3CDTF">2016-01-23T03:41:27Z</dcterms:modified>
</cp:coreProperties>
</file>