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7"/>
  </p:notes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69" r:id="rId15"/>
    <p:sldId id="277" r:id="rId16"/>
    <p:sldId id="278" r:id="rId17"/>
    <p:sldId id="279" r:id="rId18"/>
    <p:sldId id="280" r:id="rId19"/>
    <p:sldId id="282" r:id="rId20"/>
    <p:sldId id="283" r:id="rId21"/>
    <p:sldId id="284" r:id="rId22"/>
    <p:sldId id="286" r:id="rId23"/>
    <p:sldId id="297" r:id="rId24"/>
    <p:sldId id="296" r:id="rId25"/>
    <p:sldId id="287" r:id="rId26"/>
    <p:sldId id="289" r:id="rId27"/>
    <p:sldId id="290" r:id="rId28"/>
    <p:sldId id="291" r:id="rId29"/>
    <p:sldId id="292" r:id="rId30"/>
    <p:sldId id="293" r:id="rId31"/>
    <p:sldId id="294" r:id="rId32"/>
    <p:sldId id="295" r:id="rId33"/>
    <p:sldId id="315" r:id="rId34"/>
    <p:sldId id="316" r:id="rId35"/>
    <p:sldId id="317" r:id="rId36"/>
    <p:sldId id="318" r:id="rId37"/>
    <p:sldId id="319" r:id="rId38"/>
    <p:sldId id="320" r:id="rId39"/>
    <p:sldId id="321" r:id="rId40"/>
    <p:sldId id="322" r:id="rId41"/>
    <p:sldId id="336" r:id="rId42"/>
    <p:sldId id="324" r:id="rId43"/>
    <p:sldId id="325" r:id="rId44"/>
    <p:sldId id="326" r:id="rId45"/>
    <p:sldId id="327" r:id="rId46"/>
    <p:sldId id="328" r:id="rId47"/>
    <p:sldId id="337" r:id="rId48"/>
    <p:sldId id="338" r:id="rId49"/>
    <p:sldId id="329" r:id="rId50"/>
    <p:sldId id="330" r:id="rId51"/>
    <p:sldId id="339" r:id="rId52"/>
    <p:sldId id="340" r:id="rId53"/>
    <p:sldId id="331" r:id="rId54"/>
    <p:sldId id="341" r:id="rId55"/>
    <p:sldId id="332" r:id="rId56"/>
    <p:sldId id="333" r:id="rId57"/>
    <p:sldId id="344" r:id="rId58"/>
    <p:sldId id="334" r:id="rId59"/>
    <p:sldId id="345" r:id="rId60"/>
    <p:sldId id="335" r:id="rId61"/>
    <p:sldId id="303" r:id="rId62"/>
    <p:sldId id="304" r:id="rId63"/>
    <p:sldId id="305" r:id="rId64"/>
    <p:sldId id="300" r:id="rId65"/>
    <p:sldId id="301" r:id="rId66"/>
    <p:sldId id="299" r:id="rId67"/>
    <p:sldId id="302" r:id="rId68"/>
    <p:sldId id="342" r:id="rId69"/>
    <p:sldId id="343" r:id="rId70"/>
    <p:sldId id="306" r:id="rId71"/>
    <p:sldId id="307" r:id="rId72"/>
    <p:sldId id="308" r:id="rId73"/>
    <p:sldId id="311" r:id="rId74"/>
    <p:sldId id="312" r:id="rId75"/>
    <p:sldId id="313" r:id="rId7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DA63"/>
    <a:srgbClr val="C50B8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38" autoAdjust="0"/>
    <p:restoredTop sz="88968" autoAdjust="0"/>
  </p:normalViewPr>
  <p:slideViewPr>
    <p:cSldViewPr>
      <p:cViewPr>
        <p:scale>
          <a:sx n="81" d="100"/>
          <a:sy n="81" d="100"/>
        </p:scale>
        <p:origin x="-1944" y="-342"/>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BCEE3-20D2-468D-AC13-5A38B0009CA3}" type="datetimeFigureOut">
              <a:rPr lang="en-US" smtClean="0"/>
              <a:pPr/>
              <a:t>11/28/2014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75B3FA-4438-4846-93B3-1E35FA56990A}" type="slidenum">
              <a:rPr lang="en-US" smtClean="0"/>
              <a:pPr/>
              <a:t>‹#›</a:t>
            </a:fld>
            <a:endParaRPr lang="en-US"/>
          </a:p>
        </p:txBody>
      </p:sp>
    </p:spTree>
    <p:extLst>
      <p:ext uri="{BB962C8B-B14F-4D97-AF65-F5344CB8AC3E}">
        <p14:creationId xmlns:p14="http://schemas.microsoft.com/office/powerpoint/2010/main" xmlns="" val="1690811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5F1415EF-B479-4310-A427-30B5D6173EE6}" type="datetime1">
              <a:rPr lang="en-US" smtClean="0"/>
              <a:pPr/>
              <a:t>11/28/2014</a:t>
            </a:fld>
            <a:endParaRPr lang="en-US"/>
          </a:p>
        </p:txBody>
      </p:sp>
      <p:sp>
        <p:nvSpPr>
          <p:cNvPr id="8" name="Slide Number Placeholder 7"/>
          <p:cNvSpPr>
            <a:spLocks noGrp="1"/>
          </p:cNvSpPr>
          <p:nvPr>
            <p:ph type="sldNum" sz="quarter" idx="11"/>
          </p:nvPr>
        </p:nvSpPr>
        <p:spPr/>
        <p:txBody>
          <a:bodyPr/>
          <a:lstStyle/>
          <a:p>
            <a:fld id="{CB69A716-CE5B-48D2-83D4-4EAFD6EB7A32}"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079A9A7D-594C-43C8-A427-0123D28BA078}" type="datetime1">
              <a:rPr lang="en-US" smtClean="0"/>
              <a:pPr/>
              <a:t>11/28/2014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A716-CE5B-48D2-83D4-4EAFD6EB7A3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8945A0-6DA9-44AA-8208-AAC7EADFC350}" type="datetime1">
              <a:rPr lang="en-US" smtClean="0"/>
              <a:pPr/>
              <a:t>11/28/2014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A716-CE5B-48D2-83D4-4EAFD6EB7A32}" type="slidenum">
              <a:rPr lang="en-US" smtClean="0"/>
              <a:pPr/>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AD254861-BC51-404C-99A7-20AEDE8753F8}" type="datetime1">
              <a:rPr lang="en-US" smtClean="0"/>
              <a:pPr/>
              <a:t>11/28/2014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A716-CE5B-48D2-83D4-4EAFD6EB7A32}" type="slidenum">
              <a:rPr lang="en-US" smtClean="0"/>
              <a:pPr/>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0E1B8BE5-615F-4B12-9891-05CE01BDEF57}" type="datetime1">
              <a:rPr lang="en-US" smtClean="0"/>
              <a:pPr/>
              <a:t>11/28/2014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69A716-CE5B-48D2-83D4-4EAFD6EB7A32}" type="slidenum">
              <a:rPr lang="en-US" smtClean="0"/>
              <a:pPr/>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7508192-50F8-4655-BA85-E17EED5B6CC7}" type="datetime1">
              <a:rPr lang="en-US" smtClean="0"/>
              <a:pPr/>
              <a:t>11/28/2014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69A716-CE5B-48D2-83D4-4EAFD6EB7A3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890AC0-7883-48A6-BDEE-CE4100C5C390}" type="datetime1">
              <a:rPr lang="en-US" smtClean="0"/>
              <a:pPr/>
              <a:t>11/28/2014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69A716-CE5B-48D2-83D4-4EAFD6EB7A3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F74431-61A2-406A-B735-263E0E77E650}" type="datetime1">
              <a:rPr lang="en-US" smtClean="0"/>
              <a:pPr/>
              <a:t>11/28/2014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A716-CE5B-48D2-83D4-4EAFD6EB7A3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EE6AB4-8376-4DE4-96DD-67C6B4ACF060}" type="datetime1">
              <a:rPr lang="en-US" smtClean="0"/>
              <a:pPr/>
              <a:t>11/28/2014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A716-CE5B-48D2-83D4-4EAFD6EB7A3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032767-BCD6-4E36-AFE9-90CBC84D4E4A}" type="datetime1">
              <a:rPr lang="en-US" smtClean="0"/>
              <a:pPr/>
              <a:t>11/28/2014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A716-CE5B-48D2-83D4-4EAFD6EB7A3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FEDA51-71E2-4288-8003-742C79963DA3}" type="datetime1">
              <a:rPr lang="en-US" smtClean="0"/>
              <a:pPr/>
              <a:t>11/28/2014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A716-CE5B-48D2-83D4-4EAFD6EB7A3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6B1A181F-1C5C-4A3F-8A6A-5D2386D81FD5}" type="datetime1">
              <a:rPr lang="en-US" smtClean="0"/>
              <a:pPr/>
              <a:t>11/28/2014</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CB69A716-CE5B-48D2-83D4-4EAFD6EB7A32}" type="slidenum">
              <a:rPr lang="en-US" smtClean="0"/>
              <a:pPr/>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990600"/>
            <a:ext cx="8382000" cy="3352800"/>
          </a:xfrm>
        </p:spPr>
        <p:txBody>
          <a:bodyPr>
            <a:normAutofit/>
          </a:bodyPr>
          <a:lstStyle/>
          <a:p>
            <a:r>
              <a:rPr lang="en-US" sz="3600" dirty="0"/>
              <a:t>Regional Comprehensive Economic Partnership (RCEP) and Thai </a:t>
            </a:r>
            <a:r>
              <a:rPr lang="en-US" sz="3600" dirty="0" smtClean="0"/>
              <a:t>Industry</a:t>
            </a:r>
            <a:br>
              <a:rPr lang="en-US" sz="3600" dirty="0" smtClean="0"/>
            </a:br>
            <a:r>
              <a:rPr lang="en-US" sz="3600" dirty="0"/>
              <a:t/>
            </a:r>
            <a:br>
              <a:rPr lang="en-US" sz="3600" dirty="0"/>
            </a:br>
            <a:endParaRPr lang="en-US" sz="2400" b="1" dirty="0">
              <a:effectLst/>
            </a:endParaRPr>
          </a:p>
        </p:txBody>
      </p:sp>
      <p:sp>
        <p:nvSpPr>
          <p:cNvPr id="3" name="Subtitle 2"/>
          <p:cNvSpPr>
            <a:spLocks noGrp="1"/>
          </p:cNvSpPr>
          <p:nvPr>
            <p:ph type="subTitle" idx="1"/>
          </p:nvPr>
        </p:nvSpPr>
        <p:spPr>
          <a:xfrm>
            <a:off x="1371600" y="5257800"/>
            <a:ext cx="7010400" cy="1066800"/>
          </a:xfrm>
        </p:spPr>
        <p:txBody>
          <a:bodyPr vert="horz" lIns="91440" tIns="45720" rIns="91440" bIns="45720" rtlCol="0" anchor="b">
            <a:normAutofit fontScale="85000" lnSpcReduction="20000"/>
          </a:bodyPr>
          <a:lstStyle/>
          <a:p>
            <a:pPr>
              <a:lnSpc>
                <a:spcPct val="120000"/>
              </a:lnSpc>
              <a:spcBef>
                <a:spcPct val="0"/>
              </a:spcBef>
            </a:pPr>
            <a:r>
              <a:rPr lang="en-US" sz="3600" dirty="0" err="1">
                <a:solidFill>
                  <a:schemeClr val="tx1"/>
                </a:solidFill>
                <a:latin typeface="+mn-lt"/>
                <a:ea typeface="+mj-ea"/>
                <a:cs typeface="+mj-cs"/>
              </a:rPr>
              <a:t>Monthien</a:t>
            </a:r>
            <a:r>
              <a:rPr lang="en-US" sz="3600" dirty="0">
                <a:solidFill>
                  <a:schemeClr val="tx1"/>
                </a:solidFill>
                <a:latin typeface="+mn-lt"/>
                <a:ea typeface="+mj-ea"/>
                <a:cs typeface="+mj-cs"/>
              </a:rPr>
              <a:t> </a:t>
            </a:r>
            <a:r>
              <a:rPr lang="en-US" sz="3600" dirty="0" err="1">
                <a:solidFill>
                  <a:schemeClr val="tx1"/>
                </a:solidFill>
                <a:latin typeface="+mn-lt"/>
                <a:ea typeface="+mj-ea"/>
                <a:cs typeface="+mj-cs"/>
              </a:rPr>
              <a:t>Satimanon</a:t>
            </a:r>
            <a:r>
              <a:rPr lang="en-US" sz="3600" dirty="0">
                <a:solidFill>
                  <a:schemeClr val="tx1"/>
                </a:solidFill>
                <a:latin typeface="+mn-lt"/>
                <a:ea typeface="+mj-ea"/>
                <a:cs typeface="+mj-cs"/>
              </a:rPr>
              <a:t> (</a:t>
            </a:r>
            <a:r>
              <a:rPr lang="en-US" sz="3600" dirty="0" err="1">
                <a:solidFill>
                  <a:schemeClr val="tx1"/>
                </a:solidFill>
                <a:latin typeface="+mn-lt"/>
                <a:ea typeface="+mj-ea"/>
                <a:cs typeface="+mj-cs"/>
              </a:rPr>
              <a:t>Thammasat</a:t>
            </a:r>
            <a:r>
              <a:rPr lang="en-US" sz="3600" dirty="0">
                <a:solidFill>
                  <a:schemeClr val="tx1"/>
                </a:solidFill>
                <a:latin typeface="+mn-lt"/>
                <a:ea typeface="+mj-ea"/>
                <a:cs typeface="+mj-cs"/>
              </a:rPr>
              <a:t> University</a:t>
            </a:r>
            <a:r>
              <a:rPr lang="en-US" sz="3600" dirty="0" smtClean="0">
                <a:solidFill>
                  <a:schemeClr val="tx1"/>
                </a:solidFill>
                <a:latin typeface="+mn-lt"/>
                <a:ea typeface="+mj-ea"/>
                <a:cs typeface="+mj-cs"/>
              </a:rPr>
              <a:t>)</a:t>
            </a:r>
            <a:endParaRPr lang="en-US" sz="3600" dirty="0">
              <a:solidFill>
                <a:schemeClr val="tx1"/>
              </a:solidFill>
              <a:latin typeface="+mn-lt"/>
              <a:ea typeface="+mj-ea"/>
              <a:cs typeface="+mj-cs"/>
            </a:endParaRPr>
          </a:p>
        </p:txBody>
      </p:sp>
      <p:sp>
        <p:nvSpPr>
          <p:cNvPr id="4" name="Slide Number Placeholder 3"/>
          <p:cNvSpPr>
            <a:spLocks noGrp="1"/>
          </p:cNvSpPr>
          <p:nvPr>
            <p:ph type="sldNum" sz="quarter" idx="11"/>
          </p:nvPr>
        </p:nvSpPr>
        <p:spPr/>
        <p:txBody>
          <a:bodyPr/>
          <a:lstStyle/>
          <a:p>
            <a:fld id="{CB69A716-CE5B-48D2-83D4-4EAFD6EB7A32}" type="slidenum">
              <a:rPr lang="en-US" smtClean="0"/>
              <a:pPr/>
              <a:t>1</a:t>
            </a:fld>
            <a:endParaRPr lang="en-US" dirty="0"/>
          </a:p>
        </p:txBody>
      </p:sp>
    </p:spTree>
    <p:extLst>
      <p:ext uri="{BB962C8B-B14F-4D97-AF65-F5344CB8AC3E}">
        <p14:creationId xmlns:p14="http://schemas.microsoft.com/office/powerpoint/2010/main" xmlns="" val="1468328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62000"/>
          </a:xfrm>
        </p:spPr>
        <p:txBody>
          <a:bodyPr vert="horz" lIns="91440" tIns="45720" rIns="91440" bIns="45720" rtlCol="0" anchor="b">
            <a:noAutofit/>
          </a:bodyPr>
          <a:lstStyle/>
          <a:p>
            <a:pPr algn="l"/>
            <a:r>
              <a:rPr lang="en-US" sz="4800" dirty="0">
                <a:solidFill>
                  <a:schemeClr val="tx1"/>
                </a:solidFill>
              </a:rPr>
              <a:t>Outline</a:t>
            </a:r>
          </a:p>
        </p:txBody>
      </p:sp>
      <p:sp>
        <p:nvSpPr>
          <p:cNvPr id="3" name="Content Placeholder 2"/>
          <p:cNvSpPr>
            <a:spLocks noGrp="1"/>
          </p:cNvSpPr>
          <p:nvPr>
            <p:ph idx="1"/>
          </p:nvPr>
        </p:nvSpPr>
        <p:spPr>
          <a:xfrm>
            <a:off x="457200" y="1646237"/>
            <a:ext cx="8229600" cy="4678363"/>
          </a:xfrm>
        </p:spPr>
        <p:txBody>
          <a:bodyPr>
            <a:normAutofit/>
          </a:bodyPr>
          <a:lstStyle/>
          <a:p>
            <a:r>
              <a:rPr lang="en-US" sz="3200" dirty="0" smtClean="0">
                <a:solidFill>
                  <a:schemeClr val="tx1"/>
                </a:solidFill>
                <a:latin typeface="Palatino Linotype" panose="02040502050505030304" pitchFamily="18" charset="0"/>
              </a:rPr>
              <a:t>Background of RCEP</a:t>
            </a:r>
          </a:p>
          <a:p>
            <a:endParaRPr lang="en-US" sz="2000" dirty="0" smtClean="0">
              <a:solidFill>
                <a:schemeClr val="tx1"/>
              </a:solidFill>
              <a:latin typeface="Palatino Linotype" panose="02040502050505030304" pitchFamily="18" charset="0"/>
            </a:endParaRPr>
          </a:p>
          <a:p>
            <a:r>
              <a:rPr lang="en-US" sz="3200" dirty="0" smtClean="0">
                <a:solidFill>
                  <a:schemeClr val="tx1"/>
                </a:solidFill>
                <a:latin typeface="Palatino Linotype" panose="02040502050505030304" pitchFamily="18" charset="0"/>
              </a:rPr>
              <a:t>International Trade Theory</a:t>
            </a:r>
          </a:p>
          <a:p>
            <a:pPr lvl="1"/>
            <a:r>
              <a:rPr lang="en-US" sz="3200" dirty="0" smtClean="0">
                <a:solidFill>
                  <a:schemeClr val="tx1"/>
                </a:solidFill>
                <a:latin typeface="Palatino Linotype" panose="02040502050505030304" pitchFamily="18" charset="0"/>
              </a:rPr>
              <a:t>Trade creation</a:t>
            </a:r>
          </a:p>
          <a:p>
            <a:pPr lvl="1"/>
            <a:r>
              <a:rPr lang="en-US" sz="3200" dirty="0" smtClean="0">
                <a:solidFill>
                  <a:schemeClr val="tx1"/>
                </a:solidFill>
                <a:latin typeface="Palatino Linotype" panose="02040502050505030304" pitchFamily="18" charset="0"/>
              </a:rPr>
              <a:t>Trade diversion</a:t>
            </a:r>
          </a:p>
          <a:p>
            <a:pPr marL="457200" lvl="1" indent="0">
              <a:buNone/>
            </a:pPr>
            <a:endParaRPr lang="en-US" sz="2000" dirty="0" smtClean="0">
              <a:solidFill>
                <a:schemeClr val="tx1"/>
              </a:solidFill>
              <a:latin typeface="Palatino Linotype" panose="02040502050505030304" pitchFamily="18" charset="0"/>
            </a:endParaRPr>
          </a:p>
          <a:p>
            <a:pPr marL="342900" lvl="1" indent="-342900">
              <a:buFont typeface="Arial" pitchFamily="34" charset="0"/>
              <a:buChar char="•"/>
            </a:pPr>
            <a:r>
              <a:rPr lang="en-US" sz="3200" dirty="0" smtClean="0">
                <a:solidFill>
                  <a:srgbClr val="C00000"/>
                </a:solidFill>
                <a:latin typeface="Palatino Linotype" panose="02040502050505030304" pitchFamily="18" charset="0"/>
              </a:rPr>
              <a:t>Potential Impact </a:t>
            </a:r>
            <a:r>
              <a:rPr lang="en-US" sz="3200" dirty="0">
                <a:solidFill>
                  <a:srgbClr val="C00000"/>
                </a:solidFill>
                <a:latin typeface="Palatino Linotype" panose="02040502050505030304" pitchFamily="18" charset="0"/>
              </a:rPr>
              <a:t>of RCEP </a:t>
            </a:r>
            <a:r>
              <a:rPr lang="en-US" sz="3200" dirty="0" smtClean="0">
                <a:solidFill>
                  <a:srgbClr val="C00000"/>
                </a:solidFill>
                <a:latin typeface="Palatino Linotype" panose="02040502050505030304" pitchFamily="18" charset="0"/>
              </a:rPr>
              <a:t>on </a:t>
            </a:r>
            <a:r>
              <a:rPr lang="en-US" sz="3200" dirty="0">
                <a:solidFill>
                  <a:srgbClr val="C00000"/>
                </a:solidFill>
                <a:latin typeface="Palatino Linotype" panose="02040502050505030304" pitchFamily="18" charset="0"/>
              </a:rPr>
              <a:t>Thai Industry</a:t>
            </a:r>
          </a:p>
        </p:txBody>
      </p:sp>
      <p:sp>
        <p:nvSpPr>
          <p:cNvPr id="4" name="Slide Number Placeholder 3"/>
          <p:cNvSpPr>
            <a:spLocks noGrp="1"/>
          </p:cNvSpPr>
          <p:nvPr>
            <p:ph type="sldNum" sz="quarter" idx="12"/>
          </p:nvPr>
        </p:nvSpPr>
        <p:spPr/>
        <p:txBody>
          <a:bodyPr/>
          <a:lstStyle/>
          <a:p>
            <a:fld id="{CB69A716-CE5B-48D2-83D4-4EAFD6EB7A32}" type="slidenum">
              <a:rPr lang="en-US" smtClean="0"/>
              <a:pPr/>
              <a:t>2</a:t>
            </a:fld>
            <a:endParaRPr lang="en-US"/>
          </a:p>
        </p:txBody>
      </p:sp>
    </p:spTree>
    <p:extLst>
      <p:ext uri="{BB962C8B-B14F-4D97-AF65-F5344CB8AC3E}">
        <p14:creationId xmlns:p14="http://schemas.microsoft.com/office/powerpoint/2010/main" xmlns="" val="18806254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62000"/>
          </a:xfrm>
        </p:spPr>
        <p:txBody>
          <a:bodyPr/>
          <a:lstStyle/>
          <a:p>
            <a:pPr algn="l"/>
            <a:r>
              <a:rPr lang="en-US" sz="4800" dirty="0" smtClean="0">
                <a:solidFill>
                  <a:schemeClr val="tx1"/>
                </a:solidFill>
              </a:rPr>
              <a:t>Background of RCEP</a:t>
            </a:r>
            <a:endParaRPr lang="en-US" sz="4800" dirty="0">
              <a:solidFill>
                <a:schemeClr val="tx1"/>
              </a:solidFill>
            </a:endParaRPr>
          </a:p>
        </p:txBody>
      </p:sp>
      <p:sp>
        <p:nvSpPr>
          <p:cNvPr id="3" name="Content Placeholder 2"/>
          <p:cNvSpPr>
            <a:spLocks noGrp="1"/>
          </p:cNvSpPr>
          <p:nvPr>
            <p:ph idx="1"/>
          </p:nvPr>
        </p:nvSpPr>
        <p:spPr>
          <a:xfrm>
            <a:off x="457200" y="1646237"/>
            <a:ext cx="8229600" cy="4678363"/>
          </a:xfrm>
        </p:spPr>
        <p:txBody>
          <a:bodyPr>
            <a:normAutofit/>
          </a:bodyPr>
          <a:lstStyle/>
          <a:p>
            <a:r>
              <a:rPr lang="en-US" sz="3200" dirty="0">
                <a:solidFill>
                  <a:srgbClr val="C00000"/>
                </a:solidFill>
                <a:latin typeface="Palatino Linotype" panose="02040502050505030304" pitchFamily="18" charset="0"/>
              </a:rPr>
              <a:t>A </a:t>
            </a:r>
            <a:r>
              <a:rPr lang="en-US" sz="3200" b="1" dirty="0">
                <a:solidFill>
                  <a:srgbClr val="C00000"/>
                </a:solidFill>
                <a:latin typeface="Palatino Linotype" panose="02040502050505030304" pitchFamily="18" charset="0"/>
              </a:rPr>
              <a:t>free trade area (FTA) negotiation </a:t>
            </a:r>
            <a:r>
              <a:rPr lang="en-US" sz="3200" dirty="0">
                <a:solidFill>
                  <a:schemeClr val="tx1"/>
                </a:solidFill>
                <a:latin typeface="Palatino Linotype" panose="02040502050505030304" pitchFamily="18" charset="0"/>
              </a:rPr>
              <a:t>that has been developed among 16 </a:t>
            </a:r>
            <a:r>
              <a:rPr lang="en-US" sz="3200" dirty="0" smtClean="0">
                <a:solidFill>
                  <a:schemeClr val="tx1"/>
                </a:solidFill>
                <a:latin typeface="Palatino Linotype" panose="02040502050505030304" pitchFamily="18" charset="0"/>
              </a:rPr>
              <a:t>countries</a:t>
            </a:r>
          </a:p>
          <a:p>
            <a:endParaRPr lang="en-US" sz="3200" dirty="0" smtClean="0">
              <a:solidFill>
                <a:schemeClr val="tx1"/>
              </a:solidFill>
              <a:latin typeface="Palatino Linotype" panose="02040502050505030304" pitchFamily="18" charset="0"/>
            </a:endParaRPr>
          </a:p>
          <a:p>
            <a:r>
              <a:rPr lang="en-US" sz="3200" b="1" dirty="0">
                <a:solidFill>
                  <a:srgbClr val="00B050"/>
                </a:solidFill>
                <a:latin typeface="Palatino Linotype" panose="02040502050505030304" pitchFamily="18" charset="0"/>
              </a:rPr>
              <a:t>10 ASEAN </a:t>
            </a:r>
            <a:r>
              <a:rPr lang="en-US" sz="3200" dirty="0">
                <a:solidFill>
                  <a:schemeClr val="tx1"/>
                </a:solidFill>
                <a:latin typeface="Palatino Linotype" panose="02040502050505030304" pitchFamily="18" charset="0"/>
              </a:rPr>
              <a:t>members </a:t>
            </a:r>
            <a:endParaRPr lang="en-US" sz="3200" dirty="0" smtClean="0">
              <a:solidFill>
                <a:schemeClr val="tx1"/>
              </a:solidFill>
              <a:latin typeface="Palatino Linotype" panose="02040502050505030304" pitchFamily="18" charset="0"/>
            </a:endParaRPr>
          </a:p>
          <a:p>
            <a:pPr marL="0" indent="0">
              <a:buNone/>
            </a:pPr>
            <a:r>
              <a:rPr lang="en-US" sz="3200" dirty="0" smtClean="0">
                <a:solidFill>
                  <a:schemeClr val="tx1"/>
                </a:solidFill>
                <a:latin typeface="Palatino Linotype" panose="02040502050505030304" pitchFamily="18" charset="0"/>
              </a:rPr>
              <a:t>    + </a:t>
            </a:r>
            <a:r>
              <a:rPr lang="en-US" sz="3200" dirty="0">
                <a:solidFill>
                  <a:schemeClr val="tx1"/>
                </a:solidFill>
                <a:latin typeface="Palatino Linotype" panose="02040502050505030304" pitchFamily="18" charset="0"/>
              </a:rPr>
              <a:t>Australia, </a:t>
            </a:r>
            <a:r>
              <a:rPr lang="en-US" sz="3200" b="1" dirty="0">
                <a:solidFill>
                  <a:srgbClr val="00B050"/>
                </a:solidFill>
                <a:latin typeface="Palatino Linotype" panose="02040502050505030304" pitchFamily="18" charset="0"/>
              </a:rPr>
              <a:t>China</a:t>
            </a:r>
            <a:r>
              <a:rPr lang="en-US" sz="3200" dirty="0">
                <a:solidFill>
                  <a:schemeClr val="tx1"/>
                </a:solidFill>
                <a:latin typeface="Palatino Linotype" panose="02040502050505030304" pitchFamily="18" charset="0"/>
              </a:rPr>
              <a:t>, India, </a:t>
            </a:r>
            <a:r>
              <a:rPr lang="en-US" sz="3200" b="1" dirty="0">
                <a:solidFill>
                  <a:srgbClr val="00B050"/>
                </a:solidFill>
                <a:latin typeface="Palatino Linotype" panose="02040502050505030304" pitchFamily="18" charset="0"/>
              </a:rPr>
              <a:t>Japan</a:t>
            </a:r>
            <a:r>
              <a:rPr lang="en-US" sz="3200" dirty="0">
                <a:solidFill>
                  <a:srgbClr val="00B050"/>
                </a:solidFill>
                <a:latin typeface="Palatino Linotype" panose="02040502050505030304" pitchFamily="18" charset="0"/>
              </a:rPr>
              <a:t>, </a:t>
            </a:r>
            <a:r>
              <a:rPr lang="en-US" sz="3200" b="1" dirty="0">
                <a:solidFill>
                  <a:srgbClr val="00B050"/>
                </a:solidFill>
                <a:latin typeface="Palatino Linotype" panose="02040502050505030304" pitchFamily="18" charset="0"/>
              </a:rPr>
              <a:t>the </a:t>
            </a:r>
            <a:r>
              <a:rPr lang="en-US" sz="3200" b="1" dirty="0" smtClean="0">
                <a:solidFill>
                  <a:srgbClr val="00B050"/>
                </a:solidFill>
                <a:latin typeface="Palatino Linotype" panose="02040502050505030304" pitchFamily="18" charset="0"/>
              </a:rPr>
              <a:t>    </a:t>
            </a:r>
          </a:p>
          <a:p>
            <a:pPr marL="0" indent="0">
              <a:buNone/>
            </a:pPr>
            <a:r>
              <a:rPr lang="en-US" sz="3200" b="1" dirty="0">
                <a:solidFill>
                  <a:srgbClr val="00B050"/>
                </a:solidFill>
                <a:latin typeface="Palatino Linotype" panose="02040502050505030304" pitchFamily="18" charset="0"/>
              </a:rPr>
              <a:t> </a:t>
            </a:r>
            <a:r>
              <a:rPr lang="en-US" sz="3200" b="1" dirty="0" smtClean="0">
                <a:solidFill>
                  <a:srgbClr val="00B050"/>
                </a:solidFill>
                <a:latin typeface="Palatino Linotype" panose="02040502050505030304" pitchFamily="18" charset="0"/>
              </a:rPr>
              <a:t>  Republic </a:t>
            </a:r>
            <a:r>
              <a:rPr lang="en-US" sz="3200" b="1" dirty="0">
                <a:solidFill>
                  <a:srgbClr val="00B050"/>
                </a:solidFill>
                <a:latin typeface="Palatino Linotype" panose="02040502050505030304" pitchFamily="18" charset="0"/>
              </a:rPr>
              <a:t>of Korea</a:t>
            </a:r>
            <a:r>
              <a:rPr lang="en-US" sz="3200" dirty="0">
                <a:solidFill>
                  <a:schemeClr val="tx1"/>
                </a:solidFill>
                <a:latin typeface="Palatino Linotype" panose="02040502050505030304" pitchFamily="18" charset="0"/>
              </a:rPr>
              <a:t> and New </a:t>
            </a:r>
            <a:r>
              <a:rPr lang="en-US" sz="3200" dirty="0" smtClean="0">
                <a:solidFill>
                  <a:schemeClr val="tx1"/>
                </a:solidFill>
                <a:latin typeface="Palatino Linotype" panose="02040502050505030304" pitchFamily="18" charset="0"/>
              </a:rPr>
              <a:t>Zealand</a:t>
            </a:r>
          </a:p>
          <a:p>
            <a:pPr marL="0" indent="0">
              <a:buNone/>
            </a:pPr>
            <a:endParaRPr lang="en-US" sz="3200" dirty="0">
              <a:solidFill>
                <a:schemeClr val="tx1"/>
              </a:solidFill>
              <a:latin typeface="Palatino Linotype" panose="02040502050505030304" pitchFamily="18" charset="0"/>
            </a:endParaRPr>
          </a:p>
          <a:p>
            <a:r>
              <a:rPr lang="en-US" sz="3200" dirty="0">
                <a:solidFill>
                  <a:schemeClr val="tx1"/>
                </a:solidFill>
                <a:latin typeface="Palatino Linotype" panose="02040502050505030304" pitchFamily="18" charset="0"/>
              </a:rPr>
              <a:t>On going negotiation</a:t>
            </a:r>
          </a:p>
        </p:txBody>
      </p:sp>
      <p:sp>
        <p:nvSpPr>
          <p:cNvPr id="4" name="Slide Number Placeholder 3"/>
          <p:cNvSpPr>
            <a:spLocks noGrp="1"/>
          </p:cNvSpPr>
          <p:nvPr>
            <p:ph type="sldNum" sz="quarter" idx="12"/>
          </p:nvPr>
        </p:nvSpPr>
        <p:spPr/>
        <p:txBody>
          <a:bodyPr/>
          <a:lstStyle/>
          <a:p>
            <a:fld id="{CB69A716-CE5B-48D2-83D4-4EAFD6EB7A32}" type="slidenum">
              <a:rPr lang="en-US" smtClean="0"/>
              <a:pPr/>
              <a:t>3</a:t>
            </a:fld>
            <a:endParaRPr lang="en-US"/>
          </a:p>
        </p:txBody>
      </p:sp>
    </p:spTree>
    <p:extLst>
      <p:ext uri="{BB962C8B-B14F-4D97-AF65-F5344CB8AC3E}">
        <p14:creationId xmlns:p14="http://schemas.microsoft.com/office/powerpoint/2010/main" xmlns="" val="14944201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62000"/>
          </a:xfrm>
        </p:spPr>
        <p:txBody>
          <a:bodyPr/>
          <a:lstStyle/>
          <a:p>
            <a:pPr algn="l"/>
            <a:r>
              <a:rPr lang="en-US" sz="4800" dirty="0" smtClean="0">
                <a:solidFill>
                  <a:schemeClr val="tx1"/>
                </a:solidFill>
              </a:rPr>
              <a:t>International Trade Theory</a:t>
            </a:r>
            <a:endParaRPr lang="en-US" sz="4800" dirty="0">
              <a:solidFill>
                <a:schemeClr val="tx1"/>
              </a:solidFill>
            </a:endParaRPr>
          </a:p>
        </p:txBody>
      </p:sp>
      <p:sp>
        <p:nvSpPr>
          <p:cNvPr id="3" name="Content Placeholder 2"/>
          <p:cNvSpPr>
            <a:spLocks noGrp="1"/>
          </p:cNvSpPr>
          <p:nvPr>
            <p:ph idx="1"/>
          </p:nvPr>
        </p:nvSpPr>
        <p:spPr>
          <a:xfrm>
            <a:off x="381000" y="1646237"/>
            <a:ext cx="8534400" cy="5059363"/>
          </a:xfrm>
        </p:spPr>
        <p:txBody>
          <a:bodyPr>
            <a:normAutofit fontScale="92500" lnSpcReduction="10000"/>
          </a:bodyPr>
          <a:lstStyle/>
          <a:p>
            <a:r>
              <a:rPr lang="en-US" altLang="en-US" sz="3200" dirty="0">
                <a:solidFill>
                  <a:schemeClr val="tx1"/>
                </a:solidFill>
                <a:latin typeface="Palatino Linotype" panose="02040502050505030304" pitchFamily="18" charset="0"/>
              </a:rPr>
              <a:t>Two</a:t>
            </a:r>
            <a:r>
              <a:rPr lang="en-US" altLang="en-US" sz="3200" dirty="0" smtClean="0">
                <a:solidFill>
                  <a:schemeClr val="tx1"/>
                </a:solidFill>
                <a:latin typeface="Palatino Linotype" panose="02040502050505030304" pitchFamily="18" charset="0"/>
              </a:rPr>
              <a:t> </a:t>
            </a:r>
            <a:r>
              <a:rPr lang="en-US" altLang="en-US" sz="3200" dirty="0">
                <a:solidFill>
                  <a:schemeClr val="tx1"/>
                </a:solidFill>
                <a:latin typeface="Palatino Linotype" panose="02040502050505030304" pitchFamily="18" charset="0"/>
              </a:rPr>
              <a:t>types of </a:t>
            </a:r>
            <a:r>
              <a:rPr lang="en-US" altLang="en-US" sz="3200" b="1" dirty="0">
                <a:solidFill>
                  <a:srgbClr val="0070C0"/>
                </a:solidFill>
                <a:latin typeface="Palatino Linotype" panose="02040502050505030304" pitchFamily="18" charset="0"/>
              </a:rPr>
              <a:t>preferential </a:t>
            </a:r>
            <a:r>
              <a:rPr lang="en-US" altLang="en-US" sz="3200" b="1" dirty="0" smtClean="0">
                <a:solidFill>
                  <a:srgbClr val="0070C0"/>
                </a:solidFill>
                <a:latin typeface="Palatino Linotype" panose="02040502050505030304" pitchFamily="18" charset="0"/>
              </a:rPr>
              <a:t>trading agreements</a:t>
            </a:r>
            <a:r>
              <a:rPr lang="en-US" altLang="en-US" sz="3200" dirty="0" smtClean="0">
                <a:solidFill>
                  <a:schemeClr val="tx1"/>
                </a:solidFill>
                <a:latin typeface="Palatino Linotype" panose="02040502050505030304" pitchFamily="18" charset="0"/>
              </a:rPr>
              <a:t> (near zero </a:t>
            </a:r>
            <a:r>
              <a:rPr lang="en-US" altLang="en-US" sz="3200" dirty="0">
                <a:solidFill>
                  <a:schemeClr val="tx1"/>
                </a:solidFill>
                <a:latin typeface="Palatino Linotype" panose="02040502050505030304" pitchFamily="18" charset="0"/>
              </a:rPr>
              <a:t>tariff </a:t>
            </a:r>
            <a:r>
              <a:rPr lang="en-US" altLang="en-US" sz="3200" dirty="0" smtClean="0">
                <a:solidFill>
                  <a:schemeClr val="tx1"/>
                </a:solidFill>
                <a:latin typeface="Palatino Linotype" panose="02040502050505030304" pitchFamily="18" charset="0"/>
              </a:rPr>
              <a:t>rates)</a:t>
            </a:r>
          </a:p>
          <a:p>
            <a:endParaRPr lang="en-US" altLang="en-US" sz="1300" dirty="0" smtClean="0">
              <a:solidFill>
                <a:schemeClr val="tx1"/>
              </a:solidFill>
              <a:latin typeface="Palatino Linotype" panose="02040502050505030304" pitchFamily="18" charset="0"/>
            </a:endParaRPr>
          </a:p>
          <a:p>
            <a:pPr lvl="1"/>
            <a:r>
              <a:rPr lang="en-US" altLang="en-US" sz="3200" b="1" dirty="0" smtClean="0">
                <a:solidFill>
                  <a:srgbClr val="C00000"/>
                </a:solidFill>
                <a:latin typeface="Palatino Linotype" panose="02040502050505030304" pitchFamily="18" charset="0"/>
              </a:rPr>
              <a:t>A free trade area:</a:t>
            </a:r>
            <a:r>
              <a:rPr lang="en-US" altLang="en-US" sz="3200" dirty="0" smtClean="0">
                <a:solidFill>
                  <a:schemeClr val="tx1"/>
                </a:solidFill>
                <a:latin typeface="Palatino Linotype" panose="02040502050505030304" pitchFamily="18" charset="0"/>
              </a:rPr>
              <a:t> </a:t>
            </a:r>
          </a:p>
          <a:p>
            <a:pPr marL="457200" lvl="1" indent="0">
              <a:buNone/>
            </a:pPr>
            <a:r>
              <a:rPr lang="en-US" altLang="en-US" sz="3200" dirty="0" smtClean="0">
                <a:solidFill>
                  <a:schemeClr val="tx1"/>
                </a:solidFill>
                <a:latin typeface="Palatino Linotype" panose="02040502050505030304" pitchFamily="18" charset="0"/>
              </a:rPr>
              <a:t>	Allows </a:t>
            </a:r>
            <a:r>
              <a:rPr lang="en-US" altLang="en-US" sz="3200" dirty="0">
                <a:solidFill>
                  <a:schemeClr val="tx1"/>
                </a:solidFill>
                <a:latin typeface="Palatino Linotype" panose="02040502050505030304" pitchFamily="18" charset="0"/>
              </a:rPr>
              <a:t>free trade among members, but </a:t>
            </a:r>
            <a:r>
              <a:rPr lang="en-US" altLang="en-US" sz="3200" dirty="0" smtClean="0">
                <a:solidFill>
                  <a:schemeClr val="tx1"/>
                </a:solidFill>
                <a:latin typeface="Palatino Linotype" panose="02040502050505030304" pitchFamily="18" charset="0"/>
              </a:rPr>
              <a:t>	</a:t>
            </a:r>
            <a:r>
              <a:rPr lang="en-US" altLang="en-US" sz="3200" dirty="0" smtClean="0">
                <a:solidFill>
                  <a:srgbClr val="C00000"/>
                </a:solidFill>
                <a:latin typeface="Palatino Linotype" panose="02040502050505030304" pitchFamily="18" charset="0"/>
              </a:rPr>
              <a:t>each </a:t>
            </a:r>
            <a:r>
              <a:rPr lang="en-US" altLang="en-US" sz="3200" dirty="0">
                <a:solidFill>
                  <a:srgbClr val="C00000"/>
                </a:solidFill>
                <a:latin typeface="Palatino Linotype" panose="02040502050505030304" pitchFamily="18" charset="0"/>
              </a:rPr>
              <a:t>member can have its own trade </a:t>
            </a:r>
            <a:r>
              <a:rPr lang="en-US" altLang="en-US" sz="3200" dirty="0" smtClean="0">
                <a:solidFill>
                  <a:srgbClr val="C00000"/>
                </a:solidFill>
                <a:latin typeface="Palatino Linotype" panose="02040502050505030304" pitchFamily="18" charset="0"/>
              </a:rPr>
              <a:t>	policy</a:t>
            </a:r>
            <a:r>
              <a:rPr lang="en-US" altLang="en-US" sz="3200" dirty="0" smtClean="0">
                <a:solidFill>
                  <a:schemeClr val="tx1"/>
                </a:solidFill>
                <a:latin typeface="Palatino Linotype" panose="02040502050505030304" pitchFamily="18" charset="0"/>
              </a:rPr>
              <a:t> </a:t>
            </a:r>
            <a:r>
              <a:rPr lang="en-US" altLang="en-US" sz="3200" dirty="0">
                <a:solidFill>
                  <a:schemeClr val="tx1"/>
                </a:solidFill>
                <a:latin typeface="Palatino Linotype" panose="02040502050505030304" pitchFamily="18" charset="0"/>
              </a:rPr>
              <a:t>towards non-member countries</a:t>
            </a:r>
            <a:r>
              <a:rPr lang="en-US" altLang="en-US" sz="3200" dirty="0" smtClean="0">
                <a:solidFill>
                  <a:schemeClr val="tx1"/>
                </a:solidFill>
                <a:latin typeface="Palatino Linotype" panose="02040502050505030304" pitchFamily="18" charset="0"/>
              </a:rPr>
              <a:t>.</a:t>
            </a:r>
          </a:p>
          <a:p>
            <a:pPr marL="457200" lvl="1" indent="0">
              <a:buNone/>
            </a:pPr>
            <a:endParaRPr lang="en-US" altLang="en-US" sz="1300" dirty="0">
              <a:solidFill>
                <a:schemeClr val="tx1"/>
              </a:solidFill>
              <a:latin typeface="Palatino Linotype" panose="02040502050505030304" pitchFamily="18" charset="0"/>
            </a:endParaRPr>
          </a:p>
          <a:p>
            <a:pPr lvl="1"/>
            <a:r>
              <a:rPr lang="en-US" altLang="en-US" sz="3200" b="1" dirty="0">
                <a:solidFill>
                  <a:srgbClr val="00B050"/>
                </a:solidFill>
                <a:latin typeface="Palatino Linotype" panose="02040502050505030304" pitchFamily="18" charset="0"/>
              </a:rPr>
              <a:t>A customs union: </a:t>
            </a:r>
          </a:p>
          <a:p>
            <a:pPr marL="457200" lvl="1" indent="0">
              <a:buNone/>
            </a:pPr>
            <a:r>
              <a:rPr lang="en-US" altLang="en-US" sz="3200" dirty="0" smtClean="0">
                <a:solidFill>
                  <a:schemeClr val="tx1"/>
                </a:solidFill>
                <a:latin typeface="Palatino Linotype" panose="02040502050505030304" pitchFamily="18" charset="0"/>
              </a:rPr>
              <a:t>	Allows </a:t>
            </a:r>
            <a:r>
              <a:rPr lang="en-US" altLang="en-US" sz="3200" dirty="0">
                <a:solidFill>
                  <a:schemeClr val="tx1"/>
                </a:solidFill>
                <a:latin typeface="Palatino Linotype" panose="02040502050505030304" pitchFamily="18" charset="0"/>
              </a:rPr>
              <a:t>free trade among </a:t>
            </a:r>
            <a:r>
              <a:rPr lang="en-US" altLang="en-US" sz="3200" dirty="0" smtClean="0">
                <a:solidFill>
                  <a:schemeClr val="tx1"/>
                </a:solidFill>
                <a:latin typeface="Palatino Linotype" panose="02040502050505030304" pitchFamily="18" charset="0"/>
              </a:rPr>
              <a:t>members, </a:t>
            </a:r>
            <a:r>
              <a:rPr lang="en-US" altLang="en-US" sz="3200" dirty="0">
                <a:solidFill>
                  <a:schemeClr val="tx1"/>
                </a:solidFill>
                <a:latin typeface="Palatino Linotype" panose="02040502050505030304" pitchFamily="18" charset="0"/>
              </a:rPr>
              <a:t>and </a:t>
            </a:r>
            <a:r>
              <a:rPr lang="en-US" altLang="en-US" sz="3200" dirty="0" smtClean="0">
                <a:solidFill>
                  <a:schemeClr val="tx1"/>
                </a:solidFill>
                <a:latin typeface="Palatino Linotype" panose="02040502050505030304" pitchFamily="18" charset="0"/>
              </a:rPr>
              <a:t>	</a:t>
            </a:r>
            <a:r>
              <a:rPr lang="en-US" altLang="en-US" sz="3200" dirty="0" smtClean="0">
                <a:solidFill>
                  <a:srgbClr val="00B050"/>
                </a:solidFill>
                <a:latin typeface="Palatino Linotype" panose="02040502050505030304" pitchFamily="18" charset="0"/>
              </a:rPr>
              <a:t>requires </a:t>
            </a:r>
            <a:r>
              <a:rPr lang="en-US" altLang="en-US" sz="3200" dirty="0">
                <a:solidFill>
                  <a:srgbClr val="00B050"/>
                </a:solidFill>
                <a:latin typeface="Palatino Linotype" panose="02040502050505030304" pitchFamily="18" charset="0"/>
              </a:rPr>
              <a:t>a common external trade policy </a:t>
            </a:r>
            <a:r>
              <a:rPr lang="en-US" altLang="en-US" sz="3200" dirty="0" smtClean="0">
                <a:solidFill>
                  <a:schemeClr val="tx1"/>
                </a:solidFill>
                <a:latin typeface="Palatino Linotype" panose="02040502050505030304" pitchFamily="18" charset="0"/>
              </a:rPr>
              <a:t>	towards </a:t>
            </a:r>
            <a:r>
              <a:rPr lang="en-US" altLang="en-US" sz="3200" dirty="0">
                <a:solidFill>
                  <a:schemeClr val="tx1"/>
                </a:solidFill>
                <a:latin typeface="Palatino Linotype" panose="02040502050505030304" pitchFamily="18" charset="0"/>
              </a:rPr>
              <a:t>non-member countries.</a:t>
            </a:r>
          </a:p>
          <a:p>
            <a:endParaRPr lang="en-US" sz="3200" dirty="0" smtClean="0">
              <a:solidFill>
                <a:schemeClr val="tx1"/>
              </a:solidFill>
              <a:latin typeface="Palatino Linotype" panose="02040502050505030304" pitchFamily="18" charset="0"/>
            </a:endParaRPr>
          </a:p>
          <a:p>
            <a:pPr marL="0" indent="0">
              <a:buNone/>
            </a:pPr>
            <a:endParaRPr lang="en-US" sz="3200" dirty="0">
              <a:solidFill>
                <a:schemeClr val="tx1"/>
              </a:solidFill>
              <a:latin typeface="Palatino Linotype" panose="02040502050505030304" pitchFamily="18" charset="0"/>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4</a:t>
            </a:fld>
            <a:endParaRPr lang="en-US"/>
          </a:p>
        </p:txBody>
      </p:sp>
    </p:spTree>
    <p:extLst>
      <p:ext uri="{BB962C8B-B14F-4D97-AF65-F5344CB8AC3E}">
        <p14:creationId xmlns:p14="http://schemas.microsoft.com/office/powerpoint/2010/main" xmlns="" val="3427815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62000"/>
          </a:xfrm>
        </p:spPr>
        <p:txBody>
          <a:bodyPr/>
          <a:lstStyle/>
          <a:p>
            <a:pPr algn="l"/>
            <a:r>
              <a:rPr lang="en-US" sz="4800" dirty="0" smtClean="0">
                <a:solidFill>
                  <a:schemeClr val="tx1"/>
                </a:solidFill>
              </a:rPr>
              <a:t>International Trade Theory</a:t>
            </a:r>
            <a:endParaRPr lang="en-US" sz="4800" dirty="0">
              <a:solidFill>
                <a:schemeClr val="tx1"/>
              </a:solidFill>
            </a:endParaRPr>
          </a:p>
        </p:txBody>
      </p:sp>
      <p:sp>
        <p:nvSpPr>
          <p:cNvPr id="3" name="Content Placeholder 2"/>
          <p:cNvSpPr>
            <a:spLocks noGrp="1"/>
          </p:cNvSpPr>
          <p:nvPr>
            <p:ph idx="1"/>
          </p:nvPr>
        </p:nvSpPr>
        <p:spPr>
          <a:xfrm>
            <a:off x="381000" y="1646237"/>
            <a:ext cx="8534400" cy="5059363"/>
          </a:xfrm>
        </p:spPr>
        <p:txBody>
          <a:bodyPr>
            <a:normAutofit fontScale="92500" lnSpcReduction="10000"/>
          </a:bodyPr>
          <a:lstStyle/>
          <a:p>
            <a:r>
              <a:rPr lang="en-US" altLang="en-US" sz="3200" dirty="0">
                <a:solidFill>
                  <a:schemeClr val="tx1"/>
                </a:solidFill>
                <a:latin typeface="Palatino Linotype" panose="02040502050505030304" pitchFamily="18" charset="0"/>
              </a:rPr>
              <a:t>Two</a:t>
            </a:r>
            <a:r>
              <a:rPr lang="en-US" altLang="en-US" sz="3200" dirty="0" smtClean="0">
                <a:solidFill>
                  <a:schemeClr val="tx1"/>
                </a:solidFill>
                <a:latin typeface="Palatino Linotype" panose="02040502050505030304" pitchFamily="18" charset="0"/>
              </a:rPr>
              <a:t> </a:t>
            </a:r>
            <a:r>
              <a:rPr lang="en-US" altLang="en-US" sz="3200" dirty="0">
                <a:solidFill>
                  <a:schemeClr val="tx1"/>
                </a:solidFill>
                <a:latin typeface="Palatino Linotype" panose="02040502050505030304" pitchFamily="18" charset="0"/>
              </a:rPr>
              <a:t>types of </a:t>
            </a:r>
            <a:r>
              <a:rPr lang="en-US" altLang="en-US" sz="3200" b="1" dirty="0">
                <a:solidFill>
                  <a:srgbClr val="0070C0"/>
                </a:solidFill>
                <a:latin typeface="Palatino Linotype" panose="02040502050505030304" pitchFamily="18" charset="0"/>
              </a:rPr>
              <a:t>preferential </a:t>
            </a:r>
            <a:r>
              <a:rPr lang="en-US" altLang="en-US" sz="3200" b="1" dirty="0" smtClean="0">
                <a:solidFill>
                  <a:srgbClr val="0070C0"/>
                </a:solidFill>
                <a:latin typeface="Palatino Linotype" panose="02040502050505030304" pitchFamily="18" charset="0"/>
              </a:rPr>
              <a:t>trading agreements</a:t>
            </a:r>
            <a:r>
              <a:rPr lang="en-US" altLang="en-US" sz="3200" dirty="0" smtClean="0">
                <a:solidFill>
                  <a:schemeClr val="tx1"/>
                </a:solidFill>
                <a:latin typeface="Palatino Linotype" panose="02040502050505030304" pitchFamily="18" charset="0"/>
              </a:rPr>
              <a:t> (near zero </a:t>
            </a:r>
            <a:r>
              <a:rPr lang="en-US" altLang="en-US" sz="3200" dirty="0">
                <a:solidFill>
                  <a:schemeClr val="tx1"/>
                </a:solidFill>
                <a:latin typeface="Palatino Linotype" panose="02040502050505030304" pitchFamily="18" charset="0"/>
              </a:rPr>
              <a:t>tariff </a:t>
            </a:r>
            <a:r>
              <a:rPr lang="en-US" altLang="en-US" sz="3200" dirty="0" smtClean="0">
                <a:solidFill>
                  <a:schemeClr val="tx1"/>
                </a:solidFill>
                <a:latin typeface="Palatino Linotype" panose="02040502050505030304" pitchFamily="18" charset="0"/>
              </a:rPr>
              <a:t>rates)</a:t>
            </a:r>
          </a:p>
          <a:p>
            <a:endParaRPr lang="en-US" altLang="en-US" sz="1300" dirty="0" smtClean="0">
              <a:solidFill>
                <a:schemeClr val="tx1"/>
              </a:solidFill>
              <a:latin typeface="Palatino Linotype" panose="02040502050505030304" pitchFamily="18" charset="0"/>
            </a:endParaRPr>
          </a:p>
          <a:p>
            <a:pPr lvl="1"/>
            <a:r>
              <a:rPr lang="en-US" altLang="en-US" sz="3200" b="1" dirty="0" smtClean="0">
                <a:solidFill>
                  <a:srgbClr val="C00000"/>
                </a:solidFill>
                <a:latin typeface="Palatino Linotype" panose="02040502050505030304" pitchFamily="18" charset="0"/>
              </a:rPr>
              <a:t>A free trade area:</a:t>
            </a:r>
            <a:r>
              <a:rPr lang="en-US" altLang="en-US" sz="3200" dirty="0" smtClean="0">
                <a:solidFill>
                  <a:schemeClr val="tx1"/>
                </a:solidFill>
                <a:latin typeface="Palatino Linotype" panose="02040502050505030304" pitchFamily="18" charset="0"/>
              </a:rPr>
              <a:t> </a:t>
            </a:r>
          </a:p>
          <a:p>
            <a:pPr marL="457200" lvl="1" indent="0">
              <a:buNone/>
            </a:pPr>
            <a:r>
              <a:rPr lang="en-US" altLang="en-US" sz="3200" dirty="0" smtClean="0">
                <a:solidFill>
                  <a:schemeClr val="tx1"/>
                </a:solidFill>
                <a:latin typeface="Palatino Linotype" panose="02040502050505030304" pitchFamily="18" charset="0"/>
              </a:rPr>
              <a:t>	Allows </a:t>
            </a:r>
            <a:r>
              <a:rPr lang="en-US" altLang="en-US" sz="3200" dirty="0">
                <a:solidFill>
                  <a:schemeClr val="tx1"/>
                </a:solidFill>
                <a:latin typeface="Palatino Linotype" panose="02040502050505030304" pitchFamily="18" charset="0"/>
              </a:rPr>
              <a:t>free trade among members, but </a:t>
            </a:r>
            <a:r>
              <a:rPr lang="en-US" altLang="en-US" sz="3200" dirty="0" smtClean="0">
                <a:solidFill>
                  <a:schemeClr val="tx1"/>
                </a:solidFill>
                <a:latin typeface="Palatino Linotype" panose="02040502050505030304" pitchFamily="18" charset="0"/>
              </a:rPr>
              <a:t>	</a:t>
            </a:r>
            <a:r>
              <a:rPr lang="en-US" altLang="en-US" sz="3200" dirty="0" smtClean="0">
                <a:solidFill>
                  <a:srgbClr val="C00000"/>
                </a:solidFill>
                <a:latin typeface="Palatino Linotype" panose="02040502050505030304" pitchFamily="18" charset="0"/>
              </a:rPr>
              <a:t>each </a:t>
            </a:r>
            <a:r>
              <a:rPr lang="en-US" altLang="en-US" sz="3200" dirty="0">
                <a:solidFill>
                  <a:srgbClr val="C00000"/>
                </a:solidFill>
                <a:latin typeface="Palatino Linotype" panose="02040502050505030304" pitchFamily="18" charset="0"/>
              </a:rPr>
              <a:t>member can have its own trade </a:t>
            </a:r>
            <a:r>
              <a:rPr lang="en-US" altLang="en-US" sz="3200" dirty="0" smtClean="0">
                <a:solidFill>
                  <a:srgbClr val="C00000"/>
                </a:solidFill>
                <a:latin typeface="Palatino Linotype" panose="02040502050505030304" pitchFamily="18" charset="0"/>
              </a:rPr>
              <a:t>	policy</a:t>
            </a:r>
            <a:r>
              <a:rPr lang="en-US" altLang="en-US" sz="3200" dirty="0" smtClean="0">
                <a:solidFill>
                  <a:schemeClr val="tx1"/>
                </a:solidFill>
                <a:latin typeface="Palatino Linotype" panose="02040502050505030304" pitchFamily="18" charset="0"/>
              </a:rPr>
              <a:t> </a:t>
            </a:r>
            <a:r>
              <a:rPr lang="en-US" altLang="en-US" sz="3200" dirty="0">
                <a:solidFill>
                  <a:schemeClr val="tx1"/>
                </a:solidFill>
                <a:latin typeface="Palatino Linotype" panose="02040502050505030304" pitchFamily="18" charset="0"/>
              </a:rPr>
              <a:t>towards non-member countries</a:t>
            </a:r>
            <a:r>
              <a:rPr lang="en-US" altLang="en-US" sz="3200" dirty="0" smtClean="0">
                <a:solidFill>
                  <a:schemeClr val="tx1"/>
                </a:solidFill>
                <a:latin typeface="Palatino Linotype" panose="02040502050505030304" pitchFamily="18" charset="0"/>
              </a:rPr>
              <a:t>.</a:t>
            </a:r>
          </a:p>
          <a:p>
            <a:pPr marL="457200" lvl="1" indent="0">
              <a:buNone/>
            </a:pPr>
            <a:endParaRPr lang="en-US" altLang="en-US" sz="1300" dirty="0">
              <a:solidFill>
                <a:schemeClr val="tx1"/>
              </a:solidFill>
              <a:latin typeface="Palatino Linotype" panose="02040502050505030304" pitchFamily="18" charset="0"/>
            </a:endParaRPr>
          </a:p>
          <a:p>
            <a:pPr lvl="1"/>
            <a:r>
              <a:rPr lang="en-US" altLang="en-US" sz="3200" b="1" dirty="0">
                <a:solidFill>
                  <a:srgbClr val="00B050"/>
                </a:solidFill>
                <a:latin typeface="Palatino Linotype" panose="02040502050505030304" pitchFamily="18" charset="0"/>
              </a:rPr>
              <a:t>A customs union: </a:t>
            </a:r>
          </a:p>
          <a:p>
            <a:pPr marL="457200" lvl="1" indent="0">
              <a:buNone/>
            </a:pPr>
            <a:r>
              <a:rPr lang="en-US" altLang="en-US" sz="3200" dirty="0" smtClean="0">
                <a:solidFill>
                  <a:schemeClr val="tx1"/>
                </a:solidFill>
                <a:latin typeface="Palatino Linotype" panose="02040502050505030304" pitchFamily="18" charset="0"/>
              </a:rPr>
              <a:t>	Allows </a:t>
            </a:r>
            <a:r>
              <a:rPr lang="en-US" altLang="en-US" sz="3200" dirty="0">
                <a:solidFill>
                  <a:schemeClr val="tx1"/>
                </a:solidFill>
                <a:latin typeface="Palatino Linotype" panose="02040502050505030304" pitchFamily="18" charset="0"/>
              </a:rPr>
              <a:t>free trade among </a:t>
            </a:r>
            <a:r>
              <a:rPr lang="en-US" altLang="en-US" sz="3200" dirty="0" smtClean="0">
                <a:solidFill>
                  <a:schemeClr val="tx1"/>
                </a:solidFill>
                <a:latin typeface="Palatino Linotype" panose="02040502050505030304" pitchFamily="18" charset="0"/>
              </a:rPr>
              <a:t>members, </a:t>
            </a:r>
            <a:r>
              <a:rPr lang="en-US" altLang="en-US" sz="3200" dirty="0">
                <a:solidFill>
                  <a:schemeClr val="tx1"/>
                </a:solidFill>
                <a:latin typeface="Palatino Linotype" panose="02040502050505030304" pitchFamily="18" charset="0"/>
              </a:rPr>
              <a:t>and </a:t>
            </a:r>
            <a:r>
              <a:rPr lang="en-US" altLang="en-US" sz="3200" dirty="0" smtClean="0">
                <a:solidFill>
                  <a:schemeClr val="tx1"/>
                </a:solidFill>
                <a:latin typeface="Palatino Linotype" panose="02040502050505030304" pitchFamily="18" charset="0"/>
              </a:rPr>
              <a:t>	</a:t>
            </a:r>
            <a:r>
              <a:rPr lang="en-US" altLang="en-US" sz="3200" dirty="0" smtClean="0">
                <a:solidFill>
                  <a:srgbClr val="00B050"/>
                </a:solidFill>
                <a:latin typeface="Palatino Linotype" panose="02040502050505030304" pitchFamily="18" charset="0"/>
              </a:rPr>
              <a:t>requires </a:t>
            </a:r>
            <a:r>
              <a:rPr lang="en-US" altLang="en-US" sz="3200" dirty="0">
                <a:solidFill>
                  <a:srgbClr val="00B050"/>
                </a:solidFill>
                <a:latin typeface="Palatino Linotype" panose="02040502050505030304" pitchFamily="18" charset="0"/>
              </a:rPr>
              <a:t>a common external trade policy </a:t>
            </a:r>
            <a:r>
              <a:rPr lang="en-US" altLang="en-US" sz="3200" dirty="0" smtClean="0">
                <a:solidFill>
                  <a:schemeClr val="tx1"/>
                </a:solidFill>
                <a:latin typeface="Palatino Linotype" panose="02040502050505030304" pitchFamily="18" charset="0"/>
              </a:rPr>
              <a:t>	towards </a:t>
            </a:r>
            <a:r>
              <a:rPr lang="en-US" altLang="en-US" sz="3200" dirty="0">
                <a:solidFill>
                  <a:schemeClr val="tx1"/>
                </a:solidFill>
                <a:latin typeface="Palatino Linotype" panose="02040502050505030304" pitchFamily="18" charset="0"/>
              </a:rPr>
              <a:t>non-member countries.</a:t>
            </a:r>
          </a:p>
          <a:p>
            <a:endParaRPr lang="en-US" sz="3200" dirty="0" smtClean="0">
              <a:solidFill>
                <a:schemeClr val="tx1"/>
              </a:solidFill>
              <a:latin typeface="Palatino Linotype" panose="02040502050505030304" pitchFamily="18" charset="0"/>
            </a:endParaRPr>
          </a:p>
          <a:p>
            <a:pPr marL="0" indent="0">
              <a:buNone/>
            </a:pPr>
            <a:endParaRPr lang="en-US" sz="3200" dirty="0">
              <a:solidFill>
                <a:schemeClr val="tx1"/>
              </a:solidFill>
              <a:latin typeface="Palatino Linotype" panose="02040502050505030304" pitchFamily="18" charset="0"/>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5</a:t>
            </a:fld>
            <a:endParaRPr lang="en-US"/>
          </a:p>
        </p:txBody>
      </p:sp>
    </p:spTree>
    <p:extLst>
      <p:ext uri="{BB962C8B-B14F-4D97-AF65-F5344CB8AC3E}">
        <p14:creationId xmlns:p14="http://schemas.microsoft.com/office/powerpoint/2010/main" xmlns="" val="2711281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98637"/>
            <a:ext cx="8229600" cy="4525963"/>
          </a:xfrm>
        </p:spPr>
        <p:txBody>
          <a:bodyPr>
            <a:normAutofit fontScale="92500"/>
          </a:bodyPr>
          <a:lstStyle/>
          <a:p>
            <a:pPr>
              <a:spcBef>
                <a:spcPct val="50000"/>
              </a:spcBef>
            </a:pPr>
            <a:r>
              <a:rPr lang="en-US" altLang="en-US" sz="3000" dirty="0">
                <a:solidFill>
                  <a:schemeClr val="tx1"/>
                </a:solidFill>
                <a:latin typeface="Palatino Linotype" panose="02040502050505030304" pitchFamily="18" charset="0"/>
              </a:rPr>
              <a:t>Are </a:t>
            </a:r>
            <a:r>
              <a:rPr lang="en-US" altLang="en-US" sz="3000" b="1" dirty="0">
                <a:solidFill>
                  <a:srgbClr val="0070C0"/>
                </a:solidFill>
                <a:latin typeface="Palatino Linotype" panose="02040502050505030304" pitchFamily="18" charset="0"/>
              </a:rPr>
              <a:t>preferential trading agreements </a:t>
            </a:r>
            <a:r>
              <a:rPr lang="en-US" altLang="en-US" sz="3000" b="1" dirty="0">
                <a:solidFill>
                  <a:schemeClr val="tx1"/>
                </a:solidFill>
                <a:latin typeface="Palatino Linotype" panose="02040502050505030304" pitchFamily="18" charset="0"/>
              </a:rPr>
              <a:t>necessarily </a:t>
            </a:r>
            <a:r>
              <a:rPr lang="en-US" altLang="en-US" sz="3000" b="1" dirty="0">
                <a:solidFill>
                  <a:srgbClr val="0070C0"/>
                </a:solidFill>
                <a:latin typeface="Palatino Linotype" panose="02040502050505030304" pitchFamily="18" charset="0"/>
              </a:rPr>
              <a:t>good</a:t>
            </a:r>
            <a:r>
              <a:rPr lang="en-US" altLang="en-US" sz="3000" dirty="0">
                <a:solidFill>
                  <a:schemeClr val="tx1"/>
                </a:solidFill>
                <a:latin typeface="Palatino Linotype" panose="02040502050505030304" pitchFamily="18" charset="0"/>
              </a:rPr>
              <a:t> for national welfare?</a:t>
            </a:r>
          </a:p>
          <a:p>
            <a:pPr>
              <a:spcBef>
                <a:spcPct val="50000"/>
              </a:spcBef>
            </a:pPr>
            <a:endParaRPr lang="en-US" altLang="en-US" dirty="0"/>
          </a:p>
          <a:p>
            <a:pPr>
              <a:spcBef>
                <a:spcPct val="50000"/>
              </a:spcBef>
            </a:pPr>
            <a:r>
              <a:rPr lang="en-US" altLang="en-US" sz="3000" b="1" dirty="0">
                <a:solidFill>
                  <a:srgbClr val="C00000"/>
                </a:solidFill>
                <a:latin typeface="+mn-lt"/>
              </a:rPr>
              <a:t>No</a:t>
            </a:r>
            <a:r>
              <a:rPr lang="en-US" altLang="en-US" sz="3000" dirty="0">
                <a:latin typeface="+mn-lt"/>
              </a:rPr>
              <a:t>, </a:t>
            </a:r>
            <a:r>
              <a:rPr lang="en-US" altLang="en-US" sz="3000" dirty="0">
                <a:solidFill>
                  <a:schemeClr val="tx1"/>
                </a:solidFill>
                <a:latin typeface="+mn-lt"/>
              </a:rPr>
              <a:t>it is possible that national welfare decreases under a preferential trading agreement.</a:t>
            </a:r>
          </a:p>
          <a:p>
            <a:pPr>
              <a:spcBef>
                <a:spcPct val="50000"/>
              </a:spcBef>
            </a:pPr>
            <a:endParaRPr lang="en-US" altLang="en-US" dirty="0"/>
          </a:p>
          <a:p>
            <a:pPr>
              <a:spcBef>
                <a:spcPct val="50000"/>
              </a:spcBef>
            </a:pPr>
            <a:r>
              <a:rPr lang="en-US" altLang="en-US" sz="3000" b="1" dirty="0">
                <a:solidFill>
                  <a:srgbClr val="C00000"/>
                </a:solidFill>
                <a:latin typeface="+mn-lt"/>
              </a:rPr>
              <a:t>Why?</a:t>
            </a:r>
          </a:p>
          <a:p>
            <a:pPr lvl="1"/>
            <a:r>
              <a:rPr lang="en-US" sz="3000" dirty="0">
                <a:solidFill>
                  <a:schemeClr val="tx1"/>
                </a:solidFill>
                <a:latin typeface="+mn-lt"/>
              </a:rPr>
              <a:t>Concept of trade creation and trade diversion</a:t>
            </a:r>
          </a:p>
        </p:txBody>
      </p:sp>
      <p:sp>
        <p:nvSpPr>
          <p:cNvPr id="4" name="Slide Number Placeholder 3"/>
          <p:cNvSpPr>
            <a:spLocks noGrp="1"/>
          </p:cNvSpPr>
          <p:nvPr>
            <p:ph type="sldNum" sz="quarter" idx="12"/>
          </p:nvPr>
        </p:nvSpPr>
        <p:spPr/>
        <p:txBody>
          <a:bodyPr/>
          <a:lstStyle/>
          <a:p>
            <a:fld id="{CB69A716-CE5B-48D2-83D4-4EAFD6EB7A32}" type="slidenum">
              <a:rPr lang="en-US" smtClean="0"/>
              <a:pPr/>
              <a:t>6</a:t>
            </a:fld>
            <a:endParaRPr lang="en-US"/>
          </a:p>
        </p:txBody>
      </p:sp>
      <p:sp>
        <p:nvSpPr>
          <p:cNvPr id="5" name="Title 1"/>
          <p:cNvSpPr>
            <a:spLocks noGrp="1"/>
          </p:cNvSpPr>
          <p:nvPr>
            <p:ph type="title"/>
          </p:nvPr>
        </p:nvSpPr>
        <p:spPr/>
        <p:txBody>
          <a:bodyPr/>
          <a:lstStyle/>
          <a:p>
            <a:pPr algn="l"/>
            <a:r>
              <a:rPr lang="en-US" sz="4800" dirty="0" smtClean="0">
                <a:solidFill>
                  <a:schemeClr val="tx1"/>
                </a:solidFill>
              </a:rPr>
              <a:t>International Trade Theory </a:t>
            </a:r>
            <a:r>
              <a:rPr lang="en-US" sz="3600" dirty="0" smtClean="0">
                <a:solidFill>
                  <a:schemeClr val="tx1"/>
                </a:solidFill>
              </a:rPr>
              <a:t>(cont.)</a:t>
            </a:r>
            <a:endParaRPr lang="en-US" sz="3600" dirty="0">
              <a:solidFill>
                <a:schemeClr val="tx1"/>
              </a:solidFill>
            </a:endParaRPr>
          </a:p>
        </p:txBody>
      </p:sp>
    </p:spTree>
    <p:extLst>
      <p:ext uri="{BB962C8B-B14F-4D97-AF65-F5344CB8AC3E}">
        <p14:creationId xmlns:p14="http://schemas.microsoft.com/office/powerpoint/2010/main" xmlns="" val="37955942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27237"/>
            <a:ext cx="8382000" cy="4525963"/>
          </a:xfrm>
        </p:spPr>
        <p:txBody>
          <a:bodyPr>
            <a:normAutofit/>
          </a:bodyPr>
          <a:lstStyle/>
          <a:p>
            <a:pPr>
              <a:spcBef>
                <a:spcPct val="50000"/>
              </a:spcBef>
            </a:pPr>
            <a:r>
              <a:rPr lang="en-US" altLang="en-US" sz="2800" b="1" dirty="0">
                <a:solidFill>
                  <a:srgbClr val="00B050"/>
                </a:solidFill>
                <a:latin typeface="Palatino Linotype" panose="02040502050505030304" pitchFamily="18" charset="0"/>
              </a:rPr>
              <a:t>Trade creation </a:t>
            </a:r>
          </a:p>
          <a:p>
            <a:pPr lvl="1"/>
            <a:r>
              <a:rPr lang="en-US" altLang="en-US" sz="2800" dirty="0">
                <a:solidFill>
                  <a:schemeClr val="tx1"/>
                </a:solidFill>
                <a:latin typeface="Palatino Linotype" panose="02040502050505030304" pitchFamily="18" charset="0"/>
              </a:rPr>
              <a:t>occurs when </a:t>
            </a:r>
            <a:r>
              <a:rPr lang="en-US" altLang="en-US" sz="2800" dirty="0">
                <a:solidFill>
                  <a:srgbClr val="00B050"/>
                </a:solidFill>
                <a:latin typeface="Palatino Linotype" panose="02040502050505030304" pitchFamily="18" charset="0"/>
              </a:rPr>
              <a:t>high-cost domestic </a:t>
            </a:r>
            <a:r>
              <a:rPr lang="en-US" altLang="en-US" sz="2800" dirty="0">
                <a:solidFill>
                  <a:schemeClr val="tx1"/>
                </a:solidFill>
                <a:latin typeface="Palatino Linotype" panose="02040502050505030304" pitchFamily="18" charset="0"/>
              </a:rPr>
              <a:t>production is </a:t>
            </a:r>
            <a:r>
              <a:rPr lang="en-US" altLang="en-US" sz="2800" u="sng" dirty="0">
                <a:solidFill>
                  <a:schemeClr val="tx1"/>
                </a:solidFill>
                <a:latin typeface="Palatino Linotype" panose="02040502050505030304" pitchFamily="18" charset="0"/>
              </a:rPr>
              <a:t>replaced by</a:t>
            </a:r>
            <a:r>
              <a:rPr lang="en-US" altLang="en-US" sz="2800" dirty="0">
                <a:solidFill>
                  <a:schemeClr val="tx1"/>
                </a:solidFill>
                <a:latin typeface="Palatino Linotype" panose="02040502050505030304" pitchFamily="18" charset="0"/>
              </a:rPr>
              <a:t> </a:t>
            </a:r>
            <a:r>
              <a:rPr lang="en-US" altLang="en-US" sz="2800" b="1" i="1" dirty="0">
                <a:solidFill>
                  <a:srgbClr val="00B050"/>
                </a:solidFill>
                <a:latin typeface="Palatino Linotype" panose="02040502050505030304" pitchFamily="18" charset="0"/>
              </a:rPr>
              <a:t>low-cost imports from other members</a:t>
            </a:r>
            <a:r>
              <a:rPr lang="en-US" altLang="en-US" sz="2800" dirty="0" smtClean="0">
                <a:solidFill>
                  <a:schemeClr val="tx1"/>
                </a:solidFill>
                <a:latin typeface="Palatino Linotype" panose="02040502050505030304" pitchFamily="18" charset="0"/>
              </a:rPr>
              <a:t>.</a:t>
            </a:r>
          </a:p>
          <a:p>
            <a:pPr lvl="1"/>
            <a:endParaRPr lang="en-US" altLang="en-US" sz="2800" dirty="0">
              <a:latin typeface="Palatino Linotype" panose="02040502050505030304" pitchFamily="18" charset="0"/>
            </a:endParaRPr>
          </a:p>
          <a:p>
            <a:pPr>
              <a:spcBef>
                <a:spcPct val="50000"/>
              </a:spcBef>
            </a:pPr>
            <a:r>
              <a:rPr lang="en-US" altLang="en-US" sz="2800" b="1" dirty="0">
                <a:solidFill>
                  <a:srgbClr val="C00000"/>
                </a:solidFill>
                <a:latin typeface="Palatino Linotype" panose="02040502050505030304" pitchFamily="18" charset="0"/>
              </a:rPr>
              <a:t>Trade diversion </a:t>
            </a:r>
          </a:p>
          <a:p>
            <a:pPr lvl="1"/>
            <a:r>
              <a:rPr lang="en-US" altLang="en-US" sz="2800" dirty="0">
                <a:solidFill>
                  <a:schemeClr val="tx1"/>
                </a:solidFill>
                <a:latin typeface="Palatino Linotype" panose="02040502050505030304" pitchFamily="18" charset="0"/>
              </a:rPr>
              <a:t>occurs when </a:t>
            </a:r>
            <a:r>
              <a:rPr lang="en-US" altLang="en-US" sz="2800" dirty="0">
                <a:solidFill>
                  <a:srgbClr val="C00000"/>
                </a:solidFill>
                <a:latin typeface="Palatino Linotype" panose="02040502050505030304" pitchFamily="18" charset="0"/>
              </a:rPr>
              <a:t>low-cost imports from nonmembers </a:t>
            </a:r>
            <a:r>
              <a:rPr lang="en-US" altLang="en-US" sz="2800" dirty="0">
                <a:solidFill>
                  <a:schemeClr val="tx1"/>
                </a:solidFill>
                <a:latin typeface="Palatino Linotype" panose="02040502050505030304" pitchFamily="18" charset="0"/>
              </a:rPr>
              <a:t>are </a:t>
            </a:r>
            <a:r>
              <a:rPr lang="en-US" altLang="en-US" sz="2800" u="sng" dirty="0">
                <a:solidFill>
                  <a:schemeClr val="tx1"/>
                </a:solidFill>
                <a:latin typeface="Palatino Linotype" panose="02040502050505030304" pitchFamily="18" charset="0"/>
              </a:rPr>
              <a:t>diverted to</a:t>
            </a:r>
            <a:r>
              <a:rPr lang="en-US" altLang="en-US" sz="2800" dirty="0">
                <a:solidFill>
                  <a:schemeClr val="tx1"/>
                </a:solidFill>
                <a:latin typeface="Palatino Linotype" panose="02040502050505030304" pitchFamily="18" charset="0"/>
              </a:rPr>
              <a:t> </a:t>
            </a:r>
            <a:r>
              <a:rPr lang="en-US" altLang="en-US" sz="2800" b="1" i="1" dirty="0" smtClean="0">
                <a:solidFill>
                  <a:srgbClr val="C00000"/>
                </a:solidFill>
                <a:latin typeface="Palatino Linotype" panose="02040502050505030304" pitchFamily="18" charset="0"/>
              </a:rPr>
              <a:t>high-cost imports </a:t>
            </a:r>
            <a:r>
              <a:rPr lang="en-US" altLang="en-US" sz="2800" b="1" i="1" dirty="0">
                <a:solidFill>
                  <a:srgbClr val="C00000"/>
                </a:solidFill>
                <a:latin typeface="Palatino Linotype" panose="02040502050505030304" pitchFamily="18" charset="0"/>
              </a:rPr>
              <a:t>from member </a:t>
            </a:r>
            <a:r>
              <a:rPr lang="en-US" altLang="en-US" sz="2800" b="1" i="1" dirty="0" smtClean="0">
                <a:solidFill>
                  <a:srgbClr val="C00000"/>
                </a:solidFill>
                <a:latin typeface="Palatino Linotype" panose="02040502050505030304" pitchFamily="18" charset="0"/>
              </a:rPr>
              <a:t>nations</a:t>
            </a:r>
            <a:r>
              <a:rPr lang="en-US" altLang="en-US" sz="2800" b="1" dirty="0">
                <a:solidFill>
                  <a:schemeClr val="tx1"/>
                </a:solidFill>
                <a:latin typeface="Palatino Linotype" panose="02040502050505030304" pitchFamily="18" charset="0"/>
              </a:rPr>
              <a:t>.</a:t>
            </a:r>
          </a:p>
          <a:p>
            <a:pPr>
              <a:spcBef>
                <a:spcPct val="50000"/>
              </a:spcBef>
            </a:pPr>
            <a:endParaRPr lang="en-US" altLang="en-US" dirty="0"/>
          </a:p>
        </p:txBody>
      </p:sp>
      <p:sp>
        <p:nvSpPr>
          <p:cNvPr id="4" name="Slide Number Placeholder 3"/>
          <p:cNvSpPr>
            <a:spLocks noGrp="1"/>
          </p:cNvSpPr>
          <p:nvPr>
            <p:ph type="sldNum" sz="quarter" idx="12"/>
          </p:nvPr>
        </p:nvSpPr>
        <p:spPr/>
        <p:txBody>
          <a:bodyPr/>
          <a:lstStyle/>
          <a:p>
            <a:fld id="{CB69A716-CE5B-48D2-83D4-4EAFD6EB7A32}" type="slidenum">
              <a:rPr lang="en-US" smtClean="0"/>
              <a:pPr/>
              <a:t>7</a:t>
            </a:fld>
            <a:endParaRPr lang="en-US"/>
          </a:p>
        </p:txBody>
      </p:sp>
      <p:sp>
        <p:nvSpPr>
          <p:cNvPr id="5" name="Title 1"/>
          <p:cNvSpPr>
            <a:spLocks noGrp="1"/>
          </p:cNvSpPr>
          <p:nvPr>
            <p:ph type="title"/>
          </p:nvPr>
        </p:nvSpPr>
        <p:spPr/>
        <p:txBody>
          <a:bodyPr/>
          <a:lstStyle/>
          <a:p>
            <a:pPr algn="l"/>
            <a:r>
              <a:rPr lang="en-US" sz="4800" dirty="0" smtClean="0">
                <a:solidFill>
                  <a:schemeClr val="tx1"/>
                </a:solidFill>
              </a:rPr>
              <a:t>Trade </a:t>
            </a:r>
            <a:r>
              <a:rPr lang="en-US" sz="4800" dirty="0">
                <a:solidFill>
                  <a:schemeClr val="tx1"/>
                </a:solidFill>
              </a:rPr>
              <a:t>creation and </a:t>
            </a:r>
            <a:r>
              <a:rPr lang="en-US" sz="4800" dirty="0" smtClean="0">
                <a:solidFill>
                  <a:schemeClr val="tx1"/>
                </a:solidFill>
              </a:rPr>
              <a:t/>
            </a:r>
            <a:br>
              <a:rPr lang="en-US" sz="4800" dirty="0" smtClean="0">
                <a:solidFill>
                  <a:schemeClr val="tx1"/>
                </a:solidFill>
              </a:rPr>
            </a:br>
            <a:r>
              <a:rPr lang="en-US" sz="4800" dirty="0" smtClean="0">
                <a:solidFill>
                  <a:schemeClr val="tx1"/>
                </a:solidFill>
              </a:rPr>
              <a:t>Trade </a:t>
            </a:r>
            <a:r>
              <a:rPr lang="en-US" sz="4800" dirty="0">
                <a:solidFill>
                  <a:schemeClr val="tx1"/>
                </a:solidFill>
              </a:rPr>
              <a:t>diversion</a:t>
            </a:r>
            <a:endParaRPr lang="en-US" sz="3600" dirty="0">
              <a:solidFill>
                <a:schemeClr val="tx1"/>
              </a:solidFill>
            </a:endParaRPr>
          </a:p>
        </p:txBody>
      </p:sp>
    </p:spTree>
    <p:extLst>
      <p:ext uri="{BB962C8B-B14F-4D97-AF65-F5344CB8AC3E}">
        <p14:creationId xmlns:p14="http://schemas.microsoft.com/office/powerpoint/2010/main" xmlns="" val="1424718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B69A716-CE5B-48D2-83D4-4EAFD6EB7A32}" type="slidenum">
              <a:rPr lang="en-US" smtClean="0"/>
              <a:pPr/>
              <a:t>8</a:t>
            </a:fld>
            <a:endParaRPr lang="en-US"/>
          </a:p>
        </p:txBody>
      </p:sp>
      <p:sp>
        <p:nvSpPr>
          <p:cNvPr id="7" name="Title 1"/>
          <p:cNvSpPr txBox="1">
            <a:spLocks/>
          </p:cNvSpPr>
          <p:nvPr/>
        </p:nvSpPr>
        <p:spPr>
          <a:xfrm>
            <a:off x="0" y="2362200"/>
            <a:ext cx="9144000" cy="16002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nSpc>
                <a:spcPct val="100000"/>
              </a:lnSpc>
            </a:pPr>
            <a:r>
              <a:rPr lang="en-US" sz="4400" dirty="0" smtClean="0">
                <a:solidFill>
                  <a:schemeClr val="tx1"/>
                </a:solidFill>
              </a:rPr>
              <a:t>Trade Creation and Trade Diversion </a:t>
            </a:r>
          </a:p>
          <a:p>
            <a:pPr>
              <a:lnSpc>
                <a:spcPct val="100000"/>
              </a:lnSpc>
            </a:pPr>
            <a:r>
              <a:rPr lang="en-US" sz="4400" dirty="0" smtClean="0">
                <a:solidFill>
                  <a:schemeClr val="tx1"/>
                </a:solidFill>
              </a:rPr>
              <a:t>(cont.)</a:t>
            </a:r>
            <a:endParaRPr lang="en-US" sz="4400" dirty="0">
              <a:solidFill>
                <a:schemeClr val="tx1"/>
              </a:solidFill>
            </a:endParaRPr>
          </a:p>
        </p:txBody>
      </p:sp>
    </p:spTree>
    <p:extLst>
      <p:ext uri="{BB962C8B-B14F-4D97-AF65-F5344CB8AC3E}">
        <p14:creationId xmlns:p14="http://schemas.microsoft.com/office/powerpoint/2010/main" xmlns="" val="27974602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Isosceles Triangle 20"/>
          <p:cNvSpPr/>
          <p:nvPr/>
        </p:nvSpPr>
        <p:spPr>
          <a:xfrm>
            <a:off x="1957388" y="1187450"/>
            <a:ext cx="2919412" cy="1327150"/>
          </a:xfrm>
          <a:prstGeom prst="triangle">
            <a:avLst>
              <a:gd name="adj" fmla="val 0"/>
            </a:avLst>
          </a:prstGeom>
          <a:solidFill>
            <a:srgbClr val="E8FD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 name="Isosceles Triangle 3"/>
          <p:cNvSpPr/>
          <p:nvPr/>
        </p:nvSpPr>
        <p:spPr>
          <a:xfrm rot="10800000">
            <a:off x="1957388" y="2514600"/>
            <a:ext cx="2081212" cy="1966913"/>
          </a:xfrm>
          <a:prstGeom prst="triangle">
            <a:avLst>
              <a:gd name="adj" fmla="val 99999"/>
            </a:avLst>
          </a:prstGeom>
          <a:solidFill>
            <a:srgbClr val="FFEB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702"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29703"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Quantity, Q</a:t>
            </a:r>
            <a:endParaRPr lang="en-US" altLang="en-US" sz="320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29706"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29707"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17" name="Text Box 1"/>
          <p:cNvSpPr txBox="1">
            <a:spLocks noChangeArrowheads="1"/>
          </p:cNvSpPr>
          <p:nvPr/>
        </p:nvSpPr>
        <p:spPr bwMode="auto">
          <a:xfrm>
            <a:off x="1841500" y="3282950"/>
            <a:ext cx="1054100"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smtClean="0">
                <a:solidFill>
                  <a:srgbClr val="C00000"/>
                </a:solidFill>
                <a:latin typeface="Comic Sans MS" pitchFamily="66" charset="0"/>
                <a:ea typeface="MS PGothic" pitchFamily="34" charset="-128"/>
                <a:cs typeface="Cordia New" pitchFamily="34" charset="-34"/>
              </a:rPr>
              <a:t>PS</a:t>
            </a:r>
            <a:endParaRPr lang="en-US" altLang="en-US" sz="2400" b="1" baseline="-25000" dirty="0">
              <a:solidFill>
                <a:srgbClr val="C00000"/>
              </a:solidFill>
              <a:latin typeface="Times" charset="0"/>
              <a:ea typeface="MS PGothic" pitchFamily="34" charset="-128"/>
              <a:cs typeface="Cordia New" pitchFamily="34" charset="-34"/>
            </a:endParaRPr>
          </a:p>
        </p:txBody>
      </p:sp>
      <p:sp>
        <p:nvSpPr>
          <p:cNvPr id="29709"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20"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a:solidFill>
                <a:srgbClr val="9E227E"/>
              </a:solidFill>
              <a:latin typeface="Times" charset="0"/>
              <a:ea typeface="MS PGothic" pitchFamily="34" charset="-128"/>
              <a:cs typeface="Cordia New" pitchFamily="34" charset="-34"/>
            </a:endParaRPr>
          </a:p>
        </p:txBody>
      </p:sp>
      <p:sp>
        <p:nvSpPr>
          <p:cNvPr id="22" name="Text Box 2"/>
          <p:cNvSpPr txBox="1">
            <a:spLocks noChangeArrowheads="1"/>
          </p:cNvSpPr>
          <p:nvPr/>
        </p:nvSpPr>
        <p:spPr bwMode="auto">
          <a:xfrm>
            <a:off x="2317750" y="1752600"/>
            <a:ext cx="1054100"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smtClean="0">
                <a:solidFill>
                  <a:srgbClr val="00B050"/>
                </a:solidFill>
                <a:latin typeface="Comic Sans MS" pitchFamily="66" charset="0"/>
                <a:ea typeface="MS PGothic" pitchFamily="34" charset="-128"/>
                <a:cs typeface="Cordia New" pitchFamily="34" charset="-34"/>
              </a:rPr>
              <a:t>CS</a:t>
            </a:r>
            <a:endParaRPr lang="en-US" altLang="en-US" b="1" baseline="-25000" dirty="0">
              <a:latin typeface="Times" charset="0"/>
              <a:ea typeface="MS PGothic" pitchFamily="34" charset="-128"/>
              <a:cs typeface="Cordia New" pitchFamily="34" charset="-34"/>
            </a:endParaRPr>
          </a:p>
        </p:txBody>
      </p:sp>
    </p:spTree>
    <p:extLst>
      <p:ext uri="{BB962C8B-B14F-4D97-AF65-F5344CB8AC3E}">
        <p14:creationId xmlns:p14="http://schemas.microsoft.com/office/powerpoint/2010/main" xmlns="" val="27114963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4" grpId="0" animBg="1"/>
      <p:bldP spid="17" grpId="0"/>
      <p:bldP spid="20" grpId="0"/>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osceles Triangle 3"/>
          <p:cNvSpPr/>
          <p:nvPr/>
        </p:nvSpPr>
        <p:spPr>
          <a:xfrm rot="10800000">
            <a:off x="1957388" y="3119438"/>
            <a:ext cx="1454150" cy="1362075"/>
          </a:xfrm>
          <a:prstGeom prst="triangle">
            <a:avLst>
              <a:gd name="adj" fmla="val 99999"/>
            </a:avLst>
          </a:prstGeom>
          <a:solidFill>
            <a:srgbClr val="EB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5" name="Isosceles Triangle 4"/>
          <p:cNvSpPr/>
          <p:nvPr/>
        </p:nvSpPr>
        <p:spPr>
          <a:xfrm>
            <a:off x="1957388" y="1187450"/>
            <a:ext cx="4265612" cy="1931988"/>
          </a:xfrm>
          <a:prstGeom prst="triangle">
            <a:avLst>
              <a:gd name="adj" fmla="val 0"/>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8678"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28679"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Quantity, Q</a:t>
            </a:r>
            <a:endParaRPr lang="en-US" altLang="en-US" sz="320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28682"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28683"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cxnSp>
        <p:nvCxnSpPr>
          <p:cNvPr id="14" name="Straight Connector 13"/>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sp>
        <p:nvSpPr>
          <p:cNvPr id="1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16" name="Text Box 2"/>
          <p:cNvSpPr txBox="1">
            <a:spLocks noChangeArrowheads="1"/>
          </p:cNvSpPr>
          <p:nvPr/>
        </p:nvSpPr>
        <p:spPr bwMode="auto">
          <a:xfrm>
            <a:off x="2317750" y="2054225"/>
            <a:ext cx="1054100" cy="746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smtClean="0">
                <a:solidFill>
                  <a:srgbClr val="FFC000"/>
                </a:solidFill>
                <a:latin typeface="Comic Sans MS" pitchFamily="66" charset="0"/>
                <a:ea typeface="MS PGothic" pitchFamily="34" charset="-128"/>
                <a:cs typeface="Cordia New" pitchFamily="34" charset="-34"/>
              </a:rPr>
              <a:t>CS’</a:t>
            </a:r>
            <a:endParaRPr lang="en-US" altLang="en-US" b="1" baseline="-25000" dirty="0">
              <a:solidFill>
                <a:srgbClr val="FFC000"/>
              </a:solidFill>
              <a:latin typeface="Times" charset="0"/>
              <a:ea typeface="MS PGothic" pitchFamily="34" charset="-128"/>
              <a:cs typeface="Cordia New" pitchFamily="34" charset="-34"/>
            </a:endParaRPr>
          </a:p>
        </p:txBody>
      </p:sp>
      <p:sp>
        <p:nvSpPr>
          <p:cNvPr id="17" name="Text Box 1"/>
          <p:cNvSpPr txBox="1">
            <a:spLocks noChangeArrowheads="1"/>
          </p:cNvSpPr>
          <p:nvPr/>
        </p:nvSpPr>
        <p:spPr bwMode="auto">
          <a:xfrm>
            <a:off x="1841500" y="3282950"/>
            <a:ext cx="1054100"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smtClean="0">
                <a:solidFill>
                  <a:srgbClr val="0070C0"/>
                </a:solidFill>
                <a:latin typeface="Comic Sans MS" pitchFamily="66" charset="0"/>
                <a:ea typeface="MS PGothic" pitchFamily="34" charset="-128"/>
                <a:cs typeface="Cordia New" pitchFamily="34" charset="-34"/>
              </a:rPr>
              <a:t>PS’</a:t>
            </a:r>
            <a:endParaRPr lang="en-US" altLang="en-US" sz="2400" b="1" baseline="-25000" dirty="0">
              <a:solidFill>
                <a:srgbClr val="0070C0"/>
              </a:solidFill>
              <a:latin typeface="Times" charset="0"/>
              <a:ea typeface="MS PGothic" pitchFamily="34" charset="-128"/>
              <a:cs typeface="Cordia New" pitchFamily="34" charset="-34"/>
            </a:endParaRPr>
          </a:p>
        </p:txBody>
      </p:sp>
      <p:sp>
        <p:nvSpPr>
          <p:cNvPr id="28688"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Tree>
    <p:extLst>
      <p:ext uri="{BB962C8B-B14F-4D97-AF65-F5344CB8AC3E}">
        <p14:creationId xmlns:p14="http://schemas.microsoft.com/office/powerpoint/2010/main" xmlns="" val="32684461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00"/>
                                        <p:tgtEl>
                                          <p:spTgt spid="16"/>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72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Price, P</a:t>
            </a:r>
            <a:endParaRPr lang="en-US" altLang="en-US" sz="3200" dirty="0">
              <a:latin typeface="Times" charset="0"/>
              <a:ea typeface="MS PGothic" pitchFamily="34" charset="-128"/>
              <a:cs typeface="Cordia New" pitchFamily="34" charset="-34"/>
            </a:endParaRPr>
          </a:p>
        </p:txBody>
      </p:sp>
      <p:sp>
        <p:nvSpPr>
          <p:cNvPr id="3072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Quantity, Q</a:t>
            </a:r>
            <a:endParaRPr lang="en-US" altLang="en-US" sz="320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073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073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cxnSp>
        <p:nvCxnSpPr>
          <p:cNvPr id="14" name="Straight Connector 13"/>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15"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a:p>
            <a:pPr algn="r">
              <a:spcBef>
                <a:spcPct val="0"/>
              </a:spcBef>
              <a:buFontTx/>
              <a:buNone/>
            </a:pPr>
            <a:endParaRPr lang="en-US" altLang="en-US" sz="3200" dirty="0">
              <a:solidFill>
                <a:srgbClr val="9E227E"/>
              </a:solidFill>
              <a:latin typeface="Times" charset="0"/>
              <a:ea typeface="MS PGothic" pitchFamily="34" charset="-128"/>
              <a:cs typeface="Cordia New" pitchFamily="34" charset="-34"/>
            </a:endParaRPr>
          </a:p>
        </p:txBody>
      </p:sp>
      <p:sp>
        <p:nvSpPr>
          <p:cNvPr id="16" name="Text Box 2"/>
          <p:cNvSpPr txBox="1">
            <a:spLocks noChangeArrowheads="1"/>
          </p:cNvSpPr>
          <p:nvPr/>
        </p:nvSpPr>
        <p:spPr bwMode="auto">
          <a:xfrm>
            <a:off x="2317750" y="1752600"/>
            <a:ext cx="1054100"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smtClean="0">
                <a:solidFill>
                  <a:srgbClr val="00B050"/>
                </a:solidFill>
                <a:latin typeface="Comic Sans MS" pitchFamily="66" charset="0"/>
                <a:ea typeface="MS PGothic" pitchFamily="34" charset="-128"/>
                <a:cs typeface="Cordia New" pitchFamily="34" charset="-34"/>
              </a:rPr>
              <a:t>CS</a:t>
            </a:r>
            <a:endParaRPr lang="en-US" altLang="en-US" b="1" baseline="-25000" dirty="0">
              <a:latin typeface="Times" charset="0"/>
              <a:ea typeface="MS PGothic" pitchFamily="34" charset="-128"/>
              <a:cs typeface="Cordia New" pitchFamily="34" charset="-34"/>
            </a:endParaRPr>
          </a:p>
        </p:txBody>
      </p:sp>
      <p:sp>
        <p:nvSpPr>
          <p:cNvPr id="30735"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20" name="Straight Connector 19"/>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sp>
        <p:nvSpPr>
          <p:cNvPr id="30737"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30738" name="Text Box 2"/>
          <p:cNvSpPr txBox="1">
            <a:spLocks noChangeArrowheads="1"/>
          </p:cNvSpPr>
          <p:nvPr/>
        </p:nvSpPr>
        <p:spPr bwMode="auto">
          <a:xfrm>
            <a:off x="2317750" y="2286000"/>
            <a:ext cx="1054100" cy="746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smtClean="0">
                <a:solidFill>
                  <a:srgbClr val="FFC000"/>
                </a:solidFill>
                <a:latin typeface="Comic Sans MS" pitchFamily="66" charset="0"/>
                <a:ea typeface="MS PGothic" pitchFamily="34" charset="-128"/>
                <a:cs typeface="Cordia New" pitchFamily="34" charset="-34"/>
              </a:rPr>
              <a:t>CS’</a:t>
            </a:r>
            <a:endParaRPr lang="en-US" altLang="en-US" b="1" baseline="-25000" dirty="0">
              <a:solidFill>
                <a:srgbClr val="FFC000"/>
              </a:solidFill>
              <a:latin typeface="Times" charset="0"/>
              <a:ea typeface="MS PGothic" pitchFamily="34" charset="-128"/>
              <a:cs typeface="Cordia New" pitchFamily="34" charset="-34"/>
            </a:endParaRPr>
          </a:p>
        </p:txBody>
      </p:sp>
      <p:grpSp>
        <p:nvGrpSpPr>
          <p:cNvPr id="26" name="Group 25"/>
          <p:cNvGrpSpPr/>
          <p:nvPr/>
        </p:nvGrpSpPr>
        <p:grpSpPr>
          <a:xfrm>
            <a:off x="1964486" y="1189458"/>
            <a:ext cx="2912314" cy="1329906"/>
            <a:chOff x="1957388" y="1187450"/>
            <a:chExt cx="4291012" cy="1965325"/>
          </a:xfrm>
        </p:grpSpPr>
        <p:cxnSp>
          <p:nvCxnSpPr>
            <p:cNvPr id="27" name="Straight Connector 26"/>
            <p:cNvCxnSpPr/>
            <p:nvPr/>
          </p:nvCxnSpPr>
          <p:spPr>
            <a:xfrm>
              <a:off x="1957388" y="3119438"/>
              <a:ext cx="4291012" cy="0"/>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957388" y="1187450"/>
              <a:ext cx="0" cy="1965325"/>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57388" y="1187450"/>
              <a:ext cx="4291012" cy="1931988"/>
            </a:xfrm>
            <a:prstGeom prst="line">
              <a:avLst/>
            </a:prstGeom>
            <a:ln w="508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1963947" y="1194759"/>
            <a:ext cx="4291012" cy="1965325"/>
            <a:chOff x="1957388" y="1187450"/>
            <a:chExt cx="4291012" cy="1965325"/>
          </a:xfrm>
        </p:grpSpPr>
        <p:cxnSp>
          <p:nvCxnSpPr>
            <p:cNvPr id="3" name="Straight Connector 2"/>
            <p:cNvCxnSpPr/>
            <p:nvPr/>
          </p:nvCxnSpPr>
          <p:spPr>
            <a:xfrm>
              <a:off x="1957388" y="311943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957388" y="1187450"/>
              <a:ext cx="0" cy="1965325"/>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957388" y="1187450"/>
              <a:ext cx="4291012" cy="193198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447241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7" grpId="0"/>
      <p:bldP spid="307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Isosceles Triangle 24"/>
          <p:cNvSpPr/>
          <p:nvPr/>
        </p:nvSpPr>
        <p:spPr>
          <a:xfrm>
            <a:off x="1957388" y="1187450"/>
            <a:ext cx="2919412" cy="1327150"/>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1750"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1751"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1754"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1755"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cxnSp>
        <p:nvCxnSpPr>
          <p:cNvPr id="14" name="Straight Connector 13"/>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1757"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1758"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20" name="Straight Connector 19"/>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sp>
        <p:nvSpPr>
          <p:cNvPr id="31760"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 name="Down Arrow 1"/>
          <p:cNvSpPr/>
          <p:nvPr/>
        </p:nvSpPr>
        <p:spPr>
          <a:xfrm>
            <a:off x="228600" y="2514600"/>
            <a:ext cx="457200" cy="638175"/>
          </a:xfrm>
          <a:prstGeom prst="downArrow">
            <a:avLst/>
          </a:prstGeom>
          <a:noFill/>
          <a:ln w="508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p:cNvGrpSpPr/>
          <p:nvPr/>
        </p:nvGrpSpPr>
        <p:grpSpPr>
          <a:xfrm>
            <a:off x="1943099" y="2501900"/>
            <a:ext cx="4305301" cy="744538"/>
            <a:chOff x="1943099" y="2501900"/>
            <a:chExt cx="4305301" cy="744538"/>
          </a:xfrm>
        </p:grpSpPr>
        <p:sp>
          <p:nvSpPr>
            <p:cNvPr id="31761" name="Text Box 2"/>
            <p:cNvSpPr txBox="1">
              <a:spLocks noChangeArrowheads="1"/>
            </p:cNvSpPr>
            <p:nvPr/>
          </p:nvSpPr>
          <p:spPr bwMode="auto">
            <a:xfrm>
              <a:off x="2924175" y="2501900"/>
              <a:ext cx="183356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27" name="Group 26"/>
            <p:cNvGrpSpPr/>
            <p:nvPr/>
          </p:nvGrpSpPr>
          <p:grpSpPr>
            <a:xfrm>
              <a:off x="1943099" y="2514600"/>
              <a:ext cx="4305301" cy="628649"/>
              <a:chOff x="1943099" y="2514600"/>
              <a:chExt cx="4305301" cy="628649"/>
            </a:xfrm>
          </p:grpSpPr>
          <p:cxnSp>
            <p:nvCxnSpPr>
              <p:cNvPr id="5" name="Straight Connector 4"/>
              <p:cNvCxnSpPr/>
              <p:nvPr/>
            </p:nvCxnSpPr>
            <p:spPr>
              <a:xfrm>
                <a:off x="1957388" y="311943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943099" y="2514600"/>
                <a:ext cx="29956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25" idx="2"/>
              </p:cNvCxnSpPr>
              <p:nvPr/>
            </p:nvCxnSpPr>
            <p:spPr>
              <a:xfrm>
                <a:off x="1957388" y="2514600"/>
                <a:ext cx="0" cy="62864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25" idx="4"/>
              </p:cNvCxnSpPr>
              <p:nvPr/>
            </p:nvCxnSpPr>
            <p:spPr>
              <a:xfrm>
                <a:off x="4876800" y="2514600"/>
                <a:ext cx="1371600" cy="604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1958669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2772"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2773"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Quantity, Q</a:t>
            </a:r>
            <a:endParaRPr lang="en-US" altLang="en-US" sz="320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2776"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2777"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2778"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20"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2781"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32783" name="Text Box 1"/>
          <p:cNvSpPr txBox="1">
            <a:spLocks noChangeArrowheads="1"/>
          </p:cNvSpPr>
          <p:nvPr/>
        </p:nvSpPr>
        <p:spPr bwMode="auto">
          <a:xfrm>
            <a:off x="1676400" y="3446463"/>
            <a:ext cx="1054100"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smtClean="0">
                <a:solidFill>
                  <a:srgbClr val="0070C0"/>
                </a:solidFill>
                <a:latin typeface="Comic Sans MS" pitchFamily="66" charset="0"/>
                <a:ea typeface="MS PGothic" pitchFamily="34" charset="-128"/>
                <a:cs typeface="Cordia New" pitchFamily="34" charset="-34"/>
              </a:rPr>
              <a:t>PS’</a:t>
            </a:r>
            <a:endParaRPr lang="en-US" altLang="en-US" sz="2400" b="1" baseline="-25000" dirty="0">
              <a:solidFill>
                <a:srgbClr val="0070C0"/>
              </a:solidFill>
              <a:latin typeface="Times" charset="0"/>
              <a:ea typeface="MS PGothic" pitchFamily="34" charset="-128"/>
              <a:cs typeface="Cordia New" pitchFamily="34" charset="-34"/>
            </a:endParaRPr>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Text Box 1"/>
          <p:cNvSpPr txBox="1">
            <a:spLocks noChangeArrowheads="1"/>
          </p:cNvSpPr>
          <p:nvPr/>
        </p:nvSpPr>
        <p:spPr bwMode="auto">
          <a:xfrm>
            <a:off x="1841500" y="2895600"/>
            <a:ext cx="1054100"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smtClean="0">
                <a:solidFill>
                  <a:srgbClr val="C00000"/>
                </a:solidFill>
                <a:latin typeface="Comic Sans MS" pitchFamily="66" charset="0"/>
                <a:ea typeface="MS PGothic" pitchFamily="34" charset="-128"/>
                <a:cs typeface="Cordia New" pitchFamily="34" charset="-34"/>
              </a:rPr>
              <a:t>PS</a:t>
            </a:r>
            <a:endParaRPr lang="en-US" altLang="en-US" sz="2400" b="1" baseline="-25000" dirty="0">
              <a:solidFill>
                <a:srgbClr val="C00000"/>
              </a:solidFill>
              <a:latin typeface="Times" charset="0"/>
              <a:ea typeface="MS PGothic" pitchFamily="34" charset="-128"/>
              <a:cs typeface="Cordia New" pitchFamily="34" charset="-34"/>
            </a:endParaRPr>
          </a:p>
        </p:txBody>
      </p: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1957385" y="2490793"/>
            <a:ext cx="2081215" cy="1990720"/>
            <a:chOff x="1957385" y="2490793"/>
            <a:chExt cx="2081215" cy="1990720"/>
          </a:xfrm>
        </p:grpSpPr>
        <p:cxnSp>
          <p:nvCxnSpPr>
            <p:cNvPr id="3" name="Straight Connector 2"/>
            <p:cNvCxnSpPr/>
            <p:nvPr/>
          </p:nvCxnSpPr>
          <p:spPr>
            <a:xfrm>
              <a:off x="1957388" y="2514600"/>
              <a:ext cx="2081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1957385" y="2514600"/>
              <a:ext cx="2081215" cy="1952625"/>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a:off x="1957385" y="2490793"/>
              <a:ext cx="3" cy="199072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1957394" y="3119438"/>
            <a:ext cx="1395406" cy="1366812"/>
            <a:chOff x="1957385" y="2490793"/>
            <a:chExt cx="2081215" cy="1990720"/>
          </a:xfrm>
        </p:grpSpPr>
        <p:cxnSp>
          <p:nvCxnSpPr>
            <p:cNvPr id="29" name="Straight Connector 28"/>
            <p:cNvCxnSpPr/>
            <p:nvPr/>
          </p:nvCxnSpPr>
          <p:spPr>
            <a:xfrm>
              <a:off x="1957388" y="2514600"/>
              <a:ext cx="2081212" cy="0"/>
            </a:xfrm>
            <a:prstGeom prst="line">
              <a:avLst/>
            </a:prstGeom>
            <a:ln w="508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1957385" y="2514600"/>
              <a:ext cx="2081215" cy="1952625"/>
            </a:xfrm>
            <a:prstGeom prst="line">
              <a:avLst/>
            </a:prstGeom>
            <a:ln w="508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1957385" y="2490793"/>
              <a:ext cx="3" cy="1990720"/>
            </a:xfrm>
            <a:prstGeom prst="line">
              <a:avLst/>
            </a:prstGeom>
            <a:ln w="50800">
              <a:solidFill>
                <a:srgbClr val="0070C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71446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78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1" grpId="0"/>
      <p:bldP spid="3278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Quantity, Q</a:t>
            </a:r>
            <a:endParaRPr lang="en-US" altLang="en-US" sz="320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sp>
        <p:nvSpPr>
          <p:cNvPr id="20" name="Down Arrow 19"/>
          <p:cNvSpPr/>
          <p:nvPr/>
        </p:nvSpPr>
        <p:spPr>
          <a:xfrm>
            <a:off x="228600" y="2514600"/>
            <a:ext cx="457200" cy="638175"/>
          </a:xfrm>
          <a:prstGeom prst="downArrow">
            <a:avLst/>
          </a:prstGeom>
          <a:noFill/>
          <a:ln w="508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p:cNvGrpSpPr/>
          <p:nvPr/>
        </p:nvGrpSpPr>
        <p:grpSpPr>
          <a:xfrm>
            <a:off x="1828800" y="2505074"/>
            <a:ext cx="2209800" cy="847726"/>
            <a:chOff x="1828800" y="2505074"/>
            <a:chExt cx="2209800" cy="847726"/>
          </a:xfrm>
        </p:grpSpPr>
        <p:sp>
          <p:nvSpPr>
            <p:cNvPr id="33808" name="Text Box 1"/>
            <p:cNvSpPr txBox="1">
              <a:spLocks noChangeArrowheads="1"/>
            </p:cNvSpPr>
            <p:nvPr/>
          </p:nvSpPr>
          <p:spPr bwMode="auto">
            <a:xfrm>
              <a:off x="1828800" y="26082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15" name="Group 14"/>
            <p:cNvGrpSpPr/>
            <p:nvPr/>
          </p:nvGrpSpPr>
          <p:grpSpPr>
            <a:xfrm>
              <a:off x="1957388" y="2505074"/>
              <a:ext cx="2081212" cy="638175"/>
              <a:chOff x="1957388" y="2505074"/>
              <a:chExt cx="2081212" cy="638175"/>
            </a:xfrm>
          </p:grpSpPr>
          <p:cxnSp>
            <p:nvCxnSpPr>
              <p:cNvPr id="3" name="Straight Connector 2"/>
              <p:cNvCxnSpPr/>
              <p:nvPr/>
            </p:nvCxnSpPr>
            <p:spPr>
              <a:xfrm>
                <a:off x="1957388" y="2514600"/>
                <a:ext cx="2081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1957388" y="3119438"/>
                <a:ext cx="1471612" cy="4762"/>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958976" y="2505074"/>
                <a:ext cx="0" cy="638175"/>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3398838" y="2505074"/>
                <a:ext cx="639762" cy="628649"/>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37551779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3908234" y="2514600"/>
            <a:ext cx="1143000" cy="623888"/>
            <a:chOff x="3975100" y="2514600"/>
            <a:chExt cx="1054100" cy="623888"/>
          </a:xfrm>
        </p:grpSpPr>
        <p:sp>
          <p:nvSpPr>
            <p:cNvPr id="21" name="Rectangle 20"/>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2" name="Text Box 1"/>
            <p:cNvSpPr txBox="1">
              <a:spLocks noChangeArrowheads="1"/>
            </p:cNvSpPr>
            <p:nvPr/>
          </p:nvSpPr>
          <p:spPr bwMode="auto">
            <a:xfrm>
              <a:off x="3975100" y="2514600"/>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p>
            <a:p>
              <a:pPr algn="ctr">
                <a:spcBef>
                  <a:spcPct val="0"/>
                </a:spcBef>
                <a:buFontTx/>
                <a:buNone/>
              </a:pPr>
              <a:r>
                <a:rPr lang="en-US" altLang="en-US" sz="1800" b="1" dirty="0" smtClean="0">
                  <a:solidFill>
                    <a:srgbClr val="00B050"/>
                  </a:solidFill>
                  <a:latin typeface="Comic Sans MS" pitchFamily="66" charset="0"/>
                  <a:ea typeface="MS PGothic" pitchFamily="34" charset="-128"/>
                  <a:cs typeface="Cordia New" pitchFamily="34" charset="-34"/>
                </a:rPr>
                <a:t>-</a:t>
              </a:r>
              <a:endParaRPr lang="en-US" altLang="en-US" sz="1800" b="1" baseline="-25000" dirty="0">
                <a:solidFill>
                  <a:srgbClr val="00B050"/>
                </a:solidFill>
                <a:latin typeface="Times" charset="0"/>
                <a:ea typeface="MS PGothic" pitchFamily="34" charset="-128"/>
                <a:cs typeface="Cordia New" pitchFamily="34" charset="-34"/>
              </a:endParaRPr>
            </a:p>
          </p:txBody>
        </p:sp>
      </p:grpSp>
      <p:cxnSp>
        <p:nvCxnSpPr>
          <p:cNvPr id="24" name="Straight Connector 23"/>
          <p:cNvCxnSpPr/>
          <p:nvPr/>
        </p:nvCxnSpPr>
        <p:spPr>
          <a:xfrm>
            <a:off x="4081749" y="2514600"/>
            <a:ext cx="0" cy="2503488"/>
          </a:xfrm>
          <a:prstGeom prst="line">
            <a:avLst/>
          </a:prstGeom>
          <a:ln w="25400">
            <a:solidFill>
              <a:srgbClr val="9E227E"/>
            </a:solidFill>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4876800" y="2514600"/>
            <a:ext cx="0" cy="2503488"/>
          </a:xfrm>
          <a:prstGeom prst="line">
            <a:avLst/>
          </a:prstGeom>
          <a:ln w="25400">
            <a:solidFill>
              <a:srgbClr val="9E227E"/>
            </a:solidFill>
            <a:prstDash val="dash"/>
          </a:ln>
        </p:spPr>
        <p:style>
          <a:lnRef idx="1">
            <a:schemeClr val="accent1"/>
          </a:lnRef>
          <a:fillRef idx="0">
            <a:schemeClr val="accent1"/>
          </a:fillRef>
          <a:effectRef idx="0">
            <a:schemeClr val="accent1"/>
          </a:effectRef>
          <a:fontRef idx="minor">
            <a:schemeClr val="tx1"/>
          </a:fontRef>
        </p:style>
      </p:cxnSp>
      <p:sp>
        <p:nvSpPr>
          <p:cNvPr id="26" name="Left Brace 25"/>
          <p:cNvSpPr/>
          <p:nvPr/>
        </p:nvSpPr>
        <p:spPr>
          <a:xfrm rot="16200000">
            <a:off x="4335462" y="4808538"/>
            <a:ext cx="320675" cy="762000"/>
          </a:xfrm>
          <a:prstGeom prst="leftBrace">
            <a:avLst>
              <a:gd name="adj1" fmla="val 24370"/>
              <a:gd name="adj2" fmla="val 56760"/>
            </a:avLst>
          </a:prstGeom>
          <a:ln>
            <a:solidFill>
              <a:srgbClr val="9E227E"/>
            </a:solidFill>
          </a:ln>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p>
        </p:txBody>
      </p:sp>
      <p:sp>
        <p:nvSpPr>
          <p:cNvPr id="28" name="Text Box 2"/>
          <p:cNvSpPr txBox="1">
            <a:spLocks noChangeArrowheads="1"/>
          </p:cNvSpPr>
          <p:nvPr/>
        </p:nvSpPr>
        <p:spPr bwMode="auto">
          <a:xfrm>
            <a:off x="3494088" y="5233988"/>
            <a:ext cx="2144712" cy="862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2400">
                <a:solidFill>
                  <a:srgbClr val="9E227E"/>
                </a:solidFill>
                <a:latin typeface="Calibri" pitchFamily="34" charset="0"/>
                <a:ea typeface="MS PGothic" pitchFamily="34" charset="-128"/>
                <a:cs typeface="Cordia New" pitchFamily="34" charset="-34"/>
              </a:rPr>
              <a:t>Import Quantity</a:t>
            </a:r>
            <a:endParaRPr lang="en-US" altLang="en-US" sz="2400">
              <a:solidFill>
                <a:srgbClr val="9E227E"/>
              </a:solidFill>
              <a:latin typeface="Times" charset="0"/>
              <a:ea typeface="MS PGothic" pitchFamily="34" charset="-128"/>
              <a:cs typeface="Cordia New" pitchFamily="34" charset="-34"/>
            </a:endParaRPr>
          </a:p>
        </p:txBody>
      </p:sp>
      <p:sp>
        <p:nvSpPr>
          <p:cNvPr id="29" name="Left Brace 28"/>
          <p:cNvSpPr/>
          <p:nvPr/>
        </p:nvSpPr>
        <p:spPr>
          <a:xfrm rot="10800000">
            <a:off x="4919663" y="2514598"/>
            <a:ext cx="194468" cy="609602"/>
          </a:xfrm>
          <a:prstGeom prst="leftBrace">
            <a:avLst>
              <a:gd name="adj1" fmla="val 24370"/>
              <a:gd name="adj2" fmla="val 56760"/>
            </a:avLst>
          </a:prstGeom>
          <a:ln>
            <a:solidFill>
              <a:srgbClr val="FF0066"/>
            </a:solidFill>
          </a:ln>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p>
        </p:txBody>
      </p:sp>
      <p:sp>
        <p:nvSpPr>
          <p:cNvPr id="30" name="Text Box 2"/>
          <p:cNvSpPr txBox="1">
            <a:spLocks noChangeArrowheads="1"/>
          </p:cNvSpPr>
          <p:nvPr/>
        </p:nvSpPr>
        <p:spPr bwMode="auto">
          <a:xfrm>
            <a:off x="4960188" y="2573547"/>
            <a:ext cx="58495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2400" dirty="0" smtClean="0">
                <a:solidFill>
                  <a:srgbClr val="FF0066"/>
                </a:solidFill>
                <a:latin typeface="Calibri" pitchFamily="34" charset="0"/>
                <a:ea typeface="MS PGothic" pitchFamily="34" charset="-128"/>
                <a:cs typeface="Cordia New" pitchFamily="34" charset="-34"/>
              </a:rPr>
              <a:t>T</a:t>
            </a:r>
            <a:endParaRPr lang="en-US" altLang="en-US" sz="2400" dirty="0">
              <a:solidFill>
                <a:srgbClr val="FF0066"/>
              </a:solidFill>
              <a:latin typeface="Times" charset="0"/>
              <a:ea typeface="MS PGothic" pitchFamily="34" charset="-128"/>
              <a:cs typeface="Cordia New" pitchFamily="34" charset="-34"/>
            </a:endParaRPr>
          </a:p>
        </p:txBody>
      </p:sp>
    </p:spTree>
    <p:extLst>
      <p:ext uri="{BB962C8B-B14F-4D97-AF65-F5344CB8AC3E}">
        <p14:creationId xmlns:p14="http://schemas.microsoft.com/office/powerpoint/2010/main" xmlns="" val="3963703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8" grpId="0"/>
      <p:bldP spid="29" grpId="0" animBg="1"/>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5000484" y="5837330"/>
            <a:ext cx="1054100" cy="623888"/>
            <a:chOff x="3975100" y="2514600"/>
            <a:chExt cx="1054100" cy="623888"/>
          </a:xfrm>
        </p:grpSpPr>
        <p:sp>
          <p:nvSpPr>
            <p:cNvPr id="21" name="Rectangle 20"/>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2" name="Text Box 1"/>
            <p:cNvSpPr txBox="1">
              <a:spLocks noChangeArrowheads="1"/>
            </p:cNvSpPr>
            <p:nvPr/>
          </p:nvSpPr>
          <p:spPr bwMode="auto">
            <a:xfrm>
              <a:off x="3975100" y="2514600"/>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p>
            <a:p>
              <a:pPr algn="ctr">
                <a:spcBef>
                  <a:spcPct val="0"/>
                </a:spcBef>
                <a:buFontTx/>
                <a:buNone/>
              </a:pPr>
              <a:r>
                <a:rPr lang="en-US" altLang="en-US" sz="1800" b="1" dirty="0" smtClean="0">
                  <a:solidFill>
                    <a:srgbClr val="00B050"/>
                  </a:solidFill>
                  <a:latin typeface="Comic Sans MS" pitchFamily="66" charset="0"/>
                  <a:ea typeface="MS PGothic" pitchFamily="34" charset="-128"/>
                  <a:cs typeface="Cordia New" pitchFamily="34" charset="-34"/>
                </a:rPr>
                <a:t>-</a:t>
              </a:r>
              <a:endParaRPr lang="en-US" altLang="en-US" sz="1800" b="1" baseline="-25000" dirty="0">
                <a:solidFill>
                  <a:srgbClr val="00B050"/>
                </a:solidFill>
                <a:latin typeface="Times" charset="0"/>
                <a:ea typeface="MS PGothic" pitchFamily="34" charset="-128"/>
                <a:cs typeface="Cordia New" pitchFamily="34" charset="-34"/>
              </a:endParaRPr>
            </a:p>
          </p:txBody>
        </p:sp>
      </p:grpSp>
      <p:grpSp>
        <p:nvGrpSpPr>
          <p:cNvPr id="31" name="Group 30"/>
          <p:cNvGrpSpPr/>
          <p:nvPr/>
        </p:nvGrpSpPr>
        <p:grpSpPr>
          <a:xfrm>
            <a:off x="6203111" y="577662"/>
            <a:ext cx="2209800" cy="847726"/>
            <a:chOff x="1828800" y="2505074"/>
            <a:chExt cx="2209800" cy="847726"/>
          </a:xfrm>
        </p:grpSpPr>
        <p:sp>
          <p:nvSpPr>
            <p:cNvPr id="32" name="Text Box 1"/>
            <p:cNvSpPr txBox="1">
              <a:spLocks noChangeArrowheads="1"/>
            </p:cNvSpPr>
            <p:nvPr/>
          </p:nvSpPr>
          <p:spPr bwMode="auto">
            <a:xfrm>
              <a:off x="1828800" y="26082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33" name="Group 32"/>
            <p:cNvGrpSpPr/>
            <p:nvPr/>
          </p:nvGrpSpPr>
          <p:grpSpPr>
            <a:xfrm>
              <a:off x="1957388" y="2505074"/>
              <a:ext cx="2081212" cy="638175"/>
              <a:chOff x="1957388" y="2505074"/>
              <a:chExt cx="2081212" cy="638175"/>
            </a:xfrm>
          </p:grpSpPr>
          <p:cxnSp>
            <p:nvCxnSpPr>
              <p:cNvPr id="34" name="Straight Connector 33"/>
              <p:cNvCxnSpPr/>
              <p:nvPr/>
            </p:nvCxnSpPr>
            <p:spPr>
              <a:xfrm>
                <a:off x="1957388" y="2514600"/>
                <a:ext cx="2081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1957388" y="3119438"/>
                <a:ext cx="1471612" cy="4762"/>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1958976" y="2505074"/>
                <a:ext cx="0" cy="638175"/>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3398838" y="2505074"/>
                <a:ext cx="639762" cy="628649"/>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grpSp>
        <p:nvGrpSpPr>
          <p:cNvPr id="38" name="Group 37"/>
          <p:cNvGrpSpPr/>
          <p:nvPr/>
        </p:nvGrpSpPr>
        <p:grpSpPr>
          <a:xfrm>
            <a:off x="469901" y="5865906"/>
            <a:ext cx="4305301" cy="744538"/>
            <a:chOff x="1943099" y="2501900"/>
            <a:chExt cx="4305301" cy="744538"/>
          </a:xfrm>
        </p:grpSpPr>
        <p:sp>
          <p:nvSpPr>
            <p:cNvPr id="39" name="Text Box 2"/>
            <p:cNvSpPr txBox="1">
              <a:spLocks noChangeArrowheads="1"/>
            </p:cNvSpPr>
            <p:nvPr/>
          </p:nvSpPr>
          <p:spPr bwMode="auto">
            <a:xfrm>
              <a:off x="2924175" y="2501900"/>
              <a:ext cx="183356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40" name="Group 39"/>
            <p:cNvGrpSpPr/>
            <p:nvPr/>
          </p:nvGrpSpPr>
          <p:grpSpPr>
            <a:xfrm>
              <a:off x="1943099" y="2514600"/>
              <a:ext cx="4305301" cy="628649"/>
              <a:chOff x="1943099" y="2514600"/>
              <a:chExt cx="4305301" cy="628649"/>
            </a:xfrm>
          </p:grpSpPr>
          <p:cxnSp>
            <p:nvCxnSpPr>
              <p:cNvPr id="41" name="Straight Connector 40"/>
              <p:cNvCxnSpPr/>
              <p:nvPr/>
            </p:nvCxnSpPr>
            <p:spPr>
              <a:xfrm>
                <a:off x="1957388" y="311943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1943099" y="2514600"/>
                <a:ext cx="29956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957388" y="2514600"/>
                <a:ext cx="0" cy="62864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76800" y="2514600"/>
                <a:ext cx="1371600" cy="604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14982130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5000484" y="5837330"/>
            <a:ext cx="1054100" cy="623888"/>
            <a:chOff x="3975100" y="2514600"/>
            <a:chExt cx="1054100" cy="623888"/>
          </a:xfrm>
        </p:grpSpPr>
        <p:sp>
          <p:nvSpPr>
            <p:cNvPr id="21" name="Rectangle 20"/>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2" name="Text Box 1"/>
            <p:cNvSpPr txBox="1">
              <a:spLocks noChangeArrowheads="1"/>
            </p:cNvSpPr>
            <p:nvPr/>
          </p:nvSpPr>
          <p:spPr bwMode="auto">
            <a:xfrm>
              <a:off x="3975100" y="2514600"/>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p>
            <a:p>
              <a:pPr algn="ctr">
                <a:spcBef>
                  <a:spcPct val="0"/>
                </a:spcBef>
                <a:buFontTx/>
                <a:buNone/>
              </a:pPr>
              <a:r>
                <a:rPr lang="en-US" altLang="en-US" sz="1800" b="1" dirty="0" smtClean="0">
                  <a:solidFill>
                    <a:srgbClr val="00B050"/>
                  </a:solidFill>
                  <a:latin typeface="Comic Sans MS" pitchFamily="66" charset="0"/>
                  <a:ea typeface="MS PGothic" pitchFamily="34" charset="-128"/>
                  <a:cs typeface="Cordia New" pitchFamily="34" charset="-34"/>
                </a:rPr>
                <a:t>-</a:t>
              </a:r>
              <a:endParaRPr lang="en-US" altLang="en-US" sz="1800" b="1" baseline="-25000" dirty="0">
                <a:solidFill>
                  <a:srgbClr val="00B050"/>
                </a:solidFill>
                <a:latin typeface="Times" charset="0"/>
                <a:ea typeface="MS PGothic" pitchFamily="34" charset="-128"/>
                <a:cs typeface="Cordia New" pitchFamily="34" charset="-34"/>
              </a:endParaRPr>
            </a:p>
          </p:txBody>
        </p:sp>
      </p:grpSp>
      <p:grpSp>
        <p:nvGrpSpPr>
          <p:cNvPr id="31" name="Group 30"/>
          <p:cNvGrpSpPr/>
          <p:nvPr/>
        </p:nvGrpSpPr>
        <p:grpSpPr>
          <a:xfrm>
            <a:off x="6203111" y="577662"/>
            <a:ext cx="2209800" cy="847726"/>
            <a:chOff x="1828800" y="2505074"/>
            <a:chExt cx="2209800" cy="847726"/>
          </a:xfrm>
        </p:grpSpPr>
        <p:sp>
          <p:nvSpPr>
            <p:cNvPr id="32" name="Text Box 1"/>
            <p:cNvSpPr txBox="1">
              <a:spLocks noChangeArrowheads="1"/>
            </p:cNvSpPr>
            <p:nvPr/>
          </p:nvSpPr>
          <p:spPr bwMode="auto">
            <a:xfrm>
              <a:off x="1828800" y="26082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33" name="Group 32"/>
            <p:cNvGrpSpPr/>
            <p:nvPr/>
          </p:nvGrpSpPr>
          <p:grpSpPr>
            <a:xfrm>
              <a:off x="1957388" y="2505074"/>
              <a:ext cx="2081212" cy="638175"/>
              <a:chOff x="1957388" y="2505074"/>
              <a:chExt cx="2081212" cy="638175"/>
            </a:xfrm>
          </p:grpSpPr>
          <p:cxnSp>
            <p:nvCxnSpPr>
              <p:cNvPr id="34" name="Straight Connector 33"/>
              <p:cNvCxnSpPr/>
              <p:nvPr/>
            </p:nvCxnSpPr>
            <p:spPr>
              <a:xfrm>
                <a:off x="1957388" y="2514600"/>
                <a:ext cx="2081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1957388" y="3119438"/>
                <a:ext cx="1471612" cy="4762"/>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1958976" y="2505074"/>
                <a:ext cx="0" cy="638175"/>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3398838" y="2505074"/>
                <a:ext cx="639762" cy="628649"/>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grpSp>
        <p:nvGrpSpPr>
          <p:cNvPr id="38" name="Group 37"/>
          <p:cNvGrpSpPr/>
          <p:nvPr/>
        </p:nvGrpSpPr>
        <p:grpSpPr>
          <a:xfrm>
            <a:off x="1957344" y="2512359"/>
            <a:ext cx="4305301" cy="744538"/>
            <a:chOff x="1943099" y="2501900"/>
            <a:chExt cx="4305301" cy="744538"/>
          </a:xfrm>
        </p:grpSpPr>
        <p:sp>
          <p:nvSpPr>
            <p:cNvPr id="39" name="Text Box 2"/>
            <p:cNvSpPr txBox="1">
              <a:spLocks noChangeArrowheads="1"/>
            </p:cNvSpPr>
            <p:nvPr/>
          </p:nvSpPr>
          <p:spPr bwMode="auto">
            <a:xfrm>
              <a:off x="2924175" y="2501900"/>
              <a:ext cx="183356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40" name="Group 39"/>
            <p:cNvGrpSpPr/>
            <p:nvPr/>
          </p:nvGrpSpPr>
          <p:grpSpPr>
            <a:xfrm>
              <a:off x="1943099" y="2514600"/>
              <a:ext cx="4305301" cy="628649"/>
              <a:chOff x="1943099" y="2514600"/>
              <a:chExt cx="4305301" cy="628649"/>
            </a:xfrm>
          </p:grpSpPr>
          <p:cxnSp>
            <p:nvCxnSpPr>
              <p:cNvPr id="41" name="Straight Connector 40"/>
              <p:cNvCxnSpPr/>
              <p:nvPr/>
            </p:nvCxnSpPr>
            <p:spPr>
              <a:xfrm>
                <a:off x="1957388" y="311943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1943099" y="2514600"/>
                <a:ext cx="29956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957388" y="2514600"/>
                <a:ext cx="0" cy="62864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76800" y="2514600"/>
                <a:ext cx="1371600" cy="604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41734204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1957344" y="2512359"/>
            <a:ext cx="4305301" cy="744538"/>
            <a:chOff x="1943099" y="2501900"/>
            <a:chExt cx="4305301" cy="744538"/>
          </a:xfrm>
        </p:grpSpPr>
        <p:sp>
          <p:nvSpPr>
            <p:cNvPr id="39" name="Text Box 2"/>
            <p:cNvSpPr txBox="1">
              <a:spLocks noChangeArrowheads="1"/>
            </p:cNvSpPr>
            <p:nvPr/>
          </p:nvSpPr>
          <p:spPr bwMode="auto">
            <a:xfrm>
              <a:off x="2924175" y="2501900"/>
              <a:ext cx="183356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40" name="Group 39"/>
            <p:cNvGrpSpPr/>
            <p:nvPr/>
          </p:nvGrpSpPr>
          <p:grpSpPr>
            <a:xfrm>
              <a:off x="1943099" y="2514600"/>
              <a:ext cx="4305301" cy="628649"/>
              <a:chOff x="1943099" y="2514600"/>
              <a:chExt cx="4305301" cy="628649"/>
            </a:xfrm>
          </p:grpSpPr>
          <p:cxnSp>
            <p:nvCxnSpPr>
              <p:cNvPr id="41" name="Straight Connector 40"/>
              <p:cNvCxnSpPr/>
              <p:nvPr/>
            </p:nvCxnSpPr>
            <p:spPr>
              <a:xfrm>
                <a:off x="1957388" y="311943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1943099" y="2514600"/>
                <a:ext cx="29956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957388" y="2514600"/>
                <a:ext cx="0" cy="62864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76800" y="2514600"/>
                <a:ext cx="1371600" cy="604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grpSp>
        <p:nvGrpSpPr>
          <p:cNvPr id="31" name="Group 30"/>
          <p:cNvGrpSpPr/>
          <p:nvPr/>
        </p:nvGrpSpPr>
        <p:grpSpPr>
          <a:xfrm>
            <a:off x="1833520" y="2526833"/>
            <a:ext cx="2209800" cy="847726"/>
            <a:chOff x="1828800" y="2505074"/>
            <a:chExt cx="2209800" cy="847726"/>
          </a:xfrm>
        </p:grpSpPr>
        <p:sp>
          <p:nvSpPr>
            <p:cNvPr id="32" name="Text Box 1"/>
            <p:cNvSpPr txBox="1">
              <a:spLocks noChangeArrowheads="1"/>
            </p:cNvSpPr>
            <p:nvPr/>
          </p:nvSpPr>
          <p:spPr bwMode="auto">
            <a:xfrm>
              <a:off x="1828800" y="26082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33" name="Group 32"/>
            <p:cNvGrpSpPr/>
            <p:nvPr/>
          </p:nvGrpSpPr>
          <p:grpSpPr>
            <a:xfrm>
              <a:off x="1957388" y="2505074"/>
              <a:ext cx="2081212" cy="638175"/>
              <a:chOff x="1957388" y="2505074"/>
              <a:chExt cx="2081212" cy="638175"/>
            </a:xfrm>
          </p:grpSpPr>
          <p:cxnSp>
            <p:nvCxnSpPr>
              <p:cNvPr id="34" name="Straight Connector 33"/>
              <p:cNvCxnSpPr/>
              <p:nvPr/>
            </p:nvCxnSpPr>
            <p:spPr>
              <a:xfrm>
                <a:off x="1957388" y="2514600"/>
                <a:ext cx="2081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1957388" y="3119438"/>
                <a:ext cx="1471612" cy="4762"/>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1958976" y="2505074"/>
                <a:ext cx="0" cy="638175"/>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3398838" y="2505074"/>
                <a:ext cx="639762" cy="628649"/>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grpSp>
        <p:nvGrpSpPr>
          <p:cNvPr id="2" name="Group 1"/>
          <p:cNvGrpSpPr/>
          <p:nvPr/>
        </p:nvGrpSpPr>
        <p:grpSpPr>
          <a:xfrm>
            <a:off x="5000484" y="5837330"/>
            <a:ext cx="1054100" cy="623888"/>
            <a:chOff x="3975100" y="2514600"/>
            <a:chExt cx="1054100" cy="623888"/>
          </a:xfrm>
        </p:grpSpPr>
        <p:sp>
          <p:nvSpPr>
            <p:cNvPr id="21" name="Rectangle 20"/>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2" name="Text Box 1"/>
            <p:cNvSpPr txBox="1">
              <a:spLocks noChangeArrowheads="1"/>
            </p:cNvSpPr>
            <p:nvPr/>
          </p:nvSpPr>
          <p:spPr bwMode="auto">
            <a:xfrm>
              <a:off x="3975100" y="2514600"/>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spTree>
    <p:extLst>
      <p:ext uri="{BB962C8B-B14F-4D97-AF65-F5344CB8AC3E}">
        <p14:creationId xmlns:p14="http://schemas.microsoft.com/office/powerpoint/2010/main" xmlns="" val="24626631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a:off x="3429000" y="2514133"/>
            <a:ext cx="2863807" cy="744538"/>
            <a:chOff x="3398838" y="2512359"/>
            <a:chExt cx="2863807" cy="744538"/>
          </a:xfrm>
        </p:grpSpPr>
        <p:sp>
          <p:nvSpPr>
            <p:cNvPr id="39" name="Text Box 2"/>
            <p:cNvSpPr txBox="1">
              <a:spLocks noChangeArrowheads="1"/>
            </p:cNvSpPr>
            <p:nvPr/>
          </p:nvSpPr>
          <p:spPr bwMode="auto">
            <a:xfrm>
              <a:off x="4267200" y="2512359"/>
              <a:ext cx="50478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cxnSp>
          <p:nvCxnSpPr>
            <p:cNvPr id="41" name="Straight Connector 40"/>
            <p:cNvCxnSpPr>
              <a:stCxn id="27" idx="2"/>
            </p:cNvCxnSpPr>
            <p:nvPr/>
          </p:nvCxnSpPr>
          <p:spPr>
            <a:xfrm>
              <a:off x="3398838" y="3124200"/>
              <a:ext cx="2863807" cy="569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038600" y="2525059"/>
              <a:ext cx="914356"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endCxn id="27" idx="2"/>
            </p:cNvCxnSpPr>
            <p:nvPr/>
          </p:nvCxnSpPr>
          <p:spPr>
            <a:xfrm flipH="1">
              <a:off x="3398838" y="2514600"/>
              <a:ext cx="639762" cy="60960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91045" y="2525059"/>
              <a:ext cx="1371600" cy="604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2" name="Group 1"/>
          <p:cNvGrpSpPr/>
          <p:nvPr/>
        </p:nvGrpSpPr>
        <p:grpSpPr>
          <a:xfrm>
            <a:off x="5000484" y="5837330"/>
            <a:ext cx="1054100" cy="623888"/>
            <a:chOff x="3975100" y="2514600"/>
            <a:chExt cx="1054100" cy="623888"/>
          </a:xfrm>
        </p:grpSpPr>
        <p:sp>
          <p:nvSpPr>
            <p:cNvPr id="21" name="Rectangle 20"/>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2" name="Text Box 1"/>
            <p:cNvSpPr txBox="1">
              <a:spLocks noChangeArrowheads="1"/>
            </p:cNvSpPr>
            <p:nvPr/>
          </p:nvSpPr>
          <p:spPr bwMode="auto">
            <a:xfrm>
              <a:off x="3975100" y="2514600"/>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spTree>
    <p:extLst>
      <p:ext uri="{BB962C8B-B14F-4D97-AF65-F5344CB8AC3E}">
        <p14:creationId xmlns:p14="http://schemas.microsoft.com/office/powerpoint/2010/main" xmlns="" val="36611974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a:off x="3429000" y="2514133"/>
            <a:ext cx="2863807" cy="744538"/>
            <a:chOff x="3398838" y="2512359"/>
            <a:chExt cx="2863807" cy="744538"/>
          </a:xfrm>
        </p:grpSpPr>
        <p:sp>
          <p:nvSpPr>
            <p:cNvPr id="39" name="Text Box 2"/>
            <p:cNvSpPr txBox="1">
              <a:spLocks noChangeArrowheads="1"/>
            </p:cNvSpPr>
            <p:nvPr/>
          </p:nvSpPr>
          <p:spPr bwMode="auto">
            <a:xfrm>
              <a:off x="4267200" y="2512359"/>
              <a:ext cx="50478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cxnSp>
          <p:nvCxnSpPr>
            <p:cNvPr id="41" name="Straight Connector 40"/>
            <p:cNvCxnSpPr>
              <a:stCxn id="27" idx="2"/>
            </p:cNvCxnSpPr>
            <p:nvPr/>
          </p:nvCxnSpPr>
          <p:spPr>
            <a:xfrm>
              <a:off x="3398838" y="3124200"/>
              <a:ext cx="2863807" cy="569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038600" y="2525059"/>
              <a:ext cx="914356"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endCxn id="27" idx="2"/>
            </p:cNvCxnSpPr>
            <p:nvPr/>
          </p:nvCxnSpPr>
          <p:spPr>
            <a:xfrm flipH="1">
              <a:off x="3398838" y="2514600"/>
              <a:ext cx="639762" cy="60960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91045" y="2525059"/>
              <a:ext cx="1371600" cy="604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2" name="Group 1"/>
          <p:cNvGrpSpPr/>
          <p:nvPr/>
        </p:nvGrpSpPr>
        <p:grpSpPr>
          <a:xfrm>
            <a:off x="3971321" y="2501433"/>
            <a:ext cx="1054100" cy="623888"/>
            <a:chOff x="3975100" y="2514600"/>
            <a:chExt cx="1054100" cy="623888"/>
          </a:xfrm>
        </p:grpSpPr>
        <p:sp>
          <p:nvSpPr>
            <p:cNvPr id="21" name="Rectangle 20"/>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2" name="Text Box 1"/>
            <p:cNvSpPr txBox="1">
              <a:spLocks noChangeArrowheads="1"/>
            </p:cNvSpPr>
            <p:nvPr/>
          </p:nvSpPr>
          <p:spPr bwMode="auto">
            <a:xfrm>
              <a:off x="3975100" y="2514600"/>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spTree>
    <p:extLst>
      <p:ext uri="{BB962C8B-B14F-4D97-AF65-F5344CB8AC3E}">
        <p14:creationId xmlns:p14="http://schemas.microsoft.com/office/powerpoint/2010/main" xmlns="" val="34479347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cxnSp>
        <p:nvCxnSpPr>
          <p:cNvPr id="19" name="Straight Connector 18"/>
          <p:cNvCxnSpPr/>
          <p:nvPr/>
        </p:nvCxnSpPr>
        <p:spPr>
          <a:xfrm>
            <a:off x="1957388" y="2514600"/>
            <a:ext cx="6192837" cy="0"/>
          </a:xfrm>
          <a:prstGeom prst="line">
            <a:avLst/>
          </a:prstGeom>
          <a:ln w="25400">
            <a:solidFill>
              <a:srgbClr val="9E227E"/>
            </a:solidFill>
          </a:ln>
        </p:spPr>
        <p:style>
          <a:lnRef idx="1">
            <a:schemeClr val="accent1"/>
          </a:lnRef>
          <a:fillRef idx="0">
            <a:schemeClr val="accent1"/>
          </a:fillRef>
          <a:effectRef idx="0">
            <a:schemeClr val="accent1"/>
          </a:effectRef>
          <a:fontRef idx="minor">
            <a:schemeClr val="tx1"/>
          </a:fontRef>
        </p:style>
      </p:cxnSp>
      <p:sp>
        <p:nvSpPr>
          <p:cNvPr id="33804" name="Text Box 3"/>
          <p:cNvSpPr txBox="1">
            <a:spLocks noChangeArrowheads="1"/>
          </p:cNvSpPr>
          <p:nvPr/>
        </p:nvSpPr>
        <p:spPr bwMode="auto">
          <a:xfrm>
            <a:off x="685800" y="2209800"/>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None/>
            </a:pPr>
            <a:r>
              <a:rPr lang="en-US" altLang="en-US" sz="3200" b="1" dirty="0" smtClean="0">
                <a:solidFill>
                  <a:srgbClr val="9E227E"/>
                </a:solidFill>
                <a:latin typeface="Calibri" pitchFamily="34" charset="0"/>
                <a:ea typeface="MS PGothic" pitchFamily="34" charset="-128"/>
                <a:cs typeface="Cordia New" pitchFamily="34" charset="-34"/>
              </a:rPr>
              <a:t>P</a:t>
            </a:r>
            <a:r>
              <a:rPr lang="en-US" altLang="en-US" sz="3200" b="1" baseline="-30000" dirty="0" smtClean="0">
                <a:solidFill>
                  <a:srgbClr val="9E227E"/>
                </a:solidFill>
                <a:latin typeface="Calibri" pitchFamily="34" charset="0"/>
                <a:ea typeface="MS PGothic" pitchFamily="34" charset="-128"/>
                <a:cs typeface="Cordia New" pitchFamily="34" charset="-34"/>
              </a:rPr>
              <a:t>M</a:t>
            </a:r>
            <a:r>
              <a:rPr lang="en-US" altLang="en-US" sz="3200" b="1" dirty="0" smtClean="0">
                <a:solidFill>
                  <a:srgbClr val="9E227E"/>
                </a:solidFill>
                <a:latin typeface="Calibri" pitchFamily="34" charset="0"/>
                <a:ea typeface="MS PGothic" pitchFamily="34" charset="-128"/>
                <a:cs typeface="Cordia New" pitchFamily="34" charset="-34"/>
              </a:rPr>
              <a:t>+T</a:t>
            </a:r>
            <a:endParaRPr lang="en-US" altLang="en-US" sz="3200" dirty="0" smtClean="0">
              <a:solidFill>
                <a:srgbClr val="9E227E"/>
              </a:solidFill>
              <a:latin typeface="Times" charset="0"/>
              <a:ea typeface="MS PGothic" pitchFamily="34" charset="-128"/>
              <a:cs typeface="Cordia New" pitchFamily="34" charset="-34"/>
            </a:endParaRPr>
          </a:p>
        </p:txBody>
      </p:sp>
      <p:sp>
        <p:nvSpPr>
          <p:cNvPr id="33805" name="Text Box 3"/>
          <p:cNvSpPr txBox="1">
            <a:spLocks noChangeArrowheads="1"/>
          </p:cNvSpPr>
          <p:nvPr/>
        </p:nvSpPr>
        <p:spPr bwMode="auto">
          <a:xfrm>
            <a:off x="685800" y="2808288"/>
            <a:ext cx="10477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3429000" y="2488131"/>
            <a:ext cx="780753" cy="788469"/>
            <a:chOff x="3398838" y="2516374"/>
            <a:chExt cx="780753" cy="788469"/>
          </a:xfrm>
        </p:grpSpPr>
        <p:sp>
          <p:nvSpPr>
            <p:cNvPr id="39" name="Text Box 2"/>
            <p:cNvSpPr txBox="1">
              <a:spLocks noChangeArrowheads="1"/>
            </p:cNvSpPr>
            <p:nvPr/>
          </p:nvSpPr>
          <p:spPr bwMode="auto">
            <a:xfrm>
              <a:off x="3674808" y="2560305"/>
              <a:ext cx="50478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cxnSp>
          <p:nvCxnSpPr>
            <p:cNvPr id="41" name="Straight Connector 40"/>
            <p:cNvCxnSpPr>
              <a:stCxn id="27" idx="2"/>
            </p:cNvCxnSpPr>
            <p:nvPr/>
          </p:nvCxnSpPr>
          <p:spPr>
            <a:xfrm>
              <a:off x="3398838" y="3124200"/>
              <a:ext cx="669924" cy="1774"/>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endCxn id="27" idx="2"/>
            </p:cNvCxnSpPr>
            <p:nvPr/>
          </p:nvCxnSpPr>
          <p:spPr>
            <a:xfrm flipH="1">
              <a:off x="3429000" y="2516374"/>
              <a:ext cx="639762" cy="60960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068762" y="2526833"/>
              <a:ext cx="0" cy="599141"/>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4830096" y="2497337"/>
            <a:ext cx="1371600" cy="749767"/>
            <a:chOff x="4921207" y="2526833"/>
            <a:chExt cx="1371600" cy="749767"/>
          </a:xfrm>
        </p:grpSpPr>
        <p:cxnSp>
          <p:nvCxnSpPr>
            <p:cNvPr id="42" name="Straight Connector 41"/>
            <p:cNvCxnSpPr/>
            <p:nvPr/>
          </p:nvCxnSpPr>
          <p:spPr>
            <a:xfrm>
              <a:off x="4921207" y="3125974"/>
              <a:ext cx="1319928" cy="569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921207" y="2526833"/>
              <a:ext cx="1371600" cy="604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4924330" y="2529481"/>
              <a:ext cx="0" cy="599141"/>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sp>
          <p:nvSpPr>
            <p:cNvPr id="32" name="Text Box 2"/>
            <p:cNvSpPr txBox="1">
              <a:spLocks noChangeArrowheads="1"/>
            </p:cNvSpPr>
            <p:nvPr/>
          </p:nvSpPr>
          <p:spPr bwMode="auto">
            <a:xfrm>
              <a:off x="4941753" y="2532062"/>
              <a:ext cx="504783" cy="744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cxnSp>
        <p:nvCxnSpPr>
          <p:cNvPr id="15" name="Straight Arrow Connector 14"/>
          <p:cNvCxnSpPr/>
          <p:nvPr/>
        </p:nvCxnSpPr>
        <p:spPr>
          <a:xfrm flipH="1" flipV="1">
            <a:off x="3779043" y="3095957"/>
            <a:ext cx="319882" cy="1171244"/>
          </a:xfrm>
          <a:prstGeom prst="straightConnector1">
            <a:avLst/>
          </a:prstGeom>
          <a:ln w="508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5053806" y="3095957"/>
            <a:ext cx="331391" cy="1171244"/>
          </a:xfrm>
          <a:prstGeom prst="straightConnector1">
            <a:avLst/>
          </a:prstGeom>
          <a:ln w="50800">
            <a:solidFill>
              <a:schemeClr val="accent3"/>
            </a:solidFill>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877212" y="4285130"/>
            <a:ext cx="4097337" cy="523220"/>
          </a:xfrm>
          <a:prstGeom prst="rect">
            <a:avLst/>
          </a:prstGeom>
          <a:noFill/>
        </p:spPr>
        <p:txBody>
          <a:bodyPr wrap="square" rtlCol="0">
            <a:spAutoFit/>
          </a:bodyPr>
          <a:lstStyle/>
          <a:p>
            <a:r>
              <a:rPr lang="en-US" sz="2800" b="1" dirty="0" smtClean="0">
                <a:solidFill>
                  <a:schemeClr val="accent3"/>
                </a:solidFill>
                <a:latin typeface="Comic Sans MS" panose="030F0702030302020204" pitchFamily="66" charset="0"/>
              </a:rPr>
              <a:t>TRADE CREATION</a:t>
            </a:r>
            <a:endParaRPr lang="en-US" sz="2800" b="1" dirty="0">
              <a:solidFill>
                <a:schemeClr val="accent3"/>
              </a:solidFill>
              <a:latin typeface="Comic Sans MS" panose="030F0702030302020204" pitchFamily="66" charset="0"/>
            </a:endParaRPr>
          </a:p>
        </p:txBody>
      </p:sp>
    </p:spTree>
    <p:extLst>
      <p:ext uri="{BB962C8B-B14F-4D97-AF65-F5344CB8AC3E}">
        <p14:creationId xmlns:p14="http://schemas.microsoft.com/office/powerpoint/2010/main" xmlns="" val="25869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fade">
                                      <p:cBhvr>
                                        <p:cTn id="10" dur="500"/>
                                        <p:tgtEl>
                                          <p:spTgt spid="3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9166"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cxnSp>
        <p:nvCxnSpPr>
          <p:cNvPr id="44" name="Straight Connector 43"/>
          <p:cNvCxnSpPr/>
          <p:nvPr/>
        </p:nvCxnSpPr>
        <p:spPr>
          <a:xfrm>
            <a:off x="1957388" y="2492566"/>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sp>
        <p:nvSpPr>
          <p:cNvPr id="45" name="Text Box 3"/>
          <p:cNvSpPr txBox="1">
            <a:spLocks noChangeArrowheads="1"/>
          </p:cNvSpPr>
          <p:nvPr/>
        </p:nvSpPr>
        <p:spPr bwMode="auto">
          <a:xfrm>
            <a:off x="457200" y="207851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t>P</a:t>
            </a:r>
            <a:r>
              <a:rPr lang="en-US" altLang="en-US" baseline="-25000" dirty="0" smtClean="0"/>
              <a:t>M</a:t>
            </a:r>
            <a:r>
              <a:rPr lang="en-US" altLang="en-US" dirty="0" smtClean="0"/>
              <a:t>+T</a:t>
            </a:r>
            <a:endParaRPr lang="en-US" altLang="en-US" dirty="0"/>
          </a:p>
        </p:txBody>
      </p:sp>
      <p:sp>
        <p:nvSpPr>
          <p:cNvPr id="46" name="Right Brace 45"/>
          <p:cNvSpPr/>
          <p:nvPr/>
        </p:nvSpPr>
        <p:spPr>
          <a:xfrm>
            <a:off x="8320087" y="2490086"/>
            <a:ext cx="290513" cy="595313"/>
          </a:xfrm>
          <a:prstGeom prst="rightBrace">
            <a:avLst>
              <a:gd name="adj1" fmla="val 8333"/>
              <a:gd name="adj2" fmla="val 34061"/>
            </a:avLst>
          </a:prstGeom>
          <a:ln w="2540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7030A0"/>
              </a:solidFill>
            </a:endParaRPr>
          </a:p>
        </p:txBody>
      </p:sp>
      <p:sp>
        <p:nvSpPr>
          <p:cNvPr id="48" name="Text Box 3"/>
          <p:cNvSpPr txBox="1">
            <a:spLocks noChangeArrowheads="1"/>
          </p:cNvSpPr>
          <p:nvPr/>
        </p:nvSpPr>
        <p:spPr bwMode="auto">
          <a:xfrm>
            <a:off x="8465343" y="2428884"/>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t>T</a:t>
            </a:r>
            <a:endParaRPr lang="en-US" altLang="en-US" dirty="0"/>
          </a:p>
        </p:txBody>
      </p:sp>
    </p:spTree>
    <p:extLst>
      <p:ext uri="{BB962C8B-B14F-4D97-AF65-F5344CB8AC3E}">
        <p14:creationId xmlns:p14="http://schemas.microsoft.com/office/powerpoint/2010/main" xmlns="" val="3718765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8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5" grpId="0"/>
      <p:bldP spid="46" grpId="0" animBg="1"/>
      <p:bldP spid="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Tree>
    <p:extLst>
      <p:ext uri="{BB962C8B-B14F-4D97-AF65-F5344CB8AC3E}">
        <p14:creationId xmlns:p14="http://schemas.microsoft.com/office/powerpoint/2010/main" xmlns="" val="39930439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2" name="Down Arrow 1"/>
          <p:cNvSpPr/>
          <p:nvPr/>
        </p:nvSpPr>
        <p:spPr>
          <a:xfrm>
            <a:off x="228600" y="2880853"/>
            <a:ext cx="304800" cy="228600"/>
          </a:xfrm>
          <a:prstGeom prst="downArrow">
            <a:avLst/>
          </a:prstGeom>
          <a:noFill/>
          <a:ln w="50800">
            <a:solidFill>
              <a:srgbClr val="C50B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p:cNvGrpSpPr/>
          <p:nvPr/>
        </p:nvGrpSpPr>
        <p:grpSpPr>
          <a:xfrm>
            <a:off x="1952622" y="2230533"/>
            <a:ext cx="4305301" cy="902161"/>
            <a:chOff x="1952622" y="2241550"/>
            <a:chExt cx="4305301" cy="902161"/>
          </a:xfrm>
        </p:grpSpPr>
        <p:sp>
          <p:nvSpPr>
            <p:cNvPr id="26" name="Text Box 2"/>
            <p:cNvSpPr txBox="1">
              <a:spLocks noChangeArrowheads="1"/>
            </p:cNvSpPr>
            <p:nvPr/>
          </p:nvSpPr>
          <p:spPr bwMode="auto">
            <a:xfrm>
              <a:off x="3146704" y="2241550"/>
              <a:ext cx="1608931"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13" name="Group 12"/>
            <p:cNvGrpSpPr/>
            <p:nvPr/>
          </p:nvGrpSpPr>
          <p:grpSpPr>
            <a:xfrm>
              <a:off x="1952622" y="2890837"/>
              <a:ext cx="4305301" cy="252874"/>
              <a:chOff x="1957344" y="2880853"/>
              <a:chExt cx="4305301" cy="252874"/>
            </a:xfrm>
          </p:grpSpPr>
          <p:cxnSp>
            <p:nvCxnSpPr>
              <p:cNvPr id="31" name="Straight Connector 30"/>
              <p:cNvCxnSpPr/>
              <p:nvPr/>
            </p:nvCxnSpPr>
            <p:spPr>
              <a:xfrm>
                <a:off x="1971633" y="312470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957344" y="2895600"/>
                <a:ext cx="3798931"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971633" y="2895600"/>
                <a:ext cx="0" cy="23812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715000" y="2880853"/>
                <a:ext cx="547645" cy="243855"/>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3825245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2" name="Down Arrow 1"/>
          <p:cNvSpPr/>
          <p:nvPr/>
        </p:nvSpPr>
        <p:spPr>
          <a:xfrm>
            <a:off x="228600" y="2880853"/>
            <a:ext cx="304800" cy="228600"/>
          </a:xfrm>
          <a:prstGeom prst="downArrow">
            <a:avLst/>
          </a:prstGeom>
          <a:noFill/>
          <a:ln w="50800">
            <a:solidFill>
              <a:srgbClr val="C50B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p:cNvGrpSpPr/>
          <p:nvPr/>
        </p:nvGrpSpPr>
        <p:grpSpPr>
          <a:xfrm>
            <a:off x="1752600" y="2880853"/>
            <a:ext cx="1905000" cy="1005347"/>
            <a:chOff x="1752600" y="2880853"/>
            <a:chExt cx="1905000" cy="1005347"/>
          </a:xfrm>
        </p:grpSpPr>
        <p:sp>
          <p:nvSpPr>
            <p:cNvPr id="25" name="Text Box 1"/>
            <p:cNvSpPr txBox="1">
              <a:spLocks noChangeArrowheads="1"/>
            </p:cNvSpPr>
            <p:nvPr/>
          </p:nvSpPr>
          <p:spPr bwMode="auto">
            <a:xfrm>
              <a:off x="1752600" y="31416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21" name="Group 20"/>
            <p:cNvGrpSpPr/>
            <p:nvPr/>
          </p:nvGrpSpPr>
          <p:grpSpPr>
            <a:xfrm>
              <a:off x="1938341" y="2880853"/>
              <a:ext cx="1719259" cy="262396"/>
              <a:chOff x="1938341" y="2880853"/>
              <a:chExt cx="1719259" cy="262396"/>
            </a:xfrm>
          </p:grpSpPr>
          <p:cxnSp>
            <p:nvCxnSpPr>
              <p:cNvPr id="29" name="Straight Connector 28"/>
              <p:cNvCxnSpPr/>
              <p:nvPr/>
            </p:nvCxnSpPr>
            <p:spPr>
              <a:xfrm>
                <a:off x="1957388" y="2899297"/>
                <a:ext cx="1700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1958685" y="2880853"/>
                <a:ext cx="1878" cy="262396"/>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3379786" y="2880853"/>
                <a:ext cx="277814" cy="24811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endCxn id="27" idx="2"/>
              </p:cNvCxnSpPr>
              <p:nvPr/>
            </p:nvCxnSpPr>
            <p:spPr>
              <a:xfrm>
                <a:off x="1938341" y="3118379"/>
                <a:ext cx="1460497" cy="5821"/>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6834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60563" y="35052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5" name="Text Box 3"/>
          <p:cNvSpPr txBox="1">
            <a:spLocks noChangeArrowheads="1"/>
          </p:cNvSpPr>
          <p:nvPr/>
        </p:nvSpPr>
        <p:spPr bwMode="auto">
          <a:xfrm>
            <a:off x="990600" y="3233738"/>
            <a:ext cx="82550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C50B87"/>
                </a:solidFill>
                <a:latin typeface="Calibri" pitchFamily="34" charset="0"/>
                <a:ea typeface="MS PGothic" pitchFamily="34" charset="-128"/>
                <a:cs typeface="Cordia New" pitchFamily="34" charset="-34"/>
              </a:rPr>
              <a:t>P</a:t>
            </a:r>
            <a:r>
              <a:rPr lang="en-US" altLang="en-US" sz="3200" b="1" baseline="-30000" dirty="0" smtClean="0">
                <a:solidFill>
                  <a:srgbClr val="C50B87"/>
                </a:solidFill>
                <a:latin typeface="Calibri" pitchFamily="34" charset="0"/>
                <a:ea typeface="MS PGothic" pitchFamily="34" charset="-128"/>
                <a:cs typeface="Cordia New" pitchFamily="34" charset="-34"/>
              </a:rPr>
              <a:t>NM</a:t>
            </a:r>
            <a:endParaRPr lang="en-US" altLang="en-US" sz="3200" dirty="0">
              <a:solidFill>
                <a:srgbClr val="C50B87"/>
              </a:solidFill>
              <a:latin typeface="Times" charset="0"/>
              <a:ea typeface="MS PGothic" pitchFamily="34" charset="-128"/>
              <a:cs typeface="Cordia New" pitchFamily="34" charset="-34"/>
            </a:endParaRPr>
          </a:p>
        </p:txBody>
      </p: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40" name="Right Brace 39"/>
          <p:cNvSpPr/>
          <p:nvPr/>
        </p:nvSpPr>
        <p:spPr>
          <a:xfrm>
            <a:off x="8320087" y="2897596"/>
            <a:ext cx="442913" cy="595313"/>
          </a:xfrm>
          <a:prstGeom prst="rightBrace">
            <a:avLst>
              <a:gd name="adj1" fmla="val 8333"/>
              <a:gd name="adj2" fmla="val 74774"/>
            </a:avLst>
          </a:prstGeom>
          <a:ln w="25400">
            <a:solidFill>
              <a:srgbClr val="C50B8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C50B87"/>
              </a:solidFill>
            </a:endParaRPr>
          </a:p>
        </p:txBody>
      </p:sp>
      <p:sp>
        <p:nvSpPr>
          <p:cNvPr id="47" name="Text Box 3"/>
          <p:cNvSpPr txBox="1">
            <a:spLocks noChangeArrowheads="1"/>
          </p:cNvSpPr>
          <p:nvPr/>
        </p:nvSpPr>
        <p:spPr bwMode="auto">
          <a:xfrm>
            <a:off x="8534400" y="3017837"/>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T</a:t>
            </a:r>
            <a:endParaRPr lang="en-US" altLang="en-US" dirty="0">
              <a:solidFill>
                <a:srgbClr val="C50B87"/>
              </a:solidFill>
            </a:endParaRPr>
          </a:p>
        </p:txBody>
      </p:sp>
      <p:cxnSp>
        <p:nvCxnSpPr>
          <p:cNvPr id="48" name="Straight Connector 47"/>
          <p:cNvCxnSpPr/>
          <p:nvPr/>
        </p:nvCxnSpPr>
        <p:spPr>
          <a:xfrm>
            <a:off x="3657600" y="2895600"/>
            <a:ext cx="0" cy="2122488"/>
          </a:xfrm>
          <a:prstGeom prst="line">
            <a:avLst/>
          </a:prstGeom>
          <a:ln w="25400">
            <a:solidFill>
              <a:srgbClr val="9E227E"/>
            </a:solidFill>
            <a:prstDash val="dash"/>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753100" y="2897596"/>
            <a:ext cx="3175" cy="2120492"/>
          </a:xfrm>
          <a:prstGeom prst="line">
            <a:avLst/>
          </a:prstGeom>
          <a:ln w="25400">
            <a:solidFill>
              <a:srgbClr val="9E227E"/>
            </a:solidFill>
            <a:prstDash val="dash"/>
          </a:ln>
        </p:spPr>
        <p:style>
          <a:lnRef idx="1">
            <a:schemeClr val="accent1"/>
          </a:lnRef>
          <a:fillRef idx="0">
            <a:schemeClr val="accent1"/>
          </a:fillRef>
          <a:effectRef idx="0">
            <a:schemeClr val="accent1"/>
          </a:effectRef>
          <a:fontRef idx="minor">
            <a:schemeClr val="tx1"/>
          </a:fontRef>
        </p:style>
      </p:cxnSp>
      <p:sp>
        <p:nvSpPr>
          <p:cNvPr id="50" name="Left Brace 49"/>
          <p:cNvSpPr/>
          <p:nvPr/>
        </p:nvSpPr>
        <p:spPr>
          <a:xfrm rot="16200000">
            <a:off x="4545013" y="4141787"/>
            <a:ext cx="320675" cy="2095502"/>
          </a:xfrm>
          <a:prstGeom prst="leftBrace">
            <a:avLst>
              <a:gd name="adj1" fmla="val 24370"/>
              <a:gd name="adj2" fmla="val 49033"/>
            </a:avLst>
          </a:prstGeom>
          <a:ln>
            <a:solidFill>
              <a:srgbClr val="9E227E"/>
            </a:solidFill>
          </a:ln>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p>
        </p:txBody>
      </p:sp>
      <p:sp>
        <p:nvSpPr>
          <p:cNvPr id="51" name="Text Box 2"/>
          <p:cNvSpPr txBox="1">
            <a:spLocks noChangeArrowheads="1"/>
          </p:cNvSpPr>
          <p:nvPr/>
        </p:nvSpPr>
        <p:spPr bwMode="auto">
          <a:xfrm>
            <a:off x="3276600" y="5305426"/>
            <a:ext cx="2906712" cy="4310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2400" dirty="0">
                <a:solidFill>
                  <a:srgbClr val="9E227E"/>
                </a:solidFill>
                <a:latin typeface="Calibri" pitchFamily="34" charset="0"/>
                <a:ea typeface="MS PGothic" pitchFamily="34" charset="-128"/>
                <a:cs typeface="Cordia New" pitchFamily="34" charset="-34"/>
              </a:rPr>
              <a:t>Import Quantity</a:t>
            </a:r>
            <a:endParaRPr lang="en-US" altLang="en-US" sz="2400" dirty="0">
              <a:solidFill>
                <a:srgbClr val="9E227E"/>
              </a:solidFill>
              <a:latin typeface="Times" charset="0"/>
              <a:ea typeface="MS PGothic" pitchFamily="34" charset="-128"/>
              <a:cs typeface="Cordia New" pitchFamily="34" charset="-34"/>
            </a:endParaRPr>
          </a:p>
        </p:txBody>
      </p:sp>
      <p:grpSp>
        <p:nvGrpSpPr>
          <p:cNvPr id="52" name="Group 51"/>
          <p:cNvGrpSpPr/>
          <p:nvPr/>
        </p:nvGrpSpPr>
        <p:grpSpPr>
          <a:xfrm>
            <a:off x="3281370" y="2903539"/>
            <a:ext cx="2882889" cy="601661"/>
            <a:chOff x="3975100" y="2543176"/>
            <a:chExt cx="1054100" cy="601661"/>
          </a:xfrm>
        </p:grpSpPr>
        <p:sp>
          <p:nvSpPr>
            <p:cNvPr id="53" name="Rectangle 52"/>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4" name="Text Box 1"/>
            <p:cNvSpPr txBox="1">
              <a:spLocks noChangeArrowheads="1"/>
            </p:cNvSpPr>
            <p:nvPr/>
          </p:nvSpPr>
          <p:spPr bwMode="auto">
            <a:xfrm>
              <a:off x="3975100" y="2563812"/>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spTree>
    <p:extLst>
      <p:ext uri="{BB962C8B-B14F-4D97-AF65-F5344CB8AC3E}">
        <p14:creationId xmlns:p14="http://schemas.microsoft.com/office/powerpoint/2010/main" xmlns="" val="227277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0" grpId="0" animBg="1"/>
      <p:bldP spid="47" grpId="0"/>
      <p:bldP spid="50" grpId="0" animBg="1"/>
      <p:bldP spid="5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60563" y="35052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5" name="Text Box 3"/>
          <p:cNvSpPr txBox="1">
            <a:spLocks noChangeArrowheads="1"/>
          </p:cNvSpPr>
          <p:nvPr/>
        </p:nvSpPr>
        <p:spPr bwMode="auto">
          <a:xfrm>
            <a:off x="990600" y="3233738"/>
            <a:ext cx="82550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C50B87"/>
                </a:solidFill>
                <a:latin typeface="Calibri" pitchFamily="34" charset="0"/>
                <a:ea typeface="MS PGothic" pitchFamily="34" charset="-128"/>
                <a:cs typeface="Cordia New" pitchFamily="34" charset="-34"/>
              </a:rPr>
              <a:t>P</a:t>
            </a:r>
            <a:r>
              <a:rPr lang="en-US" altLang="en-US" sz="3200" b="1" baseline="-30000" dirty="0" smtClean="0">
                <a:solidFill>
                  <a:srgbClr val="C50B87"/>
                </a:solidFill>
                <a:latin typeface="Calibri" pitchFamily="34" charset="0"/>
                <a:ea typeface="MS PGothic" pitchFamily="34" charset="-128"/>
                <a:cs typeface="Cordia New" pitchFamily="34" charset="-34"/>
              </a:rPr>
              <a:t>NM</a:t>
            </a:r>
            <a:endParaRPr lang="en-US" altLang="en-US" sz="3200" dirty="0">
              <a:solidFill>
                <a:srgbClr val="C50B87"/>
              </a:solidFill>
              <a:latin typeface="Times" charset="0"/>
              <a:ea typeface="MS PGothic" pitchFamily="34" charset="-128"/>
              <a:cs typeface="Cordia New" pitchFamily="34" charset="-34"/>
            </a:endParaRPr>
          </a:p>
        </p:txBody>
      </p: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40" name="Right Brace 39"/>
          <p:cNvSpPr/>
          <p:nvPr/>
        </p:nvSpPr>
        <p:spPr>
          <a:xfrm>
            <a:off x="8320087" y="2897596"/>
            <a:ext cx="442913" cy="595313"/>
          </a:xfrm>
          <a:prstGeom prst="rightBrace">
            <a:avLst>
              <a:gd name="adj1" fmla="val 8333"/>
              <a:gd name="adj2" fmla="val 74774"/>
            </a:avLst>
          </a:prstGeom>
          <a:ln w="25400">
            <a:solidFill>
              <a:srgbClr val="C50B8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C50B87"/>
              </a:solidFill>
            </a:endParaRPr>
          </a:p>
        </p:txBody>
      </p:sp>
      <p:sp>
        <p:nvSpPr>
          <p:cNvPr id="47" name="Text Box 3"/>
          <p:cNvSpPr txBox="1">
            <a:spLocks noChangeArrowheads="1"/>
          </p:cNvSpPr>
          <p:nvPr/>
        </p:nvSpPr>
        <p:spPr bwMode="auto">
          <a:xfrm>
            <a:off x="8534400" y="3017837"/>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T</a:t>
            </a:r>
            <a:endParaRPr lang="en-US" altLang="en-US" dirty="0">
              <a:solidFill>
                <a:srgbClr val="C50B87"/>
              </a:solidFill>
            </a:endParaRPr>
          </a:p>
        </p:txBody>
      </p:sp>
      <p:grpSp>
        <p:nvGrpSpPr>
          <p:cNvPr id="52" name="Group 51"/>
          <p:cNvGrpSpPr/>
          <p:nvPr/>
        </p:nvGrpSpPr>
        <p:grpSpPr>
          <a:xfrm>
            <a:off x="5926707" y="565152"/>
            <a:ext cx="2882889" cy="601661"/>
            <a:chOff x="3975100" y="2543176"/>
            <a:chExt cx="1054100" cy="601661"/>
          </a:xfrm>
        </p:grpSpPr>
        <p:sp>
          <p:nvSpPr>
            <p:cNvPr id="53" name="Rectangle 52"/>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4" name="Text Box 1"/>
            <p:cNvSpPr txBox="1">
              <a:spLocks noChangeArrowheads="1"/>
            </p:cNvSpPr>
            <p:nvPr/>
          </p:nvSpPr>
          <p:spPr bwMode="auto">
            <a:xfrm>
              <a:off x="3975100" y="2563812"/>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grpSp>
        <p:nvGrpSpPr>
          <p:cNvPr id="28" name="Group 27"/>
          <p:cNvGrpSpPr/>
          <p:nvPr/>
        </p:nvGrpSpPr>
        <p:grpSpPr>
          <a:xfrm>
            <a:off x="3184665" y="473309"/>
            <a:ext cx="1905000" cy="1005347"/>
            <a:chOff x="1752600" y="2880853"/>
            <a:chExt cx="1905000" cy="1005347"/>
          </a:xfrm>
        </p:grpSpPr>
        <p:sp>
          <p:nvSpPr>
            <p:cNvPr id="31" name="Text Box 1"/>
            <p:cNvSpPr txBox="1">
              <a:spLocks noChangeArrowheads="1"/>
            </p:cNvSpPr>
            <p:nvPr/>
          </p:nvSpPr>
          <p:spPr bwMode="auto">
            <a:xfrm>
              <a:off x="1752600" y="31416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32" name="Group 31"/>
            <p:cNvGrpSpPr/>
            <p:nvPr/>
          </p:nvGrpSpPr>
          <p:grpSpPr>
            <a:xfrm>
              <a:off x="1938341" y="2880853"/>
              <a:ext cx="1719259" cy="262396"/>
              <a:chOff x="1938341" y="2880853"/>
              <a:chExt cx="1719259" cy="262396"/>
            </a:xfrm>
          </p:grpSpPr>
          <p:cxnSp>
            <p:nvCxnSpPr>
              <p:cNvPr id="33" name="Straight Connector 32"/>
              <p:cNvCxnSpPr/>
              <p:nvPr/>
            </p:nvCxnSpPr>
            <p:spPr>
              <a:xfrm>
                <a:off x="1957388" y="2899297"/>
                <a:ext cx="1700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1958685" y="2880853"/>
                <a:ext cx="1878" cy="262396"/>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3379786" y="2880853"/>
                <a:ext cx="277814" cy="24811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1938341" y="3118379"/>
                <a:ext cx="1460497" cy="5821"/>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grpSp>
        <p:nvGrpSpPr>
          <p:cNvPr id="39" name="Group 38"/>
          <p:cNvGrpSpPr/>
          <p:nvPr/>
        </p:nvGrpSpPr>
        <p:grpSpPr>
          <a:xfrm>
            <a:off x="1386354" y="5531597"/>
            <a:ext cx="4305301" cy="902161"/>
            <a:chOff x="1952622" y="2241550"/>
            <a:chExt cx="4305301" cy="902161"/>
          </a:xfrm>
        </p:grpSpPr>
        <p:sp>
          <p:nvSpPr>
            <p:cNvPr id="41" name="Text Box 2"/>
            <p:cNvSpPr txBox="1">
              <a:spLocks noChangeArrowheads="1"/>
            </p:cNvSpPr>
            <p:nvPr/>
          </p:nvSpPr>
          <p:spPr bwMode="auto">
            <a:xfrm>
              <a:off x="3146704" y="2241550"/>
              <a:ext cx="1608931"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42" name="Group 41"/>
            <p:cNvGrpSpPr/>
            <p:nvPr/>
          </p:nvGrpSpPr>
          <p:grpSpPr>
            <a:xfrm>
              <a:off x="1952622" y="2890837"/>
              <a:ext cx="4305301" cy="252874"/>
              <a:chOff x="1957344" y="2880853"/>
              <a:chExt cx="4305301" cy="252874"/>
            </a:xfrm>
          </p:grpSpPr>
          <p:cxnSp>
            <p:nvCxnSpPr>
              <p:cNvPr id="43" name="Straight Connector 42"/>
              <p:cNvCxnSpPr/>
              <p:nvPr/>
            </p:nvCxnSpPr>
            <p:spPr>
              <a:xfrm>
                <a:off x="1971633" y="312470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1957344" y="2895600"/>
                <a:ext cx="3798931"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1971633" y="2895600"/>
                <a:ext cx="0" cy="23812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5715000" y="2880853"/>
                <a:ext cx="547645" cy="243855"/>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34092964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60563" y="35052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5" name="Text Box 3"/>
          <p:cNvSpPr txBox="1">
            <a:spLocks noChangeArrowheads="1"/>
          </p:cNvSpPr>
          <p:nvPr/>
        </p:nvSpPr>
        <p:spPr bwMode="auto">
          <a:xfrm>
            <a:off x="990600" y="3233738"/>
            <a:ext cx="82550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C50B87"/>
                </a:solidFill>
                <a:latin typeface="Calibri" pitchFamily="34" charset="0"/>
                <a:ea typeface="MS PGothic" pitchFamily="34" charset="-128"/>
                <a:cs typeface="Cordia New" pitchFamily="34" charset="-34"/>
              </a:rPr>
              <a:t>P</a:t>
            </a:r>
            <a:r>
              <a:rPr lang="en-US" altLang="en-US" sz="3200" b="1" baseline="-30000" dirty="0" smtClean="0">
                <a:solidFill>
                  <a:srgbClr val="C50B87"/>
                </a:solidFill>
                <a:latin typeface="Calibri" pitchFamily="34" charset="0"/>
                <a:ea typeface="MS PGothic" pitchFamily="34" charset="-128"/>
                <a:cs typeface="Cordia New" pitchFamily="34" charset="-34"/>
              </a:rPr>
              <a:t>NM</a:t>
            </a:r>
            <a:endParaRPr lang="en-US" altLang="en-US" sz="3200" dirty="0">
              <a:solidFill>
                <a:srgbClr val="C50B87"/>
              </a:solidFill>
              <a:latin typeface="Times" charset="0"/>
              <a:ea typeface="MS PGothic" pitchFamily="34" charset="-128"/>
              <a:cs typeface="Cordia New" pitchFamily="34" charset="-34"/>
            </a:endParaRPr>
          </a:p>
        </p:txBody>
      </p: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40" name="Right Brace 39"/>
          <p:cNvSpPr/>
          <p:nvPr/>
        </p:nvSpPr>
        <p:spPr>
          <a:xfrm>
            <a:off x="8320087" y="2897596"/>
            <a:ext cx="442913" cy="595313"/>
          </a:xfrm>
          <a:prstGeom prst="rightBrace">
            <a:avLst>
              <a:gd name="adj1" fmla="val 8333"/>
              <a:gd name="adj2" fmla="val 74774"/>
            </a:avLst>
          </a:prstGeom>
          <a:ln w="25400">
            <a:solidFill>
              <a:srgbClr val="C50B8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C50B87"/>
              </a:solidFill>
            </a:endParaRPr>
          </a:p>
        </p:txBody>
      </p:sp>
      <p:sp>
        <p:nvSpPr>
          <p:cNvPr id="47" name="Text Box 3"/>
          <p:cNvSpPr txBox="1">
            <a:spLocks noChangeArrowheads="1"/>
          </p:cNvSpPr>
          <p:nvPr/>
        </p:nvSpPr>
        <p:spPr bwMode="auto">
          <a:xfrm>
            <a:off x="8534400" y="3017837"/>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T</a:t>
            </a:r>
            <a:endParaRPr lang="en-US" altLang="en-US" dirty="0">
              <a:solidFill>
                <a:srgbClr val="C50B87"/>
              </a:solidFill>
            </a:endParaRPr>
          </a:p>
        </p:txBody>
      </p:sp>
      <p:grpSp>
        <p:nvGrpSpPr>
          <p:cNvPr id="52" name="Group 51"/>
          <p:cNvGrpSpPr/>
          <p:nvPr/>
        </p:nvGrpSpPr>
        <p:grpSpPr>
          <a:xfrm>
            <a:off x="5926707" y="565152"/>
            <a:ext cx="2882889" cy="601661"/>
            <a:chOff x="3975100" y="2543176"/>
            <a:chExt cx="1054100" cy="601661"/>
          </a:xfrm>
        </p:grpSpPr>
        <p:sp>
          <p:nvSpPr>
            <p:cNvPr id="53" name="Rectangle 52"/>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4" name="Text Box 1"/>
            <p:cNvSpPr txBox="1">
              <a:spLocks noChangeArrowheads="1"/>
            </p:cNvSpPr>
            <p:nvPr/>
          </p:nvSpPr>
          <p:spPr bwMode="auto">
            <a:xfrm>
              <a:off x="3975100" y="2563812"/>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grpSp>
        <p:nvGrpSpPr>
          <p:cNvPr id="28" name="Group 27"/>
          <p:cNvGrpSpPr/>
          <p:nvPr/>
        </p:nvGrpSpPr>
        <p:grpSpPr>
          <a:xfrm>
            <a:off x="3184665" y="473309"/>
            <a:ext cx="1905000" cy="1005347"/>
            <a:chOff x="1752600" y="2880853"/>
            <a:chExt cx="1905000" cy="1005347"/>
          </a:xfrm>
        </p:grpSpPr>
        <p:sp>
          <p:nvSpPr>
            <p:cNvPr id="31" name="Text Box 1"/>
            <p:cNvSpPr txBox="1">
              <a:spLocks noChangeArrowheads="1"/>
            </p:cNvSpPr>
            <p:nvPr/>
          </p:nvSpPr>
          <p:spPr bwMode="auto">
            <a:xfrm>
              <a:off x="1752600" y="31416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32" name="Group 31"/>
            <p:cNvGrpSpPr/>
            <p:nvPr/>
          </p:nvGrpSpPr>
          <p:grpSpPr>
            <a:xfrm>
              <a:off x="1938341" y="2880853"/>
              <a:ext cx="1719259" cy="262396"/>
              <a:chOff x="1938341" y="2880853"/>
              <a:chExt cx="1719259" cy="262396"/>
            </a:xfrm>
          </p:grpSpPr>
          <p:cxnSp>
            <p:nvCxnSpPr>
              <p:cNvPr id="33" name="Straight Connector 32"/>
              <p:cNvCxnSpPr/>
              <p:nvPr/>
            </p:nvCxnSpPr>
            <p:spPr>
              <a:xfrm>
                <a:off x="1957388" y="2899297"/>
                <a:ext cx="1700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1958685" y="2880853"/>
                <a:ext cx="1878" cy="262396"/>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3379786" y="2880853"/>
                <a:ext cx="277814" cy="24811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1938341" y="3118379"/>
                <a:ext cx="1460497" cy="5821"/>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grpSp>
        <p:nvGrpSpPr>
          <p:cNvPr id="39" name="Group 38"/>
          <p:cNvGrpSpPr/>
          <p:nvPr/>
        </p:nvGrpSpPr>
        <p:grpSpPr>
          <a:xfrm>
            <a:off x="1970133" y="2244451"/>
            <a:ext cx="4305301" cy="902161"/>
            <a:chOff x="1952622" y="2241550"/>
            <a:chExt cx="4305301" cy="902161"/>
          </a:xfrm>
        </p:grpSpPr>
        <p:sp>
          <p:nvSpPr>
            <p:cNvPr id="41" name="Text Box 2"/>
            <p:cNvSpPr txBox="1">
              <a:spLocks noChangeArrowheads="1"/>
            </p:cNvSpPr>
            <p:nvPr/>
          </p:nvSpPr>
          <p:spPr bwMode="auto">
            <a:xfrm>
              <a:off x="3146704" y="2241550"/>
              <a:ext cx="1608931"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42" name="Group 41"/>
            <p:cNvGrpSpPr/>
            <p:nvPr/>
          </p:nvGrpSpPr>
          <p:grpSpPr>
            <a:xfrm>
              <a:off x="1952622" y="2890837"/>
              <a:ext cx="4305301" cy="252874"/>
              <a:chOff x="1957344" y="2880853"/>
              <a:chExt cx="4305301" cy="252874"/>
            </a:xfrm>
          </p:grpSpPr>
          <p:cxnSp>
            <p:nvCxnSpPr>
              <p:cNvPr id="43" name="Straight Connector 42"/>
              <p:cNvCxnSpPr/>
              <p:nvPr/>
            </p:nvCxnSpPr>
            <p:spPr>
              <a:xfrm>
                <a:off x="1971633" y="312470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1957344" y="2895600"/>
                <a:ext cx="3798931"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1971633" y="2895600"/>
                <a:ext cx="0" cy="23812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5715000" y="2880853"/>
                <a:ext cx="547645" cy="243855"/>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38112524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60563" y="35052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5" name="Text Box 3"/>
          <p:cNvSpPr txBox="1">
            <a:spLocks noChangeArrowheads="1"/>
          </p:cNvSpPr>
          <p:nvPr/>
        </p:nvSpPr>
        <p:spPr bwMode="auto">
          <a:xfrm>
            <a:off x="990600" y="3233738"/>
            <a:ext cx="82550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C50B87"/>
                </a:solidFill>
                <a:latin typeface="Calibri" pitchFamily="34" charset="0"/>
                <a:ea typeface="MS PGothic" pitchFamily="34" charset="-128"/>
                <a:cs typeface="Cordia New" pitchFamily="34" charset="-34"/>
              </a:rPr>
              <a:t>P</a:t>
            </a:r>
            <a:r>
              <a:rPr lang="en-US" altLang="en-US" sz="3200" b="1" baseline="-30000" dirty="0" smtClean="0">
                <a:solidFill>
                  <a:srgbClr val="C50B87"/>
                </a:solidFill>
                <a:latin typeface="Calibri" pitchFamily="34" charset="0"/>
                <a:ea typeface="MS PGothic" pitchFamily="34" charset="-128"/>
                <a:cs typeface="Cordia New" pitchFamily="34" charset="-34"/>
              </a:rPr>
              <a:t>NM</a:t>
            </a:r>
            <a:endParaRPr lang="en-US" altLang="en-US" sz="3200" dirty="0">
              <a:solidFill>
                <a:srgbClr val="C50B87"/>
              </a:solidFill>
              <a:latin typeface="Times" charset="0"/>
              <a:ea typeface="MS PGothic" pitchFamily="34" charset="-128"/>
              <a:cs typeface="Cordia New" pitchFamily="34" charset="-34"/>
            </a:endParaRPr>
          </a:p>
        </p:txBody>
      </p: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40" name="Right Brace 39"/>
          <p:cNvSpPr/>
          <p:nvPr/>
        </p:nvSpPr>
        <p:spPr>
          <a:xfrm>
            <a:off x="8320087" y="2897596"/>
            <a:ext cx="442913" cy="595313"/>
          </a:xfrm>
          <a:prstGeom prst="rightBrace">
            <a:avLst>
              <a:gd name="adj1" fmla="val 8333"/>
              <a:gd name="adj2" fmla="val 74774"/>
            </a:avLst>
          </a:prstGeom>
          <a:ln w="25400">
            <a:solidFill>
              <a:srgbClr val="C50B8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C50B87"/>
              </a:solidFill>
            </a:endParaRPr>
          </a:p>
        </p:txBody>
      </p:sp>
      <p:sp>
        <p:nvSpPr>
          <p:cNvPr id="47" name="Text Box 3"/>
          <p:cNvSpPr txBox="1">
            <a:spLocks noChangeArrowheads="1"/>
          </p:cNvSpPr>
          <p:nvPr/>
        </p:nvSpPr>
        <p:spPr bwMode="auto">
          <a:xfrm>
            <a:off x="8534400" y="3017837"/>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T</a:t>
            </a:r>
            <a:endParaRPr lang="en-US" altLang="en-US" dirty="0">
              <a:solidFill>
                <a:srgbClr val="C50B87"/>
              </a:solidFill>
            </a:endParaRPr>
          </a:p>
        </p:txBody>
      </p:sp>
      <p:grpSp>
        <p:nvGrpSpPr>
          <p:cNvPr id="52" name="Group 51"/>
          <p:cNvGrpSpPr/>
          <p:nvPr/>
        </p:nvGrpSpPr>
        <p:grpSpPr>
          <a:xfrm>
            <a:off x="5926707" y="565152"/>
            <a:ext cx="2882889" cy="601661"/>
            <a:chOff x="3975100" y="2543176"/>
            <a:chExt cx="1054100" cy="601661"/>
          </a:xfrm>
        </p:grpSpPr>
        <p:sp>
          <p:nvSpPr>
            <p:cNvPr id="53" name="Rectangle 52"/>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4" name="Text Box 1"/>
            <p:cNvSpPr txBox="1">
              <a:spLocks noChangeArrowheads="1"/>
            </p:cNvSpPr>
            <p:nvPr/>
          </p:nvSpPr>
          <p:spPr bwMode="auto">
            <a:xfrm>
              <a:off x="3975100" y="2563812"/>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grpSp>
        <p:nvGrpSpPr>
          <p:cNvPr id="39" name="Group 38"/>
          <p:cNvGrpSpPr/>
          <p:nvPr/>
        </p:nvGrpSpPr>
        <p:grpSpPr>
          <a:xfrm>
            <a:off x="1970133" y="2244451"/>
            <a:ext cx="4305301" cy="902161"/>
            <a:chOff x="1952622" y="2241550"/>
            <a:chExt cx="4305301" cy="902161"/>
          </a:xfrm>
        </p:grpSpPr>
        <p:sp>
          <p:nvSpPr>
            <p:cNvPr id="41" name="Text Box 2"/>
            <p:cNvSpPr txBox="1">
              <a:spLocks noChangeArrowheads="1"/>
            </p:cNvSpPr>
            <p:nvPr/>
          </p:nvSpPr>
          <p:spPr bwMode="auto">
            <a:xfrm>
              <a:off x="3146704" y="2241550"/>
              <a:ext cx="1608931"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b="1" dirty="0">
                  <a:solidFill>
                    <a:srgbClr val="FF9900"/>
                  </a:solidFill>
                  <a:latin typeface="Comic Sans MS" pitchFamily="66" charset="0"/>
                  <a:ea typeface="MS PGothic" pitchFamily="34" charset="-128"/>
                  <a:cs typeface="Cordia New" pitchFamily="34" charset="-34"/>
                  <a:sym typeface="Symbol" pitchFamily="18" charset="2"/>
                </a:rPr>
                <a:t></a:t>
              </a:r>
              <a:r>
                <a:rPr lang="en-US" altLang="en-US" b="1" dirty="0">
                  <a:solidFill>
                    <a:srgbClr val="FF9900"/>
                  </a:solidFill>
                  <a:latin typeface="Comic Sans MS" pitchFamily="66" charset="0"/>
                  <a:ea typeface="MS PGothic" pitchFamily="34" charset="-128"/>
                  <a:cs typeface="Cordia New" pitchFamily="34" charset="-34"/>
                </a:rPr>
                <a:t>CS= </a:t>
              </a: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42" name="Group 41"/>
            <p:cNvGrpSpPr/>
            <p:nvPr/>
          </p:nvGrpSpPr>
          <p:grpSpPr>
            <a:xfrm>
              <a:off x="1952622" y="2890837"/>
              <a:ext cx="4305301" cy="252874"/>
              <a:chOff x="1957344" y="2880853"/>
              <a:chExt cx="4305301" cy="252874"/>
            </a:xfrm>
          </p:grpSpPr>
          <p:cxnSp>
            <p:nvCxnSpPr>
              <p:cNvPr id="43" name="Straight Connector 42"/>
              <p:cNvCxnSpPr/>
              <p:nvPr/>
            </p:nvCxnSpPr>
            <p:spPr>
              <a:xfrm>
                <a:off x="1971633" y="3124708"/>
                <a:ext cx="4291012"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1957344" y="2895600"/>
                <a:ext cx="3798931"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1971633" y="2895600"/>
                <a:ext cx="0" cy="23812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5715000" y="2880853"/>
                <a:ext cx="547645" cy="243855"/>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grpSp>
      <p:grpSp>
        <p:nvGrpSpPr>
          <p:cNvPr id="28" name="Group 27"/>
          <p:cNvGrpSpPr/>
          <p:nvPr/>
        </p:nvGrpSpPr>
        <p:grpSpPr>
          <a:xfrm>
            <a:off x="1787337" y="2893738"/>
            <a:ext cx="1905000" cy="1005347"/>
            <a:chOff x="1752600" y="2880853"/>
            <a:chExt cx="1905000" cy="1005347"/>
          </a:xfrm>
        </p:grpSpPr>
        <p:sp>
          <p:nvSpPr>
            <p:cNvPr id="31" name="Text Box 1"/>
            <p:cNvSpPr txBox="1">
              <a:spLocks noChangeArrowheads="1"/>
            </p:cNvSpPr>
            <p:nvPr/>
          </p:nvSpPr>
          <p:spPr bwMode="auto">
            <a:xfrm>
              <a:off x="1752600" y="3141663"/>
              <a:ext cx="1362075" cy="74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2600" b="1" dirty="0">
                  <a:solidFill>
                    <a:srgbClr val="C00000"/>
                  </a:solidFill>
                  <a:latin typeface="Comic Sans MS" pitchFamily="66" charset="0"/>
                  <a:ea typeface="MS PGothic" pitchFamily="34" charset="-128"/>
                  <a:cs typeface="Cordia New" pitchFamily="34" charset="-34"/>
                  <a:sym typeface="Symbol" pitchFamily="18" charset="2"/>
                </a:rPr>
                <a:t></a:t>
              </a:r>
              <a:r>
                <a:rPr lang="en-US" altLang="en-US" sz="2600" b="1" dirty="0">
                  <a:solidFill>
                    <a:srgbClr val="C00000"/>
                  </a:solidFill>
                  <a:latin typeface="Comic Sans MS" pitchFamily="66" charset="0"/>
                  <a:ea typeface="MS PGothic" pitchFamily="34" charset="-128"/>
                  <a:cs typeface="Cordia New" pitchFamily="34" charset="-34"/>
                </a:rPr>
                <a:t>PS</a:t>
              </a:r>
              <a:r>
                <a:rPr lang="en-US" altLang="en-US" sz="2600" b="1" dirty="0" smtClean="0">
                  <a:solidFill>
                    <a:srgbClr val="C00000"/>
                  </a:solidFill>
                  <a:latin typeface="Comic Sans MS" pitchFamily="66" charset="0"/>
                  <a:ea typeface="MS PGothic" pitchFamily="34" charset="-128"/>
                  <a:cs typeface="Cordia New" pitchFamily="34" charset="-34"/>
                </a:rPr>
                <a:t>=-</a:t>
              </a:r>
              <a:endParaRPr lang="en-US" altLang="en-US" sz="2400" b="1" baseline="-25000" dirty="0">
                <a:solidFill>
                  <a:srgbClr val="C00000"/>
                </a:solidFill>
                <a:latin typeface="Times" charset="0"/>
                <a:ea typeface="MS PGothic" pitchFamily="34" charset="-128"/>
                <a:cs typeface="Cordia New" pitchFamily="34" charset="-34"/>
              </a:endParaRPr>
            </a:p>
          </p:txBody>
        </p:sp>
        <p:grpSp>
          <p:nvGrpSpPr>
            <p:cNvPr id="32" name="Group 31"/>
            <p:cNvGrpSpPr/>
            <p:nvPr/>
          </p:nvGrpSpPr>
          <p:grpSpPr>
            <a:xfrm>
              <a:off x="1938341" y="2880853"/>
              <a:ext cx="1719259" cy="262396"/>
              <a:chOff x="1938341" y="2880853"/>
              <a:chExt cx="1719259" cy="262396"/>
            </a:xfrm>
          </p:grpSpPr>
          <p:cxnSp>
            <p:nvCxnSpPr>
              <p:cNvPr id="33" name="Straight Connector 32"/>
              <p:cNvCxnSpPr/>
              <p:nvPr/>
            </p:nvCxnSpPr>
            <p:spPr>
              <a:xfrm>
                <a:off x="1957388" y="2899297"/>
                <a:ext cx="1700212" cy="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1958685" y="2880853"/>
                <a:ext cx="1878" cy="262396"/>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3379786" y="2880853"/>
                <a:ext cx="277814" cy="248110"/>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1938341" y="3118379"/>
                <a:ext cx="1460497" cy="5821"/>
              </a:xfrm>
              <a:prstGeom prst="line">
                <a:avLst/>
              </a:prstGeom>
              <a:ln w="50800">
                <a:solidFill>
                  <a:srgbClr val="C00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8674645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60563" y="35052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5" name="Text Box 3"/>
          <p:cNvSpPr txBox="1">
            <a:spLocks noChangeArrowheads="1"/>
          </p:cNvSpPr>
          <p:nvPr/>
        </p:nvSpPr>
        <p:spPr bwMode="auto">
          <a:xfrm>
            <a:off x="990600" y="3233738"/>
            <a:ext cx="82550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C50B87"/>
                </a:solidFill>
                <a:latin typeface="Calibri" pitchFamily="34" charset="0"/>
                <a:ea typeface="MS PGothic" pitchFamily="34" charset="-128"/>
                <a:cs typeface="Cordia New" pitchFamily="34" charset="-34"/>
              </a:rPr>
              <a:t>P</a:t>
            </a:r>
            <a:r>
              <a:rPr lang="en-US" altLang="en-US" sz="3200" b="1" baseline="-30000" dirty="0" smtClean="0">
                <a:solidFill>
                  <a:srgbClr val="C50B87"/>
                </a:solidFill>
                <a:latin typeface="Calibri" pitchFamily="34" charset="0"/>
                <a:ea typeface="MS PGothic" pitchFamily="34" charset="-128"/>
                <a:cs typeface="Cordia New" pitchFamily="34" charset="-34"/>
              </a:rPr>
              <a:t>NM</a:t>
            </a:r>
            <a:endParaRPr lang="en-US" altLang="en-US" sz="3200" dirty="0">
              <a:solidFill>
                <a:srgbClr val="C50B87"/>
              </a:solidFill>
              <a:latin typeface="Times" charset="0"/>
              <a:ea typeface="MS PGothic" pitchFamily="34" charset="-128"/>
              <a:cs typeface="Cordia New" pitchFamily="34" charset="-34"/>
            </a:endParaRPr>
          </a:p>
        </p:txBody>
      </p: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40" name="Right Brace 39"/>
          <p:cNvSpPr/>
          <p:nvPr/>
        </p:nvSpPr>
        <p:spPr>
          <a:xfrm>
            <a:off x="8320087" y="2897596"/>
            <a:ext cx="442913" cy="595313"/>
          </a:xfrm>
          <a:prstGeom prst="rightBrace">
            <a:avLst>
              <a:gd name="adj1" fmla="val 8333"/>
              <a:gd name="adj2" fmla="val 74774"/>
            </a:avLst>
          </a:prstGeom>
          <a:ln w="25400">
            <a:solidFill>
              <a:srgbClr val="C50B8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C50B87"/>
              </a:solidFill>
            </a:endParaRPr>
          </a:p>
        </p:txBody>
      </p:sp>
      <p:sp>
        <p:nvSpPr>
          <p:cNvPr id="47" name="Text Box 3"/>
          <p:cNvSpPr txBox="1">
            <a:spLocks noChangeArrowheads="1"/>
          </p:cNvSpPr>
          <p:nvPr/>
        </p:nvSpPr>
        <p:spPr bwMode="auto">
          <a:xfrm>
            <a:off x="8534400" y="3017837"/>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T</a:t>
            </a:r>
            <a:endParaRPr lang="en-US" altLang="en-US" dirty="0">
              <a:solidFill>
                <a:srgbClr val="C50B87"/>
              </a:solidFill>
            </a:endParaRPr>
          </a:p>
        </p:txBody>
      </p:sp>
      <p:grpSp>
        <p:nvGrpSpPr>
          <p:cNvPr id="52" name="Group 51"/>
          <p:cNvGrpSpPr/>
          <p:nvPr/>
        </p:nvGrpSpPr>
        <p:grpSpPr>
          <a:xfrm>
            <a:off x="5926707" y="565152"/>
            <a:ext cx="2882889" cy="601661"/>
            <a:chOff x="3975100" y="2543176"/>
            <a:chExt cx="1054100" cy="601661"/>
          </a:xfrm>
        </p:grpSpPr>
        <p:sp>
          <p:nvSpPr>
            <p:cNvPr id="53" name="Rectangle 52"/>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4" name="Text Box 1"/>
            <p:cNvSpPr txBox="1">
              <a:spLocks noChangeArrowheads="1"/>
            </p:cNvSpPr>
            <p:nvPr/>
          </p:nvSpPr>
          <p:spPr bwMode="auto">
            <a:xfrm>
              <a:off x="3975100" y="2563812"/>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grpSp>
        <p:nvGrpSpPr>
          <p:cNvPr id="15" name="Group 14"/>
          <p:cNvGrpSpPr/>
          <p:nvPr/>
        </p:nvGrpSpPr>
        <p:grpSpPr>
          <a:xfrm>
            <a:off x="3386134" y="2884214"/>
            <a:ext cx="2889300" cy="243855"/>
            <a:chOff x="3386134" y="2884214"/>
            <a:chExt cx="2889300" cy="243855"/>
          </a:xfrm>
        </p:grpSpPr>
        <p:cxnSp>
          <p:nvCxnSpPr>
            <p:cNvPr id="43" name="Straight Connector 42"/>
            <p:cNvCxnSpPr>
              <a:stCxn id="27" idx="2"/>
            </p:cNvCxnSpPr>
            <p:nvPr/>
          </p:nvCxnSpPr>
          <p:spPr>
            <a:xfrm>
              <a:off x="3398838" y="3124200"/>
              <a:ext cx="2876596" cy="386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657600" y="2898961"/>
              <a:ext cx="2111464"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H="1">
              <a:off x="3386134" y="2895600"/>
              <a:ext cx="271466" cy="223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5727789" y="2884214"/>
              <a:ext cx="547645" cy="243855"/>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48" name="Text Box 2"/>
          <p:cNvSpPr txBox="1">
            <a:spLocks noChangeArrowheads="1"/>
          </p:cNvSpPr>
          <p:nvPr/>
        </p:nvSpPr>
        <p:spPr bwMode="auto">
          <a:xfrm>
            <a:off x="4267200" y="2244451"/>
            <a:ext cx="505946"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spTree>
    <p:extLst>
      <p:ext uri="{BB962C8B-B14F-4D97-AF65-F5344CB8AC3E}">
        <p14:creationId xmlns:p14="http://schemas.microsoft.com/office/powerpoint/2010/main" xmlns="" val="11950686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Price, P</a:t>
            </a:r>
            <a:endParaRPr lang="en-US" altLang="en-US" sz="320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60563" y="35052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5" name="Text Box 3"/>
          <p:cNvSpPr txBox="1">
            <a:spLocks noChangeArrowheads="1"/>
          </p:cNvSpPr>
          <p:nvPr/>
        </p:nvSpPr>
        <p:spPr bwMode="auto">
          <a:xfrm>
            <a:off x="990600" y="3233738"/>
            <a:ext cx="82550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C50B87"/>
                </a:solidFill>
                <a:latin typeface="Calibri" pitchFamily="34" charset="0"/>
                <a:ea typeface="MS PGothic" pitchFamily="34" charset="-128"/>
                <a:cs typeface="Cordia New" pitchFamily="34" charset="-34"/>
              </a:rPr>
              <a:t>P</a:t>
            </a:r>
            <a:r>
              <a:rPr lang="en-US" altLang="en-US" sz="3200" b="1" baseline="-30000" dirty="0" smtClean="0">
                <a:solidFill>
                  <a:srgbClr val="C50B87"/>
                </a:solidFill>
                <a:latin typeface="Calibri" pitchFamily="34" charset="0"/>
                <a:ea typeface="MS PGothic" pitchFamily="34" charset="-128"/>
                <a:cs typeface="Cordia New" pitchFamily="34" charset="-34"/>
              </a:rPr>
              <a:t>NM</a:t>
            </a:r>
            <a:endParaRPr lang="en-US" altLang="en-US" sz="3200" dirty="0">
              <a:solidFill>
                <a:srgbClr val="C50B87"/>
              </a:solidFill>
              <a:latin typeface="Times" charset="0"/>
              <a:ea typeface="MS PGothic" pitchFamily="34" charset="-128"/>
              <a:cs typeface="Cordia New" pitchFamily="34" charset="-34"/>
            </a:endParaRPr>
          </a:p>
        </p:txBody>
      </p: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40" name="Right Brace 39"/>
          <p:cNvSpPr/>
          <p:nvPr/>
        </p:nvSpPr>
        <p:spPr>
          <a:xfrm>
            <a:off x="8320087" y="2897596"/>
            <a:ext cx="442913" cy="595313"/>
          </a:xfrm>
          <a:prstGeom prst="rightBrace">
            <a:avLst>
              <a:gd name="adj1" fmla="val 8333"/>
              <a:gd name="adj2" fmla="val 74774"/>
            </a:avLst>
          </a:prstGeom>
          <a:ln w="25400">
            <a:solidFill>
              <a:srgbClr val="C50B8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C50B87"/>
              </a:solidFill>
            </a:endParaRPr>
          </a:p>
        </p:txBody>
      </p:sp>
      <p:sp>
        <p:nvSpPr>
          <p:cNvPr id="47" name="Text Box 3"/>
          <p:cNvSpPr txBox="1">
            <a:spLocks noChangeArrowheads="1"/>
          </p:cNvSpPr>
          <p:nvPr/>
        </p:nvSpPr>
        <p:spPr bwMode="auto">
          <a:xfrm>
            <a:off x="8534400" y="3017837"/>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T</a:t>
            </a:r>
            <a:endParaRPr lang="en-US" altLang="en-US" dirty="0">
              <a:solidFill>
                <a:srgbClr val="C50B87"/>
              </a:solidFill>
            </a:endParaRPr>
          </a:p>
        </p:txBody>
      </p:sp>
      <p:grpSp>
        <p:nvGrpSpPr>
          <p:cNvPr id="15" name="Group 14"/>
          <p:cNvGrpSpPr/>
          <p:nvPr/>
        </p:nvGrpSpPr>
        <p:grpSpPr>
          <a:xfrm>
            <a:off x="3386134" y="2884214"/>
            <a:ext cx="2889300" cy="243855"/>
            <a:chOff x="3386134" y="2884214"/>
            <a:chExt cx="2889300" cy="243855"/>
          </a:xfrm>
        </p:grpSpPr>
        <p:cxnSp>
          <p:nvCxnSpPr>
            <p:cNvPr id="43" name="Straight Connector 42"/>
            <p:cNvCxnSpPr>
              <a:stCxn id="27" idx="2"/>
            </p:cNvCxnSpPr>
            <p:nvPr/>
          </p:nvCxnSpPr>
          <p:spPr>
            <a:xfrm>
              <a:off x="3398838" y="3124200"/>
              <a:ext cx="2876596" cy="386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657600" y="2898961"/>
              <a:ext cx="2111464"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H="1">
              <a:off x="3386134" y="2895600"/>
              <a:ext cx="271466" cy="223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5727789" y="2884214"/>
              <a:ext cx="547645" cy="243855"/>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48" name="Text Box 2"/>
          <p:cNvSpPr txBox="1">
            <a:spLocks noChangeArrowheads="1"/>
          </p:cNvSpPr>
          <p:nvPr/>
        </p:nvSpPr>
        <p:spPr bwMode="auto">
          <a:xfrm>
            <a:off x="4267200" y="2244451"/>
            <a:ext cx="505946" cy="730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4000" b="1" dirty="0" smtClean="0">
                <a:solidFill>
                  <a:srgbClr val="FF9900"/>
                </a:solidFill>
                <a:latin typeface="Comic Sans MS" pitchFamily="66" charset="0"/>
                <a:ea typeface="MS PGothic" pitchFamily="34" charset="-128"/>
                <a:cs typeface="Cordia New" pitchFamily="34" charset="-34"/>
              </a:rPr>
              <a:t>+</a:t>
            </a:r>
            <a:endParaRPr lang="en-US" altLang="en-US" sz="4000" b="1" baseline="-25000" dirty="0">
              <a:solidFill>
                <a:srgbClr val="FF9900"/>
              </a:solidFill>
              <a:latin typeface="Times" charset="0"/>
              <a:ea typeface="MS PGothic" pitchFamily="34" charset="-128"/>
              <a:cs typeface="Cordia New" pitchFamily="34" charset="-34"/>
            </a:endParaRPr>
          </a:p>
        </p:txBody>
      </p:sp>
      <p:grpSp>
        <p:nvGrpSpPr>
          <p:cNvPr id="52" name="Group 51"/>
          <p:cNvGrpSpPr/>
          <p:nvPr/>
        </p:nvGrpSpPr>
        <p:grpSpPr>
          <a:xfrm>
            <a:off x="3316293" y="2903539"/>
            <a:ext cx="2882889" cy="601661"/>
            <a:chOff x="3975100" y="2543176"/>
            <a:chExt cx="1054100" cy="601661"/>
          </a:xfrm>
        </p:grpSpPr>
        <p:sp>
          <p:nvSpPr>
            <p:cNvPr id="53" name="Rectangle 52"/>
            <p:cNvSpPr/>
            <p:nvPr/>
          </p:nvSpPr>
          <p:spPr>
            <a:xfrm>
              <a:off x="4114800" y="2543176"/>
              <a:ext cx="762000" cy="595312"/>
            </a:xfrm>
            <a:prstGeom prst="rect">
              <a:avLst/>
            </a:prstGeom>
            <a:noFill/>
            <a:ln w="44450">
              <a:solidFill>
                <a:srgbClr val="00CC9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4" name="Text Box 1"/>
            <p:cNvSpPr txBox="1">
              <a:spLocks noChangeArrowheads="1"/>
            </p:cNvSpPr>
            <p:nvPr/>
          </p:nvSpPr>
          <p:spPr bwMode="auto">
            <a:xfrm>
              <a:off x="3975100" y="2563812"/>
              <a:ext cx="10541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sym typeface="Symbol" pitchFamily="18" charset="2"/>
                </a:rPr>
                <a:t></a:t>
              </a:r>
              <a:r>
                <a:rPr lang="en-US" altLang="en-US" sz="1800" b="1" dirty="0">
                  <a:solidFill>
                    <a:srgbClr val="00B050"/>
                  </a:solidFill>
                  <a:latin typeface="Comic Sans MS" pitchFamily="66" charset="0"/>
                  <a:ea typeface="MS PGothic" pitchFamily="34" charset="-128"/>
                  <a:cs typeface="Cordia New" pitchFamily="34" charset="-34"/>
                </a:rPr>
                <a:t>G</a:t>
              </a:r>
              <a:r>
                <a:rPr lang="en-US" altLang="en-US" sz="1800" b="1" dirty="0" smtClean="0">
                  <a:solidFill>
                    <a:srgbClr val="00B050"/>
                  </a:solidFill>
                  <a:latin typeface="Comic Sans MS" pitchFamily="66" charset="0"/>
                  <a:ea typeface="MS PGothic" pitchFamily="34" charset="-128"/>
                  <a:cs typeface="Cordia New" pitchFamily="34" charset="-34"/>
                </a:rPr>
                <a:t>=</a:t>
              </a:r>
            </a:p>
            <a:p>
              <a:pPr algn="ctr">
                <a:spcBef>
                  <a:spcPct val="0"/>
                </a:spcBef>
                <a:buFontTx/>
                <a:buNone/>
              </a:pPr>
              <a:r>
                <a:rPr lang="en-US" altLang="en-US" sz="1800" b="1" dirty="0">
                  <a:solidFill>
                    <a:srgbClr val="00B050"/>
                  </a:solidFill>
                  <a:latin typeface="Comic Sans MS" pitchFamily="66" charset="0"/>
                  <a:ea typeface="MS PGothic" pitchFamily="34" charset="-128"/>
                  <a:cs typeface="Cordia New" pitchFamily="34" charset="-34"/>
                </a:rPr>
                <a:t>-</a:t>
              </a:r>
            </a:p>
          </p:txBody>
        </p:sp>
      </p:grpSp>
    </p:spTree>
    <p:extLst>
      <p:ext uri="{BB962C8B-B14F-4D97-AF65-F5344CB8AC3E}">
        <p14:creationId xmlns:p14="http://schemas.microsoft.com/office/powerpoint/2010/main" xmlns="" val="40442090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a:off x="1957388" y="5018088"/>
            <a:ext cx="6653212" cy="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796" name="Text Box 2"/>
          <p:cNvSpPr txBox="1">
            <a:spLocks noChangeArrowheads="1"/>
          </p:cNvSpPr>
          <p:nvPr/>
        </p:nvSpPr>
        <p:spPr bwMode="auto">
          <a:xfrm>
            <a:off x="1073150" y="304800"/>
            <a:ext cx="2144713"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Price, P</a:t>
            </a:r>
            <a:endParaRPr lang="en-US" altLang="en-US" sz="3200" dirty="0">
              <a:latin typeface="Times" charset="0"/>
              <a:ea typeface="MS PGothic" pitchFamily="34" charset="-128"/>
              <a:cs typeface="Cordia New" pitchFamily="34" charset="-34"/>
            </a:endParaRPr>
          </a:p>
        </p:txBody>
      </p:sp>
      <p:sp>
        <p:nvSpPr>
          <p:cNvPr id="33797" name="Text Box 9"/>
          <p:cNvSpPr txBox="1">
            <a:spLocks noChangeArrowheads="1"/>
          </p:cNvSpPr>
          <p:nvPr/>
        </p:nvSpPr>
        <p:spPr bwMode="auto">
          <a:xfrm>
            <a:off x="5545138" y="5532438"/>
            <a:ext cx="3065462"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dirty="0">
                <a:latin typeface="Calibri" pitchFamily="34" charset="0"/>
                <a:ea typeface="MS PGothic" pitchFamily="34" charset="-128"/>
                <a:cs typeface="Cordia New" pitchFamily="34" charset="-34"/>
              </a:rPr>
              <a:t>Quantity, Q</a:t>
            </a:r>
            <a:endParaRPr lang="en-US" altLang="en-US" sz="3200" dirty="0">
              <a:latin typeface="Times" charset="0"/>
              <a:ea typeface="MS PGothic" pitchFamily="34" charset="-128"/>
              <a:cs typeface="Cordia New" pitchFamily="34" charset="-34"/>
            </a:endParaRPr>
          </a:p>
        </p:txBody>
      </p:sp>
      <p:cxnSp>
        <p:nvCxnSpPr>
          <p:cNvPr id="10" name="Straight Connector 9"/>
          <p:cNvCxnSpPr/>
          <p:nvPr/>
        </p:nvCxnSpPr>
        <p:spPr>
          <a:xfrm>
            <a:off x="1957388" y="1187450"/>
            <a:ext cx="6313487" cy="284003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957388" y="1117600"/>
            <a:ext cx="3587750" cy="3363913"/>
          </a:xfrm>
          <a:prstGeom prst="line">
            <a:avLst/>
          </a:prstGeom>
        </p:spPr>
        <p:style>
          <a:lnRef idx="1">
            <a:schemeClr val="dk1"/>
          </a:lnRef>
          <a:fillRef idx="0">
            <a:schemeClr val="dk1"/>
          </a:fillRef>
          <a:effectRef idx="0">
            <a:schemeClr val="dk1"/>
          </a:effectRef>
          <a:fontRef idx="minor">
            <a:schemeClr val="tx1"/>
          </a:fontRef>
        </p:style>
      </p:cxnSp>
      <p:sp>
        <p:nvSpPr>
          <p:cNvPr id="33800" name="Text Box 6"/>
          <p:cNvSpPr txBox="1">
            <a:spLocks noChangeArrowheads="1"/>
          </p:cNvSpPr>
          <p:nvPr/>
        </p:nvSpPr>
        <p:spPr bwMode="auto">
          <a:xfrm>
            <a:off x="4757738" y="490538"/>
            <a:ext cx="998537"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S</a:t>
            </a:r>
            <a:endParaRPr lang="en-US" altLang="en-US" sz="3200">
              <a:latin typeface="Times" charset="0"/>
              <a:ea typeface="MS PGothic" pitchFamily="34" charset="-128"/>
              <a:cs typeface="Cordia New" pitchFamily="34" charset="-34"/>
            </a:endParaRPr>
          </a:p>
        </p:txBody>
      </p:sp>
      <p:sp>
        <p:nvSpPr>
          <p:cNvPr id="33801" name="Text Box 5"/>
          <p:cNvSpPr txBox="1">
            <a:spLocks noChangeArrowheads="1"/>
          </p:cNvSpPr>
          <p:nvPr/>
        </p:nvSpPr>
        <p:spPr bwMode="auto">
          <a:xfrm>
            <a:off x="7569200" y="4006850"/>
            <a:ext cx="871538"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a:latin typeface="Calibri" pitchFamily="34" charset="0"/>
                <a:ea typeface="MS PGothic" pitchFamily="34" charset="-128"/>
                <a:cs typeface="Cordia New" pitchFamily="34" charset="-34"/>
              </a:rPr>
              <a:t>D</a:t>
            </a:r>
            <a:endParaRPr lang="en-US" altLang="en-US" sz="3200">
              <a:latin typeface="Times" charset="0"/>
              <a:ea typeface="MS PGothic" pitchFamily="34" charset="-128"/>
              <a:cs typeface="Cordia New" pitchFamily="34" charset="-34"/>
            </a:endParaRPr>
          </a:p>
        </p:txBody>
      </p:sp>
      <p:sp>
        <p:nvSpPr>
          <p:cNvPr id="3380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endParaRPr lang="en-US" altLang="en-US" sz="2400">
              <a:latin typeface="Times" charset="0"/>
              <a:ea typeface="MS PGothic" pitchFamily="34" charset="-128"/>
            </a:endParaRPr>
          </a:p>
        </p:txBody>
      </p:sp>
      <p:sp>
        <p:nvSpPr>
          <p:cNvPr id="33805" name="Text Box 3"/>
          <p:cNvSpPr txBox="1">
            <a:spLocks noChangeArrowheads="1"/>
          </p:cNvSpPr>
          <p:nvPr/>
        </p:nvSpPr>
        <p:spPr bwMode="auto">
          <a:xfrm>
            <a:off x="990600" y="2808289"/>
            <a:ext cx="74295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7030A0"/>
                </a:solidFill>
                <a:latin typeface="Calibri" pitchFamily="34" charset="0"/>
                <a:ea typeface="MS PGothic" pitchFamily="34" charset="-128"/>
                <a:cs typeface="Cordia New" pitchFamily="34" charset="-34"/>
              </a:rPr>
              <a:t>P</a:t>
            </a:r>
            <a:r>
              <a:rPr lang="en-US" altLang="en-US" sz="3200" b="1" baseline="-30000" dirty="0" smtClean="0">
                <a:solidFill>
                  <a:srgbClr val="7030A0"/>
                </a:solidFill>
                <a:latin typeface="Calibri" pitchFamily="34" charset="0"/>
                <a:ea typeface="MS PGothic" pitchFamily="34" charset="-128"/>
                <a:cs typeface="Cordia New" pitchFamily="34" charset="-34"/>
              </a:rPr>
              <a:t>M</a:t>
            </a:r>
            <a:endParaRPr lang="en-US" altLang="en-US" sz="3200" dirty="0">
              <a:solidFill>
                <a:srgbClr val="7030A0"/>
              </a:solidFill>
              <a:latin typeface="Times" charset="0"/>
              <a:ea typeface="MS PGothic" pitchFamily="34" charset="-128"/>
              <a:cs typeface="Cordia New" pitchFamily="34" charset="-34"/>
            </a:endParaRPr>
          </a:p>
        </p:txBody>
      </p:sp>
      <p:sp>
        <p:nvSpPr>
          <p:cNvPr id="27" name="Isosceles Triangle 26"/>
          <p:cNvSpPr/>
          <p:nvPr/>
        </p:nvSpPr>
        <p:spPr>
          <a:xfrm rot="10800000">
            <a:off x="1944688" y="3124200"/>
            <a:ext cx="1454150" cy="1362075"/>
          </a:xfrm>
          <a:prstGeom prst="triangle">
            <a:avLst>
              <a:gd name="adj" fmla="val 999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6" name="Straight Arrow Connector 5"/>
          <p:cNvCxnSpPr/>
          <p:nvPr/>
        </p:nvCxnSpPr>
        <p:spPr>
          <a:xfrm flipV="1">
            <a:off x="1957388" y="919163"/>
            <a:ext cx="0" cy="40989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957388" y="3119438"/>
            <a:ext cx="6192837"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960563" y="35052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960563" y="2895600"/>
            <a:ext cx="6192837" cy="0"/>
          </a:xfrm>
          <a:prstGeom prst="line">
            <a:avLst/>
          </a:prstGeom>
          <a:ln w="25400">
            <a:solidFill>
              <a:srgbClr val="C50B87"/>
            </a:solidFill>
          </a:ln>
        </p:spPr>
        <p:style>
          <a:lnRef idx="1">
            <a:schemeClr val="accent1"/>
          </a:lnRef>
          <a:fillRef idx="0">
            <a:schemeClr val="accent1"/>
          </a:fillRef>
          <a:effectRef idx="0">
            <a:schemeClr val="accent1"/>
          </a:effectRef>
          <a:fontRef idx="minor">
            <a:schemeClr val="tx1"/>
          </a:fontRef>
        </p:style>
      </p:cxnSp>
      <p:sp>
        <p:nvSpPr>
          <p:cNvPr id="35" name="Text Box 3"/>
          <p:cNvSpPr txBox="1">
            <a:spLocks noChangeArrowheads="1"/>
          </p:cNvSpPr>
          <p:nvPr/>
        </p:nvSpPr>
        <p:spPr bwMode="auto">
          <a:xfrm>
            <a:off x="990600" y="3233738"/>
            <a:ext cx="825500" cy="77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3200" b="1" dirty="0" smtClean="0">
                <a:solidFill>
                  <a:srgbClr val="C50B87"/>
                </a:solidFill>
                <a:latin typeface="Calibri" pitchFamily="34" charset="0"/>
                <a:ea typeface="MS PGothic" pitchFamily="34" charset="-128"/>
                <a:cs typeface="Cordia New" pitchFamily="34" charset="-34"/>
              </a:rPr>
              <a:t>P</a:t>
            </a:r>
            <a:r>
              <a:rPr lang="en-US" altLang="en-US" sz="3200" b="1" baseline="-30000" dirty="0" smtClean="0">
                <a:solidFill>
                  <a:srgbClr val="C50B87"/>
                </a:solidFill>
                <a:latin typeface="Calibri" pitchFamily="34" charset="0"/>
                <a:ea typeface="MS PGothic" pitchFamily="34" charset="-128"/>
                <a:cs typeface="Cordia New" pitchFamily="34" charset="-34"/>
              </a:rPr>
              <a:t>NM</a:t>
            </a:r>
            <a:endParaRPr lang="en-US" altLang="en-US" sz="3200" dirty="0">
              <a:solidFill>
                <a:srgbClr val="C50B87"/>
              </a:solidFill>
              <a:latin typeface="Times" charset="0"/>
              <a:ea typeface="MS PGothic" pitchFamily="34" charset="-128"/>
              <a:cs typeface="Cordia New" pitchFamily="34" charset="-34"/>
            </a:endParaRPr>
          </a:p>
        </p:txBody>
      </p:sp>
      <p:sp>
        <p:nvSpPr>
          <p:cNvPr id="36" name="Text Box 3"/>
          <p:cNvSpPr txBox="1">
            <a:spLocks noChangeArrowheads="1"/>
          </p:cNvSpPr>
          <p:nvPr/>
        </p:nvSpPr>
        <p:spPr bwMode="auto">
          <a:xfrm>
            <a:off x="457200" y="2486025"/>
            <a:ext cx="1276350" cy="942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P</a:t>
            </a:r>
            <a:r>
              <a:rPr lang="en-US" altLang="en-US" baseline="-25000" dirty="0" smtClean="0">
                <a:solidFill>
                  <a:srgbClr val="C50B87"/>
                </a:solidFill>
              </a:rPr>
              <a:t>NM</a:t>
            </a:r>
            <a:r>
              <a:rPr lang="en-US" altLang="en-US" dirty="0" smtClean="0">
                <a:solidFill>
                  <a:srgbClr val="C50B87"/>
                </a:solidFill>
              </a:rPr>
              <a:t>+T</a:t>
            </a:r>
            <a:endParaRPr lang="en-US" altLang="en-US" dirty="0">
              <a:solidFill>
                <a:srgbClr val="C50B87"/>
              </a:solidFill>
            </a:endParaRPr>
          </a:p>
        </p:txBody>
      </p:sp>
      <p:sp>
        <p:nvSpPr>
          <p:cNvPr id="40" name="Right Brace 39"/>
          <p:cNvSpPr/>
          <p:nvPr/>
        </p:nvSpPr>
        <p:spPr>
          <a:xfrm>
            <a:off x="8320087" y="2897596"/>
            <a:ext cx="442913" cy="595313"/>
          </a:xfrm>
          <a:prstGeom prst="rightBrace">
            <a:avLst>
              <a:gd name="adj1" fmla="val 8333"/>
              <a:gd name="adj2" fmla="val 74774"/>
            </a:avLst>
          </a:prstGeom>
          <a:ln w="25400">
            <a:solidFill>
              <a:srgbClr val="C50B8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C50B87"/>
              </a:solidFill>
            </a:endParaRPr>
          </a:p>
        </p:txBody>
      </p:sp>
      <p:sp>
        <p:nvSpPr>
          <p:cNvPr id="47" name="Text Box 3"/>
          <p:cNvSpPr txBox="1">
            <a:spLocks noChangeArrowheads="1"/>
          </p:cNvSpPr>
          <p:nvPr/>
        </p:nvSpPr>
        <p:spPr bwMode="auto">
          <a:xfrm>
            <a:off x="8534400" y="3017837"/>
            <a:ext cx="533400" cy="602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defPPr>
              <a:defRPr lang="en-US"/>
            </a:defPPr>
            <a:lvl1pPr algn="r">
              <a:spcBef>
                <a:spcPct val="0"/>
              </a:spcBef>
              <a:buFontTx/>
              <a:buNone/>
              <a:defRPr sz="3200" b="1">
                <a:solidFill>
                  <a:srgbClr val="7030A0"/>
                </a:solidFill>
                <a:latin typeface="Calibri" pitchFamily="34" charset="0"/>
                <a:ea typeface="MS PGothic" pitchFamily="34" charset="-128"/>
                <a:cs typeface="Cordia New" pitchFamily="34" charset="-34"/>
              </a:defRPr>
            </a:lvl1pPr>
            <a:lvl2pPr marL="742950" indent="-285750">
              <a:spcBef>
                <a:spcPct val="20000"/>
              </a:spcBef>
              <a:buChar char="–"/>
              <a:defRPr sz="2400">
                <a:latin typeface="Verdana" pitchFamily="34" charset="0"/>
                <a:ea typeface="ヒラギノ角ゴ Pro W3" pitchFamily="-1" charset="-128"/>
              </a:defRPr>
            </a:lvl2pPr>
            <a:lvl3pPr marL="1143000" indent="-228600">
              <a:spcBef>
                <a:spcPct val="20000"/>
              </a:spcBef>
              <a:buChar char="•"/>
              <a:defRPr sz="2000">
                <a:latin typeface="Verdana" pitchFamily="34" charset="0"/>
                <a:ea typeface="ヒラギノ角ゴ Pro W3" pitchFamily="-1" charset="-128"/>
              </a:defRPr>
            </a:lvl3pPr>
            <a:lvl4pPr marL="1600200" indent="-228600">
              <a:spcBef>
                <a:spcPct val="20000"/>
              </a:spcBef>
              <a:buChar char="–"/>
              <a:defRPr sz="2000">
                <a:latin typeface="Verdana" pitchFamily="34" charset="0"/>
                <a:ea typeface="ヒラギノ角ゴ Pro W3" pitchFamily="-1" charset="-128"/>
              </a:defRPr>
            </a:lvl4pPr>
            <a:lvl5pPr marL="2057400" indent="-228600">
              <a:spcBef>
                <a:spcPct val="20000"/>
              </a:spcBef>
              <a:buChar char="»"/>
              <a:defRPr sz="2000">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latin typeface="Verdana" pitchFamily="34" charset="0"/>
                <a:ea typeface="ヒラギノ角ゴ Pro W3" pitchFamily="-1" charset="-128"/>
              </a:defRPr>
            </a:lvl9pPr>
          </a:lstStyle>
          <a:p>
            <a:r>
              <a:rPr lang="en-US" altLang="en-US" dirty="0" smtClean="0">
                <a:solidFill>
                  <a:srgbClr val="C50B87"/>
                </a:solidFill>
              </a:rPr>
              <a:t>T</a:t>
            </a:r>
            <a:endParaRPr lang="en-US" altLang="en-US" dirty="0">
              <a:solidFill>
                <a:srgbClr val="C50B87"/>
              </a:solidFill>
            </a:endParaRPr>
          </a:p>
        </p:txBody>
      </p:sp>
      <p:cxnSp>
        <p:nvCxnSpPr>
          <p:cNvPr id="43" name="Straight Connector 42"/>
          <p:cNvCxnSpPr>
            <a:stCxn id="27" idx="2"/>
          </p:cNvCxnSpPr>
          <p:nvPr/>
        </p:nvCxnSpPr>
        <p:spPr>
          <a:xfrm>
            <a:off x="3398838" y="3124200"/>
            <a:ext cx="299525" cy="386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5791200" y="3118036"/>
            <a:ext cx="457200" cy="0"/>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H="1">
            <a:off x="3386134" y="2895600"/>
            <a:ext cx="271466" cy="223838"/>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5768236" y="2895600"/>
            <a:ext cx="507198" cy="232469"/>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sp>
        <p:nvSpPr>
          <p:cNvPr id="48" name="Text Box 2"/>
          <p:cNvSpPr txBox="1">
            <a:spLocks noChangeArrowheads="1"/>
          </p:cNvSpPr>
          <p:nvPr/>
        </p:nvSpPr>
        <p:spPr bwMode="auto">
          <a:xfrm>
            <a:off x="3443289" y="2882629"/>
            <a:ext cx="228600" cy="3463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1400" b="1" dirty="0" smtClean="0">
                <a:solidFill>
                  <a:srgbClr val="FF9900"/>
                </a:solidFill>
                <a:latin typeface="Comic Sans MS" pitchFamily="66" charset="0"/>
                <a:ea typeface="MS PGothic" pitchFamily="34" charset="-128"/>
                <a:cs typeface="Cordia New" pitchFamily="34" charset="-34"/>
              </a:rPr>
              <a:t>+</a:t>
            </a:r>
            <a:endParaRPr lang="en-US" altLang="en-US" sz="1400" b="1" baseline="-25000" dirty="0">
              <a:solidFill>
                <a:srgbClr val="FF9900"/>
              </a:solidFill>
              <a:latin typeface="Times" charset="0"/>
              <a:ea typeface="MS PGothic" pitchFamily="34" charset="-128"/>
              <a:cs typeface="Cordia New" pitchFamily="34" charset="-34"/>
            </a:endParaRPr>
          </a:p>
        </p:txBody>
      </p:sp>
      <p:grpSp>
        <p:nvGrpSpPr>
          <p:cNvPr id="52" name="Group 51"/>
          <p:cNvGrpSpPr/>
          <p:nvPr/>
        </p:nvGrpSpPr>
        <p:grpSpPr>
          <a:xfrm>
            <a:off x="3316293" y="3119438"/>
            <a:ext cx="2882889" cy="385762"/>
            <a:chOff x="3975100" y="2543176"/>
            <a:chExt cx="1054100" cy="601661"/>
          </a:xfrm>
        </p:grpSpPr>
        <p:sp>
          <p:nvSpPr>
            <p:cNvPr id="53" name="Rectangle 52"/>
            <p:cNvSpPr/>
            <p:nvPr/>
          </p:nvSpPr>
          <p:spPr>
            <a:xfrm>
              <a:off x="4114800" y="2543176"/>
              <a:ext cx="762000" cy="595312"/>
            </a:xfrm>
            <a:prstGeom prst="rect">
              <a:avLst/>
            </a:prstGeom>
            <a:noFill/>
            <a:ln w="44450">
              <a:solidFill>
                <a:srgbClr val="00DA6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4" name="Text Box 1"/>
            <p:cNvSpPr txBox="1">
              <a:spLocks noChangeArrowheads="1"/>
            </p:cNvSpPr>
            <p:nvPr/>
          </p:nvSpPr>
          <p:spPr bwMode="auto">
            <a:xfrm>
              <a:off x="3975100" y="2563812"/>
              <a:ext cx="1054100" cy="581025"/>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ctr">
                <a:spcBef>
                  <a:spcPct val="0"/>
                </a:spcBef>
                <a:buFontTx/>
                <a:buNone/>
              </a:pPr>
              <a:r>
                <a:rPr lang="en-US" altLang="en-US" sz="1800" b="1" dirty="0" smtClean="0">
                  <a:solidFill>
                    <a:srgbClr val="00B050"/>
                  </a:solidFill>
                  <a:latin typeface="Comic Sans MS" pitchFamily="66" charset="0"/>
                  <a:ea typeface="MS PGothic" pitchFamily="34" charset="-128"/>
                  <a:cs typeface="Cordia New" pitchFamily="34" charset="-34"/>
                </a:rPr>
                <a:t>-</a:t>
              </a:r>
              <a:endParaRPr lang="en-US" altLang="en-US" sz="1800" b="1" dirty="0">
                <a:solidFill>
                  <a:srgbClr val="00B050"/>
                </a:solidFill>
                <a:latin typeface="Comic Sans MS" pitchFamily="66" charset="0"/>
                <a:ea typeface="MS PGothic" pitchFamily="34" charset="-128"/>
                <a:cs typeface="Cordia New" pitchFamily="34" charset="-34"/>
              </a:endParaRPr>
            </a:p>
          </p:txBody>
        </p:sp>
      </p:grpSp>
      <p:cxnSp>
        <p:nvCxnSpPr>
          <p:cNvPr id="5" name="Straight Connector 4"/>
          <p:cNvCxnSpPr/>
          <p:nvPr/>
        </p:nvCxnSpPr>
        <p:spPr>
          <a:xfrm>
            <a:off x="3657600" y="2898961"/>
            <a:ext cx="0" cy="220477"/>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5782525" y="2900943"/>
            <a:ext cx="0" cy="231726"/>
          </a:xfrm>
          <a:prstGeom prst="line">
            <a:avLst/>
          </a:prstGeom>
          <a:ln w="50800">
            <a:solidFill>
              <a:srgbClr val="FFC000"/>
            </a:solidFill>
          </a:ln>
        </p:spPr>
        <p:style>
          <a:lnRef idx="1">
            <a:schemeClr val="accent1"/>
          </a:lnRef>
          <a:fillRef idx="0">
            <a:schemeClr val="accent1"/>
          </a:fillRef>
          <a:effectRef idx="0">
            <a:schemeClr val="accent1"/>
          </a:effectRef>
          <a:fontRef idx="minor">
            <a:schemeClr val="tx1"/>
          </a:fontRef>
        </p:style>
      </p:cxnSp>
      <p:sp>
        <p:nvSpPr>
          <p:cNvPr id="38" name="Text Box 2"/>
          <p:cNvSpPr txBox="1">
            <a:spLocks noChangeArrowheads="1"/>
          </p:cNvSpPr>
          <p:nvPr/>
        </p:nvSpPr>
        <p:spPr bwMode="auto">
          <a:xfrm>
            <a:off x="5750368" y="2882621"/>
            <a:ext cx="228600" cy="3463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l">
              <a:spcBef>
                <a:spcPct val="20000"/>
              </a:spcBef>
              <a:buChar char="•"/>
              <a:defRPr sz="2800">
                <a:solidFill>
                  <a:schemeClr val="tx1"/>
                </a:solidFill>
                <a:latin typeface="Verdana" pitchFamily="34" charset="0"/>
                <a:ea typeface="ヒラギノ角ゴ Pro W3" pitchFamily="-1" charset="-128"/>
              </a:defRPr>
            </a:lvl1pPr>
            <a:lvl2pPr marL="742950" indent="-285750" algn="l">
              <a:spcBef>
                <a:spcPct val="20000"/>
              </a:spcBef>
              <a:buChar char="–"/>
              <a:defRPr sz="2400">
                <a:solidFill>
                  <a:schemeClr val="tx1"/>
                </a:solidFill>
                <a:latin typeface="Verdana" pitchFamily="34" charset="0"/>
                <a:ea typeface="ヒラギノ角ゴ Pro W3" pitchFamily="-1" charset="-128"/>
              </a:defRPr>
            </a:lvl2pPr>
            <a:lvl3pPr marL="1143000" indent="-228600" algn="l">
              <a:spcBef>
                <a:spcPct val="20000"/>
              </a:spcBef>
              <a:buChar char="•"/>
              <a:defRPr sz="2000">
                <a:solidFill>
                  <a:schemeClr val="tx1"/>
                </a:solidFill>
                <a:latin typeface="Verdana" pitchFamily="34" charset="0"/>
                <a:ea typeface="ヒラギノ角ゴ Pro W3" pitchFamily="-1" charset="-128"/>
              </a:defRPr>
            </a:lvl3pPr>
            <a:lvl4pPr marL="1600200" indent="-228600" algn="l">
              <a:spcBef>
                <a:spcPct val="20000"/>
              </a:spcBef>
              <a:buChar char="–"/>
              <a:defRPr sz="2000">
                <a:solidFill>
                  <a:schemeClr val="tx1"/>
                </a:solidFill>
                <a:latin typeface="Verdana" pitchFamily="34" charset="0"/>
                <a:ea typeface="ヒラギノ角ゴ Pro W3" pitchFamily="-1" charset="-128"/>
              </a:defRPr>
            </a:lvl4pPr>
            <a:lvl5pPr marL="2057400" indent="-228600" algn="l">
              <a:spcBef>
                <a:spcPct val="20000"/>
              </a:spcBef>
              <a:buChar char="»"/>
              <a:defRPr sz="2000">
                <a:solidFill>
                  <a:schemeClr val="tx1"/>
                </a:solidFill>
                <a:latin typeface="Verdana" pitchFamily="34" charset="0"/>
                <a:ea typeface="ヒラギノ角ゴ Pro W3" pitchFamily="-1" charset="-128"/>
              </a:defRPr>
            </a:lvl5pPr>
            <a:lvl6pPr marL="25146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6pPr>
            <a:lvl7pPr marL="29718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7pPr>
            <a:lvl8pPr marL="34290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8pPr>
            <a:lvl9pPr marL="3886200" indent="-228600" eaLnBrk="0" fontAlgn="base" hangingPunct="0">
              <a:spcBef>
                <a:spcPct val="20000"/>
              </a:spcBef>
              <a:spcAft>
                <a:spcPct val="0"/>
              </a:spcAft>
              <a:buChar char="»"/>
              <a:defRPr sz="2000">
                <a:solidFill>
                  <a:schemeClr val="tx1"/>
                </a:solidFill>
                <a:latin typeface="Verdana" pitchFamily="34" charset="0"/>
                <a:ea typeface="ヒラギノ角ゴ Pro W3" pitchFamily="-1" charset="-128"/>
              </a:defRPr>
            </a:lvl9pPr>
          </a:lstStyle>
          <a:p>
            <a:pPr algn="r">
              <a:spcBef>
                <a:spcPct val="0"/>
              </a:spcBef>
              <a:buFontTx/>
              <a:buNone/>
            </a:pPr>
            <a:r>
              <a:rPr lang="en-US" altLang="en-US" sz="1400" b="1" dirty="0" smtClean="0">
                <a:solidFill>
                  <a:srgbClr val="FF9900"/>
                </a:solidFill>
                <a:latin typeface="Comic Sans MS" pitchFamily="66" charset="0"/>
                <a:ea typeface="MS PGothic" pitchFamily="34" charset="-128"/>
                <a:cs typeface="Cordia New" pitchFamily="34" charset="-34"/>
              </a:rPr>
              <a:t>+</a:t>
            </a:r>
            <a:endParaRPr lang="en-US" altLang="en-US" sz="1400" b="1" baseline="-25000" dirty="0">
              <a:solidFill>
                <a:srgbClr val="FF9900"/>
              </a:solidFill>
              <a:latin typeface="Times" charset="0"/>
              <a:ea typeface="MS PGothic" pitchFamily="34" charset="-128"/>
              <a:cs typeface="Cordia New" pitchFamily="34" charset="-34"/>
            </a:endParaRPr>
          </a:p>
        </p:txBody>
      </p:sp>
      <p:cxnSp>
        <p:nvCxnSpPr>
          <p:cNvPr id="39" name="Straight Arrow Connector 38"/>
          <p:cNvCxnSpPr/>
          <p:nvPr/>
        </p:nvCxnSpPr>
        <p:spPr>
          <a:xfrm flipH="1" flipV="1">
            <a:off x="3443289" y="3132669"/>
            <a:ext cx="442911" cy="1152461"/>
          </a:xfrm>
          <a:prstGeom prst="straightConnector1">
            <a:avLst/>
          </a:prstGeom>
          <a:ln w="508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endCxn id="54" idx="2"/>
          </p:cNvCxnSpPr>
          <p:nvPr/>
        </p:nvCxnSpPr>
        <p:spPr>
          <a:xfrm flipV="1">
            <a:off x="4757738" y="3505200"/>
            <a:ext cx="0" cy="779930"/>
          </a:xfrm>
          <a:prstGeom prst="straightConnector1">
            <a:avLst/>
          </a:prstGeom>
          <a:ln w="50800">
            <a:solidFill>
              <a:srgbClr val="00DA63"/>
            </a:solidFill>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2877212" y="4285130"/>
            <a:ext cx="4097337" cy="523220"/>
          </a:xfrm>
          <a:prstGeom prst="rect">
            <a:avLst/>
          </a:prstGeom>
          <a:noFill/>
        </p:spPr>
        <p:txBody>
          <a:bodyPr wrap="square" rtlCol="0">
            <a:spAutoFit/>
          </a:bodyPr>
          <a:lstStyle/>
          <a:p>
            <a:r>
              <a:rPr lang="en-US" sz="2800" b="1" dirty="0" smtClean="0">
                <a:solidFill>
                  <a:srgbClr val="FFC000"/>
                </a:solidFill>
                <a:latin typeface="Comic Sans MS" panose="030F0702030302020204" pitchFamily="66" charset="0"/>
              </a:rPr>
              <a:t>TRADE</a:t>
            </a:r>
            <a:r>
              <a:rPr lang="en-US" sz="2800" b="1" dirty="0" smtClean="0">
                <a:solidFill>
                  <a:schemeClr val="accent3"/>
                </a:solidFill>
                <a:latin typeface="Comic Sans MS" panose="030F0702030302020204" pitchFamily="66" charset="0"/>
              </a:rPr>
              <a:t> </a:t>
            </a:r>
            <a:r>
              <a:rPr lang="en-US" sz="2800" b="1" dirty="0" smtClean="0">
                <a:solidFill>
                  <a:srgbClr val="00DA63"/>
                </a:solidFill>
                <a:latin typeface="Comic Sans MS" panose="030F0702030302020204" pitchFamily="66" charset="0"/>
              </a:rPr>
              <a:t>DIVERSION</a:t>
            </a:r>
            <a:endParaRPr lang="en-US" sz="2800" b="1" dirty="0">
              <a:solidFill>
                <a:srgbClr val="00DA63"/>
              </a:solidFill>
              <a:latin typeface="Comic Sans MS" panose="030F0702030302020204" pitchFamily="66" charset="0"/>
            </a:endParaRPr>
          </a:p>
        </p:txBody>
      </p:sp>
      <p:cxnSp>
        <p:nvCxnSpPr>
          <p:cNvPr id="51" name="Straight Arrow Connector 50"/>
          <p:cNvCxnSpPr/>
          <p:nvPr/>
        </p:nvCxnSpPr>
        <p:spPr>
          <a:xfrm flipV="1">
            <a:off x="5724949" y="3132669"/>
            <a:ext cx="296886" cy="1140170"/>
          </a:xfrm>
          <a:prstGeom prst="straightConnector1">
            <a:avLst/>
          </a:prstGeom>
          <a:ln w="50800">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8733161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1"/>
          <p:cNvSpPr>
            <a:spLocks noGrp="1"/>
          </p:cNvSpPr>
          <p:nvPr>
            <p:ph type="title"/>
          </p:nvPr>
        </p:nvSpPr>
        <p:spPr/>
        <p:txBody>
          <a:bodyPr/>
          <a:lstStyle/>
          <a:p>
            <a:r>
              <a:rPr lang="en-US" altLang="zh-CN" sz="4000" dirty="0" smtClean="0"/>
              <a:t>TPP in Brief</a:t>
            </a:r>
            <a:endParaRPr lang="zh-CN" altLang="en-US" sz="4000" dirty="0" smtClean="0"/>
          </a:p>
        </p:txBody>
      </p:sp>
      <p:sp>
        <p:nvSpPr>
          <p:cNvPr id="13315" name="内容占位符 2"/>
          <p:cNvSpPr>
            <a:spLocks noGrp="1"/>
          </p:cNvSpPr>
          <p:nvPr>
            <p:ph idx="1"/>
          </p:nvPr>
        </p:nvSpPr>
        <p:spPr/>
        <p:txBody>
          <a:bodyPr/>
          <a:lstStyle/>
          <a:p>
            <a:r>
              <a:rPr lang="en-US" altLang="zh-CN" dirty="0" smtClean="0">
                <a:latin typeface="+mn-lt"/>
              </a:rPr>
              <a:t>The Trans-Pacific Partnership (TPP), also known as the Trans-Pacific Strategic Economic Partnership Agreement, is a trade agreement currently under negotiation that has its roots in an existing agreement between Brunei, Chile, New Zealand, and Singapore.</a:t>
            </a:r>
            <a:endParaRPr lang="zh-CN" altLang="zh-CN" dirty="0" smtClean="0">
              <a:latin typeface="+mn-lt"/>
            </a:endParaRPr>
          </a:p>
          <a:p>
            <a:endParaRPr lang="zh-CN" altLang="en-US" dirty="0" smtClean="0">
              <a:latin typeface="+mn-lt"/>
            </a:endParaRPr>
          </a:p>
        </p:txBody>
      </p:sp>
    </p:spTree>
    <p:extLst>
      <p:ext uri="{BB962C8B-B14F-4D97-AF65-F5344CB8AC3E}">
        <p14:creationId xmlns:p14="http://schemas.microsoft.com/office/powerpoint/2010/main" xmlns="" val="197576404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noAutofit/>
          </a:bodyPr>
          <a:lstStyle/>
          <a:p>
            <a:pPr fontAlgn="auto">
              <a:spcAft>
                <a:spcPts val="0"/>
              </a:spcAft>
              <a:defRPr/>
            </a:pPr>
            <a:r>
              <a:rPr lang="en-US" altLang="zh-CN" sz="3200" b="1" dirty="0"/>
              <a:t>Part A  Evolution of The Trans-Pacific Partnership (TPP)</a:t>
            </a:r>
            <a:endParaRPr lang="zh-CN" altLang="en-US" sz="3200" dirty="0"/>
          </a:p>
        </p:txBody>
      </p:sp>
      <p:sp>
        <p:nvSpPr>
          <p:cNvPr id="14339" name="内容占位符 2"/>
          <p:cNvSpPr>
            <a:spLocks noGrp="1"/>
          </p:cNvSpPr>
          <p:nvPr>
            <p:ph idx="1"/>
          </p:nvPr>
        </p:nvSpPr>
        <p:spPr/>
        <p:txBody>
          <a:bodyPr/>
          <a:lstStyle/>
          <a:p>
            <a:r>
              <a:rPr lang="en-US" altLang="zh-CN" dirty="0" smtClean="0">
                <a:latin typeface="+mn-lt"/>
              </a:rPr>
              <a:t>The original Trans-Pacific Agreement negotiations were launched by Chile, New Zealand and Singapore at the APEC Leaders’ Summit in 2002.</a:t>
            </a:r>
          </a:p>
          <a:p>
            <a:r>
              <a:rPr lang="en-US" altLang="zh-CN" dirty="0" smtClean="0">
                <a:latin typeface="+mn-lt"/>
              </a:rPr>
              <a:t>The original agreement between the countries of Brunei, Chile, New Zealand and Singapore (P-4)</a:t>
            </a:r>
            <a:r>
              <a:rPr lang="zh-CN" altLang="zh-CN" dirty="0" smtClean="0">
                <a:latin typeface="+mn-lt"/>
              </a:rPr>
              <a:t> </a:t>
            </a:r>
            <a:r>
              <a:rPr lang="en-US" altLang="zh-CN" dirty="0" smtClean="0">
                <a:latin typeface="+mn-lt"/>
              </a:rPr>
              <a:t>was signed on June 3, 2005.</a:t>
            </a:r>
            <a:endParaRPr lang="zh-CN" altLang="en-US" dirty="0" smtClean="0">
              <a:latin typeface="+mn-lt"/>
            </a:endParaRPr>
          </a:p>
        </p:txBody>
      </p:sp>
    </p:spTree>
    <p:extLst>
      <p:ext uri="{BB962C8B-B14F-4D97-AF65-F5344CB8AC3E}">
        <p14:creationId xmlns:p14="http://schemas.microsoft.com/office/powerpoint/2010/main" xmlns="" val="373854265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noAutofit/>
          </a:bodyPr>
          <a:lstStyle/>
          <a:p>
            <a:pPr fontAlgn="auto">
              <a:spcAft>
                <a:spcPts val="0"/>
              </a:spcAft>
              <a:defRPr/>
            </a:pPr>
            <a:r>
              <a:rPr lang="en-US" altLang="zh-CN" sz="3200" b="1" dirty="0"/>
              <a:t>Part B  Outlines of The Trans-Pacific Partnership (TPP) Agreement</a:t>
            </a:r>
            <a:endParaRPr lang="zh-CN" altLang="en-US" sz="3200" dirty="0"/>
          </a:p>
        </p:txBody>
      </p:sp>
      <p:sp>
        <p:nvSpPr>
          <p:cNvPr id="15363" name="内容占位符 2"/>
          <p:cNvSpPr>
            <a:spLocks noGrp="1"/>
          </p:cNvSpPr>
          <p:nvPr>
            <p:ph idx="1"/>
          </p:nvPr>
        </p:nvSpPr>
        <p:spPr/>
        <p:txBody>
          <a:bodyPr/>
          <a:lstStyle/>
          <a:p>
            <a:r>
              <a:rPr lang="en-US" altLang="zh-CN" dirty="0" smtClean="0">
                <a:latin typeface="+mn-lt"/>
              </a:rPr>
              <a:t>Trans-Pacific Partnership (TPP) Leaders met in Honolulu on 12 November,2011 in the margins of the APEC Leaders' meeting to review progress in the negotiations and consider next steps in the development of a 21st century free trade agreement, which would forge a pathway to free trade across the Asia-Pacific.</a:t>
            </a:r>
            <a:endParaRPr lang="zh-CN" altLang="zh-CN" dirty="0" smtClean="0">
              <a:latin typeface="+mn-lt"/>
            </a:endParaRPr>
          </a:p>
          <a:p>
            <a:endParaRPr lang="zh-CN" altLang="en-US" dirty="0" smtClean="0">
              <a:latin typeface="+mn-lt"/>
            </a:endParaRPr>
          </a:p>
        </p:txBody>
      </p:sp>
    </p:spTree>
    <p:extLst>
      <p:ext uri="{BB962C8B-B14F-4D97-AF65-F5344CB8AC3E}">
        <p14:creationId xmlns:p14="http://schemas.microsoft.com/office/powerpoint/2010/main" xmlns="" val="339010474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标题 1"/>
          <p:cNvSpPr>
            <a:spLocks noGrp="1"/>
          </p:cNvSpPr>
          <p:nvPr>
            <p:ph type="title"/>
          </p:nvPr>
        </p:nvSpPr>
        <p:spPr/>
        <p:txBody>
          <a:bodyPr/>
          <a:lstStyle/>
          <a:p>
            <a:r>
              <a:rPr lang="en-US" altLang="zh-CN" dirty="0" smtClean="0"/>
              <a:t>5 Pillars</a:t>
            </a:r>
            <a:endParaRPr lang="zh-CN" altLang="en-US" dirty="0" smtClean="0"/>
          </a:p>
        </p:txBody>
      </p:sp>
      <p:sp>
        <p:nvSpPr>
          <p:cNvPr id="16387" name="内容占位符 2"/>
          <p:cNvSpPr>
            <a:spLocks noGrp="1"/>
          </p:cNvSpPr>
          <p:nvPr>
            <p:ph idx="1"/>
          </p:nvPr>
        </p:nvSpPr>
        <p:spPr/>
        <p:txBody>
          <a:bodyPr/>
          <a:lstStyle/>
          <a:p>
            <a:r>
              <a:rPr lang="en-US" altLang="zh-CN" dirty="0" smtClean="0">
                <a:latin typeface="+mn-lt"/>
              </a:rPr>
              <a:t>The agreement’s broad framework is as follows:</a:t>
            </a:r>
          </a:p>
          <a:p>
            <a:r>
              <a:rPr lang="en-US" altLang="zh-CN" dirty="0" smtClean="0">
                <a:latin typeface="+mn-lt"/>
              </a:rPr>
              <a:t>1</a:t>
            </a:r>
            <a:r>
              <a:rPr lang="en-US" altLang="zh-CN" b="1" dirty="0" smtClean="0">
                <a:latin typeface="+mn-lt"/>
              </a:rPr>
              <a:t>.Comprehensive market access</a:t>
            </a:r>
            <a:endParaRPr lang="en-US" altLang="zh-CN" dirty="0" smtClean="0">
              <a:latin typeface="+mn-lt"/>
            </a:endParaRPr>
          </a:p>
          <a:p>
            <a:r>
              <a:rPr lang="en-US" altLang="zh-CN" dirty="0" smtClean="0">
                <a:latin typeface="+mn-lt"/>
              </a:rPr>
              <a:t>2. </a:t>
            </a:r>
            <a:r>
              <a:rPr lang="en-US" altLang="zh-CN" b="1" dirty="0" smtClean="0">
                <a:latin typeface="+mn-lt"/>
              </a:rPr>
              <a:t>Fully regional agreement</a:t>
            </a:r>
          </a:p>
          <a:p>
            <a:r>
              <a:rPr lang="en-US" altLang="zh-CN" dirty="0" smtClean="0">
                <a:latin typeface="+mn-lt"/>
              </a:rPr>
              <a:t>3.</a:t>
            </a:r>
            <a:r>
              <a:rPr lang="en-US" altLang="zh-CN" b="1" dirty="0" smtClean="0">
                <a:latin typeface="+mn-lt"/>
              </a:rPr>
              <a:t>Cross-cutting trade issues</a:t>
            </a:r>
            <a:r>
              <a:rPr lang="en-US" altLang="zh-CN" dirty="0" smtClean="0">
                <a:latin typeface="+mn-lt"/>
              </a:rPr>
              <a:t>: </a:t>
            </a:r>
          </a:p>
          <a:p>
            <a:r>
              <a:rPr lang="en-US" altLang="zh-CN" b="1" dirty="0" smtClean="0">
                <a:latin typeface="+mn-lt"/>
              </a:rPr>
              <a:t>4. New trade challenges</a:t>
            </a:r>
            <a:r>
              <a:rPr lang="en-US" altLang="zh-CN" dirty="0" smtClean="0">
                <a:latin typeface="+mn-lt"/>
              </a:rPr>
              <a:t>:</a:t>
            </a:r>
          </a:p>
          <a:p>
            <a:r>
              <a:rPr lang="en-US" altLang="zh-CN" b="1" dirty="0" smtClean="0">
                <a:latin typeface="+mn-lt"/>
              </a:rPr>
              <a:t>5 Living agreement</a:t>
            </a:r>
            <a:r>
              <a:rPr lang="en-US" altLang="zh-CN" dirty="0" smtClean="0">
                <a:latin typeface="+mn-lt"/>
              </a:rPr>
              <a:t>: </a:t>
            </a:r>
          </a:p>
          <a:p>
            <a:endParaRPr lang="en-US" altLang="zh-CN" dirty="0" smtClean="0">
              <a:latin typeface="+mn-lt"/>
            </a:endParaRPr>
          </a:p>
          <a:p>
            <a:endParaRPr lang="zh-CN" altLang="zh-CN" dirty="0" smtClean="0">
              <a:latin typeface="+mn-lt"/>
            </a:endParaRPr>
          </a:p>
          <a:p>
            <a:endParaRPr lang="zh-CN" altLang="en-US" dirty="0" smtClean="0">
              <a:latin typeface="+mn-lt"/>
            </a:endParaRPr>
          </a:p>
        </p:txBody>
      </p:sp>
    </p:spTree>
    <p:extLst>
      <p:ext uri="{BB962C8B-B14F-4D97-AF65-F5344CB8AC3E}">
        <p14:creationId xmlns:p14="http://schemas.microsoft.com/office/powerpoint/2010/main" xmlns="" val="195917751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normAutofit fontScale="90000"/>
          </a:bodyPr>
          <a:lstStyle/>
          <a:p>
            <a:pPr lvl="0">
              <a:lnSpc>
                <a:spcPct val="100000"/>
              </a:lnSpc>
              <a:spcBef>
                <a:spcPct val="20000"/>
              </a:spcBef>
              <a:defRPr/>
            </a:pPr>
            <a:r>
              <a:rPr lang="en-US" altLang="zh-CN" sz="3600" b="1" dirty="0" smtClean="0"/>
              <a:t>Part C  Comment on TPP </a:t>
            </a:r>
            <a:r>
              <a:rPr lang="zh-CN" altLang="zh-CN" sz="3600" dirty="0" smtClean="0"/>
              <a:t/>
            </a:r>
            <a:br>
              <a:rPr lang="zh-CN" altLang="zh-CN" sz="3600" dirty="0" smtClean="0"/>
            </a:br>
            <a:r>
              <a:rPr lang="en-US" altLang="zh-CN" sz="3600" dirty="0" smtClean="0"/>
              <a:t>By </a:t>
            </a:r>
            <a:r>
              <a:rPr lang="en-US" altLang="zh-CN" sz="2100" b="1" dirty="0">
                <a:solidFill>
                  <a:prstClr val="black"/>
                </a:solidFill>
                <a:effectLst/>
                <a:ea typeface="微软雅黑"/>
                <a:cs typeface="+mn-cs"/>
              </a:rPr>
              <a:t>Gong, </a:t>
            </a:r>
            <a:r>
              <a:rPr lang="en-US" altLang="zh-CN" sz="2100" b="1" dirty="0" err="1" smtClean="0">
                <a:solidFill>
                  <a:prstClr val="black"/>
                </a:solidFill>
                <a:effectLst/>
                <a:ea typeface="微软雅黑"/>
                <a:cs typeface="+mn-cs"/>
              </a:rPr>
              <a:t>Baihua</a:t>
            </a:r>
            <a:r>
              <a:rPr lang="en-US" altLang="zh-CN" sz="2100" b="1" dirty="0" smtClean="0">
                <a:solidFill>
                  <a:prstClr val="black"/>
                </a:solidFill>
                <a:effectLst/>
                <a:ea typeface="微软雅黑"/>
                <a:cs typeface="+mn-cs"/>
              </a:rPr>
              <a:t>, </a:t>
            </a:r>
            <a:r>
              <a:rPr lang="en-US" altLang="zh-CN" sz="2100" b="1" dirty="0" err="1" smtClean="0">
                <a:solidFill>
                  <a:prstClr val="black"/>
                </a:solidFill>
                <a:effectLst/>
                <a:ea typeface="微软雅黑"/>
                <a:cs typeface="+mn-cs"/>
              </a:rPr>
              <a:t>Fudan</a:t>
            </a:r>
            <a:r>
              <a:rPr lang="en-US" altLang="zh-CN" sz="2100" b="1" dirty="0" smtClean="0">
                <a:solidFill>
                  <a:prstClr val="black"/>
                </a:solidFill>
                <a:effectLst/>
                <a:ea typeface="微软雅黑"/>
                <a:cs typeface="+mn-cs"/>
              </a:rPr>
              <a:t> University</a:t>
            </a:r>
            <a:r>
              <a:rPr lang="zh-CN" altLang="zh-CN" sz="2100" b="1" dirty="0">
                <a:solidFill>
                  <a:prstClr val="black"/>
                </a:solidFill>
                <a:effectLst/>
                <a:ea typeface="微软雅黑"/>
                <a:cs typeface="+mn-cs"/>
              </a:rPr>
              <a:t/>
            </a:r>
            <a:br>
              <a:rPr lang="zh-CN" altLang="zh-CN" sz="2100" b="1" dirty="0">
                <a:solidFill>
                  <a:prstClr val="black"/>
                </a:solidFill>
                <a:effectLst/>
                <a:ea typeface="微软雅黑"/>
                <a:cs typeface="+mn-cs"/>
              </a:rPr>
            </a:br>
            <a:endParaRPr lang="zh-CN" altLang="en-US" sz="3600" dirty="0"/>
          </a:p>
        </p:txBody>
      </p:sp>
      <p:sp>
        <p:nvSpPr>
          <p:cNvPr id="17411" name="内容占位符 2"/>
          <p:cNvSpPr>
            <a:spLocks noGrp="1"/>
          </p:cNvSpPr>
          <p:nvPr>
            <p:ph idx="1"/>
          </p:nvPr>
        </p:nvSpPr>
        <p:spPr/>
        <p:txBody>
          <a:bodyPr/>
          <a:lstStyle/>
          <a:p>
            <a:r>
              <a:rPr lang="en-US" altLang="zh-CN" dirty="0" smtClean="0">
                <a:latin typeface="+mn-lt"/>
              </a:rPr>
              <a:t>TPP could be as one of the most promising region building efforts in the Pacific region. However, there are a number of issues that must be resolved before an expanded TPP could become a reality. These issues comprise substantive obstacles in the negotiating process as well as procedural hurdles that must be addressed once an agreement is reached. </a:t>
            </a:r>
            <a:endParaRPr lang="zh-CN" altLang="en-US" dirty="0" smtClean="0">
              <a:latin typeface="+mn-lt"/>
            </a:endParaRPr>
          </a:p>
        </p:txBody>
      </p:sp>
    </p:spTree>
    <p:extLst>
      <p:ext uri="{BB962C8B-B14F-4D97-AF65-F5344CB8AC3E}">
        <p14:creationId xmlns:p14="http://schemas.microsoft.com/office/powerpoint/2010/main" xmlns="" val="241679781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1"/>
          <p:cNvSpPr>
            <a:spLocks noGrp="1"/>
          </p:cNvSpPr>
          <p:nvPr>
            <p:ph type="title"/>
          </p:nvPr>
        </p:nvSpPr>
        <p:spPr/>
        <p:txBody>
          <a:bodyPr/>
          <a:lstStyle/>
          <a:p>
            <a:endParaRPr lang="zh-CN" altLang="en-US" dirty="0" smtClean="0"/>
          </a:p>
        </p:txBody>
      </p:sp>
      <p:sp>
        <p:nvSpPr>
          <p:cNvPr id="18435" name="内容占位符 2"/>
          <p:cNvSpPr>
            <a:spLocks noGrp="1"/>
          </p:cNvSpPr>
          <p:nvPr>
            <p:ph idx="1"/>
          </p:nvPr>
        </p:nvSpPr>
        <p:spPr/>
        <p:txBody>
          <a:bodyPr/>
          <a:lstStyle/>
          <a:p>
            <a:r>
              <a:rPr lang="en-US" altLang="zh-CN" dirty="0" smtClean="0">
                <a:latin typeface="+mn-lt"/>
              </a:rPr>
              <a:t> TPP’s purpose is said to weld the region together and lock in growth of trans-Pacific economic relationships. But people also worry that the biggest risk of TPP is political: that it might divide the region strategically between its members and the rest.</a:t>
            </a:r>
            <a:r>
              <a:rPr lang="en-US" altLang="zh-CN" baseline="30000" dirty="0" smtClean="0">
                <a:latin typeface="+mn-lt"/>
              </a:rPr>
              <a:t> </a:t>
            </a:r>
            <a:endParaRPr lang="zh-CN" altLang="en-US" dirty="0" smtClean="0">
              <a:latin typeface="+mn-lt"/>
            </a:endParaRPr>
          </a:p>
        </p:txBody>
      </p:sp>
    </p:spTree>
    <p:extLst>
      <p:ext uri="{BB962C8B-B14F-4D97-AF65-F5344CB8AC3E}">
        <p14:creationId xmlns:p14="http://schemas.microsoft.com/office/powerpoint/2010/main" xmlns="" val="179409210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rmAutofit/>
          </a:bodyPr>
          <a:lstStyle/>
          <a:p>
            <a:pPr>
              <a:defRPr/>
            </a:pPr>
            <a:r>
              <a:rPr lang="en-US" altLang="zh-CN" dirty="0">
                <a:latin typeface="+mn-lt"/>
              </a:rPr>
              <a:t>Desirably TPP will contribute to the global system by making it easier for others to join. A transparent and established process with clear criteria in application for membership is needed .It will give members less discretion over the conditionality they can add to individual members for accession. And to avoid excluding key countries from participating, TPP needs clear accession protocols that are transparent and robust. That includes avoiding giving individual members veto power on new membership bids.</a:t>
            </a:r>
            <a:endParaRPr lang="zh-CN" altLang="zh-CN" dirty="0">
              <a:latin typeface="+mn-lt"/>
            </a:endParaRPr>
          </a:p>
          <a:p>
            <a:pPr fontAlgn="auto">
              <a:spcAft>
                <a:spcPts val="0"/>
              </a:spcAft>
              <a:buFont typeface="Wingdings 2"/>
              <a:buChar char="ß"/>
              <a:defRPr/>
            </a:pPr>
            <a:endParaRPr lang="zh-CN" altLang="en-US" dirty="0">
              <a:latin typeface="+mn-lt"/>
            </a:endParaRPr>
          </a:p>
        </p:txBody>
      </p:sp>
    </p:spTree>
    <p:extLst>
      <p:ext uri="{BB962C8B-B14F-4D97-AF65-F5344CB8AC3E}">
        <p14:creationId xmlns:p14="http://schemas.microsoft.com/office/powerpoint/2010/main" xmlns="" val="81125703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rmAutofit/>
          </a:bodyPr>
          <a:lstStyle/>
          <a:p>
            <a:pPr>
              <a:defRPr/>
            </a:pPr>
            <a:r>
              <a:rPr lang="en-US" altLang="zh-CN" dirty="0">
                <a:latin typeface="+mn-lt"/>
              </a:rPr>
              <a:t>The question arises, whether TPP should and could include provisions for special treatment for developing countries, and what other aspects of TPP have special effects on the growth of developing countries. Since TPP is hoped to have an expanding membership, and is heralded as a </a:t>
            </a:r>
            <a:r>
              <a:rPr lang="zh-CN" altLang="zh-CN" dirty="0">
                <a:latin typeface="+mn-lt"/>
              </a:rPr>
              <a:t>―</a:t>
            </a:r>
            <a:r>
              <a:rPr lang="en-US" altLang="zh-CN" dirty="0">
                <a:latin typeface="+mn-lt"/>
              </a:rPr>
              <a:t>21st Century trade agreement, it is worthwhile to consider what types of special provisions would be appropriate to be included relating to developing countries.</a:t>
            </a:r>
            <a:endParaRPr lang="zh-CN" altLang="zh-CN" dirty="0">
              <a:latin typeface="+mn-lt"/>
            </a:endParaRPr>
          </a:p>
          <a:p>
            <a:pPr marL="0" indent="0" fontAlgn="auto">
              <a:spcAft>
                <a:spcPts val="0"/>
              </a:spcAft>
              <a:buNone/>
              <a:defRPr/>
            </a:pPr>
            <a:endParaRPr lang="zh-CN" altLang="zh-CN" dirty="0">
              <a:latin typeface="+mn-lt"/>
            </a:endParaRPr>
          </a:p>
          <a:p>
            <a:pPr fontAlgn="auto">
              <a:spcAft>
                <a:spcPts val="0"/>
              </a:spcAft>
              <a:buFont typeface="Wingdings 2"/>
              <a:buChar char="ß"/>
              <a:defRPr/>
            </a:pPr>
            <a:endParaRPr lang="zh-CN" altLang="en-US" dirty="0">
              <a:latin typeface="+mn-lt"/>
            </a:endParaRPr>
          </a:p>
        </p:txBody>
      </p:sp>
    </p:spTree>
    <p:extLst>
      <p:ext uri="{BB962C8B-B14F-4D97-AF65-F5344CB8AC3E}">
        <p14:creationId xmlns:p14="http://schemas.microsoft.com/office/powerpoint/2010/main" xmlns="" val="75311264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zh-CN" dirty="0">
                <a:latin typeface="+mn-lt"/>
              </a:rPr>
              <a:t>Since TPP is hoped to have an expanding membership, and is heralded as a </a:t>
            </a:r>
            <a:r>
              <a:rPr lang="zh-CN" altLang="zh-CN" dirty="0">
                <a:latin typeface="+mn-lt"/>
              </a:rPr>
              <a:t>―</a:t>
            </a:r>
            <a:r>
              <a:rPr lang="en-US" altLang="zh-CN" dirty="0">
                <a:latin typeface="+mn-lt"/>
              </a:rPr>
              <a:t>21st Century trade agreement, it is worthwhile to consider what types of special provisions would be appropriate to be included relating to developing countries.</a:t>
            </a:r>
            <a:endParaRPr lang="zh-CN" altLang="zh-CN" dirty="0">
              <a:latin typeface="+mn-lt"/>
            </a:endParaRP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41</a:t>
            </a:fld>
            <a:endParaRPr lang="en-US"/>
          </a:p>
        </p:txBody>
      </p:sp>
    </p:spTree>
    <p:extLst>
      <p:ext uri="{BB962C8B-B14F-4D97-AF65-F5344CB8AC3E}">
        <p14:creationId xmlns:p14="http://schemas.microsoft.com/office/powerpoint/2010/main" xmlns="" val="37024827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1"/>
          <p:cNvSpPr>
            <a:spLocks noGrp="1"/>
          </p:cNvSpPr>
          <p:nvPr>
            <p:ph type="title"/>
          </p:nvPr>
        </p:nvSpPr>
        <p:spPr/>
        <p:txBody>
          <a:bodyPr/>
          <a:lstStyle/>
          <a:p>
            <a:r>
              <a:rPr lang="en-US" altLang="zh-CN" sz="2800" dirty="0" smtClean="0"/>
              <a:t>.</a:t>
            </a:r>
            <a:r>
              <a:rPr lang="zh-CN" altLang="zh-CN" sz="2800" dirty="0"/>
              <a:t/>
            </a:r>
            <a:br>
              <a:rPr lang="zh-CN" altLang="zh-CN" sz="2800" dirty="0"/>
            </a:br>
            <a:r>
              <a:rPr lang="en-US" altLang="zh-CN" sz="2800" dirty="0"/>
              <a:t> </a:t>
            </a:r>
            <a:r>
              <a:rPr lang="zh-CN" altLang="zh-CN" sz="2800" dirty="0"/>
              <a:t/>
            </a:r>
            <a:br>
              <a:rPr lang="zh-CN" altLang="zh-CN" sz="2800" dirty="0"/>
            </a:br>
            <a:r>
              <a:rPr lang="en-US" altLang="zh-CN" sz="2800" dirty="0"/>
              <a:t>There are a number of potential issues regarding substantive matters within TPP negotiation</a:t>
            </a:r>
            <a:endParaRPr lang="zh-CN" altLang="en-US" sz="2800" dirty="0" smtClean="0"/>
          </a:p>
        </p:txBody>
      </p:sp>
      <p:sp>
        <p:nvSpPr>
          <p:cNvPr id="3" name="内容占位符 2"/>
          <p:cNvSpPr>
            <a:spLocks noGrp="1"/>
          </p:cNvSpPr>
          <p:nvPr>
            <p:ph idx="1"/>
          </p:nvPr>
        </p:nvSpPr>
        <p:spPr/>
        <p:txBody>
          <a:bodyPr rtlCol="0">
            <a:normAutofit/>
          </a:bodyPr>
          <a:lstStyle/>
          <a:p>
            <a:pPr marL="0" indent="0" fontAlgn="auto">
              <a:spcAft>
                <a:spcPts val="0"/>
              </a:spcAft>
              <a:buNone/>
              <a:defRPr/>
            </a:pPr>
            <a:r>
              <a:rPr lang="en-US" altLang="zh-CN" b="1" dirty="0">
                <a:latin typeface="+mn-lt"/>
              </a:rPr>
              <a:t>1. Intellectual Property</a:t>
            </a:r>
            <a:endParaRPr lang="zh-CN" altLang="zh-CN" dirty="0">
              <a:latin typeface="+mn-lt"/>
            </a:endParaRPr>
          </a:p>
          <a:p>
            <a:pPr marL="0" indent="0" fontAlgn="auto">
              <a:spcAft>
                <a:spcPts val="0"/>
              </a:spcAft>
              <a:buNone/>
              <a:defRPr/>
            </a:pPr>
            <a:r>
              <a:rPr lang="en-US" altLang="zh-CN" dirty="0" smtClean="0">
                <a:latin typeface="+mn-lt"/>
              </a:rPr>
              <a:t>Intellectual </a:t>
            </a:r>
            <a:r>
              <a:rPr lang="en-US" altLang="zh-CN" dirty="0">
                <a:latin typeface="+mn-lt"/>
              </a:rPr>
              <a:t>property protection has been an important part of trade agreements, and a part of PTAs. Few developing countries believe that these requirements to establish a minimum level of protection helps them</a:t>
            </a:r>
            <a:r>
              <a:rPr lang="zh-CN" altLang="zh-CN" dirty="0">
                <a:latin typeface="+mn-lt"/>
              </a:rPr>
              <a:t>，</a:t>
            </a:r>
            <a:r>
              <a:rPr lang="en-US" altLang="zh-CN" dirty="0">
                <a:latin typeface="+mn-lt"/>
              </a:rPr>
              <a:t>because they reduce the ability of developing country manufacturers to appropriate wealthy country intellectual property, effectively transferring wealth from the wealthy country to the developing country.</a:t>
            </a:r>
            <a:endParaRPr lang="zh-CN" altLang="zh-CN" dirty="0">
              <a:latin typeface="+mn-lt"/>
            </a:endParaRPr>
          </a:p>
          <a:p>
            <a:pPr marL="0" indent="0" fontAlgn="auto">
              <a:spcAft>
                <a:spcPts val="0"/>
              </a:spcAft>
              <a:buNone/>
              <a:defRPr/>
            </a:pPr>
            <a:r>
              <a:rPr lang="en-US" altLang="zh-CN" dirty="0">
                <a:latin typeface="+mn-lt"/>
              </a:rPr>
              <a:t> </a:t>
            </a:r>
            <a:endParaRPr lang="zh-CN" altLang="zh-CN" dirty="0">
              <a:latin typeface="+mn-lt"/>
            </a:endParaRPr>
          </a:p>
          <a:p>
            <a:pPr fontAlgn="auto">
              <a:spcAft>
                <a:spcPts val="0"/>
              </a:spcAft>
              <a:buFont typeface="Wingdings 2"/>
              <a:buChar char="ß"/>
              <a:defRPr/>
            </a:pPr>
            <a:endParaRPr lang="zh-CN" altLang="en-US" dirty="0">
              <a:latin typeface="+mn-lt"/>
            </a:endParaRPr>
          </a:p>
        </p:txBody>
      </p:sp>
    </p:spTree>
    <p:extLst>
      <p:ext uri="{BB962C8B-B14F-4D97-AF65-F5344CB8AC3E}">
        <p14:creationId xmlns:p14="http://schemas.microsoft.com/office/powerpoint/2010/main" xmlns="" val="233135148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rmAutofit/>
          </a:bodyPr>
          <a:lstStyle/>
          <a:p>
            <a:pPr>
              <a:defRPr/>
            </a:pPr>
            <a:r>
              <a:rPr lang="en-US" altLang="zh-CN" dirty="0">
                <a:latin typeface="+mn-lt"/>
              </a:rPr>
              <a:t>PTAs, especially those with the U.S., often include provisions for enhanced intellectual property protection, going beyond the WTO TRIPS agreement’s requirements: so-called </a:t>
            </a:r>
            <a:r>
              <a:rPr lang="zh-CN" altLang="zh-CN" dirty="0">
                <a:latin typeface="+mn-lt"/>
              </a:rPr>
              <a:t>―</a:t>
            </a:r>
            <a:r>
              <a:rPr lang="en-US" altLang="zh-CN" dirty="0">
                <a:latin typeface="+mn-lt"/>
              </a:rPr>
              <a:t>TRIPS plus. Examples of TRIPS plus requirements include extensions of patent terms beyond 20 years, additional restrictions on compulsory licensing, and restrictions on parallel imports. The P-4 also imposes TRIPS plus obligations, although they are not as extensive as those found in U.S. FTAs. </a:t>
            </a:r>
            <a:endParaRPr lang="zh-CN" altLang="zh-CN" dirty="0">
              <a:latin typeface="+mn-lt"/>
            </a:endParaRPr>
          </a:p>
          <a:p>
            <a:pPr fontAlgn="auto">
              <a:spcAft>
                <a:spcPts val="0"/>
              </a:spcAft>
              <a:buFont typeface="Wingdings 2"/>
              <a:buChar char="ß"/>
              <a:defRPr/>
            </a:pPr>
            <a:endParaRPr lang="zh-CN" altLang="en-US" dirty="0">
              <a:latin typeface="+mn-lt"/>
            </a:endParaRPr>
          </a:p>
        </p:txBody>
      </p:sp>
    </p:spTree>
    <p:extLst>
      <p:ext uri="{BB962C8B-B14F-4D97-AF65-F5344CB8AC3E}">
        <p14:creationId xmlns:p14="http://schemas.microsoft.com/office/powerpoint/2010/main" xmlns="" val="102896483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rmAutofit lnSpcReduction="10000"/>
          </a:bodyPr>
          <a:lstStyle/>
          <a:p>
            <a:pPr>
              <a:defRPr/>
            </a:pPr>
            <a:r>
              <a:rPr lang="en-US" altLang="zh-CN" dirty="0">
                <a:latin typeface="+mn-lt"/>
              </a:rPr>
              <a:t>TPP contained TRIPS plus provisions that can undermine the flexibilities and disturb the delicate balance provided by the TRIPS Agreement and adversely affect access to health in the developing countries. There are only two previous free trade agreements with the US to include chapters restricting the operation of pharmaceutical reimbursement programs — the US-Korea FTA, including its side letter (KORUS) and the US-Australia FTA, including its side letter (AUSFTA).</a:t>
            </a:r>
            <a:endParaRPr lang="zh-CN" altLang="zh-CN" dirty="0">
              <a:latin typeface="+mn-lt"/>
            </a:endParaRPr>
          </a:p>
          <a:p>
            <a:pPr>
              <a:defRPr/>
            </a:pPr>
            <a:r>
              <a:rPr lang="en-US" altLang="zh-CN" dirty="0">
                <a:latin typeface="+mn-lt"/>
              </a:rPr>
              <a:t>India at WTO TRIPS Council on IP Enforcement Trends noting concerns with ACTA and TPPA, TRIPS council Feb 28, 2012.</a:t>
            </a:r>
            <a:endParaRPr lang="zh-CN" altLang="zh-CN" dirty="0">
              <a:latin typeface="+mn-lt"/>
            </a:endParaRPr>
          </a:p>
          <a:p>
            <a:pPr fontAlgn="auto">
              <a:spcAft>
                <a:spcPts val="0"/>
              </a:spcAft>
              <a:buFont typeface="Wingdings 2"/>
              <a:buChar char="ß"/>
              <a:defRPr/>
            </a:pPr>
            <a:endParaRPr lang="zh-CN" altLang="en-US" dirty="0">
              <a:latin typeface="+mn-lt"/>
            </a:endParaRPr>
          </a:p>
        </p:txBody>
      </p:sp>
    </p:spTree>
    <p:extLst>
      <p:ext uri="{BB962C8B-B14F-4D97-AF65-F5344CB8AC3E}">
        <p14:creationId xmlns:p14="http://schemas.microsoft.com/office/powerpoint/2010/main" xmlns="" val="251005623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标题 1"/>
          <p:cNvSpPr>
            <a:spLocks noGrp="1"/>
          </p:cNvSpPr>
          <p:nvPr>
            <p:ph type="title"/>
          </p:nvPr>
        </p:nvSpPr>
        <p:spPr/>
        <p:txBody>
          <a:bodyPr/>
          <a:lstStyle/>
          <a:p>
            <a:endParaRPr lang="zh-CN" altLang="en-US" smtClean="0"/>
          </a:p>
        </p:txBody>
      </p:sp>
      <p:sp>
        <p:nvSpPr>
          <p:cNvPr id="25603" name="内容占位符 2"/>
          <p:cNvSpPr>
            <a:spLocks noGrp="1"/>
          </p:cNvSpPr>
          <p:nvPr>
            <p:ph idx="1"/>
          </p:nvPr>
        </p:nvSpPr>
        <p:spPr/>
        <p:txBody>
          <a:bodyPr/>
          <a:lstStyle/>
          <a:p>
            <a:r>
              <a:rPr lang="en-US" altLang="zh-CN" dirty="0" smtClean="0">
                <a:latin typeface="+mn-lt"/>
              </a:rPr>
              <a:t>We consider that any intellectual property rights provisions agreed to by TPP member should not prevent them from taking the steps to protect public health, particularly in relation to access to medicines. Negotiators should do that in accordance with TRIPs and public health.</a:t>
            </a:r>
            <a:endParaRPr lang="zh-CN" altLang="zh-CN" dirty="0" smtClean="0">
              <a:latin typeface="+mn-lt"/>
            </a:endParaRPr>
          </a:p>
          <a:p>
            <a:endParaRPr lang="zh-CN" altLang="en-US" dirty="0" smtClean="0">
              <a:latin typeface="+mn-lt"/>
            </a:endParaRPr>
          </a:p>
        </p:txBody>
      </p:sp>
    </p:spTree>
    <p:extLst>
      <p:ext uri="{BB962C8B-B14F-4D97-AF65-F5344CB8AC3E}">
        <p14:creationId xmlns:p14="http://schemas.microsoft.com/office/powerpoint/2010/main" xmlns="" val="220335213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Autofit/>
          </a:bodyPr>
          <a:lstStyle/>
          <a:p>
            <a:pPr marL="0" indent="0" fontAlgn="auto">
              <a:spcAft>
                <a:spcPts val="0"/>
              </a:spcAft>
              <a:buNone/>
              <a:defRPr/>
            </a:pPr>
            <a:r>
              <a:rPr lang="en-US" altLang="zh-CN" b="1" dirty="0">
                <a:latin typeface="+mn-lt"/>
              </a:rPr>
              <a:t>2. Service</a:t>
            </a:r>
            <a:endParaRPr lang="zh-CN" altLang="zh-CN" dirty="0">
              <a:latin typeface="+mn-lt"/>
            </a:endParaRPr>
          </a:p>
          <a:p>
            <a:pPr>
              <a:defRPr/>
            </a:pPr>
            <a:r>
              <a:rPr lang="en-US" altLang="zh-CN" dirty="0" smtClean="0">
                <a:latin typeface="+mn-lt"/>
              </a:rPr>
              <a:t>Service </a:t>
            </a:r>
            <a:r>
              <a:rPr lang="en-US" altLang="zh-CN" dirty="0">
                <a:latin typeface="+mn-lt"/>
              </a:rPr>
              <a:t>is an increasingly important component of international trade. Modern PTAs often contain service provisions. Preferential liberalization of service under a PTA will serve to allow greater market access, and so should result in more efficient provision of service. However, preferential liberalization will also cause trade diversion, whereby a less efficient supplier based in a PTA member may be able to win market share from a more efficient supplier that does not benefit from preferential liberalization. </a:t>
            </a:r>
            <a:endParaRPr lang="zh-CN" altLang="en-US" dirty="0">
              <a:latin typeface="+mn-lt"/>
            </a:endParaRPr>
          </a:p>
        </p:txBody>
      </p:sp>
    </p:spTree>
    <p:extLst>
      <p:ext uri="{BB962C8B-B14F-4D97-AF65-F5344CB8AC3E}">
        <p14:creationId xmlns:p14="http://schemas.microsoft.com/office/powerpoint/2010/main" xmlns="" val="396067428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zh-CN" dirty="0">
                <a:latin typeface="+mn-lt"/>
              </a:rPr>
              <a:t>Much depends on the rules of origin or limitation of benefits type of provision, and how easy it is for third country suppliers to make use of PTA liberalization. The existing P-4 contains liberal limitation of benefits provisions, denying benefits where the service supplier has no substantive business operations in the territory of a P-4 party.</a:t>
            </a:r>
            <a:endParaRPr lang="zh-CN" altLang="zh-CN" dirty="0">
              <a:latin typeface="+mn-lt"/>
            </a:endParaRP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47</a:t>
            </a:fld>
            <a:endParaRPr lang="en-US"/>
          </a:p>
        </p:txBody>
      </p:sp>
    </p:spTree>
    <p:extLst>
      <p:ext uri="{BB962C8B-B14F-4D97-AF65-F5344CB8AC3E}">
        <p14:creationId xmlns:p14="http://schemas.microsoft.com/office/powerpoint/2010/main" xmlns="" val="32837812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zh-CN" dirty="0">
                <a:latin typeface="+mn-lt"/>
              </a:rPr>
              <a:t>Some developing countries may be sensitive regarding liberalization of particular sectors. For example, Malaysia has been reluctant to liberalize in the financial services sector. These sensitivities could raise issues regarding the negotiation of a TPP, or even about the legality of a TPP that does not address sufficient sectors.</a:t>
            </a:r>
            <a:endParaRPr lang="zh-CN" altLang="zh-CN" dirty="0">
              <a:latin typeface="+mn-lt"/>
            </a:endParaRP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48</a:t>
            </a:fld>
            <a:endParaRPr lang="en-US"/>
          </a:p>
        </p:txBody>
      </p:sp>
    </p:spTree>
    <p:extLst>
      <p:ext uri="{BB962C8B-B14F-4D97-AF65-F5344CB8AC3E}">
        <p14:creationId xmlns:p14="http://schemas.microsoft.com/office/powerpoint/2010/main" xmlns="" val="5248008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rmAutofit/>
          </a:bodyPr>
          <a:lstStyle/>
          <a:p>
            <a:pPr>
              <a:defRPr/>
            </a:pPr>
            <a:r>
              <a:rPr lang="en-US" altLang="zh-CN" dirty="0">
                <a:latin typeface="+mn-lt"/>
              </a:rPr>
              <a:t>In contrast to the GATS </a:t>
            </a:r>
            <a:r>
              <a:rPr lang="zh-CN" altLang="zh-CN" dirty="0">
                <a:latin typeface="+mn-lt"/>
              </a:rPr>
              <a:t>―</a:t>
            </a:r>
            <a:r>
              <a:rPr lang="en-US" altLang="zh-CN" dirty="0">
                <a:latin typeface="+mn-lt"/>
              </a:rPr>
              <a:t>positive list approach, the existing P-4 service schedule uses a negative list approach, which means that all service sectors are covered, except those specifically excluded. The service schedules represent a significant expansion compared to the parties’ services commitments under the WTO. It is expected that TPP will also follow the negative list approach. </a:t>
            </a:r>
            <a:endParaRPr lang="zh-CN" altLang="zh-CN" dirty="0">
              <a:latin typeface="+mn-lt"/>
            </a:endParaRPr>
          </a:p>
          <a:p>
            <a:pPr marL="0" indent="0" fontAlgn="auto">
              <a:spcAft>
                <a:spcPts val="0"/>
              </a:spcAft>
              <a:buNone/>
              <a:defRPr/>
            </a:pPr>
            <a:endParaRPr lang="zh-CN" altLang="en-US" dirty="0">
              <a:latin typeface="+mn-lt"/>
            </a:endParaRPr>
          </a:p>
        </p:txBody>
      </p:sp>
    </p:spTree>
    <p:extLst>
      <p:ext uri="{BB962C8B-B14F-4D97-AF65-F5344CB8AC3E}">
        <p14:creationId xmlns:p14="http://schemas.microsoft.com/office/powerpoint/2010/main" xmlns="" val="135463024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rmAutofit/>
          </a:bodyPr>
          <a:lstStyle/>
          <a:p>
            <a:pPr marL="0" indent="0" fontAlgn="auto">
              <a:spcAft>
                <a:spcPts val="0"/>
              </a:spcAft>
              <a:buNone/>
              <a:defRPr/>
            </a:pPr>
            <a:r>
              <a:rPr lang="en-US" altLang="zh-CN" b="1" dirty="0">
                <a:latin typeface="+mn-lt"/>
              </a:rPr>
              <a:t>3. Investment </a:t>
            </a:r>
            <a:endParaRPr lang="zh-CN" altLang="zh-CN" dirty="0">
              <a:latin typeface="+mn-lt"/>
            </a:endParaRPr>
          </a:p>
          <a:p>
            <a:pPr>
              <a:defRPr/>
            </a:pPr>
            <a:r>
              <a:rPr lang="en-US" altLang="zh-CN" dirty="0" smtClean="0">
                <a:latin typeface="+mn-lt"/>
              </a:rPr>
              <a:t>The </a:t>
            </a:r>
            <a:r>
              <a:rPr lang="en-US" altLang="zh-CN" dirty="0">
                <a:latin typeface="+mn-lt"/>
              </a:rPr>
              <a:t>investment chapter of TPP will raise a number of issues relevant to development. One such issue is whether TPP will restrict the ability of member states to impose capital controls in connection with an economic crisis. </a:t>
            </a:r>
            <a:endParaRPr lang="zh-CN" altLang="en-US" dirty="0">
              <a:latin typeface="+mn-lt"/>
            </a:endParaRPr>
          </a:p>
        </p:txBody>
      </p:sp>
    </p:spTree>
    <p:extLst>
      <p:ext uri="{BB962C8B-B14F-4D97-AF65-F5344CB8AC3E}">
        <p14:creationId xmlns:p14="http://schemas.microsoft.com/office/powerpoint/2010/main" xmlns="" val="238837407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zh-CN" dirty="0">
                <a:latin typeface="+mn-lt"/>
              </a:rPr>
              <a:t>We are concerned that if recent U.S. treaties are used as the model for TPP, the agreement will unduly limit the authority of participating parties to prevent and mitigate financial crises. Increased financial stability is in the interest of TPP members and non-members.</a:t>
            </a:r>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51</a:t>
            </a:fld>
            <a:endParaRPr lang="en-US"/>
          </a:p>
        </p:txBody>
      </p:sp>
    </p:spTree>
    <p:extLst>
      <p:ext uri="{BB962C8B-B14F-4D97-AF65-F5344CB8AC3E}">
        <p14:creationId xmlns:p14="http://schemas.microsoft.com/office/powerpoint/2010/main" xmlns="" val="2972328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zh-CN" dirty="0">
                <a:latin typeface="+mn-lt"/>
              </a:rPr>
              <a:t>When one member country falls into crisis, its trading partners lose export markets. When one member country cannot control financial bubbles that drive up currency values, consumers in trading partner countries may be hurt by rising prices on imported goods. When exchange rates are unstable, long-term investors and businesses engaged in exporting or importing face uncertainty.</a:t>
            </a:r>
            <a:endParaRPr lang="zh-CN" altLang="zh-CN" dirty="0">
              <a:latin typeface="+mn-lt"/>
            </a:endParaRP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52</a:t>
            </a:fld>
            <a:endParaRPr lang="en-US"/>
          </a:p>
        </p:txBody>
      </p:sp>
    </p:spTree>
    <p:extLst>
      <p:ext uri="{BB962C8B-B14F-4D97-AF65-F5344CB8AC3E}">
        <p14:creationId xmlns:p14="http://schemas.microsoft.com/office/powerpoint/2010/main" xmlns="" val="28780448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Autofit/>
          </a:bodyPr>
          <a:lstStyle/>
          <a:p>
            <a:pPr marL="0" indent="0" fontAlgn="auto">
              <a:spcAft>
                <a:spcPts val="0"/>
              </a:spcAft>
              <a:buNone/>
              <a:defRPr/>
            </a:pPr>
            <a:r>
              <a:rPr lang="en-US" altLang="zh-CN" b="1" dirty="0">
                <a:latin typeface="+mn-lt"/>
              </a:rPr>
              <a:t>4. State-Owned Enterprises </a:t>
            </a:r>
            <a:endParaRPr lang="zh-CN" altLang="zh-CN" dirty="0">
              <a:latin typeface="+mn-lt"/>
            </a:endParaRPr>
          </a:p>
          <a:p>
            <a:pPr>
              <a:defRPr/>
            </a:pPr>
            <a:r>
              <a:rPr lang="en-US" altLang="zh-CN" dirty="0" smtClean="0">
                <a:latin typeface="+mn-lt"/>
              </a:rPr>
              <a:t>U.S</a:t>
            </a:r>
            <a:r>
              <a:rPr lang="en-US" altLang="zh-CN" dirty="0">
                <a:latin typeface="+mn-lt"/>
              </a:rPr>
              <a:t>. businesses have become increasingly concerned about the trade-distorting effects of state-owned enterprises (SOEs), and have proposed including provisions addressing this issue in  TPP. In TPP negotiations, the U.S. seeks provisions that would require SOEs to operate according to commercial considerations. </a:t>
            </a:r>
            <a:endParaRPr lang="zh-CN" altLang="zh-CN" dirty="0">
              <a:latin typeface="+mn-lt"/>
            </a:endParaRPr>
          </a:p>
          <a:p>
            <a:pPr fontAlgn="auto">
              <a:spcAft>
                <a:spcPts val="0"/>
              </a:spcAft>
              <a:buFont typeface="Wingdings 2"/>
              <a:buChar char="ß"/>
              <a:defRPr/>
            </a:pPr>
            <a:endParaRPr lang="zh-CN" altLang="en-US" dirty="0">
              <a:latin typeface="+mn-lt"/>
            </a:endParaRPr>
          </a:p>
        </p:txBody>
      </p:sp>
    </p:spTree>
    <p:extLst>
      <p:ext uri="{BB962C8B-B14F-4D97-AF65-F5344CB8AC3E}">
        <p14:creationId xmlns:p14="http://schemas.microsoft.com/office/powerpoint/2010/main" xmlns="" val="205569345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defRPr/>
            </a:pPr>
            <a:r>
              <a:rPr lang="en-US" altLang="zh-CN" dirty="0"/>
              <a:t>The proposed developing country parties to TPP are not yet subject to any enhanced obligations with respect to SOEs. They hope no agreement at all in this area, leaving them maximum public policy flexibility.</a:t>
            </a:r>
            <a:endParaRPr lang="zh-CN" altLang="zh-CN" dirty="0"/>
          </a:p>
          <a:p>
            <a:pPr>
              <a:defRPr/>
            </a:pPr>
            <a:r>
              <a:rPr lang="en-US" altLang="zh-CN" dirty="0"/>
              <a:t>The TPP Chapter on State Owned Enterprises (SOEs) was not mentioned in the November 2011 status report. The US draft on SOEs has been rejected by Vietnam with good reason — some 34% of Vietnam’s GDP is accounted for by SOEs. </a:t>
            </a:r>
            <a:endParaRPr lang="zh-CN" altLang="zh-CN" dirty="0"/>
          </a:p>
          <a:p>
            <a:endParaRPr lang="en-US" dirty="0"/>
          </a:p>
        </p:txBody>
      </p:sp>
      <p:sp>
        <p:nvSpPr>
          <p:cNvPr id="4" name="Slide Number Placeholder 3"/>
          <p:cNvSpPr>
            <a:spLocks noGrp="1"/>
          </p:cNvSpPr>
          <p:nvPr>
            <p:ph type="sldNum" sz="quarter" idx="12"/>
          </p:nvPr>
        </p:nvSpPr>
        <p:spPr/>
        <p:txBody>
          <a:bodyPr/>
          <a:lstStyle/>
          <a:p>
            <a:fld id="{CB69A716-CE5B-48D2-83D4-4EAFD6EB7A32}" type="slidenum">
              <a:rPr lang="en-US" smtClean="0"/>
              <a:pPr/>
              <a:t>54</a:t>
            </a:fld>
            <a:endParaRPr lang="en-US"/>
          </a:p>
        </p:txBody>
      </p:sp>
    </p:spTree>
    <p:extLst>
      <p:ext uri="{BB962C8B-B14F-4D97-AF65-F5344CB8AC3E}">
        <p14:creationId xmlns:p14="http://schemas.microsoft.com/office/powerpoint/2010/main" xmlns="" val="26323172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1"/>
          <p:cNvSpPr>
            <a:spLocks noGrp="1"/>
          </p:cNvSpPr>
          <p:nvPr>
            <p:ph type="title"/>
          </p:nvPr>
        </p:nvSpPr>
        <p:spPr/>
        <p:txBody>
          <a:bodyPr/>
          <a:lstStyle/>
          <a:p>
            <a:endParaRPr lang="zh-CN" altLang="en-US" smtClean="0"/>
          </a:p>
        </p:txBody>
      </p:sp>
      <p:sp>
        <p:nvSpPr>
          <p:cNvPr id="30723" name="内容占位符 2"/>
          <p:cNvSpPr>
            <a:spLocks noGrp="1"/>
          </p:cNvSpPr>
          <p:nvPr>
            <p:ph idx="1"/>
          </p:nvPr>
        </p:nvSpPr>
        <p:spPr/>
        <p:txBody>
          <a:bodyPr/>
          <a:lstStyle/>
          <a:p>
            <a:r>
              <a:rPr lang="en-US" altLang="zh-CN" b="1" smtClean="0"/>
              <a:t>5 Labor standards</a:t>
            </a:r>
            <a:endParaRPr lang="zh-CN" altLang="zh-CN" smtClean="0"/>
          </a:p>
          <a:p>
            <a:r>
              <a:rPr lang="en-US" altLang="zh-CN" smtClean="0"/>
              <a:t>We concern that labor standards should not be used as a disguised barrier to trade.</a:t>
            </a:r>
            <a:endParaRPr lang="zh-CN" altLang="zh-CN" smtClean="0"/>
          </a:p>
          <a:p>
            <a:endParaRPr lang="zh-CN" altLang="en-US" smtClean="0"/>
          </a:p>
        </p:txBody>
      </p:sp>
    </p:spTree>
    <p:extLst>
      <p:ext uri="{BB962C8B-B14F-4D97-AF65-F5344CB8AC3E}">
        <p14:creationId xmlns:p14="http://schemas.microsoft.com/office/powerpoint/2010/main" xmlns="" val="74730367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rmAutofit lnSpcReduction="10000"/>
          </a:bodyPr>
          <a:lstStyle/>
          <a:p>
            <a:pPr marL="0" indent="0" fontAlgn="auto">
              <a:spcAft>
                <a:spcPts val="0"/>
              </a:spcAft>
              <a:buNone/>
              <a:defRPr/>
            </a:pPr>
            <a:r>
              <a:rPr lang="en-US" altLang="zh-CN" b="1" dirty="0" smtClean="0"/>
              <a:t>6 </a:t>
            </a:r>
            <a:r>
              <a:rPr lang="en-US" altLang="zh-CN" b="1" dirty="0"/>
              <a:t>Dispute Settlement</a:t>
            </a:r>
            <a:endParaRPr lang="zh-CN" altLang="zh-CN" dirty="0"/>
          </a:p>
          <a:p>
            <a:pPr>
              <a:defRPr/>
            </a:pPr>
            <a:r>
              <a:rPr lang="en-US" altLang="zh-CN" dirty="0" smtClean="0"/>
              <a:t>It </a:t>
            </a:r>
            <a:r>
              <a:rPr lang="en-US" altLang="zh-CN" dirty="0"/>
              <a:t>remains to be seen how far the TPP parties will go in creating a regional dispute settlement system patterned after the WTO system. One issue has already sparked differences: the investor-state arbitration chapter. Investor-state dispute settlement (ISDS) clauses in trade agreements would allow foreign investors to have their grievances against governments arbitrated by dispute-specific panels. The United States argues that foreign investors are sometimes subject to discriminatory expropriation and regulatory takings, and will press for investor-state chapter in TPP</a:t>
            </a:r>
            <a:r>
              <a:rPr lang="en-US" altLang="zh-CN" dirty="0" smtClean="0"/>
              <a:t>.</a:t>
            </a:r>
            <a:endParaRPr lang="zh-CN" altLang="zh-CN" dirty="0"/>
          </a:p>
        </p:txBody>
      </p:sp>
    </p:spTree>
    <p:extLst>
      <p:ext uri="{BB962C8B-B14F-4D97-AF65-F5344CB8AC3E}">
        <p14:creationId xmlns:p14="http://schemas.microsoft.com/office/powerpoint/2010/main" xmlns="" val="157201983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defRPr/>
            </a:pPr>
            <a:r>
              <a:rPr lang="en-US" altLang="zh-CN" dirty="0">
                <a:latin typeface="+mn-lt"/>
              </a:rPr>
              <a:t>An investor-state arbitration system could impede governments from regulating dangers in the environment, public health and safety. In fact Australia is strongly opposed, arguing that it does not support provisions that would confer greater legal rights on foreign businesses than those available to domestic businesses. </a:t>
            </a:r>
            <a:endParaRPr lang="zh-CN" altLang="zh-CN" dirty="0">
              <a:latin typeface="+mn-lt"/>
            </a:endParaRPr>
          </a:p>
          <a:p>
            <a:pPr>
              <a:defRPr/>
            </a:pPr>
            <a:r>
              <a:rPr lang="en-US" altLang="zh-CN" dirty="0">
                <a:latin typeface="+mn-lt"/>
              </a:rPr>
              <a:t>We believe that there should be a balance between ensuring governments right to regulate in the public interest and avenues for investors to be able to pursue their interests in certain types of circumstances.</a:t>
            </a:r>
            <a:endParaRPr lang="zh-CN" altLang="zh-CN" dirty="0">
              <a:latin typeface="+mn-lt"/>
            </a:endParaRP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57</a:t>
            </a:fld>
            <a:endParaRPr lang="en-US"/>
          </a:p>
        </p:txBody>
      </p:sp>
    </p:spTree>
    <p:extLst>
      <p:ext uri="{BB962C8B-B14F-4D97-AF65-F5344CB8AC3E}">
        <p14:creationId xmlns:p14="http://schemas.microsoft.com/office/powerpoint/2010/main" xmlns="" val="17120497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标题 1"/>
          <p:cNvSpPr>
            <a:spLocks noGrp="1"/>
          </p:cNvSpPr>
          <p:nvPr>
            <p:ph type="title"/>
          </p:nvPr>
        </p:nvSpPr>
        <p:spPr/>
        <p:txBody>
          <a:bodyPr/>
          <a:lstStyle/>
          <a:p>
            <a:endParaRPr lang="zh-CN" altLang="en-US" smtClean="0"/>
          </a:p>
        </p:txBody>
      </p:sp>
      <p:sp>
        <p:nvSpPr>
          <p:cNvPr id="3" name="内容占位符 2"/>
          <p:cNvSpPr>
            <a:spLocks noGrp="1"/>
          </p:cNvSpPr>
          <p:nvPr>
            <p:ph idx="1"/>
          </p:nvPr>
        </p:nvSpPr>
        <p:spPr/>
        <p:txBody>
          <a:bodyPr rtlCol="0">
            <a:noAutofit/>
          </a:bodyPr>
          <a:lstStyle/>
          <a:p>
            <a:pPr>
              <a:defRPr/>
            </a:pPr>
            <a:r>
              <a:rPr lang="en-US" altLang="zh-CN" sz="2200" dirty="0">
                <a:latin typeface="+mn-lt"/>
              </a:rPr>
              <a:t>Progress with TPP, and how it is managed, is important to the global trading system, especially post-Doha. A major regional agreement such as this now needs to be tied to buttressing the global trading system and supporting multilateral outcomes. </a:t>
            </a:r>
            <a:endParaRPr lang="zh-CN" altLang="zh-CN" sz="2200" dirty="0">
              <a:latin typeface="+mn-lt"/>
            </a:endParaRPr>
          </a:p>
          <a:p>
            <a:pPr>
              <a:defRPr/>
            </a:pPr>
            <a:r>
              <a:rPr lang="en-US" altLang="zh-CN" sz="2200" dirty="0" smtClean="0">
                <a:latin typeface="+mn-lt"/>
              </a:rPr>
              <a:t>If  </a:t>
            </a:r>
            <a:r>
              <a:rPr lang="en-US" altLang="zh-CN" sz="2200" dirty="0">
                <a:latin typeface="+mn-lt"/>
              </a:rPr>
              <a:t>TPP does expand in the near future into a larger agreement that captures a significant percentage of trans-Pacific trade, it may impact the ability of WTO members to complete the current Doha Round of negotiations. The nature of this impact could be negative because TPP members and others could determine that expanding TPP is an easier and more fruitful path towards new trade liberalization gains than is the multilateral framework</a:t>
            </a:r>
            <a:r>
              <a:rPr lang="en-US" altLang="zh-CN" sz="2200" dirty="0" smtClean="0">
                <a:latin typeface="+mn-lt"/>
              </a:rPr>
              <a:t>.</a:t>
            </a:r>
            <a:endParaRPr lang="zh-CN" altLang="zh-CN" sz="2200" dirty="0">
              <a:latin typeface="+mn-lt"/>
            </a:endParaRPr>
          </a:p>
        </p:txBody>
      </p:sp>
    </p:spTree>
    <p:extLst>
      <p:ext uri="{BB962C8B-B14F-4D97-AF65-F5344CB8AC3E}">
        <p14:creationId xmlns:p14="http://schemas.microsoft.com/office/powerpoint/2010/main" xmlns="" val="120008179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defRPr/>
            </a:pPr>
            <a:r>
              <a:rPr lang="en-US" altLang="zh-CN" dirty="0">
                <a:latin typeface="+mn-lt"/>
              </a:rPr>
              <a:t>TPP would need to be convinced that its discussions were open, inclusive, and abide by the principles of transparency; respect WTO multilateral trading regulations; and actually promote global trade liberalization.</a:t>
            </a:r>
            <a:endParaRPr lang="zh-CN" altLang="zh-CN" dirty="0">
              <a:latin typeface="+mn-lt"/>
            </a:endParaRPr>
          </a:p>
          <a:p>
            <a:pPr>
              <a:defRPr/>
            </a:pPr>
            <a:r>
              <a:rPr lang="en-US" altLang="zh-CN" dirty="0" smtClean="0">
                <a:latin typeface="+mn-lt"/>
              </a:rPr>
              <a:t>It </a:t>
            </a:r>
            <a:r>
              <a:rPr lang="en-US" altLang="zh-CN" dirty="0">
                <a:latin typeface="+mn-lt"/>
              </a:rPr>
              <a:t>remains unclear whether TPP will turn out to be a stepping stone or stumbling block towards regional or global economic integration.</a:t>
            </a:r>
            <a:endParaRPr lang="zh-CN" altLang="zh-CN" dirty="0">
              <a:latin typeface="+mn-lt"/>
            </a:endParaRP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59</a:t>
            </a:fld>
            <a:endParaRPr lang="en-US"/>
          </a:p>
        </p:txBody>
      </p:sp>
    </p:spTree>
    <p:extLst>
      <p:ext uri="{BB962C8B-B14F-4D97-AF65-F5344CB8AC3E}">
        <p14:creationId xmlns:p14="http://schemas.microsoft.com/office/powerpoint/2010/main" xmlns="" val="391323123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RCEP in Brief</a:t>
            </a:r>
            <a:endParaRPr lang="en-US" dirty="0"/>
          </a:p>
        </p:txBody>
      </p:sp>
      <p:sp>
        <p:nvSpPr>
          <p:cNvPr id="3" name="Content Placeholder 2"/>
          <p:cNvSpPr>
            <a:spLocks noGrp="1"/>
          </p:cNvSpPr>
          <p:nvPr>
            <p:ph idx="1"/>
          </p:nvPr>
        </p:nvSpPr>
        <p:spPr/>
        <p:txBody>
          <a:bodyPr/>
          <a:lstStyle/>
          <a:p>
            <a:r>
              <a:rPr lang="en-US" dirty="0" smtClean="0">
                <a:latin typeface="+mn-lt"/>
                <a:cs typeface="TH SarabunPSK"/>
              </a:rPr>
              <a:t>The </a:t>
            </a:r>
            <a:r>
              <a:rPr lang="en-US" dirty="0">
                <a:latin typeface="+mn-lt"/>
                <a:cs typeface="TH SarabunPSK"/>
              </a:rPr>
              <a:t>upcoming negotiation of </a:t>
            </a:r>
            <a:r>
              <a:rPr lang="en-US" dirty="0" smtClean="0">
                <a:latin typeface="+mn-lt"/>
                <a:cs typeface="TH SarabunPSK"/>
              </a:rPr>
              <a:t>10 ASEAN </a:t>
            </a:r>
            <a:r>
              <a:rPr lang="en-US" dirty="0">
                <a:latin typeface="+mn-lt"/>
                <a:cs typeface="TH SarabunPSK"/>
              </a:rPr>
              <a:t>members and another 6 regional partners including Japan, Korea, China, </a:t>
            </a:r>
            <a:r>
              <a:rPr lang="en-US" dirty="0" smtClean="0">
                <a:latin typeface="+mn-lt"/>
                <a:cs typeface="TH SarabunPSK"/>
              </a:rPr>
              <a:t>Australia, New </a:t>
            </a:r>
            <a:r>
              <a:rPr lang="en-US" dirty="0">
                <a:latin typeface="+mn-lt"/>
                <a:cs typeface="TH SarabunPSK"/>
              </a:rPr>
              <a:t>Zealand, and India, known as Regional Comprehensive Economic Partnership or RCEP</a:t>
            </a:r>
            <a:r>
              <a:rPr lang="en-US" dirty="0" smtClean="0">
                <a:latin typeface="+mn-lt"/>
                <a:cs typeface="TH SarabunPSK"/>
              </a:rPr>
              <a:t>.</a:t>
            </a:r>
          </a:p>
          <a:p>
            <a:r>
              <a:rPr lang="en-US" dirty="0">
                <a:latin typeface="+mn-lt"/>
              </a:rPr>
              <a:t>C</a:t>
            </a:r>
            <a:r>
              <a:rPr lang="en-US" dirty="0" smtClean="0">
                <a:latin typeface="+mn-lt"/>
              </a:rPr>
              <a:t>onsolidate </a:t>
            </a:r>
            <a:r>
              <a:rPr lang="en-US" dirty="0">
                <a:latin typeface="+mn-lt"/>
              </a:rPr>
              <a:t>existing FTAs among each other and to formulate a </a:t>
            </a:r>
            <a:r>
              <a:rPr lang="en-US" dirty="0" smtClean="0">
                <a:latin typeface="+mn-lt"/>
              </a:rPr>
              <a:t>Mega FTA.</a:t>
            </a:r>
          </a:p>
          <a:p>
            <a:r>
              <a:rPr lang="en-US" dirty="0">
                <a:latin typeface="+mn-lt"/>
              </a:rPr>
              <a:t>RCEP negotiation was launched by May 2013 and scheduled to be completed </a:t>
            </a:r>
            <a:r>
              <a:rPr lang="en-US" dirty="0" smtClean="0">
                <a:latin typeface="+mn-lt"/>
              </a:rPr>
              <a:t>within 2 </a:t>
            </a:r>
            <a:r>
              <a:rPr lang="en-US" dirty="0">
                <a:latin typeface="+mn-lt"/>
              </a:rPr>
              <a:t>years. In short, RCEP is a FTA on existing FTAs.</a:t>
            </a:r>
          </a:p>
        </p:txBody>
      </p:sp>
      <p:sp>
        <p:nvSpPr>
          <p:cNvPr id="4" name="Slide Number Placeholder 3"/>
          <p:cNvSpPr>
            <a:spLocks noGrp="1"/>
          </p:cNvSpPr>
          <p:nvPr>
            <p:ph type="sldNum" sz="quarter" idx="12"/>
          </p:nvPr>
        </p:nvSpPr>
        <p:spPr/>
        <p:txBody>
          <a:bodyPr/>
          <a:lstStyle/>
          <a:p>
            <a:fld id="{CB69A716-CE5B-48D2-83D4-4EAFD6EB7A32}" type="slidenum">
              <a:rPr lang="en-US" smtClean="0"/>
              <a:pPr/>
              <a:t>60</a:t>
            </a:fld>
            <a:endParaRPr lang="en-US"/>
          </a:p>
        </p:txBody>
      </p:sp>
    </p:spTree>
    <p:extLst>
      <p:ext uri="{BB962C8B-B14F-4D97-AF65-F5344CB8AC3E}">
        <p14:creationId xmlns:p14="http://schemas.microsoft.com/office/powerpoint/2010/main" xmlns="" val="52910860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RCEP in Brief</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967018306"/>
              </p:ext>
            </p:extLst>
          </p:nvPr>
        </p:nvGraphicFramePr>
        <p:xfrm>
          <a:off x="1066801" y="1600198"/>
          <a:ext cx="7467596" cy="4379242"/>
        </p:xfrm>
        <a:graphic>
          <a:graphicData uri="http://schemas.openxmlformats.org/drawingml/2006/table">
            <a:tbl>
              <a:tblPr firstRow="1" firstCol="1" bandRow="1">
                <a:tableStyleId>{5C22544A-7EE6-4342-B048-85BDC9FD1C3A}</a:tableStyleId>
              </a:tblPr>
              <a:tblGrid>
                <a:gridCol w="1257245"/>
                <a:gridCol w="1291822"/>
                <a:gridCol w="1040181"/>
                <a:gridCol w="885547"/>
                <a:gridCol w="907637"/>
                <a:gridCol w="896111"/>
                <a:gridCol w="1189053"/>
              </a:tblGrid>
              <a:tr h="804284">
                <a:tc>
                  <a:txBody>
                    <a:bodyPr/>
                    <a:lstStyle/>
                    <a:p>
                      <a:pPr marL="0" marR="0">
                        <a:lnSpc>
                          <a:spcPct val="115000"/>
                        </a:lnSpc>
                        <a:spcBef>
                          <a:spcPts val="0"/>
                        </a:spcBef>
                        <a:spcAft>
                          <a:spcPts val="0"/>
                        </a:spcAft>
                      </a:pPr>
                      <a:r>
                        <a:rPr lang="en-US" sz="1600" dirty="0">
                          <a:effectLst/>
                        </a:rPr>
                        <a:t> </a:t>
                      </a:r>
                      <a:endParaRPr lang="en-US" sz="1600" dirty="0">
                        <a:effectLst/>
                        <a:latin typeface="Cordia New"/>
                        <a:ea typeface="Calibri"/>
                        <a:cs typeface="Cordia New"/>
                      </a:endParaRPr>
                    </a:p>
                  </a:txBody>
                  <a:tcPr marL="68580" marR="68580" marT="0" marB="0" anchor="ctr"/>
                </a:tc>
                <a:tc>
                  <a:txBody>
                    <a:bodyPr/>
                    <a:lstStyle/>
                    <a:p>
                      <a:pPr marL="0" marR="0" algn="just">
                        <a:lnSpc>
                          <a:spcPct val="115000"/>
                        </a:lnSpc>
                        <a:spcBef>
                          <a:spcPts val="0"/>
                        </a:spcBef>
                        <a:spcAft>
                          <a:spcPts val="0"/>
                        </a:spcAft>
                      </a:pPr>
                      <a:r>
                        <a:rPr lang="en-US" sz="1600" dirty="0" smtClean="0">
                          <a:effectLst/>
                        </a:rPr>
                        <a:t>Australia</a:t>
                      </a:r>
                      <a:endParaRPr lang="en-US" sz="1600" dirty="0">
                        <a:effectLst/>
                        <a:latin typeface="Cordia New"/>
                        <a:ea typeface="Calibri"/>
                        <a:cs typeface="Cordia New"/>
                      </a:endParaRPr>
                    </a:p>
                  </a:txBody>
                  <a:tcPr marL="68580" marR="68580" marT="0" marB="0" anchor="ctr"/>
                </a:tc>
                <a:tc>
                  <a:txBody>
                    <a:bodyPr/>
                    <a:lstStyle/>
                    <a:p>
                      <a:pPr marL="0" marR="0" algn="just">
                        <a:lnSpc>
                          <a:spcPct val="115000"/>
                        </a:lnSpc>
                        <a:spcBef>
                          <a:spcPts val="0"/>
                        </a:spcBef>
                        <a:spcAft>
                          <a:spcPts val="0"/>
                        </a:spcAft>
                      </a:pPr>
                      <a:r>
                        <a:rPr lang="en-US" sz="1600" dirty="0" smtClean="0">
                          <a:effectLst/>
                        </a:rPr>
                        <a:t>New</a:t>
                      </a:r>
                      <a:r>
                        <a:rPr lang="en-US" sz="1600" baseline="0" dirty="0" smtClean="0">
                          <a:effectLst/>
                        </a:rPr>
                        <a:t> Zealand</a:t>
                      </a:r>
                      <a:endParaRPr lang="en-US" sz="1600" dirty="0">
                        <a:effectLst/>
                        <a:latin typeface="Cordia New"/>
                        <a:ea typeface="Calibri"/>
                        <a:cs typeface="Cordia New"/>
                      </a:endParaRPr>
                    </a:p>
                  </a:txBody>
                  <a:tcPr marL="68580" marR="68580" marT="0" marB="0" anchor="ctr"/>
                </a:tc>
                <a:tc>
                  <a:txBody>
                    <a:bodyPr/>
                    <a:lstStyle/>
                    <a:p>
                      <a:pPr marL="0" marR="0" algn="just">
                        <a:lnSpc>
                          <a:spcPct val="115000"/>
                        </a:lnSpc>
                        <a:spcBef>
                          <a:spcPts val="0"/>
                        </a:spcBef>
                        <a:spcAft>
                          <a:spcPts val="0"/>
                        </a:spcAft>
                      </a:pPr>
                      <a:r>
                        <a:rPr lang="en-US" sz="1600" dirty="0" smtClean="0">
                          <a:effectLst/>
                        </a:rPr>
                        <a:t>China</a:t>
                      </a:r>
                      <a:endParaRPr lang="en-US" sz="1600" dirty="0">
                        <a:effectLst/>
                        <a:latin typeface="Cordia New"/>
                        <a:ea typeface="Calibri"/>
                        <a:cs typeface="Cordia New"/>
                      </a:endParaRPr>
                    </a:p>
                  </a:txBody>
                  <a:tcPr marL="68580" marR="68580" marT="0" marB="0" anchor="ctr"/>
                </a:tc>
                <a:tc>
                  <a:txBody>
                    <a:bodyPr/>
                    <a:lstStyle/>
                    <a:p>
                      <a:pPr marL="0" marR="0" algn="just">
                        <a:lnSpc>
                          <a:spcPct val="115000"/>
                        </a:lnSpc>
                        <a:spcBef>
                          <a:spcPts val="0"/>
                        </a:spcBef>
                        <a:spcAft>
                          <a:spcPts val="0"/>
                        </a:spcAft>
                      </a:pPr>
                      <a:r>
                        <a:rPr lang="en-US" sz="1600" dirty="0" smtClean="0">
                          <a:effectLst/>
                        </a:rPr>
                        <a:t>India</a:t>
                      </a:r>
                      <a:endParaRPr lang="en-US" sz="1600" dirty="0">
                        <a:effectLst/>
                        <a:latin typeface="Cordia New"/>
                        <a:ea typeface="Calibri"/>
                        <a:cs typeface="Cordia New"/>
                      </a:endParaRPr>
                    </a:p>
                  </a:txBody>
                  <a:tcPr marL="68580" marR="68580" marT="0" marB="0" anchor="ctr"/>
                </a:tc>
                <a:tc>
                  <a:txBody>
                    <a:bodyPr/>
                    <a:lstStyle/>
                    <a:p>
                      <a:pPr marL="0" marR="0" algn="just">
                        <a:lnSpc>
                          <a:spcPct val="115000"/>
                        </a:lnSpc>
                        <a:spcBef>
                          <a:spcPts val="0"/>
                        </a:spcBef>
                        <a:spcAft>
                          <a:spcPts val="0"/>
                        </a:spcAft>
                      </a:pPr>
                      <a:r>
                        <a:rPr lang="en-US" sz="1600" dirty="0" smtClean="0">
                          <a:effectLst/>
                        </a:rPr>
                        <a:t>Japan</a:t>
                      </a:r>
                      <a:endParaRPr lang="en-US" sz="1600" dirty="0">
                        <a:effectLst/>
                        <a:latin typeface="Cordia New"/>
                        <a:ea typeface="Calibri"/>
                        <a:cs typeface="Cordia New"/>
                      </a:endParaRPr>
                    </a:p>
                  </a:txBody>
                  <a:tcPr marL="68580" marR="68580" marT="0" marB="0" anchor="ctr"/>
                </a:tc>
                <a:tc>
                  <a:txBody>
                    <a:bodyPr/>
                    <a:lstStyle/>
                    <a:p>
                      <a:pPr marL="0" marR="0" algn="just">
                        <a:lnSpc>
                          <a:spcPct val="115000"/>
                        </a:lnSpc>
                        <a:spcBef>
                          <a:spcPts val="0"/>
                        </a:spcBef>
                        <a:spcAft>
                          <a:spcPts val="0"/>
                        </a:spcAft>
                      </a:pPr>
                      <a:r>
                        <a:rPr lang="en-US" sz="1600" dirty="0" smtClean="0">
                          <a:effectLst/>
                          <a:latin typeface="+mn-lt"/>
                          <a:ea typeface="Calibri"/>
                          <a:cs typeface="Cordia New"/>
                        </a:rPr>
                        <a:t>South Korea</a:t>
                      </a:r>
                      <a:endParaRPr lang="en-US" sz="1600" dirty="0">
                        <a:effectLst/>
                        <a:latin typeface="+mn-lt"/>
                        <a:ea typeface="Calibri"/>
                        <a:cs typeface="Cordia New"/>
                      </a:endParaRPr>
                    </a:p>
                  </a:txBody>
                  <a:tcPr marL="68580" marR="68580" marT="0" marB="0" anchor="ctr"/>
                </a:tc>
              </a:tr>
              <a:tr h="402142">
                <a:tc>
                  <a:txBody>
                    <a:bodyPr/>
                    <a:lstStyle/>
                    <a:p>
                      <a:pPr marL="0" marR="0">
                        <a:lnSpc>
                          <a:spcPct val="115000"/>
                        </a:lnSpc>
                        <a:spcBef>
                          <a:spcPts val="0"/>
                        </a:spcBef>
                        <a:spcAft>
                          <a:spcPts val="0"/>
                        </a:spcAft>
                      </a:pPr>
                      <a:r>
                        <a:rPr lang="en-US" sz="1600" dirty="0" smtClean="0">
                          <a:effectLst/>
                        </a:rPr>
                        <a:t>ASEAN</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r>
              <a:tr h="804284">
                <a:tc>
                  <a:txBody>
                    <a:bodyPr/>
                    <a:lstStyle/>
                    <a:p>
                      <a:pPr marL="0" marR="0">
                        <a:lnSpc>
                          <a:spcPct val="115000"/>
                        </a:lnSpc>
                        <a:spcBef>
                          <a:spcPts val="0"/>
                        </a:spcBef>
                        <a:spcAft>
                          <a:spcPts val="0"/>
                        </a:spcAft>
                      </a:pPr>
                      <a:r>
                        <a:rPr lang="en-US" sz="1600" dirty="0" smtClean="0">
                          <a:effectLst/>
                        </a:rPr>
                        <a:t>Australia</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r>
              <a:tr h="581053">
                <a:tc>
                  <a:txBody>
                    <a:bodyPr/>
                    <a:lstStyle/>
                    <a:p>
                      <a:pPr marL="0" marR="0">
                        <a:lnSpc>
                          <a:spcPct val="115000"/>
                        </a:lnSpc>
                        <a:spcBef>
                          <a:spcPts val="0"/>
                        </a:spcBef>
                        <a:spcAft>
                          <a:spcPts val="0"/>
                        </a:spcAft>
                      </a:pPr>
                      <a:r>
                        <a:rPr lang="en-US" sz="1600" dirty="0" smtClean="0">
                          <a:effectLst/>
                        </a:rPr>
                        <a:t>New</a:t>
                      </a:r>
                      <a:r>
                        <a:rPr lang="en-US" sz="1600" baseline="0" dirty="0" smtClean="0">
                          <a:effectLst/>
                        </a:rPr>
                        <a:t> Zealand</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r>
              <a:tr h="402142">
                <a:tc>
                  <a:txBody>
                    <a:bodyPr/>
                    <a:lstStyle/>
                    <a:p>
                      <a:pPr marL="0" marR="0">
                        <a:lnSpc>
                          <a:spcPct val="115000"/>
                        </a:lnSpc>
                        <a:spcBef>
                          <a:spcPts val="0"/>
                        </a:spcBef>
                        <a:spcAft>
                          <a:spcPts val="0"/>
                        </a:spcAft>
                      </a:pPr>
                      <a:r>
                        <a:rPr lang="en-US" sz="1600" dirty="0" smtClean="0">
                          <a:effectLst/>
                        </a:rPr>
                        <a:t>China</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r>
              <a:tr h="402142">
                <a:tc>
                  <a:txBody>
                    <a:bodyPr/>
                    <a:lstStyle/>
                    <a:p>
                      <a:pPr marL="0" marR="0">
                        <a:lnSpc>
                          <a:spcPct val="115000"/>
                        </a:lnSpc>
                        <a:spcBef>
                          <a:spcPts val="0"/>
                        </a:spcBef>
                        <a:spcAft>
                          <a:spcPts val="0"/>
                        </a:spcAft>
                      </a:pPr>
                      <a:r>
                        <a:rPr lang="en-US" sz="1600" dirty="0" smtClean="0">
                          <a:effectLst/>
                        </a:rPr>
                        <a:t>India</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r>
              <a:tr h="402142">
                <a:tc>
                  <a:txBody>
                    <a:bodyPr/>
                    <a:lstStyle/>
                    <a:p>
                      <a:pPr marL="0" marR="0">
                        <a:lnSpc>
                          <a:spcPct val="115000"/>
                        </a:lnSpc>
                        <a:spcBef>
                          <a:spcPts val="0"/>
                        </a:spcBef>
                        <a:spcAft>
                          <a:spcPts val="0"/>
                        </a:spcAft>
                      </a:pPr>
                      <a:r>
                        <a:rPr lang="en-US" sz="1600" dirty="0" smtClean="0">
                          <a:effectLst/>
                        </a:rPr>
                        <a:t>Japan</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P</a:t>
                      </a:r>
                      <a:endParaRPr lang="en-US" sz="1600">
                        <a:effectLst/>
                        <a:latin typeface="Cordia New"/>
                        <a:ea typeface="Calibri"/>
                        <a:cs typeface="Cordia New"/>
                      </a:endParaRPr>
                    </a:p>
                  </a:txBody>
                  <a:tcPr marL="68580" marR="68580" marT="0" marB="0" anchor="ctr"/>
                </a:tc>
              </a:tr>
              <a:tr h="581053">
                <a:tc>
                  <a:txBody>
                    <a:bodyPr/>
                    <a:lstStyle/>
                    <a:p>
                      <a:pPr marL="0" marR="0">
                        <a:lnSpc>
                          <a:spcPct val="115000"/>
                        </a:lnSpc>
                        <a:spcBef>
                          <a:spcPts val="0"/>
                        </a:spcBef>
                        <a:spcAft>
                          <a:spcPts val="0"/>
                        </a:spcAft>
                      </a:pPr>
                      <a:r>
                        <a:rPr lang="en-US" sz="1600" dirty="0" smtClean="0">
                          <a:effectLst/>
                        </a:rPr>
                        <a:t>South Korea</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N</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S/E</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dirty="0">
                          <a:effectLst/>
                        </a:rPr>
                        <a:t>-</a:t>
                      </a:r>
                      <a:endParaRPr lang="en-US" sz="1600" dirty="0">
                        <a:effectLst/>
                        <a:latin typeface="Cordia New"/>
                        <a:ea typeface="Calibri"/>
                        <a:cs typeface="Cordia New"/>
                      </a:endParaRPr>
                    </a:p>
                  </a:txBody>
                  <a:tcPr marL="68580" marR="68580" marT="0" marB="0" anchor="ctr"/>
                </a:tc>
              </a:tr>
            </a:tbl>
          </a:graphicData>
        </a:graphic>
      </p:graphicFrame>
      <p:sp>
        <p:nvSpPr>
          <p:cNvPr id="4" name="Slide Number Placeholder 3"/>
          <p:cNvSpPr>
            <a:spLocks noGrp="1"/>
          </p:cNvSpPr>
          <p:nvPr>
            <p:ph type="sldNum" sz="quarter" idx="12"/>
          </p:nvPr>
        </p:nvSpPr>
        <p:spPr/>
        <p:txBody>
          <a:bodyPr/>
          <a:lstStyle/>
          <a:p>
            <a:fld id="{CB69A716-CE5B-48D2-83D4-4EAFD6EB7A32}" type="slidenum">
              <a:rPr lang="en-US" smtClean="0"/>
              <a:pPr/>
              <a:t>61</a:t>
            </a:fld>
            <a:endParaRPr lang="en-US"/>
          </a:p>
        </p:txBody>
      </p:sp>
      <p:sp>
        <p:nvSpPr>
          <p:cNvPr id="6" name="TextBox 5"/>
          <p:cNvSpPr txBox="1"/>
          <p:nvPr/>
        </p:nvSpPr>
        <p:spPr>
          <a:xfrm>
            <a:off x="1219200" y="6019021"/>
            <a:ext cx="7086600" cy="646331"/>
          </a:xfrm>
          <a:prstGeom prst="rect">
            <a:avLst/>
          </a:prstGeom>
          <a:noFill/>
        </p:spPr>
        <p:txBody>
          <a:bodyPr wrap="square" rtlCol="0">
            <a:spAutoFit/>
          </a:bodyPr>
          <a:lstStyle/>
          <a:p>
            <a:r>
              <a:rPr lang="en-US" dirty="0"/>
              <a:t>S (</a:t>
            </a:r>
            <a:r>
              <a:rPr lang="en-US" dirty="0" smtClean="0"/>
              <a:t>Signed) S/E </a:t>
            </a:r>
            <a:r>
              <a:rPr lang="en-US" dirty="0"/>
              <a:t>(Signed and in effect) </a:t>
            </a:r>
            <a:r>
              <a:rPr lang="en-US" dirty="0" smtClean="0"/>
              <a:t>N </a:t>
            </a:r>
            <a:r>
              <a:rPr lang="en-US" dirty="0"/>
              <a:t>(Negotiation launched) </a:t>
            </a:r>
            <a:endParaRPr lang="en-US" dirty="0" smtClean="0"/>
          </a:p>
          <a:p>
            <a:r>
              <a:rPr lang="en-US" dirty="0" smtClean="0"/>
              <a:t>P </a:t>
            </a:r>
            <a:r>
              <a:rPr lang="en-US" dirty="0"/>
              <a:t>(Proposed and under study</a:t>
            </a:r>
            <a:r>
              <a:rPr lang="en-US" dirty="0" smtClean="0"/>
              <a:t>)</a:t>
            </a:r>
            <a:endParaRPr lang="en-US" dirty="0"/>
          </a:p>
        </p:txBody>
      </p:sp>
    </p:spTree>
    <p:extLst>
      <p:ext uri="{BB962C8B-B14F-4D97-AF65-F5344CB8AC3E}">
        <p14:creationId xmlns:p14="http://schemas.microsoft.com/office/powerpoint/2010/main" xmlns="" val="386200270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RCEP in Brief</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1615255464"/>
              </p:ext>
            </p:extLst>
          </p:nvPr>
        </p:nvGraphicFramePr>
        <p:xfrm>
          <a:off x="533400" y="1635252"/>
          <a:ext cx="8458200" cy="5063810"/>
        </p:xfrm>
        <a:graphic>
          <a:graphicData uri="http://schemas.openxmlformats.org/drawingml/2006/table">
            <a:tbl>
              <a:tblPr firstRow="1" firstCol="1" bandRow="1">
                <a:tableStyleId>{5C22544A-7EE6-4342-B048-85BDC9FD1C3A}</a:tableStyleId>
              </a:tblPr>
              <a:tblGrid>
                <a:gridCol w="1722967"/>
                <a:gridCol w="1018117"/>
                <a:gridCol w="1096433"/>
                <a:gridCol w="939800"/>
                <a:gridCol w="939800"/>
                <a:gridCol w="861483"/>
                <a:gridCol w="783167"/>
                <a:gridCol w="469900"/>
                <a:gridCol w="626533"/>
              </a:tblGrid>
              <a:tr h="335502">
                <a:tc rowSpan="2">
                  <a:txBody>
                    <a:bodyPr/>
                    <a:lstStyle/>
                    <a:p>
                      <a:pPr marL="0" marR="0" algn="ctr">
                        <a:lnSpc>
                          <a:spcPct val="115000"/>
                        </a:lnSpc>
                        <a:spcBef>
                          <a:spcPts val="0"/>
                        </a:spcBef>
                        <a:spcAft>
                          <a:spcPts val="0"/>
                        </a:spcAft>
                      </a:pPr>
                      <a:r>
                        <a:rPr lang="en-US" sz="2000" dirty="0" smtClean="0">
                          <a:effectLst/>
                          <a:latin typeface="+mn-lt"/>
                          <a:ea typeface="Calibri"/>
                          <a:cs typeface="Cordia New"/>
                        </a:rPr>
                        <a:t>TOPICs</a:t>
                      </a:r>
                      <a:endParaRPr lang="en-US" sz="2000" dirty="0">
                        <a:effectLst/>
                        <a:latin typeface="+mn-lt"/>
                        <a:ea typeface="Calibri"/>
                        <a:cs typeface="Cordia New"/>
                      </a:endParaRPr>
                    </a:p>
                  </a:txBody>
                  <a:tcPr marL="68580" marR="68580" marT="0" marB="0" anchor="ctr"/>
                </a:tc>
                <a:tc gridSpan="8">
                  <a:txBody>
                    <a:bodyPr/>
                    <a:lstStyle/>
                    <a:p>
                      <a:pPr marL="0" marR="0" algn="ctr">
                        <a:lnSpc>
                          <a:spcPct val="115000"/>
                        </a:lnSpc>
                        <a:spcBef>
                          <a:spcPts val="0"/>
                        </a:spcBef>
                        <a:spcAft>
                          <a:spcPts val="0"/>
                        </a:spcAft>
                      </a:pPr>
                      <a:r>
                        <a:rPr lang="en-US" sz="1600" dirty="0" smtClean="0">
                          <a:effectLst/>
                        </a:rPr>
                        <a:t>AGREEMENT</a:t>
                      </a:r>
                      <a:endParaRPr lang="en-US" sz="1600" dirty="0">
                        <a:effectLst/>
                        <a:latin typeface="Cordia New"/>
                        <a:ea typeface="Calibri"/>
                        <a:cs typeface="Cordia New"/>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677508">
                <a:tc vMerge="1">
                  <a:txBody>
                    <a:bodyPr/>
                    <a:lstStyle/>
                    <a:p>
                      <a:endParaRPr lang="en-US"/>
                    </a:p>
                  </a:txBody>
                  <a:tcPr/>
                </a:tc>
                <a:tc>
                  <a:txBody>
                    <a:bodyPr/>
                    <a:lstStyle/>
                    <a:p>
                      <a:pPr marL="0" marR="0" algn="ctr">
                        <a:lnSpc>
                          <a:spcPct val="115000"/>
                        </a:lnSpc>
                        <a:spcBef>
                          <a:spcPts val="0"/>
                        </a:spcBef>
                        <a:spcAft>
                          <a:spcPts val="0"/>
                        </a:spcAft>
                      </a:pPr>
                      <a:r>
                        <a:rPr lang="en-US" sz="1400" b="1" dirty="0">
                          <a:effectLst/>
                        </a:rPr>
                        <a:t>AEC</a:t>
                      </a:r>
                    </a:p>
                    <a:p>
                      <a:pPr marL="0" marR="0" algn="ctr">
                        <a:lnSpc>
                          <a:spcPct val="115000"/>
                        </a:lnSpc>
                        <a:spcBef>
                          <a:spcPts val="0"/>
                        </a:spcBef>
                        <a:spcAft>
                          <a:spcPts val="0"/>
                        </a:spcAft>
                      </a:pPr>
                      <a:r>
                        <a:rPr lang="en-US" sz="1400" b="1" dirty="0">
                          <a:effectLst/>
                        </a:rPr>
                        <a:t>(AFTA)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-China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-Japan</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-Korea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-ANZ</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-India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TPP</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RCEP</a:t>
                      </a:r>
                      <a:endParaRPr lang="en-US" sz="1400" b="1" dirty="0">
                        <a:effectLst/>
                        <a:latin typeface="Cordia New"/>
                        <a:ea typeface="Calibri"/>
                        <a:cs typeface="Cordia New"/>
                      </a:endParaRP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rPr>
                        <a:t>Free Trade</a:t>
                      </a:r>
                      <a:endParaRPr lang="en-US" sz="1600" dirty="0">
                        <a:effectLst/>
                        <a:latin typeface="Cordia New"/>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a:effectLst/>
                        </a:rPr>
                        <a:t>WG</a:t>
                      </a:r>
                      <a:endParaRPr lang="en-US" sz="1400" b="1">
                        <a:effectLst/>
                        <a:latin typeface="Cordia New"/>
                        <a:ea typeface="Calibri"/>
                        <a:cs typeface="Cordia New"/>
                      </a:endParaRP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rPr>
                        <a:t>Investment</a:t>
                      </a:r>
                      <a:endParaRPr lang="en-US" sz="1600" dirty="0">
                        <a:effectLst/>
                        <a:latin typeface="Cordia New"/>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a:effectLst/>
                        </a:rPr>
                        <a:t>WG</a:t>
                      </a:r>
                      <a:endParaRPr lang="en-US" sz="1400" b="1">
                        <a:effectLst/>
                        <a:latin typeface="Cordia New"/>
                        <a:ea typeface="Calibri"/>
                        <a:cs typeface="Cordia New"/>
                      </a:endParaRP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rPr>
                        <a:t>Service</a:t>
                      </a:r>
                      <a:endParaRPr lang="en-US" sz="1600" dirty="0">
                        <a:effectLst/>
                        <a:latin typeface="Cordia New"/>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WG</a:t>
                      </a:r>
                      <a:endParaRPr lang="en-US" sz="1400" b="1" dirty="0">
                        <a:effectLst/>
                        <a:latin typeface="Cordia New"/>
                        <a:ea typeface="Calibri"/>
                        <a:cs typeface="Cordia New"/>
                      </a:endParaRP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rPr>
                        <a:t>Government Procurement</a:t>
                      </a:r>
                      <a:endParaRPr lang="en-US" sz="1600" dirty="0">
                        <a:effectLst/>
                        <a:latin typeface="Cordia New"/>
                        <a:ea typeface="Calibri"/>
                        <a:cs typeface="Cordia New"/>
                      </a:endParaRPr>
                    </a:p>
                  </a:txBody>
                  <a:tcPr marL="68580" marR="68580" marT="0" marB="0"/>
                </a:tc>
                <a:tc>
                  <a:txBody>
                    <a:bodyPr/>
                    <a:lstStyle/>
                    <a:p>
                      <a:endParaRPr lang="en-US" sz="1100">
                        <a:effectLst/>
                        <a:latin typeface="Calibri"/>
                      </a:endParaRPr>
                    </a:p>
                  </a:txBody>
                  <a:tcPr marL="68580" marR="68580" marT="0" marB="0" anchor="ctr"/>
                </a:tc>
                <a:tc>
                  <a:txBody>
                    <a:bodyPr/>
                    <a:lstStyle/>
                    <a:p>
                      <a:endParaRPr lang="en-US" sz="1100">
                        <a:effectLst/>
                        <a:latin typeface="Calibri"/>
                      </a:endParaRPr>
                    </a:p>
                  </a:txBody>
                  <a:tcPr marL="68580" marR="68580" marT="0" marB="0" anchor="ctr"/>
                </a:tc>
                <a:tc>
                  <a:txBody>
                    <a:bodyPr/>
                    <a:lstStyle/>
                    <a:p>
                      <a:endParaRPr lang="en-US" sz="1100">
                        <a:effectLst/>
                        <a:latin typeface="Calibri"/>
                      </a:endParaRPr>
                    </a:p>
                  </a:txBody>
                  <a:tcPr marL="68580" marR="68580" marT="0" marB="0" anchor="ctr"/>
                </a:tc>
                <a:tc>
                  <a:txBody>
                    <a:bodyPr/>
                    <a:lstStyle/>
                    <a:p>
                      <a:endParaRPr lang="en-US" sz="1100">
                        <a:effectLst/>
                        <a:latin typeface="Calibri"/>
                      </a:endParaRPr>
                    </a:p>
                  </a:txBody>
                  <a:tcPr marL="68580" marR="68580" marT="0" marB="0" anchor="ctr"/>
                </a:tc>
                <a:tc>
                  <a:txBody>
                    <a:bodyPr/>
                    <a:lstStyle/>
                    <a:p>
                      <a:endParaRPr lang="en-US" sz="1100">
                        <a:effectLst/>
                        <a:latin typeface="Calibri"/>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PD</a:t>
                      </a:r>
                      <a:endParaRPr lang="en-US" sz="1400" b="1" dirty="0">
                        <a:effectLst/>
                        <a:latin typeface="Cordia New"/>
                        <a:ea typeface="Calibri"/>
                        <a:cs typeface="Cordia New"/>
                      </a:endParaRP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rPr>
                        <a:t>Financial</a:t>
                      </a:r>
                      <a:r>
                        <a:rPr lang="en-US" sz="1600" baseline="0" dirty="0" smtClean="0">
                          <a:effectLst/>
                        </a:rPr>
                        <a:t> liberalization</a:t>
                      </a:r>
                      <a:endParaRPr lang="en-US" sz="1600" dirty="0">
                        <a:effectLst/>
                        <a:latin typeface="Cordia New"/>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endParaRPr lang="en-US" sz="1400" b="1" dirty="0">
                        <a:effectLst/>
                        <a:latin typeface="Cordia New"/>
                        <a:ea typeface="Calibri"/>
                        <a:cs typeface="Cordia New"/>
                      </a:endParaRP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rPr>
                        <a:t>Labor movement</a:t>
                      </a:r>
                      <a:endParaRPr lang="en-US" sz="1600" dirty="0">
                        <a:effectLst/>
                        <a:latin typeface="Cordia New"/>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endParaRPr lang="en-US" sz="1100">
                        <a:effectLst/>
                        <a:latin typeface="Calibri"/>
                      </a:endParaRPr>
                    </a:p>
                  </a:txBody>
                  <a:tcPr marL="68580" marR="68580" marT="0" marB="0" anchor="ctr"/>
                </a:tc>
                <a:tc>
                  <a:txBody>
                    <a:bodyPr/>
                    <a:lstStyle/>
                    <a:p>
                      <a:endParaRPr lang="en-US" sz="1100">
                        <a:effectLst/>
                        <a:latin typeface="Calibri"/>
                      </a:endParaRPr>
                    </a:p>
                  </a:txBody>
                  <a:tcPr marL="68580" marR="68580" marT="0" marB="0" anchor="ctr"/>
                </a:tc>
                <a:tc>
                  <a:txBody>
                    <a:bodyPr/>
                    <a:lstStyle/>
                    <a:p>
                      <a:endParaRPr lang="en-US" sz="1100">
                        <a:effectLst/>
                        <a:latin typeface="Calibri"/>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 </a:t>
                      </a:r>
                      <a:endParaRPr lang="en-US" sz="1400" b="1" dirty="0">
                        <a:effectLst/>
                        <a:latin typeface="Cordia New"/>
                        <a:ea typeface="Calibri"/>
                        <a:cs typeface="Cordia New"/>
                      </a:endParaRPr>
                    </a:p>
                  </a:txBody>
                  <a:tcPr marL="68580" marR="68580" marT="0" marB="0" anchor="ctr"/>
                </a:tc>
              </a:tr>
              <a:tr h="587128">
                <a:tc>
                  <a:txBody>
                    <a:bodyPr/>
                    <a:lstStyle/>
                    <a:p>
                      <a:pPr marL="0" marR="0" algn="thaiDist">
                        <a:lnSpc>
                          <a:spcPct val="115000"/>
                        </a:lnSpc>
                        <a:spcBef>
                          <a:spcPts val="0"/>
                        </a:spcBef>
                        <a:spcAft>
                          <a:spcPts val="0"/>
                        </a:spcAft>
                      </a:pPr>
                      <a:r>
                        <a:rPr lang="en-US" sz="1600" dirty="0" smtClean="0">
                          <a:effectLst/>
                        </a:rPr>
                        <a:t>Environmental Standard</a:t>
                      </a:r>
                      <a:endParaRPr lang="en-US" sz="1600" dirty="0">
                        <a:effectLst/>
                        <a:latin typeface="Cordia New"/>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dirty="0">
                          <a:effectLst/>
                          <a:latin typeface="Wingdings 2"/>
                          <a:ea typeface="Times New Roman"/>
                          <a:cs typeface="TH SarabunPSK"/>
                        </a:rPr>
                        <a:t>P</a:t>
                      </a:r>
                      <a:endParaRPr lang="en-US" sz="1600"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endParaRPr lang="en-US" sz="1400" b="1" dirty="0">
                        <a:effectLst/>
                        <a:latin typeface="Cordia New"/>
                        <a:ea typeface="Calibri"/>
                        <a:cs typeface="Cordia New"/>
                      </a:endParaRPr>
                    </a:p>
                  </a:txBody>
                  <a:tcPr marL="68580" marR="68580" marT="0" marB="0" anchor="ctr"/>
                </a:tc>
              </a:tr>
            </a:tbl>
          </a:graphicData>
        </a:graphic>
      </p:graphicFrame>
      <p:sp>
        <p:nvSpPr>
          <p:cNvPr id="4" name="Slide Number Placeholder 3"/>
          <p:cNvSpPr>
            <a:spLocks noGrp="1"/>
          </p:cNvSpPr>
          <p:nvPr>
            <p:ph type="sldNum" sz="quarter" idx="12"/>
          </p:nvPr>
        </p:nvSpPr>
        <p:spPr/>
        <p:txBody>
          <a:bodyPr/>
          <a:lstStyle/>
          <a:p>
            <a:fld id="{CB69A716-CE5B-48D2-83D4-4EAFD6EB7A32}" type="slidenum">
              <a:rPr lang="en-US" smtClean="0"/>
              <a:pPr/>
              <a:t>62</a:t>
            </a:fld>
            <a:endParaRPr lang="en-US"/>
          </a:p>
        </p:txBody>
      </p:sp>
    </p:spTree>
    <p:extLst>
      <p:ext uri="{BB962C8B-B14F-4D97-AF65-F5344CB8AC3E}">
        <p14:creationId xmlns:p14="http://schemas.microsoft.com/office/powerpoint/2010/main" xmlns="" val="23961401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RCEP in Brief</a:t>
            </a:r>
            <a:endParaRPr lang="en-US"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CB69A716-CE5B-48D2-83D4-4EAFD6EB7A32}" type="slidenum">
              <a:rPr lang="en-US" smtClean="0"/>
              <a:pPr/>
              <a:t>63</a:t>
            </a:fld>
            <a:endParaRPr lang="en-US"/>
          </a:p>
        </p:txBody>
      </p:sp>
      <p:graphicFrame>
        <p:nvGraphicFramePr>
          <p:cNvPr id="5" name="Content Placeholder 4"/>
          <p:cNvGraphicFramePr>
            <a:graphicFrameLocks/>
          </p:cNvGraphicFramePr>
          <p:nvPr>
            <p:extLst>
              <p:ext uri="{D42A27DB-BD31-4B8C-83A1-F6EECF244321}">
                <p14:modId xmlns:p14="http://schemas.microsoft.com/office/powerpoint/2010/main" xmlns="" val="120259744"/>
              </p:ext>
            </p:extLst>
          </p:nvPr>
        </p:nvGraphicFramePr>
        <p:xfrm>
          <a:off x="533400" y="1635252"/>
          <a:ext cx="8458200" cy="4141180"/>
        </p:xfrm>
        <a:graphic>
          <a:graphicData uri="http://schemas.openxmlformats.org/drawingml/2006/table">
            <a:tbl>
              <a:tblPr firstRow="1" firstCol="1" bandRow="1">
                <a:tableStyleId>{5C22544A-7EE6-4342-B048-85BDC9FD1C3A}</a:tableStyleId>
              </a:tblPr>
              <a:tblGrid>
                <a:gridCol w="1722967"/>
                <a:gridCol w="1018117"/>
                <a:gridCol w="1096433"/>
                <a:gridCol w="939800"/>
                <a:gridCol w="939800"/>
                <a:gridCol w="861483"/>
                <a:gridCol w="783167"/>
                <a:gridCol w="469900"/>
                <a:gridCol w="626533"/>
              </a:tblGrid>
              <a:tr h="335502">
                <a:tc rowSpan="2">
                  <a:txBody>
                    <a:bodyPr/>
                    <a:lstStyle/>
                    <a:p>
                      <a:pPr marL="0" marR="0" algn="ctr">
                        <a:lnSpc>
                          <a:spcPct val="115000"/>
                        </a:lnSpc>
                        <a:spcBef>
                          <a:spcPts val="0"/>
                        </a:spcBef>
                        <a:spcAft>
                          <a:spcPts val="0"/>
                        </a:spcAft>
                      </a:pPr>
                      <a:r>
                        <a:rPr lang="en-US" sz="2000" dirty="0" smtClean="0">
                          <a:effectLst/>
                          <a:latin typeface="+mn-lt"/>
                          <a:ea typeface="Calibri"/>
                          <a:cs typeface="Cordia New"/>
                        </a:rPr>
                        <a:t>TOPICs</a:t>
                      </a:r>
                      <a:endParaRPr lang="en-US" sz="2000" dirty="0">
                        <a:effectLst/>
                        <a:latin typeface="+mn-lt"/>
                        <a:ea typeface="Calibri"/>
                        <a:cs typeface="Cordia New"/>
                      </a:endParaRPr>
                    </a:p>
                  </a:txBody>
                  <a:tcPr marL="68580" marR="68580" marT="0" marB="0" anchor="ctr"/>
                </a:tc>
                <a:tc gridSpan="8">
                  <a:txBody>
                    <a:bodyPr/>
                    <a:lstStyle/>
                    <a:p>
                      <a:pPr marL="0" marR="0" algn="ctr">
                        <a:lnSpc>
                          <a:spcPct val="115000"/>
                        </a:lnSpc>
                        <a:spcBef>
                          <a:spcPts val="0"/>
                        </a:spcBef>
                        <a:spcAft>
                          <a:spcPts val="0"/>
                        </a:spcAft>
                      </a:pPr>
                      <a:r>
                        <a:rPr lang="en-US" sz="1600" dirty="0" smtClean="0">
                          <a:effectLst/>
                        </a:rPr>
                        <a:t>AGREEMENT</a:t>
                      </a:r>
                      <a:endParaRPr lang="en-US" sz="1600" dirty="0">
                        <a:effectLst/>
                        <a:latin typeface="Cordia New"/>
                        <a:ea typeface="Calibri"/>
                        <a:cs typeface="Cordia New"/>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677508">
                <a:tc vMerge="1">
                  <a:txBody>
                    <a:bodyPr/>
                    <a:lstStyle/>
                    <a:p>
                      <a:endParaRPr lang="en-US"/>
                    </a:p>
                  </a:txBody>
                  <a:tcPr/>
                </a:tc>
                <a:tc>
                  <a:txBody>
                    <a:bodyPr/>
                    <a:lstStyle/>
                    <a:p>
                      <a:pPr marL="0" marR="0" algn="ctr">
                        <a:lnSpc>
                          <a:spcPct val="115000"/>
                        </a:lnSpc>
                        <a:spcBef>
                          <a:spcPts val="0"/>
                        </a:spcBef>
                        <a:spcAft>
                          <a:spcPts val="0"/>
                        </a:spcAft>
                      </a:pPr>
                      <a:r>
                        <a:rPr lang="en-US" sz="1400" b="1" dirty="0">
                          <a:effectLst/>
                        </a:rPr>
                        <a:t>AEC</a:t>
                      </a:r>
                    </a:p>
                    <a:p>
                      <a:pPr marL="0" marR="0" algn="ctr">
                        <a:lnSpc>
                          <a:spcPct val="115000"/>
                        </a:lnSpc>
                        <a:spcBef>
                          <a:spcPts val="0"/>
                        </a:spcBef>
                        <a:spcAft>
                          <a:spcPts val="0"/>
                        </a:spcAft>
                      </a:pPr>
                      <a:r>
                        <a:rPr lang="en-US" sz="1400" b="1" dirty="0">
                          <a:effectLst/>
                        </a:rPr>
                        <a:t>(AFTA)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-China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-Japan</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-Korea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-ANZ</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ASEAN</a:t>
                      </a:r>
                    </a:p>
                    <a:p>
                      <a:pPr marL="0" marR="0" algn="ctr">
                        <a:lnSpc>
                          <a:spcPct val="115000"/>
                        </a:lnSpc>
                        <a:spcBef>
                          <a:spcPts val="0"/>
                        </a:spcBef>
                        <a:spcAft>
                          <a:spcPts val="0"/>
                        </a:spcAft>
                      </a:pPr>
                      <a:r>
                        <a:rPr lang="en-US" sz="1400" b="1" dirty="0">
                          <a:effectLst/>
                        </a:rPr>
                        <a:t>-India</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TPP</a:t>
                      </a:r>
                      <a:endParaRPr lang="en-US" sz="1400" b="1" dirty="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400" b="1" dirty="0">
                          <a:effectLst/>
                        </a:rPr>
                        <a:t>RCEP</a:t>
                      </a:r>
                      <a:endParaRPr lang="en-US" sz="1400" b="1" dirty="0">
                        <a:effectLst/>
                        <a:latin typeface="Cordia New"/>
                        <a:ea typeface="Calibri"/>
                        <a:cs typeface="Cordia New"/>
                      </a:endParaRPr>
                    </a:p>
                  </a:txBody>
                  <a:tcPr marL="68580" marR="68580" marT="0" marB="0" anchor="ctr"/>
                </a:tc>
              </a:tr>
              <a:tr h="335502">
                <a:tc>
                  <a:txBody>
                    <a:bodyPr/>
                    <a:lstStyle/>
                    <a:p>
                      <a:pPr marL="0" marR="0">
                        <a:lnSpc>
                          <a:spcPct val="115000"/>
                        </a:lnSpc>
                        <a:spcBef>
                          <a:spcPts val="0"/>
                        </a:spcBef>
                        <a:spcAft>
                          <a:spcPts val="0"/>
                        </a:spcAft>
                      </a:pPr>
                      <a:r>
                        <a:rPr lang="en-US" sz="1600" dirty="0" smtClean="0">
                          <a:effectLst/>
                          <a:latin typeface="+mn-lt"/>
                          <a:ea typeface="Times New Roman"/>
                          <a:cs typeface="TH SarabunPSK"/>
                        </a:rPr>
                        <a:t>Competition Law</a:t>
                      </a:r>
                      <a:endParaRPr lang="en-US" sz="1600" dirty="0">
                        <a:effectLst/>
                        <a:latin typeface="+mn-lt"/>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100">
                          <a:effectLst/>
                          <a:latin typeface="TH SarabunPSK"/>
                          <a:ea typeface="Calibri"/>
                          <a:cs typeface="Cordia New"/>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100">
                          <a:effectLst/>
                          <a:latin typeface="TH SarabunPSK"/>
                          <a:ea typeface="Calibri"/>
                          <a:cs typeface="Cordia New"/>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100">
                          <a:effectLst/>
                          <a:latin typeface="TH SarabunPSK"/>
                          <a:ea typeface="Calibri"/>
                          <a:cs typeface="Cordia New"/>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100">
                          <a:effectLst/>
                          <a:latin typeface="TH SarabunPSK"/>
                          <a:ea typeface="Calibri"/>
                          <a:cs typeface="Cordia New"/>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100">
                          <a:effectLst/>
                          <a:latin typeface="TH SarabunPSK"/>
                          <a:ea typeface="Calibri"/>
                          <a:cs typeface="Cordia New"/>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100">
                          <a:effectLst/>
                          <a:latin typeface="TH SarabunPSK"/>
                          <a:ea typeface="Calibri"/>
                          <a:cs typeface="Cordia New"/>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dirty="0">
                          <a:effectLst/>
                          <a:latin typeface="+mn-lt"/>
                          <a:ea typeface="Calibri"/>
                          <a:cs typeface="Cordia New"/>
                        </a:rPr>
                        <a:t>WG</a:t>
                      </a:r>
                    </a:p>
                  </a:txBody>
                  <a:tcPr marL="68580" marR="68580" marT="0" marB="0" anchor="ctr"/>
                </a:tc>
              </a:tr>
              <a:tr h="335502">
                <a:tc>
                  <a:txBody>
                    <a:bodyPr/>
                    <a:lstStyle/>
                    <a:p>
                      <a:pPr marL="0" marR="0">
                        <a:lnSpc>
                          <a:spcPct val="115000"/>
                        </a:lnSpc>
                        <a:spcBef>
                          <a:spcPts val="0"/>
                        </a:spcBef>
                        <a:spcAft>
                          <a:spcPts val="0"/>
                        </a:spcAft>
                      </a:pPr>
                      <a:r>
                        <a:rPr lang="en-US" sz="1600" dirty="0" smtClean="0">
                          <a:effectLst/>
                          <a:latin typeface="+mn-lt"/>
                          <a:ea typeface="Times New Roman"/>
                          <a:cs typeface="Cordia New"/>
                        </a:rPr>
                        <a:t>(</a:t>
                      </a:r>
                      <a:r>
                        <a:rPr lang="en-US" sz="1600" dirty="0">
                          <a:effectLst/>
                          <a:latin typeface="+mn-lt"/>
                          <a:ea typeface="Times New Roman"/>
                          <a:cs typeface="Cordia New"/>
                        </a:rPr>
                        <a:t>SPS)</a:t>
                      </a:r>
                      <a:endParaRPr lang="en-US" sz="1600" dirty="0">
                        <a:effectLst/>
                        <a:latin typeface="+mn-lt"/>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dirty="0">
                          <a:effectLst/>
                          <a:latin typeface="+mn-lt"/>
                          <a:ea typeface="Calibri"/>
                          <a:cs typeface="Cordia New"/>
                        </a:rPr>
                        <a:t>WG</a:t>
                      </a: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latin typeface="+mn-lt"/>
                          <a:ea typeface="Times New Roman"/>
                          <a:cs typeface="Cordia New"/>
                        </a:rPr>
                        <a:t>(</a:t>
                      </a:r>
                      <a:r>
                        <a:rPr lang="en-US" sz="1600" dirty="0">
                          <a:effectLst/>
                          <a:latin typeface="+mn-lt"/>
                          <a:ea typeface="Times New Roman"/>
                          <a:cs typeface="Cordia New"/>
                        </a:rPr>
                        <a:t>TBT)</a:t>
                      </a:r>
                      <a:endParaRPr lang="en-US" sz="1600" dirty="0">
                        <a:effectLst/>
                        <a:latin typeface="+mn-lt"/>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dirty="0">
                          <a:effectLst/>
                          <a:latin typeface="+mn-lt"/>
                          <a:ea typeface="Calibri"/>
                          <a:cs typeface="Cordia New"/>
                        </a:rPr>
                        <a:t>WG</a:t>
                      </a: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latin typeface="+mn-lt"/>
                          <a:ea typeface="Times New Roman"/>
                          <a:cs typeface="TH SarabunPSK"/>
                        </a:rPr>
                        <a:t>Intellectual Property</a:t>
                      </a:r>
                      <a:r>
                        <a:rPr lang="en-US" sz="1600" baseline="0" dirty="0" smtClean="0">
                          <a:effectLst/>
                          <a:latin typeface="+mn-lt"/>
                          <a:ea typeface="Times New Roman"/>
                          <a:cs typeface="TH SarabunPSK"/>
                        </a:rPr>
                        <a:t> rights</a:t>
                      </a:r>
                      <a:endParaRPr lang="en-US" sz="1600" dirty="0">
                        <a:effectLst/>
                        <a:latin typeface="+mn-lt"/>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dirty="0">
                          <a:effectLst/>
                          <a:latin typeface="+mn-lt"/>
                          <a:ea typeface="Calibri"/>
                          <a:cs typeface="Cordia New"/>
                        </a:rPr>
                        <a:t>WG</a:t>
                      </a:r>
                    </a:p>
                  </a:txBody>
                  <a:tcPr marL="68580" marR="68580" marT="0" marB="0" anchor="ctr"/>
                </a:tc>
              </a:tr>
              <a:tr h="335502">
                <a:tc>
                  <a:txBody>
                    <a:bodyPr/>
                    <a:lstStyle/>
                    <a:p>
                      <a:pPr marL="0" marR="0" algn="thaiDist">
                        <a:lnSpc>
                          <a:spcPct val="115000"/>
                        </a:lnSpc>
                        <a:spcBef>
                          <a:spcPts val="0"/>
                        </a:spcBef>
                        <a:spcAft>
                          <a:spcPts val="0"/>
                        </a:spcAft>
                      </a:pPr>
                      <a:r>
                        <a:rPr lang="en-US" sz="1600" dirty="0" smtClean="0">
                          <a:effectLst/>
                          <a:latin typeface="+mn-lt"/>
                          <a:ea typeface="Calibri"/>
                          <a:cs typeface="TH SarabunPSK"/>
                        </a:rPr>
                        <a:t>Labor</a:t>
                      </a:r>
                      <a:r>
                        <a:rPr lang="en-US" sz="1600" baseline="0" dirty="0" smtClean="0">
                          <a:effectLst/>
                          <a:latin typeface="+mn-lt"/>
                          <a:ea typeface="Calibri"/>
                          <a:cs typeface="TH SarabunPSK"/>
                        </a:rPr>
                        <a:t> Standard</a:t>
                      </a:r>
                      <a:endParaRPr lang="en-US" sz="1600" dirty="0">
                        <a:effectLst/>
                        <a:latin typeface="+mn-lt"/>
                        <a:ea typeface="Calibri"/>
                        <a:cs typeface="Cordia New"/>
                      </a:endParaRPr>
                    </a:p>
                  </a:txBody>
                  <a:tcPr marL="68580" marR="68580" marT="0" marB="0"/>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b="1">
                          <a:effectLst/>
                          <a:latin typeface="Wingdings 2"/>
                          <a:ea typeface="Times New Roman"/>
                          <a:cs typeface="TH SarabunPSK"/>
                        </a:rPr>
                        <a:t> </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r>
                        <a:rPr lang="en-US" sz="1600">
                          <a:effectLst/>
                          <a:latin typeface="Wingdings 2"/>
                          <a:ea typeface="Times New Roman"/>
                          <a:cs typeface="TH SarabunPSK"/>
                        </a:rPr>
                        <a:t>P</a:t>
                      </a:r>
                      <a:endParaRPr lang="en-US" sz="1600">
                        <a:effectLst/>
                        <a:latin typeface="Cordia New"/>
                        <a:ea typeface="Calibri"/>
                        <a:cs typeface="Cordia New"/>
                      </a:endParaRPr>
                    </a:p>
                  </a:txBody>
                  <a:tcPr marL="68580" marR="68580" marT="0" marB="0" anchor="ctr"/>
                </a:tc>
                <a:tc>
                  <a:txBody>
                    <a:bodyPr/>
                    <a:lstStyle/>
                    <a:p>
                      <a:pPr marL="0" marR="0" algn="ctr">
                        <a:lnSpc>
                          <a:spcPct val="115000"/>
                        </a:lnSpc>
                        <a:spcBef>
                          <a:spcPts val="0"/>
                        </a:spcBef>
                        <a:spcAft>
                          <a:spcPts val="0"/>
                        </a:spcAft>
                      </a:pPr>
                      <a:endParaRPr lang="en-US" sz="1600" dirty="0">
                        <a:effectLst/>
                        <a:latin typeface="+mn-lt"/>
                        <a:ea typeface="Calibri"/>
                        <a:cs typeface="Cordia New"/>
                      </a:endParaRPr>
                    </a:p>
                  </a:txBody>
                  <a:tcPr marL="68580" marR="68580" marT="0" marB="0" anchor="ctr"/>
                </a:tc>
              </a:tr>
            </a:tbl>
          </a:graphicData>
        </a:graphic>
      </p:graphicFrame>
    </p:spTree>
    <p:extLst>
      <p:ext uri="{BB962C8B-B14F-4D97-AF65-F5344CB8AC3E}">
        <p14:creationId xmlns:p14="http://schemas.microsoft.com/office/powerpoint/2010/main" xmlns="" val="21324506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t>Tariff Policy Stance and Liberalization Commitments made Prior RCEP Initiatives.</a:t>
            </a:r>
          </a:p>
        </p:txBody>
      </p:sp>
      <p:sp>
        <p:nvSpPr>
          <p:cNvPr id="3" name="Content Placeholder 2"/>
          <p:cNvSpPr>
            <a:spLocks noGrp="1"/>
          </p:cNvSpPr>
          <p:nvPr>
            <p:ph idx="1"/>
          </p:nvPr>
        </p:nvSpPr>
        <p:spPr/>
        <p:txBody>
          <a:bodyPr>
            <a:normAutofit lnSpcReduction="10000"/>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r>
              <a:rPr lang="en-US" dirty="0" smtClean="0"/>
              <a:t>continued</a:t>
            </a:r>
            <a:endParaRPr lang="en-US" dirty="0"/>
          </a:p>
        </p:txBody>
      </p:sp>
      <p:sp>
        <p:nvSpPr>
          <p:cNvPr id="4" name="Slide Number Placeholder 3"/>
          <p:cNvSpPr>
            <a:spLocks noGrp="1"/>
          </p:cNvSpPr>
          <p:nvPr>
            <p:ph type="sldNum" sz="quarter" idx="12"/>
          </p:nvPr>
        </p:nvSpPr>
        <p:spPr/>
        <p:txBody>
          <a:bodyPr/>
          <a:lstStyle/>
          <a:p>
            <a:fld id="{CB69A716-CE5B-48D2-83D4-4EAFD6EB7A32}" type="slidenum">
              <a:rPr lang="en-US" smtClean="0"/>
              <a:pPr/>
              <a:t>64</a:t>
            </a:fld>
            <a:endParaRPr lang="en-US"/>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90550" y="1600200"/>
            <a:ext cx="7962900" cy="41148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2135857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rgbClr val="2F5897"/>
                </a:solidFill>
              </a:rPr>
              <a:t>Tariff Policy Stance and Liberalization Commitments made Prior RCEP Initiatives.</a:t>
            </a:r>
            <a:endParaRPr lang="en-US" dirty="0"/>
          </a:p>
        </p:txBody>
      </p:sp>
      <p:sp>
        <p:nvSpPr>
          <p:cNvPr id="4" name="Slide Number Placeholder 3"/>
          <p:cNvSpPr>
            <a:spLocks noGrp="1"/>
          </p:cNvSpPr>
          <p:nvPr>
            <p:ph type="sldNum" sz="quarter" idx="12"/>
          </p:nvPr>
        </p:nvSpPr>
        <p:spPr/>
        <p:txBody>
          <a:bodyPr/>
          <a:lstStyle/>
          <a:p>
            <a:fld id="{CB69A716-CE5B-48D2-83D4-4EAFD6EB7A32}" type="slidenum">
              <a:rPr lang="en-US" smtClean="0"/>
              <a:pPr/>
              <a:t>65</a:t>
            </a:fld>
            <a:endParaRPr lang="en-US"/>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1000" y="1676400"/>
            <a:ext cx="8153400" cy="39624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95780851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Implications for Industry</a:t>
            </a:r>
            <a:endParaRPr lang="en-US" dirty="0"/>
          </a:p>
        </p:txBody>
      </p:sp>
      <p:sp>
        <p:nvSpPr>
          <p:cNvPr id="3" name="Content Placeholder 2"/>
          <p:cNvSpPr>
            <a:spLocks noGrp="1"/>
          </p:cNvSpPr>
          <p:nvPr>
            <p:ph idx="1"/>
          </p:nvPr>
        </p:nvSpPr>
        <p:spPr/>
        <p:txBody>
          <a:bodyPr/>
          <a:lstStyle/>
          <a:p>
            <a:r>
              <a:rPr lang="en-US" dirty="0" smtClean="0">
                <a:latin typeface="+mn-lt"/>
              </a:rPr>
              <a:t>More pressure on market access for protective industry.</a:t>
            </a:r>
          </a:p>
          <a:p>
            <a:r>
              <a:rPr lang="en-US" dirty="0" smtClean="0">
                <a:latin typeface="+mn-lt"/>
              </a:rPr>
              <a:t>Negotiation on </a:t>
            </a:r>
            <a:r>
              <a:rPr lang="en-US" dirty="0">
                <a:latin typeface="+mn-lt"/>
              </a:rPr>
              <a:t>restrictive </a:t>
            </a:r>
            <a:r>
              <a:rPr lang="en-US" dirty="0" smtClean="0">
                <a:latin typeface="+mn-lt"/>
              </a:rPr>
              <a:t>measures for already opened sector, such as  </a:t>
            </a:r>
            <a:r>
              <a:rPr lang="en-US" dirty="0">
                <a:latin typeface="+mn-lt"/>
              </a:rPr>
              <a:t>rules of </a:t>
            </a:r>
            <a:r>
              <a:rPr lang="en-US" dirty="0" smtClean="0">
                <a:latin typeface="+mn-lt"/>
              </a:rPr>
              <a:t>origin and </a:t>
            </a:r>
            <a:r>
              <a:rPr lang="en-US" dirty="0">
                <a:latin typeface="+mn-lt"/>
              </a:rPr>
              <a:t>other </a:t>
            </a:r>
            <a:r>
              <a:rPr lang="en-US" dirty="0" smtClean="0">
                <a:latin typeface="+mn-lt"/>
              </a:rPr>
              <a:t>constraints.</a:t>
            </a:r>
          </a:p>
          <a:p>
            <a:r>
              <a:rPr lang="en-US" dirty="0" smtClean="0">
                <a:latin typeface="+mn-lt"/>
              </a:rPr>
              <a:t>Investment, service, government procurement, and etc.</a:t>
            </a: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66</a:t>
            </a:fld>
            <a:endParaRPr lang="en-US"/>
          </a:p>
        </p:txBody>
      </p:sp>
    </p:spTree>
    <p:extLst>
      <p:ext uri="{BB962C8B-B14F-4D97-AF65-F5344CB8AC3E}">
        <p14:creationId xmlns:p14="http://schemas.microsoft.com/office/powerpoint/2010/main" xmlns="" val="23692982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Tools to Study Potential Impacts on Thai Industry</a:t>
            </a:r>
            <a:endParaRPr lang="en-US" dirty="0"/>
          </a:p>
        </p:txBody>
      </p:sp>
      <p:sp>
        <p:nvSpPr>
          <p:cNvPr id="3" name="Content Placeholder 2"/>
          <p:cNvSpPr>
            <a:spLocks noGrp="1"/>
          </p:cNvSpPr>
          <p:nvPr>
            <p:ph idx="1"/>
          </p:nvPr>
        </p:nvSpPr>
        <p:spPr/>
        <p:txBody>
          <a:bodyPr/>
          <a:lstStyle/>
          <a:p>
            <a:r>
              <a:rPr lang="en-US" dirty="0">
                <a:latin typeface="+mn-lt"/>
              </a:rPr>
              <a:t>Statistical analysis</a:t>
            </a:r>
          </a:p>
          <a:p>
            <a:pPr lvl="1"/>
            <a:r>
              <a:rPr lang="en-US" dirty="0">
                <a:latin typeface="+mn-lt"/>
              </a:rPr>
              <a:t>Gravity </a:t>
            </a:r>
            <a:r>
              <a:rPr lang="en-US" dirty="0" smtClean="0">
                <a:latin typeface="+mn-lt"/>
              </a:rPr>
              <a:t>Equation</a:t>
            </a:r>
          </a:p>
          <a:p>
            <a:r>
              <a:rPr lang="en-US" dirty="0" smtClean="0">
                <a:latin typeface="+mn-lt"/>
              </a:rPr>
              <a:t>Comparative FTA reviews</a:t>
            </a:r>
          </a:p>
          <a:p>
            <a:pPr lvl="1"/>
            <a:r>
              <a:rPr lang="en-US" dirty="0" smtClean="0">
                <a:latin typeface="+mn-lt"/>
              </a:rPr>
              <a:t>Existed FTAs</a:t>
            </a:r>
          </a:p>
          <a:p>
            <a:pPr lvl="1"/>
            <a:r>
              <a:rPr lang="en-US" dirty="0" smtClean="0">
                <a:latin typeface="+mn-lt"/>
              </a:rPr>
              <a:t>MFNs</a:t>
            </a:r>
          </a:p>
          <a:p>
            <a:pPr lvl="1"/>
            <a:r>
              <a:rPr lang="en-US" dirty="0" smtClean="0">
                <a:latin typeface="+mn-lt"/>
              </a:rPr>
              <a:t>FTA Rate</a:t>
            </a:r>
          </a:p>
          <a:p>
            <a:pPr lvl="1"/>
            <a:r>
              <a:rPr lang="en-US" dirty="0" smtClean="0">
                <a:latin typeface="+mn-lt"/>
              </a:rPr>
              <a:t>ROOs</a:t>
            </a:r>
          </a:p>
          <a:p>
            <a:pPr lvl="1"/>
            <a:r>
              <a:rPr lang="en-US" dirty="0" smtClean="0">
                <a:latin typeface="+mn-lt"/>
              </a:rPr>
              <a:t>Technical barrier to trade</a:t>
            </a:r>
          </a:p>
          <a:p>
            <a:r>
              <a:rPr lang="en-US" dirty="0" smtClean="0">
                <a:latin typeface="+mn-lt"/>
              </a:rPr>
              <a:t>Industry surveys</a:t>
            </a:r>
          </a:p>
          <a:p>
            <a:pPr lvl="1"/>
            <a:r>
              <a:rPr lang="en-US" dirty="0" smtClean="0">
                <a:latin typeface="+mn-lt"/>
              </a:rPr>
              <a:t>Current competitiveness level</a:t>
            </a:r>
          </a:p>
          <a:p>
            <a:pPr lvl="1"/>
            <a:r>
              <a:rPr lang="en-US" dirty="0" smtClean="0">
                <a:latin typeface="+mn-lt"/>
              </a:rPr>
              <a:t>Global Positioning</a:t>
            </a:r>
          </a:p>
          <a:p>
            <a:pPr lvl="1"/>
            <a:r>
              <a:rPr lang="en-US" dirty="0" smtClean="0">
                <a:latin typeface="+mn-lt"/>
              </a:rPr>
              <a:t>Global Value Chain</a:t>
            </a:r>
          </a:p>
        </p:txBody>
      </p:sp>
      <p:sp>
        <p:nvSpPr>
          <p:cNvPr id="4" name="Slide Number Placeholder 3"/>
          <p:cNvSpPr>
            <a:spLocks noGrp="1"/>
          </p:cNvSpPr>
          <p:nvPr>
            <p:ph type="sldNum" sz="quarter" idx="12"/>
          </p:nvPr>
        </p:nvSpPr>
        <p:spPr/>
        <p:txBody>
          <a:bodyPr/>
          <a:lstStyle/>
          <a:p>
            <a:fld id="{CB69A716-CE5B-48D2-83D4-4EAFD6EB7A32}" type="slidenum">
              <a:rPr lang="en-US" smtClean="0"/>
              <a:pPr/>
              <a:t>67</a:t>
            </a:fld>
            <a:endParaRPr lang="en-US"/>
          </a:p>
        </p:txBody>
      </p:sp>
    </p:spTree>
    <p:extLst>
      <p:ext uri="{BB962C8B-B14F-4D97-AF65-F5344CB8AC3E}">
        <p14:creationId xmlns:p14="http://schemas.microsoft.com/office/powerpoint/2010/main" xmlns="" val="283615035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smtClean="0"/>
              <a:t>Dynamic Gravity Equation</a:t>
            </a:r>
            <a:endParaRPr lang="en-US" sz="4800" dirty="0"/>
          </a:p>
        </p:txBody>
      </p:sp>
      <p:sp>
        <p:nvSpPr>
          <p:cNvPr id="3" name="Content Placeholder 2"/>
          <p:cNvSpPr>
            <a:spLocks noGrp="1"/>
          </p:cNvSpPr>
          <p:nvPr>
            <p:ph idx="1"/>
          </p:nvPr>
        </p:nvSpPr>
        <p:spPr>
          <a:xfrm>
            <a:off x="457200" y="1600200"/>
            <a:ext cx="8229600" cy="5029200"/>
          </a:xfrm>
        </p:spPr>
        <p:txBody>
          <a:bodyPr/>
          <a:lstStyle/>
          <a:p>
            <a:endParaRPr lang="en-US" dirty="0" smtClean="0"/>
          </a:p>
          <a:p>
            <a:endParaRPr lang="en-US" dirty="0"/>
          </a:p>
          <a:p>
            <a:endParaRPr lang="en-US" dirty="0" smtClean="0"/>
          </a:p>
          <a:p>
            <a:endParaRPr lang="en-US" dirty="0"/>
          </a:p>
          <a:p>
            <a:endParaRPr lang="en-US" dirty="0" smtClean="0"/>
          </a:p>
          <a:p>
            <a:r>
              <a:rPr lang="en-US" dirty="0" smtClean="0"/>
              <a:t>Short-run and long-run effects of trade policy change</a:t>
            </a:r>
          </a:p>
          <a:p>
            <a:r>
              <a:rPr lang="en-US" dirty="0" smtClean="0"/>
              <a:t>Rarely used in East Asian Studies</a:t>
            </a:r>
          </a:p>
          <a:p>
            <a:r>
              <a:rPr lang="en-US" dirty="0" smtClean="0"/>
              <a:t>Arellano and Bond estimators by </a:t>
            </a:r>
            <a:r>
              <a:rPr lang="en-US" dirty="0" err="1" smtClean="0"/>
              <a:t>Roodman</a:t>
            </a:r>
            <a:r>
              <a:rPr lang="en-US" dirty="0" smtClean="0"/>
              <a:t>(2009)</a:t>
            </a:r>
          </a:p>
          <a:p>
            <a:endParaRPr lang="en-US" dirty="0"/>
          </a:p>
        </p:txBody>
      </p:sp>
      <p:sp>
        <p:nvSpPr>
          <p:cNvPr id="4" name="Slide Number Placeholder 3"/>
          <p:cNvSpPr>
            <a:spLocks noGrp="1"/>
          </p:cNvSpPr>
          <p:nvPr>
            <p:ph type="sldNum" sz="quarter" idx="12"/>
          </p:nvPr>
        </p:nvSpPr>
        <p:spPr/>
        <p:txBody>
          <a:bodyPr/>
          <a:lstStyle/>
          <a:p>
            <a:fld id="{CB69A716-CE5B-48D2-83D4-4EAFD6EB7A32}" type="slidenum">
              <a:rPr lang="en-US" smtClean="0"/>
              <a:pPr/>
              <a:t>68</a:t>
            </a:fld>
            <a:endParaRPr lang="en-US"/>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xmlns="" val="3843589460"/>
              </p:ext>
            </p:extLst>
          </p:nvPr>
        </p:nvGraphicFramePr>
        <p:xfrm>
          <a:off x="457199" y="1828800"/>
          <a:ext cx="8223183" cy="1676400"/>
        </p:xfrm>
        <a:graphic>
          <a:graphicData uri="http://schemas.openxmlformats.org/presentationml/2006/ole">
            <p:oleObj spid="_x0000_s6150" r:id="rId3" imgW="5092700" imgH="863600" progId="Equation.DSMT4">
              <p:embed/>
            </p:oleObj>
          </a:graphicData>
        </a:graphic>
      </p:graphicFrame>
    </p:spTree>
    <p:extLst>
      <p:ext uri="{BB962C8B-B14F-4D97-AF65-F5344CB8AC3E}">
        <p14:creationId xmlns:p14="http://schemas.microsoft.com/office/powerpoint/2010/main" xmlns="" val="14979072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a:solidFill>
                  <a:srgbClr val="2F5897"/>
                </a:solidFill>
              </a:rPr>
              <a:t>Dynamic Gravity Equation</a:t>
            </a:r>
            <a:endParaRPr lang="en-US" dirty="0"/>
          </a:p>
        </p:txBody>
      </p:sp>
      <p:sp>
        <p:nvSpPr>
          <p:cNvPr id="3" name="Content Placeholder 2"/>
          <p:cNvSpPr>
            <a:spLocks noGrp="1"/>
          </p:cNvSpPr>
          <p:nvPr>
            <p:ph idx="1"/>
          </p:nvPr>
        </p:nvSpPr>
        <p:spPr/>
        <p:txBody>
          <a:bodyPr>
            <a:normAutofit/>
          </a:bodyPr>
          <a:lstStyle/>
          <a:p>
            <a:r>
              <a:rPr lang="en-US" sz="2800" dirty="0" smtClean="0">
                <a:latin typeface="+mn-lt"/>
              </a:rPr>
              <a:t>Export</a:t>
            </a:r>
          </a:p>
          <a:p>
            <a:pPr lvl="1"/>
            <a:r>
              <a:rPr lang="en-US" sz="1800" dirty="0" smtClean="0">
                <a:latin typeface="+mn-lt"/>
              </a:rPr>
              <a:t>Long-run effects: Australia, Indonesia, Philippines and Vietnam are positive and significant</a:t>
            </a:r>
          </a:p>
          <a:p>
            <a:pPr lvl="1"/>
            <a:r>
              <a:rPr lang="en-US" sz="1800" dirty="0" smtClean="0">
                <a:latin typeface="+mn-lt"/>
              </a:rPr>
              <a:t>Short-run effects: Australia, Indonesia and Malaysia are significant</a:t>
            </a:r>
          </a:p>
          <a:p>
            <a:r>
              <a:rPr lang="en-US" sz="2800" dirty="0" smtClean="0">
                <a:latin typeface="+mn-lt"/>
              </a:rPr>
              <a:t>Import</a:t>
            </a:r>
          </a:p>
          <a:p>
            <a:pPr lvl="1"/>
            <a:r>
              <a:rPr lang="en-US" sz="1800" dirty="0" smtClean="0">
                <a:latin typeface="+mn-lt"/>
              </a:rPr>
              <a:t>Long-run effects:  Australia, New Zealand, </a:t>
            </a:r>
            <a:r>
              <a:rPr lang="en-US" sz="1800" dirty="0">
                <a:latin typeface="+mn-lt"/>
              </a:rPr>
              <a:t>Indonesia, Philippines and Vietnam are positive and </a:t>
            </a:r>
            <a:r>
              <a:rPr lang="en-US" sz="1800" dirty="0" smtClean="0">
                <a:latin typeface="+mn-lt"/>
              </a:rPr>
              <a:t>significant.</a:t>
            </a:r>
          </a:p>
          <a:p>
            <a:pPr lvl="1"/>
            <a:r>
              <a:rPr lang="en-US" sz="1800" dirty="0" smtClean="0">
                <a:latin typeface="+mn-lt"/>
              </a:rPr>
              <a:t>Short-run effects: Australia and Philippines are positive and significant.</a:t>
            </a:r>
            <a:endParaRPr lang="en-US" sz="1800" dirty="0">
              <a:latin typeface="+mn-lt"/>
            </a:endParaRPr>
          </a:p>
          <a:p>
            <a:pPr lvl="1"/>
            <a:endParaRPr lang="en-US" sz="1800"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69</a:t>
            </a:fld>
            <a:endParaRPr lang="en-US"/>
          </a:p>
        </p:txBody>
      </p:sp>
    </p:spTree>
    <p:extLst>
      <p:ext uri="{BB962C8B-B14F-4D97-AF65-F5344CB8AC3E}">
        <p14:creationId xmlns:p14="http://schemas.microsoft.com/office/powerpoint/2010/main" xmlns="" val="14899235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Study of Thai Jewelry Industry</a:t>
            </a:r>
            <a:endParaRPr lang="en-US" dirty="0"/>
          </a:p>
        </p:txBody>
      </p:sp>
      <p:sp>
        <p:nvSpPr>
          <p:cNvPr id="3" name="Content Placeholder 2"/>
          <p:cNvSpPr>
            <a:spLocks noGrp="1"/>
          </p:cNvSpPr>
          <p:nvPr>
            <p:ph idx="1"/>
          </p:nvPr>
        </p:nvSpPr>
        <p:spPr/>
        <p:txBody>
          <a:bodyPr>
            <a:normAutofit/>
          </a:bodyPr>
          <a:lstStyle/>
          <a:p>
            <a:r>
              <a:rPr lang="en-US" sz="3200" dirty="0" smtClean="0">
                <a:latin typeface="+mn-lt"/>
              </a:rPr>
              <a:t>Existed FTAs</a:t>
            </a:r>
          </a:p>
          <a:p>
            <a:pPr lvl="1"/>
            <a:r>
              <a:rPr lang="en-US" sz="2000" dirty="0" smtClean="0">
                <a:latin typeface="+mn-lt"/>
              </a:rPr>
              <a:t>Thai side</a:t>
            </a:r>
          </a:p>
          <a:p>
            <a:pPr lvl="2"/>
            <a:r>
              <a:rPr lang="en-US" sz="2000" dirty="0" smtClean="0">
                <a:latin typeface="+mn-lt"/>
              </a:rPr>
              <a:t>Low MFNs and Low FTA rates</a:t>
            </a:r>
          </a:p>
          <a:p>
            <a:pPr lvl="1"/>
            <a:r>
              <a:rPr lang="en-US" sz="2000" dirty="0" smtClean="0">
                <a:latin typeface="+mn-lt"/>
              </a:rPr>
              <a:t>Export Partners </a:t>
            </a:r>
          </a:p>
          <a:p>
            <a:pPr lvl="2"/>
            <a:r>
              <a:rPr lang="en-US" sz="2000" dirty="0" smtClean="0">
                <a:latin typeface="+mn-lt"/>
              </a:rPr>
              <a:t>MFN Rate</a:t>
            </a:r>
          </a:p>
          <a:p>
            <a:pPr lvl="2"/>
            <a:r>
              <a:rPr lang="en-US" sz="2000" dirty="0" smtClean="0">
                <a:latin typeface="+mn-lt"/>
              </a:rPr>
              <a:t>FTA rates are almost zero</a:t>
            </a:r>
          </a:p>
          <a:p>
            <a:pPr lvl="2"/>
            <a:r>
              <a:rPr lang="en-US" sz="2000" dirty="0" smtClean="0">
                <a:latin typeface="+mn-lt"/>
              </a:rPr>
              <a:t>ROOs can be accumulated and easy to follow</a:t>
            </a:r>
          </a:p>
          <a:p>
            <a:pPr lvl="2"/>
            <a:r>
              <a:rPr lang="en-US" sz="2000" dirty="0" smtClean="0">
                <a:latin typeface="+mn-lt"/>
              </a:rPr>
              <a:t>Inclusion of Australia will be a plus</a:t>
            </a:r>
          </a:p>
          <a:p>
            <a:pPr lvl="2"/>
            <a:r>
              <a:rPr lang="en-US" sz="2000" dirty="0" smtClean="0">
                <a:latin typeface="+mn-lt"/>
              </a:rPr>
              <a:t>No technical barrier to trade</a:t>
            </a:r>
          </a:p>
          <a:p>
            <a:pPr lvl="1"/>
            <a:endParaRPr lang="en-US" sz="2000" dirty="0" smtClean="0">
              <a:latin typeface="+mn-lt"/>
            </a:endParaRPr>
          </a:p>
          <a:p>
            <a:pPr lvl="1"/>
            <a:endParaRPr lang="en-US" sz="2000" dirty="0" smtClean="0">
              <a:latin typeface="+mn-lt"/>
            </a:endParaRPr>
          </a:p>
          <a:p>
            <a:pPr lvl="1"/>
            <a:endParaRPr lang="en-US" sz="2000"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70</a:t>
            </a:fld>
            <a:endParaRPr lang="en-US"/>
          </a:p>
        </p:txBody>
      </p:sp>
    </p:spTree>
    <p:extLst>
      <p:ext uri="{BB962C8B-B14F-4D97-AF65-F5344CB8AC3E}">
        <p14:creationId xmlns:p14="http://schemas.microsoft.com/office/powerpoint/2010/main" xmlns="" val="341939754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2F5897"/>
                </a:solidFill>
              </a:rPr>
              <a:t>Case Study of Thai Jewelry Industry</a:t>
            </a:r>
            <a:endParaRPr lang="en-US" dirty="0"/>
          </a:p>
        </p:txBody>
      </p:sp>
      <p:sp>
        <p:nvSpPr>
          <p:cNvPr id="3" name="Content Placeholder 2"/>
          <p:cNvSpPr>
            <a:spLocks noGrp="1"/>
          </p:cNvSpPr>
          <p:nvPr>
            <p:ph idx="1"/>
          </p:nvPr>
        </p:nvSpPr>
        <p:spPr/>
        <p:txBody>
          <a:bodyPr>
            <a:normAutofit fontScale="92500" lnSpcReduction="10000"/>
          </a:bodyPr>
          <a:lstStyle/>
          <a:p>
            <a:r>
              <a:rPr lang="en-US" sz="3200" dirty="0">
                <a:latin typeface="+mn-lt"/>
              </a:rPr>
              <a:t>Industry </a:t>
            </a:r>
            <a:r>
              <a:rPr lang="en-US" sz="3200" dirty="0" smtClean="0">
                <a:latin typeface="+mn-lt"/>
              </a:rPr>
              <a:t>surveys</a:t>
            </a:r>
          </a:p>
          <a:p>
            <a:pPr lvl="1"/>
            <a:r>
              <a:rPr lang="en-US" sz="2000" dirty="0" smtClean="0">
                <a:latin typeface="+mn-lt"/>
              </a:rPr>
              <a:t>Strength</a:t>
            </a:r>
          </a:p>
          <a:p>
            <a:pPr lvl="2"/>
            <a:r>
              <a:rPr lang="en-US" sz="2000" dirty="0" smtClean="0">
                <a:latin typeface="+mn-lt"/>
              </a:rPr>
              <a:t>OEM, OBM, ODM</a:t>
            </a:r>
          </a:p>
          <a:p>
            <a:pPr lvl="1"/>
            <a:r>
              <a:rPr lang="en-US" sz="2000" dirty="0" smtClean="0">
                <a:latin typeface="+mn-lt"/>
              </a:rPr>
              <a:t>Weakness</a:t>
            </a:r>
          </a:p>
          <a:p>
            <a:pPr lvl="2"/>
            <a:r>
              <a:rPr lang="en-US" sz="2000" dirty="0" smtClean="0">
                <a:latin typeface="+mn-lt"/>
              </a:rPr>
              <a:t>Labor and Raw Material</a:t>
            </a:r>
          </a:p>
          <a:p>
            <a:pPr lvl="1"/>
            <a:r>
              <a:rPr lang="en-US" sz="2000" dirty="0" smtClean="0">
                <a:latin typeface="+mn-lt"/>
              </a:rPr>
              <a:t>Opportunity</a:t>
            </a:r>
          </a:p>
          <a:p>
            <a:pPr lvl="2"/>
            <a:r>
              <a:rPr lang="en-US" sz="2000" dirty="0" smtClean="0">
                <a:latin typeface="+mn-lt"/>
              </a:rPr>
              <a:t>Gemstones</a:t>
            </a:r>
          </a:p>
          <a:p>
            <a:pPr lvl="1"/>
            <a:r>
              <a:rPr lang="en-US" sz="2000" dirty="0" smtClean="0">
                <a:latin typeface="+mn-lt"/>
              </a:rPr>
              <a:t>Threat</a:t>
            </a:r>
          </a:p>
          <a:p>
            <a:pPr lvl="2"/>
            <a:r>
              <a:rPr lang="en-US" sz="2000" dirty="0" smtClean="0">
                <a:latin typeface="+mn-lt"/>
              </a:rPr>
              <a:t>Brand Image</a:t>
            </a:r>
          </a:p>
          <a:p>
            <a:pPr lvl="1"/>
            <a:r>
              <a:rPr lang="en-US" sz="2000" dirty="0" smtClean="0">
                <a:latin typeface="+mn-lt"/>
              </a:rPr>
              <a:t>Global Production Network</a:t>
            </a:r>
          </a:p>
          <a:p>
            <a:pPr lvl="2"/>
            <a:r>
              <a:rPr lang="en-US" sz="2000" dirty="0" err="1" smtClean="0">
                <a:latin typeface="+mn-lt"/>
              </a:rPr>
              <a:t>Pranda</a:t>
            </a:r>
            <a:r>
              <a:rPr lang="en-US" sz="2000" dirty="0" smtClean="0">
                <a:latin typeface="+mn-lt"/>
              </a:rPr>
              <a:t> Jewelry</a:t>
            </a:r>
          </a:p>
          <a:p>
            <a:pPr lvl="1"/>
            <a:r>
              <a:rPr lang="en-US" sz="2000" dirty="0" smtClean="0">
                <a:latin typeface="+mn-lt"/>
              </a:rPr>
              <a:t>Global Value Chain</a:t>
            </a:r>
          </a:p>
          <a:p>
            <a:pPr lvl="2"/>
            <a:r>
              <a:rPr lang="en-US" sz="2000" dirty="0" smtClean="0">
                <a:latin typeface="+mn-lt"/>
              </a:rPr>
              <a:t>Swarovski and Pandora</a:t>
            </a:r>
          </a:p>
          <a:p>
            <a:endParaRPr lang="en-US" sz="3200" dirty="0" smtClean="0">
              <a:latin typeface="+mn-lt"/>
            </a:endParaRPr>
          </a:p>
          <a:p>
            <a:pPr marL="457200" lvl="1" indent="0">
              <a:buNone/>
            </a:pPr>
            <a:endParaRPr lang="en-US" sz="2000" dirty="0" smtClean="0">
              <a:latin typeface="+mn-lt"/>
            </a:endParaRPr>
          </a:p>
          <a:p>
            <a:endParaRPr lang="en-US" sz="3200" dirty="0" smtClean="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71</a:t>
            </a:fld>
            <a:endParaRPr lang="en-US"/>
          </a:p>
        </p:txBody>
      </p:sp>
    </p:spTree>
    <p:extLst>
      <p:ext uri="{BB962C8B-B14F-4D97-AF65-F5344CB8AC3E}">
        <p14:creationId xmlns:p14="http://schemas.microsoft.com/office/powerpoint/2010/main" xmlns="" val="103999773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Using RCEP</a:t>
            </a:r>
            <a:endParaRPr lang="en-US" dirty="0"/>
          </a:p>
        </p:txBody>
      </p:sp>
      <p:sp>
        <p:nvSpPr>
          <p:cNvPr id="3" name="Content Placeholder 2"/>
          <p:cNvSpPr>
            <a:spLocks noGrp="1"/>
          </p:cNvSpPr>
          <p:nvPr>
            <p:ph idx="1"/>
          </p:nvPr>
        </p:nvSpPr>
        <p:spPr/>
        <p:txBody>
          <a:bodyPr/>
          <a:lstStyle/>
          <a:p>
            <a:r>
              <a:rPr lang="en-US" dirty="0" smtClean="0">
                <a:latin typeface="+mn-lt"/>
              </a:rPr>
              <a:t>Regional accumulated ROOs</a:t>
            </a:r>
          </a:p>
          <a:p>
            <a:r>
              <a:rPr lang="en-US" dirty="0" smtClean="0">
                <a:latin typeface="+mn-lt"/>
              </a:rPr>
              <a:t>Transshipment Problem</a:t>
            </a:r>
          </a:p>
          <a:p>
            <a:r>
              <a:rPr lang="en-US" dirty="0" smtClean="0">
                <a:latin typeface="+mn-lt"/>
              </a:rPr>
              <a:t>Agglomeration effects of gem and jewelry testing</a:t>
            </a:r>
          </a:p>
          <a:p>
            <a:r>
              <a:rPr lang="en-US" dirty="0" smtClean="0">
                <a:latin typeface="+mn-lt"/>
              </a:rPr>
              <a:t>FDI investment</a:t>
            </a:r>
          </a:p>
          <a:p>
            <a:r>
              <a:rPr lang="en-US" dirty="0" smtClean="0">
                <a:latin typeface="+mn-lt"/>
              </a:rPr>
              <a:t>Tariff reduction of South Korea and Vietnam</a:t>
            </a: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72</a:t>
            </a:fld>
            <a:endParaRPr lang="en-US"/>
          </a:p>
        </p:txBody>
      </p:sp>
    </p:spTree>
    <p:extLst>
      <p:ext uri="{BB962C8B-B14F-4D97-AF65-F5344CB8AC3E}">
        <p14:creationId xmlns:p14="http://schemas.microsoft.com/office/powerpoint/2010/main" xmlns="" val="70213456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Study of Thai Petroleum Industry</a:t>
            </a:r>
            <a:endParaRPr lang="en-US" dirty="0"/>
          </a:p>
        </p:txBody>
      </p:sp>
      <p:sp>
        <p:nvSpPr>
          <p:cNvPr id="3" name="Content Placeholder 2"/>
          <p:cNvSpPr>
            <a:spLocks noGrp="1"/>
          </p:cNvSpPr>
          <p:nvPr>
            <p:ph idx="1"/>
          </p:nvPr>
        </p:nvSpPr>
        <p:spPr/>
        <p:txBody>
          <a:bodyPr>
            <a:normAutofit/>
          </a:bodyPr>
          <a:lstStyle/>
          <a:p>
            <a:r>
              <a:rPr lang="en-US" sz="3200" dirty="0" smtClean="0">
                <a:latin typeface="+mn-lt"/>
              </a:rPr>
              <a:t>Existed FTAs</a:t>
            </a:r>
          </a:p>
          <a:p>
            <a:pPr lvl="1"/>
            <a:r>
              <a:rPr lang="en-US" sz="2000" dirty="0" smtClean="0">
                <a:latin typeface="+mn-lt"/>
              </a:rPr>
              <a:t>Thai side</a:t>
            </a:r>
          </a:p>
          <a:p>
            <a:pPr lvl="2"/>
            <a:r>
              <a:rPr lang="en-US" sz="2000" dirty="0" smtClean="0">
                <a:latin typeface="+mn-lt"/>
              </a:rPr>
              <a:t>Low MFNs that are closed to zero</a:t>
            </a:r>
          </a:p>
          <a:p>
            <a:pPr lvl="1"/>
            <a:r>
              <a:rPr lang="en-US" sz="2000" dirty="0" smtClean="0">
                <a:latin typeface="+mn-lt"/>
              </a:rPr>
              <a:t>Export Partners </a:t>
            </a:r>
          </a:p>
          <a:p>
            <a:pPr lvl="2"/>
            <a:r>
              <a:rPr lang="en-US" sz="2000" dirty="0" smtClean="0">
                <a:latin typeface="+mn-lt"/>
              </a:rPr>
              <a:t>MFN Rates is also closed to zero</a:t>
            </a:r>
          </a:p>
          <a:p>
            <a:pPr lvl="2"/>
            <a:r>
              <a:rPr lang="en-US" sz="2000" dirty="0" smtClean="0">
                <a:latin typeface="+mn-lt"/>
              </a:rPr>
              <a:t>FTA rates are almost zero, except South Korea</a:t>
            </a:r>
          </a:p>
          <a:p>
            <a:pPr lvl="2"/>
            <a:r>
              <a:rPr lang="en-US" sz="2000" dirty="0" smtClean="0">
                <a:latin typeface="+mn-lt"/>
              </a:rPr>
              <a:t>ROOs can be accumulated and easy to follow</a:t>
            </a:r>
          </a:p>
          <a:p>
            <a:pPr lvl="2"/>
            <a:r>
              <a:rPr lang="en-US" sz="2000" dirty="0" smtClean="0">
                <a:latin typeface="+mn-lt"/>
              </a:rPr>
              <a:t>Inclusion of China will be a plus</a:t>
            </a:r>
          </a:p>
          <a:p>
            <a:pPr lvl="2"/>
            <a:r>
              <a:rPr lang="en-US" sz="2000" dirty="0" smtClean="0">
                <a:latin typeface="+mn-lt"/>
              </a:rPr>
              <a:t>No technical barrier to trade</a:t>
            </a:r>
          </a:p>
          <a:p>
            <a:pPr lvl="1"/>
            <a:endParaRPr lang="en-US" sz="2000" dirty="0" smtClean="0">
              <a:latin typeface="+mn-lt"/>
            </a:endParaRPr>
          </a:p>
          <a:p>
            <a:pPr lvl="1"/>
            <a:endParaRPr lang="en-US" sz="2000" dirty="0" smtClean="0">
              <a:latin typeface="+mn-lt"/>
            </a:endParaRPr>
          </a:p>
          <a:p>
            <a:pPr lvl="1"/>
            <a:endParaRPr lang="en-US" sz="2000"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73</a:t>
            </a:fld>
            <a:endParaRPr lang="en-US"/>
          </a:p>
        </p:txBody>
      </p:sp>
    </p:spTree>
    <p:extLst>
      <p:ext uri="{BB962C8B-B14F-4D97-AF65-F5344CB8AC3E}">
        <p14:creationId xmlns:p14="http://schemas.microsoft.com/office/powerpoint/2010/main" xmlns="" val="12770566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2F5897"/>
                </a:solidFill>
              </a:rPr>
              <a:t>Case Study of Thai Jewelry Industry</a:t>
            </a:r>
            <a:endParaRPr lang="en-US" dirty="0"/>
          </a:p>
        </p:txBody>
      </p:sp>
      <p:sp>
        <p:nvSpPr>
          <p:cNvPr id="3" name="Content Placeholder 2"/>
          <p:cNvSpPr>
            <a:spLocks noGrp="1"/>
          </p:cNvSpPr>
          <p:nvPr>
            <p:ph idx="1"/>
          </p:nvPr>
        </p:nvSpPr>
        <p:spPr/>
        <p:txBody>
          <a:bodyPr>
            <a:noAutofit/>
          </a:bodyPr>
          <a:lstStyle/>
          <a:p>
            <a:r>
              <a:rPr lang="en-US" sz="2000" dirty="0">
                <a:latin typeface="+mn-lt"/>
              </a:rPr>
              <a:t>Industry </a:t>
            </a:r>
            <a:r>
              <a:rPr lang="en-US" sz="2000" dirty="0" smtClean="0">
                <a:latin typeface="+mn-lt"/>
              </a:rPr>
              <a:t>surveys</a:t>
            </a:r>
          </a:p>
          <a:p>
            <a:pPr lvl="1"/>
            <a:r>
              <a:rPr lang="en-US" sz="2000" dirty="0" smtClean="0">
                <a:latin typeface="+mn-lt"/>
              </a:rPr>
              <a:t>Strength</a:t>
            </a:r>
          </a:p>
          <a:p>
            <a:pPr lvl="2"/>
            <a:r>
              <a:rPr lang="en-US" sz="2000" dirty="0" smtClean="0">
                <a:latin typeface="+mn-lt"/>
              </a:rPr>
              <a:t>Commodity, Medium-end, High-end, and customizable</a:t>
            </a:r>
          </a:p>
          <a:p>
            <a:pPr lvl="1"/>
            <a:r>
              <a:rPr lang="en-US" sz="2000" dirty="0" smtClean="0">
                <a:latin typeface="+mn-lt"/>
              </a:rPr>
              <a:t>Weakness</a:t>
            </a:r>
          </a:p>
          <a:p>
            <a:pPr lvl="2"/>
            <a:r>
              <a:rPr lang="en-US" sz="2000" dirty="0" smtClean="0">
                <a:latin typeface="+mn-lt"/>
              </a:rPr>
              <a:t>High-Skilled Labor and Raw Material</a:t>
            </a:r>
          </a:p>
          <a:p>
            <a:pPr lvl="1"/>
            <a:r>
              <a:rPr lang="en-US" sz="2000" dirty="0" smtClean="0">
                <a:latin typeface="+mn-lt"/>
              </a:rPr>
              <a:t>Opportunity</a:t>
            </a:r>
          </a:p>
          <a:p>
            <a:pPr lvl="2"/>
            <a:r>
              <a:rPr lang="en-US" sz="2000" dirty="0" smtClean="0">
                <a:latin typeface="+mn-lt"/>
              </a:rPr>
              <a:t>Advancement of Plastic Industry</a:t>
            </a:r>
          </a:p>
          <a:p>
            <a:pPr lvl="1"/>
            <a:r>
              <a:rPr lang="en-US" sz="2000" dirty="0" smtClean="0">
                <a:latin typeface="+mn-lt"/>
              </a:rPr>
              <a:t>Threat</a:t>
            </a:r>
          </a:p>
          <a:p>
            <a:pPr lvl="2"/>
            <a:r>
              <a:rPr lang="en-US" sz="2000" dirty="0" smtClean="0">
                <a:latin typeface="+mn-lt"/>
              </a:rPr>
              <a:t>Shale Gas</a:t>
            </a:r>
          </a:p>
          <a:p>
            <a:pPr lvl="1"/>
            <a:r>
              <a:rPr lang="en-US" sz="2000" dirty="0" smtClean="0">
                <a:latin typeface="+mn-lt"/>
              </a:rPr>
              <a:t>Global Production Network</a:t>
            </a:r>
          </a:p>
          <a:p>
            <a:pPr lvl="2"/>
            <a:r>
              <a:rPr lang="en-US" sz="2000" dirty="0" smtClean="0">
                <a:latin typeface="+mn-lt"/>
              </a:rPr>
              <a:t>Indorama ventures, PTT and SCB</a:t>
            </a:r>
          </a:p>
          <a:p>
            <a:pPr lvl="1"/>
            <a:r>
              <a:rPr lang="en-US" sz="2000" dirty="0" smtClean="0">
                <a:latin typeface="+mn-lt"/>
              </a:rPr>
              <a:t>Global Value Chain</a:t>
            </a:r>
          </a:p>
          <a:p>
            <a:pPr lvl="2"/>
            <a:r>
              <a:rPr lang="en-US" sz="2000" dirty="0" smtClean="0">
                <a:latin typeface="+mn-lt"/>
              </a:rPr>
              <a:t>Dow Chemical, Solvay, Siam Mitsui, Mitsubishi, etc.</a:t>
            </a:r>
          </a:p>
          <a:p>
            <a:endParaRPr lang="en-US" sz="2000" dirty="0" smtClean="0">
              <a:latin typeface="+mn-lt"/>
            </a:endParaRPr>
          </a:p>
          <a:p>
            <a:pPr marL="457200" lvl="1" indent="0">
              <a:buNone/>
            </a:pPr>
            <a:endParaRPr lang="en-US" sz="2000" dirty="0" smtClean="0">
              <a:latin typeface="+mn-lt"/>
            </a:endParaRPr>
          </a:p>
          <a:p>
            <a:endParaRPr lang="en-US" sz="2000" dirty="0" smtClean="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74</a:t>
            </a:fld>
            <a:endParaRPr lang="en-US"/>
          </a:p>
        </p:txBody>
      </p:sp>
    </p:spTree>
    <p:extLst>
      <p:ext uri="{BB962C8B-B14F-4D97-AF65-F5344CB8AC3E}">
        <p14:creationId xmlns:p14="http://schemas.microsoft.com/office/powerpoint/2010/main" xmlns="" val="26857065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Using RCEP</a:t>
            </a:r>
            <a:endParaRPr lang="en-US" dirty="0"/>
          </a:p>
        </p:txBody>
      </p:sp>
      <p:sp>
        <p:nvSpPr>
          <p:cNvPr id="3" name="Content Placeholder 2"/>
          <p:cNvSpPr>
            <a:spLocks noGrp="1"/>
          </p:cNvSpPr>
          <p:nvPr>
            <p:ph idx="1"/>
          </p:nvPr>
        </p:nvSpPr>
        <p:spPr/>
        <p:txBody>
          <a:bodyPr/>
          <a:lstStyle/>
          <a:p>
            <a:r>
              <a:rPr lang="en-US" dirty="0" smtClean="0">
                <a:latin typeface="+mn-lt"/>
              </a:rPr>
              <a:t>Regional simplified ROOs</a:t>
            </a:r>
          </a:p>
          <a:p>
            <a:r>
              <a:rPr lang="en-US" dirty="0" smtClean="0">
                <a:latin typeface="+mn-lt"/>
              </a:rPr>
              <a:t>Sustainable Consumption and Production initiatives</a:t>
            </a:r>
          </a:p>
          <a:p>
            <a:r>
              <a:rPr lang="en-US" dirty="0" smtClean="0">
                <a:latin typeface="+mn-lt"/>
              </a:rPr>
              <a:t>Stronger forward and backward linkages in local and regional market</a:t>
            </a:r>
          </a:p>
          <a:p>
            <a:r>
              <a:rPr lang="en-US" dirty="0" smtClean="0">
                <a:latin typeface="+mn-lt"/>
              </a:rPr>
              <a:t>Product Champion</a:t>
            </a:r>
          </a:p>
          <a:p>
            <a:r>
              <a:rPr lang="en-US" dirty="0" smtClean="0">
                <a:latin typeface="+mn-lt"/>
              </a:rPr>
              <a:t>Tariff reduction of South Korea and Vietnam</a:t>
            </a:r>
          </a:p>
          <a:p>
            <a:endParaRPr lang="en-US" dirty="0">
              <a:latin typeface="+mn-lt"/>
            </a:endParaRPr>
          </a:p>
        </p:txBody>
      </p:sp>
      <p:sp>
        <p:nvSpPr>
          <p:cNvPr id="4" name="Slide Number Placeholder 3"/>
          <p:cNvSpPr>
            <a:spLocks noGrp="1"/>
          </p:cNvSpPr>
          <p:nvPr>
            <p:ph type="sldNum" sz="quarter" idx="12"/>
          </p:nvPr>
        </p:nvSpPr>
        <p:spPr/>
        <p:txBody>
          <a:bodyPr/>
          <a:lstStyle/>
          <a:p>
            <a:fld id="{CB69A716-CE5B-48D2-83D4-4EAFD6EB7A32}" type="slidenum">
              <a:rPr lang="en-US" smtClean="0"/>
              <a:pPr/>
              <a:t>75</a:t>
            </a:fld>
            <a:endParaRPr lang="en-US"/>
          </a:p>
        </p:txBody>
      </p:sp>
    </p:spTree>
    <p:extLst>
      <p:ext uri="{BB962C8B-B14F-4D97-AF65-F5344CB8AC3E}">
        <p14:creationId xmlns:p14="http://schemas.microsoft.com/office/powerpoint/2010/main" xmlns="" val="19122114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395</TotalTime>
  <Words>3034</Words>
  <Application>Microsoft Office PowerPoint</Application>
  <PresentationFormat>On-screen Show (4:3)</PresentationFormat>
  <Paragraphs>657</Paragraphs>
  <Slides>75</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75</vt:i4>
      </vt:variant>
    </vt:vector>
  </HeadingPairs>
  <TitlesOfParts>
    <vt:vector size="77" baseType="lpstr">
      <vt:lpstr>Executive</vt:lpstr>
      <vt:lpstr>MathType 6.0 Equation</vt:lpstr>
      <vt:lpstr>Regional Comprehensive Economic Partnership (RCEP) and Thai Industry  </vt:lpstr>
      <vt:lpstr>Outline</vt:lpstr>
      <vt:lpstr>Background of RCEP</vt:lpstr>
      <vt:lpstr>International Trade Theory</vt:lpstr>
      <vt:lpstr>International Trade Theory</vt:lpstr>
      <vt:lpstr>International Trade Theory (cont.)</vt:lpstr>
      <vt:lpstr>Trade creation and  Trade diversion</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TPP in Brief</vt:lpstr>
      <vt:lpstr>Part A  Evolution of The Trans-Pacific Partnership (TPP)</vt:lpstr>
      <vt:lpstr>Part B  Outlines of The Trans-Pacific Partnership (TPP) Agreement</vt:lpstr>
      <vt:lpstr>5 Pillars</vt:lpstr>
      <vt:lpstr>Part C  Comment on TPP  By Gong, Baihua, Fudan University </vt:lpstr>
      <vt:lpstr>Slide 38</vt:lpstr>
      <vt:lpstr>Slide 39</vt:lpstr>
      <vt:lpstr>Slide 40</vt:lpstr>
      <vt:lpstr>Slide 41</vt:lpstr>
      <vt:lpstr>.   There are a number of potential issues regarding substantive matters within TPP negotiation</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RCEP in Brief</vt:lpstr>
      <vt:lpstr>RCEP in Brief</vt:lpstr>
      <vt:lpstr>RCEP in Brief</vt:lpstr>
      <vt:lpstr>RCEP in Brief</vt:lpstr>
      <vt:lpstr>Tariff Policy Stance and Liberalization Commitments made Prior RCEP Initiatives.</vt:lpstr>
      <vt:lpstr>Tariff Policy Stance and Liberalization Commitments made Prior RCEP Initiatives.</vt:lpstr>
      <vt:lpstr>Implications for Industry</vt:lpstr>
      <vt:lpstr>Tools to Study Potential Impacts on Thai Industry</vt:lpstr>
      <vt:lpstr>Dynamic Gravity Equation</vt:lpstr>
      <vt:lpstr>Dynamic Gravity Equation</vt:lpstr>
      <vt:lpstr>Case Study of Thai Jewelry Industry</vt:lpstr>
      <vt:lpstr>Case Study of Thai Jewelry Industry</vt:lpstr>
      <vt:lpstr>Using RCEP</vt:lpstr>
      <vt:lpstr>Case Study of Thai Petroleum Industry</vt:lpstr>
      <vt:lpstr>Case Study of Thai Jewelry Industry</vt:lpstr>
      <vt:lpstr>Using RCEP</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Regional Comprehensive Economic Partnership (RCEP) and Thai Industry</dc:title>
  <dc:creator>satimanont</dc:creator>
  <cp:lastModifiedBy>ImageY</cp:lastModifiedBy>
  <cp:revision>44</cp:revision>
  <dcterms:created xsi:type="dcterms:W3CDTF">2014-11-15T08:41:44Z</dcterms:created>
  <dcterms:modified xsi:type="dcterms:W3CDTF">2014-11-28T02:24:57Z</dcterms:modified>
</cp:coreProperties>
</file>