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84" r:id="rId3"/>
    <p:sldId id="285" r:id="rId4"/>
    <p:sldId id="286" r:id="rId5"/>
    <p:sldId id="257" r:id="rId6"/>
    <p:sldId id="259" r:id="rId7"/>
    <p:sldId id="297" r:id="rId8"/>
    <p:sldId id="260" r:id="rId9"/>
    <p:sldId id="298" r:id="rId10"/>
    <p:sldId id="301" r:id="rId11"/>
    <p:sldId id="289" r:id="rId12"/>
    <p:sldId id="302" r:id="rId13"/>
    <p:sldId id="290" r:id="rId14"/>
    <p:sldId id="303" r:id="rId15"/>
    <p:sldId id="291" r:id="rId16"/>
    <p:sldId id="304" r:id="rId17"/>
    <p:sldId id="292" r:id="rId18"/>
    <p:sldId id="293" r:id="rId19"/>
    <p:sldId id="294" r:id="rId20"/>
    <p:sldId id="305" r:id="rId21"/>
    <p:sldId id="295" r:id="rId2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2142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AB7AB6DA-A4D9-467E-8CA3-3712CAF717FF}" type="datetimeFigureOut">
              <a:rPr lang="th-TH" smtClean="0"/>
              <a:t>11/08/55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6DDA7FC-9504-4A14-BFD0-2682BE056B25}" type="slidenum">
              <a:rPr lang="th-TH" smtClean="0"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Topic 1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077072"/>
            <a:ext cx="8147248" cy="1637928"/>
          </a:xfrm>
        </p:spPr>
        <p:txBody>
          <a:bodyPr>
            <a:noAutofit/>
          </a:bodyPr>
          <a:lstStyle/>
          <a:p>
            <a:r>
              <a:rPr lang="en-US" sz="4400" dirty="0" smtClean="0">
                <a:solidFill>
                  <a:srgbClr val="FF0000"/>
                </a:solidFill>
              </a:rPr>
              <a:t>The Psychology of Studying</a:t>
            </a:r>
            <a:endParaRPr lang="th-TH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0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228600"/>
            <a:ext cx="7772400" cy="6324600"/>
          </a:xfrm>
        </p:spPr>
        <p:txBody>
          <a:bodyPr/>
          <a:lstStyle/>
          <a:p>
            <a:pPr eaLnBrk="1" hangingPunct="1"/>
            <a:r>
              <a:rPr lang="th-TH" sz="4000" b="1" dirty="0" smtClean="0">
                <a:solidFill>
                  <a:srgbClr val="FF0000"/>
                </a:solidFill>
                <a:latin typeface="Arial Black" pitchFamily="34" charset="0"/>
              </a:rPr>
              <a:t>What is psychology?</a:t>
            </a:r>
          </a:p>
          <a:p>
            <a:pPr eaLnBrk="1" hangingPunct="1"/>
            <a:endParaRPr lang="th-TH" sz="4000" b="1" dirty="0" smtClean="0">
              <a:solidFill>
                <a:srgbClr val="000000"/>
              </a:solidFill>
              <a:latin typeface="Arial Black" pitchFamily="34" charset="0"/>
            </a:endParaRPr>
          </a:p>
          <a:p>
            <a:pPr eaLnBrk="1" hangingPunct="1"/>
            <a:r>
              <a:rPr lang="th-TH" sz="4000" b="1" dirty="0" smtClean="0">
                <a:solidFill>
                  <a:srgbClr val="000000"/>
                </a:solidFill>
                <a:latin typeface="Arial Black" pitchFamily="34" charset="0"/>
              </a:rPr>
              <a:t>Psyche  =  mind</a:t>
            </a:r>
          </a:p>
          <a:p>
            <a:pPr eaLnBrk="1" hangingPunct="1"/>
            <a:r>
              <a:rPr lang="th-TH" sz="4000" b="1" dirty="0" smtClean="0">
                <a:solidFill>
                  <a:srgbClr val="000000"/>
                </a:solidFill>
                <a:latin typeface="Arial Black" pitchFamily="34" charset="0"/>
              </a:rPr>
              <a:t>Logos  =  knowledge or study</a:t>
            </a:r>
            <a:endParaRPr lang="th-TH" sz="4000" dirty="0" smtClean="0">
              <a:solidFill>
                <a:srgbClr val="0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1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5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5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5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5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5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5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5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5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68760"/>
            <a:ext cx="7772400" cy="525658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sz="4000" dirty="0">
                <a:solidFill>
                  <a:srgbClr val="002060"/>
                </a:solidFill>
                <a:latin typeface="Arial Black" pitchFamily="34" charset="0"/>
                <a:cs typeface="Cordia New" pitchFamily="34" charset="-34"/>
              </a:rPr>
              <a:t>P</a:t>
            </a:r>
            <a:r>
              <a:rPr lang="th-TH" sz="4000" dirty="0">
                <a:solidFill>
                  <a:srgbClr val="002060"/>
                </a:solidFill>
                <a:latin typeface="Arial Black" pitchFamily="34" charset="0"/>
              </a:rPr>
              <a:t>sychology is a scientific study of behavior and mental processe</a:t>
            </a:r>
            <a:r>
              <a:rPr lang="en-US" sz="4000" dirty="0" smtClean="0">
                <a:solidFill>
                  <a:srgbClr val="002060"/>
                </a:solidFill>
                <a:latin typeface="Arial Black" pitchFamily="34" charset="0"/>
                <a:cs typeface="Cordia New" pitchFamily="34" charset="-34"/>
              </a:rPr>
              <a:t>s.</a:t>
            </a:r>
            <a:endParaRPr lang="th-TH" sz="4000" dirty="0" smtClean="0">
              <a:solidFill>
                <a:srgbClr val="002060"/>
              </a:solidFill>
              <a:latin typeface="Arial Black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th-TH" sz="4000" dirty="0" smtClean="0">
              <a:solidFill>
                <a:srgbClr val="990000"/>
              </a:solidFill>
              <a:latin typeface="Arial Black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990000"/>
                </a:solidFill>
                <a:latin typeface="Arial Black" pitchFamily="34" charset="0"/>
              </a:rPr>
              <a:t>Behavior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 (overt behavior)  can be directly observed.</a:t>
            </a:r>
          </a:p>
          <a:p>
            <a:pPr eaLnBrk="1" hangingPunct="1">
              <a:lnSpc>
                <a:spcPct val="80000"/>
              </a:lnSpc>
            </a:pPr>
            <a:endParaRPr lang="th-TH" sz="4000" dirty="0" smtClean="0">
              <a:solidFill>
                <a:srgbClr val="000000"/>
              </a:solidFill>
              <a:latin typeface="Arial Black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990000"/>
                </a:solidFill>
                <a:latin typeface="Arial Black" pitchFamily="34" charset="0"/>
              </a:rPr>
              <a:t>Mental process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 (covert behavior)  can not be directly observed.</a:t>
            </a:r>
            <a:r>
              <a:rPr lang="th-TH" sz="4000" dirty="0" smtClean="0">
                <a:latin typeface="Arial Black" pitchFamily="34" charset="0"/>
              </a:rPr>
              <a:t/>
            </a:r>
            <a:br>
              <a:rPr lang="th-TH" sz="4000" dirty="0" smtClean="0">
                <a:latin typeface="Arial Black" pitchFamily="34" charset="0"/>
              </a:rPr>
            </a:br>
            <a:endParaRPr lang="th-TH" sz="4000" dirty="0" smtClean="0">
              <a:latin typeface="Arial Black" pitchFamily="34" charset="0"/>
            </a:endParaRPr>
          </a:p>
        </p:txBody>
      </p:sp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382000" cy="133238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th-TH" sz="4000" dirty="0" smtClean="0">
                <a:solidFill>
                  <a:schemeClr val="accent2"/>
                </a:solidFill>
                <a:latin typeface="Arial Black" pitchFamily="34" charset="0"/>
              </a:rPr>
              <a:t/>
            </a:r>
            <a:br>
              <a:rPr lang="th-TH" sz="4000" dirty="0" smtClean="0">
                <a:solidFill>
                  <a:schemeClr val="accent2"/>
                </a:solidFill>
                <a:latin typeface="Arial Black" pitchFamily="34" charset="0"/>
              </a:rPr>
            </a:br>
            <a:r>
              <a:rPr lang="en-US" sz="4000" dirty="0" smtClean="0">
                <a:solidFill>
                  <a:schemeClr val="accent2"/>
                </a:solidFill>
                <a:latin typeface="Arial Black" pitchFamily="34" charset="0"/>
                <a:cs typeface="Cordia New" pitchFamily="34" charset="-34"/>
              </a:rPr>
              <a:t/>
            </a:r>
            <a:br>
              <a:rPr lang="en-US" sz="4000" dirty="0" smtClean="0">
                <a:solidFill>
                  <a:schemeClr val="accent2"/>
                </a:solidFill>
                <a:latin typeface="Arial Black" pitchFamily="34" charset="0"/>
                <a:cs typeface="Cordia New" pitchFamily="34" charset="-34"/>
              </a:rPr>
            </a:br>
            <a:r>
              <a:rPr lang="th-TH" sz="4000" dirty="0" smtClean="0">
                <a:solidFill>
                  <a:schemeClr val="accent2"/>
                </a:solidFill>
                <a:latin typeface="Arial Black" pitchFamily="34" charset="0"/>
              </a:rPr>
              <a:t/>
            </a:r>
            <a:br>
              <a:rPr lang="th-TH" sz="4000" dirty="0" smtClean="0">
                <a:solidFill>
                  <a:schemeClr val="accent2"/>
                </a:solidFill>
                <a:latin typeface="Arial Black" pitchFamily="34" charset="0"/>
              </a:rPr>
            </a:br>
            <a:r>
              <a:rPr lang="th-TH" sz="4000" b="1" dirty="0">
                <a:solidFill>
                  <a:srgbClr val="FF0000"/>
                </a:solidFill>
                <a:latin typeface="Arial Black" pitchFamily="34" charset="0"/>
              </a:rPr>
              <a:t>What is psychology?</a:t>
            </a:r>
            <a:br>
              <a:rPr lang="th-TH" sz="4000" b="1" dirty="0">
                <a:solidFill>
                  <a:srgbClr val="FF0000"/>
                </a:solidFill>
                <a:latin typeface="Arial Black" pitchFamily="34" charset="0"/>
              </a:rPr>
            </a:br>
            <a:endParaRPr lang="th-TH" sz="4000" dirty="0" smtClean="0">
              <a:solidFill>
                <a:schemeClr val="accent2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29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0"/>
            <a:ext cx="7772400" cy="6705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th-TH" sz="4000" dirty="0" smtClean="0">
              <a:solidFill>
                <a:srgbClr val="000000"/>
              </a:solidFill>
              <a:latin typeface="Arial Black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FF0000"/>
                </a:solidFill>
                <a:latin typeface="Arial Black" pitchFamily="34" charset="0"/>
              </a:rPr>
              <a:t>What are the goals of psychology?</a:t>
            </a: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339933"/>
                </a:solidFill>
                <a:latin typeface="Arial Black" pitchFamily="34" charset="0"/>
              </a:rPr>
              <a:t>1.  Describing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 behavior</a:t>
            </a: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2.  </a:t>
            </a:r>
            <a:r>
              <a:rPr lang="th-TH" sz="4000" dirty="0" smtClean="0">
                <a:solidFill>
                  <a:srgbClr val="339933"/>
                </a:solidFill>
                <a:latin typeface="Arial Black" pitchFamily="34" charset="0"/>
              </a:rPr>
              <a:t>Understanding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 the causes of behavior</a:t>
            </a: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3.  </a:t>
            </a:r>
            <a:r>
              <a:rPr lang="th-TH" sz="4000" dirty="0" smtClean="0">
                <a:solidFill>
                  <a:srgbClr val="339933"/>
                </a:solidFill>
                <a:latin typeface="Arial Black" pitchFamily="34" charset="0"/>
              </a:rPr>
              <a:t>Predicting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 behavior</a:t>
            </a:r>
          </a:p>
          <a:p>
            <a:pPr eaLnBrk="1" hangingPunct="1">
              <a:lnSpc>
                <a:spcPct val="80000"/>
              </a:lnSpc>
            </a:pP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4.  </a:t>
            </a:r>
            <a:r>
              <a:rPr lang="th-TH" sz="4000" dirty="0" smtClean="0">
                <a:solidFill>
                  <a:srgbClr val="339933"/>
                </a:solidFill>
                <a:latin typeface="Arial Black" pitchFamily="34" charset="0"/>
              </a:rPr>
              <a:t>Controlling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 behavior / Influencing </a:t>
            </a:r>
            <a:r>
              <a:rPr lang="th-TH" sz="4000" dirty="0" smtClean="0">
                <a:solidFill>
                  <a:srgbClr val="000000"/>
                </a:solidFill>
                <a:latin typeface="Arial Black" pitchFamily="34" charset="0"/>
              </a:rPr>
              <a:t>behavior</a:t>
            </a:r>
            <a:endParaRPr lang="th-TH" sz="4000" dirty="0" smtClean="0">
              <a:solidFill>
                <a:srgbClr val="99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09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61198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How to study psychology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7620000" cy="5073427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Start Off on the Right Foot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109590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91264" cy="756002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Reflective reading: How to tame the textbook</a:t>
            </a:r>
            <a:endParaRPr lang="th-TH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7620000" cy="5688632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smtClean="0">
                <a:solidFill>
                  <a:srgbClr val="002060"/>
                </a:solidFill>
              </a:rPr>
              <a:t>The ways to improve learning :  Reflective SQ4R method</a:t>
            </a:r>
          </a:p>
          <a:p>
            <a:pPr marL="457200" indent="-457200">
              <a:buAutoNum type="arabicPeriod"/>
            </a:pPr>
            <a:r>
              <a:rPr lang="en-US" sz="3600" dirty="0" smtClean="0">
                <a:solidFill>
                  <a:srgbClr val="00B050"/>
                </a:solidFill>
              </a:rPr>
              <a:t>Survey</a:t>
            </a:r>
            <a:r>
              <a:rPr lang="en-US" sz="3600" dirty="0" smtClean="0"/>
              <a:t>: Skim through a chapter before reading.  Try to get overall picture.</a:t>
            </a:r>
          </a:p>
          <a:p>
            <a:pPr marL="457200" indent="-457200">
              <a:buAutoNum type="arabicPeriod"/>
            </a:pPr>
            <a:r>
              <a:rPr lang="en-US" sz="3600" dirty="0" smtClean="0">
                <a:solidFill>
                  <a:srgbClr val="00B050"/>
                </a:solidFill>
              </a:rPr>
              <a:t>Question</a:t>
            </a:r>
            <a:r>
              <a:rPr lang="en-US" sz="3600" dirty="0" smtClean="0"/>
              <a:t>:  As you read, turn each topic heading in to question(s).</a:t>
            </a:r>
          </a:p>
          <a:p>
            <a:pPr marL="457200" indent="-457200">
              <a:buAutoNum type="arabicPeriod"/>
            </a:pPr>
            <a:r>
              <a:rPr lang="en-US" sz="3600" dirty="0" smtClean="0">
                <a:solidFill>
                  <a:srgbClr val="00B050"/>
                </a:solidFill>
              </a:rPr>
              <a:t>Read</a:t>
            </a:r>
            <a:r>
              <a:rPr lang="en-US" sz="3600" dirty="0" smtClean="0"/>
              <a:t>: To look for the answer of the question(s) you ask.  Read one topic at a time.</a:t>
            </a:r>
          </a:p>
          <a:p>
            <a:endParaRPr lang="en-US" dirty="0" smtClean="0"/>
          </a:p>
          <a:p>
            <a:pPr marL="457200" indent="-457200">
              <a:buAutoNum type="arabicPeriod"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2713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91264" cy="1044034"/>
          </a:xfrm>
        </p:spPr>
        <p:txBody>
          <a:bodyPr>
            <a:noAutofit/>
          </a:bodyPr>
          <a:lstStyle/>
          <a:p>
            <a:r>
              <a:rPr lang="en-US" sz="3200" dirty="0"/>
              <a:t>Reflective reading: How to tame the </a:t>
            </a:r>
            <a:r>
              <a:rPr lang="en-US" sz="3200" dirty="0" smtClean="0"/>
              <a:t>textbook (cont.)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256584"/>
          </a:xfrm>
        </p:spPr>
        <p:txBody>
          <a:bodyPr>
            <a:normAutofit fontScale="70000" lnSpcReduction="20000"/>
          </a:bodyPr>
          <a:lstStyle/>
          <a:p>
            <a:r>
              <a:rPr lang="en-US" sz="3600" dirty="0" smtClean="0"/>
              <a:t>4</a:t>
            </a:r>
            <a:r>
              <a:rPr lang="en-US" sz="4100" dirty="0" smtClean="0"/>
              <a:t>. </a:t>
            </a:r>
            <a:r>
              <a:rPr lang="en-US" sz="4100" dirty="0" smtClean="0">
                <a:solidFill>
                  <a:srgbClr val="00B050"/>
                </a:solidFill>
              </a:rPr>
              <a:t> Recite</a:t>
            </a:r>
            <a:r>
              <a:rPr lang="en-US" sz="4100" dirty="0"/>
              <a:t>:  Mentally answer the question(s), summarize the main ideas, take note of the main idea.</a:t>
            </a:r>
          </a:p>
          <a:p>
            <a:r>
              <a:rPr lang="en-US" sz="4100" dirty="0"/>
              <a:t>      Repeat SQ2R for each topic.</a:t>
            </a:r>
          </a:p>
          <a:p>
            <a:pPr marL="457200" indent="-457200">
              <a:buAutoNum type="arabicPeriod" startAt="5"/>
            </a:pPr>
            <a:endParaRPr lang="en-US" sz="4100" dirty="0" smtClean="0"/>
          </a:p>
          <a:p>
            <a:pPr marL="457200" indent="-457200">
              <a:buAutoNum type="arabicPeriod" startAt="5"/>
            </a:pPr>
            <a:r>
              <a:rPr lang="en-US" sz="4100" dirty="0">
                <a:solidFill>
                  <a:srgbClr val="00B050"/>
                </a:solidFill>
              </a:rPr>
              <a:t> </a:t>
            </a:r>
            <a:r>
              <a:rPr lang="en-US" sz="4100" dirty="0" smtClean="0">
                <a:solidFill>
                  <a:srgbClr val="00B050"/>
                </a:solidFill>
              </a:rPr>
              <a:t> Reflect </a:t>
            </a:r>
            <a:r>
              <a:rPr lang="en-US" sz="4100" dirty="0" smtClean="0"/>
              <a:t>: Relate new information to prior </a:t>
            </a:r>
          </a:p>
          <a:p>
            <a:r>
              <a:rPr lang="en-US" sz="4100" dirty="0"/>
              <a:t> </a:t>
            </a:r>
            <a:r>
              <a:rPr lang="en-US" sz="4100" dirty="0" smtClean="0"/>
              <a:t>      life experience and analyze, critique, and </a:t>
            </a:r>
          </a:p>
          <a:p>
            <a:r>
              <a:rPr lang="en-US" sz="4100" dirty="0"/>
              <a:t> </a:t>
            </a:r>
            <a:r>
              <a:rPr lang="en-US" sz="4100" dirty="0" smtClean="0"/>
              <a:t>      synthesize the information.</a:t>
            </a:r>
          </a:p>
          <a:p>
            <a:r>
              <a:rPr lang="en-US" sz="4100" dirty="0"/>
              <a:t> </a:t>
            </a:r>
            <a:r>
              <a:rPr lang="en-US" sz="4100" dirty="0" smtClean="0"/>
              <a:t>      The most important step in SQ4R</a:t>
            </a:r>
          </a:p>
        </p:txBody>
      </p:sp>
    </p:spTree>
    <p:extLst>
      <p:ext uri="{BB962C8B-B14F-4D97-AF65-F5344CB8AC3E}">
        <p14:creationId xmlns:p14="http://schemas.microsoft.com/office/powerpoint/2010/main" val="245500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91264" cy="1044034"/>
          </a:xfrm>
        </p:spPr>
        <p:txBody>
          <a:bodyPr>
            <a:noAutofit/>
          </a:bodyPr>
          <a:lstStyle/>
          <a:p>
            <a:r>
              <a:rPr lang="en-US" sz="3200" dirty="0"/>
              <a:t>Reflective reading: How to tame the </a:t>
            </a:r>
            <a:r>
              <a:rPr lang="en-US" sz="3200" dirty="0" smtClean="0"/>
              <a:t>textbook (cont.)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4785395"/>
          </a:xfrm>
        </p:spPr>
        <p:txBody>
          <a:bodyPr>
            <a:normAutofit/>
          </a:bodyPr>
          <a:lstStyle/>
          <a:p>
            <a:endParaRPr lang="en-US" sz="3600" dirty="0" smtClean="0"/>
          </a:p>
          <a:p>
            <a:pPr marL="742950" indent="-742950">
              <a:buAutoNum type="arabicPeriod" startAt="6"/>
            </a:pPr>
            <a:r>
              <a:rPr lang="en-US" sz="3600" dirty="0" smtClean="0">
                <a:solidFill>
                  <a:srgbClr val="00B050"/>
                </a:solidFill>
              </a:rPr>
              <a:t>Review</a:t>
            </a:r>
            <a:r>
              <a:rPr lang="en-US" sz="3600" dirty="0" smtClean="0"/>
              <a:t>:  After finish reading skim </a:t>
            </a:r>
          </a:p>
          <a:p>
            <a:r>
              <a:rPr lang="en-US" sz="3600" dirty="0" smtClean="0"/>
              <a:t>      back the chapter or read your </a:t>
            </a:r>
          </a:p>
          <a:p>
            <a:r>
              <a:rPr lang="en-US" sz="3600" dirty="0"/>
              <a:t> </a:t>
            </a:r>
            <a:r>
              <a:rPr lang="en-US" sz="3600" dirty="0" smtClean="0"/>
              <a:t>      note.  Check memory by reciting </a:t>
            </a:r>
          </a:p>
          <a:p>
            <a:r>
              <a:rPr lang="en-US" sz="3600" dirty="0"/>
              <a:t> </a:t>
            </a:r>
            <a:r>
              <a:rPr lang="en-US" sz="3600" dirty="0" smtClean="0"/>
              <a:t>      and quizzing yourself</a:t>
            </a:r>
            <a:r>
              <a:rPr lang="en-US" dirty="0" smtClean="0"/>
              <a:t>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695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46797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Reflective note taking – </a:t>
            </a:r>
            <a:r>
              <a:rPr lang="en-US" sz="3200" dirty="0" err="1" smtClean="0"/>
              <a:t>Lisan</a:t>
            </a:r>
            <a:r>
              <a:rPr lang="en-US" sz="3200" dirty="0" smtClean="0"/>
              <a:t>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rgbClr val="00B0F0"/>
                </a:solidFill>
              </a:rPr>
              <a:t>Being an active listener</a:t>
            </a:r>
          </a:p>
          <a:p>
            <a:pPr marL="457200" indent="-457200">
              <a:buAutoNum type="arabicPeriod"/>
            </a:pPr>
            <a:r>
              <a:rPr lang="en-US" sz="3000" dirty="0" smtClean="0">
                <a:solidFill>
                  <a:srgbClr val="00B050"/>
                </a:solidFill>
              </a:rPr>
              <a:t>Lead:  </a:t>
            </a:r>
            <a:r>
              <a:rPr lang="en-US" sz="3000" dirty="0" smtClean="0"/>
              <a:t>Read reading assignments and  survey power point material before coming to class.  Try to anticipate what  your </a:t>
            </a:r>
            <a:r>
              <a:rPr lang="en-US" sz="3000" dirty="0" smtClean="0"/>
              <a:t>teacher is going to teach.</a:t>
            </a:r>
            <a:endParaRPr lang="en-US" sz="3000" dirty="0" smtClean="0"/>
          </a:p>
          <a:p>
            <a:pPr marL="457200" indent="-457200">
              <a:buAutoNum type="arabicPeriod"/>
            </a:pPr>
            <a:r>
              <a:rPr lang="en-US" sz="3000" dirty="0" smtClean="0">
                <a:solidFill>
                  <a:srgbClr val="00B050"/>
                </a:solidFill>
              </a:rPr>
              <a:t>Ideas</a:t>
            </a:r>
            <a:r>
              <a:rPr lang="en-US" sz="3000" dirty="0" smtClean="0"/>
              <a:t> :  Look for the main ideas of each topic.</a:t>
            </a:r>
          </a:p>
          <a:p>
            <a:pPr marL="457200" indent="-457200">
              <a:buAutoNum type="arabicPeriod"/>
            </a:pPr>
            <a:r>
              <a:rPr lang="en-US" sz="3000" dirty="0" smtClean="0">
                <a:solidFill>
                  <a:srgbClr val="00B050"/>
                </a:solidFill>
              </a:rPr>
              <a:t>Signal Words</a:t>
            </a:r>
            <a:r>
              <a:rPr lang="en-US" sz="3000" dirty="0" smtClean="0"/>
              <a:t>:  Listen for words the tell you what direction the instructor is taking.  </a:t>
            </a:r>
          </a:p>
          <a:p>
            <a:r>
              <a:rPr lang="en-US" sz="3000" dirty="0" smtClean="0"/>
              <a:t>       The most important is…………….</a:t>
            </a:r>
          </a:p>
          <a:p>
            <a:r>
              <a:rPr lang="en-US" sz="3000" dirty="0" smtClean="0"/>
              <a:t>        The real reason is……………..</a:t>
            </a:r>
          </a:p>
        </p:txBody>
      </p:sp>
    </p:spTree>
    <p:extLst>
      <p:ext uri="{BB962C8B-B14F-4D97-AF65-F5344CB8AC3E}">
        <p14:creationId xmlns:p14="http://schemas.microsoft.com/office/powerpoint/2010/main" val="226516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46797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Reflective note taking – </a:t>
            </a:r>
            <a:r>
              <a:rPr lang="en-US" sz="3200" dirty="0" err="1" smtClean="0"/>
              <a:t>Lisan</a:t>
            </a:r>
            <a:r>
              <a:rPr lang="en-US" sz="3200" dirty="0" smtClean="0"/>
              <a:t>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Being an active listener (cont.)</a:t>
            </a:r>
          </a:p>
          <a:p>
            <a:pPr marL="457200" indent="-457200">
              <a:buAutoNum type="arabicPeriod" startAt="4"/>
            </a:pPr>
            <a:r>
              <a:rPr lang="en-US" sz="3200" dirty="0" smtClean="0">
                <a:solidFill>
                  <a:srgbClr val="00B050"/>
                </a:solidFill>
              </a:rPr>
              <a:t>Actively listen:  </a:t>
            </a:r>
            <a:r>
              <a:rPr lang="en-US" sz="3200" dirty="0" smtClean="0"/>
              <a:t>Sit where you can get involve and ask questions.  </a:t>
            </a:r>
            <a:r>
              <a:rPr lang="en-US" sz="3200" dirty="0" smtClean="0">
                <a:solidFill>
                  <a:srgbClr val="FF0000"/>
                </a:solidFill>
              </a:rPr>
              <a:t>Approach your teacher before of after class to ask additional questions.</a:t>
            </a:r>
          </a:p>
          <a:p>
            <a:pPr marL="457200" indent="-457200">
              <a:buAutoNum type="arabicPeriod" startAt="4"/>
            </a:pPr>
            <a:r>
              <a:rPr lang="en-US" sz="3200" dirty="0" smtClean="0">
                <a:solidFill>
                  <a:srgbClr val="00B050"/>
                </a:solidFill>
              </a:rPr>
              <a:t>Note Taking:  </a:t>
            </a:r>
            <a:r>
              <a:rPr lang="en-US" sz="3200" dirty="0" smtClean="0"/>
              <a:t>Listen to everything but write down key points.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202290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46797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Reflective note taking – </a:t>
            </a:r>
            <a:r>
              <a:rPr lang="en-US" sz="3200" dirty="0" err="1" smtClean="0"/>
              <a:t>Lisan</a:t>
            </a:r>
            <a:r>
              <a:rPr lang="en-US" sz="3200" dirty="0" smtClean="0"/>
              <a:t>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7620000" cy="5577483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Using and  Reviewing Your Note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As soon as you can, improve your notes by filling the gaps, completing the thoughts and looking for connection among the ideas.</a:t>
            </a:r>
          </a:p>
          <a:p>
            <a:pPr marL="457200" indent="-457200">
              <a:buAutoNum type="arabicPeriod"/>
            </a:pP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Relate  new ideas to your prior experience.</a:t>
            </a:r>
          </a:p>
          <a:p>
            <a:pPr marL="457200" indent="-457200">
              <a:buAutoNum type="arabicPeriod"/>
            </a:pP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endParaRPr lang="en-US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endParaRPr lang="en-US" dirty="0">
              <a:solidFill>
                <a:srgbClr val="002060"/>
              </a:solidFill>
            </a:endParaRPr>
          </a:p>
          <a:p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6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46797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Reflective note taking – </a:t>
            </a:r>
            <a:r>
              <a:rPr lang="en-US" sz="3200" dirty="0" err="1" smtClean="0"/>
              <a:t>Lisan</a:t>
            </a:r>
            <a:r>
              <a:rPr lang="en-US" sz="3200" dirty="0" smtClean="0"/>
              <a:t>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363272" cy="5577483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Using and  Reviewing Your Note (cont.)</a:t>
            </a:r>
          </a:p>
          <a:p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3. Summarize and organize your note</a:t>
            </a:r>
          </a:p>
          <a:p>
            <a:pPr marL="457200" indent="-457200">
              <a:buAutoNum type="arabicPeriod"/>
            </a:pPr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4. After each class, write down major ideas that are likely to become test questions.  Make up the questions </a:t>
            </a:r>
            <a:r>
              <a:rPr lang="en-US" sz="3200" dirty="0" smtClean="0">
                <a:solidFill>
                  <a:srgbClr val="002060"/>
                </a:solidFill>
              </a:rPr>
              <a:t>yourself and </a:t>
            </a:r>
            <a:r>
              <a:rPr lang="en-US" sz="3200" dirty="0" smtClean="0">
                <a:solidFill>
                  <a:srgbClr val="002060"/>
                </a:solidFill>
              </a:rPr>
              <a:t>be sure you can answer them.</a:t>
            </a:r>
          </a:p>
          <a:p>
            <a:pPr marL="457200" indent="-457200">
              <a:buAutoNum type="arabicPeriod"/>
            </a:pPr>
            <a:endParaRPr lang="en-US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endParaRPr lang="en-US" dirty="0">
              <a:solidFill>
                <a:srgbClr val="002060"/>
              </a:solidFill>
            </a:endParaRPr>
          </a:p>
          <a:p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2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Reflective study strategies-making habit of success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The Best Way to Study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Study in a specific place: quiet and free of distraction</a:t>
            </a:r>
          </a:p>
          <a:p>
            <a:endParaRPr lang="en-US" sz="3200" dirty="0" smtClean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2. Use Spaced Study Sessions</a:t>
            </a:r>
          </a:p>
          <a:p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smtClean="0">
                <a:solidFill>
                  <a:srgbClr val="002060"/>
                </a:solidFill>
              </a:rPr>
              <a:t>      </a:t>
            </a:r>
          </a:p>
          <a:p>
            <a:pPr marL="457200" indent="-457200">
              <a:buAutoNum type="arabicPeriod" startAt="3"/>
            </a:pPr>
            <a:r>
              <a:rPr lang="en-US" sz="3200" dirty="0" smtClean="0">
                <a:solidFill>
                  <a:srgbClr val="002060"/>
                </a:solidFill>
              </a:rPr>
              <a:t>Try </a:t>
            </a:r>
            <a:r>
              <a:rPr lang="en-US" sz="3200" dirty="0" smtClean="0">
                <a:solidFill>
                  <a:srgbClr val="002060"/>
                </a:solidFill>
              </a:rPr>
              <a:t>Mnemonics</a:t>
            </a:r>
            <a:endParaRPr lang="en-US" sz="3200" dirty="0" smtClean="0">
              <a:solidFill>
                <a:srgbClr val="002060"/>
              </a:solidFill>
            </a:endParaRPr>
          </a:p>
          <a:p>
            <a:pPr marL="457200" indent="-457200">
              <a:buAutoNum type="arabicPeriod" startAt="3"/>
            </a:pPr>
            <a:endParaRPr lang="en-US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53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Reflective study strategies-making habit of success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The Best Way to Study (cont.)</a:t>
            </a:r>
          </a:p>
          <a:p>
            <a:endParaRPr lang="en-US" sz="3200" dirty="0">
              <a:solidFill>
                <a:srgbClr val="00B0F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4. 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smtClean="0">
                <a:solidFill>
                  <a:srgbClr val="002060"/>
                </a:solidFill>
              </a:rPr>
              <a:t> Test Yourself</a:t>
            </a:r>
          </a:p>
          <a:p>
            <a:pPr marL="457200" indent="-457200">
              <a:buAutoNum type="arabicPeriod" startAt="3"/>
            </a:pP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 startAt="3"/>
            </a:pPr>
            <a:r>
              <a:rPr lang="en-US" sz="3200" dirty="0" smtClean="0">
                <a:solidFill>
                  <a:srgbClr val="002060"/>
                </a:solidFill>
              </a:rPr>
              <a:t>Overlearn :  continuing to study after you think you have mastered a topic.</a:t>
            </a: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endParaRPr lang="en-US" dirty="0">
              <a:solidFill>
                <a:srgbClr val="002060"/>
              </a:solidFill>
            </a:endParaRPr>
          </a:p>
          <a:p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74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Self-regulated learning – Academic all stars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Self-Regulated Learning – Self Reflective and active self-guided study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Set specific, objective learning goals at the beginning of each learning session.</a:t>
            </a:r>
          </a:p>
          <a:p>
            <a:pPr marL="457200" indent="-457200">
              <a:buAutoNum type="arabicPeriod"/>
            </a:pP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Plan a learning strategy.  Make  daily, weekly, and monthly plan for studying.</a:t>
            </a:r>
          </a:p>
          <a:p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03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Self-regulated learning – Academic all stars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rmAutofit fontScale="92500"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Self-Regulated Learning – Self Reflective and active self-guided study (cont.)</a:t>
            </a:r>
          </a:p>
          <a:p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3.  Be your own teacher.  Give yourself guidance and ask yourself questions.</a:t>
            </a:r>
          </a:p>
          <a:p>
            <a:pPr marL="457200" indent="-457200">
              <a:buAutoNum type="arabicPeriod"/>
            </a:pPr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4. Monitor your progress.  Keep record of your progress towards learning goals.</a:t>
            </a:r>
            <a:endParaRPr lang="en-US" sz="3200" dirty="0">
              <a:solidFill>
                <a:srgbClr val="002060"/>
              </a:solidFill>
            </a:endParaRPr>
          </a:p>
          <a:p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9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Self-regulated learning – Academic all stars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91264" cy="5544616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Self-Regulated Learning – Self Reflective and active self-guided study (cont.)</a:t>
            </a:r>
          </a:p>
          <a:p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 startAt="5"/>
            </a:pPr>
            <a:r>
              <a:rPr lang="en-US" sz="3200" dirty="0" smtClean="0">
                <a:solidFill>
                  <a:srgbClr val="002060"/>
                </a:solidFill>
              </a:rPr>
              <a:t>Reward yourself</a:t>
            </a:r>
          </a:p>
          <a:p>
            <a:pPr marL="457200" indent="-457200">
              <a:buAutoNum type="arabicPeriod" startAt="5"/>
            </a:pP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 startAt="5"/>
            </a:pPr>
            <a:r>
              <a:rPr lang="en-US" sz="3200" dirty="0" smtClean="0">
                <a:solidFill>
                  <a:srgbClr val="002060"/>
                </a:solidFill>
              </a:rPr>
              <a:t>Evaluate your progress and  goals</a:t>
            </a:r>
          </a:p>
          <a:p>
            <a:pPr marL="457200" indent="-457200">
              <a:buAutoNum type="arabicPeriod" startAt="5"/>
            </a:pPr>
            <a:endParaRPr lang="en-US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 startAt="5"/>
            </a:pPr>
            <a:r>
              <a:rPr lang="en-US" sz="3200" dirty="0" smtClean="0">
                <a:solidFill>
                  <a:srgbClr val="002060"/>
                </a:solidFill>
              </a:rPr>
              <a:t>Take corrective action</a:t>
            </a:r>
          </a:p>
          <a:p>
            <a:pPr marL="457200" indent="-457200">
              <a:buAutoNum type="arabicPeriod" startAt="4"/>
            </a:pPr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718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 fontScale="90000"/>
          </a:bodyPr>
          <a:lstStyle/>
          <a:p>
            <a:r>
              <a:rPr lang="en-US" sz="3200" dirty="0" err="1" smtClean="0"/>
              <a:t>Procastination-aviod</a:t>
            </a:r>
            <a:r>
              <a:rPr lang="en-US" sz="3200" dirty="0" smtClean="0"/>
              <a:t> the last minute blue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rmAutofit fontScale="85000" lnSpcReduction="20000"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How to overcome procrastination?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Time management.  Make a weekly</a:t>
            </a:r>
          </a:p>
          <a:p>
            <a:r>
              <a:rPr lang="en-US" sz="3200" dirty="0" smtClean="0">
                <a:solidFill>
                  <a:srgbClr val="002060"/>
                </a:solidFill>
              </a:rPr>
              <a:t>schedule and term schedule.</a:t>
            </a:r>
          </a:p>
          <a:p>
            <a:endParaRPr lang="en-US" sz="3200" dirty="0" smtClean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2. Goal setting .  Set a specific short term and long term goal for studying.</a:t>
            </a:r>
          </a:p>
          <a:p>
            <a:pPr marL="457200" indent="-457200">
              <a:buAutoNum type="arabicPeriod"/>
            </a:pPr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3.  Make learning an adventure .  Try to approach your schoolwork as if it is a game, a sport, an adventure, or simply a way to become a better person.</a:t>
            </a:r>
            <a:endParaRPr lang="en-US" sz="3200" dirty="0">
              <a:solidFill>
                <a:srgbClr val="002060"/>
              </a:solidFill>
            </a:endParaRPr>
          </a:p>
          <a:p>
            <a:endParaRPr lang="th-TH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77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General test-taking skills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0728"/>
            <a:ext cx="8892480" cy="5688632"/>
          </a:xfrm>
        </p:spPr>
        <p:txBody>
          <a:bodyPr>
            <a:normAutofit/>
          </a:bodyPr>
          <a:lstStyle/>
          <a:p>
            <a:endParaRPr lang="en-US" dirty="0" smtClean="0">
              <a:solidFill>
                <a:srgbClr val="002060"/>
              </a:solidFill>
            </a:endParaRPr>
          </a:p>
          <a:p>
            <a:pPr marL="457200" indent="-457200">
              <a:buFont typeface="Arial" pitchFamily="34" charset="0"/>
              <a:buAutoNum type="arabicPeriod"/>
            </a:pPr>
            <a:r>
              <a:rPr lang="en-US" sz="3200" dirty="0">
                <a:solidFill>
                  <a:srgbClr val="002060"/>
                </a:solidFill>
              </a:rPr>
              <a:t>Quickly survey the test before you begin </a:t>
            </a:r>
            <a:endParaRPr lang="th-TH" sz="3200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Read all directions and questions carefully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Answer easy questions before more difficult ones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Be sure to answer all the questions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Use your time wisely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Ask for clarification when necessary</a:t>
            </a:r>
          </a:p>
          <a:p>
            <a:pPr marL="457200" indent="-457200">
              <a:buAutoNum type="arabicPeriod"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30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General test-taking skills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0728"/>
            <a:ext cx="8892480" cy="576064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Essay Tests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Read  the question carefully.  Key words such as compare, contrast, discuss, analyze and describe demand a certain emphasis on your answer.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Answer the question.  Give all the information being asked. 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solidFill>
                  <a:srgbClr val="002060"/>
                </a:solidFill>
              </a:rPr>
              <a:t>Reflex your answer and note  the main points you want to make.  Rearrange the ideas and begin to write.</a:t>
            </a:r>
          </a:p>
        </p:txBody>
      </p:sp>
    </p:spTree>
    <p:extLst>
      <p:ext uri="{BB962C8B-B14F-4D97-AF65-F5344CB8AC3E}">
        <p14:creationId xmlns:p14="http://schemas.microsoft.com/office/powerpoint/2010/main" val="9521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82801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General test-taking skills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145435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B0F0"/>
                </a:solidFill>
              </a:rPr>
              <a:t>Essay Tests (cont.)</a:t>
            </a:r>
          </a:p>
          <a:p>
            <a:r>
              <a:rPr lang="en-US" sz="3200" dirty="0" smtClean="0">
                <a:solidFill>
                  <a:srgbClr val="002060"/>
                </a:solidFill>
              </a:rPr>
              <a:t>4  Be direct.  Get to the point.</a:t>
            </a:r>
          </a:p>
          <a:p>
            <a:pPr marL="457200" indent="-457200">
              <a:buAutoNum type="arabicPeriod"/>
            </a:pPr>
            <a:endParaRPr lang="en-US" sz="3200" dirty="0" smtClean="0">
              <a:solidFill>
                <a:srgbClr val="002060"/>
              </a:solidFill>
            </a:endParaRPr>
          </a:p>
          <a:p>
            <a:r>
              <a:rPr lang="en-US" sz="3200" dirty="0" smtClean="0">
                <a:solidFill>
                  <a:srgbClr val="002060"/>
                </a:solidFill>
              </a:rPr>
              <a:t>5.  Look over your essay for errors in spelling and grammar.</a:t>
            </a:r>
          </a:p>
        </p:txBody>
      </p:sp>
    </p:spTree>
    <p:extLst>
      <p:ext uri="{BB962C8B-B14F-4D97-AF65-F5344CB8AC3E}">
        <p14:creationId xmlns:p14="http://schemas.microsoft.com/office/powerpoint/2010/main" val="49135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189</TotalTime>
  <Words>869</Words>
  <Application>Microsoft Office PowerPoint</Application>
  <PresentationFormat>On-screen Show (4:3)</PresentationFormat>
  <Paragraphs>122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Essential</vt:lpstr>
      <vt:lpstr>Topic 1</vt:lpstr>
      <vt:lpstr>PowerPoint Presentation</vt:lpstr>
      <vt:lpstr>   What is psychology? </vt:lpstr>
      <vt:lpstr>PowerPoint Presentation</vt:lpstr>
      <vt:lpstr>How to study psychology</vt:lpstr>
      <vt:lpstr>Reflective reading: How to tame the textbook</vt:lpstr>
      <vt:lpstr>Reflective reading: How to tame the textbook (cont.)</vt:lpstr>
      <vt:lpstr>Reflective reading: How to tame the textbook (cont.)</vt:lpstr>
      <vt:lpstr>Reflective note taking – Lisan </vt:lpstr>
      <vt:lpstr>Reflective note taking – Lisan </vt:lpstr>
      <vt:lpstr>Reflective note taking – Lisan </vt:lpstr>
      <vt:lpstr>Reflective note taking – Lisan </vt:lpstr>
      <vt:lpstr>Reflective study strategies-making habit of success</vt:lpstr>
      <vt:lpstr>Reflective study strategies-making habit of success</vt:lpstr>
      <vt:lpstr>Self-regulated learning – Academic all stars </vt:lpstr>
      <vt:lpstr>Self-regulated learning – Academic all stars </vt:lpstr>
      <vt:lpstr>Self-regulated learning – Academic all stars </vt:lpstr>
      <vt:lpstr>Procastination-aviod the last minute blue</vt:lpstr>
      <vt:lpstr>General test-taking skills</vt:lpstr>
      <vt:lpstr>General test-taking skills</vt:lpstr>
      <vt:lpstr>General test-taking skills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1</dc:title>
  <dc:creator>vaio</dc:creator>
  <cp:lastModifiedBy>vaio</cp:lastModifiedBy>
  <cp:revision>21</cp:revision>
  <dcterms:created xsi:type="dcterms:W3CDTF">2012-08-10T18:49:01Z</dcterms:created>
  <dcterms:modified xsi:type="dcterms:W3CDTF">2012-08-11T14:47:54Z</dcterms:modified>
</cp:coreProperties>
</file>