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37"/>
  </p:notesMasterIdLst>
  <p:sldIdLst>
    <p:sldId id="574" r:id="rId2"/>
    <p:sldId id="723" r:id="rId3"/>
    <p:sldId id="687" r:id="rId4"/>
    <p:sldId id="712" r:id="rId5"/>
    <p:sldId id="716" r:id="rId6"/>
    <p:sldId id="750" r:id="rId7"/>
    <p:sldId id="744" r:id="rId8"/>
    <p:sldId id="741" r:id="rId9"/>
    <p:sldId id="742" r:id="rId10"/>
    <p:sldId id="746" r:id="rId11"/>
    <p:sldId id="751" r:id="rId12"/>
    <p:sldId id="719" r:id="rId13"/>
    <p:sldId id="757" r:id="rId14"/>
    <p:sldId id="758" r:id="rId15"/>
    <p:sldId id="747" r:id="rId16"/>
    <p:sldId id="752" r:id="rId17"/>
    <p:sldId id="714" r:id="rId18"/>
    <p:sldId id="713" r:id="rId19"/>
    <p:sldId id="724" r:id="rId20"/>
    <p:sldId id="725" r:id="rId21"/>
    <p:sldId id="734" r:id="rId22"/>
    <p:sldId id="726" r:id="rId23"/>
    <p:sldId id="727" r:id="rId24"/>
    <p:sldId id="730" r:id="rId25"/>
    <p:sldId id="731" r:id="rId26"/>
    <p:sldId id="728" r:id="rId27"/>
    <p:sldId id="732" r:id="rId28"/>
    <p:sldId id="753" r:id="rId29"/>
    <p:sldId id="754" r:id="rId30"/>
    <p:sldId id="755" r:id="rId31"/>
    <p:sldId id="756" r:id="rId32"/>
    <p:sldId id="735" r:id="rId33"/>
    <p:sldId id="738" r:id="rId34"/>
    <p:sldId id="759" r:id="rId35"/>
    <p:sldId id="737" r:id="rId3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66FF"/>
    <a:srgbClr val="FF3300"/>
    <a:srgbClr val="99CC00"/>
    <a:srgbClr val="000099"/>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75" autoAdjust="0"/>
    <p:restoredTop sz="94660"/>
  </p:normalViewPr>
  <p:slideViewPr>
    <p:cSldViewPr>
      <p:cViewPr varScale="1">
        <p:scale>
          <a:sx n="74" d="100"/>
          <a:sy n="74" d="100"/>
        </p:scale>
        <p:origin x="-43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6963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FD33E51D-9B8E-476F-89BD-A1F7F0B22ADB}" type="slidenum">
              <a:rPr lang="en-US"/>
              <a:pPr>
                <a:defRPr/>
              </a:pPr>
              <a:t>‹#›</a:t>
            </a:fld>
            <a:endParaRPr lang="en-US"/>
          </a:p>
        </p:txBody>
      </p:sp>
    </p:spTree>
    <p:extLst>
      <p:ext uri="{BB962C8B-B14F-4D97-AF65-F5344CB8AC3E}">
        <p14:creationId xmlns:p14="http://schemas.microsoft.com/office/powerpoint/2010/main" val="14012349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C699CB88-5E1A-4FAC-892A-60949ACB1F6F}" type="datetimeFigureOut">
              <a:rPr lang="en-US" smtClean="0"/>
              <a:pPr/>
              <a:t>7/24/2018</a:t>
            </a:fld>
            <a:endParaRPr lang="en-US"/>
          </a:p>
        </p:txBody>
      </p:sp>
      <p:sp>
        <p:nvSpPr>
          <p:cNvPr id="17" name="ตัวยึดท้ายกระดาษ 16"/>
          <p:cNvSpPr>
            <a:spLocks noGrp="1"/>
          </p:cNvSpPr>
          <p:nvPr>
            <p:ph type="ftr" sz="quarter" idx="11"/>
          </p:nvPr>
        </p:nvSpPr>
        <p:spPr/>
        <p:txBody>
          <a:bodyPr/>
          <a:lstStyle/>
          <a:p>
            <a:endParaRPr kumimoji="0" lang="en-US"/>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pPr>
              <a:defRPr/>
            </a:pPr>
            <a:r>
              <a:rPr lang="en-US" smtClean="0"/>
              <a:t>12-</a:t>
            </a:r>
            <a:fld id="{5730FC8C-0530-4C12-9939-6AB7B85FBA4D}" type="slidenum">
              <a:rPr lang="en-US" smtClean="0"/>
              <a:pPr>
                <a:defRPr/>
              </a:pPr>
              <a:t>‹#›</a:t>
            </a:fld>
            <a:endParaRPr lang="en-US"/>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7/24/2018</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C699CB88-5E1A-4FAC-892A-60949ACB1F6F}" type="datetimeFigureOut">
              <a:rPr lang="en-US" smtClean="0"/>
              <a:pPr/>
              <a:t>7/24/2018</a:t>
            </a:fld>
            <a:endParaRPr lang="en-US"/>
          </a:p>
        </p:txBody>
      </p:sp>
      <p:sp>
        <p:nvSpPr>
          <p:cNvPr id="5" name="ตัวยึดท้ายกระดาษ 4"/>
          <p:cNvSpPr>
            <a:spLocks noGrp="1"/>
          </p:cNvSpPr>
          <p:nvPr>
            <p:ph type="ftr" sz="quarter" idx="11"/>
          </p:nvPr>
        </p:nvSpPr>
        <p:spPr>
          <a:xfrm>
            <a:off x="800100" y="6172200"/>
            <a:ext cx="4000500" cy="457200"/>
          </a:xfrm>
        </p:spPr>
        <p:txBody>
          <a:bodyPr/>
          <a:lstStyle/>
          <a:p>
            <a:endParaRPr kumimoji="0" lang="en-US"/>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pPr>
              <a:defRPr/>
            </a:pPr>
            <a:r>
              <a:rPr lang="en-US" smtClean="0"/>
              <a:t>12-</a:t>
            </a:r>
            <a:fld id="{5730FC8C-0530-4C12-9939-6AB7B85FBA4D}"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C699CB88-5E1A-4FAC-892A-60949ACB1F6F}" type="datetimeFigureOut">
              <a:rPr lang="en-US" smtClean="0"/>
              <a:pPr/>
              <a:t>7/24/2018</a:t>
            </a:fld>
            <a:endParaRPr lang="en-US"/>
          </a:p>
        </p:txBody>
      </p:sp>
      <p:sp>
        <p:nvSpPr>
          <p:cNvPr id="6" name="ตัวยึดท้ายกระดาษ 5"/>
          <p:cNvSpPr>
            <a:spLocks noGrp="1"/>
          </p:cNvSpPr>
          <p:nvPr>
            <p:ph type="ftr" sz="quarter" idx="11"/>
          </p:nvPr>
        </p:nvSpPr>
        <p:spPr/>
        <p:txBody>
          <a:bodyPr/>
          <a:lstStyle/>
          <a:p>
            <a:endParaRPr kumimoji="0" lang="en-US"/>
          </a:p>
        </p:txBody>
      </p:sp>
      <p:sp>
        <p:nvSpPr>
          <p:cNvPr id="7" name="ตัวยึดหมายเลขภาพนิ่ง 6"/>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C699CB88-5E1A-4FAC-892A-60949ACB1F6F}" type="datetimeFigureOut">
              <a:rPr lang="en-US" smtClean="0"/>
              <a:pPr/>
              <a:t>7/24/2018</a:t>
            </a:fld>
            <a:endParaRPr lang="en-US"/>
          </a:p>
        </p:txBody>
      </p:sp>
      <p:sp>
        <p:nvSpPr>
          <p:cNvPr id="8" name="ตัวยึดท้ายกระดาษ 7"/>
          <p:cNvSpPr>
            <a:spLocks noGrp="1"/>
          </p:cNvSpPr>
          <p:nvPr>
            <p:ph type="ftr" sz="quarter" idx="11"/>
          </p:nvPr>
        </p:nvSpPr>
        <p:spPr/>
        <p:txBody>
          <a:bodyPr/>
          <a:lstStyle/>
          <a:p>
            <a:endParaRPr kumimoji="0" lang="en-US"/>
          </a:p>
        </p:txBody>
      </p:sp>
      <p:sp>
        <p:nvSpPr>
          <p:cNvPr id="9" name="ตัวยึดหมายเลขภาพนิ่ง 8"/>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C699CB88-5E1A-4FAC-892A-60949ACB1F6F}" type="datetimeFigureOut">
              <a:rPr lang="en-US" smtClean="0"/>
              <a:pPr/>
              <a:t>7/24/2018</a:t>
            </a:fld>
            <a:endParaRPr lang="en-US"/>
          </a:p>
        </p:txBody>
      </p:sp>
      <p:sp>
        <p:nvSpPr>
          <p:cNvPr id="4" name="ตัวยึดท้ายกระดาษ 3"/>
          <p:cNvSpPr>
            <a:spLocks noGrp="1"/>
          </p:cNvSpPr>
          <p:nvPr>
            <p:ph type="ftr" sz="quarter" idx="11"/>
          </p:nvPr>
        </p:nvSpPr>
        <p:spPr/>
        <p:txBody>
          <a:bodyPr/>
          <a:lstStyle/>
          <a:p>
            <a:endParaRPr kumimoji="0" lang="en-US"/>
          </a:p>
        </p:txBody>
      </p:sp>
      <p:sp>
        <p:nvSpPr>
          <p:cNvPr id="5" name="ตัวยึดหมายเลขภาพนิ่ง 4"/>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C699CB88-5E1A-4FAC-892A-60949ACB1F6F}" type="datetimeFigureOut">
              <a:rPr lang="en-US" smtClean="0"/>
              <a:pPr/>
              <a:t>7/24/2018</a:t>
            </a:fld>
            <a:endParaRPr lang="en-US"/>
          </a:p>
        </p:txBody>
      </p:sp>
      <p:sp>
        <p:nvSpPr>
          <p:cNvPr id="3" name="ตัวยึดท้ายกระดาษ 2"/>
          <p:cNvSpPr>
            <a:spLocks noGrp="1"/>
          </p:cNvSpPr>
          <p:nvPr>
            <p:ph type="ftr" sz="quarter" idx="11"/>
          </p:nvPr>
        </p:nvSpPr>
        <p:spPr/>
        <p:txBody>
          <a:bodyPr/>
          <a:lstStyle/>
          <a:p>
            <a:endParaRPr kumimoji="0" lang="en-US"/>
          </a:p>
        </p:txBody>
      </p:sp>
      <p:sp>
        <p:nvSpPr>
          <p:cNvPr id="4" name="ตัวยึดหมายเลขภาพนิ่ง 3"/>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699CB88-5E1A-4FAC-892A-60949ACB1F6F}" type="datetimeFigureOut">
              <a:rPr lang="en-US" smtClean="0"/>
              <a:pPr/>
              <a:t>7/24/2018</a:t>
            </a:fld>
            <a:endParaRPr lang="en-US"/>
          </a:p>
        </p:txBody>
      </p:sp>
      <p:sp>
        <p:nvSpPr>
          <p:cNvPr id="6" name="ตัวยึดท้ายกระดาษ 5"/>
          <p:cNvSpPr>
            <a:spLocks noGrp="1"/>
          </p:cNvSpPr>
          <p:nvPr>
            <p:ph type="ftr" sz="quarter" idx="11"/>
          </p:nvPr>
        </p:nvSpPr>
        <p:spPr/>
        <p:txBody>
          <a:bodyPr/>
          <a:lstStyle/>
          <a:p>
            <a:endParaRPr kumimoji="0" lang="en-US"/>
          </a:p>
        </p:txBody>
      </p:sp>
      <p:sp>
        <p:nvSpPr>
          <p:cNvPr id="7" name="ตัวยึดหมายเลขภาพนิ่ง 6"/>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699CB88-5E1A-4FAC-892A-60949ACB1F6F}" type="datetimeFigureOut">
              <a:rPr lang="en-US" smtClean="0"/>
              <a:pPr/>
              <a:t>7/24/2018</a:t>
            </a:fld>
            <a:endParaRPr lang="en-US"/>
          </a:p>
        </p:txBody>
      </p:sp>
      <p:sp>
        <p:nvSpPr>
          <p:cNvPr id="6" name="ตัวยึดท้ายกระดาษ 5"/>
          <p:cNvSpPr>
            <a:spLocks noGrp="1"/>
          </p:cNvSpPr>
          <p:nvPr>
            <p:ph type="ftr" sz="quarter" idx="11"/>
          </p:nvPr>
        </p:nvSpPr>
        <p:spPr>
          <a:xfrm>
            <a:off x="914400" y="6172200"/>
            <a:ext cx="3886200" cy="457200"/>
          </a:xfrm>
        </p:spPr>
        <p:txBody>
          <a:bodyPr/>
          <a:lstStyle/>
          <a:p>
            <a:endParaRPr kumimoji="0" lang="en-US"/>
          </a:p>
        </p:txBody>
      </p:sp>
      <p:sp>
        <p:nvSpPr>
          <p:cNvPr id="7" name="ตัวยึดหมายเลขภาพนิ่ง 6"/>
          <p:cNvSpPr>
            <a:spLocks noGrp="1"/>
          </p:cNvSpPr>
          <p:nvPr>
            <p:ph type="sldNum" sz="quarter" idx="12"/>
          </p:nvPr>
        </p:nvSpPr>
        <p:spPr>
          <a:xfrm>
            <a:off x="146304" y="6208776"/>
            <a:ext cx="457200" cy="457200"/>
          </a:xfrm>
        </p:spPr>
        <p:txBody>
          <a:bodyPr/>
          <a:lstStyle/>
          <a:p>
            <a:pPr>
              <a:defRPr/>
            </a:pPr>
            <a:r>
              <a:rPr lang="en-US" smtClean="0"/>
              <a:t>12-</a:t>
            </a:r>
            <a:fld id="{5730FC8C-0530-4C12-9939-6AB7B85FBA4D}" type="slidenum">
              <a:rPr lang="en-US" smtClean="0"/>
              <a:pPr>
                <a:defRPr/>
              </a:pPr>
              <a:t>‹#›</a:t>
            </a:fld>
            <a:endParaRPr lang="en-US"/>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7/24/2018</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7/24/2018</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C699CB88-5E1A-4FAC-892A-60949ACB1F6F}" type="datetimeFigureOut">
              <a:rPr lang="en-US" smtClean="0"/>
              <a:pPr/>
              <a:t>7/24/2018</a:t>
            </a:fld>
            <a:endParaRPr lang="en-US"/>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kumimoji="0" lang="en-US"/>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r>
              <a:rPr lang="en-US" smtClean="0"/>
              <a:t>12-</a:t>
            </a:r>
            <a:fld id="{5730FC8C-0530-4C12-9939-6AB7B85FBA4D}"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E image.png"/>
          <p:cNvPicPr>
            <a:picLocks noChangeAspect="1"/>
          </p:cNvPicPr>
          <p:nvPr/>
        </p:nvPicPr>
        <p:blipFill>
          <a:blip r:embed="rId2" cstate="print"/>
          <a:stretch>
            <a:fillRect/>
          </a:stretch>
        </p:blipFill>
        <p:spPr>
          <a:xfrm>
            <a:off x="4087799" y="150744"/>
            <a:ext cx="1002418" cy="1062461"/>
          </a:xfrm>
          <a:prstGeom prst="rect">
            <a:avLst/>
          </a:prstGeom>
        </p:spPr>
      </p:pic>
      <p:sp>
        <p:nvSpPr>
          <p:cNvPr id="8" name="Subtitle 7"/>
          <p:cNvSpPr>
            <a:spLocks noGrp="1"/>
          </p:cNvSpPr>
          <p:nvPr>
            <p:ph type="subTitle" idx="1"/>
          </p:nvPr>
        </p:nvSpPr>
        <p:spPr>
          <a:xfrm>
            <a:off x="1578485" y="3254269"/>
            <a:ext cx="6400800" cy="1600200"/>
          </a:xfrm>
        </p:spPr>
        <p:txBody>
          <a:bodyPr>
            <a:normAutofit/>
          </a:bodyPr>
          <a:lstStyle/>
          <a:p>
            <a:r>
              <a:rPr lang="en-US" sz="3600"/>
              <a:t>By Ajarn Suwalya K.</a:t>
            </a:r>
            <a:endParaRPr lang="en-US"/>
          </a:p>
          <a:p>
            <a:endParaRPr lang="en-US" sz="3600"/>
          </a:p>
        </p:txBody>
      </p:sp>
      <p:sp>
        <p:nvSpPr>
          <p:cNvPr id="5" name="Title 6"/>
          <p:cNvSpPr txBox="1">
            <a:spLocks/>
          </p:cNvSpPr>
          <p:nvPr/>
        </p:nvSpPr>
        <p:spPr>
          <a:xfrm>
            <a:off x="223895" y="1551481"/>
            <a:ext cx="9109981" cy="1364512"/>
          </a:xfrm>
          <a:prstGeom prst="rect">
            <a:avLst/>
          </a:prstGeom>
        </p:spPr>
        <p:txBody>
          <a:bodyPr bIns="91440" anchor="ctr" anchorCtr="0">
            <a:normAutofit/>
          </a:bodyPr>
          <a:lstStyle>
            <a:lvl1pPr algn="ctr" rtl="0" eaLnBrk="1" latinLnBrk="0" hangingPunct="1">
              <a:spcBef>
                <a:spcPct val="0"/>
              </a:spcBef>
              <a:buNone/>
              <a:defRPr kumimoji="0" lang="en-US" sz="4000" kern="1200" dirty="0">
                <a:solidFill>
                  <a:srgbClr val="FFFFFF"/>
                </a:solidFill>
                <a:latin typeface="+mj-lt"/>
                <a:ea typeface="+mj-ea"/>
                <a:cs typeface="+mj-cs"/>
              </a:defRPr>
            </a:lvl1pPr>
          </a:lstStyle>
          <a:p>
            <a:pPr fontAlgn="auto">
              <a:spcAft>
                <a:spcPts val="0"/>
              </a:spcAft>
            </a:pPr>
            <a:r>
              <a:rPr lang="en-US" sz="2600"/>
              <a:t>Innovation &amp; Creativity</a:t>
            </a:r>
          </a:p>
          <a:p>
            <a:pPr fontAlgn="auto">
              <a:spcAft>
                <a:spcPts val="0"/>
              </a:spcAft>
            </a:pPr>
            <a:r>
              <a:rPr lang="en-US" sz="2000"/>
              <a:t>MK 341: Special Topics in Marketing 1</a:t>
            </a:r>
          </a:p>
          <a:p>
            <a:pPr fontAlgn="auto">
              <a:spcAft>
                <a:spcPts val="0"/>
              </a:spcAft>
            </a:pPr>
            <a:r>
              <a:rPr lang="en-US" sz="2000"/>
              <a:t>Marketing Leadership Development and Cross-cultural Management</a:t>
            </a:r>
          </a:p>
        </p:txBody>
      </p:sp>
    </p:spTree>
    <p:extLst>
      <p:ext uri="{BB962C8B-B14F-4D97-AF65-F5344CB8AC3E}">
        <p14:creationId xmlns:p14="http://schemas.microsoft.com/office/powerpoint/2010/main" val="18307518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14301" y="0"/>
            <a:ext cx="8642454" cy="6655945"/>
          </a:xfrm>
          <a:prstGeom prst="rect">
            <a:avLst/>
          </a:prstGeom>
        </p:spPr>
      </p:pic>
      <p:pic>
        <p:nvPicPr>
          <p:cNvPr id="4" name="Picture 3"/>
          <p:cNvPicPr>
            <a:picLocks noChangeAspect="1"/>
          </p:cNvPicPr>
          <p:nvPr/>
        </p:nvPicPr>
        <p:blipFill>
          <a:blip r:embed="rId3"/>
          <a:stretch>
            <a:fillRect/>
          </a:stretch>
        </p:blipFill>
        <p:spPr>
          <a:xfrm>
            <a:off x="6749243" y="4973905"/>
            <a:ext cx="2069972" cy="1455449"/>
          </a:xfrm>
          <a:prstGeom prst="rect">
            <a:avLst/>
          </a:prstGeom>
        </p:spPr>
      </p:pic>
    </p:spTree>
    <p:extLst>
      <p:ext uri="{BB962C8B-B14F-4D97-AF65-F5344CB8AC3E}">
        <p14:creationId xmlns:p14="http://schemas.microsoft.com/office/powerpoint/2010/main" val="13167827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p:txBody>
          <a:bodyPr>
            <a:normAutofit/>
          </a:bodyPr>
          <a:lstStyle/>
          <a:p>
            <a:r>
              <a:rPr lang="en-US" sz="4400" dirty="0">
                <a:solidFill>
                  <a:schemeClr val="hlink"/>
                </a:solidFill>
              </a:rPr>
              <a:t>What we plan to achieve</a:t>
            </a:r>
          </a:p>
          <a:p>
            <a:endParaRPr lang="en-US" sz="2200" dirty="0">
              <a:solidFill>
                <a:schemeClr val="hlink"/>
              </a:solidFill>
            </a:endParaRPr>
          </a:p>
        </p:txBody>
      </p:sp>
      <p:sp>
        <p:nvSpPr>
          <p:cNvPr id="2" name="Content Placeholder 1"/>
          <p:cNvSpPr>
            <a:spLocks noGrp="1"/>
          </p:cNvSpPr>
          <p:nvPr>
            <p:ph sz="quarter" idx="1"/>
          </p:nvPr>
        </p:nvSpPr>
        <p:spPr>
          <a:xfrm>
            <a:off x="838200" y="2286000"/>
            <a:ext cx="7772400" cy="4572000"/>
          </a:xfrm>
        </p:spPr>
        <p:txBody>
          <a:bodyPr/>
          <a:lstStyle/>
          <a:p>
            <a:r>
              <a:rPr lang="en-US" dirty="0">
                <a:latin typeface="Arial" charset="0"/>
                <a:ea typeface="Arial" charset="0"/>
                <a:cs typeface="Arial" charset="0"/>
              </a:rPr>
              <a:t>Innovation/Creativity</a:t>
            </a:r>
          </a:p>
          <a:p>
            <a:r>
              <a:rPr lang="en-US" dirty="0">
                <a:latin typeface="Arial" charset="0"/>
                <a:ea typeface="Arial" charset="0"/>
                <a:cs typeface="Arial" charset="0"/>
              </a:rPr>
              <a:t>Activities</a:t>
            </a:r>
          </a:p>
          <a:p>
            <a:pPr lvl="0"/>
            <a:r>
              <a:rPr lang="en-US" dirty="0">
                <a:latin typeface="Arial" charset="0"/>
                <a:ea typeface="Arial" charset="0"/>
                <a:cs typeface="Arial" charset="0"/>
              </a:rPr>
              <a:t>Why is Innovation is Key to Corporate Success</a:t>
            </a:r>
          </a:p>
          <a:p>
            <a:r>
              <a:rPr lang="en-US" dirty="0" smtClean="0">
                <a:latin typeface="Arial" charset="0"/>
                <a:ea typeface="Arial" charset="0"/>
                <a:cs typeface="Arial" charset="0"/>
              </a:rPr>
              <a:t>Six </a:t>
            </a:r>
            <a:r>
              <a:rPr lang="en-US" dirty="0">
                <a:latin typeface="Arial" charset="0"/>
                <a:ea typeface="Arial" charset="0"/>
                <a:cs typeface="Arial" charset="0"/>
              </a:rPr>
              <a:t>Thinking Hats for Innovation</a:t>
            </a:r>
            <a:r>
              <a:rPr lang="en-US" dirty="0">
                <a:effectLst/>
                <a:latin typeface="Arial" charset="0"/>
                <a:ea typeface="Arial" charset="0"/>
                <a:cs typeface="Arial" charset="0"/>
              </a:rPr>
              <a:t> </a:t>
            </a:r>
            <a:endParaRPr lang="en-US" dirty="0">
              <a:latin typeface="Arial" charset="0"/>
              <a:ea typeface="Arial" charset="0"/>
              <a:cs typeface="Arial" charset="0"/>
            </a:endParaRPr>
          </a:p>
        </p:txBody>
      </p:sp>
    </p:spTree>
    <p:extLst>
      <p:ext uri="{BB962C8B-B14F-4D97-AF65-F5344CB8AC3E}">
        <p14:creationId xmlns:p14="http://schemas.microsoft.com/office/powerpoint/2010/main" val="17733517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502170" y="474506"/>
            <a:ext cx="7772400" cy="1143000"/>
          </a:xfrm>
        </p:spPr>
        <p:txBody>
          <a:bodyPr>
            <a:normAutofit/>
          </a:bodyPr>
          <a:lstStyle/>
          <a:p>
            <a:r>
              <a:rPr lang="en-US" sz="4400" dirty="0">
                <a:solidFill>
                  <a:schemeClr val="hlink"/>
                </a:solidFill>
              </a:rPr>
              <a:t>What is Innovation?</a:t>
            </a:r>
          </a:p>
          <a:p>
            <a:endParaRPr lang="en-US" sz="2200" dirty="0">
              <a:solidFill>
                <a:schemeClr val="hlink"/>
              </a:solidFill>
            </a:endParaRPr>
          </a:p>
        </p:txBody>
      </p:sp>
      <p:sp>
        <p:nvSpPr>
          <p:cNvPr id="2" name="Content Placeholder 1"/>
          <p:cNvSpPr>
            <a:spLocks noGrp="1"/>
          </p:cNvSpPr>
          <p:nvPr>
            <p:ph sz="quarter" idx="1"/>
          </p:nvPr>
        </p:nvSpPr>
        <p:spPr>
          <a:xfrm>
            <a:off x="502170" y="1760094"/>
            <a:ext cx="7772400" cy="4572000"/>
          </a:xfrm>
        </p:spPr>
        <p:txBody>
          <a:bodyPr/>
          <a:lstStyle/>
          <a:p>
            <a:pPr marL="0" indent="0">
              <a:buNone/>
            </a:pPr>
            <a:r>
              <a:rPr lang="en-US">
                <a:solidFill>
                  <a:srgbClr val="FF0000"/>
                </a:solidFill>
                <a:latin typeface="Arial" charset="0"/>
                <a:ea typeface="Arial" charset="0"/>
                <a:cs typeface="Arial" charset="0"/>
              </a:rPr>
              <a:t>"The process of translating an idea or invention into a good or service that creates value or for which customers will pay. ... In business, innovation often results when ideas are applied by the company in order to further satisfy the needs and expectations of the customers"</a:t>
            </a:r>
          </a:p>
          <a:p>
            <a:pPr marL="0" indent="0">
              <a:buNone/>
            </a:pPr>
            <a:endParaRPr lang="en-US">
              <a:solidFill>
                <a:srgbClr val="FF0000"/>
              </a:solidFill>
              <a:latin typeface="Arial" charset="0"/>
              <a:ea typeface="Arial" charset="0"/>
              <a:cs typeface="Arial" charset="0"/>
            </a:endParaRPr>
          </a:p>
          <a:p>
            <a:pPr marL="0" indent="0">
              <a:buNone/>
            </a:pPr>
            <a:r>
              <a:rPr lang="en-US" sz="1800">
                <a:solidFill>
                  <a:srgbClr val="FF0000"/>
                </a:solidFill>
                <a:latin typeface="Arial" charset="0"/>
                <a:ea typeface="Arial" charset="0"/>
                <a:cs typeface="Arial" charset="0"/>
              </a:rPr>
              <a:t>www.businessdictionary.com › definition</a:t>
            </a:r>
          </a:p>
          <a:p>
            <a:pPr marL="0" indent="0">
              <a:buNone/>
            </a:pPr>
            <a:endParaRPr lang="en-US">
              <a:solidFill>
                <a:srgbClr val="FF0000"/>
              </a:solidFill>
              <a:latin typeface="Arial" charset="0"/>
              <a:ea typeface="Arial" charset="0"/>
              <a:cs typeface="Arial" charset="0"/>
            </a:endParaRPr>
          </a:p>
          <a:p>
            <a:pPr marL="0" indent="0">
              <a:buNone/>
            </a:pPr>
            <a:endParaRPr lang="en-US">
              <a:solidFill>
                <a:srgbClr val="FF0000"/>
              </a:solidFill>
              <a:latin typeface="Arial" charset="0"/>
              <a:ea typeface="Arial" charset="0"/>
              <a:cs typeface="Arial" charset="0"/>
            </a:endParaRPr>
          </a:p>
        </p:txBody>
      </p:sp>
    </p:spTree>
    <p:extLst>
      <p:ext uri="{BB962C8B-B14F-4D97-AF65-F5344CB8AC3E}">
        <p14:creationId xmlns:p14="http://schemas.microsoft.com/office/powerpoint/2010/main" val="11581742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677056" y="824277"/>
            <a:ext cx="7772400" cy="1143000"/>
          </a:xfrm>
        </p:spPr>
        <p:txBody>
          <a:bodyPr>
            <a:normAutofit/>
          </a:bodyPr>
          <a:lstStyle/>
          <a:p>
            <a:r>
              <a:rPr lang="en-US" sz="4400" dirty="0">
                <a:solidFill>
                  <a:schemeClr val="hlink"/>
                </a:solidFill>
              </a:rPr>
              <a:t>What is Product Innovation?</a:t>
            </a:r>
          </a:p>
          <a:p>
            <a:endParaRPr lang="en-US" sz="2200" dirty="0">
              <a:solidFill>
                <a:schemeClr val="hlink"/>
              </a:solidFill>
            </a:endParaRPr>
          </a:p>
        </p:txBody>
      </p:sp>
      <p:sp>
        <p:nvSpPr>
          <p:cNvPr id="3" name="Content Placeholder 2"/>
          <p:cNvSpPr>
            <a:spLocks noGrp="1"/>
          </p:cNvSpPr>
          <p:nvPr>
            <p:ph sz="quarter" idx="1"/>
          </p:nvPr>
        </p:nvSpPr>
        <p:spPr>
          <a:xfrm>
            <a:off x="776991" y="1967277"/>
            <a:ext cx="7772400" cy="4572000"/>
          </a:xfrm>
        </p:spPr>
        <p:txBody>
          <a:bodyPr/>
          <a:lstStyle/>
          <a:p>
            <a:pPr marL="0" indent="0">
              <a:buNone/>
            </a:pPr>
            <a:r>
              <a:rPr lang="en-US">
                <a:solidFill>
                  <a:srgbClr val="FF0000"/>
                </a:solidFill>
                <a:latin typeface="Arial" charset="0"/>
                <a:ea typeface="Arial" charset="0"/>
                <a:cs typeface="Arial" charset="0"/>
              </a:rPr>
              <a:t>"A product innovation is the introduction of a good or service that is new or has significantly improved characteristics or intended uses; a process innovation refers to the implementation of a new or significantly improved production or delivery method."</a:t>
            </a:r>
          </a:p>
          <a:p>
            <a:pPr marL="0" indent="0">
              <a:buNone/>
            </a:pPr>
            <a:endParaRPr lang="en-US">
              <a:solidFill>
                <a:srgbClr val="FF0000"/>
              </a:solidFill>
              <a:latin typeface="Arial" charset="0"/>
              <a:ea typeface="Arial" charset="0"/>
              <a:cs typeface="Arial" charset="0"/>
            </a:endParaRPr>
          </a:p>
          <a:p>
            <a:pPr marL="0" indent="0">
              <a:buNone/>
            </a:pPr>
            <a:endParaRPr lang="en-US">
              <a:solidFill>
                <a:srgbClr val="FF0000"/>
              </a:solidFill>
              <a:latin typeface="Arial" charset="0"/>
              <a:ea typeface="Arial" charset="0"/>
              <a:cs typeface="Arial" charset="0"/>
            </a:endParaRPr>
          </a:p>
          <a:p>
            <a:pPr marL="0" indent="0">
              <a:buNone/>
            </a:pPr>
            <a:r>
              <a:rPr lang="en-US" sz="1800">
                <a:solidFill>
                  <a:srgbClr val="FF0000"/>
                </a:solidFill>
                <a:latin typeface="Arial" charset="0"/>
                <a:ea typeface="Arial" charset="0"/>
                <a:cs typeface="Arial" charset="0"/>
              </a:rPr>
              <a:t>Product and process innovation | Innovation Policy Platform</a:t>
            </a:r>
          </a:p>
          <a:p>
            <a:pPr marL="0" indent="0">
              <a:buNone/>
            </a:pPr>
            <a:r>
              <a:rPr lang="en-US" sz="1800">
                <a:solidFill>
                  <a:srgbClr val="FF0000"/>
                </a:solidFill>
                <a:latin typeface="Arial" charset="0"/>
                <a:ea typeface="Arial" charset="0"/>
                <a:cs typeface="Arial" charset="0"/>
              </a:rPr>
              <a:t>https://www.innovationpolicyplatform.org › ...</a:t>
            </a:r>
          </a:p>
          <a:p>
            <a:pPr marL="0" indent="0">
              <a:buNone/>
            </a:pPr>
            <a:endParaRPr lang="en-US" sz="1800">
              <a:solidFill>
                <a:srgbClr val="FF0000"/>
              </a:solidFill>
              <a:latin typeface="Arial" charset="0"/>
              <a:ea typeface="Arial" charset="0"/>
              <a:cs typeface="Arial" charset="0"/>
            </a:endParaRPr>
          </a:p>
        </p:txBody>
      </p:sp>
    </p:spTree>
    <p:extLst>
      <p:ext uri="{BB962C8B-B14F-4D97-AF65-F5344CB8AC3E}">
        <p14:creationId xmlns:p14="http://schemas.microsoft.com/office/powerpoint/2010/main" val="18993941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677056" y="824277"/>
            <a:ext cx="7772400" cy="1143000"/>
          </a:xfrm>
        </p:spPr>
        <p:txBody>
          <a:bodyPr>
            <a:normAutofit fontScale="90000"/>
          </a:bodyPr>
          <a:lstStyle/>
          <a:p>
            <a:r>
              <a:rPr lang="en-US" sz="4400" dirty="0">
                <a:solidFill>
                  <a:schemeClr val="hlink"/>
                </a:solidFill>
              </a:rPr>
              <a:t>Why is Innovation a Key to Corporate Success?</a:t>
            </a:r>
          </a:p>
          <a:p>
            <a:endParaRPr lang="en-US" sz="2200" dirty="0">
              <a:solidFill>
                <a:schemeClr val="hlink"/>
              </a:solidFill>
            </a:endParaRPr>
          </a:p>
        </p:txBody>
      </p:sp>
      <p:sp>
        <p:nvSpPr>
          <p:cNvPr id="2" name="Content Placeholder 1"/>
          <p:cNvSpPr>
            <a:spLocks noGrp="1"/>
          </p:cNvSpPr>
          <p:nvPr>
            <p:ph sz="quarter" idx="1"/>
          </p:nvPr>
        </p:nvSpPr>
        <p:spPr>
          <a:xfrm>
            <a:off x="677056" y="1804883"/>
            <a:ext cx="7772400" cy="4572000"/>
          </a:xfrm>
        </p:spPr>
        <p:txBody>
          <a:bodyPr/>
          <a:lstStyle/>
          <a:p>
            <a:pPr marL="0" indent="0">
              <a:buNone/>
            </a:pPr>
            <a:r>
              <a:rPr lang="en-US">
                <a:latin typeface="Arial" charset="0"/>
                <a:ea typeface="Arial" charset="0"/>
                <a:cs typeface="Arial" charset="0"/>
              </a:rPr>
              <a:t>"Innovation can be a catalyst for the growth and success of your business, and help you to adapt and grow in the marketplace. ... Innovation can mean changing your business model and adapting to changes in your environment to deliver better products or services.Nov 20, 2017"</a:t>
            </a:r>
          </a:p>
          <a:p>
            <a:pPr marL="0" indent="0">
              <a:buNone/>
            </a:pPr>
            <a:endParaRPr lang="en-US">
              <a:latin typeface="Arial" charset="0"/>
              <a:ea typeface="Arial" charset="0"/>
              <a:cs typeface="Arial" charset="0"/>
            </a:endParaRPr>
          </a:p>
          <a:p>
            <a:pPr marL="0" indent="0">
              <a:buNone/>
            </a:pPr>
            <a:r>
              <a:rPr lang="en-US" sz="1800">
                <a:latin typeface="Arial" charset="0"/>
                <a:ea typeface="Arial" charset="0"/>
                <a:cs typeface="Arial" charset="0"/>
              </a:rPr>
              <a:t>Innovation | business.gov.au</a:t>
            </a:r>
          </a:p>
        </p:txBody>
      </p:sp>
    </p:spTree>
    <p:extLst>
      <p:ext uri="{BB962C8B-B14F-4D97-AF65-F5344CB8AC3E}">
        <p14:creationId xmlns:p14="http://schemas.microsoft.com/office/powerpoint/2010/main" val="729520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61191" y="268529"/>
            <a:ext cx="7443154" cy="6016681"/>
          </a:xfrm>
          <a:prstGeom prst="rect">
            <a:avLst/>
          </a:prstGeom>
        </p:spPr>
      </p:pic>
    </p:spTree>
    <p:extLst>
      <p:ext uri="{BB962C8B-B14F-4D97-AF65-F5344CB8AC3E}">
        <p14:creationId xmlns:p14="http://schemas.microsoft.com/office/powerpoint/2010/main" val="1373756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91136" y="259707"/>
            <a:ext cx="7865881" cy="6237398"/>
          </a:xfrm>
          <a:prstGeom prst="rect">
            <a:avLst/>
          </a:prstGeom>
        </p:spPr>
      </p:pic>
      <p:pic>
        <p:nvPicPr>
          <p:cNvPr id="5" name="Picture 4"/>
          <p:cNvPicPr>
            <a:picLocks noChangeAspect="1"/>
          </p:cNvPicPr>
          <p:nvPr/>
        </p:nvPicPr>
        <p:blipFill>
          <a:blip r:embed="rId3"/>
          <a:stretch>
            <a:fillRect/>
          </a:stretch>
        </p:blipFill>
        <p:spPr>
          <a:xfrm>
            <a:off x="6807573" y="5180898"/>
            <a:ext cx="2069972" cy="1455449"/>
          </a:xfrm>
          <a:prstGeom prst="rect">
            <a:avLst/>
          </a:prstGeom>
        </p:spPr>
      </p:pic>
    </p:spTree>
    <p:extLst>
      <p:ext uri="{BB962C8B-B14F-4D97-AF65-F5344CB8AC3E}">
        <p14:creationId xmlns:p14="http://schemas.microsoft.com/office/powerpoint/2010/main" val="10887375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60777" y="70387"/>
            <a:ext cx="8416768" cy="6565960"/>
          </a:xfrm>
          <a:prstGeom prst="rect">
            <a:avLst/>
          </a:prstGeom>
        </p:spPr>
      </p:pic>
      <p:pic>
        <p:nvPicPr>
          <p:cNvPr id="5" name="Picture 4"/>
          <p:cNvPicPr>
            <a:picLocks noChangeAspect="1"/>
          </p:cNvPicPr>
          <p:nvPr/>
        </p:nvPicPr>
        <p:blipFill>
          <a:blip r:embed="rId3"/>
          <a:stretch>
            <a:fillRect/>
          </a:stretch>
        </p:blipFill>
        <p:spPr>
          <a:xfrm>
            <a:off x="6807573" y="5180898"/>
            <a:ext cx="2069972" cy="1455449"/>
          </a:xfrm>
          <a:prstGeom prst="rect">
            <a:avLst/>
          </a:prstGeom>
        </p:spPr>
      </p:pic>
    </p:spTree>
    <p:extLst>
      <p:ext uri="{BB962C8B-B14F-4D97-AF65-F5344CB8AC3E}">
        <p14:creationId xmlns:p14="http://schemas.microsoft.com/office/powerpoint/2010/main" val="15593691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87114" y="424720"/>
            <a:ext cx="8194623" cy="5946099"/>
          </a:xfrm>
          <a:prstGeom prst="rect">
            <a:avLst/>
          </a:prstGeom>
        </p:spPr>
      </p:pic>
    </p:spTree>
    <p:extLst>
      <p:ext uri="{BB962C8B-B14F-4D97-AF65-F5344CB8AC3E}">
        <p14:creationId xmlns:p14="http://schemas.microsoft.com/office/powerpoint/2010/main" val="14337414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39426" y="263756"/>
            <a:ext cx="8329951" cy="6431850"/>
          </a:xfrm>
          <a:prstGeom prst="rect">
            <a:avLst/>
          </a:prstGeom>
        </p:spPr>
      </p:pic>
      <p:pic>
        <p:nvPicPr>
          <p:cNvPr id="4" name="Picture 3"/>
          <p:cNvPicPr>
            <a:picLocks noChangeAspect="1"/>
          </p:cNvPicPr>
          <p:nvPr/>
        </p:nvPicPr>
        <p:blipFill>
          <a:blip r:embed="rId3"/>
          <a:stretch>
            <a:fillRect/>
          </a:stretch>
        </p:blipFill>
        <p:spPr>
          <a:xfrm>
            <a:off x="6586850" y="5135393"/>
            <a:ext cx="2069972" cy="1455449"/>
          </a:xfrm>
          <a:prstGeom prst="rect">
            <a:avLst/>
          </a:prstGeom>
        </p:spPr>
      </p:pic>
    </p:spTree>
    <p:extLst>
      <p:ext uri="{BB962C8B-B14F-4D97-AF65-F5344CB8AC3E}">
        <p14:creationId xmlns:p14="http://schemas.microsoft.com/office/powerpoint/2010/main" val="1083996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74819" y="389268"/>
            <a:ext cx="8194624" cy="6156436"/>
          </a:xfrm>
          <a:prstGeom prst="rect">
            <a:avLst/>
          </a:prstGeom>
        </p:spPr>
      </p:pic>
      <p:pic>
        <p:nvPicPr>
          <p:cNvPr id="6" name="Picture 5"/>
          <p:cNvPicPr>
            <a:picLocks noChangeAspect="1"/>
          </p:cNvPicPr>
          <p:nvPr/>
        </p:nvPicPr>
        <p:blipFill>
          <a:blip r:embed="rId3"/>
          <a:stretch>
            <a:fillRect/>
          </a:stretch>
        </p:blipFill>
        <p:spPr>
          <a:xfrm>
            <a:off x="6039787" y="2517098"/>
            <a:ext cx="2304738" cy="2304738"/>
          </a:xfrm>
          <a:prstGeom prst="rect">
            <a:avLst/>
          </a:prstGeom>
        </p:spPr>
      </p:pic>
    </p:spTree>
    <p:extLst>
      <p:ext uri="{BB962C8B-B14F-4D97-AF65-F5344CB8AC3E}">
        <p14:creationId xmlns:p14="http://schemas.microsoft.com/office/powerpoint/2010/main" val="1840981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99870" y="864173"/>
            <a:ext cx="8631835" cy="4855407"/>
          </a:xfrm>
          <a:prstGeom prst="rect">
            <a:avLst/>
          </a:prstGeom>
        </p:spPr>
      </p:pic>
    </p:spTree>
    <p:extLst>
      <p:ext uri="{BB962C8B-B14F-4D97-AF65-F5344CB8AC3E}">
        <p14:creationId xmlns:p14="http://schemas.microsoft.com/office/powerpoint/2010/main" val="40944810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65736" y="227265"/>
            <a:ext cx="8153609" cy="6430865"/>
          </a:xfrm>
          <a:prstGeom prst="rect">
            <a:avLst/>
          </a:prstGeom>
        </p:spPr>
      </p:pic>
      <p:pic>
        <p:nvPicPr>
          <p:cNvPr id="4" name="Picture 3"/>
          <p:cNvPicPr>
            <a:picLocks noChangeAspect="1"/>
          </p:cNvPicPr>
          <p:nvPr/>
        </p:nvPicPr>
        <p:blipFill>
          <a:blip r:embed="rId3"/>
          <a:stretch>
            <a:fillRect/>
          </a:stretch>
        </p:blipFill>
        <p:spPr>
          <a:xfrm>
            <a:off x="6811703" y="5232401"/>
            <a:ext cx="1807642" cy="1270998"/>
          </a:xfrm>
          <a:prstGeom prst="rect">
            <a:avLst/>
          </a:prstGeom>
        </p:spPr>
      </p:pic>
    </p:spTree>
    <p:extLst>
      <p:ext uri="{BB962C8B-B14F-4D97-AF65-F5344CB8AC3E}">
        <p14:creationId xmlns:p14="http://schemas.microsoft.com/office/powerpoint/2010/main" val="30083081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53737" y="262327"/>
            <a:ext cx="7928132" cy="6320853"/>
          </a:xfrm>
          <a:prstGeom prst="rect">
            <a:avLst/>
          </a:prstGeom>
        </p:spPr>
      </p:pic>
    </p:spTree>
    <p:extLst>
      <p:ext uri="{BB962C8B-B14F-4D97-AF65-F5344CB8AC3E}">
        <p14:creationId xmlns:p14="http://schemas.microsoft.com/office/powerpoint/2010/main" val="10328570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17642" y="171897"/>
            <a:ext cx="8026817" cy="6497382"/>
          </a:xfrm>
          <a:prstGeom prst="rect">
            <a:avLst/>
          </a:prstGeom>
        </p:spPr>
      </p:pic>
      <p:pic>
        <p:nvPicPr>
          <p:cNvPr id="4" name="Picture 3"/>
          <p:cNvPicPr>
            <a:picLocks noChangeAspect="1"/>
          </p:cNvPicPr>
          <p:nvPr/>
        </p:nvPicPr>
        <p:blipFill>
          <a:blip r:embed="rId3"/>
          <a:stretch>
            <a:fillRect/>
          </a:stretch>
        </p:blipFill>
        <p:spPr>
          <a:xfrm>
            <a:off x="7211440" y="5417827"/>
            <a:ext cx="1632757" cy="1148032"/>
          </a:xfrm>
          <a:prstGeom prst="rect">
            <a:avLst/>
          </a:prstGeom>
        </p:spPr>
      </p:pic>
    </p:spTree>
    <p:extLst>
      <p:ext uri="{BB962C8B-B14F-4D97-AF65-F5344CB8AC3E}">
        <p14:creationId xmlns:p14="http://schemas.microsoft.com/office/powerpoint/2010/main" val="4076157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43975" y="212361"/>
            <a:ext cx="6731000" cy="6358328"/>
          </a:xfrm>
          <a:prstGeom prst="rect">
            <a:avLst/>
          </a:prstGeom>
        </p:spPr>
      </p:pic>
    </p:spTree>
    <p:extLst>
      <p:ext uri="{BB962C8B-B14F-4D97-AF65-F5344CB8AC3E}">
        <p14:creationId xmlns:p14="http://schemas.microsoft.com/office/powerpoint/2010/main" val="12893726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title"/>
          </p:nvPr>
        </p:nvSpPr>
        <p:spPr>
          <a:xfrm>
            <a:off x="2971800" y="914400"/>
            <a:ext cx="7772400" cy="1143000"/>
          </a:xfrm>
        </p:spPr>
        <p:txBody>
          <a:bodyPr>
            <a:normAutofit/>
          </a:bodyPr>
          <a:lstStyle/>
          <a:p>
            <a:r>
              <a:rPr lang="en-US" sz="4400" dirty="0">
                <a:solidFill>
                  <a:schemeClr val="hlink"/>
                </a:solidFill>
              </a:rPr>
              <a:t>Creativity</a:t>
            </a:r>
          </a:p>
          <a:p>
            <a:endParaRPr lang="en-US" sz="2200" dirty="0">
              <a:solidFill>
                <a:schemeClr val="hlink"/>
              </a:solidFill>
            </a:endParaRPr>
          </a:p>
        </p:txBody>
      </p:sp>
      <p:pic>
        <p:nvPicPr>
          <p:cNvPr id="4" name="Picture 3"/>
          <p:cNvPicPr>
            <a:picLocks noChangeAspect="1"/>
          </p:cNvPicPr>
          <p:nvPr/>
        </p:nvPicPr>
        <p:blipFill>
          <a:blip r:embed="rId2"/>
          <a:stretch>
            <a:fillRect/>
          </a:stretch>
        </p:blipFill>
        <p:spPr>
          <a:xfrm>
            <a:off x="2209800" y="2057400"/>
            <a:ext cx="4442087" cy="3830792"/>
          </a:xfrm>
          <a:prstGeom prst="rect">
            <a:avLst/>
          </a:prstGeom>
        </p:spPr>
      </p:pic>
    </p:spTree>
    <p:extLst>
      <p:ext uri="{BB962C8B-B14F-4D97-AF65-F5344CB8AC3E}">
        <p14:creationId xmlns:p14="http://schemas.microsoft.com/office/powerpoint/2010/main" val="828022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p:txBody>
          <a:bodyPr>
            <a:normAutofit/>
          </a:bodyPr>
          <a:lstStyle/>
          <a:p>
            <a:r>
              <a:rPr lang="en-US" sz="4400" dirty="0">
                <a:solidFill>
                  <a:schemeClr val="hlink"/>
                </a:solidFill>
              </a:rPr>
              <a:t>What is Creativity?</a:t>
            </a:r>
          </a:p>
          <a:p>
            <a:endParaRPr lang="en-US" sz="2200" dirty="0">
              <a:solidFill>
                <a:schemeClr val="hlink"/>
              </a:solidFill>
            </a:endParaRPr>
          </a:p>
        </p:txBody>
      </p:sp>
      <p:pic>
        <p:nvPicPr>
          <p:cNvPr id="4" name="Content Placeholder 3"/>
          <p:cNvPicPr>
            <a:picLocks noGrp="1" noChangeAspect="1"/>
          </p:cNvPicPr>
          <p:nvPr>
            <p:ph sz="quarter" idx="1"/>
          </p:nvPr>
        </p:nvPicPr>
        <p:blipFill>
          <a:blip r:embed="rId2"/>
          <a:stretch>
            <a:fillRect/>
          </a:stretch>
        </p:blipFill>
        <p:spPr>
          <a:xfrm>
            <a:off x="489678" y="1582130"/>
            <a:ext cx="7772400" cy="4078485"/>
          </a:xfrm>
        </p:spPr>
      </p:pic>
    </p:spTree>
    <p:extLst>
      <p:ext uri="{BB962C8B-B14F-4D97-AF65-F5344CB8AC3E}">
        <p14:creationId xmlns:p14="http://schemas.microsoft.com/office/powerpoint/2010/main" val="7370020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quarter" idx="1"/>
          </p:nvPr>
        </p:nvPicPr>
        <p:blipFill>
          <a:blip r:embed="rId2"/>
          <a:stretch>
            <a:fillRect/>
          </a:stretch>
        </p:blipFill>
        <p:spPr>
          <a:xfrm>
            <a:off x="999345" y="649574"/>
            <a:ext cx="7224010" cy="5358984"/>
          </a:xfrm>
        </p:spPr>
      </p:pic>
    </p:spTree>
    <p:extLst>
      <p:ext uri="{BB962C8B-B14F-4D97-AF65-F5344CB8AC3E}">
        <p14:creationId xmlns:p14="http://schemas.microsoft.com/office/powerpoint/2010/main" val="5691002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quarter" idx="1"/>
          </p:nvPr>
        </p:nvPicPr>
        <p:blipFill>
          <a:blip r:embed="rId2"/>
          <a:stretch>
            <a:fillRect/>
          </a:stretch>
        </p:blipFill>
        <p:spPr>
          <a:xfrm>
            <a:off x="231506" y="290593"/>
            <a:ext cx="8762354" cy="6116987"/>
          </a:xfrm>
        </p:spPr>
      </p:pic>
    </p:spTree>
    <p:extLst>
      <p:ext uri="{BB962C8B-B14F-4D97-AF65-F5344CB8AC3E}">
        <p14:creationId xmlns:p14="http://schemas.microsoft.com/office/powerpoint/2010/main" val="67174913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p:txBody>
          <a:bodyPr>
            <a:normAutofit/>
          </a:bodyPr>
          <a:lstStyle/>
          <a:p>
            <a:r>
              <a:rPr lang="en-US" sz="4400" dirty="0">
                <a:solidFill>
                  <a:schemeClr val="hlink"/>
                </a:solidFill>
              </a:rPr>
              <a:t>Creativity</a:t>
            </a:r>
          </a:p>
          <a:p>
            <a:endParaRPr lang="en-US" sz="2200" dirty="0">
              <a:solidFill>
                <a:schemeClr val="hlink"/>
              </a:solidFill>
            </a:endParaRPr>
          </a:p>
        </p:txBody>
      </p:sp>
      <p:pic>
        <p:nvPicPr>
          <p:cNvPr id="2" name="Content Placeholder 1"/>
          <p:cNvPicPr>
            <a:picLocks noGrp="1" noChangeAspect="1"/>
          </p:cNvPicPr>
          <p:nvPr>
            <p:ph sz="quarter" idx="1"/>
          </p:nvPr>
        </p:nvPicPr>
        <p:blipFill>
          <a:blip r:embed="rId2"/>
          <a:stretch>
            <a:fillRect/>
          </a:stretch>
        </p:blipFill>
        <p:spPr>
          <a:xfrm>
            <a:off x="460883" y="2071654"/>
            <a:ext cx="8109679" cy="3231671"/>
          </a:xfrm>
        </p:spPr>
      </p:pic>
    </p:spTree>
    <p:extLst>
      <p:ext uri="{BB962C8B-B14F-4D97-AF65-F5344CB8AC3E}">
        <p14:creationId xmlns:p14="http://schemas.microsoft.com/office/powerpoint/2010/main" val="4060715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quarter" idx="1"/>
          </p:nvPr>
        </p:nvPicPr>
        <p:blipFill>
          <a:blip r:embed="rId2"/>
          <a:stretch>
            <a:fillRect/>
          </a:stretch>
        </p:blipFill>
        <p:spPr>
          <a:xfrm>
            <a:off x="549640" y="174885"/>
            <a:ext cx="8094688" cy="6508230"/>
          </a:xfrm>
        </p:spPr>
      </p:pic>
    </p:spTree>
    <p:extLst>
      <p:ext uri="{BB962C8B-B14F-4D97-AF65-F5344CB8AC3E}">
        <p14:creationId xmlns:p14="http://schemas.microsoft.com/office/powerpoint/2010/main" val="9144488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quarter" idx="1"/>
          </p:nvPr>
        </p:nvPicPr>
        <p:blipFill>
          <a:blip r:embed="rId2"/>
          <a:stretch>
            <a:fillRect/>
          </a:stretch>
        </p:blipFill>
        <p:spPr>
          <a:xfrm>
            <a:off x="494690" y="509019"/>
            <a:ext cx="8425956" cy="5699962"/>
          </a:xfrm>
        </p:spPr>
      </p:pic>
      <p:pic>
        <p:nvPicPr>
          <p:cNvPr id="3" name="Picture 2"/>
          <p:cNvPicPr>
            <a:picLocks noChangeAspect="1"/>
          </p:cNvPicPr>
          <p:nvPr/>
        </p:nvPicPr>
        <p:blipFill>
          <a:blip r:embed="rId3"/>
          <a:stretch>
            <a:fillRect/>
          </a:stretch>
        </p:blipFill>
        <p:spPr>
          <a:xfrm>
            <a:off x="6850674" y="5030181"/>
            <a:ext cx="2069972" cy="1455449"/>
          </a:xfrm>
          <a:prstGeom prst="rect">
            <a:avLst/>
          </a:prstGeom>
        </p:spPr>
      </p:pic>
    </p:spTree>
    <p:extLst>
      <p:ext uri="{BB962C8B-B14F-4D97-AF65-F5344CB8AC3E}">
        <p14:creationId xmlns:p14="http://schemas.microsoft.com/office/powerpoint/2010/main" val="155719342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quarter" idx="1"/>
          </p:nvPr>
        </p:nvPicPr>
        <p:blipFill>
          <a:blip r:embed="rId2"/>
          <a:stretch>
            <a:fillRect/>
          </a:stretch>
        </p:blipFill>
        <p:spPr>
          <a:xfrm>
            <a:off x="397211" y="305122"/>
            <a:ext cx="8364174" cy="6058868"/>
          </a:xfrm>
        </p:spPr>
      </p:pic>
    </p:spTree>
    <p:extLst>
      <p:ext uri="{BB962C8B-B14F-4D97-AF65-F5344CB8AC3E}">
        <p14:creationId xmlns:p14="http://schemas.microsoft.com/office/powerpoint/2010/main" val="203173462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2"/>
          <a:stretch>
            <a:fillRect/>
          </a:stretch>
        </p:blipFill>
        <p:spPr>
          <a:xfrm>
            <a:off x="426634" y="1496555"/>
            <a:ext cx="8208828" cy="5001109"/>
          </a:xfrm>
        </p:spPr>
      </p:pic>
      <p:pic>
        <p:nvPicPr>
          <p:cNvPr id="6" name="Picture 5"/>
          <p:cNvPicPr>
            <a:picLocks noChangeAspect="1"/>
          </p:cNvPicPr>
          <p:nvPr/>
        </p:nvPicPr>
        <p:blipFill>
          <a:blip r:embed="rId3"/>
          <a:stretch>
            <a:fillRect/>
          </a:stretch>
        </p:blipFill>
        <p:spPr>
          <a:xfrm>
            <a:off x="5936174" y="547285"/>
            <a:ext cx="2374792" cy="2374792"/>
          </a:xfrm>
          <a:prstGeom prst="rect">
            <a:avLst/>
          </a:prstGeom>
        </p:spPr>
      </p:pic>
    </p:spTree>
    <p:extLst>
      <p:ext uri="{BB962C8B-B14F-4D97-AF65-F5344CB8AC3E}">
        <p14:creationId xmlns:p14="http://schemas.microsoft.com/office/powerpoint/2010/main" val="152796268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quarter" idx="1"/>
          </p:nvPr>
        </p:nvPicPr>
        <p:blipFill>
          <a:blip r:embed="rId2"/>
          <a:stretch>
            <a:fillRect/>
          </a:stretch>
        </p:blipFill>
        <p:spPr>
          <a:xfrm>
            <a:off x="2323215" y="116237"/>
            <a:ext cx="4636492" cy="6542066"/>
          </a:xfrm>
        </p:spPr>
      </p:pic>
    </p:spTree>
    <p:extLst>
      <p:ext uri="{BB962C8B-B14F-4D97-AF65-F5344CB8AC3E}">
        <p14:creationId xmlns:p14="http://schemas.microsoft.com/office/powerpoint/2010/main" val="201418936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476672"/>
            <a:ext cx="8820472" cy="5691258"/>
          </a:xfrm>
          <a:prstGeom prst="rect">
            <a:avLst/>
          </a:prstGeom>
        </p:spPr>
      </p:pic>
    </p:spTree>
    <p:extLst>
      <p:ext uri="{BB962C8B-B14F-4D97-AF65-F5344CB8AC3E}">
        <p14:creationId xmlns:p14="http://schemas.microsoft.com/office/powerpoint/2010/main" val="24987529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5502" y="47146"/>
            <a:ext cx="6090834" cy="6810854"/>
          </a:xfrm>
          <a:prstGeom prst="rect">
            <a:avLst/>
          </a:prstGeom>
        </p:spPr>
      </p:pic>
    </p:spTree>
    <p:extLst>
      <p:ext uri="{BB962C8B-B14F-4D97-AF65-F5344CB8AC3E}">
        <p14:creationId xmlns:p14="http://schemas.microsoft.com/office/powerpoint/2010/main" val="278430818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5656" y="116632"/>
            <a:ext cx="6132996" cy="6858000"/>
          </a:xfrm>
          <a:prstGeom prst="rect">
            <a:avLst/>
          </a:prstGeom>
        </p:spPr>
      </p:pic>
    </p:spTree>
    <p:extLst>
      <p:ext uri="{BB962C8B-B14F-4D97-AF65-F5344CB8AC3E}">
        <p14:creationId xmlns:p14="http://schemas.microsoft.com/office/powerpoint/2010/main" val="196923755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5656" y="16118"/>
            <a:ext cx="6018826" cy="6730334"/>
          </a:xfrm>
          <a:prstGeom prst="rect">
            <a:avLst/>
          </a:prstGeom>
        </p:spPr>
      </p:pic>
    </p:spTree>
    <p:extLst>
      <p:ext uri="{BB962C8B-B14F-4D97-AF65-F5344CB8AC3E}">
        <p14:creationId xmlns:p14="http://schemas.microsoft.com/office/powerpoint/2010/main" val="325962229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p:txBody>
          <a:bodyPr>
            <a:normAutofit/>
          </a:bodyPr>
          <a:lstStyle/>
          <a:p>
            <a:r>
              <a:rPr lang="en-US" sz="4400" dirty="0">
                <a:solidFill>
                  <a:schemeClr val="hlink"/>
                </a:solidFill>
              </a:rPr>
              <a:t>Exercise 2: </a:t>
            </a:r>
            <a:r>
              <a:rPr lang="en-US" sz="3600" dirty="0">
                <a:solidFill>
                  <a:schemeClr val="hlink"/>
                </a:solidFill>
              </a:rPr>
              <a:t>The Six Thinking Hats</a:t>
            </a:r>
          </a:p>
        </p:txBody>
      </p:sp>
      <p:pic>
        <p:nvPicPr>
          <p:cNvPr id="6" name="Picture 5"/>
          <p:cNvPicPr>
            <a:picLocks noChangeAspect="1"/>
          </p:cNvPicPr>
          <p:nvPr/>
        </p:nvPicPr>
        <p:blipFill>
          <a:blip r:embed="rId2"/>
          <a:stretch>
            <a:fillRect/>
          </a:stretch>
        </p:blipFill>
        <p:spPr>
          <a:xfrm>
            <a:off x="6545705" y="4547838"/>
            <a:ext cx="2273508" cy="1660588"/>
          </a:xfrm>
          <a:prstGeom prst="rect">
            <a:avLst/>
          </a:prstGeom>
        </p:spPr>
      </p:pic>
      <p:sp>
        <p:nvSpPr>
          <p:cNvPr id="2" name="Content Placeholder 1"/>
          <p:cNvSpPr>
            <a:spLocks noGrp="1"/>
          </p:cNvSpPr>
          <p:nvPr>
            <p:ph sz="quarter" idx="1"/>
          </p:nvPr>
        </p:nvSpPr>
        <p:spPr>
          <a:xfrm>
            <a:off x="1058055" y="1720030"/>
            <a:ext cx="7485089" cy="3100038"/>
          </a:xfrm>
        </p:spPr>
        <p:txBody>
          <a:bodyPr/>
          <a:lstStyle/>
          <a:p>
            <a:r>
              <a:rPr lang="en-US" dirty="0">
                <a:latin typeface="Arial" charset="0"/>
                <a:ea typeface="Arial" charset="0"/>
                <a:cs typeface="Arial" charset="0"/>
              </a:rPr>
              <a:t>Briefing </a:t>
            </a:r>
            <a:r>
              <a:rPr lang="en-US" dirty="0" smtClean="0">
                <a:latin typeface="Arial" charset="0"/>
                <a:ea typeface="Arial" charset="0"/>
                <a:cs typeface="Arial" charset="0"/>
              </a:rPr>
              <a:t>to leaders for in-class activity</a:t>
            </a:r>
            <a:endParaRPr lang="en-US" dirty="0">
              <a:latin typeface="Arial" charset="0"/>
              <a:ea typeface="Arial" charset="0"/>
              <a:cs typeface="Arial" charset="0"/>
            </a:endParaRPr>
          </a:p>
          <a:p>
            <a:r>
              <a:rPr lang="en-US" dirty="0">
                <a:latin typeface="Arial" charset="0"/>
                <a:ea typeface="Arial" charset="0"/>
                <a:cs typeface="Arial" charset="0"/>
              </a:rPr>
              <a:t>Ready, Set, Go!!!!</a:t>
            </a:r>
          </a:p>
        </p:txBody>
      </p:sp>
      <p:pic>
        <p:nvPicPr>
          <p:cNvPr id="7" name="Picture 6"/>
          <p:cNvPicPr>
            <a:picLocks noChangeAspect="1"/>
          </p:cNvPicPr>
          <p:nvPr/>
        </p:nvPicPr>
        <p:blipFill>
          <a:blip r:embed="rId3"/>
          <a:stretch>
            <a:fillRect/>
          </a:stretch>
        </p:blipFill>
        <p:spPr>
          <a:xfrm>
            <a:off x="697458" y="4835149"/>
            <a:ext cx="2388017" cy="1788708"/>
          </a:xfrm>
          <a:prstGeom prst="rect">
            <a:avLst/>
          </a:prstGeom>
        </p:spPr>
      </p:pic>
      <p:pic>
        <p:nvPicPr>
          <p:cNvPr id="8" name="Picture 7"/>
          <p:cNvPicPr>
            <a:picLocks noChangeAspect="1"/>
          </p:cNvPicPr>
          <p:nvPr/>
        </p:nvPicPr>
        <p:blipFill>
          <a:blip r:embed="rId4"/>
          <a:stretch>
            <a:fillRect/>
          </a:stretch>
        </p:blipFill>
        <p:spPr>
          <a:xfrm>
            <a:off x="3085475" y="3935064"/>
            <a:ext cx="2374792" cy="2374792"/>
          </a:xfrm>
          <a:prstGeom prst="rect">
            <a:avLst/>
          </a:prstGeom>
        </p:spPr>
      </p:pic>
    </p:spTree>
    <p:extLst>
      <p:ext uri="{BB962C8B-B14F-4D97-AF65-F5344CB8AC3E}">
        <p14:creationId xmlns:p14="http://schemas.microsoft.com/office/powerpoint/2010/main" val="147746499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914400" y="442210"/>
            <a:ext cx="7772400" cy="1143000"/>
          </a:xfrm>
        </p:spPr>
        <p:txBody>
          <a:bodyPr>
            <a:normAutofit/>
          </a:bodyPr>
          <a:lstStyle/>
          <a:p>
            <a:r>
              <a:rPr lang="en-US" sz="4400" dirty="0">
                <a:solidFill>
                  <a:schemeClr val="hlink"/>
                </a:solidFill>
              </a:rPr>
              <a:t>What we accomplished</a:t>
            </a:r>
          </a:p>
          <a:p>
            <a:endParaRPr lang="en-US" sz="2200" dirty="0">
              <a:solidFill>
                <a:schemeClr val="hlink"/>
              </a:solidFill>
            </a:endParaRPr>
          </a:p>
        </p:txBody>
      </p:sp>
      <p:sp>
        <p:nvSpPr>
          <p:cNvPr id="2" name="Content Placeholder 1"/>
          <p:cNvSpPr>
            <a:spLocks noGrp="1"/>
          </p:cNvSpPr>
          <p:nvPr>
            <p:ph sz="quarter" idx="1"/>
          </p:nvPr>
        </p:nvSpPr>
        <p:spPr>
          <a:xfrm>
            <a:off x="914400" y="2296732"/>
            <a:ext cx="7772400" cy="4572000"/>
          </a:xfrm>
        </p:spPr>
        <p:txBody>
          <a:bodyPr/>
          <a:lstStyle/>
          <a:p>
            <a:r>
              <a:rPr lang="en-US" dirty="0">
                <a:latin typeface="Arial" charset="0"/>
                <a:ea typeface="Arial" charset="0"/>
                <a:cs typeface="Arial" charset="0"/>
              </a:rPr>
              <a:t>Innovation/Creativity for </a:t>
            </a:r>
            <a:r>
              <a:rPr lang="en-US" dirty="0" err="1">
                <a:latin typeface="Arial" charset="0"/>
                <a:ea typeface="Arial" charset="0"/>
                <a:cs typeface="Arial" charset="0"/>
              </a:rPr>
              <a:t>Marketeers</a:t>
            </a:r>
            <a:endParaRPr lang="en-US" dirty="0">
              <a:latin typeface="Arial" charset="0"/>
              <a:ea typeface="Arial" charset="0"/>
              <a:cs typeface="Arial" charset="0"/>
            </a:endParaRPr>
          </a:p>
          <a:p>
            <a:r>
              <a:rPr lang="en-US" dirty="0">
                <a:latin typeface="Arial" charset="0"/>
                <a:ea typeface="Arial" charset="0"/>
                <a:cs typeface="Arial" charset="0"/>
              </a:rPr>
              <a:t>Activities</a:t>
            </a:r>
          </a:p>
          <a:p>
            <a:pPr lvl="0"/>
            <a:r>
              <a:rPr lang="en-US" dirty="0">
                <a:latin typeface="Arial" charset="0"/>
                <a:ea typeface="Arial" charset="0"/>
                <a:cs typeface="Arial" charset="0"/>
              </a:rPr>
              <a:t>Why is Innovation is Key to Corporate Success</a:t>
            </a:r>
          </a:p>
          <a:p>
            <a:r>
              <a:rPr lang="en-US" dirty="0" smtClean="0">
                <a:latin typeface="Arial" charset="0"/>
                <a:ea typeface="Arial" charset="0"/>
                <a:cs typeface="Arial" charset="0"/>
              </a:rPr>
              <a:t>Six </a:t>
            </a:r>
            <a:r>
              <a:rPr lang="en-US" dirty="0">
                <a:latin typeface="Arial" charset="0"/>
                <a:ea typeface="Arial" charset="0"/>
                <a:cs typeface="Arial" charset="0"/>
              </a:rPr>
              <a:t>Thinking Hats for Innovation</a:t>
            </a:r>
            <a:r>
              <a:rPr lang="en-US" dirty="0">
                <a:effectLst/>
                <a:latin typeface="Arial" charset="0"/>
                <a:ea typeface="Arial" charset="0"/>
                <a:cs typeface="Arial" charset="0"/>
              </a:rPr>
              <a:t> </a:t>
            </a:r>
            <a:endParaRPr lang="en-US" dirty="0">
              <a:latin typeface="Arial" charset="0"/>
              <a:ea typeface="Arial" charset="0"/>
              <a:cs typeface="Arial" charset="0"/>
            </a:endParaRPr>
          </a:p>
        </p:txBody>
      </p:sp>
    </p:spTree>
    <p:extLst>
      <p:ext uri="{BB962C8B-B14F-4D97-AF65-F5344CB8AC3E}">
        <p14:creationId xmlns:p14="http://schemas.microsoft.com/office/powerpoint/2010/main" val="57857102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90615"/>
            <a:ext cx="7772400" cy="1143000"/>
          </a:xfrm>
        </p:spPr>
        <p:txBody>
          <a:bodyPr/>
          <a:lstStyle/>
          <a:p>
            <a:r>
              <a:rPr lang="en-US" dirty="0" smtClean="0"/>
              <a:t>Individual Assignment</a:t>
            </a:r>
            <a:endParaRPr lang="en-US" dirty="0"/>
          </a:p>
        </p:txBody>
      </p:sp>
      <p:sp>
        <p:nvSpPr>
          <p:cNvPr id="4" name="Content Placeholder 3"/>
          <p:cNvSpPr>
            <a:spLocks noGrp="1"/>
          </p:cNvSpPr>
          <p:nvPr>
            <p:ph sz="quarter" idx="1"/>
          </p:nvPr>
        </p:nvSpPr>
        <p:spPr/>
        <p:txBody>
          <a:bodyPr/>
          <a:lstStyle/>
          <a:p>
            <a:r>
              <a:rPr lang="en-US" dirty="0" smtClean="0">
                <a:solidFill>
                  <a:srgbClr val="6666FF"/>
                </a:solidFill>
                <a:latin typeface="Arial" panose="020B0604020202020204" pitchFamily="34" charset="0"/>
                <a:cs typeface="Arial" panose="020B0604020202020204" pitchFamily="34" charset="0"/>
              </a:rPr>
              <a:t>Please assess your creativity level and discuss next class.</a:t>
            </a:r>
            <a:endParaRPr lang="en-US" dirty="0">
              <a:solidFill>
                <a:srgbClr val="6666FF"/>
              </a:solidFill>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stretch>
            <a:fillRect/>
          </a:stretch>
        </p:blipFill>
        <p:spPr>
          <a:xfrm>
            <a:off x="8001000" y="5464156"/>
            <a:ext cx="914400" cy="999965"/>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6937" y="2519122"/>
            <a:ext cx="6877965" cy="3957878"/>
          </a:xfrm>
          <a:prstGeom prst="rect">
            <a:avLst/>
          </a:prstGeom>
        </p:spPr>
      </p:pic>
    </p:spTree>
    <p:extLst>
      <p:ext uri="{BB962C8B-B14F-4D97-AF65-F5344CB8AC3E}">
        <p14:creationId xmlns:p14="http://schemas.microsoft.com/office/powerpoint/2010/main" val="83925612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99410" y="462197"/>
            <a:ext cx="7434283" cy="5198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4195028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Badge_16x9</Template>
  <TotalTime>2482</TotalTime>
  <Words>280</Words>
  <Application>Microsoft Office PowerPoint</Application>
  <PresentationFormat>On-screen Show (4:3)</PresentationFormat>
  <Paragraphs>36</Paragraphs>
  <Slides>35</Slides>
  <Notes>0</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เสมอภาค</vt:lpstr>
      <vt:lpstr>PowerPoint Presentation</vt:lpstr>
      <vt:lpstr>PowerPoint Presentation</vt:lpstr>
      <vt:lpstr>What we plan to achieve </vt:lpstr>
      <vt:lpstr>What is Innovation? </vt:lpstr>
      <vt:lpstr>What is Product Innovation? </vt:lpstr>
      <vt:lpstr>Why is Innovation a Key to Corporate Success?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Creativity </vt:lpstr>
      <vt:lpstr>What is Creativity? </vt:lpstr>
      <vt:lpstr>PowerPoint Presentation</vt:lpstr>
      <vt:lpstr>PowerPoint Presentation</vt:lpstr>
      <vt:lpstr>Creativity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Exercise 2: The Six Thinking Hats</vt:lpstr>
      <vt:lpstr>What we accomplished </vt:lpstr>
      <vt:lpstr>Individual Assignment</vt:lpstr>
      <vt:lpstr>PowerPoint Presentation</vt:lpstr>
    </vt:vector>
  </TitlesOfParts>
  <Company>USERORGANIZATION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lecturer</cp:lastModifiedBy>
  <cp:revision>800</cp:revision>
  <dcterms:created xsi:type="dcterms:W3CDTF">2005-10-01T08:42:00Z</dcterms:created>
  <dcterms:modified xsi:type="dcterms:W3CDTF">2018-07-24T09:01:33Z</dcterms:modified>
</cp:coreProperties>
</file>