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4"/>
  </p:notesMasterIdLst>
  <p:sldIdLst>
    <p:sldId id="302" r:id="rId2"/>
    <p:sldId id="295" r:id="rId3"/>
    <p:sldId id="306" r:id="rId4"/>
    <p:sldId id="307" r:id="rId5"/>
    <p:sldId id="289" r:id="rId6"/>
    <p:sldId id="263" r:id="rId7"/>
    <p:sldId id="264" r:id="rId8"/>
    <p:sldId id="290" r:id="rId9"/>
    <p:sldId id="265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92" r:id="rId20"/>
    <p:sldId id="266" r:id="rId21"/>
    <p:sldId id="293" r:id="rId22"/>
    <p:sldId id="267" r:id="rId23"/>
    <p:sldId id="296" r:id="rId24"/>
    <p:sldId id="304" r:id="rId25"/>
    <p:sldId id="291" r:id="rId26"/>
    <p:sldId id="284" r:id="rId27"/>
    <p:sldId id="298" r:id="rId28"/>
    <p:sldId id="299" r:id="rId29"/>
    <p:sldId id="308" r:id="rId30"/>
    <p:sldId id="309" r:id="rId31"/>
    <p:sldId id="310" r:id="rId32"/>
    <p:sldId id="303" r:id="rId33"/>
  </p:sldIdLst>
  <p:sldSz cx="9906000" cy="6858000" type="A4"/>
  <p:notesSz cx="9939338" cy="6805613"/>
  <p:embeddedFontLst>
    <p:embeddedFont>
      <p:font typeface="TH SarabunPSK" charset="-34"/>
      <p:regular r:id="rId35"/>
      <p:bold r:id="rId36"/>
      <p:boldItalic r:id="rId37"/>
    </p:embeddedFont>
    <p:embeddedFont>
      <p:font typeface="Cordia New" pitchFamily="34" charset="-34"/>
      <p:regular r:id="rId38"/>
      <p:bold r:id="rId39"/>
      <p:italic r:id="rId40"/>
      <p:boldItalic r:id="rId41"/>
    </p:embeddedFont>
    <p:embeddedFont>
      <p:font typeface="Angsana New" pitchFamily="18" charset="-34"/>
      <p:regular r:id="rId42"/>
      <p:bold r:id="rId43"/>
      <p:italic r:id="rId44"/>
      <p:boldItalic r:id="rId45"/>
    </p:embeddedFont>
    <p:embeddedFont>
      <p:font typeface="TH Niramit AS" pitchFamily="2" charset="-34"/>
      <p:regular r:id="rId46"/>
    </p:embeddedFont>
    <p:embeddedFont>
      <p:font typeface="Calibri" pitchFamily="34" charset="0"/>
      <p:regular r:id="rId47"/>
      <p:bold r:id="rId48"/>
      <p:italic r:id="rId49"/>
      <p:boldItalic r:id="rId50"/>
    </p:embeddedFont>
  </p:embeddedFont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009999"/>
    <a:srgbClr val="00CC99"/>
    <a:srgbClr val="EEB500"/>
    <a:srgbClr val="808000"/>
    <a:srgbClr val="996633"/>
    <a:srgbClr val="FFCC66"/>
    <a:srgbClr val="99CCFF"/>
    <a:srgbClr val="3366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577" autoAdjust="0"/>
  </p:normalViewPr>
  <p:slideViewPr>
    <p:cSldViewPr>
      <p:cViewPr>
        <p:scale>
          <a:sx n="70" d="100"/>
          <a:sy n="70" d="100"/>
        </p:scale>
        <p:origin x="-1218" y="-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7046" cy="34028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30567" y="0"/>
            <a:ext cx="4307046" cy="34028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A590F-E8A3-4EFD-89A9-BF9C718827D4}" type="datetimeFigureOut">
              <a:rPr lang="th-TH" smtClean="0"/>
              <a:pPr/>
              <a:t>17/02/59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27375" y="511175"/>
            <a:ext cx="3684588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3934" y="3232666"/>
            <a:ext cx="7951470" cy="30625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63757"/>
            <a:ext cx="4307046" cy="34028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30567" y="6463757"/>
            <a:ext cx="4307046" cy="34028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DE3EA-BB78-41AC-B3CE-B52BFA709A4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1737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DE3EA-BB78-41AC-B3CE-B52BFA709A46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DE3EA-BB78-41AC-B3CE-B52BFA709A46}" type="slidenum">
              <a:rPr lang="th-TH" smtClean="0"/>
              <a:pPr/>
              <a:t>2</a:t>
            </a:fld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DE3EA-BB78-41AC-B3CE-B52BFA709A46}" type="slidenum">
              <a:rPr lang="th-TH" smtClean="0"/>
              <a:pPr/>
              <a:t>18</a:t>
            </a:fld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DE3EA-BB78-41AC-B3CE-B52BFA709A46}" type="slidenum">
              <a:rPr lang="th-TH" smtClean="0"/>
              <a:pPr/>
              <a:t>26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B1EF8-594A-4C45-B8A1-49BC267F9A70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Round Same Side Corner Rectangle 6"/>
          <p:cNvSpPr/>
          <p:nvPr userDrawn="1"/>
        </p:nvSpPr>
        <p:spPr>
          <a:xfrm rot="5400000">
            <a:off x="4213872" y="-3690077"/>
            <a:ext cx="252000" cy="8712000"/>
          </a:xfrm>
          <a:prstGeom prst="round2SameRect">
            <a:avLst>
              <a:gd name="adj1" fmla="val 46092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ound Same Side Corner Rectangle 7"/>
          <p:cNvSpPr/>
          <p:nvPr userDrawn="1"/>
        </p:nvSpPr>
        <p:spPr>
          <a:xfrm rot="5400000">
            <a:off x="4267872" y="-3696754"/>
            <a:ext cx="72000" cy="8640000"/>
          </a:xfrm>
          <a:prstGeom prst="round2SameRect">
            <a:avLst>
              <a:gd name="adj1" fmla="val 46092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3D06B-FEB9-4E6B-AE69-800481C2526C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Round Same Side Corner Rectangle 7"/>
          <p:cNvSpPr/>
          <p:nvPr userDrawn="1"/>
        </p:nvSpPr>
        <p:spPr>
          <a:xfrm rot="5400000">
            <a:off x="4209368" y="-3624754"/>
            <a:ext cx="72000" cy="8496000"/>
          </a:xfrm>
          <a:prstGeom prst="round2SameRect">
            <a:avLst>
              <a:gd name="adj1" fmla="val 46092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DDBB-770E-4E61-AC91-46C13FE8B63F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F6022-5413-42D2-AEFF-BDBF0CE54FB4}" type="datetime1">
              <a:rPr lang="th-TH" smtClean="0"/>
              <a:t>17/02/59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3C2ED-BF31-4BBB-AD55-E9E6906649F3}" type="datetime1">
              <a:rPr lang="th-TH" smtClean="0"/>
              <a:t>17/02/59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1F4C1-36EE-4F2E-8E25-EA5771D1A0D6}" type="datetime1">
              <a:rPr lang="th-TH" smtClean="0"/>
              <a:t>17/02/59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E6A1D-7A15-4EB0-95DD-4C6206B8EE5C}" type="datetime1">
              <a:rPr lang="th-TH" smtClean="0"/>
              <a:t>17/02/59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4B96-2B3E-4AC0-8F79-A415FA9EB909}" type="datetime1">
              <a:rPr lang="th-TH" smtClean="0"/>
              <a:t>17/02/59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DD5F4-0522-4003-95DE-2EDBAF7F53F9}" type="datetime1">
              <a:rPr lang="th-TH" smtClean="0"/>
              <a:t>17/02/59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E1B76-CDE8-4653-B910-85BAADF238DD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ECC3B-3F76-4D01-85B6-C8A0D67634C9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529B0-BE92-419F-9BF5-CF36D56BE3A6}" type="datetime1">
              <a:rPr lang="th-TH" smtClean="0"/>
              <a:t>17/02/59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43C70-22DF-41D2-B41C-056489D1E75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th/url?sa=i&amp;rct=j&amp;q=&amp;esrc=s&amp;frm=1&amp;source=images&amp;cd=&amp;cad=rja&amp;uact=8&amp;ved=0CAcQjRxqFQoTCNK9pN_VuccCFcMJjgod-KcD_g&amp;url=http://www.suggestkeyword.com/R29vZ2xlIEZvcm1zIEljb24/&amp;ei=i9XWVZLMA8OTuAT4z47wDw&amp;psig=AFQjCNH70KRFC_zvr1htWj5usLS7dwRhUg&amp;ust=144022906384366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453198" y="5851542"/>
            <a:ext cx="2428892" cy="863606"/>
            <a:chOff x="6096008" y="4071942"/>
            <a:chExt cx="3214710" cy="114300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/>
            <a:srcRect l="38617" t="32226" r="36676" b="52149"/>
            <a:stretch>
              <a:fillRect/>
            </a:stretch>
          </p:blipFill>
          <p:spPr bwMode="auto">
            <a:xfrm>
              <a:off x="6096008" y="4071942"/>
              <a:ext cx="3214710" cy="1143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Rectangle 5"/>
            <p:cNvSpPr/>
            <p:nvPr/>
          </p:nvSpPr>
          <p:spPr>
            <a:xfrm>
              <a:off x="8310586" y="4853558"/>
              <a:ext cx="928694" cy="1905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pic>
        <p:nvPicPr>
          <p:cNvPr id="38918" name="Picture 6" descr="http://www.bpsedtech.org/wp-content/uploads/2013/01/Screen-Shot-2013-01-31-at-10.50.39-AM.png"/>
          <p:cNvPicPr>
            <a:picLocks noChangeAspect="1" noChangeArrowheads="1"/>
          </p:cNvPicPr>
          <p:nvPr/>
        </p:nvPicPr>
        <p:blipFill>
          <a:blip r:embed="rId4"/>
          <a:srcRect l="65355" t="7381" r="8570" b="8775"/>
          <a:stretch>
            <a:fillRect/>
          </a:stretch>
        </p:blipFill>
        <p:spPr bwMode="auto">
          <a:xfrm>
            <a:off x="8596338" y="5500702"/>
            <a:ext cx="1071570" cy="1168578"/>
          </a:xfrm>
          <a:prstGeom prst="rect">
            <a:avLst/>
          </a:prstGeom>
          <a:noFill/>
        </p:spPr>
      </p:pic>
      <p:sp>
        <p:nvSpPr>
          <p:cNvPr id="13" name="Rounded Rectangle 12"/>
          <p:cNvSpPr/>
          <p:nvPr/>
        </p:nvSpPr>
        <p:spPr>
          <a:xfrm>
            <a:off x="271430" y="357166"/>
            <a:ext cx="9286940" cy="2071702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การสร้าง </a:t>
            </a:r>
            <a:r>
              <a:rPr lang="en-US" sz="54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Google form</a:t>
            </a:r>
            <a:endParaRPr lang="en-US" sz="5400" b="1" dirty="0" smtClean="0">
              <a:solidFill>
                <a:schemeClr val="bg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3512840" y="6457914"/>
            <a:ext cx="63626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latin typeface="Cordia New" pitchFamily="34" charset="-34"/>
                <a:cs typeface="Cordia New" pitchFamily="34" charset="-34"/>
              </a:rPr>
              <a:t>หมายเหตุ</a:t>
            </a:r>
            <a:r>
              <a:rPr lang="en-US" sz="2000" b="1" dirty="0" smtClean="0">
                <a:latin typeface="Cordia New" pitchFamily="34" charset="-34"/>
                <a:cs typeface="Cordia New" pitchFamily="34" charset="-34"/>
              </a:rPr>
              <a:t>: </a:t>
            </a:r>
            <a:r>
              <a:rPr lang="th-TH" sz="2000" dirty="0" smtClean="0">
                <a:latin typeface="Cordia New" pitchFamily="34" charset="-34"/>
                <a:cs typeface="Cordia New" pitchFamily="34" charset="-34"/>
              </a:rPr>
              <a:t>แนะนำให้ใช้งานผ่าน </a:t>
            </a:r>
            <a:r>
              <a:rPr lang="en-US" sz="2000" dirty="0" err="1" smtClean="0">
                <a:latin typeface="Cordia New" pitchFamily="34" charset="-34"/>
                <a:cs typeface="Cordia New" pitchFamily="34" charset="-34"/>
              </a:rPr>
              <a:t>google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 chrome </a:t>
            </a:r>
            <a:r>
              <a:rPr lang="th-TH" sz="2000" dirty="0" smtClean="0">
                <a:latin typeface="Cordia New" pitchFamily="34" charset="-34"/>
                <a:cs typeface="Cordia New" pitchFamily="34" charset="-34"/>
              </a:rPr>
              <a:t>เพื่อการแสดงผลที่มีประสิทธิภาพสูงสุด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-5977014" y="500042"/>
            <a:ext cx="11930146" cy="6982705"/>
            <a:chOff x="-5977014" y="437714"/>
            <a:chExt cx="11930146" cy="6982705"/>
          </a:xfrm>
        </p:grpSpPr>
        <p:sp>
          <p:nvSpPr>
            <p:cNvPr id="59" name="Chord 58"/>
            <p:cNvSpPr/>
            <p:nvPr/>
          </p:nvSpPr>
          <p:spPr>
            <a:xfrm flipH="1">
              <a:off x="-5977014" y="785794"/>
              <a:ext cx="11930146" cy="5929330"/>
            </a:xfrm>
            <a:prstGeom prst="chord">
              <a:avLst>
                <a:gd name="adj1" fmla="val 5368891"/>
                <a:gd name="adj2" fmla="val 16225059"/>
              </a:avLst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6" name="Straight Connector 3"/>
            <p:cNvSpPr/>
            <p:nvPr/>
          </p:nvSpPr>
          <p:spPr>
            <a:xfrm rot="3371463">
              <a:off x="946173" y="6053083"/>
              <a:ext cx="2662958" cy="7171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7094"/>
                  </a:moveTo>
                  <a:lnTo>
                    <a:pt x="1288967" y="17094"/>
                  </a:lnTo>
                </a:path>
              </a:pathLst>
            </a:cu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Straight Connector 4"/>
            <p:cNvSpPr/>
            <p:nvPr/>
          </p:nvSpPr>
          <p:spPr>
            <a:xfrm rot="1740169">
              <a:off x="2042100" y="4989438"/>
              <a:ext cx="2425213" cy="7063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7094"/>
                  </a:moveTo>
                  <a:lnTo>
                    <a:pt x="1156227" y="17094"/>
                  </a:lnTo>
                </a:path>
              </a:pathLst>
            </a:cu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Straight Connector 5"/>
            <p:cNvSpPr/>
            <p:nvPr/>
          </p:nvSpPr>
          <p:spPr>
            <a:xfrm>
              <a:off x="2469802" y="3748219"/>
              <a:ext cx="2433664" cy="7063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7094"/>
                  </a:moveTo>
                  <a:lnTo>
                    <a:pt x="1160256" y="17094"/>
                  </a:lnTo>
                </a:path>
              </a:pathLst>
            </a:cu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Straight Connector 6"/>
            <p:cNvSpPr/>
            <p:nvPr/>
          </p:nvSpPr>
          <p:spPr>
            <a:xfrm rot="19859831">
              <a:off x="1805473" y="2631984"/>
              <a:ext cx="2425213" cy="7063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7094"/>
                  </a:moveTo>
                  <a:lnTo>
                    <a:pt x="1156227" y="17094"/>
                  </a:lnTo>
                </a:path>
              </a:pathLst>
            </a:cu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Straight Connector 7"/>
            <p:cNvSpPr/>
            <p:nvPr/>
          </p:nvSpPr>
          <p:spPr>
            <a:xfrm rot="18228537">
              <a:off x="707719" y="1733336"/>
              <a:ext cx="2662958" cy="7171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7094"/>
                  </a:moveTo>
                  <a:lnTo>
                    <a:pt x="1288967" y="17094"/>
                  </a:lnTo>
                </a:path>
              </a:pathLst>
            </a:cu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22" name="Group 21"/>
            <p:cNvGrpSpPr/>
            <p:nvPr/>
          </p:nvGrpSpPr>
          <p:grpSpPr>
            <a:xfrm>
              <a:off x="95216" y="1278554"/>
              <a:ext cx="2808000" cy="936000"/>
              <a:chOff x="2681835" y="2313"/>
              <a:chExt cx="752623" cy="752623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2681835" y="2313"/>
                <a:ext cx="752623" cy="752623"/>
              </a:xfrm>
              <a:prstGeom prst="ellipse">
                <a:avLst/>
              </a:prstGeom>
              <a:solidFill>
                <a:srgbClr val="EEB5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6" name="Oval 10"/>
              <p:cNvSpPr/>
              <p:nvPr/>
            </p:nvSpPr>
            <p:spPr>
              <a:xfrm>
                <a:off x="2792054" y="112532"/>
                <a:ext cx="532185" cy="53218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8415" tIns="18415" rIns="18415" bIns="18415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900" kern="1200" dirty="0" smtClean="0"/>
                  <a:t> </a:t>
                </a:r>
                <a:endParaRPr lang="th-TH" sz="2900" kern="1200" dirty="0"/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40910" y="2533773"/>
              <a:ext cx="2428892" cy="2428892"/>
              <a:chOff x="166654" y="2285992"/>
              <a:chExt cx="2428892" cy="2428892"/>
            </a:xfrm>
          </p:grpSpPr>
          <p:sp>
            <p:nvSpPr>
              <p:cNvPr id="21" name="Oval 20"/>
              <p:cNvSpPr/>
              <p:nvPr/>
            </p:nvSpPr>
            <p:spPr>
              <a:xfrm>
                <a:off x="166654" y="2285992"/>
                <a:ext cx="2428892" cy="2428892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pic>
            <p:nvPicPr>
              <p:cNvPr id="7172" name="Picture 4" descr="http://jbit.com/wp-content/uploads/2013/07/icon_googleforms.png">
                <a:hlinkClick r:id="rId3"/>
              </p:cNvPr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738158" y="2500306"/>
                <a:ext cx="1357322" cy="1622166"/>
              </a:xfrm>
              <a:prstGeom prst="rect">
                <a:avLst/>
              </a:prstGeom>
              <a:noFill/>
            </p:spPr>
          </p:pic>
          <p:sp>
            <p:nvSpPr>
              <p:cNvPr id="37" name="TextBox 36"/>
              <p:cNvSpPr txBox="1"/>
              <p:nvPr/>
            </p:nvSpPr>
            <p:spPr>
              <a:xfrm>
                <a:off x="595282" y="4048788"/>
                <a:ext cx="156164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rgbClr val="00B050"/>
                    </a:solidFill>
                    <a:latin typeface="Cordia New" pitchFamily="34" charset="-34"/>
                    <a:cs typeface="Cordia New" pitchFamily="34" charset="-34"/>
                  </a:rPr>
                  <a:t>Google Form</a:t>
                </a:r>
                <a:endParaRPr lang="th-TH" b="1" dirty="0">
                  <a:solidFill>
                    <a:srgbClr val="00B050"/>
                  </a:solidFill>
                  <a:latin typeface="Cordia New" pitchFamily="34" charset="-34"/>
                  <a:cs typeface="Cordia New" pitchFamily="34" charset="-34"/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2381232" y="2071678"/>
              <a:ext cx="2808000" cy="936000"/>
              <a:chOff x="2681835" y="2313"/>
              <a:chExt cx="752623" cy="752623"/>
            </a:xfrm>
          </p:grpSpPr>
          <p:sp>
            <p:nvSpPr>
              <p:cNvPr id="39" name="Oval 38"/>
              <p:cNvSpPr/>
              <p:nvPr/>
            </p:nvSpPr>
            <p:spPr>
              <a:xfrm>
                <a:off x="2681835" y="2313"/>
                <a:ext cx="752623" cy="752623"/>
              </a:xfrm>
              <a:prstGeom prst="ellipse">
                <a:avLst/>
              </a:prstGeom>
              <a:solidFill>
                <a:srgbClr val="99663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0" name="Oval 10"/>
              <p:cNvSpPr/>
              <p:nvPr/>
            </p:nvSpPr>
            <p:spPr>
              <a:xfrm>
                <a:off x="2792054" y="112532"/>
                <a:ext cx="532185" cy="53218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8415" tIns="18415" rIns="18415" bIns="18415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900" kern="1200" dirty="0" smtClean="0"/>
                  <a:t> </a:t>
                </a:r>
                <a:endParaRPr lang="th-TH" sz="2900" kern="1200" dirty="0"/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2875950" y="3227022"/>
              <a:ext cx="2808000" cy="936000"/>
              <a:chOff x="2681835" y="2313"/>
              <a:chExt cx="752623" cy="752623"/>
            </a:xfrm>
          </p:grpSpPr>
          <p:sp>
            <p:nvSpPr>
              <p:cNvPr id="42" name="Oval 41"/>
              <p:cNvSpPr/>
              <p:nvPr/>
            </p:nvSpPr>
            <p:spPr>
              <a:xfrm>
                <a:off x="2681835" y="2313"/>
                <a:ext cx="752623" cy="752623"/>
              </a:xfrm>
              <a:prstGeom prst="ellipse">
                <a:avLst/>
              </a:prstGeom>
              <a:solidFill>
                <a:srgbClr val="808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3" name="Oval 10"/>
              <p:cNvSpPr/>
              <p:nvPr/>
            </p:nvSpPr>
            <p:spPr>
              <a:xfrm>
                <a:off x="2792054" y="112532"/>
                <a:ext cx="532185" cy="53218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8415" tIns="18415" rIns="18415" bIns="18415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900" kern="1200" dirty="0" smtClean="0"/>
                  <a:t> </a:t>
                </a:r>
                <a:endParaRPr lang="th-TH" sz="2900" kern="1200" dirty="0"/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2447322" y="4449799"/>
              <a:ext cx="2808000" cy="936000"/>
              <a:chOff x="2681835" y="2313"/>
              <a:chExt cx="752623" cy="752623"/>
            </a:xfrm>
          </p:grpSpPr>
          <p:sp>
            <p:nvSpPr>
              <p:cNvPr id="45" name="Oval 44"/>
              <p:cNvSpPr/>
              <p:nvPr/>
            </p:nvSpPr>
            <p:spPr>
              <a:xfrm>
                <a:off x="2681835" y="2313"/>
                <a:ext cx="752623" cy="752623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6" name="Oval 10"/>
              <p:cNvSpPr/>
              <p:nvPr/>
            </p:nvSpPr>
            <p:spPr>
              <a:xfrm>
                <a:off x="2792054" y="112532"/>
                <a:ext cx="532185" cy="53218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8415" tIns="18415" rIns="18415" bIns="18415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900" kern="1200" dirty="0" smtClean="0"/>
                  <a:t> </a:t>
                </a:r>
                <a:endParaRPr lang="th-TH" sz="2900" kern="1200" dirty="0"/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151182" y="5286388"/>
              <a:ext cx="2808000" cy="936000"/>
              <a:chOff x="2681835" y="2313"/>
              <a:chExt cx="752623" cy="752623"/>
            </a:xfrm>
          </p:grpSpPr>
          <p:sp>
            <p:nvSpPr>
              <p:cNvPr id="48" name="Oval 47"/>
              <p:cNvSpPr/>
              <p:nvPr/>
            </p:nvSpPr>
            <p:spPr>
              <a:xfrm>
                <a:off x="2681835" y="2313"/>
                <a:ext cx="752623" cy="752623"/>
              </a:xfrm>
              <a:prstGeom prst="ellipse">
                <a:avLst/>
              </a:prstGeom>
              <a:solidFill>
                <a:srgbClr val="00999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9" name="Oval 10"/>
              <p:cNvSpPr/>
              <p:nvPr/>
            </p:nvSpPr>
            <p:spPr>
              <a:xfrm>
                <a:off x="2792054" y="112532"/>
                <a:ext cx="532185" cy="53218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8415" tIns="18415" rIns="18415" bIns="18415" numCol="1" spcCol="1270" anchor="ctr" anchorCtr="0">
                <a:noAutofit/>
              </a:bodyPr>
              <a:lstStyle/>
              <a:p>
                <a:pPr lvl="0" algn="ctr" defTabSz="12890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900" kern="1200" dirty="0" smtClean="0"/>
                  <a:t> </a:t>
                </a:r>
                <a:endParaRPr lang="th-TH" sz="2900" kern="1200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157602" y="1580072"/>
              <a:ext cx="2714644" cy="406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th-TH" sz="2300" b="1" dirty="0" smtClean="0">
                  <a:solidFill>
                    <a:schemeClr val="bg1"/>
                  </a:solidFill>
                  <a:latin typeface="Cordia New" pitchFamily="34" charset="-34"/>
                  <a:cs typeface="Cordia New" pitchFamily="34" charset="-34"/>
                </a:rPr>
                <a:t>การลงทะเบียนกิจกรรม</a:t>
              </a:r>
              <a:endParaRPr lang="th-TH" sz="2300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482158" y="2278913"/>
              <a:ext cx="2714644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th-TH" sz="2300" b="1" dirty="0" smtClean="0">
                  <a:solidFill>
                    <a:schemeClr val="bg1"/>
                  </a:solidFill>
                  <a:latin typeface="Cordia New" pitchFamily="34" charset="-34"/>
                  <a:cs typeface="Cordia New" pitchFamily="34" charset="-34"/>
                </a:rPr>
                <a:t>การสำรวจความพึงพอใจ หรือความเห็น</a:t>
              </a:r>
              <a:endParaRPr lang="th-TH" sz="2300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834000" y="3435439"/>
              <a:ext cx="3000396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th-TH" sz="2300" b="1" dirty="0" smtClean="0">
                  <a:solidFill>
                    <a:schemeClr val="bg1"/>
                  </a:solidFill>
                  <a:latin typeface="Cordia New" pitchFamily="34" charset="-34"/>
                  <a:cs typeface="Cordia New" pitchFamily="34" charset="-34"/>
                </a:rPr>
                <a:t>การเก็บข้อมูลแทนการกรอกแบบฟอร์มกระดาษ</a:t>
              </a:r>
              <a:endParaRPr lang="th-TH" sz="2300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381232" y="4762182"/>
              <a:ext cx="3000396" cy="406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th-TH" sz="2300" b="1" dirty="0" smtClean="0">
                  <a:solidFill>
                    <a:schemeClr val="bg1"/>
                  </a:solidFill>
                  <a:latin typeface="Cordia New" pitchFamily="34" charset="-34"/>
                  <a:cs typeface="Cordia New" pitchFamily="34" charset="-34"/>
                </a:rPr>
                <a:t>การทำแบบทดสอบ</a:t>
              </a:r>
              <a:endParaRPr lang="th-TH" sz="2300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95216" y="5597775"/>
              <a:ext cx="3000396" cy="406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th-TH" sz="2300" b="1" dirty="0" smtClean="0">
                  <a:solidFill>
                    <a:schemeClr val="bg1"/>
                  </a:solidFill>
                  <a:latin typeface="Cordia New" pitchFamily="34" charset="-34"/>
                  <a:cs typeface="Cordia New" pitchFamily="34" charset="-34"/>
                </a:rPr>
                <a:t>การลงคะแนนเสียง</a:t>
              </a:r>
              <a:endParaRPr lang="th-TH" sz="2300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endParaRPr>
            </a:p>
          </p:txBody>
        </p:sp>
      </p:grpSp>
      <p:sp>
        <p:nvSpPr>
          <p:cNvPr id="57" name="Rounded Rectangle 56"/>
          <p:cNvSpPr/>
          <p:nvPr/>
        </p:nvSpPr>
        <p:spPr>
          <a:xfrm>
            <a:off x="6297988" y="2214554"/>
            <a:ext cx="3600000" cy="428628"/>
          </a:xfrm>
          <a:prstGeom prst="roundRect">
            <a:avLst>
              <a:gd name="adj" fmla="val 1182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1.</a:t>
            </a:r>
            <a:r>
              <a:rPr lang="th-TH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สามารถกรอกข้อมูลได้ทันที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6000792" y="1500174"/>
            <a:ext cx="3952868" cy="571504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คุณลักษณะเด่นของ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Google form</a:t>
            </a:r>
            <a:endParaRPr lang="th-TH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6297988" y="4929198"/>
            <a:ext cx="3600000" cy="428400"/>
          </a:xfrm>
          <a:prstGeom prst="roundRect">
            <a:avLst>
              <a:gd name="adj" fmla="val 1182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5.</a:t>
            </a:r>
            <a:r>
              <a:rPr lang="th-TH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เสริมสร้างภาพลักษณ์ทันสมัย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6297988" y="2714620"/>
            <a:ext cx="3600000" cy="428400"/>
          </a:xfrm>
          <a:prstGeom prst="roundRect">
            <a:avLst>
              <a:gd name="adj" fmla="val 1182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2.</a:t>
            </a:r>
            <a:r>
              <a:rPr lang="th-TH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สร้างแบบสอบถามรายกิจกรรมได้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6297988" y="3214686"/>
            <a:ext cx="3600000" cy="785818"/>
          </a:xfrm>
          <a:prstGeom prst="roundRect">
            <a:avLst>
              <a:gd name="adj" fmla="val 1182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3.</a:t>
            </a:r>
            <a:r>
              <a:rPr lang="th-TH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เก็บรวบรวมคำตอบของแบบสำรวจ</a:t>
            </a:r>
          </a:p>
          <a:p>
            <a:r>
              <a:rPr lang="th-TH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อย่างเป็นระเบียบ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6274210" y="4072960"/>
            <a:ext cx="3631790" cy="784800"/>
          </a:xfrm>
          <a:prstGeom prst="roundRect">
            <a:avLst>
              <a:gd name="adj" fmla="val 1182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4.</a:t>
            </a:r>
            <a:r>
              <a:rPr lang="th-TH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สามารถดูข้อมูลคำตอบและแผนภูมิ</a:t>
            </a:r>
          </a:p>
          <a:p>
            <a:r>
              <a:rPr lang="th-TH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itchFamily="34" charset="-34"/>
                <a:cs typeface="Cordia New" pitchFamily="34" charset="-34"/>
              </a:rPr>
              <a:t>ล่าสุดได้ตลอดเวลา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0" y="-3413"/>
            <a:ext cx="39084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เริ่มต้นรู้จักกับ</a:t>
            </a:r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Google Form</a:t>
            </a:r>
            <a:endParaRPr lang="th-TH" sz="3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-4141" y="-3413"/>
            <a:ext cx="84994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u="sng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ผลการสอบถาม</a:t>
            </a:r>
            <a:r>
              <a:rPr lang="en-US" sz="36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แผนภูมิพร้อมใช้งาน แสดงร้อยละ</a:t>
            </a:r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(%)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ของ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Niramit AS" pitchFamily="2" charset="-34"/>
                <a:cs typeface="TH Niramit AS" pitchFamily="2" charset="-34"/>
              </a:rPr>
              <a:t>ค</a:t>
            </a:r>
            <a:r>
              <a:rPr lang="th-TH" sz="3600" b="1" dirty="0">
                <a:solidFill>
                  <a:schemeClr val="tx2">
                    <a:lumMod val="75000"/>
                  </a:schemeClr>
                </a:solidFill>
                <a:latin typeface="TH Niramit AS" pitchFamily="2" charset="-34"/>
                <a:cs typeface="TH Niramit AS" pitchFamily="2" charset="-34"/>
              </a:rPr>
              <a:t>ำ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ตอบ</a:t>
            </a:r>
            <a:endParaRPr lang="th-TH" sz="3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t="13672" r="33382" b="73355"/>
          <a:stretch>
            <a:fillRect/>
          </a:stretch>
        </p:blipFill>
        <p:spPr bwMode="auto">
          <a:xfrm>
            <a:off x="380968" y="928670"/>
            <a:ext cx="6524636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t="17773" r="20351" b="9961"/>
          <a:stretch>
            <a:fillRect/>
          </a:stretch>
        </p:blipFill>
        <p:spPr bwMode="auto">
          <a:xfrm>
            <a:off x="95216" y="3214686"/>
            <a:ext cx="7072362" cy="360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 l="3294" t="51172" r="46193" b="24325"/>
          <a:stretch>
            <a:fillRect/>
          </a:stretch>
        </p:blipFill>
        <p:spPr bwMode="auto">
          <a:xfrm>
            <a:off x="380968" y="1643051"/>
            <a:ext cx="5500726" cy="150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952868" y="4643446"/>
            <a:ext cx="5643602" cy="105560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การเรียกข้อมูลการตอบกลับแบบ</a:t>
            </a:r>
            <a:r>
              <a:rPr lang="th-TH" dirty="0" smtClean="0">
                <a:solidFill>
                  <a:schemeClr val="tx2">
                    <a:lumMod val="75000"/>
                  </a:schemeClr>
                </a:solidFill>
                <a:latin typeface="TH Niramit AS" pitchFamily="2" charset="-34"/>
                <a:cs typeface="TH Niramit AS" pitchFamily="2" charset="-34"/>
              </a:rPr>
              <a:t>สำ</a:t>
            </a:r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เร็จรูป</a:t>
            </a:r>
            <a:endParaRPr lang="en-US" b="1" dirty="0" smtClean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=&gt; </a:t>
            </a:r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สามารถเรียกผลสรุปการสอบถามพร้อมใช้งานทันที</a:t>
            </a:r>
            <a:endParaRPr lang="th-TH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90784" y="1375852"/>
            <a:ext cx="9720000" cy="4696354"/>
            <a:chOff x="90784" y="1375852"/>
            <a:chExt cx="9720000" cy="4696354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/>
            <a:srcRect t="7812" b="6250"/>
            <a:stretch>
              <a:fillRect/>
            </a:stretch>
          </p:blipFill>
          <p:spPr bwMode="auto">
            <a:xfrm>
              <a:off x="90784" y="1375852"/>
              <a:ext cx="9720000" cy="4696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" name="Rectangle 1"/>
            <p:cNvSpPr/>
            <p:nvPr/>
          </p:nvSpPr>
          <p:spPr>
            <a:xfrm>
              <a:off x="8625408" y="1434212"/>
              <a:ext cx="1080120" cy="10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-4141" y="-3413"/>
            <a:ext cx="82429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u="sng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ผลการสอบถาม</a:t>
            </a:r>
            <a:r>
              <a:rPr lang="en-US" sz="36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ไฟล์สเปรดชีตอัตโนมัติ 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Niramit AS" pitchFamily="2" charset="-34"/>
                <a:cs typeface="TH Niramit AS" pitchFamily="2" charset="-34"/>
              </a:rPr>
              <a:t>สำ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หรับ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วิเคราะห์เพิ่มเติม</a:t>
            </a:r>
            <a:endParaRPr lang="th-TH" sz="3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95348" y="5016598"/>
            <a:ext cx="8072494" cy="105560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การเรียกข้อมูลการตอบกลับทั้งหมด </a:t>
            </a:r>
            <a:endParaRPr lang="en-US" b="1" dirty="0" smtClean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=&gt; </a:t>
            </a:r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ระบบจะเก็บรวบรวม</a:t>
            </a:r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ตอบไว้อย่างเป็นระเบียบใน สเปรดชีต โดยอัตโนมัติ</a:t>
            </a:r>
            <a:endParaRPr lang="th-TH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38092" y="1500198"/>
            <a:ext cx="9453594" cy="142873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ผลลัพธ์จากการสอบถาม</a:t>
            </a:r>
            <a:endParaRPr lang="th-TH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79648" y="1587378"/>
            <a:ext cx="1143008" cy="214314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2666984" y="1087923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2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3976" y="1142984"/>
            <a:ext cx="936000" cy="214314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2381232" y="571480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1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38092" y="3000372"/>
            <a:ext cx="9429816" cy="3429024"/>
          </a:xfrm>
          <a:prstGeom prst="roundRect">
            <a:avLst>
              <a:gd name="adj" fmla="val 8766"/>
            </a:avLst>
          </a:prstGeom>
          <a:solidFill>
            <a:srgbClr val="E7E4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452406" y="3000372"/>
            <a:ext cx="447750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ขั้นตอนการเรียกข้อมูลสรุปการตอบกลับ</a:t>
            </a:r>
            <a:endParaRPr lang="en-US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1.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เลือกเมนู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การตอบกลับ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2.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เลือก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ข้อมูลสรุปการตอบกลับ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3. 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จะได้ผลดังรูป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953528" y="3000372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3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95876" y="3214686"/>
            <a:ext cx="3714776" cy="3071834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18" name="Group 17"/>
          <p:cNvGrpSpPr/>
          <p:nvPr/>
        </p:nvGrpSpPr>
        <p:grpSpPr>
          <a:xfrm>
            <a:off x="5167314" y="3286124"/>
            <a:ext cx="3571900" cy="2928958"/>
            <a:chOff x="380968" y="928670"/>
            <a:chExt cx="6786610" cy="5786478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/>
            <a:srcRect t="13672" r="30707" b="73355"/>
            <a:stretch>
              <a:fillRect/>
            </a:stretch>
          </p:blipFill>
          <p:spPr bwMode="auto">
            <a:xfrm>
              <a:off x="380968" y="928670"/>
              <a:ext cx="6786610" cy="714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3"/>
            <a:srcRect l="3218" t="17773" r="20351" b="9961"/>
            <a:stretch>
              <a:fillRect/>
            </a:stretch>
          </p:blipFill>
          <p:spPr bwMode="auto">
            <a:xfrm>
              <a:off x="380968" y="3107448"/>
              <a:ext cx="6786610" cy="360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7" name="Picture 4"/>
            <p:cNvPicPr>
              <a:picLocks noChangeAspect="1" noChangeArrowheads="1"/>
            </p:cNvPicPr>
            <p:nvPr/>
          </p:nvPicPr>
          <p:blipFill>
            <a:blip r:embed="rId4"/>
            <a:srcRect l="3294" t="51172" r="34385" b="24325"/>
            <a:stretch>
              <a:fillRect/>
            </a:stretch>
          </p:blipFill>
          <p:spPr bwMode="auto">
            <a:xfrm>
              <a:off x="380968" y="1643051"/>
              <a:ext cx="6786610" cy="1500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20" name="TextBox 19"/>
          <p:cNvSpPr txBox="1"/>
          <p:nvPr/>
        </p:nvSpPr>
        <p:spPr>
          <a:xfrm>
            <a:off x="-4141" y="-3413"/>
            <a:ext cx="84994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u="sng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ผลการสอบถาม</a:t>
            </a:r>
            <a:r>
              <a:rPr lang="en-US" sz="36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แผนภูมิพร้อมใช้งาน แสดงร้อยละ</a:t>
            </a:r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(%)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ของคำตอบ</a:t>
            </a:r>
            <a:endParaRPr lang="th-TH" sz="3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38092" y="1000108"/>
            <a:ext cx="7811252" cy="3782612"/>
            <a:chOff x="238092" y="1000108"/>
            <a:chExt cx="7811252" cy="3782612"/>
          </a:xfrm>
        </p:grpSpPr>
        <p:pic>
          <p:nvPicPr>
            <p:cNvPr id="15364" name="Picture 4"/>
            <p:cNvPicPr>
              <a:picLocks noChangeAspect="1" noChangeArrowheads="1"/>
            </p:cNvPicPr>
            <p:nvPr/>
          </p:nvPicPr>
          <p:blipFill>
            <a:blip r:embed="rId5"/>
            <a:srcRect t="8008" r="1134" b="6054"/>
            <a:stretch>
              <a:fillRect/>
            </a:stretch>
          </p:blipFill>
          <p:spPr bwMode="auto">
            <a:xfrm>
              <a:off x="238092" y="1000108"/>
              <a:ext cx="7740000" cy="3782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9" name="Rectangle 18"/>
            <p:cNvSpPr/>
            <p:nvPr/>
          </p:nvSpPr>
          <p:spPr>
            <a:xfrm>
              <a:off x="6969224" y="1008024"/>
              <a:ext cx="1080120" cy="10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38092" y="857233"/>
            <a:ext cx="6526026" cy="3167989"/>
            <a:chOff x="238092" y="857233"/>
            <a:chExt cx="6526026" cy="3167989"/>
          </a:xfrm>
        </p:grpSpPr>
        <p:pic>
          <p:nvPicPr>
            <p:cNvPr id="16386" name="Picture 2"/>
            <p:cNvPicPr>
              <a:picLocks noChangeAspect="1" noChangeArrowheads="1"/>
            </p:cNvPicPr>
            <p:nvPr/>
          </p:nvPicPr>
          <p:blipFill>
            <a:blip r:embed="rId2"/>
            <a:srcRect t="7812" r="1171" b="6250"/>
            <a:stretch>
              <a:fillRect/>
            </a:stretch>
          </p:blipFill>
          <p:spPr bwMode="auto">
            <a:xfrm>
              <a:off x="238092" y="857233"/>
              <a:ext cx="6480000" cy="31679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6" name="Rectangle 15"/>
            <p:cNvSpPr/>
            <p:nvPr/>
          </p:nvSpPr>
          <p:spPr>
            <a:xfrm>
              <a:off x="5683998" y="863645"/>
              <a:ext cx="1080120" cy="10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/>
          <a:srcRect t="8008" r="585" b="6054"/>
          <a:stretch>
            <a:fillRect/>
          </a:stretch>
        </p:blipFill>
        <p:spPr bwMode="auto">
          <a:xfrm>
            <a:off x="3259346" y="1571612"/>
            <a:ext cx="6480000" cy="3149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1488351" y="1142984"/>
            <a:ext cx="500066" cy="214314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1881166" y="587857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1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52359" y="2786058"/>
            <a:ext cx="1357322" cy="396000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6545494" y="2214554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2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52547" y="3610418"/>
            <a:ext cx="468000" cy="214314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TextBox 10"/>
          <p:cNvSpPr txBox="1"/>
          <p:nvPr/>
        </p:nvSpPr>
        <p:spPr>
          <a:xfrm>
            <a:off x="5616800" y="3124000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3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38092" y="3929066"/>
            <a:ext cx="9429816" cy="2500330"/>
          </a:xfrm>
          <a:prstGeom prst="roundRect">
            <a:avLst>
              <a:gd name="adj" fmla="val 8766"/>
            </a:avLst>
          </a:prstGeom>
          <a:solidFill>
            <a:srgbClr val="E7E4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380968" y="3929066"/>
            <a:ext cx="6582251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ขั้นตอนการเรียกข้อมูลการตอบกลับทั้งหมด</a:t>
            </a:r>
            <a:endParaRPr lang="en-US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1.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เลือกเมนู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ดูการตอบกลับ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2.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เลือก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สเปรดชีตใหม่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3. 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กดปุ่ม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สร้าง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4. 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จะได้ผลลัพธ์ดังรูป </a:t>
            </a:r>
          </a:p>
          <a:p>
            <a:pPr>
              <a:lnSpc>
                <a:spcPct val="80000"/>
              </a:lnSpc>
            </a:pPr>
            <a:r>
              <a:rPr lang="en-US" sz="2000" dirty="0">
                <a:latin typeface="Cordia New" pitchFamily="34" charset="-34"/>
                <a:cs typeface="Cordia New" pitchFamily="34" charset="-34"/>
              </a:rPr>
              <a:t>(</a:t>
            </a:r>
            <a:r>
              <a:rPr lang="th-TH" sz="2000" dirty="0" smtClean="0">
                <a:latin typeface="Cordia New" pitchFamily="34" charset="-34"/>
                <a:cs typeface="Cordia New" pitchFamily="34" charset="-34"/>
              </a:rPr>
              <a:t>โดยสามารถคัดลอกข้อมูลทั้งหมดไปวางในไฟล์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Excel </a:t>
            </a:r>
            <a:r>
              <a:rPr lang="th-TH" sz="2000" dirty="0" smtClean="0">
                <a:latin typeface="Cordia New" pitchFamily="34" charset="-34"/>
                <a:cs typeface="Cordia New" pitchFamily="34" charset="-34"/>
              </a:rPr>
              <a:t>สำหรับการนำข้อมูลไปใช้งานต่อไป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)</a:t>
            </a:r>
            <a:endParaRPr lang="th-TH" sz="2000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4141" y="-3413"/>
            <a:ext cx="84866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u="sng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ผลการสอบถาม</a:t>
            </a:r>
            <a:r>
              <a:rPr lang="en-US" sz="36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การเรียกข้อมูลตอบกลับทั้งหมดเป็นไฟล์สเปรดชีต</a:t>
            </a:r>
            <a:endParaRPr lang="th-TH" sz="3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/>
          <a:srcRect t="7812" b="39741"/>
          <a:stretch>
            <a:fillRect/>
          </a:stretch>
        </p:blipFill>
        <p:spPr bwMode="auto">
          <a:xfrm>
            <a:off x="3809992" y="4357694"/>
            <a:ext cx="557216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38092" y="1500174"/>
            <a:ext cx="9453594" cy="142873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เพิ่มเติม</a:t>
            </a:r>
            <a:endParaRPr lang="th-TH" sz="4800" b="1" dirty="0">
              <a:solidFill>
                <a:schemeClr val="bg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214314" y="3071834"/>
            <a:ext cx="9453594" cy="1428736"/>
          </a:xfrm>
          <a:prstGeom prst="ellipse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1.</a:t>
            </a:r>
            <a:r>
              <a:rPr lang="th-TH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การแก้ไขแบบสอบถาม</a:t>
            </a:r>
            <a:endParaRPr lang="th-TH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84834" y="785794"/>
            <a:ext cx="7754189" cy="3782612"/>
            <a:chOff x="284834" y="785794"/>
            <a:chExt cx="7754189" cy="3782612"/>
          </a:xfrm>
        </p:grpSpPr>
        <p:pic>
          <p:nvPicPr>
            <p:cNvPr id="17413" name="Picture 5"/>
            <p:cNvPicPr>
              <a:picLocks noChangeAspect="1" noChangeArrowheads="1"/>
            </p:cNvPicPr>
            <p:nvPr/>
          </p:nvPicPr>
          <p:blipFill>
            <a:blip r:embed="rId2"/>
            <a:srcRect t="8008" r="1134" b="6054"/>
            <a:stretch>
              <a:fillRect/>
            </a:stretch>
          </p:blipFill>
          <p:spPr bwMode="auto">
            <a:xfrm>
              <a:off x="284834" y="785794"/>
              <a:ext cx="7740000" cy="3782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2" name="Rectangle 11"/>
            <p:cNvSpPr/>
            <p:nvPr/>
          </p:nvSpPr>
          <p:spPr>
            <a:xfrm>
              <a:off x="6958903" y="810394"/>
              <a:ext cx="1080120" cy="10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Rectangle 7"/>
          <p:cNvSpPr/>
          <p:nvPr/>
        </p:nvSpPr>
        <p:spPr>
          <a:xfrm>
            <a:off x="1916979" y="3881768"/>
            <a:ext cx="540000" cy="214314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381232" y="3357562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1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595414" y="4357694"/>
            <a:ext cx="8072494" cy="2357454"/>
          </a:xfrm>
          <a:prstGeom prst="roundRect">
            <a:avLst>
              <a:gd name="adj" fmla="val 8766"/>
            </a:avLst>
          </a:prstGeom>
          <a:solidFill>
            <a:srgbClr val="E7E4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/>
          <a:srcRect l="21047" t="70313" r="52050" b="8203"/>
          <a:stretch>
            <a:fillRect/>
          </a:stretch>
        </p:blipFill>
        <p:spPr bwMode="auto">
          <a:xfrm>
            <a:off x="5216910" y="4566574"/>
            <a:ext cx="4308122" cy="1934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738290" y="4379435"/>
            <a:ext cx="921550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การเพิ่มคำถาม 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1.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กดปุ่ม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เพิ่มรายการ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2.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เลือกประเภทคำถามที่ต้องการ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endParaRPr lang="th-TH" sz="2000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4141" y="-3413"/>
            <a:ext cx="51908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u="sng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การแก้ไขแบบสอบถาม</a:t>
            </a:r>
            <a:r>
              <a:rPr lang="en-US" sz="36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การเพิ่ม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ถาม </a:t>
            </a:r>
            <a:endParaRPr lang="th-TH" sz="36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 l="24194" t="54882" r="25293" b="35352"/>
          <a:stretch>
            <a:fillRect/>
          </a:stretch>
        </p:blipFill>
        <p:spPr bwMode="auto">
          <a:xfrm>
            <a:off x="166654" y="5000636"/>
            <a:ext cx="6572296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Straight Connector 4"/>
          <p:cNvCxnSpPr/>
          <p:nvPr/>
        </p:nvCxnSpPr>
        <p:spPr>
          <a:xfrm>
            <a:off x="0" y="4214818"/>
            <a:ext cx="9906000" cy="158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5216" y="4334540"/>
            <a:ext cx="2126172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แบบสอบถามที่ได้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5216" y="834078"/>
            <a:ext cx="1931908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การสร้างคำถาม</a:t>
            </a:r>
            <a:endParaRPr lang="th-TH" b="1" dirty="0">
              <a:solidFill>
                <a:srgbClr val="00206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 l="19949" t="41016" r="21303" b="33594"/>
          <a:stretch>
            <a:fillRect/>
          </a:stretch>
        </p:blipFill>
        <p:spPr bwMode="auto">
          <a:xfrm>
            <a:off x="238092" y="1428736"/>
            <a:ext cx="764386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ounded Rectangle 8"/>
          <p:cNvSpPr/>
          <p:nvPr/>
        </p:nvSpPr>
        <p:spPr>
          <a:xfrm>
            <a:off x="3167050" y="2254460"/>
            <a:ext cx="3286148" cy="500066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ข้อความ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ให้ผู้ตอบกรอกข้อมูลสั้นๆ</a:t>
            </a:r>
            <a:endParaRPr lang="th-TH" sz="2400" dirty="0">
              <a:solidFill>
                <a:schemeClr val="accent2">
                  <a:lumMod val="75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2595546" y="2285992"/>
            <a:ext cx="428628" cy="42862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Oval 10"/>
          <p:cNvSpPr/>
          <p:nvPr/>
        </p:nvSpPr>
        <p:spPr>
          <a:xfrm>
            <a:off x="1595414" y="2254460"/>
            <a:ext cx="857256" cy="35719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-19907" y="-3413"/>
            <a:ext cx="33297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ประเภท</a:t>
            </a:r>
            <a:r>
              <a:rPr lang="th-TH" sz="3600" b="1" dirty="0" smtClean="0">
                <a:solidFill>
                  <a:srgbClr val="009999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r>
              <a:rPr lang="en-US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CC99"/>
                </a:solidFill>
                <a:latin typeface="TH SarabunPSK" pitchFamily="34" charset="-34"/>
                <a:cs typeface="TH SarabunPSK" pitchFamily="34" charset="-34"/>
              </a:rPr>
              <a:t>ข้อความ</a:t>
            </a:r>
            <a:endParaRPr lang="th-TH" sz="3600" b="1" dirty="0">
              <a:solidFill>
                <a:srgbClr val="00CC99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4214818"/>
            <a:ext cx="9906000" cy="158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 l="19949" t="34180" r="21303" b="31641"/>
          <a:stretch>
            <a:fillRect/>
          </a:stretch>
        </p:blipFill>
        <p:spPr bwMode="auto">
          <a:xfrm>
            <a:off x="238092" y="1416861"/>
            <a:ext cx="7643866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/>
          <a:srcRect l="24341" t="25390" r="26244" b="49219"/>
          <a:stretch>
            <a:fillRect/>
          </a:stretch>
        </p:blipFill>
        <p:spPr bwMode="auto">
          <a:xfrm>
            <a:off x="95216" y="4929198"/>
            <a:ext cx="642942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95216" y="4334540"/>
            <a:ext cx="2126172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แบบสอบถามที่ได้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216" y="834078"/>
            <a:ext cx="1931908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การสร้างคำถาม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52802" y="2254460"/>
            <a:ext cx="5715040" cy="500066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ข้อความ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ให้ผู้ตอบกรอกข้อมูลที่ยาวขึ้น หรือตอบได้หลายบรรทัด</a:t>
            </a:r>
            <a:endParaRPr lang="th-TH" sz="2400" dirty="0">
              <a:solidFill>
                <a:schemeClr val="accent2">
                  <a:lumMod val="75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881298" y="2285992"/>
            <a:ext cx="428628" cy="42862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/>
          <p:cNvSpPr/>
          <p:nvPr/>
        </p:nvSpPr>
        <p:spPr>
          <a:xfrm>
            <a:off x="1635320" y="2246086"/>
            <a:ext cx="1000132" cy="397096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-19907" y="-3413"/>
            <a:ext cx="4246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ประเภท</a:t>
            </a:r>
            <a:r>
              <a:rPr lang="th-TH" sz="3600" b="1" dirty="0" smtClean="0">
                <a:solidFill>
                  <a:srgbClr val="009999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r>
              <a:rPr lang="en-US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CC99"/>
                </a:solidFill>
                <a:latin typeface="TH SarabunPSK" pitchFamily="34" charset="-34"/>
                <a:cs typeface="TH SarabunPSK" pitchFamily="34" charset="-34"/>
              </a:rPr>
              <a:t>ข้อความย่อหน้า</a:t>
            </a:r>
            <a:endParaRPr lang="th-TH" sz="3600" b="1" dirty="0">
              <a:solidFill>
                <a:srgbClr val="00CC99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4214818"/>
            <a:ext cx="9906000" cy="158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5216" y="4334540"/>
            <a:ext cx="2126172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แบบสอบถามที่ได้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216" y="834078"/>
            <a:ext cx="1931908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การสร้างคำถาม</a:t>
            </a:r>
            <a:endParaRPr lang="th-TH" b="1" dirty="0">
              <a:solidFill>
                <a:srgbClr val="002060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 l="19802" t="30469" r="20900" b="33398"/>
          <a:stretch>
            <a:fillRect/>
          </a:stretch>
        </p:blipFill>
        <p:spPr bwMode="auto">
          <a:xfrm>
            <a:off x="238092" y="1428736"/>
            <a:ext cx="771530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ounded Rectangle 10"/>
          <p:cNvSpPr/>
          <p:nvPr/>
        </p:nvSpPr>
        <p:spPr>
          <a:xfrm>
            <a:off x="3309926" y="2500306"/>
            <a:ext cx="5500726" cy="856800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หลายตัวเลือก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ให้ผู้ตอบเลือกตอบได้</a:t>
            </a:r>
            <a:r>
              <a:rPr lang="th-TH" sz="2400" u="sng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เพียงหนึ่งตัวเลือก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เท่านั้น</a:t>
            </a:r>
          </a:p>
          <a:p>
            <a:pPr algn="ctr"/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ซึ่งผู้ตอบจะเห็นตัวเลือกทั้งหมด หรือเลือกตอบ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อื่นๆ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”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ได้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2738422" y="2500306"/>
            <a:ext cx="428628" cy="42862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/>
          <p:cNvSpPr/>
          <p:nvPr/>
        </p:nvSpPr>
        <p:spPr>
          <a:xfrm>
            <a:off x="1635320" y="2206180"/>
            <a:ext cx="1000132" cy="397096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/>
          <a:srcRect l="24341" t="11719" r="25695" b="62890"/>
          <a:stretch>
            <a:fillRect/>
          </a:stretch>
        </p:blipFill>
        <p:spPr bwMode="auto">
          <a:xfrm>
            <a:off x="23778" y="4857760"/>
            <a:ext cx="650085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-19907" y="-3413"/>
            <a:ext cx="39725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ประเภท</a:t>
            </a:r>
            <a:r>
              <a:rPr lang="th-TH" sz="3600" b="1" dirty="0" smtClean="0">
                <a:solidFill>
                  <a:srgbClr val="009999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r>
              <a:rPr lang="en-US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CC99"/>
                </a:solidFill>
                <a:latin typeface="TH SarabunPSK" pitchFamily="34" charset="-34"/>
                <a:cs typeface="TH SarabunPSK" pitchFamily="34" charset="-34"/>
              </a:rPr>
              <a:t>หลายตัวเลือก</a:t>
            </a:r>
            <a:endParaRPr lang="th-TH" sz="3600" b="1" dirty="0">
              <a:solidFill>
                <a:srgbClr val="00CC99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 l="24890" t="42968" r="25146" b="38478"/>
          <a:stretch>
            <a:fillRect/>
          </a:stretch>
        </p:blipFill>
        <p:spPr bwMode="auto">
          <a:xfrm>
            <a:off x="166654" y="4929198"/>
            <a:ext cx="650085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19949" t="31250" r="21303" b="30664"/>
          <a:stretch>
            <a:fillRect/>
          </a:stretch>
        </p:blipFill>
        <p:spPr bwMode="auto">
          <a:xfrm>
            <a:off x="238092" y="1428736"/>
            <a:ext cx="764386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95216" y="4334540"/>
            <a:ext cx="2126172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แบบสอบถามที่ได้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5216" y="834078"/>
            <a:ext cx="1931908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การสร้างคำถาม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738554" y="2222928"/>
            <a:ext cx="5429288" cy="500066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ช่องทำเครื่องหมาย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ให้ผู้ตอบเลือกตอบได้</a:t>
            </a:r>
            <a:r>
              <a:rPr lang="th-TH" sz="2400" u="sng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ไม่จำกัดจำนวน</a:t>
            </a:r>
            <a:endParaRPr lang="th-TH" sz="2400" u="sng" dirty="0">
              <a:solidFill>
                <a:schemeClr val="accent2">
                  <a:lumMod val="75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3167050" y="2254460"/>
            <a:ext cx="428628" cy="42862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Oval 13"/>
          <p:cNvSpPr/>
          <p:nvPr/>
        </p:nvSpPr>
        <p:spPr>
          <a:xfrm>
            <a:off x="1588022" y="2214554"/>
            <a:ext cx="1245978" cy="397096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4214818"/>
            <a:ext cx="9906000" cy="158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-19907" y="-3413"/>
            <a:ext cx="4616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ประเภท</a:t>
            </a:r>
            <a:r>
              <a:rPr lang="th-TH" sz="3600" b="1" dirty="0" smtClean="0">
                <a:solidFill>
                  <a:srgbClr val="009999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r>
              <a:rPr lang="en-US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CC99"/>
                </a:solidFill>
                <a:latin typeface="TH SarabunPSK" pitchFamily="34" charset="-34"/>
                <a:cs typeface="TH SarabunPSK" pitchFamily="34" charset="-34"/>
              </a:rPr>
              <a:t>ช่อง</a:t>
            </a:r>
            <a:r>
              <a:rPr lang="th-TH" sz="3600" b="1" dirty="0" smtClean="0">
                <a:solidFill>
                  <a:srgbClr val="00CC99"/>
                </a:solidFill>
                <a:latin typeface="TH Niramit AS" pitchFamily="2" charset="-34"/>
                <a:cs typeface="TH Niramit AS" pitchFamily="2" charset="-34"/>
              </a:rPr>
              <a:t>ทำ</a:t>
            </a:r>
            <a:r>
              <a:rPr lang="th-TH" sz="3600" b="1" dirty="0" smtClean="0">
                <a:solidFill>
                  <a:srgbClr val="00CC99"/>
                </a:solidFill>
                <a:latin typeface="TH SarabunPSK" pitchFamily="34" charset="-34"/>
                <a:cs typeface="TH SarabunPSK" pitchFamily="34" charset="-34"/>
              </a:rPr>
              <a:t>เครื่องหมาย</a:t>
            </a:r>
            <a:endParaRPr lang="th-TH" sz="3600" b="1" dirty="0">
              <a:solidFill>
                <a:srgbClr val="00CC99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/>
          <a:srcRect l="19949" t="31250" r="21303" b="30664"/>
          <a:stretch>
            <a:fillRect/>
          </a:stretch>
        </p:blipFill>
        <p:spPr bwMode="auto">
          <a:xfrm>
            <a:off x="238092" y="1357298"/>
            <a:ext cx="764386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Straight Connector 4"/>
          <p:cNvCxnSpPr/>
          <p:nvPr/>
        </p:nvCxnSpPr>
        <p:spPr>
          <a:xfrm>
            <a:off x="0" y="4214818"/>
            <a:ext cx="9906000" cy="158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5216" y="4334540"/>
            <a:ext cx="2126172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แบบสอบถามที่ได้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216" y="834078"/>
            <a:ext cx="1931908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การสร้างคำถาม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38554" y="2500306"/>
            <a:ext cx="4929222" cy="857256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เลือกจากรายการ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ให้ผู้ตอบเลือกได้</a:t>
            </a:r>
            <a:r>
              <a:rPr lang="th-TH" sz="2400" u="sng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เพียงหนึ่งตัวเลือก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จากรายการที่กำหนดให้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(Drop Down List)</a:t>
            </a:r>
            <a:endParaRPr lang="th-TH" sz="2400" dirty="0">
              <a:solidFill>
                <a:schemeClr val="accent2">
                  <a:lumMod val="75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3167050" y="2531838"/>
            <a:ext cx="428628" cy="42862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/>
          <p:cNvSpPr/>
          <p:nvPr/>
        </p:nvSpPr>
        <p:spPr>
          <a:xfrm>
            <a:off x="1595414" y="2214554"/>
            <a:ext cx="1214446" cy="35719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/>
          <a:srcRect l="24890" t="49805" r="26793" b="39453"/>
          <a:stretch>
            <a:fillRect/>
          </a:stretch>
        </p:blipFill>
        <p:spPr bwMode="auto">
          <a:xfrm>
            <a:off x="95216" y="4929198"/>
            <a:ext cx="628654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-19907" y="-3413"/>
            <a:ext cx="43813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ประเภท</a:t>
            </a:r>
            <a:r>
              <a:rPr lang="th-TH" sz="3600" b="1" dirty="0" smtClean="0">
                <a:solidFill>
                  <a:srgbClr val="009999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r>
              <a:rPr lang="en-US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CC99"/>
                </a:solidFill>
                <a:latin typeface="TH SarabunPSK" pitchFamily="34" charset="-34"/>
                <a:cs typeface="TH SarabunPSK" pitchFamily="34" charset="-34"/>
              </a:rPr>
              <a:t>เลือกจากรายการ</a:t>
            </a:r>
            <a:endParaRPr lang="th-TH" sz="3600" b="1" dirty="0">
              <a:solidFill>
                <a:srgbClr val="00CC99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4214818"/>
            <a:ext cx="9906000" cy="158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19949" t="35156" r="21303" b="31641"/>
          <a:stretch>
            <a:fillRect/>
          </a:stretch>
        </p:blipFill>
        <p:spPr bwMode="auto">
          <a:xfrm>
            <a:off x="297710" y="1428736"/>
            <a:ext cx="764386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/>
          <a:srcRect l="24194" t="50000" r="25842" b="32422"/>
          <a:stretch>
            <a:fillRect/>
          </a:stretch>
        </p:blipFill>
        <p:spPr bwMode="auto">
          <a:xfrm>
            <a:off x="23778" y="4929198"/>
            <a:ext cx="650085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95216" y="4334540"/>
            <a:ext cx="2126172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แบบสอบถามที่ได้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216" y="834078"/>
            <a:ext cx="1931908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การสร้างคำถาม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666984" y="2246086"/>
            <a:ext cx="428628" cy="42862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/>
          <p:cNvSpPr/>
          <p:nvPr/>
        </p:nvSpPr>
        <p:spPr>
          <a:xfrm>
            <a:off x="1666852" y="2285992"/>
            <a:ext cx="785818" cy="35719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Rounded Rectangle 13"/>
          <p:cNvSpPr/>
          <p:nvPr/>
        </p:nvSpPr>
        <p:spPr>
          <a:xfrm>
            <a:off x="3167050" y="2222928"/>
            <a:ext cx="6072230" cy="500066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สเกล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ให้ผู้ตอบเลือกระดับของคำตอบเป็นลำดับขั้น เช่น จาก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1 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ถึง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5</a:t>
            </a:r>
            <a:endParaRPr lang="th-TH" sz="2400" u="sng" dirty="0">
              <a:solidFill>
                <a:schemeClr val="accent2">
                  <a:lumMod val="75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19907" y="-3413"/>
            <a:ext cx="2893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ประเภท</a:t>
            </a:r>
            <a:r>
              <a:rPr lang="th-TH" sz="3600" b="1" dirty="0" smtClean="0">
                <a:solidFill>
                  <a:srgbClr val="009999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r>
              <a:rPr lang="en-US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CC99"/>
                </a:solidFill>
                <a:latin typeface="TH SarabunPSK" pitchFamily="34" charset="-34"/>
                <a:cs typeface="TH SarabunPSK" pitchFamily="34" charset="-34"/>
              </a:rPr>
              <a:t>สเกล</a:t>
            </a:r>
            <a:endParaRPr lang="th-TH" sz="3600" b="1" dirty="0">
              <a:solidFill>
                <a:srgbClr val="00CC99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/>
          <a:srcRect l="24341" t="38086" r="26793" b="32617"/>
          <a:stretch>
            <a:fillRect/>
          </a:stretch>
        </p:blipFill>
        <p:spPr bwMode="auto">
          <a:xfrm>
            <a:off x="2095480" y="4572008"/>
            <a:ext cx="6357982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Straight Connector 4"/>
          <p:cNvCxnSpPr/>
          <p:nvPr/>
        </p:nvCxnSpPr>
        <p:spPr>
          <a:xfrm>
            <a:off x="0" y="4214818"/>
            <a:ext cx="9906000" cy="158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/>
          <a:srcRect l="19949" t="20508" r="21303" b="43359"/>
          <a:stretch>
            <a:fillRect/>
          </a:stretch>
        </p:blipFill>
        <p:spPr bwMode="auto">
          <a:xfrm>
            <a:off x="238092" y="1428736"/>
            <a:ext cx="764386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19949" t="70312" r="43265" b="15039"/>
          <a:stretch>
            <a:fillRect/>
          </a:stretch>
        </p:blipFill>
        <p:spPr bwMode="auto">
          <a:xfrm>
            <a:off x="4810124" y="2786058"/>
            <a:ext cx="478634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95216" y="4334540"/>
            <a:ext cx="2126172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แบบสอบถามที่ได้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5216" y="834078"/>
            <a:ext cx="1931908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การสร้างคำถาม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666984" y="2246086"/>
            <a:ext cx="428628" cy="42862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/>
          <p:cNvSpPr/>
          <p:nvPr/>
        </p:nvSpPr>
        <p:spPr>
          <a:xfrm>
            <a:off x="1666852" y="2285992"/>
            <a:ext cx="785818" cy="35719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Rounded Rectangle 13"/>
          <p:cNvSpPr/>
          <p:nvPr/>
        </p:nvSpPr>
        <p:spPr>
          <a:xfrm>
            <a:off x="3167050" y="2024178"/>
            <a:ext cx="6156000" cy="856800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เส้นตาราง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ให้ผู้ตอบเลือกคำตอบในลักษณะของคู่อันดับ เหมาะกับ</a:t>
            </a:r>
          </a:p>
          <a:p>
            <a:pPr algn="ctr"/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คำถามหลายข้อที่มีคำตอบเหมือนกัน เช่น แบบสอบถามความคิดเห็น</a:t>
            </a:r>
            <a:endParaRPr lang="th-TH" sz="2400" u="sng" dirty="0">
              <a:solidFill>
                <a:schemeClr val="accent2">
                  <a:lumMod val="75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19907" y="-3413"/>
            <a:ext cx="35269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ประเภท</a:t>
            </a:r>
            <a:r>
              <a:rPr lang="th-TH" sz="3600" b="1" dirty="0" smtClean="0">
                <a:solidFill>
                  <a:srgbClr val="009999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r>
              <a:rPr lang="en-US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CC99"/>
                </a:solidFill>
                <a:latin typeface="TH SarabunPSK" pitchFamily="34" charset="-34"/>
                <a:cs typeface="TH SarabunPSK" pitchFamily="34" charset="-34"/>
              </a:rPr>
              <a:t>เส้นตาราง</a:t>
            </a:r>
            <a:endParaRPr lang="th-TH" sz="3600" b="1" dirty="0">
              <a:solidFill>
                <a:srgbClr val="00CC99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4214818"/>
            <a:ext cx="9906000" cy="158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19949" t="39063" r="21303" b="28710"/>
          <a:stretch>
            <a:fillRect/>
          </a:stretch>
        </p:blipFill>
        <p:spPr bwMode="auto">
          <a:xfrm>
            <a:off x="166654" y="1428736"/>
            <a:ext cx="7643866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/>
          <a:srcRect l="24341" t="66406" r="25695" b="23828"/>
          <a:stretch>
            <a:fillRect/>
          </a:stretch>
        </p:blipFill>
        <p:spPr bwMode="auto">
          <a:xfrm>
            <a:off x="95216" y="4929198"/>
            <a:ext cx="6500858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95216" y="4334540"/>
            <a:ext cx="2126172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แบบสอบถามที่ได้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216" y="834078"/>
            <a:ext cx="1931908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การสร้างคำถาม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2595546" y="2246086"/>
            <a:ext cx="428628" cy="42862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Oval 11"/>
          <p:cNvSpPr/>
          <p:nvPr/>
        </p:nvSpPr>
        <p:spPr>
          <a:xfrm>
            <a:off x="1595414" y="2285992"/>
            <a:ext cx="785818" cy="35719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Rounded Rectangle 12"/>
          <p:cNvSpPr/>
          <p:nvPr/>
        </p:nvSpPr>
        <p:spPr>
          <a:xfrm>
            <a:off x="3095612" y="2222928"/>
            <a:ext cx="3214710" cy="500066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วันที่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ให้ผู้ตอบเลือกวันที่จากปฏิทิน</a:t>
            </a:r>
            <a:endParaRPr lang="th-TH" sz="2400" u="sng" dirty="0">
              <a:solidFill>
                <a:schemeClr val="accent2">
                  <a:lumMod val="75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9907" y="-3413"/>
            <a:ext cx="28248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ประเภท</a:t>
            </a:r>
            <a:r>
              <a:rPr lang="th-TH" sz="3600" b="1" dirty="0" smtClean="0">
                <a:solidFill>
                  <a:srgbClr val="009999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r>
              <a:rPr lang="en-US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CC99"/>
                </a:solidFill>
                <a:latin typeface="TH SarabunPSK" pitchFamily="34" charset="-34"/>
                <a:cs typeface="TH SarabunPSK" pitchFamily="34" charset="-34"/>
              </a:rPr>
              <a:t>วันที่</a:t>
            </a:r>
            <a:endParaRPr lang="th-TH" sz="3600" b="1" dirty="0">
              <a:solidFill>
                <a:srgbClr val="00CC99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4214818"/>
            <a:ext cx="9906000" cy="158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/>
          <a:srcRect l="24194" t="55859" r="25842" b="32422"/>
          <a:stretch>
            <a:fillRect/>
          </a:stretch>
        </p:blipFill>
        <p:spPr bwMode="auto">
          <a:xfrm>
            <a:off x="0" y="4929198"/>
            <a:ext cx="650085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/>
          <a:srcRect l="19802" t="39258" r="21449" b="32422"/>
          <a:stretch>
            <a:fillRect/>
          </a:stretch>
        </p:blipFill>
        <p:spPr bwMode="auto">
          <a:xfrm>
            <a:off x="166654" y="1428736"/>
            <a:ext cx="764386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95216" y="4334540"/>
            <a:ext cx="2126172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แบบสอบถามที่ได้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216" y="834078"/>
            <a:ext cx="1931908" cy="5400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การสร้างคำถาม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2595546" y="2246086"/>
            <a:ext cx="428628" cy="42862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Oval 11"/>
          <p:cNvSpPr/>
          <p:nvPr/>
        </p:nvSpPr>
        <p:spPr>
          <a:xfrm>
            <a:off x="1595414" y="2285992"/>
            <a:ext cx="785818" cy="35719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Rounded Rectangle 12"/>
          <p:cNvSpPr/>
          <p:nvPr/>
        </p:nvSpPr>
        <p:spPr>
          <a:xfrm>
            <a:off x="3095612" y="2222928"/>
            <a:ext cx="4286280" cy="500066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เวลา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2400" dirty="0" smtClean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ให้ผู้ตอบเลือกเวลาหรือกำหนดระยะเวลา</a:t>
            </a:r>
            <a:endParaRPr lang="th-TH" sz="2400" u="sng" dirty="0">
              <a:solidFill>
                <a:schemeClr val="accent2">
                  <a:lumMod val="75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9907" y="-3413"/>
            <a:ext cx="2858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ประเภท</a:t>
            </a:r>
            <a:r>
              <a:rPr lang="th-TH" sz="3600" b="1" dirty="0" smtClean="0">
                <a:solidFill>
                  <a:srgbClr val="009999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r>
              <a:rPr lang="en-US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3600" b="1" dirty="0" smtClean="0">
                <a:solidFill>
                  <a:srgbClr val="0099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CC99"/>
                </a:solidFill>
                <a:latin typeface="TH SarabunPSK" pitchFamily="34" charset="-34"/>
                <a:cs typeface="TH SarabunPSK" pitchFamily="34" charset="-34"/>
              </a:rPr>
              <a:t>เวลา</a:t>
            </a:r>
            <a:endParaRPr lang="th-TH" sz="3600" b="1" dirty="0">
              <a:solidFill>
                <a:srgbClr val="00CC99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38092" y="1500174"/>
            <a:ext cx="9453594" cy="142873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เพิ่มเติม</a:t>
            </a:r>
            <a:endParaRPr lang="th-TH" sz="4800" b="1" dirty="0">
              <a:solidFill>
                <a:schemeClr val="bg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214314" y="3071834"/>
            <a:ext cx="9453594" cy="1428736"/>
          </a:xfrm>
          <a:prstGeom prst="ellipse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2.</a:t>
            </a:r>
            <a:r>
              <a:rPr lang="th-TH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การย้ายข้อคำถาม</a:t>
            </a:r>
            <a:endParaRPr lang="th-TH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90784" y="1142984"/>
            <a:ext cx="9720000" cy="4750257"/>
            <a:chOff x="90784" y="1142984"/>
            <a:chExt cx="9720000" cy="4750257"/>
          </a:xfrm>
        </p:grpSpPr>
        <p:pic>
          <p:nvPicPr>
            <p:cNvPr id="22532" name="Picture 4"/>
            <p:cNvPicPr>
              <a:picLocks noChangeAspect="1" noChangeArrowheads="1"/>
            </p:cNvPicPr>
            <p:nvPr/>
          </p:nvPicPr>
          <p:blipFill>
            <a:blip r:embed="rId2"/>
            <a:srcRect t="8008" r="1134" b="6054"/>
            <a:stretch>
              <a:fillRect/>
            </a:stretch>
          </p:blipFill>
          <p:spPr bwMode="auto">
            <a:xfrm>
              <a:off x="90784" y="1142984"/>
              <a:ext cx="9720000" cy="47502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" name="Rectangle 4"/>
            <p:cNvSpPr/>
            <p:nvPr/>
          </p:nvSpPr>
          <p:spPr>
            <a:xfrm>
              <a:off x="8625408" y="1196752"/>
              <a:ext cx="1080120" cy="10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3881430" y="4929198"/>
            <a:ext cx="60245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การย้ายข้อคำถาม</a:t>
            </a:r>
          </a:p>
          <a:p>
            <a:r>
              <a:rPr lang="th-TH" dirty="0" smtClean="0">
                <a:latin typeface="Cordia New" pitchFamily="34" charset="-34"/>
                <a:cs typeface="Cordia New" pitchFamily="34" charset="-34"/>
              </a:rPr>
              <a:t>นำเมาส์ไปวางอยู่บนข้อคำถามที่ต้องการย้าย แล้วคลิ๊กซ้ายบนข้อคำถามค้างไว้แล้วลากจะสามารถย้ายคำถามได้ทันที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9907" y="-3413"/>
            <a:ext cx="2428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9933"/>
                </a:solidFill>
                <a:latin typeface="TH SarabunPSK" pitchFamily="34" charset="-34"/>
                <a:cs typeface="TH SarabunPSK" pitchFamily="34" charset="-34"/>
              </a:rPr>
              <a:t>การย้ายข้อ</a:t>
            </a:r>
            <a:r>
              <a:rPr lang="th-TH" sz="3600" b="1" dirty="0" smtClean="0">
                <a:solidFill>
                  <a:srgbClr val="FF9933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FF9933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endParaRPr lang="th-TH" sz="3600" b="1" dirty="0">
              <a:solidFill>
                <a:srgbClr val="FF9933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38092" y="1500174"/>
            <a:ext cx="9453594" cy="142873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เพิ่มเติม</a:t>
            </a:r>
            <a:endParaRPr lang="th-TH" sz="4800" b="1" dirty="0">
              <a:solidFill>
                <a:schemeClr val="bg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214314" y="3071834"/>
            <a:ext cx="9453594" cy="1428736"/>
          </a:xfrm>
          <a:prstGeom prst="ellipse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3</a:t>
            </a:r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.</a:t>
            </a:r>
            <a:r>
              <a:rPr lang="th-TH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การลบข้อคำถาม</a:t>
            </a:r>
            <a:endParaRPr lang="th-TH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90784" y="1484784"/>
            <a:ext cx="9720000" cy="4687163"/>
            <a:chOff x="90784" y="1484784"/>
            <a:chExt cx="9720000" cy="4687163"/>
          </a:xfrm>
        </p:grpSpPr>
        <p:pic>
          <p:nvPicPr>
            <p:cNvPr id="23554" name="Picture 2"/>
            <p:cNvPicPr>
              <a:picLocks noChangeAspect="1" noChangeArrowheads="1"/>
            </p:cNvPicPr>
            <p:nvPr/>
          </p:nvPicPr>
          <p:blipFill>
            <a:blip r:embed="rId2"/>
            <a:srcRect t="9106" r="988" b="6250"/>
            <a:stretch>
              <a:fillRect/>
            </a:stretch>
          </p:blipFill>
          <p:spPr bwMode="auto">
            <a:xfrm>
              <a:off x="90784" y="1500174"/>
              <a:ext cx="9720000" cy="46717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Rectangle 6"/>
            <p:cNvSpPr/>
            <p:nvPr/>
          </p:nvSpPr>
          <p:spPr>
            <a:xfrm>
              <a:off x="8625408" y="1484784"/>
              <a:ext cx="1080120" cy="10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381628" y="5143512"/>
            <a:ext cx="55721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การลบข้อคำถาม</a:t>
            </a:r>
          </a:p>
          <a:p>
            <a:r>
              <a:rPr lang="th-TH" dirty="0" smtClean="0">
                <a:latin typeface="Cordia New" pitchFamily="34" charset="-34"/>
                <a:cs typeface="Cordia New" pitchFamily="34" charset="-34"/>
              </a:rPr>
              <a:t>นำเมาส์ไปวางอยู่บนข้อคำถามที่ต้องการลบ </a:t>
            </a:r>
          </a:p>
          <a:p>
            <a:r>
              <a:rPr lang="th-TH" dirty="0" smtClean="0">
                <a:latin typeface="Cordia New" pitchFamily="34" charset="-34"/>
                <a:cs typeface="Cordia New" pitchFamily="34" charset="-34"/>
              </a:rPr>
              <a:t>แล้วกดรูปถังขยะ ดังรูป</a:t>
            </a:r>
          </a:p>
        </p:txBody>
      </p:sp>
      <p:sp>
        <p:nvSpPr>
          <p:cNvPr id="5" name="Rectangle 4"/>
          <p:cNvSpPr/>
          <p:nvPr/>
        </p:nvSpPr>
        <p:spPr>
          <a:xfrm>
            <a:off x="7400942" y="4572008"/>
            <a:ext cx="357190" cy="500066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-19907" y="-3413"/>
            <a:ext cx="23070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9933"/>
                </a:solidFill>
                <a:latin typeface="TH SarabunPSK" pitchFamily="34" charset="-34"/>
                <a:cs typeface="TH SarabunPSK" pitchFamily="34" charset="-34"/>
              </a:rPr>
              <a:t>การลบข้อ</a:t>
            </a:r>
            <a:r>
              <a:rPr lang="th-TH" sz="3600" b="1" dirty="0" smtClean="0">
                <a:solidFill>
                  <a:srgbClr val="FF9933"/>
                </a:solidFill>
                <a:latin typeface="TH Niramit AS" pitchFamily="2" charset="-34"/>
                <a:cs typeface="TH Niramit AS" pitchFamily="2" charset="-34"/>
              </a:rPr>
              <a:t>คำ</a:t>
            </a:r>
            <a:r>
              <a:rPr lang="th-TH" sz="3600" b="1" dirty="0" smtClean="0">
                <a:solidFill>
                  <a:srgbClr val="FF9933"/>
                </a:solidFill>
                <a:latin typeface="TH SarabunPSK" pitchFamily="34" charset="-34"/>
                <a:cs typeface="TH SarabunPSK" pitchFamily="34" charset="-34"/>
              </a:rPr>
              <a:t>ถาม</a:t>
            </a:r>
            <a:endParaRPr lang="th-TH" sz="3600" b="1" dirty="0">
              <a:solidFill>
                <a:srgbClr val="FF9933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38092" y="1500174"/>
            <a:ext cx="9453594" cy="142873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เพิ่มเติม</a:t>
            </a:r>
            <a:endParaRPr lang="th-TH" sz="4800" b="1" dirty="0">
              <a:solidFill>
                <a:schemeClr val="bg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214314" y="3071834"/>
            <a:ext cx="9453594" cy="1428736"/>
          </a:xfrm>
          <a:prstGeom prst="ellipse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4.</a:t>
            </a:r>
            <a:r>
              <a:rPr lang="th-TH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การเปลี่ยนพื้นหลังแบบสอบถาม</a:t>
            </a:r>
            <a:endParaRPr lang="th-TH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95216" y="1142984"/>
            <a:ext cx="9720000" cy="4696354"/>
            <a:chOff x="95216" y="1142984"/>
            <a:chExt cx="9720000" cy="4696354"/>
          </a:xfrm>
        </p:grpSpPr>
        <p:pic>
          <p:nvPicPr>
            <p:cNvPr id="53250" name="Picture 2"/>
            <p:cNvPicPr>
              <a:picLocks noChangeAspect="1" noChangeArrowheads="1"/>
            </p:cNvPicPr>
            <p:nvPr/>
          </p:nvPicPr>
          <p:blipFill>
            <a:blip r:embed="rId2"/>
            <a:srcRect t="7812" b="6250"/>
            <a:stretch>
              <a:fillRect/>
            </a:stretch>
          </p:blipFill>
          <p:spPr bwMode="auto">
            <a:xfrm>
              <a:off x="95216" y="1142984"/>
              <a:ext cx="9720000" cy="4696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1" name="Rectangle 10"/>
            <p:cNvSpPr/>
            <p:nvPr/>
          </p:nvSpPr>
          <p:spPr>
            <a:xfrm>
              <a:off x="8625408" y="1218188"/>
              <a:ext cx="1080120" cy="10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Rectangle 4"/>
          <p:cNvSpPr/>
          <p:nvPr/>
        </p:nvSpPr>
        <p:spPr>
          <a:xfrm>
            <a:off x="1452538" y="1571612"/>
            <a:ext cx="500066" cy="252562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1881166" y="730733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1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24834" y="1571612"/>
            <a:ext cx="1764000" cy="4286280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7667644" y="1000108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2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9926" y="3805672"/>
            <a:ext cx="48577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การเปลี่ยนพื้นหลังแบบสอบถาม</a:t>
            </a:r>
            <a:endParaRPr lang="en-US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1.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กดปุ่ม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เปลี่ยนธีม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2.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เลือกเปลี่ยนพื้นหลัง โดยการกดธีมที่ต้องการ ซึ่งระบบจะเปลี่ยนและบันทึกให้อัตโนมัติ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endParaRPr lang="th-TH" sz="2000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19907" y="-3413"/>
            <a:ext cx="41873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9933"/>
                </a:solidFill>
                <a:latin typeface="TH SarabunPSK" pitchFamily="34" charset="-34"/>
                <a:cs typeface="TH SarabunPSK" pitchFamily="34" charset="-34"/>
              </a:rPr>
              <a:t>การเปลี่ยนพื้นหลังแบบสอบถาม</a:t>
            </a:r>
            <a:endParaRPr lang="th-TH" sz="3600" b="1" dirty="0">
              <a:solidFill>
                <a:srgbClr val="FF9933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38092" y="1500174"/>
            <a:ext cx="9453594" cy="142873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เพิ่มเติม</a:t>
            </a:r>
            <a:endParaRPr lang="th-TH" sz="4800" b="1" dirty="0">
              <a:solidFill>
                <a:schemeClr val="bg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214314" y="3071834"/>
            <a:ext cx="9453594" cy="1428736"/>
          </a:xfrm>
          <a:prstGeom prst="ellipse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5</a:t>
            </a:r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.</a:t>
            </a:r>
            <a:r>
              <a:rPr lang="th-TH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การตั้งชื่อแบบสอบถาม</a:t>
            </a:r>
            <a:endParaRPr lang="th-TH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38092" y="1000108"/>
            <a:ext cx="8501122" cy="4133142"/>
            <a:chOff x="238092" y="1000108"/>
            <a:chExt cx="8501122" cy="4133142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4"/>
            <a:srcRect t="7812" r="622" b="6250"/>
            <a:stretch>
              <a:fillRect/>
            </a:stretch>
          </p:blipFill>
          <p:spPr bwMode="auto">
            <a:xfrm>
              <a:off x="238092" y="1000108"/>
              <a:ext cx="8501122" cy="4133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Rectangle 9"/>
            <p:cNvSpPr/>
            <p:nvPr/>
          </p:nvSpPr>
          <p:spPr>
            <a:xfrm>
              <a:off x="7617296" y="1029460"/>
              <a:ext cx="1080120" cy="10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-19907" y="-3413"/>
            <a:ext cx="3074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9933"/>
                </a:solidFill>
                <a:latin typeface="TH SarabunPSK" pitchFamily="34" charset="-34"/>
                <a:cs typeface="TH SarabunPSK" pitchFamily="34" charset="-34"/>
              </a:rPr>
              <a:t>การตั้งชื่อแบบสอบถาม</a:t>
            </a:r>
            <a:endParaRPr lang="th-TH" sz="3600" b="1" dirty="0">
              <a:solidFill>
                <a:srgbClr val="FF993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52472" y="3286124"/>
            <a:ext cx="8572560" cy="3143272"/>
          </a:xfrm>
          <a:prstGeom prst="roundRect">
            <a:avLst>
              <a:gd name="adj" fmla="val 8766"/>
            </a:avLst>
          </a:prstGeom>
          <a:solidFill>
            <a:srgbClr val="E7E4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/>
          <a:srcRect l="19217" t="26562" r="20387" b="35823"/>
          <a:stretch>
            <a:fillRect/>
          </a:stretch>
        </p:blipFill>
        <p:spPr bwMode="auto">
          <a:xfrm>
            <a:off x="1200124" y="3429000"/>
            <a:ext cx="7000924" cy="2451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Rectangle 11"/>
          <p:cNvSpPr/>
          <p:nvPr/>
        </p:nvSpPr>
        <p:spPr>
          <a:xfrm>
            <a:off x="1223936" y="3442844"/>
            <a:ext cx="6948000" cy="900000"/>
          </a:xfrm>
          <a:prstGeom prst="rect">
            <a:avLst/>
          </a:prstGeom>
          <a:noFill/>
          <a:ln w="381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Curved Left Arrow 7"/>
          <p:cNvSpPr/>
          <p:nvPr/>
        </p:nvSpPr>
        <p:spPr>
          <a:xfrm rot="20556196">
            <a:off x="8189941" y="2994982"/>
            <a:ext cx="402368" cy="528837"/>
          </a:xfrm>
          <a:prstGeom prst="curvedLeftArrow">
            <a:avLst/>
          </a:prstGeom>
          <a:solidFill>
            <a:srgbClr val="FFC000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95862" y="4752984"/>
            <a:ext cx="497283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u="sng" dirty="0" smtClean="0">
                <a:latin typeface="Cordia New" pitchFamily="34" charset="-34"/>
                <a:cs typeface="Cordia New" pitchFamily="34" charset="-34"/>
              </a:rPr>
              <a:t>ตั้งชื่อแบบสอบถาม</a:t>
            </a:r>
          </a:p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ชื่อแบบสอบถาม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: 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ตั้งชื่อแบบสอบถามที่ต้องการ</a:t>
            </a:r>
          </a:p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คำอธิบายฟอร์ม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: 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คำอธิบายเพิ่มเติม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38092" y="1500174"/>
            <a:ext cx="9453594" cy="142873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เพิ่มเติม</a:t>
            </a:r>
            <a:endParaRPr lang="th-TH" sz="4800" b="1" dirty="0">
              <a:solidFill>
                <a:schemeClr val="bg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214314" y="3071834"/>
            <a:ext cx="9453594" cy="1428736"/>
          </a:xfrm>
          <a:prstGeom prst="ellipse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6.</a:t>
            </a:r>
            <a:r>
              <a:rPr lang="th-TH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การสร้างแบบสอบถามใหม่</a:t>
            </a:r>
            <a:endParaRPr lang="th-TH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90784" y="1000108"/>
            <a:ext cx="9720000" cy="4696373"/>
            <a:chOff x="90784" y="1000108"/>
            <a:chExt cx="9720000" cy="4696373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/>
            <a:srcRect t="8008" b="6054"/>
            <a:stretch>
              <a:fillRect/>
            </a:stretch>
          </p:blipFill>
          <p:spPr bwMode="auto">
            <a:xfrm>
              <a:off x="90784" y="1000108"/>
              <a:ext cx="9720000" cy="46963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8" name="Rectangle 17"/>
            <p:cNvSpPr/>
            <p:nvPr/>
          </p:nvSpPr>
          <p:spPr>
            <a:xfrm>
              <a:off x="8508688" y="1165688"/>
              <a:ext cx="1080120" cy="1089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Rectangle 6"/>
          <p:cNvSpPr/>
          <p:nvPr/>
        </p:nvSpPr>
        <p:spPr>
          <a:xfrm>
            <a:off x="269596" y="1928802"/>
            <a:ext cx="897190" cy="324000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2095480" y="3357562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2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10256" y="3643314"/>
            <a:ext cx="40957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การสร้างแบบสอบถามใหม่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1.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กดปุ่ม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ใหม่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2.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เลือก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เพิ่มเติม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3.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 เลือก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“Google 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ฟอร์ม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”</a:t>
            </a:r>
          </a:p>
          <a:p>
            <a:endParaRPr lang="th-TH" sz="2000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5268" y="3953206"/>
            <a:ext cx="1800000" cy="285752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TextBox 10"/>
          <p:cNvSpPr txBox="1"/>
          <p:nvPr/>
        </p:nvSpPr>
        <p:spPr>
          <a:xfrm>
            <a:off x="1095348" y="1428736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1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81430" y="3445377"/>
            <a:ext cx="114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3</a:t>
            </a:r>
            <a:endParaRPr lang="th-TH" sz="4400" b="1" dirty="0" smtClean="0">
              <a:solidFill>
                <a:schemeClr val="accent1">
                  <a:lumMod val="50000"/>
                </a:schemeClr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11218" y="3960598"/>
            <a:ext cx="1836000" cy="285752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-19907" y="-3413"/>
            <a:ext cx="35237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9933"/>
                </a:solidFill>
                <a:latin typeface="TH SarabunPSK" pitchFamily="34" charset="-34"/>
                <a:cs typeface="TH SarabunPSK" pitchFamily="34" charset="-34"/>
              </a:rPr>
              <a:t>การสร้างแบบสอบถามใหม่</a:t>
            </a:r>
            <a:endParaRPr lang="th-TH" sz="3600" b="1" dirty="0">
              <a:solidFill>
                <a:srgbClr val="FF993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>
          <a:xfrm>
            <a:off x="238092" y="1071546"/>
            <a:ext cx="860627" cy="306000"/>
            <a:chOff x="6096008" y="4071942"/>
            <a:chExt cx="3214710" cy="1143008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38617" t="32226" r="36676" b="52149"/>
            <a:stretch>
              <a:fillRect/>
            </a:stretch>
          </p:blipFill>
          <p:spPr bwMode="auto">
            <a:xfrm>
              <a:off x="6096008" y="4071942"/>
              <a:ext cx="3214710" cy="1143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7" name="Rectangle 16"/>
            <p:cNvSpPr/>
            <p:nvPr/>
          </p:nvSpPr>
          <p:spPr>
            <a:xfrm>
              <a:off x="8310587" y="4879435"/>
              <a:ext cx="928695" cy="1905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38092" y="1500174"/>
            <a:ext cx="9453594" cy="1428736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เพิ่มเติม</a:t>
            </a:r>
            <a:endParaRPr lang="th-TH" sz="4800" b="1" dirty="0">
              <a:solidFill>
                <a:schemeClr val="bg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214314" y="3071834"/>
            <a:ext cx="9453594" cy="1428736"/>
          </a:xfrm>
          <a:prstGeom prst="ellipse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7.</a:t>
            </a:r>
            <a:r>
              <a:rPr lang="th-TH" sz="4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ปัญหา</a:t>
            </a:r>
            <a:endParaRPr lang="th-TH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7276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-15552" y="-3413"/>
            <a:ext cx="16385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9933"/>
                </a:solidFill>
                <a:latin typeface="TH SarabunPSK" pitchFamily="34" charset="-34"/>
                <a:cs typeface="TH SarabunPSK" pitchFamily="34" charset="-34"/>
              </a:rPr>
              <a:t>ปัญหาที่พบ</a:t>
            </a:r>
            <a:endParaRPr lang="th-TH" sz="3600" b="1" dirty="0">
              <a:solidFill>
                <a:srgbClr val="FF993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0512" y="1196752"/>
            <a:ext cx="7848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1.</a:t>
            </a: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หน้าจอการแสดงผลสำหรับ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IOS </a:t>
            </a: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ไม่ครบถ้วน</a:t>
            </a:r>
          </a:p>
          <a:p>
            <a:r>
              <a:rPr lang="th-TH" b="1" dirty="0" smtClean="0">
                <a:solidFill>
                  <a:srgbClr val="00B050"/>
                </a:solidFill>
                <a:latin typeface="Cordia New" pitchFamily="34" charset="-34"/>
                <a:cs typeface="Cordia New" pitchFamily="34" charset="-34"/>
              </a:rPr>
              <a:t>การแก้ไข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=&gt;</a:t>
            </a: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แจ้งข้อความให้ผู้ตอบแบบสอบถามทำในแนวนอน</a:t>
            </a:r>
          </a:p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2.</a:t>
            </a: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ต้องการสร้างแบบสอบถามให้จัดอันดับ โดยไม่ซ้ำกัน</a:t>
            </a:r>
            <a:endParaRPr lang="th-TH" b="1" dirty="0">
              <a:latin typeface="Cordia New" pitchFamily="34" charset="-34"/>
              <a:cs typeface="Cordia New" pitchFamily="34" charset="-34"/>
            </a:endParaRPr>
          </a:p>
          <a:p>
            <a:r>
              <a:rPr lang="th-TH" b="1" dirty="0">
                <a:solidFill>
                  <a:srgbClr val="00B050"/>
                </a:solidFill>
                <a:latin typeface="Cordia New" pitchFamily="34" charset="-34"/>
                <a:cs typeface="Cordia New" pitchFamily="34" charset="-34"/>
              </a:rPr>
              <a:t>การแก้ไข 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=&gt;</a:t>
            </a:r>
            <a:r>
              <a:rPr lang="th-TH" b="1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ใช้ประเภทคำถามแบบเส้นตาราง แล้วเลือกเงื่อนไขเพิ่มเติม</a:t>
            </a:r>
            <a:endParaRPr lang="th-TH" dirty="0">
              <a:latin typeface="Cordia New" pitchFamily="34" charset="-34"/>
              <a:cs typeface="Cordia New" pitchFamily="34" charset="-34"/>
            </a:endParaRPr>
          </a:p>
          <a:p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endParaRPr lang="th-TH" sz="2000" dirty="0" smtClean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94" t="67164" r="6541" b="6250"/>
          <a:stretch/>
        </p:blipFill>
        <p:spPr bwMode="auto">
          <a:xfrm>
            <a:off x="1623038" y="3079063"/>
            <a:ext cx="4368342" cy="1344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36702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-15552" y="-3413"/>
            <a:ext cx="16385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9933"/>
                </a:solidFill>
                <a:latin typeface="TH SarabunPSK" pitchFamily="34" charset="-34"/>
                <a:cs typeface="TH SarabunPSK" pitchFamily="34" charset="-34"/>
              </a:rPr>
              <a:t>ปัญหาที่พบ</a:t>
            </a:r>
            <a:endParaRPr lang="th-TH" sz="3600" b="1" dirty="0">
              <a:solidFill>
                <a:srgbClr val="FF9933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0512" y="1196752"/>
            <a:ext cx="784887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3.</a:t>
            </a: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ต้องการให้คำตอบไปยังส่วนที่ต้องการ</a:t>
            </a:r>
            <a:endParaRPr lang="th-TH" b="1" dirty="0" smtClean="0">
              <a:latin typeface="Cordia New" pitchFamily="34" charset="-34"/>
              <a:cs typeface="Cordia New" pitchFamily="34" charset="-34"/>
            </a:endParaRPr>
          </a:p>
          <a:p>
            <a:r>
              <a:rPr lang="th-TH" b="1" dirty="0" smtClean="0">
                <a:solidFill>
                  <a:srgbClr val="00B050"/>
                </a:solidFill>
                <a:latin typeface="Cordia New" pitchFamily="34" charset="-34"/>
                <a:cs typeface="Cordia New" pitchFamily="34" charset="-34"/>
              </a:rPr>
              <a:t>การแก้ไข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=&gt;</a:t>
            </a:r>
            <a:r>
              <a:rPr lang="th-TH" b="1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dirty="0" smtClean="0">
                <a:latin typeface="Cordia New" pitchFamily="34" charset="-34"/>
                <a:cs typeface="Cordia New" pitchFamily="34" charset="-34"/>
              </a:rPr>
              <a:t>เลือกเงื่อนไขเพิ่มเติม</a:t>
            </a:r>
            <a:endParaRPr lang="th-TH" dirty="0">
              <a:latin typeface="Cordia New" pitchFamily="34" charset="-34"/>
              <a:cs typeface="Cordia New" pitchFamily="34" charset="-34"/>
            </a:endParaRPr>
          </a:p>
          <a:p>
            <a:endParaRPr lang="th-TH" dirty="0" smtClean="0">
              <a:latin typeface="Cordia New" pitchFamily="34" charset="-34"/>
              <a:cs typeface="Cordia New" pitchFamily="34" charset="-34"/>
            </a:endParaRPr>
          </a:p>
          <a:p>
            <a:endParaRPr lang="th-TH" sz="2000" dirty="0" smtClean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8" t="45216" r="7090" b="7882"/>
          <a:stretch/>
        </p:blipFill>
        <p:spPr bwMode="auto">
          <a:xfrm>
            <a:off x="1319628" y="2420888"/>
            <a:ext cx="6330637" cy="2330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46571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14314" y="2500330"/>
            <a:ext cx="9453594" cy="1428736"/>
          </a:xfrm>
          <a:prstGeom prst="ellipse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800" b="1" dirty="0" smtClean="0">
                <a:solidFill>
                  <a:schemeClr val="tx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Thank You</a:t>
            </a:r>
            <a:endParaRPr lang="th-TH" sz="13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216" y="6488692"/>
            <a:ext cx="9831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smtClean="0">
                <a:latin typeface="Cordia New" pitchFamily="34" charset="-34"/>
                <a:cs typeface="Cordia New" pitchFamily="34" charset="-34"/>
              </a:rPr>
              <a:t>หมายเหตุ</a:t>
            </a:r>
            <a:r>
              <a:rPr lang="en-US" sz="1800" b="1" dirty="0" smtClean="0">
                <a:latin typeface="Cordia New" pitchFamily="34" charset="-34"/>
                <a:cs typeface="Cordia New" pitchFamily="34" charset="-34"/>
              </a:rPr>
              <a:t>: </a:t>
            </a:r>
            <a:r>
              <a:rPr lang="th-TH" sz="1800" dirty="0" smtClean="0">
                <a:latin typeface="Cordia New" pitchFamily="34" charset="-34"/>
                <a:cs typeface="Cordia New" pitchFamily="34" charset="-34"/>
              </a:rPr>
              <a:t>เรียนรู้เพิ่มเติมเกี่ยวกับความปลอดภัย กับ </a:t>
            </a:r>
            <a:r>
              <a:rPr lang="en-US" sz="1800" dirty="0" err="1" smtClean="0">
                <a:latin typeface="Cordia New" pitchFamily="34" charset="-34"/>
                <a:cs typeface="Cordia New" pitchFamily="34" charset="-34"/>
              </a:rPr>
              <a:t>google</a:t>
            </a:r>
            <a:r>
              <a:rPr lang="en-US" sz="1800" dirty="0" smtClean="0">
                <a:latin typeface="Cordia New" pitchFamily="34" charset="-34"/>
                <a:cs typeface="Cordia New" pitchFamily="34" charset="-34"/>
              </a:rPr>
              <a:t> form</a:t>
            </a:r>
            <a:r>
              <a:rPr lang="th-TH" sz="1800" dirty="0" smtClean="0">
                <a:latin typeface="Cordia New" pitchFamily="34" charset="-34"/>
                <a:cs typeface="Cordia New" pitchFamily="34" charset="-34"/>
              </a:rPr>
              <a:t> ได้ที่ </a:t>
            </a:r>
            <a:r>
              <a:rPr lang="en-US" sz="1800" dirty="0" smtClean="0">
                <a:latin typeface="Cordia New" pitchFamily="34" charset="-34"/>
                <a:cs typeface="Cordia New" pitchFamily="34" charset="-34"/>
              </a:rPr>
              <a:t>https://www.google.com/intx/th/work/apps/business/learn-more/security.html</a:t>
            </a:r>
            <a:endParaRPr lang="th-TH" sz="1800" dirty="0" smtClean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2461</TotalTime>
  <Words>829</Words>
  <Application>Microsoft Office PowerPoint</Application>
  <PresentationFormat>A4 Paper (210x297 mm)</PresentationFormat>
  <Paragraphs>143</Paragraphs>
  <Slides>32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TH SarabunPSK</vt:lpstr>
      <vt:lpstr>Cordia New</vt:lpstr>
      <vt:lpstr>Angsana New</vt:lpstr>
      <vt:lpstr>TH Niramit AS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sasithta</dc:creator>
  <cp:lastModifiedBy>Sasithorn Tantipanpipat</cp:lastModifiedBy>
  <cp:revision>179</cp:revision>
  <dcterms:created xsi:type="dcterms:W3CDTF">2015-08-20T07:11:26Z</dcterms:created>
  <dcterms:modified xsi:type="dcterms:W3CDTF">2016-02-17T03:34:52Z</dcterms:modified>
</cp:coreProperties>
</file>