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6" r:id="rId6"/>
    <p:sldId id="265" r:id="rId7"/>
    <p:sldId id="261" r:id="rId8"/>
    <p:sldId id="260" r:id="rId9"/>
    <p:sldId id="262"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7" name="Rectangle 6"/>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16"/>
          <p:cNvGrpSpPr/>
          <p:nvPr/>
        </p:nvGrpSpPr>
        <p:grpSpPr>
          <a:xfrm>
            <a:off x="284163" y="1906542"/>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21341" y="449005"/>
            <a:ext cx="7808976" cy="1088136"/>
          </a:xfrm>
          <a:noFill/>
        </p:spPr>
        <p:txBody>
          <a:bodyPr vert="horz" lIns="91440" tIns="45720" rIns="91440" bIns="45720" rtlCol="0" anchor="b" anchorCtr="0">
            <a:normAutofit/>
          </a:bodyPr>
          <a:lstStyle>
            <a:lvl1pPr marL="0" algn="l" defTabSz="914400" rtl="0" eaLnBrk="1" latinLnBrk="0" hangingPunct="1">
              <a:lnSpc>
                <a:spcPts val="4600"/>
              </a:lnSpc>
              <a:spcBef>
                <a:spcPct val="0"/>
              </a:spcBef>
              <a:buNone/>
              <a:defRPr sz="4200" kern="1200">
                <a:solidFill>
                  <a:schemeClr val="bg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76205" y="1532427"/>
            <a:ext cx="7754112" cy="484632"/>
          </a:xfrm>
        </p:spPr>
        <p:txBody>
          <a:bodyPr vert="horz" lIns="91440" tIns="45720" rIns="91440" bIns="45720" rtlCol="0">
            <a:normAutofit/>
          </a:bodyPr>
          <a:lstStyle>
            <a:lvl1pPr marL="0" indent="0" algn="l" defTabSz="914400" rtl="0" eaLnBrk="1" latinLnBrk="0" hangingPunct="1">
              <a:lnSpc>
                <a:spcPct val="100000"/>
              </a:lnSpc>
              <a:spcBef>
                <a:spcPts val="0"/>
              </a:spcBef>
              <a:buClr>
                <a:schemeClr val="bg1">
                  <a:lumMod val="65000"/>
                </a:schemeClr>
              </a:buClr>
              <a:buSzPct val="90000"/>
              <a:buFont typeface="Wingdings" pitchFamily="2" charset="2"/>
              <a:buNone/>
              <a:defRPr sz="1800" kern="120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13" name="Rectangle 12"/>
          <p:cNvSpPr/>
          <p:nvPr/>
        </p:nvSpPr>
        <p:spPr>
          <a:xfrm>
            <a:off x="284163" y="6227064"/>
            <a:ext cx="8574087" cy="173736"/>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18" name="Rectangle 17"/>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8" name="Picture Placeholder 7"/>
          <p:cNvSpPr>
            <a:spLocks noGrp="1"/>
          </p:cNvSpPr>
          <p:nvPr>
            <p:ph type="pic" sz="quarter" idx="13"/>
          </p:nvPr>
        </p:nvSpPr>
        <p:spPr>
          <a:xfrm>
            <a:off x="284162" y="2017058"/>
            <a:ext cx="8574087" cy="4377391"/>
          </a:xfrm>
        </p:spPr>
        <p:txBody>
          <a:bodyPr/>
          <a:lstStyle>
            <a:lvl1pPr>
              <a:buNone/>
              <a:defRPr/>
            </a:lvl1pPr>
          </a:lstStyle>
          <a:p>
            <a:r>
              <a:rPr lang="en-US" smtClean="0"/>
              <a:t>Drag picture to placeholder or click icon to add</a:t>
            </a:r>
            <a:endParaRPr/>
          </a:p>
        </p:txBody>
      </p:sp>
      <p:sp>
        <p:nvSpPr>
          <p:cNvPr id="3" name="Subtitle 2"/>
          <p:cNvSpPr>
            <a:spLocks noGrp="1"/>
          </p:cNvSpPr>
          <p:nvPr>
            <p:ph type="subTitle" idx="1"/>
          </p:nvPr>
        </p:nvSpPr>
        <p:spPr>
          <a:xfrm>
            <a:off x="472420" y="1532965"/>
            <a:ext cx="7754284" cy="484094"/>
          </a:xfrm>
        </p:spPr>
        <p:txBody>
          <a:bodyPr>
            <a:normAutofit/>
          </a:bodyPr>
          <a:lstStyle>
            <a:lvl1pPr marL="0" indent="0" algn="l">
              <a:lnSpc>
                <a:spcPct val="100000"/>
              </a:lnSpc>
              <a:spcBef>
                <a:spcPts val="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grpSp>
        <p:nvGrpSpPr>
          <p:cNvPr id="7" name="Group 16"/>
          <p:cNvGrpSpPr/>
          <p:nvPr/>
        </p:nvGrpSpPr>
        <p:grpSpPr>
          <a:xfrm>
            <a:off x="284163" y="1906542"/>
            <a:ext cx="8576373" cy="137411"/>
            <a:chOff x="284163" y="1759424"/>
            <a:chExt cx="8576373" cy="137411"/>
          </a:xfrm>
        </p:grpSpPr>
        <p:sp>
          <p:nvSpPr>
            <p:cNvPr id="11" name="Rectangle 10"/>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9" name="TextBox 18"/>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18633" y="444728"/>
            <a:ext cx="7810967" cy="1088237"/>
          </a:xfrm>
          <a:noFill/>
        </p:spPr>
        <p:txBody>
          <a:bodyPr bIns="45720" anchor="b" anchorCtr="0">
            <a:normAutofit/>
          </a:bodyPr>
          <a:lstStyle>
            <a:lvl1pPr algn="l">
              <a:lnSpc>
                <a:spcPts val="4600"/>
              </a:lnSpc>
              <a:defRPr/>
            </a:lvl1pPr>
          </a:lstStyle>
          <a:p>
            <a:r>
              <a:rPr lang="en-US" smtClean="0"/>
              <a:t>Click to edit Master title style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TextBox 12"/>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29768" y="4814125"/>
            <a:ext cx="7772400" cy="1051560"/>
          </a:xfrm>
          <a:noFill/>
        </p:spPr>
        <p:txBody>
          <a:bodyPr vert="horz" lIns="91440" tIns="45720" rIns="91440" bIns="45720" rtlCol="0" anchor="b" anchorCtr="0">
            <a:normAutofit/>
          </a:bodyPr>
          <a:lstStyle>
            <a:lvl1pPr algn="l" defTabSz="914400" rtl="0" eaLnBrk="1" latinLnBrk="0" hangingPunct="1">
              <a:spcBef>
                <a:spcPct val="0"/>
              </a:spcBef>
              <a:buNone/>
              <a:defRPr sz="42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475488" y="5861304"/>
            <a:ext cx="7735824" cy="402336"/>
          </a:xfrm>
        </p:spPr>
        <p:txBody>
          <a:bodyPr vert="horz" lIns="91440" tIns="45720" rIns="91440" bIns="45720" rtlCol="0" anchor="t" anchorCtr="0">
            <a:normAutofit/>
          </a:bodyPr>
          <a:lstStyle>
            <a:lvl1pPr marL="0" indent="0">
              <a:spcBef>
                <a:spcPts val="0"/>
              </a:spcBef>
              <a:buNone/>
              <a:defRPr sz="1800" kern="1200">
                <a:solidFill>
                  <a:schemeClr val="bg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Clr>
                <a:schemeClr val="bg1">
                  <a:lumMod val="65000"/>
                </a:schemeClr>
              </a:buClr>
              <a:buSzPct val="90000"/>
              <a:buFont typeface="Wingdings" pitchFamily="2" charset="2"/>
              <a:buNone/>
            </a:pPr>
            <a:r>
              <a:rPr lang="en-US" smtClean="0"/>
              <a:t>Click to edit Master text styles</a:t>
            </a:r>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13" name="Picture Placeholder 7"/>
          <p:cNvSpPr>
            <a:spLocks noGrp="1"/>
          </p:cNvSpPr>
          <p:nvPr>
            <p:ph type="pic" sz="quarter" idx="13"/>
          </p:nvPr>
        </p:nvSpPr>
        <p:spPr>
          <a:xfrm>
            <a:off x="284162" y="443754"/>
            <a:ext cx="8574087" cy="4370293"/>
          </a:xfrm>
        </p:spPr>
        <p:txBody>
          <a:bodyPr/>
          <a:lstStyle>
            <a:lvl1pPr>
              <a:buNone/>
              <a:defRPr/>
            </a:lvl1pPr>
          </a:lstStyle>
          <a:p>
            <a:r>
              <a:rPr lang="en-US" smtClean="0"/>
              <a:t>Drag picture to placeholder or click icon to add</a:t>
            </a:r>
            <a:endParaRPr/>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
        <p:nvSpPr>
          <p:cNvPr id="7" name="Rectangle 6"/>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7"/>
          <p:cNvGrpSpPr/>
          <p:nvPr/>
        </p:nvGrpSpPr>
        <p:grpSpPr>
          <a:xfrm>
            <a:off x="284163" y="6263389"/>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30306" y="4814047"/>
            <a:ext cx="7772400" cy="1048871"/>
          </a:xfrm>
          <a:noFill/>
        </p:spPr>
        <p:txBody>
          <a:bodyPr anchor="b" anchorCtr="0">
            <a:normAutofit/>
          </a:bodyPr>
          <a:lstStyle>
            <a:lvl1pPr algn="l">
              <a:defRPr sz="4200" b="0" i="0" cap="none" baseline="0"/>
            </a:lvl1pPr>
          </a:lstStyle>
          <a:p>
            <a:r>
              <a:rPr lang="en-US" smtClean="0"/>
              <a:t>Click to edit Master title style</a:t>
            </a:r>
            <a:endParaRPr/>
          </a:p>
        </p:txBody>
      </p:sp>
      <p:sp>
        <p:nvSpPr>
          <p:cNvPr id="3" name="Text Placeholder 2"/>
          <p:cNvSpPr>
            <a:spLocks noGrp="1"/>
          </p:cNvSpPr>
          <p:nvPr>
            <p:ph type="body" idx="1"/>
          </p:nvPr>
        </p:nvSpPr>
        <p:spPr>
          <a:xfrm>
            <a:off x="470647" y="5862918"/>
            <a:ext cx="7732059" cy="403412"/>
          </a:xfrm>
        </p:spPr>
        <p:txBody>
          <a:bodyPr anchor="t" anchorCtr="0">
            <a:normAutofit/>
          </a:bodyPr>
          <a:lstStyle>
            <a:lvl1pPr marL="0" indent="0">
              <a:spcBef>
                <a:spcPts val="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8"/>
          <p:cNvGrpSpPr/>
          <p:nvPr/>
        </p:nvGrpSpPr>
        <p:grpSpPr>
          <a:xfrm>
            <a:off x="284163" y="1577847"/>
            <a:ext cx="8576373" cy="137411"/>
            <a:chOff x="284163" y="1577847"/>
            <a:chExt cx="8576373" cy="137411"/>
          </a:xfrm>
        </p:grpSpPr>
        <p:sp>
          <p:nvSpPr>
            <p:cNvPr id="10" name="Rectangle 9"/>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403412"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78188"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a:off x="284163" y="1577847"/>
            <a:ext cx="8576373" cy="137411"/>
            <a:chOff x="284163" y="1577847"/>
            <a:chExt cx="8576373" cy="137411"/>
          </a:xfrm>
        </p:grpSpPr>
        <p:sp>
          <p:nvSpPr>
            <p:cNvPr id="12" name="Rectangle 11"/>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13"/>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403412" y="1735138"/>
            <a:ext cx="3931920" cy="833250"/>
          </a:xfrm>
        </p:spPr>
        <p:txBody>
          <a:bodyPr anchor="b">
            <a:noAutofit/>
          </a:bodyPr>
          <a:lstStyle>
            <a:lvl1pPr marL="0" indent="0" algn="ctr">
              <a:lnSpc>
                <a:spcPct val="100000"/>
              </a:lnSpc>
              <a:spcBef>
                <a:spcPts val="600"/>
              </a:spcBef>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03412"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79495" y="1735138"/>
            <a:ext cx="3931920" cy="833250"/>
          </a:xfrm>
        </p:spPr>
        <p:txBody>
          <a:bodyPr anchor="b">
            <a:noAutofit/>
          </a:bodyPr>
          <a:lstStyle>
            <a:lvl1pPr marL="0" indent="0" algn="ctr">
              <a:lnSpc>
                <a:spcPct val="100000"/>
              </a:lnSpc>
              <a:spcBef>
                <a:spcPts val="600"/>
              </a:spcBef>
              <a:buNone/>
              <a:defRPr sz="26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79495"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B8287074-880D-3543-AD42-4F9171D26D3A}" type="datetimeFigureOut">
              <a:rPr lang="en-US" smtClean="0"/>
              <a:t>7/4/2016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7" name="Group 6"/>
          <p:cNvGrpSpPr/>
          <p:nvPr/>
        </p:nvGrpSpPr>
        <p:grpSpPr>
          <a:xfrm>
            <a:off x="284163" y="1577847"/>
            <a:ext cx="8576373" cy="137411"/>
            <a:chOff x="284163" y="1577847"/>
            <a:chExt cx="8576373" cy="137411"/>
          </a:xfrm>
        </p:grpSpPr>
        <p:sp>
          <p:nvSpPr>
            <p:cNvPr id="8" name="Rectangle 7"/>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B8287074-880D-3543-AD42-4F9171D26D3A}" type="datetimeFigureOut">
              <a:rPr lang="en-US" smtClean="0"/>
              <a:t>7/4/2016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287074-880D-3543-AD42-4F9171D26D3A}" type="datetimeFigureOut">
              <a:rPr lang="en-US" smtClean="0"/>
              <a:t>7/4/2016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AB8C33-CB8B-B04A-B3A3-B665EA512ABE}" type="slidenum">
              <a:rPr lang="en-US" smtClean="0"/>
              <a:t>‹#›</a:t>
            </a:fld>
            <a:endParaRPr lang="en-US"/>
          </a:p>
        </p:txBody>
      </p:sp>
      <p:grpSp>
        <p:nvGrpSpPr>
          <p:cNvPr id="5" name="Group 4"/>
          <p:cNvGrpSpPr/>
          <p:nvPr/>
        </p:nvGrpSpPr>
        <p:grpSpPr>
          <a:xfrm>
            <a:off x="284163" y="452718"/>
            <a:ext cx="8576373" cy="137411"/>
            <a:chOff x="284163" y="1577847"/>
            <a:chExt cx="8576373" cy="137411"/>
          </a:xfrm>
        </p:grpSpPr>
        <p:sp>
          <p:nvSpPr>
            <p:cNvPr id="6" name="Rectangle 5"/>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7" name="Rectangle 6"/>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941" y="1298762"/>
            <a:ext cx="4069080" cy="1162050"/>
          </a:xfrm>
          <a:noFill/>
        </p:spPr>
        <p:txBody>
          <a:bodyPr anchor="b">
            <a:noAutofit/>
          </a:bodyPr>
          <a:lstStyle>
            <a:lvl1pPr algn="ctr">
              <a:defRPr sz="3200" b="1">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4783567" y="914400"/>
            <a:ext cx="4069080"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268941" y="2456329"/>
            <a:ext cx="4069080" cy="318247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grpSp>
        <p:nvGrpSpPr>
          <p:cNvPr id="8" name="Group 7"/>
          <p:cNvGrpSpPr/>
          <p:nvPr/>
        </p:nvGrpSpPr>
        <p:grpSpPr>
          <a:xfrm>
            <a:off x="284163" y="452718"/>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800600"/>
            <a:ext cx="8360242"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284163" y="457199"/>
            <a:ext cx="8577072" cy="435254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19099" y="5367338"/>
            <a:ext cx="8304213"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8" name="Group 8"/>
          <p:cNvGrpSpPr/>
          <p:nvPr/>
        </p:nvGrpSpPr>
        <p:grpSpPr>
          <a:xfrm>
            <a:off x="284163" y="4280647"/>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778189"/>
            <a:ext cx="8360242" cy="566738"/>
          </a:xfrm>
          <a:noFill/>
        </p:spPr>
        <p:txBody>
          <a:bodyPr anchor="b">
            <a:normAutofit/>
          </a:bodyPr>
          <a:lstStyle>
            <a:lvl1pPr algn="l">
              <a:defRPr sz="2800" b="0">
                <a:solidFill>
                  <a:schemeClr val="accent2"/>
                </a:solidFill>
              </a:defRPr>
            </a:lvl1pPr>
          </a:lstStyle>
          <a:p>
            <a:r>
              <a:rPr lang="en-US" smtClean="0"/>
              <a:t>Click to edit Master title style</a:t>
            </a:r>
            <a:endParaRPr/>
          </a:p>
        </p:txBody>
      </p:sp>
      <p:sp>
        <p:nvSpPr>
          <p:cNvPr id="3" name="Picture Placeholder 2"/>
          <p:cNvSpPr>
            <a:spLocks noGrp="1"/>
          </p:cNvSpPr>
          <p:nvPr>
            <p:ph type="pic" idx="1"/>
          </p:nvPr>
        </p:nvSpPr>
        <p:spPr>
          <a:xfrm>
            <a:off x="284163" y="457200"/>
            <a:ext cx="8577072" cy="38221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19099" y="5344927"/>
            <a:ext cx="8304213" cy="804862"/>
          </a:xfrm>
          <a:noFill/>
        </p:spPr>
        <p:txBody>
          <a:bodyPr/>
          <a:lstStyle>
            <a:lvl1pPr marL="0" indent="0">
              <a:spcBef>
                <a:spcPts val="0"/>
              </a:spcBef>
              <a:buNone/>
              <a:defRPr sz="1400">
                <a:solidFill>
                  <a:schemeClr val="tx1">
                    <a:lumMod val="85000"/>
                    <a:lumOff val="1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icture, and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0" y="914400"/>
            <a:ext cx="5195047"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
        <p:nvSpPr>
          <p:cNvPr id="12" name="Rectangle 11"/>
          <p:cNvSpPr/>
          <p:nvPr/>
        </p:nvSpPr>
        <p:spPr>
          <a:xfrm>
            <a:off x="284163" y="4267200"/>
            <a:ext cx="2743200" cy="2120153"/>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Text Placeholder 3"/>
          <p:cNvSpPr>
            <a:spLocks noGrp="1"/>
          </p:cNvSpPr>
          <p:nvPr>
            <p:ph type="body" sz="half" idx="2"/>
          </p:nvPr>
        </p:nvSpPr>
        <p:spPr>
          <a:xfrm>
            <a:off x="419101" y="4953001"/>
            <a:ext cx="2472017" cy="1246094"/>
          </a:xfrm>
        </p:spPr>
        <p:txBody>
          <a:bodyPr>
            <a:normAutofit/>
          </a:bodyPr>
          <a:lstStyle>
            <a:lvl1pPr marL="0" indent="0" algn="l">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410764" y="4419600"/>
            <a:ext cx="2475395" cy="510988"/>
          </a:xfrm>
          <a:noFill/>
        </p:spPr>
        <p:txBody>
          <a:bodyPr anchor="b">
            <a:normAutofit/>
          </a:bodyPr>
          <a:lstStyle>
            <a:lvl1pPr algn="l">
              <a:defRPr sz="2000" b="1">
                <a:solidFill>
                  <a:schemeClr val="bg1"/>
                </a:solidFill>
              </a:defRPr>
            </a:lvl1pPr>
          </a:lstStyle>
          <a:p>
            <a:r>
              <a:rPr lang="en-US" smtClean="0"/>
              <a:t>Click to edit Master title style</a:t>
            </a:r>
            <a:endParaRPr/>
          </a:p>
        </p:txBody>
      </p:sp>
      <p:sp>
        <p:nvSpPr>
          <p:cNvPr id="14" name="Picture Placeholder 13"/>
          <p:cNvSpPr>
            <a:spLocks noGrp="1"/>
          </p:cNvSpPr>
          <p:nvPr>
            <p:ph type="pic" sz="quarter" idx="13"/>
          </p:nvPr>
        </p:nvSpPr>
        <p:spPr>
          <a:xfrm>
            <a:off x="284164" y="594360"/>
            <a:ext cx="2743200" cy="3675888"/>
          </a:xfrm>
        </p:spPr>
        <p:txBody>
          <a:bodyPr/>
          <a:lstStyle>
            <a:lvl1pPr>
              <a:buNone/>
              <a:defRPr/>
            </a:lvl1pPr>
          </a:lstStyle>
          <a:p>
            <a:r>
              <a:rPr lang="en-US" smtClean="0"/>
              <a:t>Drag picture to placeholder or click icon to add</a:t>
            </a:r>
            <a:endParaRPr/>
          </a:p>
        </p:txBody>
      </p:sp>
      <p:grpSp>
        <p:nvGrpSpPr>
          <p:cNvPr id="8" name="Group 14"/>
          <p:cNvGrpSpPr/>
          <p:nvPr/>
        </p:nvGrpSpPr>
        <p:grpSpPr>
          <a:xfrm>
            <a:off x="284163" y="461682"/>
            <a:ext cx="8576373" cy="137411"/>
            <a:chOff x="284163" y="1759424"/>
            <a:chExt cx="8576373" cy="137411"/>
          </a:xfrm>
        </p:grpSpPr>
        <p:sp>
          <p:nvSpPr>
            <p:cNvPr id="16" name="Rectangle 15"/>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6"/>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Rectangle 17"/>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3 Pictures with Caption">
    <p:spTree>
      <p:nvGrpSpPr>
        <p:cNvPr id="1" name=""/>
        <p:cNvGrpSpPr/>
        <p:nvPr/>
      </p:nvGrpSpPr>
      <p:grpSpPr>
        <a:xfrm>
          <a:off x="0" y="0"/>
          <a:ext cx="0" cy="0"/>
          <a:chOff x="0" y="0"/>
          <a:chExt cx="0" cy="0"/>
        </a:xfrm>
      </p:grpSpPr>
      <p:sp>
        <p:nvSpPr>
          <p:cNvPr id="8" name="Rectangle 7"/>
          <p:cNvSpPr/>
          <p:nvPr/>
        </p:nvSpPr>
        <p:spPr>
          <a:xfrm>
            <a:off x="3021013" y="4801575"/>
            <a:ext cx="583723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031661" y="4800600"/>
            <a:ext cx="5691651"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3021014" y="457199"/>
            <a:ext cx="5833872" cy="4352544"/>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3069805" y="5367338"/>
            <a:ext cx="5653507"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287074-880D-3543-AD42-4F9171D26D3A}" type="datetimeFigureOut">
              <a:rPr lang="en-US" smtClean="0"/>
              <a:t>7/4/2016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AB8C33-CB8B-B04A-B3A3-B665EA512ABE}" type="slidenum">
              <a:rPr lang="en-US" smtClean="0"/>
              <a:t>‹#›</a:t>
            </a:fld>
            <a:endParaRPr lang="en-US"/>
          </a:p>
        </p:txBody>
      </p:sp>
      <p:sp>
        <p:nvSpPr>
          <p:cNvPr id="13" name="Picture Placeholder 2"/>
          <p:cNvSpPr>
            <a:spLocks noGrp="1"/>
          </p:cNvSpPr>
          <p:nvPr>
            <p:ph type="pic" idx="13"/>
          </p:nvPr>
        </p:nvSpPr>
        <p:spPr>
          <a:xfrm>
            <a:off x="284164" y="457200"/>
            <a:ext cx="2736850" cy="290779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4" name="Picture Placeholder 2"/>
          <p:cNvSpPr>
            <a:spLocks noGrp="1"/>
          </p:cNvSpPr>
          <p:nvPr>
            <p:ph type="pic" idx="14"/>
          </p:nvPr>
        </p:nvSpPr>
        <p:spPr>
          <a:xfrm>
            <a:off x="284164" y="3364992"/>
            <a:ext cx="2736850" cy="2898648"/>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284163" y="2133600"/>
            <a:ext cx="8574087" cy="40132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rot="5400000">
            <a:off x="5313882" y="2857535"/>
            <a:ext cx="5934615"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695124" y="473075"/>
            <a:ext cx="969264" cy="5921375"/>
          </a:xfrm>
        </p:spPr>
        <p:txBody>
          <a:bodyPr vert="eaVert"/>
          <a:lstStyle>
            <a:lvl1pPr algn="l">
              <a:defRPr sz="3400"/>
            </a:lvl1pPr>
          </a:lstStyle>
          <a:p>
            <a:r>
              <a:rPr lang="en-US" smtClean="0"/>
              <a:t>Click to edit Master title style</a:t>
            </a:r>
            <a:endParaRPr/>
          </a:p>
        </p:txBody>
      </p:sp>
      <p:sp>
        <p:nvSpPr>
          <p:cNvPr id="3" name="Vertical Text Placeholder 2"/>
          <p:cNvSpPr>
            <a:spLocks noGrp="1"/>
          </p:cNvSpPr>
          <p:nvPr>
            <p:ph type="body" orient="vert" idx="1"/>
          </p:nvPr>
        </p:nvSpPr>
        <p:spPr>
          <a:xfrm>
            <a:off x="284163" y="457200"/>
            <a:ext cx="6497637" cy="5937250"/>
          </a:xfrm>
        </p:spPr>
        <p:txBody>
          <a:bodyPr vert="eaVert"/>
          <a:lstStyle>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8287074-880D-3543-AD42-4F9171D26D3A}" type="datetimeFigureOut">
              <a:rPr lang="en-US" smtClean="0"/>
              <a:t>7/4/2016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AB8C33-CB8B-B04A-B3A3-B665EA512ABE}" type="slidenum">
              <a:rPr lang="en-US" smtClean="0"/>
              <a:t>‹#›</a:t>
            </a:fld>
            <a:endParaRPr lang="en-US"/>
          </a:p>
        </p:txBody>
      </p:sp>
      <p:grpSp>
        <p:nvGrpSpPr>
          <p:cNvPr id="8" name="Group 7"/>
          <p:cNvGrpSpPr/>
          <p:nvPr/>
        </p:nvGrpSpPr>
        <p:grpSpPr>
          <a:xfrm rot="5400000">
            <a:off x="4658724" y="3355723"/>
            <a:ext cx="5934456"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1503" y="2133600"/>
            <a:ext cx="7076747" cy="3992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794936" y="6437032"/>
            <a:ext cx="2133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fld id="{B8287074-880D-3543-AD42-4F9171D26D3A}" type="datetimeFigureOut">
              <a:rPr lang="en-US" smtClean="0"/>
              <a:t>7/4/2016</a:t>
            </a:fld>
            <a:endParaRPr lang="en-US"/>
          </a:p>
        </p:txBody>
      </p:sp>
      <p:sp>
        <p:nvSpPr>
          <p:cNvPr id="5" name="Footer Placeholder 4"/>
          <p:cNvSpPr>
            <a:spLocks noGrp="1"/>
          </p:cNvSpPr>
          <p:nvPr>
            <p:ph type="ftr" sz="quarter" idx="3"/>
          </p:nvPr>
        </p:nvSpPr>
        <p:spPr>
          <a:xfrm>
            <a:off x="199698" y="6437032"/>
            <a:ext cx="6124902"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8306459" y="167347"/>
            <a:ext cx="630621" cy="359760"/>
          </a:xfrm>
          <a:prstGeom prst="rect">
            <a:avLst/>
          </a:prstGeom>
        </p:spPr>
        <p:txBody>
          <a:bodyPr vert="horz" lIns="91440" tIns="45720" rIns="91440" bIns="45720" rtlCol="0" anchor="ctr"/>
          <a:lstStyle>
            <a:lvl1pPr algn="r">
              <a:defRPr sz="1400" b="1">
                <a:solidFill>
                  <a:schemeClr val="tx1">
                    <a:lumMod val="85000"/>
                    <a:lumOff val="15000"/>
                  </a:schemeClr>
                </a:solidFill>
              </a:defRPr>
            </a:lvl1pPr>
          </a:lstStyle>
          <a:p>
            <a:fld id="{0EAB8C33-CB8B-B04A-B3A3-B665EA512ABE}" type="slidenum">
              <a:rPr lang="en-US" smtClean="0"/>
              <a:t>‹#›</a:t>
            </a:fld>
            <a:endParaRPr lang="en-US"/>
          </a:p>
        </p:txBody>
      </p:sp>
      <p:sp>
        <p:nvSpPr>
          <p:cNvPr id="2" name="Title Placeholder 1"/>
          <p:cNvSpPr>
            <a:spLocks noGrp="1"/>
          </p:cNvSpPr>
          <p:nvPr>
            <p:ph type="title"/>
          </p:nvPr>
        </p:nvSpPr>
        <p:spPr>
          <a:xfrm>
            <a:off x="284163" y="630382"/>
            <a:ext cx="8574087" cy="967840"/>
          </a:xfrm>
          <a:prstGeom prst="rect">
            <a:avLst/>
          </a:prstGeom>
          <a:solidFill>
            <a:schemeClr val="tx1">
              <a:lumMod val="85000"/>
              <a:lumOff val="15000"/>
              <a:alpha val="70000"/>
            </a:schemeClr>
          </a:solidFill>
        </p:spPr>
        <p:txBody>
          <a:bodyPr vert="horz" lIns="91440" tIns="45720" rIns="91440" bIns="45720" rtlCol="0" anchor="ctr">
            <a:normAutofit/>
          </a:bodyPr>
          <a:lstStyle/>
          <a:p>
            <a:r>
              <a:rPr lang="en-US" smtClean="0"/>
              <a:t>Click to edit Master title style</a:t>
            </a:r>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r" defTabSz="914400" rtl="0" eaLnBrk="1" latinLnBrk="0" hangingPunct="1">
        <a:spcBef>
          <a:spcPct val="0"/>
        </a:spcBef>
        <a:buNone/>
        <a:defRPr sz="4200" kern="1200">
          <a:solidFill>
            <a:schemeClr val="bg1"/>
          </a:solidFill>
          <a:latin typeface="+mj-lt"/>
          <a:ea typeface="+mj-ea"/>
          <a:cs typeface="+mj-cs"/>
        </a:defRPr>
      </a:lvl1pPr>
    </p:titleStyle>
    <p:bodyStyle>
      <a:lvl1pPr marL="454025" indent="-454025" algn="l" defTabSz="914400" rtl="0" eaLnBrk="1" latinLnBrk="0" hangingPunct="1">
        <a:spcBef>
          <a:spcPts val="2000"/>
        </a:spcBef>
        <a:buClr>
          <a:schemeClr val="bg1">
            <a:lumMod val="65000"/>
          </a:schemeClr>
        </a:buClr>
        <a:buSzPct val="90000"/>
        <a:buFont typeface="Wingdings" pitchFamily="2" charset="2"/>
        <a:buChar char=""/>
        <a:defRPr sz="2400" kern="1200">
          <a:solidFill>
            <a:schemeClr val="tx1">
              <a:lumMod val="85000"/>
              <a:lumOff val="15000"/>
            </a:schemeClr>
          </a:solidFill>
          <a:latin typeface="+mn-lt"/>
          <a:ea typeface="+mn-ea"/>
          <a:cs typeface="+mn-cs"/>
        </a:defRPr>
      </a:lvl1pPr>
      <a:lvl2pPr marL="914400" indent="-457200" algn="l" defTabSz="914400" rtl="0" eaLnBrk="1" latinLnBrk="0" hangingPunct="1">
        <a:spcBef>
          <a:spcPts val="600"/>
        </a:spcBef>
        <a:buClr>
          <a:schemeClr val="tx1">
            <a:lumMod val="75000"/>
            <a:lumOff val="25000"/>
          </a:schemeClr>
        </a:buClr>
        <a:buSzPct val="90000"/>
        <a:buFont typeface="Wingdings" pitchFamily="2" charset="2"/>
        <a:buChar char=""/>
        <a:defRPr sz="2200" kern="1200">
          <a:solidFill>
            <a:schemeClr val="tx1">
              <a:lumMod val="85000"/>
              <a:lumOff val="15000"/>
            </a:schemeClr>
          </a:solidFill>
          <a:latin typeface="+mn-lt"/>
          <a:ea typeface="+mn-ea"/>
          <a:cs typeface="+mn-cs"/>
        </a:defRPr>
      </a:lvl2pPr>
      <a:lvl3pPr marL="1260475" indent="-346075" algn="l" defTabSz="914400" rtl="0" eaLnBrk="1" latinLnBrk="0" hangingPunct="1">
        <a:spcBef>
          <a:spcPts val="600"/>
        </a:spcBef>
        <a:buClr>
          <a:schemeClr val="bg1">
            <a:lumMod val="65000"/>
          </a:schemeClr>
        </a:buClr>
        <a:buSzPct val="90000"/>
        <a:buFont typeface="Wingdings" pitchFamily="2" charset="2"/>
        <a:buChar char=""/>
        <a:defRPr sz="2000" kern="1200">
          <a:solidFill>
            <a:schemeClr val="tx1">
              <a:lumMod val="85000"/>
              <a:lumOff val="15000"/>
            </a:schemeClr>
          </a:solidFill>
          <a:latin typeface="+mn-lt"/>
          <a:ea typeface="+mn-ea"/>
          <a:cs typeface="+mn-cs"/>
        </a:defRPr>
      </a:lvl3pPr>
      <a:lvl4pPr marL="1600200" indent="-339725" algn="l" defTabSz="914400" rtl="0" eaLnBrk="1" latinLnBrk="0" hangingPunct="1">
        <a:spcBef>
          <a:spcPts val="600"/>
        </a:spcBef>
        <a:buClr>
          <a:schemeClr val="tx1">
            <a:lumMod val="75000"/>
            <a:lumOff val="25000"/>
          </a:schemeClr>
        </a:buClr>
        <a:buSzPct val="90000"/>
        <a:buFont typeface="Wingdings" pitchFamily="2" charset="2"/>
        <a:buChar char=""/>
        <a:defRPr sz="1800" kern="1200">
          <a:solidFill>
            <a:schemeClr val="tx1">
              <a:lumMod val="85000"/>
              <a:lumOff val="15000"/>
            </a:schemeClr>
          </a:solidFill>
          <a:latin typeface="+mn-lt"/>
          <a:ea typeface="+mn-ea"/>
          <a:cs typeface="+mn-cs"/>
        </a:defRPr>
      </a:lvl4pPr>
      <a:lvl5pPr marL="1939925" indent="-331788" algn="l" defTabSz="914400" rtl="0" eaLnBrk="1" latinLnBrk="0" hangingPunct="1">
        <a:spcBef>
          <a:spcPts val="600"/>
        </a:spcBef>
        <a:buClr>
          <a:schemeClr val="bg1">
            <a:lumMod val="65000"/>
          </a:schemeClr>
        </a:buClr>
        <a:buSzPct val="90000"/>
        <a:buFont typeface="Wingdings" pitchFamily="2" charset="2"/>
        <a:buChar char=""/>
        <a:defRPr sz="1800" kern="1200">
          <a:solidFill>
            <a:schemeClr val="tx1">
              <a:lumMod val="85000"/>
              <a:lumOff val="15000"/>
            </a:schemeClr>
          </a:solidFill>
          <a:latin typeface="+mn-lt"/>
          <a:ea typeface="+mn-ea"/>
          <a:cs typeface="+mn-cs"/>
        </a:defRPr>
      </a:lvl5pPr>
      <a:lvl6pPr marL="229076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6pPr>
      <a:lvl7pPr marL="2625725"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7pPr>
      <a:lvl8pPr marL="297021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8pPr>
      <a:lvl9pPr marL="3313113"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a:solidFill>
            <a:schemeClr val="tx1">
              <a:lumMod val="85000"/>
              <a:lumOff val="1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341" y="508769"/>
            <a:ext cx="7808976" cy="1088136"/>
          </a:xfrm>
        </p:spPr>
        <p:txBody>
          <a:bodyPr>
            <a:normAutofit fontScale="90000"/>
          </a:bodyPr>
          <a:lstStyle/>
          <a:p>
            <a:r>
              <a:rPr lang="en-GB" b="1" dirty="0"/>
              <a:t>Contemporary Issues of ASEAN: CLMV Focus</a:t>
            </a:r>
            <a:r>
              <a:rPr lang="en-US" dirty="0"/>
              <a:t> </a:t>
            </a:r>
          </a:p>
        </p:txBody>
      </p:sp>
      <p:sp>
        <p:nvSpPr>
          <p:cNvPr id="3" name="Subtitle 2"/>
          <p:cNvSpPr>
            <a:spLocks noGrp="1"/>
          </p:cNvSpPr>
          <p:nvPr>
            <p:ph type="subTitle" idx="1"/>
          </p:nvPr>
        </p:nvSpPr>
        <p:spPr>
          <a:xfrm>
            <a:off x="819848" y="1240118"/>
            <a:ext cx="7754112" cy="776941"/>
          </a:xfrm>
        </p:spPr>
        <p:txBody>
          <a:bodyPr>
            <a:normAutofit/>
          </a:bodyPr>
          <a:lstStyle/>
          <a:p>
            <a:pPr algn="r"/>
            <a:r>
              <a:rPr lang="en-US" sz="3200" dirty="0" smtClean="0"/>
              <a:t>EE551/EE561</a:t>
            </a:r>
            <a:endParaRPr lang="en-US" sz="3200" dirty="0"/>
          </a:p>
        </p:txBody>
      </p:sp>
      <p:sp>
        <p:nvSpPr>
          <p:cNvPr id="5" name="Rectangle 4"/>
          <p:cNvSpPr/>
          <p:nvPr/>
        </p:nvSpPr>
        <p:spPr>
          <a:xfrm>
            <a:off x="2256118" y="4366603"/>
            <a:ext cx="6544235" cy="1569660"/>
          </a:xfrm>
          <a:prstGeom prst="rect">
            <a:avLst/>
          </a:prstGeom>
        </p:spPr>
        <p:txBody>
          <a:bodyPr wrap="square">
            <a:spAutoFit/>
          </a:bodyPr>
          <a:lstStyle/>
          <a:p>
            <a:pPr algn="r"/>
            <a:r>
              <a:rPr lang="en-US" sz="2400" dirty="0" smtClean="0"/>
              <a:t>Assoc. Prof. </a:t>
            </a:r>
            <a:r>
              <a:rPr lang="en-US" sz="2400" dirty="0" err="1" smtClean="0"/>
              <a:t>Kriengkai</a:t>
            </a:r>
            <a:r>
              <a:rPr lang="en-US" sz="2400" dirty="0" smtClean="0"/>
              <a:t> </a:t>
            </a:r>
            <a:r>
              <a:rPr lang="en-US" sz="2400" dirty="0" err="1" smtClean="0"/>
              <a:t>Techakanont</a:t>
            </a:r>
            <a:r>
              <a:rPr lang="en-US" sz="2400" dirty="0" smtClean="0"/>
              <a:t> </a:t>
            </a:r>
          </a:p>
          <a:p>
            <a:pPr algn="r"/>
            <a:r>
              <a:rPr lang="en-US" sz="2400" dirty="0" smtClean="0"/>
              <a:t>Asst</a:t>
            </a:r>
            <a:r>
              <a:rPr lang="en-US" sz="2400" dirty="0"/>
              <a:t>. Prof. Dr. </a:t>
            </a:r>
            <a:r>
              <a:rPr lang="en-US" sz="2400" dirty="0" err="1"/>
              <a:t>Kiriya</a:t>
            </a:r>
            <a:r>
              <a:rPr lang="en-US" sz="2400" dirty="0"/>
              <a:t> </a:t>
            </a:r>
            <a:r>
              <a:rPr lang="en-US" sz="2400" dirty="0" err="1" smtClean="0"/>
              <a:t>Kulkolkarn</a:t>
            </a:r>
            <a:endParaRPr lang="en-US" sz="2400" dirty="0" smtClean="0"/>
          </a:p>
          <a:p>
            <a:pPr algn="r"/>
            <a:r>
              <a:rPr lang="en-US" sz="2400" dirty="0" smtClean="0"/>
              <a:t>Dr</a:t>
            </a:r>
            <a:r>
              <a:rPr lang="en-US" sz="2400" dirty="0"/>
              <a:t>. </a:t>
            </a:r>
            <a:r>
              <a:rPr lang="en-US" sz="2400" dirty="0" err="1"/>
              <a:t>Nessara</a:t>
            </a:r>
            <a:r>
              <a:rPr lang="en-US" sz="2400" dirty="0"/>
              <a:t> </a:t>
            </a:r>
            <a:r>
              <a:rPr lang="en-US" sz="2400" dirty="0" err="1" smtClean="0"/>
              <a:t>Sukpanich</a:t>
            </a:r>
            <a:endParaRPr lang="en-US" sz="2400" dirty="0" smtClean="0"/>
          </a:p>
          <a:p>
            <a:pPr algn="r"/>
            <a:r>
              <a:rPr lang="en-US" sz="2400" dirty="0" smtClean="0"/>
              <a:t>Dr. </a:t>
            </a:r>
            <a:r>
              <a:rPr lang="en-US" sz="2400" dirty="0" err="1" smtClean="0"/>
              <a:t>Chayanee</a:t>
            </a:r>
            <a:r>
              <a:rPr lang="en-US" sz="2400" dirty="0" smtClean="0"/>
              <a:t> </a:t>
            </a:r>
            <a:r>
              <a:rPr lang="en-US" sz="2400" dirty="0" err="1" smtClean="0"/>
              <a:t>Chawanote</a:t>
            </a:r>
            <a:r>
              <a:rPr lang="en-US" sz="2400" dirty="0" smtClean="0"/>
              <a:t>  </a:t>
            </a:r>
          </a:p>
        </p:txBody>
      </p:sp>
    </p:spTree>
    <p:extLst>
      <p:ext uri="{BB962C8B-B14F-4D97-AF65-F5344CB8AC3E}">
        <p14:creationId xmlns:p14="http://schemas.microsoft.com/office/powerpoint/2010/main" val="15840687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t>Course Description</a:t>
            </a:r>
            <a:r>
              <a:rPr lang="en-US" dirty="0"/>
              <a:t> </a:t>
            </a:r>
          </a:p>
        </p:txBody>
      </p:sp>
      <p:sp>
        <p:nvSpPr>
          <p:cNvPr id="3" name="Content Placeholder 2"/>
          <p:cNvSpPr>
            <a:spLocks noGrp="1"/>
          </p:cNvSpPr>
          <p:nvPr>
            <p:ph idx="1"/>
          </p:nvPr>
        </p:nvSpPr>
        <p:spPr>
          <a:xfrm>
            <a:off x="284163" y="2133600"/>
            <a:ext cx="8574087" cy="3992563"/>
          </a:xfrm>
        </p:spPr>
        <p:txBody>
          <a:bodyPr/>
          <a:lstStyle/>
          <a:p>
            <a:r>
              <a:rPr lang="en-US" dirty="0"/>
              <a:t>A problem based learning course regarding contemporary issues of ASEAN, especially those of Cambodia, the Lao PDR, Myanmar and Vietnam. Various aspects of overall ASEAN or each country economy, trade, investment, development, environment, public policy, etc. will be covered in the course. In this course, students can learn both from lectures (by invited professors and expertise in each topic) in the classroom and field trips visiting public and/or private organization(s) in Thailand and another ASEAN member country (this academic year would be in Cambodia). </a:t>
            </a:r>
          </a:p>
        </p:txBody>
      </p:sp>
    </p:spTree>
    <p:extLst>
      <p:ext uri="{BB962C8B-B14F-4D97-AF65-F5344CB8AC3E}">
        <p14:creationId xmlns:p14="http://schemas.microsoft.com/office/powerpoint/2010/main" val="21844104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Course Objectives</a:t>
            </a:r>
            <a:r>
              <a:rPr lang="en-US" dirty="0"/>
              <a:t> </a:t>
            </a:r>
          </a:p>
        </p:txBody>
      </p:sp>
      <p:sp>
        <p:nvSpPr>
          <p:cNvPr id="3" name="Content Placeholder 2"/>
          <p:cNvSpPr>
            <a:spLocks noGrp="1"/>
          </p:cNvSpPr>
          <p:nvPr>
            <p:ph idx="1"/>
          </p:nvPr>
        </p:nvSpPr>
        <p:spPr>
          <a:xfrm>
            <a:off x="284163" y="2133600"/>
            <a:ext cx="8574087" cy="3992563"/>
          </a:xfrm>
        </p:spPr>
        <p:txBody>
          <a:bodyPr/>
          <a:lstStyle/>
          <a:p>
            <a:r>
              <a:rPr lang="en-US" dirty="0"/>
              <a:t>To focus on student understanding of ASEAN economy integration and issues related to CLMV countries. As the course includes many guest lectures and discussions, students have to be able to ask questions, express their opinions, and reflect on each seminar/special lecture. Moreover, the course is a project base evaluation. Students are expected to work as a group, be professional in presentation, and solve any problem related to their project.</a:t>
            </a:r>
          </a:p>
          <a:p>
            <a:endParaRPr lang="en-US" dirty="0"/>
          </a:p>
        </p:txBody>
      </p:sp>
    </p:spTree>
    <p:extLst>
      <p:ext uri="{BB962C8B-B14F-4D97-AF65-F5344CB8AC3E}">
        <p14:creationId xmlns:p14="http://schemas.microsoft.com/office/powerpoint/2010/main" val="22004883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098408909"/>
              </p:ext>
            </p:extLst>
          </p:nvPr>
        </p:nvGraphicFramePr>
        <p:xfrm>
          <a:off x="388750" y="819150"/>
          <a:ext cx="8336898" cy="2748280"/>
        </p:xfrm>
        <a:graphic>
          <a:graphicData uri="http://schemas.openxmlformats.org/drawingml/2006/table">
            <a:tbl>
              <a:tblPr firstRow="1" bandRow="1">
                <a:tableStyleId>{5C22544A-7EE6-4342-B048-85BDC9FD1C3A}</a:tableStyleId>
              </a:tblPr>
              <a:tblGrid>
                <a:gridCol w="941013"/>
                <a:gridCol w="1479177"/>
                <a:gridCol w="1479177"/>
                <a:gridCol w="1568823"/>
                <a:gridCol w="1509059"/>
                <a:gridCol w="1359649"/>
              </a:tblGrid>
              <a:tr h="370840">
                <a:tc>
                  <a:txBody>
                    <a:bodyPr/>
                    <a:lstStyle/>
                    <a:p>
                      <a:r>
                        <a:rPr lang="en-US" dirty="0" smtClean="0"/>
                        <a:t>Week</a:t>
                      </a:r>
                      <a:r>
                        <a:rPr lang="en-US" baseline="0" dirty="0" smtClean="0"/>
                        <a:t> 1</a:t>
                      </a:r>
                      <a:endParaRPr lang="en-US" dirty="0"/>
                    </a:p>
                  </a:txBody>
                  <a:tcPr/>
                </a:tc>
                <a:tc>
                  <a:txBody>
                    <a:bodyPr/>
                    <a:lstStyle/>
                    <a:p>
                      <a:pPr algn="ctr"/>
                      <a:r>
                        <a:rPr lang="en-US" dirty="0" smtClean="0"/>
                        <a:t>Mon July 4</a:t>
                      </a:r>
                      <a:endParaRPr lang="en-US" dirty="0"/>
                    </a:p>
                  </a:txBody>
                  <a:tcPr/>
                </a:tc>
                <a:tc>
                  <a:txBody>
                    <a:bodyPr/>
                    <a:lstStyle/>
                    <a:p>
                      <a:pPr algn="ctr"/>
                      <a:r>
                        <a:rPr lang="en-US" dirty="0" smtClean="0"/>
                        <a:t>Tue July 5</a:t>
                      </a:r>
                      <a:endParaRPr lang="en-US" dirty="0"/>
                    </a:p>
                  </a:txBody>
                  <a:tcPr/>
                </a:tc>
                <a:tc>
                  <a:txBody>
                    <a:bodyPr/>
                    <a:lstStyle/>
                    <a:p>
                      <a:pPr algn="ctr"/>
                      <a:r>
                        <a:rPr lang="en-US" dirty="0" smtClean="0"/>
                        <a:t>Wed July 6</a:t>
                      </a:r>
                      <a:endParaRPr lang="en-US" dirty="0"/>
                    </a:p>
                  </a:txBody>
                  <a:tcPr/>
                </a:tc>
                <a:tc>
                  <a:txBody>
                    <a:bodyPr/>
                    <a:lstStyle/>
                    <a:p>
                      <a:pPr algn="ctr"/>
                      <a:r>
                        <a:rPr lang="en-US" dirty="0" smtClean="0"/>
                        <a:t>Thu July 7</a:t>
                      </a:r>
                      <a:endParaRPr lang="en-US" dirty="0"/>
                    </a:p>
                  </a:txBody>
                  <a:tcPr/>
                </a:tc>
                <a:tc>
                  <a:txBody>
                    <a:bodyPr/>
                    <a:lstStyle/>
                    <a:p>
                      <a:pPr algn="ctr"/>
                      <a:r>
                        <a:rPr lang="en-US" dirty="0" smtClean="0"/>
                        <a:t>Fri July 8</a:t>
                      </a:r>
                      <a:endParaRPr lang="en-US" dirty="0"/>
                    </a:p>
                  </a:txBody>
                  <a:tcPr/>
                </a:tc>
              </a:tr>
              <a:tr h="370840">
                <a:tc>
                  <a:txBody>
                    <a:bodyPr/>
                    <a:lstStyle/>
                    <a:p>
                      <a:r>
                        <a:rPr lang="en-US" dirty="0" smtClean="0"/>
                        <a:t>AM</a:t>
                      </a:r>
                      <a:endParaRPr lang="en-US" dirty="0"/>
                    </a:p>
                  </a:txBody>
                  <a:tcPr/>
                </a:tc>
                <a:tc>
                  <a:txBody>
                    <a:bodyPr/>
                    <a:lstStyle/>
                    <a:p>
                      <a:pPr algn="ctr"/>
                      <a:r>
                        <a:rPr lang="en-US" dirty="0" smtClean="0"/>
                        <a:t>Course Intro</a:t>
                      </a:r>
                    </a:p>
                    <a:p>
                      <a:pPr algn="ctr"/>
                      <a:r>
                        <a:rPr lang="en-US" dirty="0" smtClean="0"/>
                        <a:t>+</a:t>
                      </a:r>
                      <a:r>
                        <a:rPr lang="en-US" baseline="0" dirty="0" smtClean="0"/>
                        <a:t>Project Intro</a:t>
                      </a:r>
                      <a:endParaRPr lang="en-US" dirty="0"/>
                    </a:p>
                  </a:txBody>
                  <a:tcPr/>
                </a:tc>
                <a:tc>
                  <a:txBody>
                    <a:bodyPr/>
                    <a:lstStyle/>
                    <a:p>
                      <a:pPr algn="ctr"/>
                      <a:r>
                        <a:rPr lang="en-US" dirty="0" smtClean="0"/>
                        <a:t>Growth and development path of CLMV</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(Dr. </a:t>
                      </a:r>
                      <a:r>
                        <a:rPr lang="en-US" baseline="0" dirty="0" err="1" smtClean="0"/>
                        <a:t>Sziraczki</a:t>
                      </a:r>
                      <a:r>
                        <a:rPr lang="en-US" baseline="0" dirty="0" smtClean="0"/>
                        <a:t>)</a:t>
                      </a:r>
                      <a:endParaRPr lang="en-US" dirty="0" smtClean="0"/>
                    </a:p>
                  </a:txBody>
                  <a:tcPr/>
                </a:tc>
                <a:tc>
                  <a:txBody>
                    <a:bodyPr/>
                    <a:lstStyle/>
                    <a:p>
                      <a:pPr algn="ctr"/>
                      <a:r>
                        <a:rPr lang="en-US" dirty="0" smtClean="0"/>
                        <a:t>Myanmar</a:t>
                      </a:r>
                    </a:p>
                    <a:p>
                      <a:pPr algn="ctr"/>
                      <a:r>
                        <a:rPr lang="en-US" dirty="0" smtClean="0"/>
                        <a:t>(Prof. </a:t>
                      </a:r>
                      <a:r>
                        <a:rPr lang="en-US" dirty="0" err="1" smtClean="0"/>
                        <a:t>Kagami</a:t>
                      </a:r>
                      <a:r>
                        <a:rPr lang="en-US" dirty="0" smtClean="0"/>
                        <a:t>)</a:t>
                      </a:r>
                      <a:endParaRPr lang="en-US" dirty="0"/>
                    </a:p>
                  </a:txBody>
                  <a:tcPr/>
                </a:tc>
                <a:tc>
                  <a:txBody>
                    <a:bodyPr/>
                    <a:lstStyle/>
                    <a:p>
                      <a:pPr algn="ctr"/>
                      <a:r>
                        <a:rPr lang="en-US" dirty="0" err="1" smtClean="0"/>
                        <a:t>Camdodia</a:t>
                      </a:r>
                      <a:r>
                        <a:rPr lang="en-US" baseline="0" dirty="0" smtClean="0"/>
                        <a:t> </a:t>
                      </a:r>
                    </a:p>
                    <a:p>
                      <a:pPr algn="ctr"/>
                      <a:r>
                        <a:rPr lang="en-US" baseline="0" dirty="0" smtClean="0"/>
                        <a:t>(A. </a:t>
                      </a:r>
                      <a:r>
                        <a:rPr lang="en-US" baseline="0" dirty="0" err="1" smtClean="0"/>
                        <a:t>Kiriya</a:t>
                      </a:r>
                      <a:r>
                        <a:rPr lang="en-US" baseline="0" dirty="0" smtClean="0"/>
                        <a:t>)</a:t>
                      </a:r>
                    </a:p>
                    <a:p>
                      <a:pPr algn="ctr"/>
                      <a:r>
                        <a:rPr lang="en-US" baseline="0" dirty="0" smtClean="0"/>
                        <a:t>10.00-12.00</a:t>
                      </a:r>
                      <a:endParaRPr lang="en-US" dirty="0"/>
                    </a:p>
                  </a:txBody>
                  <a:tcPr/>
                </a:tc>
                <a:tc>
                  <a:txBody>
                    <a:bodyPr/>
                    <a:lstStyle/>
                    <a:p>
                      <a:pPr algn="ctr"/>
                      <a:r>
                        <a:rPr lang="en-US" dirty="0" smtClean="0"/>
                        <a:t>Free</a:t>
                      </a:r>
                    </a:p>
                    <a:p>
                      <a:pPr algn="ctr"/>
                      <a:r>
                        <a:rPr lang="en-US" dirty="0" smtClean="0"/>
                        <a:t>(prepare</a:t>
                      </a:r>
                      <a:r>
                        <a:rPr lang="en-US" baseline="0" dirty="0" smtClean="0"/>
                        <a:t> group project)</a:t>
                      </a:r>
                      <a:endParaRPr lang="en-US" dirty="0"/>
                    </a:p>
                  </a:txBody>
                  <a:tcPr/>
                </a:tc>
              </a:tr>
              <a:tr h="370840">
                <a:tc>
                  <a:txBody>
                    <a:bodyPr/>
                    <a:lstStyle/>
                    <a:p>
                      <a:r>
                        <a:rPr lang="en-US" dirty="0" smtClean="0"/>
                        <a:t>PM</a:t>
                      </a:r>
                      <a:endParaRPr lang="en-US" dirty="0"/>
                    </a:p>
                  </a:txBody>
                  <a:tcPr/>
                </a:tc>
                <a:tc>
                  <a:txBody>
                    <a:bodyPr/>
                    <a:lstStyle/>
                    <a:p>
                      <a:pPr algn="ctr"/>
                      <a:r>
                        <a:rPr lang="en-US" dirty="0" smtClean="0"/>
                        <a:t>ASEAN Intro</a:t>
                      </a:r>
                    </a:p>
                    <a:p>
                      <a:pPr algn="ctr"/>
                      <a:r>
                        <a:rPr lang="en-US" dirty="0" smtClean="0"/>
                        <a:t>(Dr.</a:t>
                      </a:r>
                      <a:r>
                        <a:rPr lang="en-US" baseline="0" dirty="0" smtClean="0"/>
                        <a:t> </a:t>
                      </a:r>
                      <a:r>
                        <a:rPr lang="en-US" baseline="0" dirty="0" err="1" smtClean="0"/>
                        <a:t>Sziraczki</a:t>
                      </a:r>
                      <a:r>
                        <a:rPr lang="en-US" baseline="0" dirty="0" smtClean="0"/>
                        <a:t>)</a:t>
                      </a:r>
                      <a:endParaRPr lang="en-US" dirty="0"/>
                    </a:p>
                  </a:txBody>
                  <a:tcPr/>
                </a:tc>
                <a:tc>
                  <a:txBody>
                    <a:bodyPr/>
                    <a:lstStyle/>
                    <a:p>
                      <a:pPr algn="ctr"/>
                      <a:r>
                        <a:rPr lang="en-US" dirty="0" smtClean="0"/>
                        <a:t>Discussion</a:t>
                      </a:r>
                    </a:p>
                    <a:p>
                      <a:pPr algn="ctr"/>
                      <a:r>
                        <a:rPr lang="en-US" dirty="0" smtClean="0"/>
                        <a:t>(A.</a:t>
                      </a:r>
                      <a:r>
                        <a:rPr lang="en-US" baseline="0" dirty="0" smtClean="0"/>
                        <a:t> </a:t>
                      </a:r>
                      <a:r>
                        <a:rPr lang="en-US" baseline="0" dirty="0" err="1" smtClean="0"/>
                        <a:t>Chayanee</a:t>
                      </a:r>
                      <a:r>
                        <a:rPr lang="en-US" baseline="0" dirty="0" smtClean="0"/>
                        <a:t>)</a:t>
                      </a:r>
                      <a:endParaRPr lang="en-US" dirty="0"/>
                    </a:p>
                  </a:txBody>
                  <a:tcPr/>
                </a:tc>
                <a:tc>
                  <a:txBody>
                    <a:bodyPr/>
                    <a:lstStyle/>
                    <a:p>
                      <a:pPr algn="ctr"/>
                      <a:r>
                        <a:rPr lang="en-US" dirty="0" smtClean="0"/>
                        <a:t>Discussion</a:t>
                      </a:r>
                    </a:p>
                    <a:p>
                      <a:pPr algn="ctr"/>
                      <a:r>
                        <a:rPr lang="en-US" dirty="0" smtClean="0"/>
                        <a:t>(A. </a:t>
                      </a:r>
                      <a:r>
                        <a:rPr lang="en-US" dirty="0" err="1" smtClean="0"/>
                        <a:t>Kriengkrai</a:t>
                      </a:r>
                      <a:r>
                        <a:rPr lang="en-US" dirty="0" smtClean="0"/>
                        <a:t>)</a:t>
                      </a:r>
                      <a:endParaRPr lang="en-US" dirty="0"/>
                    </a:p>
                  </a:txBody>
                  <a:tcPr/>
                </a:tc>
                <a:tc>
                  <a:txBody>
                    <a:bodyPr/>
                    <a:lstStyle/>
                    <a:p>
                      <a:pPr algn="ctr"/>
                      <a:r>
                        <a:rPr lang="en-US" dirty="0" smtClean="0"/>
                        <a:t>Thai financial institutions in CLMV</a:t>
                      </a:r>
                    </a:p>
                    <a:p>
                      <a:pPr algn="ctr"/>
                      <a:r>
                        <a:rPr lang="en-US" dirty="0" smtClean="0"/>
                        <a:t>13.00-16.00</a:t>
                      </a:r>
                      <a:endParaRPr lang="en-US" dirty="0"/>
                    </a:p>
                  </a:txBody>
                  <a:tcPr/>
                </a:tc>
                <a:tc>
                  <a:txBody>
                    <a:bodyPr/>
                    <a:lstStyle/>
                    <a:p>
                      <a:pPr algn="ctr"/>
                      <a:endParaRPr lang="en-US" dirty="0"/>
                    </a:p>
                  </a:txBody>
                  <a:tcPr/>
                </a:tc>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3346878887"/>
              </p:ext>
            </p:extLst>
          </p:nvPr>
        </p:nvGraphicFramePr>
        <p:xfrm>
          <a:off x="388750" y="3840782"/>
          <a:ext cx="8336898" cy="2748280"/>
        </p:xfrm>
        <a:graphic>
          <a:graphicData uri="http://schemas.openxmlformats.org/drawingml/2006/table">
            <a:tbl>
              <a:tblPr firstRow="1" bandRow="1">
                <a:tableStyleId>{5C22544A-7EE6-4342-B048-85BDC9FD1C3A}</a:tableStyleId>
              </a:tblPr>
              <a:tblGrid>
                <a:gridCol w="941013"/>
                <a:gridCol w="1479177"/>
                <a:gridCol w="1479177"/>
                <a:gridCol w="1568823"/>
                <a:gridCol w="1509059"/>
                <a:gridCol w="1359649"/>
              </a:tblGrid>
              <a:tr h="370840">
                <a:tc>
                  <a:txBody>
                    <a:bodyPr/>
                    <a:lstStyle/>
                    <a:p>
                      <a:r>
                        <a:rPr lang="en-US" dirty="0" smtClean="0"/>
                        <a:t>Week</a:t>
                      </a:r>
                      <a:r>
                        <a:rPr lang="en-US" baseline="0" dirty="0" smtClean="0"/>
                        <a:t> 2</a:t>
                      </a:r>
                      <a:endParaRPr lang="en-US" dirty="0"/>
                    </a:p>
                  </a:txBody>
                  <a:tcPr/>
                </a:tc>
                <a:tc>
                  <a:txBody>
                    <a:bodyPr/>
                    <a:lstStyle/>
                    <a:p>
                      <a:pPr algn="ctr"/>
                      <a:r>
                        <a:rPr lang="en-US" dirty="0" smtClean="0"/>
                        <a:t>Mon July 11</a:t>
                      </a:r>
                      <a:endParaRPr lang="en-US" dirty="0"/>
                    </a:p>
                  </a:txBody>
                  <a:tcPr/>
                </a:tc>
                <a:tc>
                  <a:txBody>
                    <a:bodyPr/>
                    <a:lstStyle/>
                    <a:p>
                      <a:pPr algn="ctr"/>
                      <a:r>
                        <a:rPr lang="en-US" dirty="0" smtClean="0"/>
                        <a:t>Tue July 12</a:t>
                      </a:r>
                      <a:endParaRPr lang="en-US" dirty="0"/>
                    </a:p>
                  </a:txBody>
                  <a:tcPr/>
                </a:tc>
                <a:tc>
                  <a:txBody>
                    <a:bodyPr/>
                    <a:lstStyle/>
                    <a:p>
                      <a:pPr algn="ctr"/>
                      <a:r>
                        <a:rPr lang="en-US" dirty="0" smtClean="0"/>
                        <a:t>Wed July 13</a:t>
                      </a:r>
                      <a:endParaRPr lang="en-US" dirty="0"/>
                    </a:p>
                  </a:txBody>
                  <a:tcPr/>
                </a:tc>
                <a:tc>
                  <a:txBody>
                    <a:bodyPr/>
                    <a:lstStyle/>
                    <a:p>
                      <a:pPr algn="ctr"/>
                      <a:r>
                        <a:rPr lang="en-US" dirty="0" smtClean="0"/>
                        <a:t>Thu July 14</a:t>
                      </a:r>
                      <a:endParaRPr lang="en-US" dirty="0"/>
                    </a:p>
                  </a:txBody>
                  <a:tcPr/>
                </a:tc>
                <a:tc>
                  <a:txBody>
                    <a:bodyPr/>
                    <a:lstStyle/>
                    <a:p>
                      <a:pPr algn="ctr"/>
                      <a:r>
                        <a:rPr lang="en-US" dirty="0" smtClean="0"/>
                        <a:t>Fri July 15</a:t>
                      </a:r>
                      <a:endParaRPr lang="en-US" dirty="0"/>
                    </a:p>
                  </a:txBody>
                  <a:tcPr/>
                </a:tc>
              </a:tr>
              <a:tr h="370840">
                <a:tc>
                  <a:txBody>
                    <a:bodyPr/>
                    <a:lstStyle/>
                    <a:p>
                      <a:r>
                        <a:rPr lang="en-US" dirty="0" smtClean="0"/>
                        <a:t>AM</a:t>
                      </a:r>
                      <a:endParaRPr lang="en-US" dirty="0"/>
                    </a:p>
                  </a:txBody>
                  <a:tcPr/>
                </a:tc>
                <a:tc>
                  <a:txBody>
                    <a:bodyPr/>
                    <a:lstStyle/>
                    <a:p>
                      <a:pPr algn="ctr"/>
                      <a:r>
                        <a:rPr lang="en-US" dirty="0" smtClean="0"/>
                        <a:t>Vietnam</a:t>
                      </a:r>
                    </a:p>
                    <a:p>
                      <a:pPr algn="ctr"/>
                      <a:r>
                        <a:rPr lang="en-US" dirty="0" smtClean="0"/>
                        <a:t>(A. </a:t>
                      </a:r>
                      <a:r>
                        <a:rPr lang="en-US" dirty="0" err="1" smtClean="0"/>
                        <a:t>Chayanee</a:t>
                      </a:r>
                      <a:r>
                        <a:rPr lang="en-US" dirty="0" smtClean="0"/>
                        <a:t>)</a:t>
                      </a:r>
                    </a:p>
                    <a:p>
                      <a:pPr algn="ctr"/>
                      <a:r>
                        <a:rPr lang="en-US" dirty="0" smtClean="0"/>
                        <a:t>10.00-12.00</a:t>
                      </a:r>
                      <a:endParaRPr lang="en-US" dirty="0"/>
                    </a:p>
                  </a:txBody>
                  <a:tcPr/>
                </a:tc>
                <a:tc>
                  <a:txBody>
                    <a:bodyPr/>
                    <a:lstStyle/>
                    <a:p>
                      <a:pPr algn="ctr"/>
                      <a:r>
                        <a:rPr lang="en-US" dirty="0" smtClean="0"/>
                        <a:t>ASEAN</a:t>
                      </a:r>
                      <a:r>
                        <a:rPr lang="en-US" baseline="0" dirty="0" smtClean="0"/>
                        <a:t> &amp; border trade</a:t>
                      </a: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(K. </a:t>
                      </a:r>
                      <a:r>
                        <a:rPr lang="en-US" dirty="0" err="1" smtClean="0"/>
                        <a:t>Pariwat</a:t>
                      </a:r>
                      <a:r>
                        <a:rPr lang="en-US" dirty="0" smtClean="0"/>
                        <a:t>, BOT</a:t>
                      </a:r>
                      <a:r>
                        <a:rPr lang="en-US" baseline="0" dirty="0" smtClean="0"/>
                        <a:t>)</a:t>
                      </a:r>
                      <a:endParaRPr lang="en-US" dirty="0" smtClean="0"/>
                    </a:p>
                  </a:txBody>
                  <a:tcPr/>
                </a:tc>
                <a:tc>
                  <a:txBody>
                    <a:bodyPr/>
                    <a:lstStyle/>
                    <a:p>
                      <a:pPr algn="ctr"/>
                      <a:r>
                        <a:rPr lang="en-US" dirty="0" smtClean="0"/>
                        <a:t>Project discussion</a:t>
                      </a:r>
                    </a:p>
                    <a:p>
                      <a:pPr algn="ctr"/>
                      <a:r>
                        <a:rPr lang="en-US" baseline="0" dirty="0" smtClean="0"/>
                        <a:t>10.00-12.00</a:t>
                      </a:r>
                      <a:endParaRPr lang="en-US" dirty="0"/>
                    </a:p>
                  </a:txBody>
                  <a:tcPr/>
                </a:tc>
                <a:tc>
                  <a:txBody>
                    <a:bodyPr/>
                    <a:lstStyle/>
                    <a:p>
                      <a:pPr algn="ctr"/>
                      <a:r>
                        <a:rPr lang="en-US" dirty="0" smtClean="0"/>
                        <a:t>Project proposal presentation</a:t>
                      </a:r>
                      <a:endParaRPr lang="en-US" dirty="0"/>
                    </a:p>
                  </a:txBody>
                  <a:tcPr/>
                </a:tc>
                <a:tc>
                  <a:txBody>
                    <a:bodyPr/>
                    <a:lstStyle/>
                    <a:p>
                      <a:pPr algn="ctr"/>
                      <a:r>
                        <a:rPr lang="en-US" dirty="0" smtClean="0"/>
                        <a:t>Cambodia trip workshop</a:t>
                      </a:r>
                      <a:endParaRPr lang="en-US" dirty="0"/>
                    </a:p>
                  </a:txBody>
                  <a:tcPr/>
                </a:tc>
              </a:tr>
              <a:tr h="370840">
                <a:tc>
                  <a:txBody>
                    <a:bodyPr/>
                    <a:lstStyle/>
                    <a:p>
                      <a:r>
                        <a:rPr lang="en-US" dirty="0" smtClean="0"/>
                        <a:t>PM</a:t>
                      </a:r>
                      <a:endParaRPr lang="en-US" dirty="0"/>
                    </a:p>
                  </a:txBody>
                  <a:tcPr/>
                </a:tc>
                <a:tc>
                  <a:txBody>
                    <a:bodyPr/>
                    <a:lstStyle/>
                    <a:p>
                      <a:pPr algn="ctr"/>
                      <a:r>
                        <a:rPr lang="en-US" dirty="0" smtClean="0"/>
                        <a:t>Discussion: banking</a:t>
                      </a:r>
                    </a:p>
                    <a:p>
                      <a:pPr algn="ctr"/>
                      <a:r>
                        <a:rPr lang="en-US" dirty="0" smtClean="0"/>
                        <a:t>(A.</a:t>
                      </a:r>
                      <a:r>
                        <a:rPr lang="en-US" baseline="0" dirty="0" smtClean="0"/>
                        <a:t> </a:t>
                      </a:r>
                      <a:r>
                        <a:rPr lang="en-US" baseline="0" dirty="0" err="1" smtClean="0"/>
                        <a:t>Chayanee</a:t>
                      </a:r>
                      <a:r>
                        <a:rPr lang="en-US" baseline="0" dirty="0" smtClean="0"/>
                        <a:t>)</a:t>
                      </a:r>
                      <a:endParaRPr lang="en-US" dirty="0"/>
                    </a:p>
                  </a:txBody>
                  <a:tcPr/>
                </a:tc>
                <a:tc>
                  <a:txBody>
                    <a:bodyPr/>
                    <a:lstStyle/>
                    <a:p>
                      <a:pPr algn="ctr"/>
                      <a:r>
                        <a:rPr lang="en-US" dirty="0" smtClean="0"/>
                        <a:t>Discussion</a:t>
                      </a:r>
                    </a:p>
                    <a:p>
                      <a:pPr algn="ctr"/>
                      <a:r>
                        <a:rPr lang="en-US" dirty="0" smtClean="0"/>
                        <a:t>(A.</a:t>
                      </a:r>
                      <a:r>
                        <a:rPr lang="en-US" baseline="0" dirty="0" smtClean="0"/>
                        <a:t> </a:t>
                      </a:r>
                      <a:r>
                        <a:rPr lang="en-US" baseline="0" dirty="0" err="1" smtClean="0"/>
                        <a:t>Chayanee</a:t>
                      </a:r>
                      <a:r>
                        <a:rPr lang="en-US" baseline="0" dirty="0" smtClean="0"/>
                        <a:t>)</a:t>
                      </a:r>
                      <a:endParaRPr lang="en-US" dirty="0"/>
                    </a:p>
                  </a:txBody>
                  <a:tcPr/>
                </a:tc>
                <a:tc>
                  <a:txBody>
                    <a:bodyPr/>
                    <a:lstStyle/>
                    <a:p>
                      <a:pPr algn="ctr"/>
                      <a:r>
                        <a:rPr lang="en-US" dirty="0" smtClean="0"/>
                        <a:t>FDI from East Asia</a:t>
                      </a:r>
                      <a:r>
                        <a:rPr lang="en-US" baseline="0" dirty="0" smtClean="0"/>
                        <a:t> to CLMV</a:t>
                      </a:r>
                    </a:p>
                    <a:p>
                      <a:pPr algn="ctr"/>
                      <a:r>
                        <a:rPr lang="en-US" baseline="0" dirty="0" smtClean="0"/>
                        <a:t>(Prof. Busser)</a:t>
                      </a:r>
                    </a:p>
                    <a:p>
                      <a:pPr algn="ctr"/>
                      <a:r>
                        <a:rPr lang="en-US" baseline="0" dirty="0" smtClean="0"/>
                        <a:t>13.00-16.00</a:t>
                      </a:r>
                      <a:endParaRPr lang="en-US" dirty="0"/>
                    </a:p>
                  </a:txBody>
                  <a:tcPr/>
                </a:tc>
                <a:tc>
                  <a:txBody>
                    <a:bodyPr/>
                    <a:lstStyle/>
                    <a:p>
                      <a:pPr algn="ctr"/>
                      <a:r>
                        <a:rPr lang="en-US" dirty="0" smtClean="0"/>
                        <a:t>Discussion:</a:t>
                      </a:r>
                      <a:r>
                        <a:rPr lang="en-US" baseline="0" dirty="0" smtClean="0"/>
                        <a:t> FDI from EA</a:t>
                      </a:r>
                    </a:p>
                    <a:p>
                      <a:pPr algn="ctr"/>
                      <a:r>
                        <a:rPr lang="en-US" baseline="0" dirty="0" smtClean="0"/>
                        <a:t>(A. </a:t>
                      </a:r>
                      <a:r>
                        <a:rPr lang="en-US" baseline="0" dirty="0" err="1" smtClean="0"/>
                        <a:t>Chayanee</a:t>
                      </a:r>
                      <a:r>
                        <a:rPr lang="en-US" baseline="0" dirty="0" smtClean="0"/>
                        <a:t>)</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Cambodia trip workshop</a:t>
                      </a:r>
                    </a:p>
                    <a:p>
                      <a:pPr algn="ctr"/>
                      <a:r>
                        <a:rPr lang="en-US" dirty="0" smtClean="0"/>
                        <a:t>13.00-16.30</a:t>
                      </a:r>
                      <a:endParaRPr lang="en-US" dirty="0"/>
                    </a:p>
                  </a:txBody>
                  <a:tcPr/>
                </a:tc>
              </a:tr>
            </a:tbl>
          </a:graphicData>
        </a:graphic>
      </p:graphicFrame>
    </p:spTree>
    <p:extLst>
      <p:ext uri="{BB962C8B-B14F-4D97-AF65-F5344CB8AC3E}">
        <p14:creationId xmlns:p14="http://schemas.microsoft.com/office/powerpoint/2010/main" val="3495655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8353" y="732122"/>
            <a:ext cx="8531412" cy="5398400"/>
          </a:xfrm>
          <a:prstGeom prst="rect">
            <a:avLst/>
          </a:prstGeom>
          <a:noFill/>
        </p:spPr>
        <p:txBody>
          <a:bodyPr wrap="square" rtlCol="0">
            <a:spAutoFit/>
          </a:bodyPr>
          <a:lstStyle/>
          <a:p>
            <a:pPr>
              <a:lnSpc>
                <a:spcPct val="120000"/>
              </a:lnSpc>
            </a:pPr>
            <a:r>
              <a:rPr lang="en-US" sz="2400" b="1" dirty="0" smtClean="0"/>
              <a:t>Week 3: Cambodia trip</a:t>
            </a:r>
          </a:p>
          <a:p>
            <a:pPr>
              <a:lnSpc>
                <a:spcPct val="120000"/>
              </a:lnSpc>
            </a:pPr>
            <a:r>
              <a:rPr lang="en-US" sz="2400" b="1" dirty="0" smtClean="0"/>
              <a:t>Trip Highlights</a:t>
            </a:r>
          </a:p>
          <a:p>
            <a:pPr>
              <a:lnSpc>
                <a:spcPct val="120000"/>
              </a:lnSpc>
            </a:pPr>
            <a:r>
              <a:rPr lang="en-US" sz="2400" dirty="0" smtClean="0"/>
              <a:t>Sun 17		8.00 leave from </a:t>
            </a:r>
            <a:r>
              <a:rPr lang="en-US" sz="2400" dirty="0" err="1" smtClean="0"/>
              <a:t>Tha</a:t>
            </a:r>
            <a:r>
              <a:rPr lang="en-US" sz="2400" dirty="0" smtClean="0"/>
              <a:t> </a:t>
            </a:r>
            <a:r>
              <a:rPr lang="en-US" sz="2400" dirty="0" err="1" smtClean="0"/>
              <a:t>Prachan</a:t>
            </a:r>
            <a:r>
              <a:rPr lang="en-US" sz="2400" dirty="0" smtClean="0"/>
              <a:t> to Sa </a:t>
            </a:r>
            <a:r>
              <a:rPr lang="en-US" sz="2400" dirty="0" err="1" smtClean="0"/>
              <a:t>Keao</a:t>
            </a:r>
            <a:endParaRPr lang="en-US" sz="2400" dirty="0" smtClean="0"/>
          </a:p>
          <a:p>
            <a:pPr>
              <a:lnSpc>
                <a:spcPct val="120000"/>
              </a:lnSpc>
            </a:pPr>
            <a:r>
              <a:rPr lang="en-US" sz="2400" dirty="0" smtClean="0"/>
              <a:t>Mon 18	Across border, visit special economic zone </a:t>
            </a:r>
            <a:r>
              <a:rPr lang="en-US" sz="2400" dirty="0" err="1" smtClean="0"/>
              <a:t>Poipet</a:t>
            </a:r>
            <a:r>
              <a:rPr lang="en-US" sz="2400" dirty="0" smtClean="0"/>
              <a:t>-			             </a:t>
            </a:r>
            <a:r>
              <a:rPr lang="en-US" sz="2400" dirty="0" err="1" smtClean="0"/>
              <a:t>O’Nieng</a:t>
            </a:r>
            <a:r>
              <a:rPr lang="en-US" sz="2400" dirty="0" smtClean="0"/>
              <a:t>, stay @</a:t>
            </a:r>
            <a:r>
              <a:rPr lang="en-US" sz="2400" dirty="0" err="1" smtClean="0"/>
              <a:t>Siem</a:t>
            </a:r>
            <a:r>
              <a:rPr lang="en-US" sz="2400" dirty="0" smtClean="0"/>
              <a:t> Reap</a:t>
            </a:r>
          </a:p>
          <a:p>
            <a:pPr>
              <a:lnSpc>
                <a:spcPct val="120000"/>
              </a:lnSpc>
            </a:pPr>
            <a:r>
              <a:rPr lang="en-US" sz="2400" dirty="0" smtClean="0"/>
              <a:t>Tue 19		Visit Angkor </a:t>
            </a:r>
            <a:r>
              <a:rPr lang="en-US" sz="2400" dirty="0" err="1" smtClean="0"/>
              <a:t>Wat</a:t>
            </a:r>
            <a:endParaRPr lang="en-US" sz="2400" dirty="0" smtClean="0"/>
          </a:p>
          <a:p>
            <a:pPr>
              <a:lnSpc>
                <a:spcPct val="120000"/>
              </a:lnSpc>
            </a:pPr>
            <a:r>
              <a:rPr lang="en-US" sz="2400" dirty="0" smtClean="0"/>
              <a:t>Wed 20	Travel to Phnom Penh (on the road)</a:t>
            </a:r>
          </a:p>
          <a:p>
            <a:pPr>
              <a:lnSpc>
                <a:spcPct val="120000"/>
              </a:lnSpc>
            </a:pPr>
            <a:r>
              <a:rPr lang="en-US" sz="2400" dirty="0" smtClean="0"/>
              <a:t>Thu 21		Visit Thai Embassy in Phnom Penh &amp; visit universities</a:t>
            </a:r>
          </a:p>
          <a:p>
            <a:pPr>
              <a:lnSpc>
                <a:spcPct val="120000"/>
              </a:lnSpc>
            </a:pPr>
            <a:r>
              <a:rPr lang="en-US" sz="2400" dirty="0" smtClean="0"/>
              <a:t>Fri 22		Visit companies in Cambodia</a:t>
            </a:r>
          </a:p>
          <a:p>
            <a:pPr>
              <a:lnSpc>
                <a:spcPct val="120000"/>
              </a:lnSpc>
            </a:pPr>
            <a:r>
              <a:rPr lang="en-US" sz="2400" dirty="0" smtClean="0"/>
              <a:t>Sat 23		Visit </a:t>
            </a:r>
            <a:r>
              <a:rPr lang="en-US" sz="2400" dirty="0" err="1" smtClean="0"/>
              <a:t>Choeung</a:t>
            </a:r>
            <a:r>
              <a:rPr lang="en-US" sz="2400" dirty="0" smtClean="0"/>
              <a:t> </a:t>
            </a:r>
            <a:r>
              <a:rPr lang="en-US" sz="2400" dirty="0" err="1" smtClean="0"/>
              <a:t>Ek</a:t>
            </a:r>
            <a:r>
              <a:rPr lang="en-US" sz="2400" dirty="0" smtClean="0"/>
              <a:t> Genocidal Center</a:t>
            </a:r>
          </a:p>
          <a:p>
            <a:pPr>
              <a:lnSpc>
                <a:spcPct val="120000"/>
              </a:lnSpc>
            </a:pPr>
            <a:r>
              <a:rPr lang="en-US" sz="2400" dirty="0"/>
              <a:t>	</a:t>
            </a:r>
            <a:r>
              <a:rPr lang="en-US" sz="2400" dirty="0" smtClean="0"/>
              <a:t>		Fly back to Bangkok (arrive 18.15)</a:t>
            </a:r>
          </a:p>
          <a:p>
            <a:pPr>
              <a:lnSpc>
                <a:spcPct val="120000"/>
              </a:lnSpc>
            </a:pPr>
            <a:endParaRPr lang="en-US" sz="2400" dirty="0"/>
          </a:p>
        </p:txBody>
      </p:sp>
    </p:spTree>
    <p:extLst>
      <p:ext uri="{BB962C8B-B14F-4D97-AF65-F5344CB8AC3E}">
        <p14:creationId xmlns:p14="http://schemas.microsoft.com/office/powerpoint/2010/main" val="32692555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110683396"/>
              </p:ext>
            </p:extLst>
          </p:nvPr>
        </p:nvGraphicFramePr>
        <p:xfrm>
          <a:off x="388750" y="819150"/>
          <a:ext cx="8336898" cy="2473960"/>
        </p:xfrm>
        <a:graphic>
          <a:graphicData uri="http://schemas.openxmlformats.org/drawingml/2006/table">
            <a:tbl>
              <a:tblPr firstRow="1" bandRow="1">
                <a:tableStyleId>{5C22544A-7EE6-4342-B048-85BDC9FD1C3A}</a:tableStyleId>
              </a:tblPr>
              <a:tblGrid>
                <a:gridCol w="941013"/>
                <a:gridCol w="1479177"/>
                <a:gridCol w="1479177"/>
                <a:gridCol w="1568823"/>
                <a:gridCol w="1344707"/>
                <a:gridCol w="1524001"/>
              </a:tblGrid>
              <a:tr h="370840">
                <a:tc>
                  <a:txBody>
                    <a:bodyPr/>
                    <a:lstStyle/>
                    <a:p>
                      <a:r>
                        <a:rPr lang="en-US" dirty="0" smtClean="0"/>
                        <a:t>Week</a:t>
                      </a:r>
                      <a:r>
                        <a:rPr lang="en-US" baseline="0" dirty="0" smtClean="0"/>
                        <a:t> 4</a:t>
                      </a:r>
                      <a:endParaRPr lang="en-US" dirty="0"/>
                    </a:p>
                  </a:txBody>
                  <a:tcPr/>
                </a:tc>
                <a:tc>
                  <a:txBody>
                    <a:bodyPr/>
                    <a:lstStyle/>
                    <a:p>
                      <a:pPr algn="ctr"/>
                      <a:r>
                        <a:rPr lang="en-US" dirty="0" smtClean="0"/>
                        <a:t>Mon July 25</a:t>
                      </a:r>
                      <a:endParaRPr lang="en-US" dirty="0"/>
                    </a:p>
                  </a:txBody>
                  <a:tcPr/>
                </a:tc>
                <a:tc>
                  <a:txBody>
                    <a:bodyPr/>
                    <a:lstStyle/>
                    <a:p>
                      <a:pPr algn="ctr"/>
                      <a:r>
                        <a:rPr lang="en-US" dirty="0" smtClean="0"/>
                        <a:t>Tue July 26</a:t>
                      </a:r>
                      <a:endParaRPr lang="en-US" dirty="0"/>
                    </a:p>
                  </a:txBody>
                  <a:tcPr/>
                </a:tc>
                <a:tc>
                  <a:txBody>
                    <a:bodyPr/>
                    <a:lstStyle/>
                    <a:p>
                      <a:pPr algn="ctr"/>
                      <a:r>
                        <a:rPr lang="en-US" dirty="0" smtClean="0"/>
                        <a:t>Wed July 27</a:t>
                      </a:r>
                      <a:endParaRPr lang="en-US" dirty="0"/>
                    </a:p>
                  </a:txBody>
                  <a:tcPr/>
                </a:tc>
                <a:tc>
                  <a:txBody>
                    <a:bodyPr/>
                    <a:lstStyle/>
                    <a:p>
                      <a:pPr algn="ctr"/>
                      <a:r>
                        <a:rPr lang="en-US" dirty="0" smtClean="0"/>
                        <a:t>Thu July 28</a:t>
                      </a:r>
                      <a:endParaRPr lang="en-US" dirty="0"/>
                    </a:p>
                  </a:txBody>
                  <a:tcPr/>
                </a:tc>
                <a:tc>
                  <a:txBody>
                    <a:bodyPr/>
                    <a:lstStyle/>
                    <a:p>
                      <a:pPr algn="ctr"/>
                      <a:r>
                        <a:rPr lang="en-US" dirty="0" smtClean="0"/>
                        <a:t>Fri July 29</a:t>
                      </a:r>
                      <a:endParaRPr lang="en-US" dirty="0"/>
                    </a:p>
                  </a:txBody>
                  <a:tcPr/>
                </a:tc>
              </a:tr>
              <a:tr h="370840">
                <a:tc>
                  <a:txBody>
                    <a:bodyPr/>
                    <a:lstStyle/>
                    <a:p>
                      <a:r>
                        <a:rPr lang="en-US" dirty="0" smtClean="0"/>
                        <a:t>AM</a:t>
                      </a:r>
                      <a:endParaRPr lang="en-US" dirty="0"/>
                    </a:p>
                  </a:txBody>
                  <a:tcPr/>
                </a:tc>
                <a:tc>
                  <a:txBody>
                    <a:bodyPr/>
                    <a:lstStyle/>
                    <a:p>
                      <a:pPr algn="ctr"/>
                      <a:r>
                        <a:rPr lang="en-US" dirty="0" smtClean="0"/>
                        <a:t>Field trip discussion</a:t>
                      </a:r>
                      <a:endParaRPr lang="en-US" dirty="0"/>
                    </a:p>
                  </a:txBody>
                  <a:tcPr/>
                </a:tc>
                <a:tc>
                  <a:txBody>
                    <a:bodyPr/>
                    <a:lstStyle/>
                    <a:p>
                      <a:pPr algn="ctr"/>
                      <a:r>
                        <a:rPr lang="en-US" dirty="0" smtClean="0"/>
                        <a:t>Marketing strategies in CLMV</a:t>
                      </a:r>
                    </a:p>
                    <a:p>
                      <a:pPr algn="ctr"/>
                      <a:r>
                        <a:rPr lang="en-US" dirty="0" smtClean="0"/>
                        <a:t>(A.</a:t>
                      </a:r>
                      <a:r>
                        <a:rPr lang="en-US" baseline="0" dirty="0" smtClean="0"/>
                        <a:t> </a:t>
                      </a:r>
                      <a:r>
                        <a:rPr lang="en-US" baseline="0" dirty="0" err="1" smtClean="0"/>
                        <a:t>Suwalaya</a:t>
                      </a:r>
                      <a:r>
                        <a:rPr lang="en-US" baseline="0" dirty="0" smtClean="0"/>
                        <a:t>)</a:t>
                      </a:r>
                      <a:endParaRPr lang="en-US" dirty="0" smtClean="0"/>
                    </a:p>
                  </a:txBody>
                  <a:tcPr/>
                </a:tc>
                <a:tc>
                  <a:txBody>
                    <a:bodyPr/>
                    <a:lstStyle/>
                    <a:p>
                      <a:pPr algn="ctr"/>
                      <a:r>
                        <a:rPr lang="en-US" dirty="0" smtClean="0"/>
                        <a:t>Social problem &amp; legal</a:t>
                      </a:r>
                      <a:r>
                        <a:rPr lang="en-US" baseline="0" dirty="0" smtClean="0"/>
                        <a:t> cooperation</a:t>
                      </a:r>
                    </a:p>
                    <a:p>
                      <a:pPr algn="ctr"/>
                      <a:r>
                        <a:rPr lang="en-US" baseline="0" dirty="0" smtClean="0"/>
                        <a:t>(K. </a:t>
                      </a:r>
                      <a:r>
                        <a:rPr lang="en-US" baseline="0" dirty="0" err="1" smtClean="0"/>
                        <a:t>Wanchai</a:t>
                      </a:r>
                      <a:r>
                        <a:rPr lang="en-US" baseline="0" dirty="0" smtClean="0"/>
                        <a:t>)</a:t>
                      </a:r>
                      <a:endParaRPr lang="en-US" dirty="0"/>
                    </a:p>
                  </a:txBody>
                  <a:tcPr/>
                </a:tc>
                <a:tc>
                  <a:txBody>
                    <a:bodyPr/>
                    <a:lstStyle/>
                    <a:p>
                      <a:pPr algn="ctr"/>
                      <a:r>
                        <a:rPr lang="en-US" dirty="0" smtClean="0"/>
                        <a:t>Visit ADB</a:t>
                      </a:r>
                      <a:endParaRPr lang="en-US" dirty="0"/>
                    </a:p>
                  </a:txBody>
                  <a:tcPr/>
                </a:tc>
                <a:tc>
                  <a:txBody>
                    <a:bodyPr/>
                    <a:lstStyle/>
                    <a:p>
                      <a:pPr algn="ctr"/>
                      <a:r>
                        <a:rPr lang="en-US" dirty="0" smtClean="0"/>
                        <a:t>CLMV economic development</a:t>
                      </a:r>
                    </a:p>
                    <a:p>
                      <a:pPr algn="ctr"/>
                      <a:r>
                        <a:rPr lang="en-US" dirty="0" smtClean="0"/>
                        <a:t>(Daniel</a:t>
                      </a:r>
                      <a:r>
                        <a:rPr lang="en-US" baseline="0" dirty="0" smtClean="0"/>
                        <a:t> Lewis)</a:t>
                      </a:r>
                      <a:endParaRPr lang="en-US" dirty="0"/>
                    </a:p>
                  </a:txBody>
                  <a:tcPr/>
                </a:tc>
              </a:tr>
              <a:tr h="370840">
                <a:tc>
                  <a:txBody>
                    <a:bodyPr/>
                    <a:lstStyle/>
                    <a:p>
                      <a:r>
                        <a:rPr lang="en-US" dirty="0" smtClean="0"/>
                        <a:t>PM</a:t>
                      </a:r>
                      <a:endParaRPr lang="en-US" dirty="0"/>
                    </a:p>
                  </a:txBody>
                  <a:tcPr/>
                </a:tc>
                <a:tc>
                  <a:txBody>
                    <a:bodyPr/>
                    <a:lstStyle/>
                    <a:p>
                      <a:pPr algn="ctr"/>
                      <a:r>
                        <a:rPr lang="en-US" dirty="0" smtClean="0"/>
                        <a:t>Doing business in CLMV</a:t>
                      </a:r>
                      <a:endParaRPr lang="en-US" dirty="0"/>
                    </a:p>
                  </a:txBody>
                  <a:tcPr/>
                </a:tc>
                <a:tc>
                  <a:txBody>
                    <a:bodyPr/>
                    <a:lstStyle/>
                    <a:p>
                      <a:pPr algn="ctr"/>
                      <a:r>
                        <a:rPr lang="en-US" dirty="0" smtClean="0"/>
                        <a:t>Laos</a:t>
                      </a:r>
                    </a:p>
                    <a:p>
                      <a:pPr algn="ctr"/>
                      <a:r>
                        <a:rPr lang="en-US" dirty="0" smtClean="0"/>
                        <a:t>(A.</a:t>
                      </a:r>
                      <a:r>
                        <a:rPr lang="en-US" baseline="0" dirty="0" smtClean="0"/>
                        <a:t> </a:t>
                      </a:r>
                      <a:r>
                        <a:rPr lang="en-US" baseline="0" dirty="0" err="1" smtClean="0"/>
                        <a:t>Nessara</a:t>
                      </a:r>
                      <a:r>
                        <a:rPr lang="en-US" baseline="0" dirty="0" smtClean="0"/>
                        <a:t>)</a:t>
                      </a:r>
                      <a:endParaRPr lang="en-US" dirty="0"/>
                    </a:p>
                  </a:txBody>
                  <a:tcPr/>
                </a:tc>
                <a:tc>
                  <a:txBody>
                    <a:bodyPr/>
                    <a:lstStyle/>
                    <a:p>
                      <a:pPr algn="ctr"/>
                      <a:r>
                        <a:rPr lang="en-US" dirty="0" smtClean="0"/>
                        <a:t>No</a:t>
                      </a:r>
                      <a:r>
                        <a:rPr lang="en-US" baseline="0" dirty="0" smtClean="0"/>
                        <a:t> class</a:t>
                      </a:r>
                      <a:endParaRPr lang="en-US" dirty="0"/>
                    </a:p>
                  </a:txBody>
                  <a:tcPr/>
                </a:tc>
                <a:tc>
                  <a:txBody>
                    <a:bodyPr/>
                    <a:lstStyle/>
                    <a:p>
                      <a:pPr algn="ctr"/>
                      <a:r>
                        <a:rPr lang="en-US" dirty="0" smtClean="0"/>
                        <a:t>Visit World Bank</a:t>
                      </a:r>
                    </a:p>
                    <a:p>
                      <a:pPr algn="ctr"/>
                      <a:r>
                        <a:rPr lang="en-US" dirty="0" smtClean="0"/>
                        <a:t>13.30-16.30</a:t>
                      </a:r>
                      <a:endParaRPr lang="en-US" dirty="0"/>
                    </a:p>
                  </a:txBody>
                  <a:tcPr/>
                </a:tc>
                <a:tc>
                  <a:txBody>
                    <a:bodyPr/>
                    <a:lstStyle/>
                    <a:p>
                      <a:pPr algn="ctr"/>
                      <a:r>
                        <a:rPr lang="en-US" dirty="0" smtClean="0"/>
                        <a:t>Discussion:</a:t>
                      </a:r>
                    </a:p>
                    <a:p>
                      <a:pPr algn="ctr"/>
                      <a:r>
                        <a:rPr lang="en-US" dirty="0" smtClean="0"/>
                        <a:t>July 28-29</a:t>
                      </a:r>
                    </a:p>
                    <a:p>
                      <a:pPr algn="ctr"/>
                      <a:r>
                        <a:rPr lang="en-US" dirty="0" smtClean="0"/>
                        <a:t>(A. </a:t>
                      </a:r>
                      <a:r>
                        <a:rPr lang="en-US" dirty="0" err="1" smtClean="0"/>
                        <a:t>Kiriya</a:t>
                      </a:r>
                      <a:r>
                        <a:rPr lang="en-US" dirty="0" smtClean="0"/>
                        <a:t>)</a:t>
                      </a:r>
                      <a:endParaRPr lang="en-US" dirty="0"/>
                    </a:p>
                  </a:txBody>
                  <a:tcPr/>
                </a:tc>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1901460545"/>
              </p:ext>
            </p:extLst>
          </p:nvPr>
        </p:nvGraphicFramePr>
        <p:xfrm>
          <a:off x="388750" y="3840782"/>
          <a:ext cx="8471366" cy="2473960"/>
        </p:xfrm>
        <a:graphic>
          <a:graphicData uri="http://schemas.openxmlformats.org/drawingml/2006/table">
            <a:tbl>
              <a:tblPr firstRow="1" bandRow="1">
                <a:tableStyleId>{5C22544A-7EE6-4342-B048-85BDC9FD1C3A}</a:tableStyleId>
              </a:tblPr>
              <a:tblGrid>
                <a:gridCol w="956191"/>
                <a:gridCol w="1533401"/>
                <a:gridCol w="1518216"/>
                <a:gridCol w="1442306"/>
                <a:gridCol w="1639673"/>
                <a:gridCol w="1381579"/>
              </a:tblGrid>
              <a:tr h="370840">
                <a:tc>
                  <a:txBody>
                    <a:bodyPr/>
                    <a:lstStyle/>
                    <a:p>
                      <a:r>
                        <a:rPr lang="en-US" dirty="0" smtClean="0"/>
                        <a:t>Week</a:t>
                      </a:r>
                      <a:r>
                        <a:rPr lang="en-US" baseline="0" dirty="0" smtClean="0"/>
                        <a:t> 5</a:t>
                      </a:r>
                      <a:endParaRPr lang="en-US" dirty="0"/>
                    </a:p>
                  </a:txBody>
                  <a:tcPr/>
                </a:tc>
                <a:tc>
                  <a:txBody>
                    <a:bodyPr/>
                    <a:lstStyle/>
                    <a:p>
                      <a:pPr algn="ctr"/>
                      <a:r>
                        <a:rPr lang="en-US" dirty="0" smtClean="0"/>
                        <a:t>Mon July 11</a:t>
                      </a:r>
                      <a:endParaRPr lang="en-US" dirty="0"/>
                    </a:p>
                  </a:txBody>
                  <a:tcPr/>
                </a:tc>
                <a:tc>
                  <a:txBody>
                    <a:bodyPr/>
                    <a:lstStyle/>
                    <a:p>
                      <a:pPr algn="ctr"/>
                      <a:r>
                        <a:rPr lang="en-US" dirty="0" smtClean="0"/>
                        <a:t>Tue July 12</a:t>
                      </a:r>
                      <a:endParaRPr lang="en-US" dirty="0"/>
                    </a:p>
                  </a:txBody>
                  <a:tcPr/>
                </a:tc>
                <a:tc>
                  <a:txBody>
                    <a:bodyPr/>
                    <a:lstStyle/>
                    <a:p>
                      <a:pPr algn="ctr"/>
                      <a:r>
                        <a:rPr lang="en-US" dirty="0" smtClean="0"/>
                        <a:t>Wed July 13</a:t>
                      </a:r>
                      <a:endParaRPr lang="en-US" dirty="0"/>
                    </a:p>
                  </a:txBody>
                  <a:tcPr/>
                </a:tc>
                <a:tc>
                  <a:txBody>
                    <a:bodyPr/>
                    <a:lstStyle/>
                    <a:p>
                      <a:pPr algn="ctr"/>
                      <a:r>
                        <a:rPr lang="en-US" dirty="0" smtClean="0"/>
                        <a:t>Thu July 14</a:t>
                      </a:r>
                      <a:endParaRPr lang="en-US" dirty="0"/>
                    </a:p>
                  </a:txBody>
                  <a:tcPr/>
                </a:tc>
                <a:tc>
                  <a:txBody>
                    <a:bodyPr/>
                    <a:lstStyle/>
                    <a:p>
                      <a:pPr algn="ctr"/>
                      <a:r>
                        <a:rPr lang="en-US" dirty="0" smtClean="0"/>
                        <a:t>Fri July 15</a:t>
                      </a:r>
                      <a:endParaRPr lang="en-US" dirty="0"/>
                    </a:p>
                  </a:txBody>
                  <a:tcPr/>
                </a:tc>
              </a:tr>
              <a:tr h="370840">
                <a:tc>
                  <a:txBody>
                    <a:bodyPr/>
                    <a:lstStyle/>
                    <a:p>
                      <a:r>
                        <a:rPr lang="en-US" dirty="0" smtClean="0"/>
                        <a:t>AM</a:t>
                      </a:r>
                      <a:endParaRPr lang="en-US" dirty="0"/>
                    </a:p>
                  </a:txBody>
                  <a:tcPr/>
                </a:tc>
                <a:tc>
                  <a:txBody>
                    <a:bodyPr/>
                    <a:lstStyle/>
                    <a:p>
                      <a:pPr algn="ctr"/>
                      <a:r>
                        <a:rPr lang="en-US" dirty="0" smtClean="0"/>
                        <a:t>Labor market</a:t>
                      </a:r>
                    </a:p>
                    <a:p>
                      <a:pPr algn="ctr"/>
                      <a:r>
                        <a:rPr lang="en-US" dirty="0" smtClean="0"/>
                        <a:t>(</a:t>
                      </a:r>
                      <a:r>
                        <a:rPr lang="en-US" dirty="0" err="1" smtClean="0"/>
                        <a:t>Dr.</a:t>
                      </a:r>
                      <a:r>
                        <a:rPr lang="en-US" baseline="0" dirty="0" err="1" smtClean="0"/>
                        <a:t>Srawooth</a:t>
                      </a:r>
                      <a:r>
                        <a:rPr lang="en-US" baseline="0" dirty="0" smtClean="0"/>
                        <a:t>)</a:t>
                      </a:r>
                      <a:endParaRPr lang="en-US" dirty="0"/>
                    </a:p>
                  </a:txBody>
                  <a:tcPr/>
                </a:tc>
                <a:tc>
                  <a:txBody>
                    <a:bodyPr/>
                    <a:lstStyle/>
                    <a:p>
                      <a:pPr algn="ctr"/>
                      <a:r>
                        <a:rPr lang="en-US" dirty="0" smtClean="0"/>
                        <a:t>Labor issues</a:t>
                      </a:r>
                    </a:p>
                    <a:p>
                      <a:pPr algn="ctr"/>
                      <a:r>
                        <a:rPr lang="en-US" dirty="0" smtClean="0"/>
                        <a:t>(Dr. </a:t>
                      </a:r>
                      <a:r>
                        <a:rPr lang="en-US" dirty="0" err="1" smtClean="0"/>
                        <a:t>Boonwara</a:t>
                      </a:r>
                      <a:r>
                        <a:rPr lang="en-US" dirty="0" smtClean="0"/>
                        <a:t>)</a:t>
                      </a:r>
                    </a:p>
                  </a:txBody>
                  <a:tcPr/>
                </a:tc>
                <a:tc>
                  <a:txBody>
                    <a:bodyPr/>
                    <a:lstStyle/>
                    <a:p>
                      <a:pPr algn="ctr"/>
                      <a:r>
                        <a:rPr lang="en-US" dirty="0" smtClean="0"/>
                        <a:t>No class</a:t>
                      </a:r>
                      <a:endParaRPr lang="en-US" dirty="0"/>
                    </a:p>
                  </a:txBody>
                  <a:tcPr/>
                </a:tc>
                <a:tc>
                  <a:txBody>
                    <a:bodyPr/>
                    <a:lstStyle/>
                    <a:p>
                      <a:pPr algn="ctr"/>
                      <a:r>
                        <a:rPr lang="en-US" dirty="0" smtClean="0"/>
                        <a:t>Trade &amp; Investment</a:t>
                      </a:r>
                    </a:p>
                    <a:p>
                      <a:pPr algn="ctr"/>
                      <a:r>
                        <a:rPr lang="en-US" dirty="0" smtClean="0"/>
                        <a:t>(</a:t>
                      </a:r>
                      <a:r>
                        <a:rPr lang="en-US" dirty="0" err="1" smtClean="0"/>
                        <a:t>Dr.Benjarong</a:t>
                      </a:r>
                      <a:r>
                        <a:rPr lang="en-US" dirty="0" smtClean="0"/>
                        <a:t>)</a:t>
                      </a:r>
                      <a:endParaRPr lang="en-US" dirty="0"/>
                    </a:p>
                  </a:txBody>
                  <a:tcPr/>
                </a:tc>
                <a:tc>
                  <a:txBody>
                    <a:bodyPr/>
                    <a:lstStyle/>
                    <a:p>
                      <a:pPr algn="ctr"/>
                      <a:r>
                        <a:rPr lang="en-US" dirty="0" smtClean="0"/>
                        <a:t>Project presentation</a:t>
                      </a:r>
                      <a:endParaRPr lang="en-US" dirty="0"/>
                    </a:p>
                  </a:txBody>
                  <a:tcPr/>
                </a:tc>
              </a:tr>
              <a:tr h="370840">
                <a:tc>
                  <a:txBody>
                    <a:bodyPr/>
                    <a:lstStyle/>
                    <a:p>
                      <a:r>
                        <a:rPr lang="en-US" dirty="0" smtClean="0"/>
                        <a:t>PM</a:t>
                      </a:r>
                      <a:endParaRPr lang="en-US" dirty="0"/>
                    </a:p>
                  </a:txBody>
                  <a:tcPr/>
                </a:tc>
                <a:tc>
                  <a:txBody>
                    <a:bodyPr/>
                    <a:lstStyle/>
                    <a:p>
                      <a:pPr algn="ctr"/>
                      <a:r>
                        <a:rPr lang="en-US" dirty="0" smtClean="0"/>
                        <a:t>Project discussion</a:t>
                      </a:r>
                      <a:endParaRPr lang="en-US" dirty="0"/>
                    </a:p>
                  </a:txBody>
                  <a:tcPr/>
                </a:tc>
                <a:tc>
                  <a:txBody>
                    <a:bodyPr/>
                    <a:lstStyle/>
                    <a:p>
                      <a:pPr algn="ctr"/>
                      <a:r>
                        <a:rPr lang="en-US" dirty="0" smtClean="0"/>
                        <a:t>Discussion:</a:t>
                      </a:r>
                    </a:p>
                    <a:p>
                      <a:pPr algn="ctr"/>
                      <a:r>
                        <a:rPr lang="en-US" dirty="0" smtClean="0"/>
                        <a:t>July 11-12</a:t>
                      </a:r>
                    </a:p>
                    <a:p>
                      <a:pPr algn="ctr"/>
                      <a:r>
                        <a:rPr lang="en-US" dirty="0" smtClean="0"/>
                        <a:t>(A. </a:t>
                      </a:r>
                      <a:r>
                        <a:rPr lang="en-US" dirty="0" err="1" smtClean="0"/>
                        <a:t>Kiriya</a:t>
                      </a:r>
                      <a:r>
                        <a:rPr lang="en-US" baseline="0" dirty="0" smtClean="0"/>
                        <a:t>)</a:t>
                      </a:r>
                      <a:endParaRPr lang="en-US" dirty="0"/>
                    </a:p>
                  </a:txBody>
                  <a:tcPr/>
                </a:tc>
                <a:tc>
                  <a:txBody>
                    <a:bodyPr/>
                    <a:lstStyle/>
                    <a:p>
                      <a:pPr algn="ctr"/>
                      <a:r>
                        <a:rPr lang="en-US" dirty="0" smtClean="0"/>
                        <a:t>No class</a:t>
                      </a:r>
                      <a:endParaRPr lang="en-US" dirty="0"/>
                    </a:p>
                  </a:txBody>
                  <a:tcPr/>
                </a:tc>
                <a:tc>
                  <a:txBody>
                    <a:bodyPr/>
                    <a:lstStyle/>
                    <a:p>
                      <a:pPr algn="ctr"/>
                      <a:r>
                        <a:rPr lang="en-US" dirty="0" smtClean="0"/>
                        <a:t>Discussion</a:t>
                      </a:r>
                      <a:r>
                        <a:rPr lang="en-US" baseline="0" dirty="0" smtClean="0"/>
                        <a:t> &amp; course summary </a:t>
                      </a:r>
                    </a:p>
                    <a:p>
                      <a:pPr algn="ctr"/>
                      <a:r>
                        <a:rPr lang="en-US" baseline="0" dirty="0" smtClean="0"/>
                        <a:t>(A. </a:t>
                      </a:r>
                      <a:r>
                        <a:rPr lang="en-US" baseline="0" dirty="0" err="1" smtClean="0"/>
                        <a:t>Nessara</a:t>
                      </a:r>
                      <a:r>
                        <a:rPr lang="en-US" baseline="0" dirty="0" smtClean="0"/>
                        <a:t>)</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a:p>
                  </a:txBody>
                  <a:tcPr/>
                </a:tc>
              </a:tr>
            </a:tbl>
          </a:graphicData>
        </a:graphic>
      </p:graphicFrame>
    </p:spTree>
    <p:extLst>
      <p:ext uri="{BB962C8B-B14F-4D97-AF65-F5344CB8AC3E}">
        <p14:creationId xmlns:p14="http://schemas.microsoft.com/office/powerpoint/2010/main" val="286033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Important dates</a:t>
            </a:r>
            <a:endParaRPr lang="en-US" dirty="0"/>
          </a:p>
        </p:txBody>
      </p:sp>
      <p:sp>
        <p:nvSpPr>
          <p:cNvPr id="3" name="Content Placeholder 2"/>
          <p:cNvSpPr>
            <a:spLocks noGrp="1"/>
          </p:cNvSpPr>
          <p:nvPr>
            <p:ph idx="1"/>
          </p:nvPr>
        </p:nvSpPr>
        <p:spPr>
          <a:xfrm>
            <a:off x="284163" y="2133600"/>
            <a:ext cx="8574087" cy="3992563"/>
          </a:xfrm>
        </p:spPr>
        <p:txBody>
          <a:bodyPr>
            <a:normAutofit/>
          </a:bodyPr>
          <a:lstStyle/>
          <a:p>
            <a:pPr lvl="0"/>
            <a:r>
              <a:rPr lang="en-GB" dirty="0"/>
              <a:t>Semester begins	          	            	</a:t>
            </a:r>
            <a:r>
              <a:rPr lang="en-GB" dirty="0" smtClean="0"/>
              <a:t>	July </a:t>
            </a:r>
            <a:r>
              <a:rPr lang="en-GB" dirty="0"/>
              <a:t>4, 2016	</a:t>
            </a:r>
            <a:endParaRPr lang="en-US" dirty="0"/>
          </a:p>
          <a:p>
            <a:pPr lvl="0"/>
            <a:r>
              <a:rPr lang="en-GB" dirty="0"/>
              <a:t>Period of withdrawal without “W”	</a:t>
            </a:r>
            <a:r>
              <a:rPr lang="en-US" dirty="0" smtClean="0"/>
              <a:t>July </a:t>
            </a:r>
            <a:r>
              <a:rPr lang="en-US" dirty="0"/>
              <a:t>4-7, 2016 </a:t>
            </a:r>
            <a:r>
              <a:rPr lang="en-US" dirty="0" smtClean="0"/>
              <a:t>       (</a:t>
            </a:r>
            <a:r>
              <a:rPr lang="en-US" dirty="0"/>
              <a:t>send request form)</a:t>
            </a:r>
          </a:p>
          <a:p>
            <a:pPr lvl="0"/>
            <a:r>
              <a:rPr lang="en-US" dirty="0"/>
              <a:t>Withdrawal				</a:t>
            </a:r>
            <a:r>
              <a:rPr lang="en-US" dirty="0" smtClean="0"/>
              <a:t>July </a:t>
            </a:r>
            <a:r>
              <a:rPr lang="en-US" dirty="0"/>
              <a:t>14-15, 2016 </a:t>
            </a:r>
            <a:r>
              <a:rPr lang="en-US" dirty="0" smtClean="0"/>
              <a:t>    (</a:t>
            </a:r>
            <a:r>
              <a:rPr lang="en-US" dirty="0"/>
              <a:t>send request form)</a:t>
            </a:r>
          </a:p>
          <a:p>
            <a:pPr lvl="0"/>
            <a:r>
              <a:rPr lang="en-GB" dirty="0"/>
              <a:t>Last day of class		           		August 5, 2016</a:t>
            </a:r>
            <a:endParaRPr lang="en-US" dirty="0"/>
          </a:p>
          <a:p>
            <a:pPr lvl="0"/>
            <a:r>
              <a:rPr lang="en-GB" dirty="0">
                <a:solidFill>
                  <a:srgbClr val="FF0000"/>
                </a:solidFill>
              </a:rPr>
              <a:t>Final Examination		</a:t>
            </a:r>
            <a:r>
              <a:rPr lang="en-US" dirty="0" smtClean="0">
                <a:solidFill>
                  <a:srgbClr val="FF0000"/>
                </a:solidFill>
              </a:rPr>
              <a:t>Monday</a:t>
            </a:r>
            <a:r>
              <a:rPr lang="en-US" dirty="0">
                <a:solidFill>
                  <a:srgbClr val="FF0000"/>
                </a:solidFill>
              </a:rPr>
              <a:t>, August 8, 2016: 9.00-12.00</a:t>
            </a:r>
          </a:p>
          <a:p>
            <a:endParaRPr lang="en-US" dirty="0"/>
          </a:p>
        </p:txBody>
      </p:sp>
    </p:spTree>
    <p:extLst>
      <p:ext uri="{BB962C8B-B14F-4D97-AF65-F5344CB8AC3E}">
        <p14:creationId xmlns:p14="http://schemas.microsoft.com/office/powerpoint/2010/main" val="34956555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Evaluation</a:t>
            </a:r>
            <a:r>
              <a:rPr lang="en-US" dirty="0"/>
              <a:t> </a:t>
            </a:r>
          </a:p>
        </p:txBody>
      </p:sp>
      <p:sp>
        <p:nvSpPr>
          <p:cNvPr id="3" name="Content Placeholder 2"/>
          <p:cNvSpPr>
            <a:spLocks noGrp="1"/>
          </p:cNvSpPr>
          <p:nvPr>
            <p:ph idx="1"/>
          </p:nvPr>
        </p:nvSpPr>
        <p:spPr>
          <a:xfrm>
            <a:off x="284163" y="2133600"/>
            <a:ext cx="8574087" cy="3992563"/>
          </a:xfrm>
        </p:spPr>
        <p:txBody>
          <a:bodyPr/>
          <a:lstStyle/>
          <a:p>
            <a:pPr lvl="0"/>
            <a:r>
              <a:rPr lang="en-US" dirty="0"/>
              <a:t>Individual Assignments </a:t>
            </a:r>
          </a:p>
          <a:p>
            <a:pPr marL="0" lvl="0" indent="0">
              <a:lnSpc>
                <a:spcPct val="60000"/>
              </a:lnSpc>
              <a:buNone/>
            </a:pPr>
            <a:r>
              <a:rPr lang="en-US" dirty="0" smtClean="0"/>
              <a:t>      (</a:t>
            </a:r>
            <a:r>
              <a:rPr lang="en-US" dirty="0"/>
              <a:t>e.g. daily essay, trip assignments) 		10%	   </a:t>
            </a:r>
          </a:p>
          <a:p>
            <a:pPr lvl="0"/>
            <a:r>
              <a:rPr lang="en-US" dirty="0"/>
              <a:t>Class participation and class attendance		10%</a:t>
            </a:r>
          </a:p>
          <a:p>
            <a:pPr lvl="0"/>
            <a:r>
              <a:rPr lang="en-US" dirty="0"/>
              <a:t>Group project and group assignments            </a:t>
            </a:r>
            <a:r>
              <a:rPr lang="en-US" dirty="0" smtClean="0"/>
              <a:t>	40</a:t>
            </a:r>
            <a:r>
              <a:rPr lang="en-US" dirty="0"/>
              <a:t>%                                                                                       </a:t>
            </a:r>
          </a:p>
          <a:p>
            <a:pPr lvl="0"/>
            <a:r>
              <a:rPr lang="en-US" dirty="0"/>
              <a:t>Final exam 		</a:t>
            </a:r>
            <a:r>
              <a:rPr lang="en-US" dirty="0" smtClean="0"/>
              <a:t>			40</a:t>
            </a:r>
            <a:r>
              <a:rPr lang="en-US" dirty="0"/>
              <a:t>%</a:t>
            </a:r>
          </a:p>
          <a:p>
            <a:endParaRPr lang="en-US" dirty="0"/>
          </a:p>
        </p:txBody>
      </p:sp>
    </p:spTree>
    <p:extLst>
      <p:ext uri="{BB962C8B-B14F-4D97-AF65-F5344CB8AC3E}">
        <p14:creationId xmlns:p14="http://schemas.microsoft.com/office/powerpoint/2010/main" val="34956555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Class rules</a:t>
            </a:r>
            <a:endParaRPr lang="en-US" dirty="0"/>
          </a:p>
        </p:txBody>
      </p:sp>
      <p:sp>
        <p:nvSpPr>
          <p:cNvPr id="3" name="Content Placeholder 2"/>
          <p:cNvSpPr>
            <a:spLocks noGrp="1"/>
          </p:cNvSpPr>
          <p:nvPr>
            <p:ph idx="1"/>
          </p:nvPr>
        </p:nvSpPr>
        <p:spPr>
          <a:xfrm>
            <a:off x="284163" y="1739143"/>
            <a:ext cx="8574087" cy="4952602"/>
          </a:xfrm>
        </p:spPr>
        <p:txBody>
          <a:bodyPr>
            <a:normAutofit fontScale="92500" lnSpcReduction="10000"/>
          </a:bodyPr>
          <a:lstStyle/>
          <a:p>
            <a:r>
              <a:rPr lang="en-US" dirty="0" smtClean="0"/>
              <a:t>Please be on time, especially on the guest speaker sessions.</a:t>
            </a:r>
          </a:p>
          <a:p>
            <a:pPr lvl="1"/>
            <a:r>
              <a:rPr lang="en-US" dirty="0" smtClean="0"/>
              <a:t>late more than 30 </a:t>
            </a:r>
            <a:r>
              <a:rPr lang="en-US" dirty="0" err="1" smtClean="0"/>
              <a:t>mins</a:t>
            </a:r>
            <a:r>
              <a:rPr lang="en-US" dirty="0" smtClean="0"/>
              <a:t> for </a:t>
            </a:r>
            <a:r>
              <a:rPr lang="en-US" dirty="0" smtClean="0"/>
              <a:t>1 </a:t>
            </a:r>
            <a:r>
              <a:rPr lang="en-US" dirty="0" smtClean="0"/>
              <a:t>times will be treated as 1 </a:t>
            </a:r>
            <a:r>
              <a:rPr lang="en-US" dirty="0" smtClean="0"/>
              <a:t>absence</a:t>
            </a:r>
          </a:p>
          <a:p>
            <a:pPr lvl="1"/>
            <a:r>
              <a:rPr lang="en-US" dirty="0" smtClean="0"/>
              <a:t>Late 15-30 </a:t>
            </a:r>
            <a:r>
              <a:rPr lang="en-US" dirty="0" err="1" smtClean="0"/>
              <a:t>mins</a:t>
            </a:r>
            <a:r>
              <a:rPr lang="en-US" dirty="0" smtClean="0"/>
              <a:t> for 3 times will be treated as 1 absence</a:t>
            </a:r>
          </a:p>
          <a:p>
            <a:pPr lvl="1"/>
            <a:r>
              <a:rPr lang="en-US" dirty="0" smtClean="0"/>
              <a:t>Be on time all day for 5 days, you can skip 1 reflection paper.</a:t>
            </a:r>
            <a:endParaRPr lang="en-US" dirty="0" smtClean="0"/>
          </a:p>
          <a:p>
            <a:r>
              <a:rPr lang="en-US" dirty="0" smtClean="0"/>
              <a:t>Check attendance &amp; class participation</a:t>
            </a:r>
          </a:p>
          <a:p>
            <a:pPr lvl="1"/>
            <a:r>
              <a:rPr lang="en-US" dirty="0" smtClean="0"/>
              <a:t>sign when you answer or ask questions during the guest’s session (at the end of the class)</a:t>
            </a:r>
          </a:p>
          <a:p>
            <a:r>
              <a:rPr lang="en-US" dirty="0" smtClean="0"/>
              <a:t>Late submission for daily reflection report for 1 day will get </a:t>
            </a:r>
            <a:r>
              <a:rPr lang="en-US" dirty="0" smtClean="0"/>
              <a:t>50</a:t>
            </a:r>
            <a:r>
              <a:rPr lang="en-US" dirty="0" smtClean="0"/>
              <a:t>% deduction from full score </a:t>
            </a:r>
            <a:endParaRPr lang="en-US" dirty="0" smtClean="0"/>
          </a:p>
          <a:p>
            <a:r>
              <a:rPr lang="en-US" dirty="0" smtClean="0"/>
              <a:t>Please </a:t>
            </a:r>
            <a:r>
              <a:rPr lang="en-US" dirty="0" smtClean="0"/>
              <a:t>dress politely, especially on the day with guest speaker</a:t>
            </a:r>
          </a:p>
          <a:p>
            <a:pPr lvl="1"/>
            <a:r>
              <a:rPr lang="en-US" dirty="0" smtClean="0"/>
              <a:t>No shorts, no sandals/flip-flops</a:t>
            </a:r>
          </a:p>
          <a:p>
            <a:r>
              <a:rPr lang="en-US" dirty="0" smtClean="0"/>
              <a:t>No cellphone calling, sound effects, obvious typing during the class</a:t>
            </a:r>
            <a:endParaRPr lang="en-US" dirty="0"/>
          </a:p>
        </p:txBody>
      </p:sp>
    </p:spTree>
    <p:extLst>
      <p:ext uri="{BB962C8B-B14F-4D97-AF65-F5344CB8AC3E}">
        <p14:creationId xmlns:p14="http://schemas.microsoft.com/office/powerpoint/2010/main" val="2178639224"/>
      </p:ext>
    </p:extLst>
  </p:cSld>
  <p:clrMapOvr>
    <a:masterClrMapping/>
  </p:clrMapOvr>
  <p:timing>
    <p:tnLst>
      <p:par>
        <p:cTn id="1" dur="indefinite" restart="never" nodeType="tmRoot"/>
      </p:par>
    </p:tnLst>
  </p:timing>
</p:sld>
</file>

<file path=ppt/theme/theme1.xml><?xml version="1.0" encoding="utf-8"?>
<a:theme xmlns:a="http://schemas.openxmlformats.org/drawingml/2006/main" name="Spectrum">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Spectrum">
      <a:majorFont>
        <a:latin typeface="Corbel"/>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Spectrum">
      <a:fillStyleLst>
        <a:solidFill>
          <a:schemeClr val="phClr"/>
        </a:solidFill>
        <a:gradFill rotWithShape="1">
          <a:gsLst>
            <a:gs pos="0">
              <a:schemeClr val="phClr">
                <a:tint val="100000"/>
                <a:shade val="70000"/>
                <a:satMod val="150000"/>
              </a:schemeClr>
            </a:gs>
            <a:gs pos="100000">
              <a:schemeClr val="phClr">
                <a:tint val="95000"/>
                <a:satMod val="150000"/>
              </a:schemeClr>
            </a:gs>
          </a:gsLst>
          <a:lin ang="16200000" scaled="1"/>
        </a:gradFill>
        <a:gradFill rotWithShape="1">
          <a:gsLst>
            <a:gs pos="0">
              <a:schemeClr val="phClr">
                <a:tint val="95000"/>
                <a:shade val="70000"/>
                <a:satMod val="150000"/>
              </a:schemeClr>
            </a:gs>
            <a:gs pos="100000">
              <a:schemeClr val="phClr">
                <a:tint val="100000"/>
                <a:shade val="100000"/>
                <a:satMod val="150000"/>
              </a:schemeClr>
            </a:gs>
          </a:gsLst>
          <a:lin ang="16200000" scaled="0"/>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6600000" sx="101000" sy="101000" rotWithShape="0">
              <a:srgbClr val="000000">
                <a:alpha val="75000"/>
              </a:srgbClr>
            </a:outerShdw>
          </a:effectLst>
        </a:effectStyle>
        <a:effectStyle>
          <a:effectLst>
            <a:outerShdw blurRad="50800" dir="5400000" sx="105000" sy="105000" algn="ctr" rotWithShape="0">
              <a:srgbClr val="000000">
                <a:alpha val="40000"/>
              </a:srgbClr>
            </a:outerShdw>
          </a:effectLst>
          <a:scene3d>
            <a:camera prst="orthographicFront">
              <a:rot lat="0" lon="0" rev="0"/>
            </a:camera>
            <a:lightRig rig="balanced" dir="t">
              <a:rot lat="0" lon="0" rev="4800000"/>
            </a:lightRig>
          </a:scene3d>
          <a:sp3d prstMaterial="matte">
            <a:bevelT w="63500" h="50800" prst="ang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Spectrum.thmx</Template>
  <TotalTime>315</TotalTime>
  <Words>669</Words>
  <Application>Microsoft Office PowerPoint</Application>
  <PresentationFormat>On-screen Show (4:3)</PresentationFormat>
  <Paragraphs>146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Spectrum</vt:lpstr>
      <vt:lpstr>Contemporary Issues of ASEAN: CLMV Focus </vt:lpstr>
      <vt:lpstr>Course Description </vt:lpstr>
      <vt:lpstr>Course Objectives </vt:lpstr>
      <vt:lpstr>PowerPoint Presentation</vt:lpstr>
      <vt:lpstr>PowerPoint Presentation</vt:lpstr>
      <vt:lpstr>PowerPoint Presentation</vt:lpstr>
      <vt:lpstr>Important dates</vt:lpstr>
      <vt:lpstr>Evaluation </vt:lpstr>
      <vt:lpstr>Class rules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Issues of ASEAN: CLMV Focus </dc:title>
  <dc:creator>namtipka</dc:creator>
  <cp:lastModifiedBy>lecturer</cp:lastModifiedBy>
  <cp:revision>16</cp:revision>
  <dcterms:created xsi:type="dcterms:W3CDTF">2016-07-03T11:30:35Z</dcterms:created>
  <dcterms:modified xsi:type="dcterms:W3CDTF">2016-07-04T06:01:17Z</dcterms:modified>
</cp:coreProperties>
</file>