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>
      <p:cViewPr varScale="1">
        <p:scale>
          <a:sx n="74" d="100"/>
          <a:sy n="74" d="100"/>
        </p:scale>
        <p:origin x="49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F99A6-BC9A-446D-BDFB-A2B022E53311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FFD50-BA7C-4A28-BCB7-352F82D511B1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78070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F99A6-BC9A-446D-BDFB-A2B022E53311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FFD50-BA7C-4A28-BCB7-352F82D511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26360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F99A6-BC9A-446D-BDFB-A2B022E53311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FFD50-BA7C-4A28-BCB7-352F82D511B1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8604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F99A6-BC9A-446D-BDFB-A2B022E53311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FFD50-BA7C-4A28-BCB7-352F82D511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431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F99A6-BC9A-446D-BDFB-A2B022E53311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FFD50-BA7C-4A28-BCB7-352F82D511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0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F99A6-BC9A-446D-BDFB-A2B022E53311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FFD50-BA7C-4A28-BCB7-352F82D511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4797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F99A6-BC9A-446D-BDFB-A2B022E53311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FFD50-BA7C-4A28-BCB7-352F82D511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22871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E3DF99A6-BC9A-446D-BDFB-A2B022E53311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34FFD50-BA7C-4A28-BCB7-352F82D511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9944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F99A6-BC9A-446D-BDFB-A2B022E53311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FFD50-BA7C-4A28-BCB7-352F82D511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32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F99A6-BC9A-446D-BDFB-A2B022E53311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FFD50-BA7C-4A28-BCB7-352F82D511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307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F99A6-BC9A-446D-BDFB-A2B022E53311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FFD50-BA7C-4A28-BCB7-352F82D511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7072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E3DF99A6-BC9A-446D-BDFB-A2B022E53311}" type="datetimeFigureOut">
              <a:rPr lang="en-US" smtClean="0"/>
              <a:t>4/3/2017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E34FFD50-BA7C-4A28-BCB7-352F82D511B1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0873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Globalization and Inequality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Chanin Mephokee</a:t>
            </a:r>
          </a:p>
          <a:p>
            <a:r>
              <a:rPr lang="en-US" dirty="0" smtClean="0"/>
              <a:t>EE460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85324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Recent trends in equality and globalization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World trade has grown five times in real terms since 1980, and its share of world GDP has risen from 36% to 55 % over this period. (1980-2005)</a:t>
            </a:r>
          </a:p>
          <a:p>
            <a:r>
              <a:rPr lang="en-US" dirty="0" smtClean="0"/>
              <a:t>Trade integration accelerated in 1990s ( former </a:t>
            </a:r>
            <a:r>
              <a:rPr lang="en-US" dirty="0"/>
              <a:t>e</a:t>
            </a:r>
            <a:r>
              <a:rPr lang="en-US" dirty="0" smtClean="0"/>
              <a:t>astern bloc countries and emerging countries)</a:t>
            </a:r>
          </a:p>
          <a:p>
            <a:r>
              <a:rPr lang="en-US" dirty="0" smtClean="0"/>
              <a:t>Convergence of low and middle income countries</a:t>
            </a:r>
          </a:p>
          <a:p>
            <a:r>
              <a:rPr lang="en-US" dirty="0" smtClean="0"/>
              <a:t>Financial globalization has proceeded at a very rapid pace over the past two decades. Total cross border assets have more than doubled, from 58% of global GDP in 1990 to 131% in 2004.</a:t>
            </a:r>
          </a:p>
          <a:p>
            <a:r>
              <a:rPr lang="en-US" dirty="0" smtClean="0"/>
              <a:t>The share of FDI in total liabilities has risen across all emerging markets, from 17% to 38%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3668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inequality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Inequality has risen in developing Asia, emerging Europe, Latin America, the NIEs, and advanced economies over the past two decades, it has declined in sub-Sahara Africa and CIS countries.</a:t>
            </a:r>
          </a:p>
          <a:p>
            <a:r>
              <a:rPr lang="en-US" dirty="0" smtClean="0"/>
              <a:t>Sharply rising inequality in China, little change in India, and falling inequality in Brazil, Mexico, and Russia.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83344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Over the past two decades, income growth has been positive in all regions and all income groups.</a:t>
            </a:r>
          </a:p>
          <a:p>
            <a:r>
              <a:rPr lang="en-US" dirty="0" smtClean="0"/>
              <a:t>Income inequality has increased mainly in middle and high income countries but less in low-income countries.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49138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Effect on inequality: </a:t>
            </a:r>
            <a:br>
              <a:rPr lang="en-US" dirty="0" smtClean="0"/>
            </a:br>
            <a:r>
              <a:rPr lang="en-US" sz="2800" dirty="0" smtClean="0"/>
              <a:t>1.Stolper-Samuelson Theorem 1941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Two country-two factor framework</a:t>
            </a:r>
          </a:p>
          <a:p>
            <a:r>
              <a:rPr lang="en-US" dirty="0" smtClean="0"/>
              <a:t>Low-skilled labor abundant country produces and exports more low-skilled produced and produces less high-skilled products. Higher demand for low-skilled labor and lower demand for high-skilled labor. There are convergence in wages.</a:t>
            </a:r>
          </a:p>
          <a:p>
            <a:r>
              <a:rPr lang="en-US" dirty="0" smtClean="0"/>
              <a:t>High-skilled labor abundant country produces and export more high-skilled products. Higher demand for high-skilled labor. There are divergence in wages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99313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2.Capital mobility and Wage Differences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Low-skilled-intensive outward FDI for the advanced economy (lower demand for low-skilled in ACs)</a:t>
            </a:r>
          </a:p>
          <a:p>
            <a:r>
              <a:rPr lang="en-US" dirty="0" smtClean="0"/>
              <a:t>High-skilled-intensive inward FDI for the less-developed countries (higher demand for high-skilled in DCs))</a:t>
            </a:r>
          </a:p>
          <a:p>
            <a:r>
              <a:rPr lang="en-US" dirty="0" smtClean="0"/>
              <a:t>Increasing inequality in both the advanced and the developing countries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28165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3.Factor Mobility: Labor mobility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High-skilled labor moves to advanced countries (reducing supply of high-skilled in developing countries; </a:t>
            </a:r>
            <a:r>
              <a:rPr lang="en-US" sz="1600" dirty="0" smtClean="0">
                <a:solidFill>
                  <a:srgbClr val="FF0000"/>
                </a:solidFill>
              </a:rPr>
              <a:t>higher high-skilled wages</a:t>
            </a:r>
            <a:r>
              <a:rPr lang="en-US" dirty="0" smtClean="0"/>
              <a:t>).</a:t>
            </a:r>
          </a:p>
          <a:p>
            <a:r>
              <a:rPr lang="en-US" dirty="0" smtClean="0"/>
              <a:t>Semi-skilled labor moves to NIEs</a:t>
            </a:r>
          </a:p>
          <a:p>
            <a:r>
              <a:rPr lang="en-US" dirty="0" smtClean="0"/>
              <a:t>Low-skilled labor move to developing countries ( increasing supply of low-skilled in developing countries; </a:t>
            </a:r>
            <a:r>
              <a:rPr lang="en-US" sz="1600" dirty="0" smtClean="0">
                <a:solidFill>
                  <a:srgbClr val="FF0000"/>
                </a:solidFill>
              </a:rPr>
              <a:t>min wages not increased</a:t>
            </a:r>
            <a:r>
              <a:rPr lang="en-US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96655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4.Technology Advantages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All countries moved to digital economy.</a:t>
            </a:r>
          </a:p>
          <a:p>
            <a:r>
              <a:rPr lang="en-US" dirty="0" smtClean="0"/>
              <a:t>Digital illiterate labors have been left out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83536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Theory does not provide clear guidance on whether globalization affects inequality in advanced and developing countries differently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49976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Important factors determining how inequality changes in countries over time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role of technology and “skills gap”</a:t>
            </a:r>
          </a:p>
          <a:p>
            <a:r>
              <a:rPr lang="en-US" dirty="0" smtClean="0"/>
              <a:t>Equal access to education</a:t>
            </a:r>
          </a:p>
          <a:p>
            <a:r>
              <a:rPr lang="en-US" dirty="0" smtClean="0"/>
              <a:t>Uneven development between farming and non-farming sectors.</a:t>
            </a:r>
          </a:p>
          <a:p>
            <a:r>
              <a:rPr lang="en-US" dirty="0" smtClean="0"/>
              <a:t>Financial development (increasing access to capital for the poor)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09916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Empirical studies. </a:t>
            </a:r>
            <a:r>
              <a:rPr lang="en-US" sz="1400" dirty="0" smtClean="0"/>
              <a:t>Dependent variable</a:t>
            </a:r>
            <a:r>
              <a:rPr lang="en-US" sz="1600" dirty="0" smtClean="0"/>
              <a:t>: </a:t>
            </a:r>
            <a:r>
              <a:rPr lang="en-US" sz="1600" smtClean="0"/>
              <a:t>natural logarithm of </a:t>
            </a:r>
            <a:r>
              <a:rPr lang="en-US" sz="1600" dirty="0" smtClean="0"/>
              <a:t>GINI(IMF 2004)</a:t>
            </a:r>
            <a:endParaRPr lang="en-US" sz="1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Technological progress has made the biggest contribution to rising income inequality over the past two decades.(</a:t>
            </a:r>
            <a:r>
              <a:rPr lang="en-US" sz="1900" dirty="0" smtClean="0">
                <a:solidFill>
                  <a:srgbClr val="FF0000"/>
                </a:solidFill>
              </a:rPr>
              <a:t>digital divide</a:t>
            </a:r>
            <a:r>
              <a:rPr lang="en-US" dirty="0" smtClean="0"/>
              <a:t>)</a:t>
            </a:r>
          </a:p>
          <a:p>
            <a:r>
              <a:rPr lang="en-US" dirty="0" smtClean="0"/>
              <a:t>Globalization has much smaller disequalizing impact. (</a:t>
            </a:r>
            <a:r>
              <a:rPr lang="en-US" sz="2100" dirty="0" smtClean="0">
                <a:solidFill>
                  <a:srgbClr val="FF0000"/>
                </a:solidFill>
              </a:rPr>
              <a:t>share of export to GDP and FDI flows</a:t>
            </a:r>
            <a:r>
              <a:rPr lang="en-US" dirty="0" smtClean="0"/>
              <a:t>)</a:t>
            </a:r>
          </a:p>
          <a:p>
            <a:r>
              <a:rPr lang="en-US" dirty="0" smtClean="0"/>
              <a:t>In advanced economies, rising imports from developing countries are associated with declining income inequality. (</a:t>
            </a:r>
            <a:r>
              <a:rPr lang="en-US" sz="2100" dirty="0" smtClean="0">
                <a:solidFill>
                  <a:srgbClr val="FF0000"/>
                </a:solidFill>
              </a:rPr>
              <a:t>cheaper consumer products, higher real HH income</a:t>
            </a:r>
            <a:r>
              <a:rPr lang="en-US" dirty="0" smtClean="0"/>
              <a:t>)</a:t>
            </a:r>
          </a:p>
          <a:p>
            <a:r>
              <a:rPr lang="en-US" dirty="0" smtClean="0"/>
              <a:t>In developing countries, both rising agricultural exports and tariff liberalization have contributed in improving income distribution. (</a:t>
            </a:r>
            <a:r>
              <a:rPr lang="en-US" sz="2100" dirty="0" smtClean="0">
                <a:solidFill>
                  <a:srgbClr val="FF0000"/>
                </a:solidFill>
              </a:rPr>
              <a:t>higher farm income, lower farming costs</a:t>
            </a:r>
            <a:r>
              <a:rPr lang="en-US" dirty="0" smtClean="0"/>
              <a:t>)</a:t>
            </a:r>
          </a:p>
          <a:p>
            <a:r>
              <a:rPr lang="en-US" dirty="0" smtClean="0"/>
              <a:t>Greater access to education improved income distribution.</a:t>
            </a:r>
          </a:p>
          <a:p>
            <a:r>
              <a:rPr lang="en-US" dirty="0" smtClean="0"/>
              <a:t>Shift in employment from farming to non-farming sectors improved income distribution. ( </a:t>
            </a:r>
            <a:r>
              <a:rPr lang="en-US" sz="1900" dirty="0" smtClean="0">
                <a:solidFill>
                  <a:srgbClr val="FF0000"/>
                </a:solidFill>
              </a:rPr>
              <a:t>smaller agriculture employment share increase income inequality</a:t>
            </a:r>
            <a:r>
              <a:rPr lang="en-US" dirty="0" smtClean="0"/>
              <a:t>)</a:t>
            </a:r>
          </a:p>
          <a:p>
            <a:r>
              <a:rPr lang="en-US" dirty="0" smtClean="0"/>
              <a:t>FDI has negative impact on income distribution.</a:t>
            </a:r>
          </a:p>
          <a:p>
            <a:r>
              <a:rPr lang="en-US" dirty="0" smtClean="0"/>
              <a:t>Financial development has moderately negative impact on income distribution.(</a:t>
            </a:r>
            <a:r>
              <a:rPr lang="en-US" sz="1900" dirty="0" smtClean="0">
                <a:solidFill>
                  <a:srgbClr val="FF0000"/>
                </a:solidFill>
              </a:rPr>
              <a:t>development cannot increase equal access</a:t>
            </a:r>
            <a:r>
              <a:rPr lang="en-US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1106098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96</TotalTime>
  <Words>608</Words>
  <Application>Microsoft Office PowerPoint</Application>
  <PresentationFormat>Widescreen</PresentationFormat>
  <Paragraphs>46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Calibri</vt:lpstr>
      <vt:lpstr>Calibri Light</vt:lpstr>
      <vt:lpstr>Retrospect</vt:lpstr>
      <vt:lpstr>Globalization and Inequality</vt:lpstr>
      <vt:lpstr>Recent trends in equality and globalization</vt:lpstr>
      <vt:lpstr>inequality</vt:lpstr>
      <vt:lpstr>Summary</vt:lpstr>
      <vt:lpstr>Effect on inequality:  1.Stolper-Samuelson Theorem 1941</vt:lpstr>
      <vt:lpstr>2.Capital mobility and Wage Differences</vt:lpstr>
      <vt:lpstr>3.Factor Mobility: Labor mobility</vt:lpstr>
      <vt:lpstr>4.Technology Advantages</vt:lpstr>
      <vt:lpstr>Summary</vt:lpstr>
      <vt:lpstr>Important factors determining how inequality changes in countries over time</vt:lpstr>
      <vt:lpstr>Empirical studies. Dependent variable: natural logarithm of GINI(IMF 2004)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Globalization and Inequality</dc:title>
  <dc:creator>chanin Mephokee</dc:creator>
  <cp:lastModifiedBy>chanin Mephokee</cp:lastModifiedBy>
  <cp:revision>13</cp:revision>
  <dcterms:created xsi:type="dcterms:W3CDTF">2017-03-28T03:39:17Z</dcterms:created>
  <dcterms:modified xsi:type="dcterms:W3CDTF">2017-04-03T04:08:12Z</dcterms:modified>
</cp:coreProperties>
</file>