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6"/>
  </p:notesMasterIdLst>
  <p:sldIdLst>
    <p:sldId id="256" r:id="rId2"/>
    <p:sldId id="270" r:id="rId3"/>
    <p:sldId id="284" r:id="rId4"/>
    <p:sldId id="259" r:id="rId5"/>
    <p:sldId id="263" r:id="rId6"/>
    <p:sldId id="287" r:id="rId7"/>
    <p:sldId id="288" r:id="rId8"/>
    <p:sldId id="283" r:id="rId9"/>
    <p:sldId id="285" r:id="rId10"/>
    <p:sldId id="279" r:id="rId11"/>
    <p:sldId id="281" r:id="rId12"/>
    <p:sldId id="277" r:id="rId13"/>
    <p:sldId id="276" r:id="rId14"/>
    <p:sldId id="26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16/03/2021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3/16/2021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3/16/2021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3/16/2021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3/16/2021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3/16/2021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3/16/2021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3/16/2021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3/16/2021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3/16/2021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3/16/2021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3/16/2021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3/16/2021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Urban and rural development</a:t>
            </a:r>
            <a:endParaRPr lang="en-ID" sz="40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EE463 Globalization and international development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15A1E-7B7B-4DB2-AE18-AA1823406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C24E939-58E9-4293-8ADE-9F9266EAE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16D21D-C773-4640-95C6-E330107C2833}"/>
              </a:ext>
            </a:extLst>
          </p:cNvPr>
          <p:cNvSpPr txBox="1"/>
          <p:nvPr/>
        </p:nvSpPr>
        <p:spPr>
          <a:xfrm>
            <a:off x="1451579" y="1960053"/>
            <a:ext cx="630775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City</a:t>
            </a:r>
            <a:r>
              <a:rPr lang="en-US" sz="2200" dirty="0"/>
              <a:t>.  a permanent and densely settled place with defined administrative boundaries. A city has networks, systems, and services </a:t>
            </a:r>
          </a:p>
          <a:p>
            <a:endParaRPr lang="en-US" sz="2200" dirty="0"/>
          </a:p>
          <a:p>
            <a:r>
              <a:rPr lang="en-US" sz="2200" b="1" dirty="0"/>
              <a:t>Urban</a:t>
            </a:r>
            <a:r>
              <a:rPr lang="en-US" sz="2200" dirty="0"/>
              <a:t>. has the characteristics of a city (being  city)</a:t>
            </a:r>
          </a:p>
          <a:p>
            <a:endParaRPr lang="en-US" sz="2200" dirty="0"/>
          </a:p>
          <a:p>
            <a:r>
              <a:rPr lang="en-US" sz="2200" b="1" dirty="0"/>
              <a:t>Urban development</a:t>
            </a:r>
            <a:r>
              <a:rPr lang="en-US" sz="2200" dirty="0"/>
              <a:t>. improvement/evolution of an urban area</a:t>
            </a:r>
          </a:p>
          <a:p>
            <a:endParaRPr lang="en-US" sz="2200" dirty="0"/>
          </a:p>
          <a:p>
            <a:r>
              <a:rPr lang="en-US" sz="2200" b="1" dirty="0"/>
              <a:t>Urbanization</a:t>
            </a:r>
            <a:r>
              <a:rPr lang="en-US" sz="2200" dirty="0"/>
              <a:t>. the process of becoming urban; shift from agriculture land to urban land</a:t>
            </a:r>
          </a:p>
          <a:p>
            <a:endParaRPr lang="en-US" dirty="0"/>
          </a:p>
        </p:txBody>
      </p:sp>
      <p:pic>
        <p:nvPicPr>
          <p:cNvPr id="1026" name="Picture 2" descr="Image result for urban development definition">
            <a:extLst>
              <a:ext uri="{FF2B5EF4-FFF2-40B4-BE49-F238E27FC236}">
                <a16:creationId xmlns:a16="http://schemas.microsoft.com/office/drawing/2014/main" id="{CBD38699-0393-48BB-A6EA-A8687729F1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533"/>
          <a:stretch/>
        </p:blipFill>
        <p:spPr bwMode="auto">
          <a:xfrm>
            <a:off x="7864679" y="1853753"/>
            <a:ext cx="4327321" cy="426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2719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C251304-2325-49B8-8467-0FD0D2614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2DFB40E-9E73-4BD4-8F0E-5DEB028BC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definitions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EBA36-F494-4261-9C6A-455EB1E01FB0}"/>
              </a:ext>
            </a:extLst>
          </p:cNvPr>
          <p:cNvSpPr txBox="1"/>
          <p:nvPr/>
        </p:nvSpPr>
        <p:spPr>
          <a:xfrm>
            <a:off x="1451579" y="1960053"/>
            <a:ext cx="630775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Infrastructure</a:t>
            </a:r>
            <a:r>
              <a:rPr lang="en-US" sz="2200" dirty="0"/>
              <a:t>. Basic physical structures and facilities needed for the operation and functionality of a city; this includes, among others, water supply, road transportation, electricity, drainage, sewers, wastewater treatment, garbage collection</a:t>
            </a:r>
          </a:p>
          <a:p>
            <a:endParaRPr lang="en-US" sz="2200" dirty="0"/>
          </a:p>
          <a:p>
            <a:r>
              <a:rPr lang="en-US" sz="2200" b="1" dirty="0"/>
              <a:t>Urban-rural linkages</a:t>
            </a:r>
            <a:r>
              <a:rPr lang="en-US" sz="2200" dirty="0"/>
              <a:t>. Flows of goods, people, information, finance, information and social relations across space, linking urban and rural areas</a:t>
            </a:r>
            <a:endParaRPr lang="en-US" dirty="0"/>
          </a:p>
        </p:txBody>
      </p:sp>
      <p:pic>
        <p:nvPicPr>
          <p:cNvPr id="6" name="Picture 2" descr="Image result for uncontrolled land development">
            <a:extLst>
              <a:ext uri="{FF2B5EF4-FFF2-40B4-BE49-F238E27FC236}">
                <a16:creationId xmlns:a16="http://schemas.microsoft.com/office/drawing/2014/main" id="{08DECA80-F175-41EF-AD2F-998DEC578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4731" y="1854199"/>
            <a:ext cx="3727269" cy="249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 result for urban  water supply">
            <a:extLst>
              <a:ext uri="{FF2B5EF4-FFF2-40B4-BE49-F238E27FC236}">
                <a16:creationId xmlns:a16="http://schemas.microsoft.com/office/drawing/2014/main" id="{F960ADC0-9A2A-4CA5-9084-B5425ADB0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4731" y="4364118"/>
            <a:ext cx="3727269" cy="249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882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2A100-1DF2-4658-9EEF-6E1EF1C62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cities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881FA7-02AB-4F84-A875-D871EFE088EE}"/>
              </a:ext>
            </a:extLst>
          </p:cNvPr>
          <p:cNvSpPr txBox="1"/>
          <p:nvPr/>
        </p:nvSpPr>
        <p:spPr>
          <a:xfrm>
            <a:off x="1451579" y="1878095"/>
            <a:ext cx="6502567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</a:pPr>
            <a:r>
              <a:rPr lang="en-US" sz="2200" dirty="0">
                <a:solidFill>
                  <a:srgbClr val="333333"/>
                </a:solidFill>
              </a:rPr>
              <a:t>Currently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55% of the world’s population </a:t>
            </a:r>
            <a:r>
              <a:rPr lang="en-US" sz="2200" dirty="0">
                <a:solidFill>
                  <a:srgbClr val="333333"/>
                </a:solidFill>
              </a:rPr>
              <a:t>(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4.2 billion) live in cities; by 2050, </a:t>
            </a:r>
            <a:r>
              <a:rPr lang="en-US" sz="2200" dirty="0">
                <a:solidFill>
                  <a:srgbClr val="333333"/>
                </a:solidFill>
              </a:rPr>
              <a:t>the figure is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expected to be 70%</a:t>
            </a:r>
          </a:p>
          <a:p>
            <a:pPr>
              <a:spcAft>
                <a:spcPts val="1200"/>
              </a:spcAft>
            </a:pPr>
            <a:r>
              <a:rPr lang="en-US" sz="2200" i="0" dirty="0">
                <a:solidFill>
                  <a:srgbClr val="202124"/>
                </a:solidFill>
                <a:effectLst/>
              </a:rPr>
              <a:t>Cities play an important role in economic development; as centers of innovation, finance, administration, culture and education</a:t>
            </a:r>
            <a:endParaRPr lang="en-US" sz="2200" dirty="0">
              <a:solidFill>
                <a:srgbClr val="202124"/>
              </a:solidFill>
            </a:endParaRPr>
          </a:p>
          <a:p>
            <a:pPr algn="l">
              <a:spcAft>
                <a:spcPts val="1200"/>
              </a:spcAft>
            </a:pPr>
            <a:r>
              <a:rPr lang="en-US" sz="2200" dirty="0">
                <a:solidFill>
                  <a:srgbClr val="333333"/>
                </a:solidFill>
              </a:rPr>
              <a:t>Cities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contribute to sustainable growth by increasing productivity</a:t>
            </a:r>
            <a:r>
              <a:rPr lang="en-US" sz="2200" dirty="0">
                <a:solidFill>
                  <a:srgbClr val="333333"/>
                </a:solidFill>
              </a:rPr>
              <a:t> and promoting 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innovation</a:t>
            </a:r>
          </a:p>
          <a:p>
            <a:pPr>
              <a:spcAft>
                <a:spcPts val="1200"/>
              </a:spcAft>
            </a:pPr>
            <a:r>
              <a:rPr lang="en-US" sz="2200" i="0" dirty="0">
                <a:solidFill>
                  <a:srgbClr val="202124"/>
                </a:solidFill>
                <a:effectLst/>
              </a:rPr>
              <a:t>Cities provide infrastructure and services through concentration in transportation, communications, power, human interactions, water and sanitation services</a:t>
            </a:r>
            <a:endParaRPr lang="en-ID" sz="2200" dirty="0"/>
          </a:p>
          <a:p>
            <a:pPr algn="l">
              <a:spcAft>
                <a:spcPts val="1200"/>
              </a:spcAft>
            </a:pPr>
            <a:endParaRPr lang="en-US" sz="2200" b="0" i="0" dirty="0">
              <a:solidFill>
                <a:srgbClr val="333333"/>
              </a:solidFill>
              <a:effectLst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267CB1-4D3D-4866-8153-14B450880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pic>
        <p:nvPicPr>
          <p:cNvPr id="3" name="Picture 2" descr="Shooting cityscapes: 8 tips for shooting urban skylines">
            <a:extLst>
              <a:ext uri="{FF2B5EF4-FFF2-40B4-BE49-F238E27FC236}">
                <a16:creationId xmlns:a16="http://schemas.microsoft.com/office/drawing/2014/main" id="{661216FB-FEC6-46EC-8E42-0F778783B4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04"/>
          <a:stretch/>
        </p:blipFill>
        <p:spPr bwMode="auto">
          <a:xfrm>
            <a:off x="7954146" y="1878095"/>
            <a:ext cx="4237854" cy="1919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Why Isn't Philanthropy Investing in Urban Slums in India? · Giving Compass">
            <a:extLst>
              <a:ext uri="{FF2B5EF4-FFF2-40B4-BE49-F238E27FC236}">
                <a16:creationId xmlns:a16="http://schemas.microsoft.com/office/drawing/2014/main" id="{6A88413C-9617-4A3B-96D7-EE8EA3EFE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147" y="3822100"/>
            <a:ext cx="4237853" cy="235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856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158CB-0BED-45ED-9DB3-8A5742C48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cities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ACD01E-F527-41BC-8BD7-5EEAC9720F30}"/>
              </a:ext>
            </a:extLst>
          </p:cNvPr>
          <p:cNvSpPr txBox="1"/>
          <p:nvPr/>
        </p:nvSpPr>
        <p:spPr>
          <a:xfrm>
            <a:off x="1366339" y="1989215"/>
            <a:ext cx="6943500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i="0" dirty="0">
                <a:solidFill>
                  <a:srgbClr val="202124"/>
                </a:solidFill>
                <a:effectLst/>
              </a:rPr>
              <a:t>Cities provide economies of scale</a:t>
            </a:r>
            <a:r>
              <a:rPr lang="en-US" sz="2200" dirty="0">
                <a:solidFill>
                  <a:srgbClr val="202124"/>
                </a:solidFill>
              </a:rPr>
              <a:t> and </a:t>
            </a:r>
            <a:r>
              <a:rPr lang="en-US" sz="2200" i="0" dirty="0">
                <a:solidFill>
                  <a:srgbClr val="202124"/>
                </a:solidFill>
                <a:effectLst/>
              </a:rPr>
              <a:t>agglomeration and cost advantages to producers and consumers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02124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02124"/>
                </a:solidFill>
              </a:rPr>
              <a:t>W</a:t>
            </a:r>
            <a:r>
              <a:rPr lang="en-US" sz="2200" i="0" dirty="0">
                <a:solidFill>
                  <a:srgbClr val="202124"/>
                </a:solidFill>
                <a:effectLst/>
              </a:rPr>
              <a:t>ealth is concentrated in cities; </a:t>
            </a:r>
            <a:r>
              <a:rPr lang="en-US" sz="2200" i="0" dirty="0">
                <a:solidFill>
                  <a:srgbClr val="333333"/>
                </a:solidFill>
                <a:effectLst/>
              </a:rPr>
              <a:t>m</a:t>
            </a:r>
            <a:r>
              <a:rPr lang="en-US" sz="2200" b="0" i="0" dirty="0">
                <a:solidFill>
                  <a:srgbClr val="333333"/>
                </a:solidFill>
                <a:effectLst/>
              </a:rPr>
              <a:t>ore than 80% of global GDP is generated in cities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333333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333333"/>
                </a:solidFill>
                <a:latin typeface="Gill Sans MT" panose="020B0502020104020203"/>
              </a:rPr>
              <a:t>D</a:t>
            </a:r>
            <a:r>
              <a:rPr kumimoji="0" lang="en-US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emand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Gill Sans MT" panose="020B0502020104020203"/>
                <a:ea typeface="+mn-ea"/>
                <a:cs typeface="+mn-cs"/>
              </a:rPr>
              <a:t> increases for affordable housing, well-connected transport systems, infrastructure, basic services, and jobs; these create opportunities as well as challenges</a:t>
            </a:r>
            <a:endParaRPr lang="en-US" sz="2200" dirty="0">
              <a:solidFill>
                <a:srgbClr val="333333"/>
              </a:solidFill>
              <a:latin typeface="Gill Sans MT" panose="020B0502020104020203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333333"/>
              </a:solidFill>
            </a:endParaRPr>
          </a:p>
          <a:p>
            <a:endParaRPr lang="en-US" sz="2200" b="0" i="0" dirty="0">
              <a:solidFill>
                <a:srgbClr val="333333"/>
              </a:solidFill>
              <a:effectLst/>
            </a:endParaRPr>
          </a:p>
          <a:p>
            <a:endParaRPr lang="en-US" sz="2200" dirty="0">
              <a:solidFill>
                <a:srgbClr val="202124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12383D-B5D2-4944-865B-B8E8B424F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pic>
        <p:nvPicPr>
          <p:cNvPr id="2050" name="Picture 2" descr="Fully automated urban transport system &quot;Bögl TSB&quot; - Urban Transport Magazine">
            <a:extLst>
              <a:ext uri="{FF2B5EF4-FFF2-40B4-BE49-F238E27FC236}">
                <a16:creationId xmlns:a16="http://schemas.microsoft.com/office/drawing/2014/main" id="{9D59462E-1C05-452D-B47E-93CE42DE8C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88"/>
          <a:stretch/>
        </p:blipFill>
        <p:spPr bwMode="auto">
          <a:xfrm>
            <a:off x="8640305" y="4141676"/>
            <a:ext cx="3551695" cy="200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uture Cities - Are They Going Green or Derelict? A Word on Architecture  and Environment | Widewalls">
            <a:extLst>
              <a:ext uri="{FF2B5EF4-FFF2-40B4-BE49-F238E27FC236}">
                <a16:creationId xmlns:a16="http://schemas.microsoft.com/office/drawing/2014/main" id="{D77A40A8-7E2B-4BB4-A3BC-6068A4B177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640305" y="1853753"/>
            <a:ext cx="3551696" cy="2363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707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AE22884-E632-4E56-8980-39B324E68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34FEBD-9518-4F22-8452-19D6B715E2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982" t="22822" r="19010" b="16505"/>
          <a:stretch/>
        </p:blipFill>
        <p:spPr>
          <a:xfrm>
            <a:off x="1992282" y="467361"/>
            <a:ext cx="8735756" cy="4886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9CF9DB7-95EC-4018-A049-03F33089E33A}"/>
              </a:ext>
            </a:extLst>
          </p:cNvPr>
          <p:cNvSpPr txBox="1"/>
          <p:nvPr/>
        </p:nvSpPr>
        <p:spPr>
          <a:xfrm>
            <a:off x="3281680" y="5628640"/>
            <a:ext cx="6156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Number of People Living in Urban Areas, 1960-2017</a:t>
            </a:r>
            <a:endParaRPr lang="en-ID" b="1" dirty="0"/>
          </a:p>
        </p:txBody>
      </p:sp>
    </p:spTree>
    <p:extLst>
      <p:ext uri="{BB962C8B-B14F-4D97-AF65-F5344CB8AC3E}">
        <p14:creationId xmlns:p14="http://schemas.microsoft.com/office/powerpoint/2010/main" val="4253459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5ECE3F-863F-4C6A-9181-939B7A198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pic>
        <p:nvPicPr>
          <p:cNvPr id="2050" name="Picture 2" descr="Urbanization by country - Wikipedia">
            <a:extLst>
              <a:ext uri="{FF2B5EF4-FFF2-40B4-BE49-F238E27FC236}">
                <a16:creationId xmlns:a16="http://schemas.microsoft.com/office/drawing/2014/main" id="{BB37038A-5BC3-444B-BA38-7CBDD6802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538" y="652311"/>
            <a:ext cx="9831592" cy="4458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08132C-07AF-4B51-87C4-3D72DD628B20}"/>
              </a:ext>
            </a:extLst>
          </p:cNvPr>
          <p:cNvSpPr txBox="1"/>
          <p:nvPr/>
        </p:nvSpPr>
        <p:spPr>
          <a:xfrm>
            <a:off x="4470400" y="5334000"/>
            <a:ext cx="6156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Urbanization Levels Worldwide</a:t>
            </a:r>
            <a:endParaRPr lang="en-ID" b="1" dirty="0"/>
          </a:p>
        </p:txBody>
      </p:sp>
    </p:spTree>
    <p:extLst>
      <p:ext uri="{BB962C8B-B14F-4D97-AF65-F5344CB8AC3E}">
        <p14:creationId xmlns:p14="http://schemas.microsoft.com/office/powerpoint/2010/main" val="293991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FBCC8DE-8F7E-4303-B933-CDBAABB39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4B4AE9A-22F0-4641-81E4-3DF9413E6A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1578" y="1933206"/>
            <a:ext cx="7265701" cy="393954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Clr>
                <a:schemeClr val="tx1"/>
              </a:buClr>
              <a:buFont typeface="Arial" pitchFamily="34" charset="0"/>
              <a:buChar char="•"/>
              <a:defRPr/>
            </a:pPr>
            <a:r>
              <a:rPr lang="en-US" sz="2200" b="1" dirty="0">
                <a:latin typeface="+mn-lt"/>
              </a:rPr>
              <a:t>Uncontrolled spatial development </a:t>
            </a:r>
            <a:r>
              <a:rPr lang="en-US" sz="2200" dirty="0">
                <a:latin typeface="+mn-lt"/>
              </a:rPr>
              <a:t>due to rapid population growth and lack of planning and development controls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>
                <a:latin typeface="+mn-lt"/>
              </a:rPr>
              <a:t>Poverty  and vulnerability</a:t>
            </a:r>
            <a:r>
              <a:rPr lang="en-US" sz="2200" dirty="0">
                <a:latin typeface="+mn-lt"/>
              </a:rPr>
              <a:t> as migration continues and jobs become scarce, inequality gap widens and becomes more visible</a:t>
            </a:r>
            <a:endParaRPr lang="en-US" sz="2200" b="1" dirty="0">
              <a:latin typeface="+mn-lt"/>
            </a:endParaRP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>
                <a:latin typeface="+mn-lt"/>
              </a:rPr>
              <a:t>Lack of financing for infrastructure </a:t>
            </a:r>
            <a:r>
              <a:rPr lang="en-US" sz="2200" dirty="0">
                <a:latin typeface="+mn-lt"/>
              </a:rPr>
              <a:t>increased demand for infrastructure and services places financial burden on city officials to meet the growing demand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/>
              <a:t>Environmental pollution </a:t>
            </a:r>
            <a:r>
              <a:rPr lang="en-US" sz="2200" dirty="0"/>
              <a:t>due to congestion and density </a:t>
            </a:r>
            <a:r>
              <a:rPr lang="en-US" sz="2200" dirty="0">
                <a:latin typeface="+mn-lt"/>
              </a:rPr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DBFEFE6-7D99-4455-A040-BD517DF3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Challenges of urbanization</a:t>
            </a:r>
            <a:endParaRPr lang="en-ID" dirty="0"/>
          </a:p>
        </p:txBody>
      </p:sp>
      <p:pic>
        <p:nvPicPr>
          <p:cNvPr id="7" name="Picture 10" descr="https://encrypted-tbn2.gstatic.com/images?q=tbn:ANd9GcSkmytjmUNNSqtCwj0K3Ftw86QdCk7O5UysYPEXJLL5fG5hjwe1Wg">
            <a:extLst>
              <a:ext uri="{FF2B5EF4-FFF2-40B4-BE49-F238E27FC236}">
                <a16:creationId xmlns:a16="http://schemas.microsoft.com/office/drawing/2014/main" id="{4FA4232F-7526-48E3-8A3D-E8C45C9F27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03"/>
          <a:stretch/>
        </p:blipFill>
        <p:spPr bwMode="auto">
          <a:xfrm>
            <a:off x="8935104" y="1854200"/>
            <a:ext cx="3256896" cy="215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8">
            <a:extLst>
              <a:ext uri="{FF2B5EF4-FFF2-40B4-BE49-F238E27FC236}">
                <a16:creationId xmlns:a16="http://schemas.microsoft.com/office/drawing/2014/main" id="{A96BA5F1-00CB-4027-82E4-63F6A6AB2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5104" y="4006313"/>
            <a:ext cx="3256896" cy="215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4574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D71C1BD-A96F-48C0-A184-95D71819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1EC5659-9DF2-47A8-9DB6-F698C06154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1578" y="1933206"/>
            <a:ext cx="6847691" cy="445352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>
                <a:latin typeface="+mn-lt"/>
              </a:rPr>
              <a:t>Ineffective governance and institutions </a:t>
            </a:r>
            <a:r>
              <a:rPr lang="en-US" sz="2200" dirty="0">
                <a:latin typeface="+mn-lt"/>
              </a:rPr>
              <a:t>and lack of capacity to develop and maintain public services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/>
              <a:t>Increasing land prices </a:t>
            </a:r>
            <a:r>
              <a:rPr lang="en-US" sz="2200" dirty="0"/>
              <a:t>limit investments and infrastructure development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>
                <a:latin typeface="+mn-lt"/>
              </a:rPr>
              <a:t>Less-than-sustainable development.</a:t>
            </a:r>
            <a:r>
              <a:rPr lang="en-US" sz="2200" dirty="0">
                <a:latin typeface="+mn-lt"/>
              </a:rPr>
              <a:t>  Adding more built up areas increases environmental risks such as flooding and pollution</a:t>
            </a:r>
          </a:p>
          <a:p>
            <a:pPr marL="342900" indent="-342900"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2200" b="1" dirty="0">
                <a:latin typeface="+mn-lt"/>
              </a:rPr>
              <a:t>Non-inclusive development</a:t>
            </a:r>
            <a:r>
              <a:rPr lang="en-US" sz="2200" dirty="0">
                <a:latin typeface="+mn-lt"/>
              </a:rPr>
              <a:t>. Widening gap between the haves and have-nots due to exclusion of certain groups in society</a:t>
            </a:r>
          </a:p>
          <a:p>
            <a:pPr>
              <a:spcBef>
                <a:spcPct val="30000"/>
              </a:spcBef>
              <a:defRPr/>
            </a:pPr>
            <a:endParaRPr lang="en-US" b="1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0162197-C21D-49C3-9C4D-101FC2343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Challenges of urbanization</a:t>
            </a:r>
            <a:endParaRPr lang="en-ID" dirty="0"/>
          </a:p>
        </p:txBody>
      </p:sp>
      <p:pic>
        <p:nvPicPr>
          <p:cNvPr id="6" name="Picture 4" descr="Image result for dumping toxic waste">
            <a:extLst>
              <a:ext uri="{FF2B5EF4-FFF2-40B4-BE49-F238E27FC236}">
                <a16:creationId xmlns:a16="http://schemas.microsoft.com/office/drawing/2014/main" id="{B47A4745-CD5F-4595-ADF8-6EDDB6E02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6023" y="1867026"/>
            <a:ext cx="3615977" cy="1883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result for traffic jam">
            <a:extLst>
              <a:ext uri="{FF2B5EF4-FFF2-40B4-BE49-F238E27FC236}">
                <a16:creationId xmlns:a16="http://schemas.microsoft.com/office/drawing/2014/main" id="{509D70F3-A01B-422F-8D7A-C168D51B74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6023" y="3763416"/>
            <a:ext cx="3601120" cy="2396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339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C86EF-F056-400E-971A-5C03BD820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Rural transition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41A1E78-3490-48E1-8A94-C05A0C220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494523-688F-41A5-B27F-94D2C1A4B3ED}"/>
              </a:ext>
            </a:extLst>
          </p:cNvPr>
          <p:cNvSpPr txBox="1"/>
          <p:nvPr/>
        </p:nvSpPr>
        <p:spPr>
          <a:xfrm>
            <a:off x="1390619" y="1878708"/>
            <a:ext cx="550612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Most developing countries are agriculture-based whereby population live in rural areas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Labor productivity is relatively low; there is a gradual shift from farm work to non-farm activities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Farming is no longer attractive for many rural residents; opportunities for non-farm work has become an alternative to farming</a:t>
            </a:r>
          </a:p>
        </p:txBody>
      </p:sp>
      <p:pic>
        <p:nvPicPr>
          <p:cNvPr id="6" name="Picture 5" descr="Image result for non farm work viet nam">
            <a:extLst>
              <a:ext uri="{FF2B5EF4-FFF2-40B4-BE49-F238E27FC236}">
                <a16:creationId xmlns:a16="http://schemas.microsoft.com/office/drawing/2014/main" id="{BA8BC8BB-B52C-4022-AED9-5521D5DAD0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59"/>
          <a:stretch/>
        </p:blipFill>
        <p:spPr bwMode="auto">
          <a:xfrm>
            <a:off x="7594169" y="3058989"/>
            <a:ext cx="4597831" cy="305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Image result for brick making vietnam">
            <a:extLst>
              <a:ext uri="{FF2B5EF4-FFF2-40B4-BE49-F238E27FC236}">
                <a16:creationId xmlns:a16="http://schemas.microsoft.com/office/drawing/2014/main" id="{DC46893D-6D51-41C1-AAA4-012BA8B41C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790" y="30327"/>
            <a:ext cx="4597831" cy="3028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8441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9593CA1-D6B4-4B67-90D6-D4D5ED78F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48AFF72-DF0A-47E2-8E88-9ACA9BE3A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/>
          <a:lstStyle/>
          <a:p>
            <a:r>
              <a:rPr lang="en-US" dirty="0"/>
              <a:t>Rural transition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F66922-0917-4DE5-9478-297CBFD531D7}"/>
              </a:ext>
            </a:extLst>
          </p:cNvPr>
          <p:cNvSpPr txBox="1"/>
          <p:nvPr/>
        </p:nvSpPr>
        <p:spPr>
          <a:xfrm>
            <a:off x="1451579" y="1898497"/>
            <a:ext cx="6305355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Improved transportation has increased mobility of people and access to once remote areas </a:t>
            </a:r>
            <a:r>
              <a:rPr lang="en-US" sz="2200" dirty="0">
                <a:sym typeface="Wingdings" panose="05000000000000000000" pitchFamily="2" charset="2"/>
              </a:rPr>
              <a:t> rural-urban migration occurs</a:t>
            </a: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Social change, particularly among the young population is occurring because of advancements in communication and more widespread education; thereby raising expectations</a:t>
            </a:r>
          </a:p>
          <a:p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Rapid rural diversification and  agriculture transformation has implications on urban development and urban-rural linkages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</p:txBody>
      </p:sp>
      <p:pic>
        <p:nvPicPr>
          <p:cNvPr id="7" name="Picture 2" descr="Image result for motorbike repair">
            <a:extLst>
              <a:ext uri="{FF2B5EF4-FFF2-40B4-BE49-F238E27FC236}">
                <a16:creationId xmlns:a16="http://schemas.microsoft.com/office/drawing/2014/main" id="{423A9BDB-5EF0-435C-BC52-3F92771836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2" b="7926"/>
          <a:stretch/>
        </p:blipFill>
        <p:spPr bwMode="auto">
          <a:xfrm>
            <a:off x="9001760" y="1853754"/>
            <a:ext cx="3190240" cy="427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83559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C0867-EB66-4D3E-AE23-064FECDC7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Urban and Rural linkages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00388C7-7495-47C0-B4D1-44611F7B8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2DD3D2-260D-44D2-97B0-2C490F8C7A7D}"/>
              </a:ext>
            </a:extLst>
          </p:cNvPr>
          <p:cNvSpPr txBox="1"/>
          <p:nvPr/>
        </p:nvSpPr>
        <p:spPr>
          <a:xfrm>
            <a:off x="1451580" y="1898497"/>
            <a:ext cx="589461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Farmers engage in agricultural production; excess production (surplus) is sold to the urban market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Proceeds earned are used to buy agriculture inputs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Farmer is able to produce more and diversifies production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 Additional income is further invested, resulting in creation of non-farm employment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Urban centers provide technology and innovative ideas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976E9B-6392-4598-924E-9C3972D3319B}"/>
              </a:ext>
            </a:extLst>
          </p:cNvPr>
          <p:cNvSpPr txBox="1"/>
          <p:nvPr/>
        </p:nvSpPr>
        <p:spPr>
          <a:xfrm>
            <a:off x="8330683" y="1904524"/>
            <a:ext cx="3313451" cy="203132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Intensified urban-rural linkages creates demand for roads, infrastructure, finance, technology, and other economic goods</a:t>
            </a:r>
          </a:p>
          <a:p>
            <a:endParaRPr lang="en-US" dirty="0">
              <a:solidFill>
                <a:srgbClr val="0070C0"/>
              </a:solidFill>
            </a:endParaRPr>
          </a:p>
          <a:p>
            <a:r>
              <a:rPr lang="en-US" dirty="0">
                <a:solidFill>
                  <a:srgbClr val="0070C0"/>
                </a:solidFill>
              </a:rPr>
              <a:t>These create opportunities for economic growth </a:t>
            </a:r>
            <a:endParaRPr lang="en-ID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8661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E00D870-2594-4684-9A40-ADFF4ED3F87C}"/>
              </a:ext>
            </a:extLst>
          </p:cNvPr>
          <p:cNvSpPr/>
          <p:nvPr/>
        </p:nvSpPr>
        <p:spPr>
          <a:xfrm>
            <a:off x="4545874" y="2440578"/>
            <a:ext cx="3139708" cy="197902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FAB1118-F97C-404E-9702-F00A7C02799F}"/>
              </a:ext>
            </a:extLst>
          </p:cNvPr>
          <p:cNvGrpSpPr/>
          <p:nvPr/>
        </p:nvGrpSpPr>
        <p:grpSpPr>
          <a:xfrm>
            <a:off x="3124200" y="1402778"/>
            <a:ext cx="6096000" cy="4196834"/>
            <a:chOff x="3124200" y="1402778"/>
            <a:chExt cx="6096000" cy="4196834"/>
          </a:xfrm>
        </p:grpSpPr>
        <p:sp>
          <p:nvSpPr>
            <p:cNvPr id="2" name="Rectangle 2">
              <a:extLst>
                <a:ext uri="{FF2B5EF4-FFF2-40B4-BE49-F238E27FC236}">
                  <a16:creationId xmlns:a16="http://schemas.microsoft.com/office/drawing/2014/main" id="{EFC6B8FD-6E46-4675-BB44-6C942A1936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8600" y="1408612"/>
              <a:ext cx="4114800" cy="4191000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</a:pPr>
              <a:endParaRPr kumimoji="0" lang="en-US" altLang="en-US" sz="32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" name="Rectangle 3">
              <a:extLst>
                <a:ext uri="{FF2B5EF4-FFF2-40B4-BE49-F238E27FC236}">
                  <a16:creationId xmlns:a16="http://schemas.microsoft.com/office/drawing/2014/main" id="{310E83CB-6C14-4413-BBCE-705963F8F0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7200" y="1942012"/>
              <a:ext cx="3657600" cy="3124200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</a:pPr>
              <a:endParaRPr kumimoji="0" lang="en-US" altLang="en-US" sz="320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CBB5437-F32B-4BDB-89D8-6FC125664084}"/>
                </a:ext>
              </a:extLst>
            </p:cNvPr>
            <p:cNvSpPr txBox="1"/>
            <p:nvPr/>
          </p:nvSpPr>
          <p:spPr bwMode="auto">
            <a:xfrm>
              <a:off x="3124200" y="3107356"/>
              <a:ext cx="1905000" cy="861774"/>
            </a:xfrm>
            <a:prstGeom prst="rect">
              <a:avLst/>
            </a:prstGeom>
            <a:solidFill>
              <a:schemeClr val="bg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 algn="ctr">
                <a:defRPr/>
              </a:pPr>
              <a:r>
                <a:rPr lang="en-US" b="1" dirty="0">
                  <a:latin typeface="Arial" pitchFamily="34" charset="0"/>
                  <a:cs typeface="Arial" pitchFamily="34" charset="0"/>
                </a:rPr>
                <a:t>Urban</a:t>
              </a:r>
            </a:p>
            <a:p>
              <a:pPr algn="ctr">
                <a:defRPr/>
              </a:pPr>
              <a:r>
                <a:rPr lang="en-US" sz="1600" b="1" dirty="0">
                  <a:latin typeface="Arial" pitchFamily="34" charset="0"/>
                  <a:cs typeface="Arial" pitchFamily="34" charset="0"/>
                </a:rPr>
                <a:t>market, capital</a:t>
              </a:r>
            </a:p>
            <a:p>
              <a:pPr>
                <a:defRPr/>
              </a:pPr>
              <a:endParaRPr lang="en-US" sz="16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CBF42B9-EE89-4BB9-9F28-4D5B44471F5D}"/>
                </a:ext>
              </a:extLst>
            </p:cNvPr>
            <p:cNvSpPr txBox="1"/>
            <p:nvPr/>
          </p:nvSpPr>
          <p:spPr bwMode="auto">
            <a:xfrm>
              <a:off x="7315200" y="3077372"/>
              <a:ext cx="1905000" cy="923330"/>
            </a:xfrm>
            <a:prstGeom prst="rect">
              <a:avLst/>
            </a:prstGeom>
            <a:solidFill>
              <a:schemeClr val="bg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 algn="ctr">
                <a:defRPr/>
              </a:pPr>
              <a:r>
                <a:rPr lang="en-US" b="1" dirty="0">
                  <a:latin typeface="Arial" pitchFamily="34" charset="0"/>
                  <a:cs typeface="Arial" pitchFamily="34" charset="0"/>
                </a:rPr>
                <a:t>Rural</a:t>
              </a:r>
            </a:p>
            <a:p>
              <a:pPr algn="ctr">
                <a:defRPr/>
              </a:pPr>
              <a:r>
                <a:rPr lang="en-US" sz="1600" b="1" dirty="0">
                  <a:latin typeface="Arial" pitchFamily="34" charset="0"/>
                  <a:cs typeface="Arial" pitchFamily="34" charset="0"/>
                </a:rPr>
                <a:t>land, labor</a:t>
              </a:r>
            </a:p>
            <a:p>
              <a:pPr>
                <a:defRPr/>
              </a:pPr>
              <a:endParaRPr lang="en-US" sz="20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Rectangle 13">
              <a:extLst>
                <a:ext uri="{FF2B5EF4-FFF2-40B4-BE49-F238E27FC236}">
                  <a16:creationId xmlns:a16="http://schemas.microsoft.com/office/drawing/2014/main" id="{9C2503BD-02BE-4001-B4FE-64ECEA4D7B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3620" y="2388670"/>
              <a:ext cx="274626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</a:pPr>
              <a:r>
                <a:rPr kumimoji="0" lang="en-US" altLang="en-US" sz="1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agricultural production/output</a:t>
              </a:r>
              <a:endParaRPr kumimoji="0" lang="en-US" altLang="en-US" sz="1400" b="1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" name="Rectangle 14">
              <a:extLst>
                <a:ext uri="{FF2B5EF4-FFF2-40B4-BE49-F238E27FC236}">
                  <a16:creationId xmlns:a16="http://schemas.microsoft.com/office/drawing/2014/main" id="{AB0718AA-56C3-44B4-95FA-13420EBABC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32121" y="4132236"/>
              <a:ext cx="1744388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</a:pPr>
              <a:r>
                <a:rPr kumimoji="0" lang="en-US" altLang="en-US" sz="1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agricultural inputs</a:t>
              </a:r>
              <a:endParaRPr kumimoji="0" lang="en-US" altLang="en-US" sz="1400" b="1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" name="Rectangle 15">
              <a:extLst>
                <a:ext uri="{FF2B5EF4-FFF2-40B4-BE49-F238E27FC236}">
                  <a16:creationId xmlns:a16="http://schemas.microsoft.com/office/drawing/2014/main" id="{4B5AD4E8-EBB0-47AF-B702-CF223AFE28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8978" y="1897423"/>
              <a:ext cx="294664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</a:pPr>
              <a:r>
                <a:rPr kumimoji="0" lang="en-US" altLang="en-US" sz="1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increased/diversified production</a:t>
              </a:r>
              <a:endParaRPr kumimoji="0" lang="en-US" altLang="en-US" sz="1400" b="1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" name="Rectangle 16">
              <a:extLst>
                <a:ext uri="{FF2B5EF4-FFF2-40B4-BE49-F238E27FC236}">
                  <a16:creationId xmlns:a16="http://schemas.microsoft.com/office/drawing/2014/main" id="{CBE32AE9-E5BB-4CD8-9A99-8685B0682D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18101" y="1402778"/>
              <a:ext cx="302839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</a:pPr>
              <a:r>
                <a:rPr kumimoji="0" lang="en-US" altLang="en-US" sz="1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creation of non-farm employment</a:t>
              </a:r>
              <a:endParaRPr kumimoji="0" lang="en-US" altLang="en-US" sz="1400" b="1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" name="Rectangle 17">
              <a:extLst>
                <a:ext uri="{FF2B5EF4-FFF2-40B4-BE49-F238E27FC236}">
                  <a16:creationId xmlns:a16="http://schemas.microsoft.com/office/drawing/2014/main" id="{1E1340BC-02EA-4609-B75E-D16596325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2623" y="4762158"/>
              <a:ext cx="2063385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</a:pPr>
              <a:r>
                <a:rPr kumimoji="0" lang="en-US" altLang="en-US" sz="1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increased investment </a:t>
              </a:r>
              <a:endParaRPr kumimoji="0" lang="en-US" altLang="en-US" sz="1400" b="1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1" name="Rectangle 18">
              <a:extLst>
                <a:ext uri="{FF2B5EF4-FFF2-40B4-BE49-F238E27FC236}">
                  <a16:creationId xmlns:a16="http://schemas.microsoft.com/office/drawing/2014/main" id="{10DBEFE5-6B5A-4B79-996F-8AF1A16AA8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8968" y="5284388"/>
              <a:ext cx="3172663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ct val="20000"/>
                </a:spcAft>
                <a:buClr>
                  <a:srgbClr val="FFFF00"/>
                </a:buClr>
                <a:buChar char="•"/>
                <a:defRPr kumimoji="1" sz="3600">
                  <a:solidFill>
                    <a:srgbClr val="FFFFFF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Char char="•"/>
                <a:defRPr kumimoji="1" sz="3200">
                  <a:solidFill>
                    <a:srgbClr val="FFFFFF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spcAft>
                  <a:spcPct val="0"/>
                </a:spcAft>
                <a:buClrTx/>
              </a:pPr>
              <a:r>
                <a:rPr kumimoji="0" lang="en-US" altLang="en-US" sz="1400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technology transfer and innovation</a:t>
              </a:r>
              <a:endParaRPr kumimoji="0" lang="en-US" altLang="en-US" sz="1400" b="1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6" name="Flowchart: Merge 15">
            <a:extLst>
              <a:ext uri="{FF2B5EF4-FFF2-40B4-BE49-F238E27FC236}">
                <a16:creationId xmlns:a16="http://schemas.microsoft.com/office/drawing/2014/main" id="{C5F60062-2E7B-4A64-A45A-2A98AD4CA7EE}"/>
              </a:ext>
            </a:extLst>
          </p:cNvPr>
          <p:cNvSpPr/>
          <p:nvPr/>
        </p:nvSpPr>
        <p:spPr>
          <a:xfrm>
            <a:off x="4434114" y="2869339"/>
            <a:ext cx="223520" cy="208033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7" name="Flowchart: Merge 16">
            <a:extLst>
              <a:ext uri="{FF2B5EF4-FFF2-40B4-BE49-F238E27FC236}">
                <a16:creationId xmlns:a16="http://schemas.microsoft.com/office/drawing/2014/main" id="{CE2643A9-8060-4246-9727-98B7C7388FAC}"/>
              </a:ext>
            </a:extLst>
          </p:cNvPr>
          <p:cNvSpPr/>
          <p:nvPr/>
        </p:nvSpPr>
        <p:spPr>
          <a:xfrm>
            <a:off x="3959134" y="2887610"/>
            <a:ext cx="223520" cy="208033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8" name="Flowchart: Merge 17">
            <a:extLst>
              <a:ext uri="{FF2B5EF4-FFF2-40B4-BE49-F238E27FC236}">
                <a16:creationId xmlns:a16="http://schemas.microsoft.com/office/drawing/2014/main" id="{8B01D9B2-6EDC-4E9C-AC88-2C2533F533D1}"/>
              </a:ext>
            </a:extLst>
          </p:cNvPr>
          <p:cNvSpPr/>
          <p:nvPr/>
        </p:nvSpPr>
        <p:spPr>
          <a:xfrm>
            <a:off x="4154714" y="2887611"/>
            <a:ext cx="223520" cy="208033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9" name="Flowchart: Merge 18">
            <a:extLst>
              <a:ext uri="{FF2B5EF4-FFF2-40B4-BE49-F238E27FC236}">
                <a16:creationId xmlns:a16="http://schemas.microsoft.com/office/drawing/2014/main" id="{99F87E0A-9740-4D01-B35B-797B3470BA0F}"/>
              </a:ext>
            </a:extLst>
          </p:cNvPr>
          <p:cNvSpPr/>
          <p:nvPr/>
        </p:nvSpPr>
        <p:spPr>
          <a:xfrm rot="10800000">
            <a:off x="7581671" y="4000702"/>
            <a:ext cx="223520" cy="208033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0" name="Flowchart: Merge 19">
            <a:extLst>
              <a:ext uri="{FF2B5EF4-FFF2-40B4-BE49-F238E27FC236}">
                <a16:creationId xmlns:a16="http://schemas.microsoft.com/office/drawing/2014/main" id="{74DE487C-6CB8-4174-BBB3-49D49150EC05}"/>
              </a:ext>
            </a:extLst>
          </p:cNvPr>
          <p:cNvSpPr/>
          <p:nvPr/>
        </p:nvSpPr>
        <p:spPr>
          <a:xfrm rot="10800000">
            <a:off x="7820889" y="4007122"/>
            <a:ext cx="223520" cy="208033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1" name="Rectangle 22">
            <a:extLst>
              <a:ext uri="{FF2B5EF4-FFF2-40B4-BE49-F238E27FC236}">
                <a16:creationId xmlns:a16="http://schemas.microsoft.com/office/drawing/2014/main" id="{671E165F-6CE0-4422-BF7D-34B2D830FB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7200" y="5855390"/>
            <a:ext cx="4572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rgbClr val="FFFF00"/>
              </a:buClr>
              <a:buChar char="•"/>
              <a:defRPr kumimoji="1" sz="3600">
                <a:solidFill>
                  <a:srgbClr val="FFFFFF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Char char="•"/>
              <a:defRPr kumimoji="1" sz="3200">
                <a:solidFill>
                  <a:srgbClr val="FFFFFF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ClrTx/>
            </a:pPr>
            <a:r>
              <a:rPr kumimoji="0" lang="en-US" alt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on Douglass (1998) and Satterthwaite and </a:t>
            </a:r>
            <a:r>
              <a:rPr kumimoji="0" lang="en-US" altLang="en-US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Tacoli</a:t>
            </a:r>
            <a:r>
              <a:rPr kumimoji="0" lang="en-US" alt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(2003)</a:t>
            </a:r>
            <a:endParaRPr kumimoji="0" lang="en-US" altLang="en-US" sz="12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" name="Flowchart: Merge 21">
            <a:extLst>
              <a:ext uri="{FF2B5EF4-FFF2-40B4-BE49-F238E27FC236}">
                <a16:creationId xmlns:a16="http://schemas.microsoft.com/office/drawing/2014/main" id="{5C3D1C47-C556-4295-B25E-722341384519}"/>
              </a:ext>
            </a:extLst>
          </p:cNvPr>
          <p:cNvSpPr/>
          <p:nvPr/>
        </p:nvSpPr>
        <p:spPr>
          <a:xfrm rot="10800000">
            <a:off x="8067955" y="4024574"/>
            <a:ext cx="223520" cy="208033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7BE6104-DEBB-4261-9A6F-1E317570453A}"/>
              </a:ext>
            </a:extLst>
          </p:cNvPr>
          <p:cNvSpPr txBox="1"/>
          <p:nvPr/>
        </p:nvSpPr>
        <p:spPr>
          <a:xfrm>
            <a:off x="2839720" y="466493"/>
            <a:ext cx="749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DIAGRAM OF URBAN-RURAL LINKAGES</a:t>
            </a:r>
            <a:endParaRPr lang="en-ID" sz="28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696DC5-19F9-4314-BA6B-E22E5C045E05}"/>
              </a:ext>
            </a:extLst>
          </p:cNvPr>
          <p:cNvSpPr txBox="1"/>
          <p:nvPr/>
        </p:nvSpPr>
        <p:spPr>
          <a:xfrm>
            <a:off x="6048306" y="2661682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1</a:t>
            </a:r>
            <a:endParaRPr lang="en-ID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6F67FB0-B888-4CC5-B1B5-31B16D0BF340}"/>
              </a:ext>
            </a:extLst>
          </p:cNvPr>
          <p:cNvSpPr txBox="1"/>
          <p:nvPr/>
        </p:nvSpPr>
        <p:spPr>
          <a:xfrm>
            <a:off x="6051412" y="3830304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2</a:t>
            </a:r>
            <a:endParaRPr lang="en-ID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6BD2DA0-8623-4202-BABD-457A646C7984}"/>
              </a:ext>
            </a:extLst>
          </p:cNvPr>
          <p:cNvSpPr txBox="1"/>
          <p:nvPr/>
        </p:nvSpPr>
        <p:spPr>
          <a:xfrm>
            <a:off x="6040036" y="15950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5</a:t>
            </a:r>
            <a:endParaRPr lang="en-ID" b="1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40C4391-4B23-4BD3-A287-B5DC90264532}"/>
              </a:ext>
            </a:extLst>
          </p:cNvPr>
          <p:cNvSpPr txBox="1"/>
          <p:nvPr/>
        </p:nvSpPr>
        <p:spPr>
          <a:xfrm>
            <a:off x="6096000" y="4510544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4</a:t>
            </a:r>
            <a:endParaRPr lang="en-ID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B70C60-A7F5-458F-825A-B183D746EBD9}"/>
              </a:ext>
            </a:extLst>
          </p:cNvPr>
          <p:cNvSpPr txBox="1"/>
          <p:nvPr/>
        </p:nvSpPr>
        <p:spPr>
          <a:xfrm>
            <a:off x="6046332" y="2092817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3</a:t>
            </a:r>
            <a:endParaRPr lang="en-ID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0C02558-E167-441D-89BE-E08124D519AA}"/>
              </a:ext>
            </a:extLst>
          </p:cNvPr>
          <p:cNvSpPr txBox="1"/>
          <p:nvPr/>
        </p:nvSpPr>
        <p:spPr>
          <a:xfrm>
            <a:off x="6115728" y="508984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6</a:t>
            </a:r>
            <a:endParaRPr lang="en-ID" b="1" dirty="0"/>
          </a:p>
        </p:txBody>
      </p:sp>
      <p:sp>
        <p:nvSpPr>
          <p:cNvPr id="31" name="Slide Number Placeholder 30">
            <a:extLst>
              <a:ext uri="{FF2B5EF4-FFF2-40B4-BE49-F238E27FC236}">
                <a16:creationId xmlns:a16="http://schemas.microsoft.com/office/drawing/2014/main" id="{E7583B8B-8A6C-4473-B1A7-A3A0EA76A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1431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43950-FE3B-4347-9F4C-8AD0F1BB9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Towards competitive, sustainable and </a:t>
            </a:r>
            <a:r>
              <a:rPr lang="en-US" dirty="0" err="1"/>
              <a:t>liveable</a:t>
            </a:r>
            <a:r>
              <a:rPr lang="en-US" dirty="0"/>
              <a:t> cities</a:t>
            </a:r>
            <a:endParaRPr lang="en-ID" dirty="0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87C78CB-64B7-46A4-A71E-CD20D0D93D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1579" y="1933206"/>
            <a:ext cx="6096000" cy="4007251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30000"/>
              </a:spcBef>
              <a:buFont typeface="Arial" pitchFamily="34" charset="0"/>
              <a:buChar char="•"/>
              <a:defRPr/>
            </a:pPr>
            <a:r>
              <a:rPr lang="en-US" sz="2200" dirty="0">
                <a:latin typeface="+mn-lt"/>
              </a:rPr>
              <a:t>Accelerate e</a:t>
            </a:r>
            <a:r>
              <a:rPr lang="en-US" sz="2200" dirty="0"/>
              <a:t>fforts to alleviate poverty</a:t>
            </a:r>
          </a:p>
          <a:p>
            <a:pPr marL="342900" indent="-342900">
              <a:spcBef>
                <a:spcPct val="30000"/>
              </a:spcBef>
              <a:buFont typeface="Arial" pitchFamily="34" charset="0"/>
              <a:buChar char="•"/>
              <a:defRPr/>
            </a:pPr>
            <a:r>
              <a:rPr lang="en-US" sz="2200" dirty="0"/>
              <a:t>Promote better planning and land management</a:t>
            </a:r>
            <a:endParaRPr lang="en-US" sz="2200" dirty="0">
              <a:latin typeface="+mn-lt"/>
            </a:endParaRPr>
          </a:p>
          <a:p>
            <a:pPr marL="342900" indent="-342900">
              <a:spcBef>
                <a:spcPct val="30000"/>
              </a:spcBef>
              <a:buFont typeface="Arial" pitchFamily="34" charset="0"/>
              <a:buChar char="•"/>
              <a:defRPr/>
            </a:pPr>
            <a:r>
              <a:rPr lang="en-US" sz="2200" dirty="0">
                <a:latin typeface="+mn-lt"/>
              </a:rPr>
              <a:t>Identify potential r</a:t>
            </a:r>
            <a:r>
              <a:rPr lang="en-US" sz="2200" dirty="0"/>
              <a:t>evenue streams to </a:t>
            </a:r>
            <a:r>
              <a:rPr lang="en-US" sz="2200" dirty="0">
                <a:latin typeface="+mn-lt"/>
              </a:rPr>
              <a:t>finance urban infrastructure and public services</a:t>
            </a:r>
          </a:p>
          <a:p>
            <a:pPr marL="342900" indent="-342900">
              <a:spcBef>
                <a:spcPct val="30000"/>
              </a:spcBef>
              <a:buFont typeface="Arial" pitchFamily="34" charset="0"/>
              <a:buChar char="•"/>
              <a:defRPr/>
            </a:pPr>
            <a:r>
              <a:rPr lang="en-US" sz="2200" dirty="0"/>
              <a:t>Improve accountability of government and </a:t>
            </a:r>
            <a:r>
              <a:rPr lang="en-US" sz="2200" dirty="0">
                <a:latin typeface="+mn-lt"/>
              </a:rPr>
              <a:t>institutions</a:t>
            </a:r>
          </a:p>
          <a:p>
            <a:pPr marL="342900" indent="-342900">
              <a:spcBef>
                <a:spcPct val="30000"/>
              </a:spcBef>
              <a:buFont typeface="Arial" pitchFamily="34" charset="0"/>
              <a:buChar char="•"/>
              <a:defRPr/>
            </a:pPr>
            <a:r>
              <a:rPr lang="en-US" sz="2200" dirty="0"/>
              <a:t>Develop management plans and climate change adaptation and mitigation </a:t>
            </a:r>
            <a:endParaRPr lang="en-US" sz="2200" dirty="0">
              <a:latin typeface="+mn-lt"/>
            </a:endParaRPr>
          </a:p>
          <a:p>
            <a:pPr marL="342900" indent="-342900">
              <a:spcBef>
                <a:spcPct val="30000"/>
              </a:spcBef>
              <a:buFont typeface="Arial" pitchFamily="34" charset="0"/>
              <a:buChar char="•"/>
              <a:defRPr/>
            </a:pPr>
            <a:r>
              <a:rPr lang="en-US" sz="2200" dirty="0"/>
              <a:t>Involve private sector and key societal actors</a:t>
            </a:r>
            <a:endParaRPr lang="en-US" sz="2200" dirty="0">
              <a:latin typeface="+mn-lt"/>
            </a:endParaRPr>
          </a:p>
          <a:p>
            <a:pPr>
              <a:spcBef>
                <a:spcPct val="30000"/>
              </a:spcBef>
              <a:defRPr/>
            </a:pPr>
            <a:endParaRPr lang="en-US" b="1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0C6CD5-C6F2-43B8-A012-E16D04CCD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28964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454</TotalTime>
  <Words>720</Words>
  <Application>Microsoft Office PowerPoint</Application>
  <PresentationFormat>Widescreen</PresentationFormat>
  <Paragraphs>99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Arial Unicode MS</vt:lpstr>
      <vt:lpstr>Calibri</vt:lpstr>
      <vt:lpstr>Gill Sans MT</vt:lpstr>
      <vt:lpstr>Times New Roman</vt:lpstr>
      <vt:lpstr>Gallery</vt:lpstr>
      <vt:lpstr>Urban and rural development</vt:lpstr>
      <vt:lpstr>definitions</vt:lpstr>
      <vt:lpstr>definitions</vt:lpstr>
      <vt:lpstr>Importance of cities</vt:lpstr>
      <vt:lpstr>Importance of cities</vt:lpstr>
      <vt:lpstr>PowerPoint Presentation</vt:lpstr>
      <vt:lpstr>PowerPoint Presentation</vt:lpstr>
      <vt:lpstr>Challenges of urbanization</vt:lpstr>
      <vt:lpstr>Challenges of urbanization</vt:lpstr>
      <vt:lpstr>Rural transition</vt:lpstr>
      <vt:lpstr>Rural transition</vt:lpstr>
      <vt:lpstr>Urban and Rural linkages</vt:lpstr>
      <vt:lpstr>PowerPoint Presentation</vt:lpstr>
      <vt:lpstr>Towards competitive, sustainable and liveable cities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34</cp:revision>
  <dcterms:created xsi:type="dcterms:W3CDTF">2021-02-18T04:58:22Z</dcterms:created>
  <dcterms:modified xsi:type="dcterms:W3CDTF">2021-03-16T01:06:46Z</dcterms:modified>
</cp:coreProperties>
</file>