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354" r:id="rId3"/>
    <p:sldId id="355" r:id="rId4"/>
    <p:sldId id="358" r:id="rId5"/>
    <p:sldId id="383" r:id="rId6"/>
    <p:sldId id="385" r:id="rId7"/>
    <p:sldId id="386" r:id="rId8"/>
    <p:sldId id="393" r:id="rId9"/>
    <p:sldId id="394" r:id="rId10"/>
    <p:sldId id="396" r:id="rId11"/>
    <p:sldId id="387" r:id="rId12"/>
    <p:sldId id="389" r:id="rId13"/>
    <p:sldId id="390" r:id="rId14"/>
    <p:sldId id="391" r:id="rId15"/>
    <p:sldId id="364" r:id="rId16"/>
    <p:sldId id="365" r:id="rId17"/>
    <p:sldId id="362" r:id="rId18"/>
    <p:sldId id="366" r:id="rId19"/>
    <p:sldId id="368" r:id="rId20"/>
    <p:sldId id="369" r:id="rId21"/>
    <p:sldId id="371" r:id="rId22"/>
    <p:sldId id="372" r:id="rId23"/>
    <p:sldId id="373" r:id="rId24"/>
    <p:sldId id="374" r:id="rId25"/>
    <p:sldId id="375" r:id="rId26"/>
    <p:sldId id="376" r:id="rId27"/>
    <p:sldId id="377" r:id="rId28"/>
    <p:sldId id="367" r:id="rId29"/>
    <p:sldId id="378" r:id="rId30"/>
    <p:sldId id="380" r:id="rId31"/>
    <p:sldId id="381" r:id="rId32"/>
  </p:sldIdLst>
  <p:sldSz cx="9144000" cy="6858000" type="screen4x3"/>
  <p:notesSz cx="6858000" cy="9144000"/>
  <p:defaultTextStyle>
    <a:defPPr>
      <a:defRPr lang="th-TH"/>
    </a:defPPr>
    <a:lvl1pPr algn="l" rtl="0" fontAlgn="base">
      <a:spcBef>
        <a:spcPct val="0"/>
      </a:spcBef>
      <a:spcAft>
        <a:spcPct val="0"/>
      </a:spcAft>
      <a:defRPr sz="2800" kern="1200">
        <a:solidFill>
          <a:schemeClr val="tx1"/>
        </a:solidFill>
        <a:latin typeface="Arial" pitchFamily="34" charset="0"/>
        <a:ea typeface="+mn-ea"/>
        <a:cs typeface="Cordia New" pitchFamily="34" charset="-34"/>
      </a:defRPr>
    </a:lvl1pPr>
    <a:lvl2pPr marL="457200" algn="l" rtl="0" fontAlgn="base">
      <a:spcBef>
        <a:spcPct val="0"/>
      </a:spcBef>
      <a:spcAft>
        <a:spcPct val="0"/>
      </a:spcAft>
      <a:defRPr sz="2800" kern="1200">
        <a:solidFill>
          <a:schemeClr val="tx1"/>
        </a:solidFill>
        <a:latin typeface="Arial" pitchFamily="34" charset="0"/>
        <a:ea typeface="+mn-ea"/>
        <a:cs typeface="Cordia New" pitchFamily="34" charset="-34"/>
      </a:defRPr>
    </a:lvl2pPr>
    <a:lvl3pPr marL="914400" algn="l" rtl="0" fontAlgn="base">
      <a:spcBef>
        <a:spcPct val="0"/>
      </a:spcBef>
      <a:spcAft>
        <a:spcPct val="0"/>
      </a:spcAft>
      <a:defRPr sz="2800" kern="1200">
        <a:solidFill>
          <a:schemeClr val="tx1"/>
        </a:solidFill>
        <a:latin typeface="Arial" pitchFamily="34" charset="0"/>
        <a:ea typeface="+mn-ea"/>
        <a:cs typeface="Cordia New" pitchFamily="34" charset="-34"/>
      </a:defRPr>
    </a:lvl3pPr>
    <a:lvl4pPr marL="1371600" algn="l" rtl="0" fontAlgn="base">
      <a:spcBef>
        <a:spcPct val="0"/>
      </a:spcBef>
      <a:spcAft>
        <a:spcPct val="0"/>
      </a:spcAft>
      <a:defRPr sz="2800" kern="1200">
        <a:solidFill>
          <a:schemeClr val="tx1"/>
        </a:solidFill>
        <a:latin typeface="Arial" pitchFamily="34" charset="0"/>
        <a:ea typeface="+mn-ea"/>
        <a:cs typeface="Cordia New" pitchFamily="34" charset="-34"/>
      </a:defRPr>
    </a:lvl4pPr>
    <a:lvl5pPr marL="1828800" algn="l" rtl="0" fontAlgn="base">
      <a:spcBef>
        <a:spcPct val="0"/>
      </a:spcBef>
      <a:spcAft>
        <a:spcPct val="0"/>
      </a:spcAft>
      <a:defRPr sz="2800" kern="1200">
        <a:solidFill>
          <a:schemeClr val="tx1"/>
        </a:solidFill>
        <a:latin typeface="Arial" pitchFamily="34" charset="0"/>
        <a:ea typeface="+mn-ea"/>
        <a:cs typeface="Cordia New" pitchFamily="34" charset="-34"/>
      </a:defRPr>
    </a:lvl5pPr>
    <a:lvl6pPr marL="2286000" algn="l" defTabSz="914400" rtl="0" eaLnBrk="1" latinLnBrk="0" hangingPunct="1">
      <a:defRPr sz="2800" kern="1200">
        <a:solidFill>
          <a:schemeClr val="tx1"/>
        </a:solidFill>
        <a:latin typeface="Arial" pitchFamily="34" charset="0"/>
        <a:ea typeface="+mn-ea"/>
        <a:cs typeface="Cordia New" pitchFamily="34" charset="-34"/>
      </a:defRPr>
    </a:lvl6pPr>
    <a:lvl7pPr marL="2743200" algn="l" defTabSz="914400" rtl="0" eaLnBrk="1" latinLnBrk="0" hangingPunct="1">
      <a:defRPr sz="2800" kern="1200">
        <a:solidFill>
          <a:schemeClr val="tx1"/>
        </a:solidFill>
        <a:latin typeface="Arial" pitchFamily="34" charset="0"/>
        <a:ea typeface="+mn-ea"/>
        <a:cs typeface="Cordia New" pitchFamily="34" charset="-34"/>
      </a:defRPr>
    </a:lvl7pPr>
    <a:lvl8pPr marL="3200400" algn="l" defTabSz="914400" rtl="0" eaLnBrk="1" latinLnBrk="0" hangingPunct="1">
      <a:defRPr sz="2800" kern="1200">
        <a:solidFill>
          <a:schemeClr val="tx1"/>
        </a:solidFill>
        <a:latin typeface="Arial" pitchFamily="34" charset="0"/>
        <a:ea typeface="+mn-ea"/>
        <a:cs typeface="Cordia New" pitchFamily="34" charset="-34"/>
      </a:defRPr>
    </a:lvl8pPr>
    <a:lvl9pPr marL="3657600" algn="l" defTabSz="914400" rtl="0" eaLnBrk="1" latinLnBrk="0" hangingPunct="1">
      <a:defRPr sz="2800" kern="1200">
        <a:solidFill>
          <a:schemeClr val="tx1"/>
        </a:solidFill>
        <a:latin typeface="Arial" pitchFamily="34" charset="0"/>
        <a:ea typeface="+mn-ea"/>
        <a:cs typeface="Cordia New" pitchFamily="34"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0000FF"/>
    <a:srgbClr val="BA0808"/>
    <a:srgbClr val="FFFFCC"/>
    <a:srgbClr val="008000"/>
    <a:srgbClr val="FF9900"/>
    <a:srgbClr val="FF99CC"/>
    <a:srgbClr val="FF00FF"/>
    <a:srgbClr val="CC0066"/>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8EC20E35-A176-4012-BC5E-935CFFF8708E}" styleName="ลักษณะสีปานกลาง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2A488322-F2BA-4B5B-9748-0D474271808F}" styleName="ลักษณะสีปานกลาง 3 - เน้น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5C22544A-7EE6-4342-B048-85BDC9FD1C3A}" styleName="ลักษณะสีปานกลาง 2 - เน้น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ลักษณะชุดรูปแบบ 1 - เน้น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E25E649-3F16-4E02-A733-19D2CDBF48F0}" styleName="ลักษณะสีปานกลาง 3 - เน้น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B4B98B0-60AC-42C2-AFA5-B58CD77FA1E5}" styleName="ลักษณะสีอ่อน 1 - เน้น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A111915-BE36-4E01-A7E5-04B1672EAD32}" styleName="ลักษณะสีอ่อน 2 - เน้น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FECB4D8-DB02-4DC6-A0A2-4F2EBAE1DC90}" styleName="ลักษณะสีปานกลาง 1 - เน้น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4" autoAdjust="0"/>
    <p:restoredTop sz="94727" autoAdjust="0"/>
  </p:normalViewPr>
  <p:slideViewPr>
    <p:cSldViewPr>
      <p:cViewPr varScale="1">
        <p:scale>
          <a:sx n="79" d="100"/>
          <a:sy n="79" d="100"/>
        </p:scale>
        <p:origin x="903"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ea typeface="MS PGothic" pitchFamily="34" charset="-128"/>
                <a:cs typeface="+mn-cs"/>
              </a:defRPr>
            </a:lvl1pPr>
          </a:lstStyle>
          <a:p>
            <a:pPr>
              <a:defRPr/>
            </a:pPr>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ea typeface="MS PGothic" pitchFamily="34" charset="-128"/>
                <a:cs typeface="+mn-cs"/>
              </a:defRPr>
            </a:lvl1pPr>
          </a:lstStyle>
          <a:p>
            <a:pPr>
              <a:defRPr/>
            </a:pPr>
            <a:fld id="{7360DD1C-3CBF-40A6-833E-7C821378EFAC}" type="datetimeFigureOut">
              <a:rPr lang="th-TH"/>
              <a:pPr>
                <a:defRPr/>
              </a:pPr>
              <a:t>26/08/62</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th-TH" noProof="0"/>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noProof="0"/>
              <a:t>คลิกเพื่อแก้ไขลักษณะของข้อความต้นแบบ</a:t>
            </a:r>
          </a:p>
          <a:p>
            <a:pPr lvl="1"/>
            <a:r>
              <a:rPr lang="th-TH" noProof="0"/>
              <a:t>ระดับที่สอง</a:t>
            </a:r>
          </a:p>
          <a:p>
            <a:pPr lvl="2"/>
            <a:r>
              <a:rPr lang="th-TH" noProof="0"/>
              <a:t>ระดับที่สาม</a:t>
            </a:r>
          </a:p>
          <a:p>
            <a:pPr lvl="3"/>
            <a:r>
              <a:rPr lang="th-TH" noProof="0"/>
              <a:t>ระดับที่สี่</a:t>
            </a:r>
          </a:p>
          <a:p>
            <a:pPr lvl="4"/>
            <a:r>
              <a:rPr lang="th-TH" noProof="0"/>
              <a:t>ระดับที่ห้า</a:t>
            </a:r>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ea typeface="MS PGothic" pitchFamily="34" charset="-128"/>
                <a:cs typeface="+mn-cs"/>
              </a:defRPr>
            </a:lvl1pPr>
          </a:lstStyle>
          <a:p>
            <a:pPr>
              <a:defRPr/>
            </a:pPr>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ea typeface="MS PGothic" pitchFamily="34" charset="-128"/>
                <a:cs typeface="+mn-cs"/>
              </a:defRPr>
            </a:lvl1pPr>
          </a:lstStyle>
          <a:p>
            <a:pPr>
              <a:defRPr/>
            </a:pPr>
            <a:fld id="{3BB6AA63-5066-4EFF-88C9-F03B3F8A86D7}" type="slidenum">
              <a:rPr lang="th-TH"/>
              <a:pPr>
                <a:defRPr/>
              </a:pPr>
              <a:t>‹#›</a:t>
            </a:fld>
            <a:endParaRPr lang="th-TH"/>
          </a:p>
        </p:txBody>
      </p:sp>
    </p:spTree>
    <p:extLst>
      <p:ext uri="{BB962C8B-B14F-4D97-AF65-F5344CB8AC3E}">
        <p14:creationId xmlns:p14="http://schemas.microsoft.com/office/powerpoint/2010/main" val="132804459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mn-lt"/>
        <a:ea typeface="+mn-ea"/>
        <a:cs typeface="+mn-cs"/>
      </a:defRPr>
    </a:lvl1pPr>
    <a:lvl2pPr marL="457200" algn="l" rtl="0" fontAlgn="base">
      <a:spcBef>
        <a:spcPct val="30000"/>
      </a:spcBef>
      <a:spcAft>
        <a:spcPct val="0"/>
      </a:spcAft>
      <a:defRPr kern="1200">
        <a:solidFill>
          <a:schemeClr val="tx1"/>
        </a:solidFill>
        <a:latin typeface="+mn-lt"/>
        <a:ea typeface="+mn-ea"/>
        <a:cs typeface="+mn-cs"/>
      </a:defRPr>
    </a:lvl2pPr>
    <a:lvl3pPr marL="914400" algn="l" rtl="0" fontAlgn="base">
      <a:spcBef>
        <a:spcPct val="30000"/>
      </a:spcBef>
      <a:spcAft>
        <a:spcPct val="0"/>
      </a:spcAft>
      <a:defRPr kern="1200">
        <a:solidFill>
          <a:schemeClr val="tx1"/>
        </a:solidFill>
        <a:latin typeface="+mn-lt"/>
        <a:ea typeface="+mn-ea"/>
        <a:cs typeface="+mn-cs"/>
      </a:defRPr>
    </a:lvl3pPr>
    <a:lvl4pPr marL="1371600" algn="l" rtl="0" fontAlgn="base">
      <a:spcBef>
        <a:spcPct val="30000"/>
      </a:spcBef>
      <a:spcAft>
        <a:spcPct val="0"/>
      </a:spcAft>
      <a:defRPr kern="1200">
        <a:solidFill>
          <a:schemeClr val="tx1"/>
        </a:solidFill>
        <a:latin typeface="+mn-lt"/>
        <a:ea typeface="+mn-ea"/>
        <a:cs typeface="+mn-cs"/>
      </a:defRPr>
    </a:lvl4pPr>
    <a:lvl5pPr marL="1828800" algn="l" rtl="0" fontAlgn="base">
      <a:spcBef>
        <a:spcPct val="30000"/>
      </a:spcBef>
      <a:spcAft>
        <a:spcPct val="0"/>
      </a:spcAft>
      <a:defRPr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a:t>คลิกเพื่อแก้ไขลักษณะชื่อเรื่องต้นแบบ</a:t>
            </a:r>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คลิกเพื่อแก้ไขลักษณะชื่อเรื่องรองต้นแบบ</a:t>
            </a:r>
          </a:p>
        </p:txBody>
      </p:sp>
      <p:sp>
        <p:nvSpPr>
          <p:cNvPr id="4" name="ตัวยึดวันที่ 3"/>
          <p:cNvSpPr>
            <a:spLocks noGrp="1"/>
          </p:cNvSpPr>
          <p:nvPr>
            <p:ph type="dt" sz="half" idx="10"/>
          </p:nvPr>
        </p:nvSpPr>
        <p:spPr/>
        <p:txBody>
          <a:bodyPr/>
          <a:lstStyle>
            <a:lvl1pPr>
              <a:defRPr/>
            </a:lvl1pPr>
          </a:lstStyle>
          <a:p>
            <a:pPr>
              <a:defRPr/>
            </a:pPr>
            <a:fld id="{6CE3B0A7-A341-4917-9B9E-28724957219B}" type="datetime1">
              <a:rPr lang="th-TH"/>
              <a:pPr>
                <a:defRPr/>
              </a:pPr>
              <a:t>26/08/62</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87885083-662E-4C48-AD96-F909791FECD7}" type="slidenum">
              <a:rPr lang="th-TH"/>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idx="1"/>
          </p:nvPr>
        </p:nvSpPr>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lvl1pPr>
              <a:defRPr/>
            </a:lvl1pPr>
          </a:lstStyle>
          <a:p>
            <a:pPr>
              <a:defRPr/>
            </a:pPr>
            <a:fld id="{1D5E7381-018A-477D-A6B3-67038D524637}" type="datetime1">
              <a:rPr lang="th-TH"/>
              <a:pPr>
                <a:defRPr/>
              </a:pPr>
              <a:t>26/08/62</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D150AD17-175E-4A5B-95E3-029D255FCB50}" type="slidenum">
              <a:rPr lang="th-TH"/>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คลิกเพื่อแก้ไขลักษณะของข้อความต้นแบบ</a:t>
            </a:r>
          </a:p>
        </p:txBody>
      </p:sp>
      <p:sp>
        <p:nvSpPr>
          <p:cNvPr id="4" name="ตัวยึดวันที่ 3"/>
          <p:cNvSpPr>
            <a:spLocks noGrp="1"/>
          </p:cNvSpPr>
          <p:nvPr>
            <p:ph type="dt" sz="half" idx="10"/>
          </p:nvPr>
        </p:nvSpPr>
        <p:spPr/>
        <p:txBody>
          <a:bodyPr/>
          <a:lstStyle>
            <a:lvl1pPr>
              <a:defRPr/>
            </a:lvl1pPr>
          </a:lstStyle>
          <a:p>
            <a:pPr>
              <a:defRPr/>
            </a:pPr>
            <a:fld id="{49150144-A581-4AEF-8AD8-6CD322704ECC}" type="datetime1">
              <a:rPr lang="th-TH"/>
              <a:pPr>
                <a:defRPr/>
              </a:pPr>
              <a:t>26/08/62</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273ABC75-D349-451C-AACE-ABF735376269}" type="slidenum">
              <a:rPr lang="th-TH"/>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3"/>
          <p:cNvSpPr>
            <a:spLocks noGrp="1"/>
          </p:cNvSpPr>
          <p:nvPr>
            <p:ph type="dt" sz="half" idx="10"/>
          </p:nvPr>
        </p:nvSpPr>
        <p:spPr/>
        <p:txBody>
          <a:bodyPr/>
          <a:lstStyle>
            <a:lvl1pPr>
              <a:defRPr/>
            </a:lvl1pPr>
          </a:lstStyle>
          <a:p>
            <a:pPr>
              <a:defRPr/>
            </a:pPr>
            <a:fld id="{610E7D8A-1AF1-445A-B8AE-915C6F769E6D}" type="datetime1">
              <a:rPr lang="th-TH"/>
              <a:pPr>
                <a:defRPr/>
              </a:pPr>
              <a:t>26/08/62</a:t>
            </a:fld>
            <a:endParaRPr lang="th-TH"/>
          </a:p>
        </p:txBody>
      </p:sp>
      <p:sp>
        <p:nvSpPr>
          <p:cNvPr id="6" name="ตัวยึดท้ายกระดาษ 4"/>
          <p:cNvSpPr>
            <a:spLocks noGrp="1"/>
          </p:cNvSpPr>
          <p:nvPr>
            <p:ph type="ftr" sz="quarter" idx="11"/>
          </p:nvPr>
        </p:nvSpPr>
        <p:spPr/>
        <p:txBody>
          <a:bodyPr/>
          <a:lstStyle>
            <a:lvl1pPr>
              <a:defRPr/>
            </a:lvl1pPr>
          </a:lstStyle>
          <a:p>
            <a:pPr>
              <a:defRPr/>
            </a:pPr>
            <a:endParaRPr lang="th-TH"/>
          </a:p>
        </p:txBody>
      </p:sp>
      <p:sp>
        <p:nvSpPr>
          <p:cNvPr id="7" name="ตัวยึดหมายเลขภาพนิ่ง 5"/>
          <p:cNvSpPr>
            <a:spLocks noGrp="1"/>
          </p:cNvSpPr>
          <p:nvPr>
            <p:ph type="sldNum" sz="quarter" idx="12"/>
          </p:nvPr>
        </p:nvSpPr>
        <p:spPr/>
        <p:txBody>
          <a:bodyPr/>
          <a:lstStyle>
            <a:lvl1pPr>
              <a:defRPr/>
            </a:lvl1pPr>
          </a:lstStyle>
          <a:p>
            <a:pPr>
              <a:defRPr/>
            </a:pPr>
            <a:fld id="{1818871D-AE8E-4BE7-A43A-A3E3F2063B4A}" type="slidenum">
              <a:rPr lang="th-TH"/>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7" name="ตัวยึดวันที่ 3"/>
          <p:cNvSpPr>
            <a:spLocks noGrp="1"/>
          </p:cNvSpPr>
          <p:nvPr>
            <p:ph type="dt" sz="half" idx="10"/>
          </p:nvPr>
        </p:nvSpPr>
        <p:spPr/>
        <p:txBody>
          <a:bodyPr/>
          <a:lstStyle>
            <a:lvl1pPr>
              <a:defRPr/>
            </a:lvl1pPr>
          </a:lstStyle>
          <a:p>
            <a:pPr>
              <a:defRPr/>
            </a:pPr>
            <a:fld id="{B9BF9A2A-907E-49EE-A62C-C8CF3230108E}" type="datetime1">
              <a:rPr lang="th-TH"/>
              <a:pPr>
                <a:defRPr/>
              </a:pPr>
              <a:t>26/08/62</a:t>
            </a:fld>
            <a:endParaRPr lang="th-TH"/>
          </a:p>
        </p:txBody>
      </p:sp>
      <p:sp>
        <p:nvSpPr>
          <p:cNvPr id="8" name="ตัวยึดท้ายกระดาษ 4"/>
          <p:cNvSpPr>
            <a:spLocks noGrp="1"/>
          </p:cNvSpPr>
          <p:nvPr>
            <p:ph type="ftr" sz="quarter" idx="11"/>
          </p:nvPr>
        </p:nvSpPr>
        <p:spPr/>
        <p:txBody>
          <a:bodyPr/>
          <a:lstStyle>
            <a:lvl1pPr>
              <a:defRPr/>
            </a:lvl1pPr>
          </a:lstStyle>
          <a:p>
            <a:pPr>
              <a:defRPr/>
            </a:pPr>
            <a:endParaRPr lang="th-TH"/>
          </a:p>
        </p:txBody>
      </p:sp>
      <p:sp>
        <p:nvSpPr>
          <p:cNvPr id="9" name="ตัวยึดหมายเลขภาพนิ่ง 5"/>
          <p:cNvSpPr>
            <a:spLocks noGrp="1"/>
          </p:cNvSpPr>
          <p:nvPr>
            <p:ph type="sldNum" sz="quarter" idx="12"/>
          </p:nvPr>
        </p:nvSpPr>
        <p:spPr/>
        <p:txBody>
          <a:bodyPr/>
          <a:lstStyle>
            <a:lvl1pPr>
              <a:defRPr/>
            </a:lvl1pPr>
          </a:lstStyle>
          <a:p>
            <a:pPr>
              <a:defRPr/>
            </a:pPr>
            <a:fld id="{0F452BD5-084B-4111-BC62-DB956775D7B8}" type="slidenum">
              <a:rPr lang="th-TH"/>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วันที่ 3"/>
          <p:cNvSpPr>
            <a:spLocks noGrp="1"/>
          </p:cNvSpPr>
          <p:nvPr>
            <p:ph type="dt" sz="half" idx="10"/>
          </p:nvPr>
        </p:nvSpPr>
        <p:spPr/>
        <p:txBody>
          <a:bodyPr/>
          <a:lstStyle>
            <a:lvl1pPr>
              <a:defRPr/>
            </a:lvl1pPr>
          </a:lstStyle>
          <a:p>
            <a:pPr>
              <a:defRPr/>
            </a:pPr>
            <a:fld id="{600559B6-BCA4-43F8-9A2F-0F5DC1C2BC87}" type="datetime1">
              <a:rPr lang="th-TH"/>
              <a:pPr>
                <a:defRPr/>
              </a:pPr>
              <a:t>26/08/62</a:t>
            </a:fld>
            <a:endParaRPr lang="th-TH"/>
          </a:p>
        </p:txBody>
      </p:sp>
      <p:sp>
        <p:nvSpPr>
          <p:cNvPr id="4" name="ตัวยึดท้ายกระดาษ 4"/>
          <p:cNvSpPr>
            <a:spLocks noGrp="1"/>
          </p:cNvSpPr>
          <p:nvPr>
            <p:ph type="ftr" sz="quarter" idx="11"/>
          </p:nvPr>
        </p:nvSpPr>
        <p:spPr/>
        <p:txBody>
          <a:bodyPr/>
          <a:lstStyle>
            <a:lvl1pPr>
              <a:defRPr/>
            </a:lvl1pPr>
          </a:lstStyle>
          <a:p>
            <a:pPr>
              <a:defRPr/>
            </a:pPr>
            <a:endParaRPr lang="th-TH"/>
          </a:p>
        </p:txBody>
      </p:sp>
      <p:sp>
        <p:nvSpPr>
          <p:cNvPr id="5" name="ตัวยึดหมายเลขภาพนิ่ง 5"/>
          <p:cNvSpPr>
            <a:spLocks noGrp="1"/>
          </p:cNvSpPr>
          <p:nvPr>
            <p:ph type="sldNum" sz="quarter" idx="12"/>
          </p:nvPr>
        </p:nvSpPr>
        <p:spPr/>
        <p:txBody>
          <a:bodyPr/>
          <a:lstStyle>
            <a:lvl1pPr>
              <a:defRPr/>
            </a:lvl1pPr>
          </a:lstStyle>
          <a:p>
            <a:pPr>
              <a:defRPr/>
            </a:pPr>
            <a:fld id="{1A6CF3F7-A208-4B07-8ACA-0FE27A9923C2}" type="slidenum">
              <a:rPr lang="th-TH"/>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3"/>
          <p:cNvSpPr>
            <a:spLocks noGrp="1"/>
          </p:cNvSpPr>
          <p:nvPr>
            <p:ph type="dt" sz="half" idx="10"/>
          </p:nvPr>
        </p:nvSpPr>
        <p:spPr/>
        <p:txBody>
          <a:bodyPr/>
          <a:lstStyle>
            <a:lvl1pPr>
              <a:defRPr/>
            </a:lvl1pPr>
          </a:lstStyle>
          <a:p>
            <a:pPr>
              <a:defRPr/>
            </a:pPr>
            <a:fld id="{3DA4BB65-BA1D-4C9A-AF03-8CB8A9D405EE}" type="datetime1">
              <a:rPr lang="th-TH"/>
              <a:pPr>
                <a:defRPr/>
              </a:pPr>
              <a:t>26/08/62</a:t>
            </a:fld>
            <a:endParaRPr lang="th-TH"/>
          </a:p>
        </p:txBody>
      </p:sp>
      <p:sp>
        <p:nvSpPr>
          <p:cNvPr id="3" name="ตัวยึดท้ายกระดาษ 4"/>
          <p:cNvSpPr>
            <a:spLocks noGrp="1"/>
          </p:cNvSpPr>
          <p:nvPr>
            <p:ph type="ftr" sz="quarter" idx="11"/>
          </p:nvPr>
        </p:nvSpPr>
        <p:spPr/>
        <p:txBody>
          <a:bodyPr/>
          <a:lstStyle>
            <a:lvl1pPr>
              <a:defRPr/>
            </a:lvl1pPr>
          </a:lstStyle>
          <a:p>
            <a:pPr>
              <a:defRPr/>
            </a:pPr>
            <a:endParaRPr lang="th-TH"/>
          </a:p>
        </p:txBody>
      </p:sp>
      <p:sp>
        <p:nvSpPr>
          <p:cNvPr id="4" name="ตัวยึดหมายเลขภาพนิ่ง 5"/>
          <p:cNvSpPr>
            <a:spLocks noGrp="1"/>
          </p:cNvSpPr>
          <p:nvPr>
            <p:ph type="sldNum" sz="quarter" idx="12"/>
          </p:nvPr>
        </p:nvSpPr>
        <p:spPr/>
        <p:txBody>
          <a:bodyPr/>
          <a:lstStyle>
            <a:lvl1pPr>
              <a:defRPr/>
            </a:lvl1pPr>
          </a:lstStyle>
          <a:p>
            <a:pPr>
              <a:defRPr/>
            </a:pPr>
            <a:fld id="{A8071574-2646-4511-9F9C-745FA359B2ED}" type="slidenum">
              <a:rPr lang="th-TH"/>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a:t>คลิกเพื่อแก้ไขลักษณะชื่อเรื่องต้นแบบ</a:t>
            </a:r>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3"/>
          <p:cNvSpPr>
            <a:spLocks noGrp="1"/>
          </p:cNvSpPr>
          <p:nvPr>
            <p:ph type="dt" sz="half" idx="10"/>
          </p:nvPr>
        </p:nvSpPr>
        <p:spPr/>
        <p:txBody>
          <a:bodyPr/>
          <a:lstStyle>
            <a:lvl1pPr>
              <a:defRPr/>
            </a:lvl1pPr>
          </a:lstStyle>
          <a:p>
            <a:pPr>
              <a:defRPr/>
            </a:pPr>
            <a:fld id="{24C8E4C0-55A7-4530-9656-62692D6A1FCC}" type="datetime1">
              <a:rPr lang="th-TH"/>
              <a:pPr>
                <a:defRPr/>
              </a:pPr>
              <a:t>26/08/62</a:t>
            </a:fld>
            <a:endParaRPr lang="th-TH"/>
          </a:p>
        </p:txBody>
      </p:sp>
      <p:sp>
        <p:nvSpPr>
          <p:cNvPr id="6" name="ตัวยึดท้ายกระดาษ 4"/>
          <p:cNvSpPr>
            <a:spLocks noGrp="1"/>
          </p:cNvSpPr>
          <p:nvPr>
            <p:ph type="ftr" sz="quarter" idx="11"/>
          </p:nvPr>
        </p:nvSpPr>
        <p:spPr/>
        <p:txBody>
          <a:bodyPr/>
          <a:lstStyle>
            <a:lvl1pPr>
              <a:defRPr/>
            </a:lvl1pPr>
          </a:lstStyle>
          <a:p>
            <a:pPr>
              <a:defRPr/>
            </a:pPr>
            <a:endParaRPr lang="th-TH"/>
          </a:p>
        </p:txBody>
      </p:sp>
      <p:sp>
        <p:nvSpPr>
          <p:cNvPr id="7" name="ตัวยึดหมายเลขภาพนิ่ง 5"/>
          <p:cNvSpPr>
            <a:spLocks noGrp="1"/>
          </p:cNvSpPr>
          <p:nvPr>
            <p:ph type="sldNum" sz="quarter" idx="12"/>
          </p:nvPr>
        </p:nvSpPr>
        <p:spPr/>
        <p:txBody>
          <a:bodyPr/>
          <a:lstStyle>
            <a:lvl1pPr>
              <a:defRPr/>
            </a:lvl1pPr>
          </a:lstStyle>
          <a:p>
            <a:pPr>
              <a:defRPr/>
            </a:pPr>
            <a:fld id="{B8B05904-5973-4B19-B316-E103F3107FDA}" type="slidenum">
              <a:rPr lang="th-TH"/>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a:t>คลิกเพื่อแก้ไขลักษณะชื่อเรื่องต้นแบบ</a:t>
            </a:r>
          </a:p>
        </p:txBody>
      </p:sp>
      <p:sp>
        <p:nvSpPr>
          <p:cNvPr id="3" name="ตัวยึดรูปภาพ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3"/>
          <p:cNvSpPr>
            <a:spLocks noGrp="1"/>
          </p:cNvSpPr>
          <p:nvPr>
            <p:ph type="dt" sz="half" idx="10"/>
          </p:nvPr>
        </p:nvSpPr>
        <p:spPr/>
        <p:txBody>
          <a:bodyPr/>
          <a:lstStyle>
            <a:lvl1pPr>
              <a:defRPr/>
            </a:lvl1pPr>
          </a:lstStyle>
          <a:p>
            <a:pPr>
              <a:defRPr/>
            </a:pPr>
            <a:fld id="{53B73739-A6C5-475A-8947-C47ED48B8554}" type="datetime1">
              <a:rPr lang="th-TH"/>
              <a:pPr>
                <a:defRPr/>
              </a:pPr>
              <a:t>26/08/62</a:t>
            </a:fld>
            <a:endParaRPr lang="th-TH"/>
          </a:p>
        </p:txBody>
      </p:sp>
      <p:sp>
        <p:nvSpPr>
          <p:cNvPr id="6" name="ตัวยึดท้ายกระดาษ 4"/>
          <p:cNvSpPr>
            <a:spLocks noGrp="1"/>
          </p:cNvSpPr>
          <p:nvPr>
            <p:ph type="ftr" sz="quarter" idx="11"/>
          </p:nvPr>
        </p:nvSpPr>
        <p:spPr/>
        <p:txBody>
          <a:bodyPr/>
          <a:lstStyle>
            <a:lvl1pPr>
              <a:defRPr/>
            </a:lvl1pPr>
          </a:lstStyle>
          <a:p>
            <a:pPr>
              <a:defRPr/>
            </a:pPr>
            <a:endParaRPr lang="th-TH"/>
          </a:p>
        </p:txBody>
      </p:sp>
      <p:sp>
        <p:nvSpPr>
          <p:cNvPr id="7" name="ตัวยึดหมายเลขภาพนิ่ง 5"/>
          <p:cNvSpPr>
            <a:spLocks noGrp="1"/>
          </p:cNvSpPr>
          <p:nvPr>
            <p:ph type="sldNum" sz="quarter" idx="12"/>
          </p:nvPr>
        </p:nvSpPr>
        <p:spPr/>
        <p:txBody>
          <a:bodyPr/>
          <a:lstStyle>
            <a:lvl1pPr>
              <a:defRPr/>
            </a:lvl1pPr>
          </a:lstStyle>
          <a:p>
            <a:pPr>
              <a:defRPr/>
            </a:pPr>
            <a:fld id="{5E043640-E5E9-44AC-966A-97B1C5BCF36F}" type="slidenum">
              <a:rPr lang="th-TH"/>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lvl1pPr>
              <a:defRPr/>
            </a:lvl1pPr>
          </a:lstStyle>
          <a:p>
            <a:pPr>
              <a:defRPr/>
            </a:pPr>
            <a:fld id="{0C202E5C-E64E-4378-9937-87E8F427C454}" type="datetime1">
              <a:rPr lang="th-TH"/>
              <a:pPr>
                <a:defRPr/>
              </a:pPr>
              <a:t>26/08/62</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59C54165-C60E-402D-8550-CCBBE84CEB19}" type="slidenum">
              <a:rPr lang="th-TH"/>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lvl1pPr>
              <a:defRPr/>
            </a:lvl1pPr>
          </a:lstStyle>
          <a:p>
            <a:pPr>
              <a:defRPr/>
            </a:pPr>
            <a:fld id="{F38839BB-56E7-4BEC-9116-1152EB261E3D}" type="datetime1">
              <a:rPr lang="th-TH"/>
              <a:pPr>
                <a:defRPr/>
              </a:pPr>
              <a:t>26/08/62</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B3373606-179F-4503-86DD-E299209EA346}" type="slidenum">
              <a:rPr lang="th-TH"/>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ตัวยึดชื่อเรื่อง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a:t>คลิกเพื่อแก้ไขลักษณะชื่อเรื่องต้นแบบ</a:t>
            </a:r>
          </a:p>
        </p:txBody>
      </p:sp>
      <p:sp>
        <p:nvSpPr>
          <p:cNvPr id="1027" name="ตัวยึดข้อความ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898989"/>
                </a:solidFill>
                <a:latin typeface="Calibri" pitchFamily="34" charset="0"/>
                <a:ea typeface="MS PGothic" pitchFamily="34" charset="-128"/>
                <a:cs typeface="+mn-cs"/>
              </a:defRPr>
            </a:lvl1pPr>
          </a:lstStyle>
          <a:p>
            <a:pPr>
              <a:defRPr/>
            </a:pPr>
            <a:fld id="{15F3EB23-B40C-471F-9248-83530A7EFEF3}" type="datetime1">
              <a:rPr lang="th-TH"/>
              <a:pPr>
                <a:defRPr/>
              </a:pPr>
              <a:t>26/08/62</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898989"/>
                </a:solidFill>
                <a:latin typeface="Calibri" pitchFamily="34" charset="0"/>
                <a:ea typeface="MS PGothic" pitchFamily="34" charset="-128"/>
                <a:cs typeface="+mn-cs"/>
              </a:defRPr>
            </a:lvl1pPr>
          </a:lstStyle>
          <a:p>
            <a:pPr>
              <a:defRPr/>
            </a:pPr>
            <a:fld id="{E56AD504-0472-409F-9EF8-50FBE5DF1B9B}" type="slidenum">
              <a:rPr lang="th-TH"/>
              <a:pPr>
                <a:defRPr/>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Calibri" charset="0"/>
          <a:ea typeface="MS PGothic" pitchFamily="34" charset="-128"/>
          <a:cs typeface="Angsana New"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Angsana New" pitchFamily="18" charset="-34"/>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Angsana New" pitchFamily="18" charset="-34"/>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Angsana New" pitchFamily="18" charset="-34"/>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Angsana New" pitchFamily="18" charset="-34"/>
        </a:defRPr>
      </a:lvl5pPr>
      <a:lvl6pPr marL="457200" algn="ctr" rtl="0" fontAlgn="base">
        <a:spcBef>
          <a:spcPct val="0"/>
        </a:spcBef>
        <a:spcAft>
          <a:spcPct val="0"/>
        </a:spcAft>
        <a:defRPr sz="4400">
          <a:solidFill>
            <a:schemeClr val="tx1"/>
          </a:solidFill>
          <a:latin typeface="Calibri" pitchFamily="34" charset="0"/>
          <a:cs typeface="Angsana New" pitchFamily="18" charset="-34"/>
        </a:defRPr>
      </a:lvl6pPr>
      <a:lvl7pPr marL="914400" algn="ctr" rtl="0" fontAlgn="base">
        <a:spcBef>
          <a:spcPct val="0"/>
        </a:spcBef>
        <a:spcAft>
          <a:spcPct val="0"/>
        </a:spcAft>
        <a:defRPr sz="4400">
          <a:solidFill>
            <a:schemeClr val="tx1"/>
          </a:solidFill>
          <a:latin typeface="Calibri" pitchFamily="34" charset="0"/>
          <a:cs typeface="Angsana New" pitchFamily="18" charset="-34"/>
        </a:defRPr>
      </a:lvl7pPr>
      <a:lvl8pPr marL="1371600" algn="ctr" rtl="0" fontAlgn="base">
        <a:spcBef>
          <a:spcPct val="0"/>
        </a:spcBef>
        <a:spcAft>
          <a:spcPct val="0"/>
        </a:spcAft>
        <a:defRPr sz="4400">
          <a:solidFill>
            <a:schemeClr val="tx1"/>
          </a:solidFill>
          <a:latin typeface="Calibri" pitchFamily="34" charset="0"/>
          <a:cs typeface="Angsana New" pitchFamily="18" charset="-34"/>
        </a:defRPr>
      </a:lvl8pPr>
      <a:lvl9pPr marL="1828800" algn="ctr" rtl="0" fontAlgn="base">
        <a:spcBef>
          <a:spcPct val="0"/>
        </a:spcBef>
        <a:spcAft>
          <a:spcPct val="0"/>
        </a:spcAft>
        <a:defRPr sz="4400">
          <a:solidFill>
            <a:schemeClr val="tx1"/>
          </a:solidFill>
          <a:latin typeface="Calibri" pitchFamily="34" charset="0"/>
          <a:cs typeface="Angsana New" pitchFamily="18" charset="-34"/>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Calibri" charset="0"/>
          <a:ea typeface="MS PGothic" pitchFamily="34" charset="-128"/>
          <a:cs typeface="Cordia New"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Calibri" charset="0"/>
          <a:ea typeface="Cordia New" charset="0"/>
          <a:cs typeface="Cordia New"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Calibri" charset="0"/>
          <a:ea typeface="Cordia New" charset="0"/>
          <a:cs typeface="Cordia New"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Calibri" charset="0"/>
          <a:ea typeface="Cordia New" charset="0"/>
          <a:cs typeface="Cordia New"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Calibri" charset="0"/>
          <a:ea typeface="Cordia New" charset="0"/>
          <a:cs typeface="Cordia New"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28600" y="1273175"/>
            <a:ext cx="7924800" cy="708025"/>
          </a:xfrm>
          <a:prstGeom prst="rect">
            <a:avLst/>
          </a:prstGeom>
          <a:noFill/>
        </p:spPr>
        <p:txBody>
          <a:bodyPr>
            <a:spAutoFit/>
          </a:bodyPr>
          <a:lstStyle/>
          <a:p>
            <a:pPr>
              <a:defRPr/>
            </a:pPr>
            <a:r>
              <a:rPr lang="en-US" sz="4000" b="1" dirty="0">
                <a:solidFill>
                  <a:schemeClr val="tx2">
                    <a:lumMod val="75000"/>
                  </a:schemeClr>
                </a:solidFill>
                <a:latin typeface="+mj-lt"/>
                <a:cs typeface="Angsana New" pitchFamily="18" charset="-34"/>
              </a:rPr>
              <a:t>EE 366 Economics of Services Sector</a:t>
            </a:r>
            <a:endParaRPr lang="th-TH" sz="4000" b="1" dirty="0">
              <a:solidFill>
                <a:schemeClr val="tx2">
                  <a:lumMod val="75000"/>
                </a:schemeClr>
              </a:solidFill>
              <a:latin typeface="+mj-lt"/>
              <a:cs typeface="Angsana New" pitchFamily="18" charset="-34"/>
            </a:endParaRPr>
          </a:p>
        </p:txBody>
      </p:sp>
      <p:cxnSp>
        <p:nvCxnSpPr>
          <p:cNvPr id="16" name="ตัวเชื่อมต่อตรง 15"/>
          <p:cNvCxnSpPr/>
          <p:nvPr/>
        </p:nvCxnSpPr>
        <p:spPr>
          <a:xfrm>
            <a:off x="228600" y="1981200"/>
            <a:ext cx="7696200"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5410200" y="5867400"/>
            <a:ext cx="3505200" cy="523875"/>
          </a:xfrm>
          <a:prstGeom prst="rect">
            <a:avLst/>
          </a:prstGeom>
          <a:noFill/>
        </p:spPr>
        <p:txBody>
          <a:bodyPr>
            <a:spAutoFit/>
          </a:bodyPr>
          <a:lstStyle/>
          <a:p>
            <a:pPr>
              <a:defRPr/>
            </a:pPr>
            <a:r>
              <a:rPr lang="en-US" b="1" dirty="0">
                <a:solidFill>
                  <a:schemeClr val="tx2">
                    <a:lumMod val="75000"/>
                  </a:schemeClr>
                </a:solidFill>
                <a:latin typeface="+mj-lt"/>
                <a:cs typeface="Angsana New" pitchFamily="18" charset="-34"/>
              </a:rPr>
              <a:t>Dr. </a:t>
            </a:r>
            <a:r>
              <a:rPr lang="en-US" b="1" dirty="0" err="1">
                <a:solidFill>
                  <a:schemeClr val="tx2">
                    <a:lumMod val="75000"/>
                  </a:schemeClr>
                </a:solidFill>
                <a:latin typeface="+mj-lt"/>
                <a:cs typeface="Angsana New" pitchFamily="18" charset="-34"/>
              </a:rPr>
              <a:t>Nessara</a:t>
            </a:r>
            <a:r>
              <a:rPr lang="en-US" b="1" dirty="0">
                <a:solidFill>
                  <a:schemeClr val="tx2">
                    <a:lumMod val="75000"/>
                  </a:schemeClr>
                </a:solidFill>
                <a:latin typeface="+mj-lt"/>
                <a:cs typeface="Angsana New" pitchFamily="18" charset="-34"/>
              </a:rPr>
              <a:t> </a:t>
            </a:r>
            <a:r>
              <a:rPr lang="en-US" b="1" dirty="0" err="1">
                <a:solidFill>
                  <a:schemeClr val="tx2">
                    <a:lumMod val="75000"/>
                  </a:schemeClr>
                </a:solidFill>
                <a:latin typeface="+mj-lt"/>
                <a:cs typeface="Angsana New" pitchFamily="18" charset="-34"/>
              </a:rPr>
              <a:t>Sukpanich</a:t>
            </a:r>
            <a:endParaRPr lang="th-TH" b="1" dirty="0">
              <a:solidFill>
                <a:schemeClr val="tx2">
                  <a:lumMod val="75000"/>
                </a:schemeClr>
              </a:solidFill>
              <a:latin typeface="+mj-lt"/>
              <a:cs typeface="Angsana New" pitchFamily="18" charset="-34"/>
            </a:endParaRPr>
          </a:p>
        </p:txBody>
      </p:sp>
      <p:pic>
        <p:nvPicPr>
          <p:cNvPr id="2054" name="รูปภาพ 19" descr="header1.png"/>
          <p:cNvPicPr>
            <a:picLocks noChangeAspect="1"/>
          </p:cNvPicPr>
          <p:nvPr/>
        </p:nvPicPr>
        <p:blipFill>
          <a:blip r:embed="rId2"/>
          <a:srcRect/>
          <a:stretch>
            <a:fillRect/>
          </a:stretch>
        </p:blipFill>
        <p:spPr bwMode="auto">
          <a:xfrm>
            <a:off x="0" y="142875"/>
            <a:ext cx="9144000" cy="923925"/>
          </a:xfrm>
          <a:prstGeom prst="rect">
            <a:avLst/>
          </a:prstGeom>
          <a:noFill/>
          <a:ln w="9525">
            <a:noFill/>
            <a:miter lim="800000"/>
            <a:headEnd/>
            <a:tailEnd/>
          </a:ln>
        </p:spPr>
      </p:pic>
      <p:sp>
        <p:nvSpPr>
          <p:cNvPr id="2055" name="ตัวยึดหมายเลขภาพนิ่ง 6"/>
          <p:cNvSpPr>
            <a:spLocks noGrp="1"/>
          </p:cNvSpPr>
          <p:nvPr>
            <p:ph type="sldNum" sz="quarter" idx="12"/>
          </p:nvPr>
        </p:nvSpPr>
        <p:spPr bwMode="auto">
          <a:noFill/>
          <a:ln>
            <a:miter lim="800000"/>
            <a:headEnd/>
            <a:tailEnd/>
          </a:ln>
        </p:spPr>
        <p:txBody>
          <a:bodyPr/>
          <a:lstStyle/>
          <a:p>
            <a:fld id="{8334DF24-12D9-48A8-9C28-F5A4A22DD25B}" type="slidenum">
              <a:rPr lang="th-TH"/>
              <a:pPr/>
              <a:t>1</a:t>
            </a:fld>
            <a:endParaRPr lang="th-TH"/>
          </a:p>
        </p:txBody>
      </p:sp>
      <p:sp>
        <p:nvSpPr>
          <p:cNvPr id="2" name="TextBox 1"/>
          <p:cNvSpPr txBox="1"/>
          <p:nvPr/>
        </p:nvSpPr>
        <p:spPr>
          <a:xfrm>
            <a:off x="381000" y="2577826"/>
            <a:ext cx="7962900" cy="2554545"/>
          </a:xfrm>
          <a:prstGeom prst="rect">
            <a:avLst/>
          </a:prstGeom>
          <a:solidFill>
            <a:schemeClr val="bg2">
              <a:lumMod val="90000"/>
            </a:schemeClr>
          </a:solidFill>
        </p:spPr>
        <p:txBody>
          <a:bodyPr wrap="square" rtlCol="0">
            <a:spAutoFit/>
          </a:bodyPr>
          <a:lstStyle/>
          <a:p>
            <a:r>
              <a:rPr lang="en-US" sz="4000" b="1" dirty="0">
                <a:solidFill>
                  <a:srgbClr val="C00000"/>
                </a:solidFill>
                <a:latin typeface="+mn-lt"/>
              </a:rPr>
              <a:t>CHAPTER 3</a:t>
            </a:r>
          </a:p>
          <a:p>
            <a:endParaRPr lang="en-US" sz="4000" b="1" dirty="0">
              <a:latin typeface="+mn-lt"/>
            </a:endParaRPr>
          </a:p>
          <a:p>
            <a:r>
              <a:rPr lang="en-US" sz="4000" b="1" dirty="0">
                <a:solidFill>
                  <a:srgbClr val="0066FF"/>
                </a:solidFill>
                <a:latin typeface="+mn-lt"/>
              </a:rPr>
              <a:t>Development of Service Industry and Service Economy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0" descr="C:\Users\User\Documents\Thai PPT Monthly -29 Jine 11(1)_page9_image3.png"/>
          <p:cNvPicPr>
            <a:picLocks noChangeAspect="1" noChangeArrowheads="1"/>
          </p:cNvPicPr>
          <p:nvPr/>
        </p:nvPicPr>
        <p:blipFill>
          <a:blip r:embed="rId2">
            <a:lum bright="24000"/>
          </a:blip>
          <a:srcRect/>
          <a:stretch>
            <a:fillRect/>
          </a:stretch>
        </p:blipFill>
        <p:spPr bwMode="auto">
          <a:xfrm>
            <a:off x="26746" y="1440"/>
            <a:ext cx="9144000" cy="838200"/>
          </a:xfrm>
          <a:prstGeom prst="rect">
            <a:avLst/>
          </a:prstGeom>
          <a:noFill/>
          <a:ln w="9525">
            <a:noFill/>
            <a:miter lim="800000"/>
            <a:headEnd/>
            <a:tailEnd/>
          </a:ln>
        </p:spPr>
      </p:pic>
      <p:sp>
        <p:nvSpPr>
          <p:cNvPr id="3075" name="ตัวยึดหมายเลขภาพนิ่ง 4"/>
          <p:cNvSpPr>
            <a:spLocks noGrp="1"/>
          </p:cNvSpPr>
          <p:nvPr>
            <p:ph type="sldNum" sz="quarter" idx="12"/>
          </p:nvPr>
        </p:nvSpPr>
        <p:spPr bwMode="auto">
          <a:noFill/>
          <a:ln>
            <a:miter lim="800000"/>
            <a:headEnd/>
            <a:tailEnd/>
          </a:ln>
        </p:spPr>
        <p:txBody>
          <a:bodyPr/>
          <a:lstStyle/>
          <a:p>
            <a:fld id="{DE3F2CBA-F048-4AB6-BA2E-B9A630E0F0EE}" type="slidenum">
              <a:rPr lang="en-US">
                <a:cs typeface="Cordia New" pitchFamily="34" charset="-34"/>
              </a:rPr>
              <a:pPr/>
              <a:t>2</a:t>
            </a:fld>
            <a:r>
              <a:rPr lang="en-US">
                <a:cs typeface="Cordia New" pitchFamily="34" charset="-34"/>
              </a:rPr>
              <a:t>     </a:t>
            </a:r>
          </a:p>
        </p:txBody>
      </p:sp>
      <p:sp>
        <p:nvSpPr>
          <p:cNvPr id="4101" name="Rectangle 2"/>
          <p:cNvSpPr>
            <a:spLocks noGrp="1" noChangeArrowheads="1"/>
          </p:cNvSpPr>
          <p:nvPr>
            <p:ph type="title"/>
          </p:nvPr>
        </p:nvSpPr>
        <p:spPr>
          <a:xfrm>
            <a:off x="211315" y="43326"/>
            <a:ext cx="4970285" cy="708025"/>
          </a:xfrm>
        </p:spPr>
        <p:txBody>
          <a:bodyPr anchor="t">
            <a:normAutofit fontScale="90000"/>
          </a:bodyPr>
          <a:lstStyle/>
          <a:p>
            <a:pPr algn="l" eaLnBrk="1" hangingPunct="1">
              <a:defRPr/>
            </a:pPr>
            <a:r>
              <a:rPr lang="en-US" sz="35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and Reading List</a:t>
            </a:r>
            <a:endParaRPr lang="th-TH" sz="3500" b="1" dirty="0">
              <a:solidFill>
                <a:schemeClr val="bg1"/>
              </a:solidFill>
              <a:effectLst>
                <a:outerShdw blurRad="38100" dist="38100" dir="2700000" algn="tl">
                  <a:srgbClr val="000000">
                    <a:alpha val="43137"/>
                  </a:srgbClr>
                </a:outerShdw>
              </a:effectLst>
              <a:latin typeface="Times New Roman" panose="02020603050405020304" pitchFamily="18" charset="0"/>
              <a:cs typeface="TH SarabunPSK" pitchFamily="34" charset="-34"/>
            </a:endParaRPr>
          </a:p>
        </p:txBody>
      </p:sp>
      <p:sp>
        <p:nvSpPr>
          <p:cNvPr id="8" name="Rounded Rectangle 7"/>
          <p:cNvSpPr/>
          <p:nvPr/>
        </p:nvSpPr>
        <p:spPr>
          <a:xfrm>
            <a:off x="211315" y="980079"/>
            <a:ext cx="7987123" cy="1559034"/>
          </a:xfrm>
          <a:prstGeom prst="roundRect">
            <a:avLst/>
          </a:prstGeom>
          <a:solidFill>
            <a:schemeClr val="bg1">
              <a:lumMod val="85000"/>
            </a:schemeClr>
          </a:solidFill>
          <a:ln>
            <a:solidFill>
              <a:schemeClr val="bg1">
                <a:lumMod val="85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3200" b="1" dirty="0">
                <a:solidFill>
                  <a:schemeClr val="tx1"/>
                </a:solidFill>
              </a:rPr>
              <a:t>            </a:t>
            </a:r>
            <a:r>
              <a:rPr lang="en-US" b="1" dirty="0">
                <a:solidFill>
                  <a:schemeClr val="tx1"/>
                </a:solidFill>
                <a:effectLst>
                  <a:outerShdw blurRad="38100" dist="38100" dir="2700000" algn="tl">
                    <a:srgbClr val="000000">
                      <a:alpha val="43137"/>
                    </a:srgbClr>
                  </a:outerShdw>
                </a:effectLst>
              </a:rPr>
              <a:t>Service industry evolution mechanism and   </a:t>
            </a:r>
          </a:p>
          <a:p>
            <a:pPr>
              <a:defRPr/>
            </a:pPr>
            <a:r>
              <a:rPr lang="en-US" b="1" dirty="0">
                <a:solidFill>
                  <a:schemeClr val="tx1"/>
                </a:solidFill>
                <a:effectLst>
                  <a:outerShdw blurRad="38100" dist="38100" dir="2700000" algn="tl">
                    <a:srgbClr val="000000">
                      <a:alpha val="43137"/>
                    </a:srgbClr>
                  </a:outerShdw>
                </a:effectLst>
              </a:rPr>
              <a:t>              track characteristics </a:t>
            </a:r>
          </a:p>
          <a:p>
            <a:pPr>
              <a:defRPr/>
            </a:pPr>
            <a:r>
              <a:rPr lang="en-US" b="1" dirty="0">
                <a:solidFill>
                  <a:schemeClr val="tx1"/>
                </a:solidFill>
                <a:effectLst>
                  <a:outerShdw blurRad="38100" dist="38100" dir="2700000" algn="tl">
                    <a:srgbClr val="000000">
                      <a:alpha val="43137"/>
                    </a:srgbClr>
                  </a:outerShdw>
                </a:effectLst>
              </a:rPr>
              <a:t>              </a:t>
            </a:r>
            <a:r>
              <a:rPr lang="en-US" sz="2400" b="1" dirty="0">
                <a:solidFill>
                  <a:srgbClr val="0066FF"/>
                </a:solidFill>
              </a:rPr>
              <a:t>Read: Zhou (2016): Ch. 5</a:t>
            </a:r>
          </a:p>
        </p:txBody>
      </p:sp>
      <p:sp>
        <p:nvSpPr>
          <p:cNvPr id="16" name="Rounded Rectangle 15"/>
          <p:cNvSpPr/>
          <p:nvPr/>
        </p:nvSpPr>
        <p:spPr>
          <a:xfrm>
            <a:off x="242477" y="2819991"/>
            <a:ext cx="7924800" cy="1476588"/>
          </a:xfrm>
          <a:prstGeom prst="roundRect">
            <a:avLst/>
          </a:prstGeom>
          <a:solidFill>
            <a:schemeClr val="bg1">
              <a:lumMod val="85000"/>
            </a:schemeClr>
          </a:solidFill>
          <a:ln>
            <a:solidFill>
              <a:schemeClr val="bg1">
                <a:lumMod val="85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3200" b="1" dirty="0">
                <a:solidFill>
                  <a:schemeClr val="tx1"/>
                </a:solidFill>
              </a:rPr>
              <a:t>            </a:t>
            </a:r>
            <a:r>
              <a:rPr lang="en-US" b="1" dirty="0">
                <a:solidFill>
                  <a:schemeClr val="tx1"/>
                </a:solidFill>
                <a:effectLst>
                  <a:outerShdw blurRad="38100" dist="38100" dir="2700000" algn="tl">
                    <a:srgbClr val="000000">
                      <a:alpha val="43137"/>
                    </a:srgbClr>
                  </a:outerShdw>
                </a:effectLst>
              </a:rPr>
              <a:t>Basic features of service economy   </a:t>
            </a:r>
          </a:p>
          <a:p>
            <a:pPr>
              <a:defRPr/>
            </a:pPr>
            <a:r>
              <a:rPr lang="en-US" b="1" dirty="0">
                <a:solidFill>
                  <a:schemeClr val="tx1"/>
                </a:solidFill>
                <a:effectLst>
                  <a:outerShdw blurRad="38100" dist="38100" dir="2700000" algn="tl">
                    <a:srgbClr val="000000">
                      <a:alpha val="43137"/>
                    </a:srgbClr>
                  </a:outerShdw>
                </a:effectLst>
              </a:rPr>
              <a:t>              development trend</a:t>
            </a:r>
          </a:p>
          <a:p>
            <a:pPr>
              <a:defRPr/>
            </a:pPr>
            <a:r>
              <a:rPr lang="en-US" b="1" dirty="0">
                <a:solidFill>
                  <a:schemeClr val="tx1"/>
                </a:solidFill>
                <a:effectLst>
                  <a:outerShdw blurRad="38100" dist="38100" dir="2700000" algn="tl">
                    <a:srgbClr val="000000">
                      <a:alpha val="43137"/>
                    </a:srgbClr>
                  </a:outerShdw>
                </a:effectLst>
              </a:rPr>
              <a:t>              </a:t>
            </a:r>
            <a:r>
              <a:rPr lang="en-US" sz="2400" b="1" dirty="0">
                <a:solidFill>
                  <a:srgbClr val="0066FF"/>
                </a:solidFill>
              </a:rPr>
              <a:t>Read: Zhou (2016): Ch. 6</a:t>
            </a:r>
            <a:r>
              <a:rPr lang="en-US" sz="2400" b="1" dirty="0">
                <a:solidFill>
                  <a:schemeClr val="tx1"/>
                </a:solidFill>
                <a:effectLst>
                  <a:outerShdw blurRad="38100" dist="38100" dir="2700000" algn="tl">
                    <a:srgbClr val="000000">
                      <a:alpha val="43137"/>
                    </a:srgbClr>
                  </a:outerShdw>
                </a:effectLst>
              </a:rPr>
              <a:t> </a:t>
            </a:r>
            <a:endParaRPr lang="th-TH" sz="2400" b="1" dirty="0">
              <a:solidFill>
                <a:schemeClr val="tx1"/>
              </a:solidFill>
              <a:effectLst>
                <a:outerShdw blurRad="38100" dist="38100" dir="2700000" algn="tl">
                  <a:srgbClr val="000000">
                    <a:alpha val="43137"/>
                  </a:srgbClr>
                </a:outerShdw>
              </a:effectLst>
            </a:endParaRPr>
          </a:p>
        </p:txBody>
      </p:sp>
      <p:sp>
        <p:nvSpPr>
          <p:cNvPr id="19" name="Rounded Rectangle 18"/>
          <p:cNvSpPr/>
          <p:nvPr/>
        </p:nvSpPr>
        <p:spPr>
          <a:xfrm>
            <a:off x="280325" y="4540951"/>
            <a:ext cx="7952282" cy="1534521"/>
          </a:xfrm>
          <a:prstGeom prst="roundRect">
            <a:avLst/>
          </a:prstGeom>
          <a:solidFill>
            <a:schemeClr val="bg1">
              <a:lumMod val="85000"/>
            </a:schemeClr>
          </a:solidFill>
          <a:ln>
            <a:solidFill>
              <a:schemeClr val="bg1">
                <a:lumMod val="85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dirty="0">
                <a:solidFill>
                  <a:schemeClr val="tx1"/>
                </a:solidFill>
                <a:effectLst>
                  <a:outerShdw blurRad="38100" dist="38100" dir="2700000" algn="tl">
                    <a:srgbClr val="000000">
                      <a:alpha val="43137"/>
                    </a:srgbClr>
                  </a:outerShdw>
                </a:effectLst>
              </a:rPr>
              <a:t>Factors affecting service sector growth and     </a:t>
            </a:r>
          </a:p>
          <a:p>
            <a:pPr>
              <a:defRPr/>
            </a:pPr>
            <a:r>
              <a:rPr lang="en-US" b="1" dirty="0">
                <a:solidFill>
                  <a:schemeClr val="tx1"/>
                </a:solidFill>
                <a:effectLst>
                  <a:outerShdw blurRad="38100" dist="38100" dir="2700000" algn="tl">
                    <a:srgbClr val="000000">
                      <a:alpha val="43137"/>
                    </a:srgbClr>
                  </a:outerShdw>
                </a:effectLst>
              </a:rPr>
              <a:t>             service economy development</a:t>
            </a:r>
          </a:p>
          <a:p>
            <a:pPr>
              <a:defRPr/>
            </a:pPr>
            <a:r>
              <a:rPr lang="en-US" b="1" dirty="0">
                <a:solidFill>
                  <a:schemeClr val="tx1"/>
                </a:solidFill>
                <a:effectLst>
                  <a:outerShdw blurRad="38100" dist="38100" dir="2700000" algn="tl">
                    <a:srgbClr val="000000">
                      <a:alpha val="43137"/>
                    </a:srgbClr>
                  </a:outerShdw>
                </a:effectLst>
                <a:latin typeface="Calibri" panose="020F0502020204030204" pitchFamily="34" charset="0"/>
              </a:rPr>
              <a:t>             </a:t>
            </a:r>
            <a:r>
              <a:rPr lang="en-US" sz="2400" b="1" dirty="0">
                <a:solidFill>
                  <a:srgbClr val="0066FF"/>
                </a:solidFill>
              </a:rPr>
              <a:t>Read: Navarro and </a:t>
            </a:r>
            <a:r>
              <a:rPr lang="en-US" sz="2400" b="1" dirty="0" err="1">
                <a:solidFill>
                  <a:srgbClr val="0066FF"/>
                </a:solidFill>
              </a:rPr>
              <a:t>Roura</a:t>
            </a:r>
            <a:r>
              <a:rPr lang="en-US" sz="2400" b="1" dirty="0">
                <a:solidFill>
                  <a:srgbClr val="0066FF"/>
                </a:solidFill>
              </a:rPr>
              <a:t> (2010), ADB (2012), </a:t>
            </a:r>
            <a:endParaRPr lang="th-TH" sz="2400" b="1" dirty="0">
              <a:solidFill>
                <a:schemeClr val="tx1"/>
              </a:solidFill>
              <a:effectLst>
                <a:outerShdw blurRad="38100" dist="38100" dir="2700000" algn="tl">
                  <a:srgbClr val="000000">
                    <a:alpha val="43137"/>
                  </a:srgbClr>
                </a:outerShdw>
              </a:effectLst>
            </a:endParaRPr>
          </a:p>
        </p:txBody>
      </p:sp>
      <p:sp>
        <p:nvSpPr>
          <p:cNvPr id="9" name="Rounded Rectangle 8"/>
          <p:cNvSpPr/>
          <p:nvPr/>
        </p:nvSpPr>
        <p:spPr>
          <a:xfrm>
            <a:off x="417331" y="1200391"/>
            <a:ext cx="956187" cy="627471"/>
          </a:xfrm>
          <a:prstGeom prst="roundRect">
            <a:avLst/>
          </a:prstGeom>
          <a:effectLst>
            <a:outerShdw blurRad="50800" dist="38100" algn="l"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a:t>
            </a:r>
          </a:p>
        </p:txBody>
      </p:sp>
      <p:sp>
        <p:nvSpPr>
          <p:cNvPr id="22" name="Rounded Rectangle 21"/>
          <p:cNvSpPr/>
          <p:nvPr/>
        </p:nvSpPr>
        <p:spPr>
          <a:xfrm>
            <a:off x="417332" y="3025776"/>
            <a:ext cx="956187" cy="627471"/>
          </a:xfrm>
          <a:prstGeom prst="roundRect">
            <a:avLst/>
          </a:prstGeom>
          <a:solidFill>
            <a:srgbClr val="008000"/>
          </a:solidFill>
          <a:effectLst>
            <a:outerShdw blurRad="50800" dist="38100" algn="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p>
        </p:txBody>
      </p:sp>
      <p:sp>
        <p:nvSpPr>
          <p:cNvPr id="26" name="Rounded Rectangle 25"/>
          <p:cNvSpPr/>
          <p:nvPr/>
        </p:nvSpPr>
        <p:spPr>
          <a:xfrm>
            <a:off x="422882" y="4800600"/>
            <a:ext cx="956187" cy="627471"/>
          </a:xfrm>
          <a:prstGeom prst="roundRect">
            <a:avLst/>
          </a:prstGeom>
          <a:solidFill>
            <a:srgbClr val="7030A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004073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a:t>
            </a:fld>
            <a:endParaRPr lang="th-TH"/>
          </a:p>
        </p:txBody>
      </p:sp>
      <p:sp>
        <p:nvSpPr>
          <p:cNvPr id="7" name="TextBox 6"/>
          <p:cNvSpPr txBox="1"/>
          <p:nvPr/>
        </p:nvSpPr>
        <p:spPr>
          <a:xfrm>
            <a:off x="574343" y="2590800"/>
            <a:ext cx="8004412" cy="523220"/>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Topics covered</a:t>
            </a:r>
          </a:p>
        </p:txBody>
      </p:sp>
      <p:sp>
        <p:nvSpPr>
          <p:cNvPr id="9" name="TextBox 8"/>
          <p:cNvSpPr txBox="1"/>
          <p:nvPr/>
        </p:nvSpPr>
        <p:spPr>
          <a:xfrm>
            <a:off x="569794" y="3431445"/>
            <a:ext cx="8004412" cy="2308324"/>
          </a:xfrm>
          <a:prstGeom prst="rect">
            <a:avLst/>
          </a:prstGeom>
          <a:noFill/>
        </p:spPr>
        <p:txBody>
          <a:bodyPr wrap="square" rtlCol="0">
            <a:spAutoFit/>
          </a:bodyPr>
          <a:lstStyle/>
          <a:p>
            <a:endParaRPr lang="en-US" sz="2400" dirty="0">
              <a:latin typeface="+mn-lt"/>
            </a:endParaRPr>
          </a:p>
          <a:p>
            <a:pPr marL="457200" indent="-457200">
              <a:buAutoNum type="arabicPeriod"/>
            </a:pPr>
            <a:r>
              <a:rPr lang="en-US" sz="2400" dirty="0">
                <a:latin typeface="+mn-lt"/>
              </a:rPr>
              <a:t>Service economy evolution mechanism</a:t>
            </a:r>
          </a:p>
          <a:p>
            <a:pPr marL="457200" indent="-457200">
              <a:buAutoNum type="arabicPeriod"/>
            </a:pPr>
            <a:endParaRPr lang="en-US" sz="2400" dirty="0">
              <a:latin typeface="+mn-lt"/>
            </a:endParaRPr>
          </a:p>
          <a:p>
            <a:pPr marL="457200" indent="-457200">
              <a:buAutoNum type="arabicPeriod"/>
            </a:pPr>
            <a:r>
              <a:rPr lang="en-US" sz="2400" dirty="0">
                <a:latin typeface="+mn-lt"/>
              </a:rPr>
              <a:t>The evolution process of service economy and its orbit characteristics </a:t>
            </a:r>
          </a:p>
          <a:p>
            <a:pPr marL="457200" indent="-457200">
              <a:buAutoNum type="arabicPeriod"/>
            </a:pPr>
            <a:endParaRPr lang="en-US" sz="2400" dirty="0">
              <a:latin typeface="+mn-lt"/>
            </a:endParaRPr>
          </a:p>
        </p:txBody>
      </p:sp>
      <p:sp>
        <p:nvSpPr>
          <p:cNvPr id="2" name="TextBox 1"/>
          <p:cNvSpPr txBox="1"/>
          <p:nvPr/>
        </p:nvSpPr>
        <p:spPr>
          <a:xfrm>
            <a:off x="347449" y="1118231"/>
            <a:ext cx="8458200" cy="1323439"/>
          </a:xfrm>
          <a:prstGeom prst="rect">
            <a:avLst/>
          </a:prstGeom>
          <a:noFill/>
        </p:spPr>
        <p:txBody>
          <a:bodyPr wrap="square" rtlCol="0">
            <a:spAutoFit/>
          </a:bodyPr>
          <a:lstStyle/>
          <a:p>
            <a:r>
              <a:rPr lang="en-US" sz="2000" dirty="0">
                <a:latin typeface="+mn-lt"/>
              </a:rPr>
              <a:t>Zhou, Z. (2016). Chapter 5: Service industry evolution mechanism and track characteristics. </a:t>
            </a:r>
            <a:r>
              <a:rPr lang="en-US" sz="2000" i="1" dirty="0">
                <a:latin typeface="+mn-lt"/>
              </a:rPr>
              <a:t>In The development of service economy: the changing </a:t>
            </a:r>
          </a:p>
          <a:p>
            <a:r>
              <a:rPr lang="en-US" sz="2000" i="1" dirty="0">
                <a:latin typeface="+mn-lt"/>
              </a:rPr>
              <a:t>economy in China</a:t>
            </a:r>
            <a:r>
              <a:rPr lang="en-US" sz="2000" dirty="0">
                <a:latin typeface="+mn-lt"/>
              </a:rPr>
              <a:t>. Truth &amp; Wisdom Press and Springer </a:t>
            </a:r>
            <a:r>
              <a:rPr lang="en-US" sz="2000" dirty="0" err="1">
                <a:latin typeface="+mn-lt"/>
              </a:rPr>
              <a:t>Science+Business</a:t>
            </a:r>
            <a:r>
              <a:rPr lang="en-US" sz="2000" dirty="0">
                <a:latin typeface="+mn-lt"/>
              </a:rPr>
              <a:t> Media Singapore (pp. 77 – 97).</a:t>
            </a:r>
          </a:p>
        </p:txBody>
      </p:sp>
      <p:sp>
        <p:nvSpPr>
          <p:cNvPr id="10" name="สี่เหลี่ยมมุมมน 3"/>
          <p:cNvSpPr>
            <a:spLocks noChangeArrowheads="1"/>
          </p:cNvSpPr>
          <p:nvPr/>
        </p:nvSpPr>
        <p:spPr bwMode="auto">
          <a:xfrm>
            <a:off x="369058" y="195869"/>
            <a:ext cx="8648700" cy="83820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400" b="1" dirty="0"/>
              <a:t>1. Service Industry Evolution Mechanism and Track Characteristics</a:t>
            </a:r>
            <a:endParaRPr lang="th-TH" sz="2400" b="1" dirty="0"/>
          </a:p>
        </p:txBody>
      </p:sp>
    </p:spTree>
    <p:extLst>
      <p:ext uri="{BB962C8B-B14F-4D97-AF65-F5344CB8AC3E}">
        <p14:creationId xmlns:p14="http://schemas.microsoft.com/office/powerpoint/2010/main" val="4254499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a:t>
            </a:fld>
            <a:endParaRPr lang="th-TH"/>
          </a:p>
        </p:txBody>
      </p:sp>
      <p:sp>
        <p:nvSpPr>
          <p:cNvPr id="9" name="TextBox 8"/>
          <p:cNvSpPr txBox="1"/>
          <p:nvPr/>
        </p:nvSpPr>
        <p:spPr>
          <a:xfrm>
            <a:off x="367748" y="1371600"/>
            <a:ext cx="8534400" cy="4401205"/>
          </a:xfrm>
          <a:prstGeom prst="rect">
            <a:avLst/>
          </a:prstGeom>
          <a:noFill/>
        </p:spPr>
        <p:txBody>
          <a:bodyPr wrap="square" rtlCol="0">
            <a:spAutoFit/>
          </a:bodyPr>
          <a:lstStyle/>
          <a:p>
            <a:r>
              <a:rPr lang="en-US" dirty="0">
                <a:latin typeface="+mn-lt"/>
              </a:rPr>
              <a:t>Three types of service economy evolution mechanism include</a:t>
            </a:r>
          </a:p>
          <a:p>
            <a:endParaRPr lang="en-US" dirty="0">
              <a:latin typeface="+mn-lt"/>
            </a:endParaRPr>
          </a:p>
          <a:p>
            <a:pPr marL="800100" lvl="1" indent="-342900">
              <a:buFont typeface="Wingdings" panose="05000000000000000000" pitchFamily="2" charset="2"/>
              <a:buChar char="v"/>
            </a:pPr>
            <a:r>
              <a:rPr lang="en-US" b="1" dirty="0">
                <a:solidFill>
                  <a:srgbClr val="0066FF"/>
                </a:solidFill>
                <a:latin typeface="+mn-lt"/>
              </a:rPr>
              <a:t>Deepening division mechanism</a:t>
            </a:r>
          </a:p>
          <a:p>
            <a:pPr lvl="1"/>
            <a:endParaRPr lang="en-US" b="1" dirty="0">
              <a:solidFill>
                <a:srgbClr val="0066FF"/>
              </a:solidFill>
              <a:latin typeface="+mn-lt"/>
            </a:endParaRPr>
          </a:p>
          <a:p>
            <a:pPr marL="800100" lvl="1" indent="-342900">
              <a:buFont typeface="Wingdings" panose="05000000000000000000" pitchFamily="2" charset="2"/>
              <a:buChar char="v"/>
            </a:pPr>
            <a:r>
              <a:rPr lang="en-US" b="1" dirty="0">
                <a:solidFill>
                  <a:srgbClr val="0066FF"/>
                </a:solidFill>
                <a:latin typeface="+mn-lt"/>
              </a:rPr>
              <a:t>Industry convergence</a:t>
            </a:r>
          </a:p>
          <a:p>
            <a:pPr lvl="1"/>
            <a:endParaRPr lang="en-US" b="1" dirty="0">
              <a:solidFill>
                <a:srgbClr val="0066FF"/>
              </a:solidFill>
              <a:latin typeface="+mn-lt"/>
            </a:endParaRPr>
          </a:p>
          <a:p>
            <a:pPr marL="800100" lvl="1" indent="-342900">
              <a:buFont typeface="Wingdings" panose="05000000000000000000" pitchFamily="2" charset="2"/>
              <a:buChar char="v"/>
            </a:pPr>
            <a:r>
              <a:rPr lang="en-US" b="1" dirty="0">
                <a:solidFill>
                  <a:srgbClr val="0066FF"/>
                </a:solidFill>
                <a:latin typeface="+mn-lt"/>
              </a:rPr>
              <a:t>Business transformation</a:t>
            </a:r>
          </a:p>
          <a:p>
            <a:endParaRPr lang="en-US" dirty="0">
              <a:latin typeface="+mn-lt"/>
            </a:endParaRPr>
          </a:p>
          <a:p>
            <a:r>
              <a:rPr lang="en-US" dirty="0">
                <a:latin typeface="+mn-lt"/>
              </a:rPr>
              <a:t>       </a:t>
            </a:r>
          </a:p>
        </p:txBody>
      </p:sp>
      <p:sp>
        <p:nvSpPr>
          <p:cNvPr id="6" name="สี่เหลี่ยมมุมมน 3">
            <a:extLst>
              <a:ext uri="{FF2B5EF4-FFF2-40B4-BE49-F238E27FC236}">
                <a16:creationId xmlns:a16="http://schemas.microsoft.com/office/drawing/2014/main" id="{D026A6B7-B492-406F-941C-99C920A76352}"/>
              </a:ext>
            </a:extLst>
          </p:cNvPr>
          <p:cNvSpPr>
            <a:spLocks noChangeArrowheads="1"/>
          </p:cNvSpPr>
          <p:nvPr/>
        </p:nvSpPr>
        <p:spPr bwMode="auto">
          <a:xfrm>
            <a:off x="381000" y="93497"/>
            <a:ext cx="8648700" cy="83820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b="1" dirty="0"/>
              <a:t>1.1 </a:t>
            </a:r>
            <a:r>
              <a:rPr lang="en-US" b="1" dirty="0">
                <a:solidFill>
                  <a:schemeClr val="bg1"/>
                </a:solidFill>
              </a:rPr>
              <a:t>Three Types of Service Economy Mechanism </a:t>
            </a:r>
          </a:p>
        </p:txBody>
      </p:sp>
    </p:spTree>
    <p:extLst>
      <p:ext uri="{BB962C8B-B14F-4D97-AF65-F5344CB8AC3E}">
        <p14:creationId xmlns:p14="http://schemas.microsoft.com/office/powerpoint/2010/main" val="1435385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5</a:t>
            </a:fld>
            <a:endParaRPr lang="th-TH"/>
          </a:p>
        </p:txBody>
      </p:sp>
      <p:sp>
        <p:nvSpPr>
          <p:cNvPr id="10" name="TextBox 9"/>
          <p:cNvSpPr txBox="1"/>
          <p:nvPr/>
        </p:nvSpPr>
        <p:spPr>
          <a:xfrm>
            <a:off x="324228" y="1080538"/>
            <a:ext cx="8610600" cy="523220"/>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1. Deepening division mechanism</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b="1" dirty="0"/>
              <a:t>1.1 </a:t>
            </a:r>
            <a:r>
              <a:rPr lang="en-US" b="1" dirty="0">
                <a:solidFill>
                  <a:schemeClr val="bg1"/>
                </a:solidFill>
              </a:rPr>
              <a:t>Three Types of Service Economy Mechanism </a:t>
            </a:r>
          </a:p>
        </p:txBody>
      </p:sp>
      <p:sp>
        <p:nvSpPr>
          <p:cNvPr id="2" name="TextBox 1"/>
          <p:cNvSpPr txBox="1"/>
          <p:nvPr/>
        </p:nvSpPr>
        <p:spPr>
          <a:xfrm>
            <a:off x="381000" y="1752600"/>
            <a:ext cx="1447800" cy="923330"/>
          </a:xfrm>
          <a:prstGeom prst="rect">
            <a:avLst/>
          </a:prstGeom>
          <a:solidFill>
            <a:srgbClr val="FFFFCC"/>
          </a:solidFill>
          <a:ln w="19050">
            <a:solidFill>
              <a:srgbClr val="C00000"/>
            </a:solidFill>
          </a:ln>
        </p:spPr>
        <p:txBody>
          <a:bodyPr wrap="square" rtlCol="0">
            <a:spAutoFit/>
          </a:bodyPr>
          <a:lstStyle/>
          <a:p>
            <a:r>
              <a:rPr lang="en-US" sz="1800" dirty="0">
                <a:latin typeface="+mn-lt"/>
              </a:rPr>
              <a:t>High degree of economic development</a:t>
            </a:r>
          </a:p>
        </p:txBody>
      </p:sp>
      <p:sp>
        <p:nvSpPr>
          <p:cNvPr id="8" name="TextBox 7"/>
          <p:cNvSpPr txBox="1"/>
          <p:nvPr/>
        </p:nvSpPr>
        <p:spPr>
          <a:xfrm>
            <a:off x="2514600" y="1734234"/>
            <a:ext cx="1600200" cy="923330"/>
          </a:xfrm>
          <a:prstGeom prst="rect">
            <a:avLst/>
          </a:prstGeom>
          <a:solidFill>
            <a:srgbClr val="FFFFCC"/>
          </a:solidFill>
          <a:ln w="19050">
            <a:solidFill>
              <a:srgbClr val="C00000"/>
            </a:solidFill>
          </a:ln>
        </p:spPr>
        <p:txBody>
          <a:bodyPr wrap="square" rtlCol="0">
            <a:spAutoFit/>
          </a:bodyPr>
          <a:lstStyle/>
          <a:p>
            <a:r>
              <a:rPr lang="en-US" sz="1800" dirty="0">
                <a:latin typeface="+mn-lt"/>
              </a:rPr>
              <a:t>Degree of social specialization </a:t>
            </a:r>
          </a:p>
        </p:txBody>
      </p:sp>
      <p:cxnSp>
        <p:nvCxnSpPr>
          <p:cNvPr id="11" name="Straight Arrow Connector 10"/>
          <p:cNvCxnSpPr/>
          <p:nvPr/>
        </p:nvCxnSpPr>
        <p:spPr>
          <a:xfrm flipV="1">
            <a:off x="3962400" y="1974387"/>
            <a:ext cx="0" cy="381000"/>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2" name="Right Arrow 11"/>
          <p:cNvSpPr/>
          <p:nvPr/>
        </p:nvSpPr>
        <p:spPr>
          <a:xfrm>
            <a:off x="4248528" y="2081599"/>
            <a:ext cx="3810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4763256" y="1752600"/>
            <a:ext cx="3999744" cy="646331"/>
          </a:xfrm>
          <a:prstGeom prst="rect">
            <a:avLst/>
          </a:prstGeom>
          <a:solidFill>
            <a:srgbClr val="FFFFCC"/>
          </a:solidFill>
          <a:ln w="19050">
            <a:solidFill>
              <a:srgbClr val="C00000"/>
            </a:solidFill>
          </a:ln>
        </p:spPr>
        <p:txBody>
          <a:bodyPr wrap="square" rtlCol="0">
            <a:spAutoFit/>
          </a:bodyPr>
          <a:lstStyle/>
          <a:p>
            <a:r>
              <a:rPr lang="en-US" sz="1800" dirty="0">
                <a:latin typeface="+mn-lt"/>
              </a:rPr>
              <a:t>Service activities may change from “internalized” to “externalized”</a:t>
            </a:r>
          </a:p>
        </p:txBody>
      </p:sp>
      <p:sp>
        <p:nvSpPr>
          <p:cNvPr id="20" name="Curved Left Arrow 19"/>
          <p:cNvSpPr/>
          <p:nvPr/>
        </p:nvSpPr>
        <p:spPr>
          <a:xfrm>
            <a:off x="7654820" y="2547773"/>
            <a:ext cx="381000" cy="53340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Oval 21"/>
          <p:cNvSpPr/>
          <p:nvPr/>
        </p:nvSpPr>
        <p:spPr>
          <a:xfrm>
            <a:off x="5133155" y="2514600"/>
            <a:ext cx="2182045" cy="757886"/>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rgbClr val="0066FF"/>
                </a:solidFill>
              </a:rPr>
              <a:t>Under which conditions?</a:t>
            </a:r>
          </a:p>
        </p:txBody>
      </p:sp>
      <p:sp>
        <p:nvSpPr>
          <p:cNvPr id="27" name="TextBox 26"/>
          <p:cNvSpPr txBox="1"/>
          <p:nvPr/>
        </p:nvSpPr>
        <p:spPr>
          <a:xfrm>
            <a:off x="381000" y="3360816"/>
            <a:ext cx="4115556" cy="369332"/>
          </a:xfrm>
          <a:prstGeom prst="rect">
            <a:avLst/>
          </a:prstGeom>
          <a:solidFill>
            <a:schemeClr val="accent1">
              <a:lumMod val="20000"/>
              <a:lumOff val="80000"/>
            </a:schemeClr>
          </a:solidFill>
          <a:ln w="19050">
            <a:solidFill>
              <a:schemeClr val="tx2"/>
            </a:solidFill>
          </a:ln>
        </p:spPr>
        <p:txBody>
          <a:bodyPr wrap="square" rtlCol="0">
            <a:spAutoFit/>
          </a:bodyPr>
          <a:lstStyle/>
          <a:p>
            <a:r>
              <a:rPr lang="en-US" sz="1800" dirty="0">
                <a:latin typeface="+mn-lt"/>
              </a:rPr>
              <a:t>Opportunity costs of service internalize  </a:t>
            </a:r>
          </a:p>
        </p:txBody>
      </p:sp>
      <p:cxnSp>
        <p:nvCxnSpPr>
          <p:cNvPr id="31" name="Curved Connector 30"/>
          <p:cNvCxnSpPr/>
          <p:nvPr/>
        </p:nvCxnSpPr>
        <p:spPr>
          <a:xfrm rot="10800000" flipV="1">
            <a:off x="2171702" y="2876770"/>
            <a:ext cx="2878189" cy="370343"/>
          </a:xfrm>
          <a:prstGeom prst="curvedConnector3">
            <a:avLst/>
          </a:prstGeom>
          <a:ln w="47625">
            <a:tailEnd type="triangle"/>
          </a:ln>
        </p:spPr>
        <p:style>
          <a:lnRef idx="1">
            <a:schemeClr val="accent1"/>
          </a:lnRef>
          <a:fillRef idx="0">
            <a:schemeClr val="accent1"/>
          </a:fillRef>
          <a:effectRef idx="0">
            <a:schemeClr val="accent1"/>
          </a:effectRef>
          <a:fontRef idx="minor">
            <a:schemeClr val="tx1"/>
          </a:fontRef>
        </p:style>
      </p:cxnSp>
      <p:sp>
        <p:nvSpPr>
          <p:cNvPr id="32" name="Right Arrow 31"/>
          <p:cNvSpPr/>
          <p:nvPr/>
        </p:nvSpPr>
        <p:spPr>
          <a:xfrm>
            <a:off x="1981201" y="2109239"/>
            <a:ext cx="3810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7" name="Straight Arrow Connector 36"/>
          <p:cNvCxnSpPr/>
          <p:nvPr/>
        </p:nvCxnSpPr>
        <p:spPr>
          <a:xfrm flipV="1">
            <a:off x="4248528" y="3380062"/>
            <a:ext cx="0" cy="240268"/>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381000" y="3874724"/>
            <a:ext cx="4115556" cy="369332"/>
          </a:xfrm>
          <a:prstGeom prst="rect">
            <a:avLst/>
          </a:prstGeom>
          <a:solidFill>
            <a:schemeClr val="accent1">
              <a:lumMod val="20000"/>
              <a:lumOff val="80000"/>
            </a:schemeClr>
          </a:solidFill>
          <a:ln w="19050">
            <a:solidFill>
              <a:schemeClr val="tx2"/>
            </a:solidFill>
          </a:ln>
        </p:spPr>
        <p:txBody>
          <a:bodyPr wrap="square" rtlCol="0">
            <a:spAutoFit/>
          </a:bodyPr>
          <a:lstStyle/>
          <a:p>
            <a:r>
              <a:rPr lang="en-US" sz="1800" dirty="0">
                <a:latin typeface="+mn-lt"/>
              </a:rPr>
              <a:t>Cost of outsourcing </a:t>
            </a:r>
          </a:p>
        </p:txBody>
      </p:sp>
      <p:cxnSp>
        <p:nvCxnSpPr>
          <p:cNvPr id="48" name="Straight Arrow Connector 47"/>
          <p:cNvCxnSpPr/>
          <p:nvPr/>
        </p:nvCxnSpPr>
        <p:spPr>
          <a:xfrm>
            <a:off x="2528225" y="3912824"/>
            <a:ext cx="0" cy="293132"/>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381000" y="4366814"/>
            <a:ext cx="5257800" cy="369332"/>
          </a:xfrm>
          <a:prstGeom prst="rect">
            <a:avLst/>
          </a:prstGeom>
          <a:solidFill>
            <a:schemeClr val="accent1">
              <a:lumMod val="20000"/>
              <a:lumOff val="80000"/>
            </a:schemeClr>
          </a:solidFill>
          <a:ln w="19050">
            <a:solidFill>
              <a:schemeClr val="tx2"/>
            </a:solidFill>
          </a:ln>
        </p:spPr>
        <p:txBody>
          <a:bodyPr wrap="square" rtlCol="0">
            <a:spAutoFit/>
          </a:bodyPr>
          <a:lstStyle/>
          <a:p>
            <a:r>
              <a:rPr lang="en-US" sz="1800" dirty="0">
                <a:latin typeface="+mn-lt"/>
              </a:rPr>
              <a:t>Internal organization costs </a:t>
            </a:r>
            <a:r>
              <a:rPr lang="en-US" sz="1800" b="1" dirty="0">
                <a:solidFill>
                  <a:srgbClr val="C00000"/>
                </a:solidFill>
                <a:latin typeface="+mn-lt"/>
              </a:rPr>
              <a:t>&gt;</a:t>
            </a:r>
            <a:r>
              <a:rPr lang="en-US" sz="1800" dirty="0">
                <a:latin typeface="+mn-lt"/>
              </a:rPr>
              <a:t> external transaction costs</a:t>
            </a:r>
          </a:p>
        </p:txBody>
      </p:sp>
      <p:sp>
        <p:nvSpPr>
          <p:cNvPr id="55" name="Left Brace 54"/>
          <p:cNvSpPr/>
          <p:nvPr/>
        </p:nvSpPr>
        <p:spPr>
          <a:xfrm flipH="1">
            <a:off x="5695767" y="3388155"/>
            <a:ext cx="188593" cy="1281205"/>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6" name="Right Arrow 55"/>
          <p:cNvSpPr/>
          <p:nvPr/>
        </p:nvSpPr>
        <p:spPr>
          <a:xfrm>
            <a:off x="5973119" y="3912824"/>
            <a:ext cx="287769" cy="21272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56"/>
          <p:cNvSpPr txBox="1"/>
          <p:nvPr/>
        </p:nvSpPr>
        <p:spPr>
          <a:xfrm>
            <a:off x="6490625" y="3280906"/>
            <a:ext cx="2444203" cy="1477328"/>
          </a:xfrm>
          <a:prstGeom prst="rect">
            <a:avLst/>
          </a:prstGeom>
          <a:solidFill>
            <a:schemeClr val="accent1">
              <a:lumMod val="20000"/>
              <a:lumOff val="80000"/>
            </a:schemeClr>
          </a:solidFill>
          <a:ln w="19050">
            <a:solidFill>
              <a:schemeClr val="tx2"/>
            </a:solidFill>
          </a:ln>
        </p:spPr>
        <p:txBody>
          <a:bodyPr wrap="square" rtlCol="0">
            <a:spAutoFit/>
          </a:bodyPr>
          <a:lstStyle/>
          <a:p>
            <a:r>
              <a:rPr lang="en-US" sz="1800" dirty="0">
                <a:latin typeface="+mn-lt"/>
              </a:rPr>
              <a:t>Large number of service outsourcing emerges </a:t>
            </a:r>
          </a:p>
          <a:p>
            <a:r>
              <a:rPr lang="en-US" sz="1800" dirty="0">
                <a:latin typeface="+mn-lt"/>
              </a:rPr>
              <a:t>(both in terms of </a:t>
            </a:r>
            <a:r>
              <a:rPr lang="en-US" sz="1800" b="1" dirty="0">
                <a:solidFill>
                  <a:srgbClr val="C00000"/>
                </a:solidFill>
                <a:latin typeface="+mn-lt"/>
              </a:rPr>
              <a:t>consumer services</a:t>
            </a:r>
            <a:r>
              <a:rPr lang="en-US" sz="1800" dirty="0">
                <a:latin typeface="+mn-lt"/>
              </a:rPr>
              <a:t> &amp; </a:t>
            </a:r>
            <a:r>
              <a:rPr lang="en-US" sz="1800" b="1" dirty="0">
                <a:solidFill>
                  <a:srgbClr val="C00000"/>
                </a:solidFill>
                <a:latin typeface="+mn-lt"/>
              </a:rPr>
              <a:t>producer services</a:t>
            </a:r>
            <a:r>
              <a:rPr lang="en-US" sz="1800" dirty="0">
                <a:latin typeface="+mn-lt"/>
              </a:rPr>
              <a:t>)</a:t>
            </a:r>
          </a:p>
        </p:txBody>
      </p:sp>
      <p:sp>
        <p:nvSpPr>
          <p:cNvPr id="58" name="TextBox 57"/>
          <p:cNvSpPr txBox="1"/>
          <p:nvPr/>
        </p:nvSpPr>
        <p:spPr>
          <a:xfrm>
            <a:off x="376577" y="4946020"/>
            <a:ext cx="4652623" cy="1754326"/>
          </a:xfrm>
          <a:prstGeom prst="rect">
            <a:avLst/>
          </a:prstGeom>
          <a:solidFill>
            <a:schemeClr val="accent3">
              <a:lumMod val="20000"/>
              <a:lumOff val="80000"/>
            </a:schemeClr>
          </a:solidFill>
          <a:ln w="19050">
            <a:solidFill>
              <a:schemeClr val="tx2"/>
            </a:solidFill>
          </a:ln>
        </p:spPr>
        <p:txBody>
          <a:bodyPr wrap="square" rtlCol="0">
            <a:spAutoFit/>
          </a:bodyPr>
          <a:lstStyle/>
          <a:p>
            <a:r>
              <a:rPr lang="en-US" sz="1800" dirty="0">
                <a:latin typeface="+mn-lt"/>
              </a:rPr>
              <a:t>Based on </a:t>
            </a:r>
            <a:r>
              <a:rPr lang="en-US" sz="1800" dirty="0" err="1">
                <a:latin typeface="+mn-lt"/>
              </a:rPr>
              <a:t>Coase</a:t>
            </a:r>
            <a:r>
              <a:rPr lang="en-US" sz="1800" dirty="0">
                <a:latin typeface="+mn-lt"/>
              </a:rPr>
              <a:t> (1937), enterprise service is internalized or externalized depend on the balance between </a:t>
            </a:r>
            <a:r>
              <a:rPr lang="en-US" sz="1800" b="1" i="1" dirty="0">
                <a:solidFill>
                  <a:srgbClr val="C00000"/>
                </a:solidFill>
                <a:latin typeface="+mn-lt"/>
              </a:rPr>
              <a:t>organization costs </a:t>
            </a:r>
            <a:r>
              <a:rPr lang="en-US" sz="1800" dirty="0">
                <a:latin typeface="+mn-lt"/>
              </a:rPr>
              <a:t>(if internalize that service in the company) and </a:t>
            </a:r>
            <a:r>
              <a:rPr lang="en-US" sz="1800" b="1" dirty="0">
                <a:solidFill>
                  <a:srgbClr val="C00000"/>
                </a:solidFill>
                <a:latin typeface="+mn-lt"/>
              </a:rPr>
              <a:t>transaction costs</a:t>
            </a:r>
            <a:r>
              <a:rPr lang="en-US" sz="1800" dirty="0">
                <a:latin typeface="+mn-lt"/>
              </a:rPr>
              <a:t> (to coordinate with intermediate service providers)</a:t>
            </a:r>
          </a:p>
        </p:txBody>
      </p:sp>
      <p:sp>
        <p:nvSpPr>
          <p:cNvPr id="62" name="TextBox 61"/>
          <p:cNvSpPr txBox="1"/>
          <p:nvPr/>
        </p:nvSpPr>
        <p:spPr>
          <a:xfrm>
            <a:off x="5195233" y="5051517"/>
            <a:ext cx="3861970" cy="1754326"/>
          </a:xfrm>
          <a:prstGeom prst="rect">
            <a:avLst/>
          </a:prstGeom>
          <a:solidFill>
            <a:srgbClr val="FFFFCC"/>
          </a:solidFill>
          <a:ln w="19050">
            <a:solidFill>
              <a:srgbClr val="C00000"/>
            </a:solidFill>
          </a:ln>
        </p:spPr>
        <p:txBody>
          <a:bodyPr wrap="square" rtlCol="0">
            <a:spAutoFit/>
          </a:bodyPr>
          <a:lstStyle/>
          <a:p>
            <a:r>
              <a:rPr lang="en-US" sz="1800" dirty="0">
                <a:latin typeface="+mn-lt"/>
              </a:rPr>
              <a:t>Enterprises can</a:t>
            </a:r>
          </a:p>
          <a:p>
            <a:r>
              <a:rPr lang="en-US" sz="1800" dirty="0">
                <a:latin typeface="+mn-lt"/>
              </a:rPr>
              <a:t>- Obtain more efficient and cheaper service</a:t>
            </a:r>
          </a:p>
          <a:p>
            <a:r>
              <a:rPr lang="en-US" sz="1800" dirty="0">
                <a:latin typeface="+mn-lt"/>
              </a:rPr>
              <a:t>- Focus the resources to concentrate on their own development and give full play to their own potential advantages</a:t>
            </a:r>
          </a:p>
        </p:txBody>
      </p:sp>
      <p:sp>
        <p:nvSpPr>
          <p:cNvPr id="63" name="Curved Left Arrow 62"/>
          <p:cNvSpPr/>
          <p:nvPr/>
        </p:nvSpPr>
        <p:spPr>
          <a:xfrm flipH="1">
            <a:off x="19050" y="4492185"/>
            <a:ext cx="381000" cy="715326"/>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0" name="Down Arrow 59"/>
          <p:cNvSpPr/>
          <p:nvPr/>
        </p:nvSpPr>
        <p:spPr>
          <a:xfrm>
            <a:off x="7748430" y="4793620"/>
            <a:ext cx="19378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38710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8"/>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3"/>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3"/>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8"/>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55"/>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56"/>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57"/>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60"/>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2" grpId="0" animBg="1"/>
      <p:bldP spid="13" grpId="0" animBg="1"/>
      <p:bldP spid="20" grpId="0" animBg="1"/>
      <p:bldP spid="22" grpId="0" animBg="1"/>
      <p:bldP spid="27" grpId="0" animBg="1"/>
      <p:bldP spid="32" grpId="0" animBg="1"/>
      <p:bldP spid="40" grpId="0" animBg="1"/>
      <p:bldP spid="53" grpId="0" animBg="1"/>
      <p:bldP spid="55" grpId="0" animBg="1"/>
      <p:bldP spid="56" grpId="0" animBg="1"/>
      <p:bldP spid="57" grpId="0" animBg="1"/>
      <p:bldP spid="58" grpId="0" animBg="1"/>
      <p:bldP spid="62" grpId="0" animBg="1"/>
      <p:bldP spid="63" grpId="0" animBg="1"/>
      <p:bldP spid="6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6</a:t>
            </a:fld>
            <a:endParaRPr lang="th-TH"/>
          </a:p>
        </p:txBody>
      </p:sp>
      <p:sp>
        <p:nvSpPr>
          <p:cNvPr id="10" name="TextBox 9"/>
          <p:cNvSpPr txBox="1"/>
          <p:nvPr/>
        </p:nvSpPr>
        <p:spPr>
          <a:xfrm>
            <a:off x="324228" y="1080538"/>
            <a:ext cx="8610600" cy="523220"/>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2. Industry convergence</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b="1" dirty="0"/>
              <a:t>1.1 </a:t>
            </a:r>
            <a:r>
              <a:rPr lang="en-US" b="1" dirty="0">
                <a:solidFill>
                  <a:schemeClr val="bg1"/>
                </a:solidFill>
              </a:rPr>
              <a:t>Three Types of Service Economy Mechanism </a:t>
            </a:r>
          </a:p>
        </p:txBody>
      </p:sp>
      <p:sp>
        <p:nvSpPr>
          <p:cNvPr id="2" name="TextBox 1"/>
          <p:cNvSpPr txBox="1"/>
          <p:nvPr/>
        </p:nvSpPr>
        <p:spPr>
          <a:xfrm>
            <a:off x="381000" y="1752600"/>
            <a:ext cx="1485144" cy="646331"/>
          </a:xfrm>
          <a:prstGeom prst="rect">
            <a:avLst/>
          </a:prstGeom>
          <a:solidFill>
            <a:srgbClr val="FFFFCC"/>
          </a:solidFill>
          <a:ln w="19050">
            <a:solidFill>
              <a:srgbClr val="C00000"/>
            </a:solidFill>
          </a:ln>
        </p:spPr>
        <p:txBody>
          <a:bodyPr wrap="square" rtlCol="0">
            <a:spAutoFit/>
          </a:bodyPr>
          <a:lstStyle/>
          <a:p>
            <a:r>
              <a:rPr lang="en-US" sz="1800" dirty="0">
                <a:latin typeface="+mn-lt"/>
              </a:rPr>
              <a:t>Development of ICT</a:t>
            </a:r>
          </a:p>
        </p:txBody>
      </p:sp>
      <p:sp>
        <p:nvSpPr>
          <p:cNvPr id="8" name="TextBox 7"/>
          <p:cNvSpPr txBox="1"/>
          <p:nvPr/>
        </p:nvSpPr>
        <p:spPr>
          <a:xfrm>
            <a:off x="2514600" y="1734234"/>
            <a:ext cx="1600200" cy="1477328"/>
          </a:xfrm>
          <a:prstGeom prst="rect">
            <a:avLst/>
          </a:prstGeom>
          <a:solidFill>
            <a:srgbClr val="FFFFCC"/>
          </a:solidFill>
          <a:ln w="19050">
            <a:solidFill>
              <a:srgbClr val="C00000"/>
            </a:solidFill>
          </a:ln>
        </p:spPr>
        <p:txBody>
          <a:bodyPr wrap="square" rtlCol="0">
            <a:spAutoFit/>
          </a:bodyPr>
          <a:lstStyle/>
          <a:p>
            <a:r>
              <a:rPr lang="en-US" sz="1800" dirty="0">
                <a:latin typeface="+mn-lt"/>
              </a:rPr>
              <a:t>Format a large number of products, services and fusion</a:t>
            </a:r>
          </a:p>
        </p:txBody>
      </p:sp>
      <p:sp>
        <p:nvSpPr>
          <p:cNvPr id="12" name="Right Arrow 11"/>
          <p:cNvSpPr/>
          <p:nvPr/>
        </p:nvSpPr>
        <p:spPr>
          <a:xfrm>
            <a:off x="4248528" y="2081599"/>
            <a:ext cx="3810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4763256" y="1752600"/>
            <a:ext cx="3999744" cy="646331"/>
          </a:xfrm>
          <a:prstGeom prst="rect">
            <a:avLst/>
          </a:prstGeom>
          <a:solidFill>
            <a:srgbClr val="FFFFCC"/>
          </a:solidFill>
          <a:ln w="19050">
            <a:solidFill>
              <a:srgbClr val="C00000"/>
            </a:solidFill>
          </a:ln>
        </p:spPr>
        <p:txBody>
          <a:bodyPr wrap="square" rtlCol="0">
            <a:spAutoFit/>
          </a:bodyPr>
          <a:lstStyle/>
          <a:p>
            <a:r>
              <a:rPr lang="en-US" sz="1800" dirty="0">
                <a:latin typeface="+mn-lt"/>
              </a:rPr>
              <a:t>Industry boundaries in traditional sense are blurring</a:t>
            </a:r>
          </a:p>
        </p:txBody>
      </p:sp>
      <p:sp>
        <p:nvSpPr>
          <p:cNvPr id="20" name="Curved Left Arrow 19"/>
          <p:cNvSpPr/>
          <p:nvPr/>
        </p:nvSpPr>
        <p:spPr>
          <a:xfrm>
            <a:off x="7429500" y="2489463"/>
            <a:ext cx="381000" cy="53340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Oval 21"/>
          <p:cNvSpPr/>
          <p:nvPr/>
        </p:nvSpPr>
        <p:spPr>
          <a:xfrm>
            <a:off x="5282897" y="2612906"/>
            <a:ext cx="2182045" cy="757886"/>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66FF"/>
                </a:solidFill>
              </a:rPr>
              <a:t>Industry Convergence</a:t>
            </a:r>
          </a:p>
        </p:txBody>
      </p:sp>
      <p:sp>
        <p:nvSpPr>
          <p:cNvPr id="27" name="TextBox 26"/>
          <p:cNvSpPr txBox="1"/>
          <p:nvPr/>
        </p:nvSpPr>
        <p:spPr>
          <a:xfrm>
            <a:off x="418345" y="3621005"/>
            <a:ext cx="4458456" cy="1200329"/>
          </a:xfrm>
          <a:prstGeom prst="rect">
            <a:avLst/>
          </a:prstGeom>
          <a:solidFill>
            <a:schemeClr val="accent1">
              <a:lumMod val="20000"/>
              <a:lumOff val="80000"/>
            </a:schemeClr>
          </a:solidFill>
          <a:ln w="19050">
            <a:solidFill>
              <a:schemeClr val="tx2"/>
            </a:solidFill>
          </a:ln>
        </p:spPr>
        <p:txBody>
          <a:bodyPr wrap="square" rtlCol="0">
            <a:spAutoFit/>
          </a:bodyPr>
          <a:lstStyle/>
          <a:p>
            <a:r>
              <a:rPr lang="en-US" sz="1800" dirty="0">
                <a:latin typeface="+mn-lt"/>
              </a:rPr>
              <a:t>Cross-products, Cross-platforms and Cross-sectored novels among different industries.</a:t>
            </a:r>
          </a:p>
          <a:p>
            <a:r>
              <a:rPr lang="en-US" sz="1800" b="1" dirty="0">
                <a:solidFill>
                  <a:srgbClr val="BA0808"/>
                </a:solidFill>
                <a:latin typeface="+mn-lt"/>
              </a:rPr>
              <a:t>Example</a:t>
            </a:r>
            <a:r>
              <a:rPr lang="en-US" sz="1800" dirty="0">
                <a:latin typeface="+mn-lt"/>
              </a:rPr>
              <a:t>: “Mobile phone and GPS” integration products </a:t>
            </a:r>
          </a:p>
        </p:txBody>
      </p:sp>
      <p:cxnSp>
        <p:nvCxnSpPr>
          <p:cNvPr id="31" name="Curved Connector 30"/>
          <p:cNvCxnSpPr/>
          <p:nvPr/>
        </p:nvCxnSpPr>
        <p:spPr>
          <a:xfrm rot="10800000" flipV="1">
            <a:off x="2528938" y="3145149"/>
            <a:ext cx="2878189" cy="370343"/>
          </a:xfrm>
          <a:prstGeom prst="curvedConnector3">
            <a:avLst/>
          </a:prstGeom>
          <a:ln w="47625">
            <a:tailEnd type="triangle"/>
          </a:ln>
        </p:spPr>
        <p:style>
          <a:lnRef idx="1">
            <a:schemeClr val="accent1"/>
          </a:lnRef>
          <a:fillRef idx="0">
            <a:schemeClr val="accent1"/>
          </a:fillRef>
          <a:effectRef idx="0">
            <a:schemeClr val="accent1"/>
          </a:effectRef>
          <a:fontRef idx="minor">
            <a:schemeClr val="tx1"/>
          </a:fontRef>
        </p:style>
      </p:cxnSp>
      <p:sp>
        <p:nvSpPr>
          <p:cNvPr id="32" name="Right Arrow 31"/>
          <p:cNvSpPr/>
          <p:nvPr/>
        </p:nvSpPr>
        <p:spPr>
          <a:xfrm>
            <a:off x="2018542" y="1935008"/>
            <a:ext cx="3810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8" name="Straight Arrow Connector 47"/>
          <p:cNvCxnSpPr/>
          <p:nvPr/>
        </p:nvCxnSpPr>
        <p:spPr>
          <a:xfrm>
            <a:off x="2667000" y="4902597"/>
            <a:ext cx="0" cy="293132"/>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417443" y="5251599"/>
            <a:ext cx="4438646" cy="1477328"/>
          </a:xfrm>
          <a:prstGeom prst="rect">
            <a:avLst/>
          </a:prstGeom>
          <a:solidFill>
            <a:schemeClr val="accent1">
              <a:lumMod val="20000"/>
              <a:lumOff val="80000"/>
            </a:schemeClr>
          </a:solidFill>
          <a:ln w="19050">
            <a:solidFill>
              <a:schemeClr val="tx2"/>
            </a:solidFill>
          </a:ln>
        </p:spPr>
        <p:txBody>
          <a:bodyPr wrap="square" rtlCol="0">
            <a:spAutoFit/>
          </a:bodyPr>
          <a:lstStyle/>
          <a:p>
            <a:pPr marL="285750" indent="-285750">
              <a:buFont typeface="Wingdings" panose="05000000000000000000" pitchFamily="2" charset="2"/>
              <a:buChar char="§"/>
            </a:pPr>
            <a:r>
              <a:rPr lang="en-US" sz="1800" dirty="0">
                <a:latin typeface="+mn-lt"/>
              </a:rPr>
              <a:t>Create more new products</a:t>
            </a:r>
          </a:p>
          <a:p>
            <a:pPr marL="285750" indent="-285750">
              <a:buFont typeface="Wingdings" panose="05000000000000000000" pitchFamily="2" charset="2"/>
              <a:buChar char="§"/>
            </a:pPr>
            <a:r>
              <a:rPr lang="en-US" sz="1800" dirty="0">
                <a:latin typeface="+mn-lt"/>
              </a:rPr>
              <a:t>Expand type and breadth of services</a:t>
            </a:r>
          </a:p>
          <a:p>
            <a:pPr marL="285750" indent="-285750">
              <a:buFont typeface="Wingdings" panose="05000000000000000000" pitchFamily="2" charset="2"/>
              <a:buChar char="§"/>
            </a:pPr>
            <a:r>
              <a:rPr lang="en-US" sz="1800" dirty="0">
                <a:latin typeface="+mn-lt"/>
              </a:rPr>
              <a:t>Promote development of new services</a:t>
            </a:r>
          </a:p>
          <a:p>
            <a:pPr marL="285750" indent="-285750">
              <a:buFont typeface="Wingdings" panose="05000000000000000000" pitchFamily="2" charset="2"/>
              <a:buChar char="§"/>
            </a:pPr>
            <a:r>
              <a:rPr lang="en-US" sz="1800" dirty="0">
                <a:latin typeface="+mn-lt"/>
              </a:rPr>
              <a:t>Improve and upgrade traditional service (lower cost and/or higher quality)</a:t>
            </a:r>
          </a:p>
        </p:txBody>
      </p:sp>
      <p:sp>
        <p:nvSpPr>
          <p:cNvPr id="55" name="Left Brace 54"/>
          <p:cNvSpPr/>
          <p:nvPr/>
        </p:nvSpPr>
        <p:spPr>
          <a:xfrm flipH="1">
            <a:off x="4934764" y="3809846"/>
            <a:ext cx="344829" cy="2785242"/>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6" name="Right Arrow 55"/>
          <p:cNvSpPr/>
          <p:nvPr/>
        </p:nvSpPr>
        <p:spPr>
          <a:xfrm>
            <a:off x="5386036" y="5096104"/>
            <a:ext cx="287769" cy="21272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56"/>
          <p:cNvSpPr txBox="1"/>
          <p:nvPr/>
        </p:nvSpPr>
        <p:spPr>
          <a:xfrm>
            <a:off x="5737910" y="4570166"/>
            <a:ext cx="3154580" cy="1477328"/>
          </a:xfrm>
          <a:prstGeom prst="rect">
            <a:avLst/>
          </a:prstGeom>
          <a:solidFill>
            <a:schemeClr val="accent1">
              <a:lumMod val="20000"/>
              <a:lumOff val="80000"/>
            </a:schemeClr>
          </a:solidFill>
          <a:ln w="19050">
            <a:solidFill>
              <a:schemeClr val="tx2"/>
            </a:solidFill>
          </a:ln>
        </p:spPr>
        <p:txBody>
          <a:bodyPr wrap="square" rtlCol="0">
            <a:spAutoFit/>
          </a:bodyPr>
          <a:lstStyle/>
          <a:p>
            <a:pPr marL="285750" indent="-285750">
              <a:buFont typeface="Wingdings" panose="05000000000000000000" pitchFamily="2" charset="2"/>
              <a:buChar char="v"/>
            </a:pPr>
            <a:r>
              <a:rPr lang="en-US" sz="1800" dirty="0">
                <a:latin typeface="+mn-lt"/>
              </a:rPr>
              <a:t>Service economy of scale</a:t>
            </a:r>
          </a:p>
          <a:p>
            <a:pPr marL="285750" indent="-285750">
              <a:buFont typeface="Wingdings" panose="05000000000000000000" pitchFamily="2" charset="2"/>
              <a:buChar char="v"/>
            </a:pPr>
            <a:r>
              <a:rPr lang="en-US" sz="1800" dirty="0">
                <a:latin typeface="+mn-lt"/>
              </a:rPr>
              <a:t>A huge driving force to transform “</a:t>
            </a:r>
            <a:r>
              <a:rPr lang="en-US" sz="1800" b="1" dirty="0">
                <a:solidFill>
                  <a:srgbClr val="C00000"/>
                </a:solidFill>
                <a:latin typeface="+mn-lt"/>
              </a:rPr>
              <a:t>manufacturing economy” </a:t>
            </a:r>
            <a:r>
              <a:rPr lang="en-US" sz="1800" dirty="0">
                <a:latin typeface="+mn-lt"/>
              </a:rPr>
              <a:t> to “</a:t>
            </a:r>
            <a:r>
              <a:rPr lang="en-US" sz="1800" b="1" dirty="0">
                <a:solidFill>
                  <a:srgbClr val="C00000"/>
                </a:solidFill>
                <a:latin typeface="+mn-lt"/>
              </a:rPr>
              <a:t>service economy”</a:t>
            </a:r>
          </a:p>
        </p:txBody>
      </p:sp>
    </p:spTree>
    <p:extLst>
      <p:ext uri="{BB962C8B-B14F-4D97-AF65-F5344CB8AC3E}">
        <p14:creationId xmlns:p14="http://schemas.microsoft.com/office/powerpoint/2010/main" val="950062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5"/>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56"/>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2" grpId="0" animBg="1"/>
      <p:bldP spid="13" grpId="0" animBg="1"/>
      <p:bldP spid="20" grpId="0" animBg="1"/>
      <p:bldP spid="22" grpId="0" animBg="1"/>
      <p:bldP spid="27" grpId="0" animBg="1"/>
      <p:bldP spid="32" grpId="0" animBg="1"/>
      <p:bldP spid="53" grpId="0" animBg="1"/>
      <p:bldP spid="55" grpId="0" animBg="1"/>
      <p:bldP spid="56" grpId="0" animBg="1"/>
      <p:bldP spid="5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7</a:t>
            </a:fld>
            <a:endParaRPr lang="th-TH"/>
          </a:p>
        </p:txBody>
      </p:sp>
      <p:sp>
        <p:nvSpPr>
          <p:cNvPr id="10" name="TextBox 9"/>
          <p:cNvSpPr txBox="1"/>
          <p:nvPr/>
        </p:nvSpPr>
        <p:spPr>
          <a:xfrm>
            <a:off x="324228" y="1080538"/>
            <a:ext cx="8610600" cy="523220"/>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3. Business transformation</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b="1" dirty="0"/>
              <a:t>1.1 </a:t>
            </a:r>
            <a:r>
              <a:rPr lang="en-US" b="1" dirty="0">
                <a:solidFill>
                  <a:schemeClr val="bg1"/>
                </a:solidFill>
              </a:rPr>
              <a:t>Three Types of Service Economy Mechanism </a:t>
            </a:r>
          </a:p>
        </p:txBody>
      </p:sp>
      <p:sp>
        <p:nvSpPr>
          <p:cNvPr id="2" name="TextBox 1"/>
          <p:cNvSpPr txBox="1"/>
          <p:nvPr/>
        </p:nvSpPr>
        <p:spPr>
          <a:xfrm>
            <a:off x="508269" y="1791728"/>
            <a:ext cx="8511492" cy="923330"/>
          </a:xfrm>
          <a:prstGeom prst="rect">
            <a:avLst/>
          </a:prstGeom>
          <a:solidFill>
            <a:srgbClr val="FFFFCC"/>
          </a:solidFill>
          <a:ln w="19050">
            <a:solidFill>
              <a:srgbClr val="C00000"/>
            </a:solidFill>
          </a:ln>
        </p:spPr>
        <p:txBody>
          <a:bodyPr wrap="square" rtlCol="0">
            <a:spAutoFit/>
          </a:bodyPr>
          <a:lstStyle/>
          <a:p>
            <a:r>
              <a:rPr lang="en-US" sz="1800" dirty="0">
                <a:latin typeface="+mn-lt"/>
              </a:rPr>
              <a:t>Service activities within manufacturing enterprises continued to expand to create “service value” to maintain long term competitive advantages (product market homogeneity is increasingly competitive so product margins gradually getting thinner)</a:t>
            </a:r>
          </a:p>
        </p:txBody>
      </p:sp>
      <p:sp>
        <p:nvSpPr>
          <p:cNvPr id="8" name="TextBox 7"/>
          <p:cNvSpPr txBox="1"/>
          <p:nvPr/>
        </p:nvSpPr>
        <p:spPr>
          <a:xfrm>
            <a:off x="850808" y="3146970"/>
            <a:ext cx="7557439" cy="923330"/>
          </a:xfrm>
          <a:prstGeom prst="rect">
            <a:avLst/>
          </a:prstGeom>
          <a:solidFill>
            <a:srgbClr val="FFFFCC"/>
          </a:solidFill>
          <a:ln w="19050">
            <a:solidFill>
              <a:srgbClr val="C00000"/>
            </a:solidFill>
          </a:ln>
        </p:spPr>
        <p:txBody>
          <a:bodyPr wrap="square" rtlCol="0">
            <a:spAutoFit/>
          </a:bodyPr>
          <a:lstStyle/>
          <a:p>
            <a:r>
              <a:rPr lang="en-US" sz="1800" dirty="0">
                <a:latin typeface="+mn-lt"/>
              </a:rPr>
              <a:t>Main business function gradually shifted from the original manufacturing products to providing completely systematic services</a:t>
            </a:r>
          </a:p>
          <a:p>
            <a:r>
              <a:rPr lang="en-US" sz="1800" b="1" dirty="0">
                <a:solidFill>
                  <a:srgbClr val="C00000"/>
                </a:solidFill>
                <a:latin typeface="+mn-lt"/>
              </a:rPr>
              <a:t>Example</a:t>
            </a:r>
            <a:r>
              <a:rPr lang="en-US" sz="1800" dirty="0">
                <a:latin typeface="+mn-lt"/>
              </a:rPr>
              <a:t>: IBM</a:t>
            </a:r>
          </a:p>
        </p:txBody>
      </p:sp>
      <p:sp>
        <p:nvSpPr>
          <p:cNvPr id="13" name="TextBox 12"/>
          <p:cNvSpPr txBox="1"/>
          <p:nvPr/>
        </p:nvSpPr>
        <p:spPr>
          <a:xfrm>
            <a:off x="1905000" y="4559260"/>
            <a:ext cx="5867400" cy="369332"/>
          </a:xfrm>
          <a:prstGeom prst="rect">
            <a:avLst/>
          </a:prstGeom>
          <a:solidFill>
            <a:srgbClr val="FFFFCC"/>
          </a:solidFill>
          <a:ln w="19050">
            <a:solidFill>
              <a:srgbClr val="C00000"/>
            </a:solidFill>
          </a:ln>
        </p:spPr>
        <p:txBody>
          <a:bodyPr wrap="square" rtlCol="0">
            <a:spAutoFit/>
          </a:bodyPr>
          <a:lstStyle/>
          <a:p>
            <a:r>
              <a:rPr lang="en-US" sz="1800" dirty="0">
                <a:latin typeface="+mn-lt"/>
              </a:rPr>
              <a:t>Manufacturing enterprises transfer to service enterprises</a:t>
            </a:r>
          </a:p>
        </p:txBody>
      </p:sp>
      <p:sp>
        <p:nvSpPr>
          <p:cNvPr id="22" name="Oval 21"/>
          <p:cNvSpPr/>
          <p:nvPr/>
        </p:nvSpPr>
        <p:spPr>
          <a:xfrm>
            <a:off x="3204118" y="5443968"/>
            <a:ext cx="2644656" cy="757886"/>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66FF"/>
                </a:solidFill>
              </a:rPr>
              <a:t>Business Transformation</a:t>
            </a:r>
          </a:p>
        </p:txBody>
      </p:sp>
      <p:sp>
        <p:nvSpPr>
          <p:cNvPr id="3" name="Arrow: Down 2">
            <a:extLst>
              <a:ext uri="{FF2B5EF4-FFF2-40B4-BE49-F238E27FC236}">
                <a16:creationId xmlns:a16="http://schemas.microsoft.com/office/drawing/2014/main" id="{9B3D9197-B187-4E57-A35B-0B0BF72C0DBD}"/>
              </a:ext>
            </a:extLst>
          </p:cNvPr>
          <p:cNvSpPr/>
          <p:nvPr/>
        </p:nvSpPr>
        <p:spPr>
          <a:xfrm>
            <a:off x="4357481" y="2811116"/>
            <a:ext cx="33793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Arrow: Down 20">
            <a:extLst>
              <a:ext uri="{FF2B5EF4-FFF2-40B4-BE49-F238E27FC236}">
                <a16:creationId xmlns:a16="http://schemas.microsoft.com/office/drawing/2014/main" id="{5EFE8876-2086-4CD9-89DB-E239E11118AA}"/>
              </a:ext>
            </a:extLst>
          </p:cNvPr>
          <p:cNvSpPr/>
          <p:nvPr/>
        </p:nvSpPr>
        <p:spPr>
          <a:xfrm>
            <a:off x="4367420" y="4155754"/>
            <a:ext cx="33793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Down 22">
            <a:extLst>
              <a:ext uri="{FF2B5EF4-FFF2-40B4-BE49-F238E27FC236}">
                <a16:creationId xmlns:a16="http://schemas.microsoft.com/office/drawing/2014/main" id="{DB9B8632-8A18-4FDB-A0BD-21BFB3C2E1E9}"/>
              </a:ext>
            </a:extLst>
          </p:cNvPr>
          <p:cNvSpPr/>
          <p:nvPr/>
        </p:nvSpPr>
        <p:spPr>
          <a:xfrm>
            <a:off x="4357481" y="5033880"/>
            <a:ext cx="33793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9047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3" grpId="0" animBg="1"/>
      <p:bldP spid="22" grpId="0" animBg="1"/>
      <p:bldP spid="3" grpId="0" animBg="1"/>
      <p:bldP spid="21" grpId="0" animBg="1"/>
      <p:bldP spid="2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8</a:t>
            </a:fld>
            <a:endParaRPr lang="th-TH"/>
          </a:p>
        </p:txBody>
      </p:sp>
      <p:sp>
        <p:nvSpPr>
          <p:cNvPr id="9" name="TextBox 8"/>
          <p:cNvSpPr txBox="1"/>
          <p:nvPr/>
        </p:nvSpPr>
        <p:spPr>
          <a:xfrm>
            <a:off x="609600" y="1779142"/>
            <a:ext cx="8004412" cy="4031873"/>
          </a:xfrm>
          <a:prstGeom prst="rect">
            <a:avLst/>
          </a:prstGeom>
          <a:noFill/>
        </p:spPr>
        <p:txBody>
          <a:bodyPr wrap="square" rtlCol="0">
            <a:spAutoFit/>
          </a:bodyPr>
          <a:lstStyle/>
          <a:p>
            <a:r>
              <a:rPr lang="en-US" dirty="0">
                <a:latin typeface="+mn-lt"/>
              </a:rPr>
              <a:t>Based on 3 types of service economy evolution mechanism</a:t>
            </a:r>
          </a:p>
          <a:p>
            <a:endParaRPr lang="en-US" sz="1800" dirty="0">
              <a:latin typeface="+mn-lt"/>
            </a:endParaRPr>
          </a:p>
          <a:p>
            <a:pPr marL="800100" lvl="1" indent="-342900">
              <a:buFont typeface="Wingdings" panose="05000000000000000000" pitchFamily="2" charset="2"/>
              <a:buChar char="v"/>
            </a:pPr>
            <a:r>
              <a:rPr lang="en-US" b="1" dirty="0">
                <a:solidFill>
                  <a:srgbClr val="0066FF"/>
                </a:solidFill>
                <a:latin typeface="+mn-lt"/>
              </a:rPr>
              <a:t>Deepening division mechanism</a:t>
            </a:r>
          </a:p>
          <a:p>
            <a:pPr lvl="1"/>
            <a:endParaRPr lang="en-US" sz="1200" b="1" dirty="0">
              <a:solidFill>
                <a:srgbClr val="0066FF"/>
              </a:solidFill>
              <a:latin typeface="+mn-lt"/>
            </a:endParaRPr>
          </a:p>
          <a:p>
            <a:pPr marL="800100" lvl="1" indent="-342900">
              <a:buFont typeface="Wingdings" panose="05000000000000000000" pitchFamily="2" charset="2"/>
              <a:buChar char="v"/>
            </a:pPr>
            <a:r>
              <a:rPr lang="en-US" b="1" dirty="0">
                <a:solidFill>
                  <a:srgbClr val="0066FF"/>
                </a:solidFill>
                <a:latin typeface="+mn-lt"/>
              </a:rPr>
              <a:t>Industry convergence</a:t>
            </a:r>
          </a:p>
          <a:p>
            <a:pPr lvl="1"/>
            <a:endParaRPr lang="en-US" sz="1200" b="1" dirty="0">
              <a:solidFill>
                <a:srgbClr val="0066FF"/>
              </a:solidFill>
              <a:latin typeface="+mn-lt"/>
            </a:endParaRPr>
          </a:p>
          <a:p>
            <a:pPr marL="800100" lvl="1" indent="-342900">
              <a:buFont typeface="Wingdings" panose="05000000000000000000" pitchFamily="2" charset="2"/>
              <a:buChar char="v"/>
            </a:pPr>
            <a:r>
              <a:rPr lang="en-US" b="1" dirty="0">
                <a:solidFill>
                  <a:srgbClr val="0066FF"/>
                </a:solidFill>
                <a:latin typeface="+mn-lt"/>
              </a:rPr>
              <a:t>Business transformation</a:t>
            </a:r>
          </a:p>
          <a:p>
            <a:endParaRPr lang="en-US" sz="1800" b="1" dirty="0">
              <a:solidFill>
                <a:srgbClr val="0066FF"/>
              </a:solidFill>
              <a:latin typeface="+mn-lt"/>
            </a:endParaRPr>
          </a:p>
          <a:p>
            <a:r>
              <a:rPr lang="en-US" dirty="0">
                <a:latin typeface="+mn-lt"/>
              </a:rPr>
              <a:t>Provide relevant examples of each mechanism in the content of the service industry your group chose. </a:t>
            </a:r>
          </a:p>
        </p:txBody>
      </p:sp>
      <p:sp>
        <p:nvSpPr>
          <p:cNvPr id="10" name="TextBox 9"/>
          <p:cNvSpPr txBox="1"/>
          <p:nvPr/>
        </p:nvSpPr>
        <p:spPr>
          <a:xfrm>
            <a:off x="457200" y="1093809"/>
            <a:ext cx="8004412" cy="523220"/>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Homework and Discussion</a:t>
            </a:r>
          </a:p>
        </p:txBody>
      </p:sp>
      <p:sp>
        <p:nvSpPr>
          <p:cNvPr id="6" name="สี่เหลี่ยมมุมมน 3">
            <a:extLst>
              <a:ext uri="{FF2B5EF4-FFF2-40B4-BE49-F238E27FC236}">
                <a16:creationId xmlns:a16="http://schemas.microsoft.com/office/drawing/2014/main" id="{43D5CF62-84E9-4334-819F-FBC9062B7CFA}"/>
              </a:ext>
            </a:extLst>
          </p:cNvPr>
          <p:cNvSpPr>
            <a:spLocks noChangeArrowheads="1"/>
          </p:cNvSpPr>
          <p:nvPr/>
        </p:nvSpPr>
        <p:spPr bwMode="auto">
          <a:xfrm>
            <a:off x="381000" y="93497"/>
            <a:ext cx="8648700" cy="83820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b="1" dirty="0"/>
              <a:t>1.1 </a:t>
            </a:r>
            <a:r>
              <a:rPr lang="en-US" b="1" dirty="0">
                <a:solidFill>
                  <a:schemeClr val="bg1"/>
                </a:solidFill>
              </a:rPr>
              <a:t>Three Types of Service Economy Mechanism </a:t>
            </a:r>
          </a:p>
        </p:txBody>
      </p:sp>
    </p:spTree>
    <p:extLst>
      <p:ext uri="{BB962C8B-B14F-4D97-AF65-F5344CB8AC3E}">
        <p14:creationId xmlns:p14="http://schemas.microsoft.com/office/powerpoint/2010/main" val="13766054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9</a:t>
            </a:fld>
            <a:endParaRPr lang="th-TH"/>
          </a:p>
        </p:txBody>
      </p:sp>
      <p:sp>
        <p:nvSpPr>
          <p:cNvPr id="9" name="TextBox 8"/>
          <p:cNvSpPr txBox="1"/>
          <p:nvPr/>
        </p:nvSpPr>
        <p:spPr>
          <a:xfrm>
            <a:off x="117612" y="990600"/>
            <a:ext cx="8721587" cy="5724644"/>
          </a:xfrm>
          <a:prstGeom prst="rect">
            <a:avLst/>
          </a:prstGeom>
          <a:noFill/>
        </p:spPr>
        <p:txBody>
          <a:bodyPr wrap="square" rtlCol="0">
            <a:spAutoFit/>
          </a:bodyPr>
          <a:lstStyle/>
          <a:p>
            <a:pPr marL="342900" indent="-342900">
              <a:buFont typeface="Wingdings" panose="05000000000000000000" pitchFamily="2" charset="2"/>
              <a:buChar char="v"/>
            </a:pPr>
            <a:r>
              <a:rPr lang="en-US" sz="2200" dirty="0">
                <a:latin typeface="+mn-lt"/>
              </a:rPr>
              <a:t>This topic describes and explain underlying reasons of the </a:t>
            </a:r>
            <a:r>
              <a:rPr lang="en-US" sz="2200" b="1" dirty="0">
                <a:solidFill>
                  <a:srgbClr val="0066FF"/>
                </a:solidFill>
                <a:latin typeface="+mn-lt"/>
              </a:rPr>
              <a:t>non-linear evolutional characteristics (three stages or S-Shaped characteristics of the relationship)</a:t>
            </a:r>
            <a:r>
              <a:rPr lang="en-US" sz="2200" dirty="0">
                <a:latin typeface="+mn-lt"/>
              </a:rPr>
              <a:t> between </a:t>
            </a:r>
            <a:r>
              <a:rPr lang="en-US" sz="2200" b="1" dirty="0">
                <a:solidFill>
                  <a:srgbClr val="C00000"/>
                </a:solidFill>
                <a:latin typeface="+mn-lt"/>
              </a:rPr>
              <a:t>per capita income</a:t>
            </a:r>
            <a:r>
              <a:rPr lang="en-US" sz="2200" dirty="0">
                <a:latin typeface="+mn-lt"/>
              </a:rPr>
              <a:t> and </a:t>
            </a:r>
            <a:r>
              <a:rPr lang="en-US" sz="2200" b="1" dirty="0">
                <a:solidFill>
                  <a:srgbClr val="C00000"/>
                </a:solidFill>
                <a:latin typeface="+mn-lt"/>
              </a:rPr>
              <a:t>the proportion value-added in service industry in the overall economy</a:t>
            </a:r>
            <a:r>
              <a:rPr lang="en-US" sz="2200" dirty="0">
                <a:latin typeface="+mn-lt"/>
              </a:rPr>
              <a:t>. Those stages include</a:t>
            </a:r>
          </a:p>
          <a:p>
            <a:endParaRPr lang="en-US" sz="2200" dirty="0">
              <a:latin typeface="+mn-lt"/>
            </a:endParaRPr>
          </a:p>
          <a:p>
            <a:pPr marL="800100" lvl="1" indent="-342900">
              <a:buFont typeface="Wingdings" panose="05000000000000000000" pitchFamily="2" charset="2"/>
              <a:buChar char="v"/>
            </a:pPr>
            <a:r>
              <a:rPr lang="en-US" sz="2200" b="1" dirty="0">
                <a:solidFill>
                  <a:srgbClr val="0066FF"/>
                </a:solidFill>
                <a:latin typeface="+mn-lt"/>
              </a:rPr>
              <a:t>Preliminary cultivating period</a:t>
            </a:r>
          </a:p>
          <a:p>
            <a:pPr lvl="1"/>
            <a:r>
              <a:rPr lang="en-US" sz="2200" dirty="0">
                <a:latin typeface="+mn-lt"/>
              </a:rPr>
              <a:t>     (Early and middle stage of industrialization)</a:t>
            </a:r>
            <a:endParaRPr lang="en-US" sz="2200" b="1" dirty="0">
              <a:solidFill>
                <a:srgbClr val="0066FF"/>
              </a:solidFill>
              <a:latin typeface="+mn-lt"/>
            </a:endParaRPr>
          </a:p>
          <a:p>
            <a:pPr lvl="1"/>
            <a:endParaRPr lang="en-US" sz="1800" b="1" dirty="0">
              <a:solidFill>
                <a:srgbClr val="0066FF"/>
              </a:solidFill>
              <a:latin typeface="+mn-lt"/>
            </a:endParaRPr>
          </a:p>
          <a:p>
            <a:pPr marL="800100" lvl="1" indent="-342900">
              <a:buFont typeface="Wingdings" panose="05000000000000000000" pitchFamily="2" charset="2"/>
              <a:buChar char="v"/>
            </a:pPr>
            <a:r>
              <a:rPr lang="en-US" sz="2200" b="1" dirty="0">
                <a:solidFill>
                  <a:srgbClr val="0066FF"/>
                </a:solidFill>
                <a:latin typeface="+mn-lt"/>
              </a:rPr>
              <a:t>Accelerator cultivating period</a:t>
            </a:r>
          </a:p>
          <a:p>
            <a:pPr lvl="1"/>
            <a:r>
              <a:rPr lang="en-US" sz="2200" dirty="0">
                <a:latin typeface="+mn-lt"/>
              </a:rPr>
              <a:t>     (Middle and later stage of industrialization)</a:t>
            </a:r>
          </a:p>
          <a:p>
            <a:pPr lvl="1"/>
            <a:endParaRPr lang="en-US" sz="1800" b="1" dirty="0">
              <a:solidFill>
                <a:srgbClr val="0066FF"/>
              </a:solidFill>
              <a:latin typeface="+mn-lt"/>
            </a:endParaRPr>
          </a:p>
          <a:p>
            <a:pPr marL="800100" lvl="1" indent="-342900">
              <a:buFont typeface="Wingdings" panose="05000000000000000000" pitchFamily="2" charset="2"/>
              <a:buChar char="v"/>
            </a:pPr>
            <a:r>
              <a:rPr lang="en-US" sz="2200" b="1" dirty="0">
                <a:solidFill>
                  <a:srgbClr val="0066FF"/>
                </a:solidFill>
                <a:latin typeface="+mn-lt"/>
              </a:rPr>
              <a:t>Mature period</a:t>
            </a:r>
          </a:p>
          <a:p>
            <a:pPr lvl="1"/>
            <a:r>
              <a:rPr lang="en-US" sz="2200" dirty="0">
                <a:latin typeface="+mn-lt"/>
              </a:rPr>
              <a:t>     (Later stage of industrialization and post industrialization period or  </a:t>
            </a:r>
          </a:p>
          <a:p>
            <a:pPr lvl="1"/>
            <a:r>
              <a:rPr lang="en-US" sz="2200" dirty="0">
                <a:latin typeface="+mn-lt"/>
              </a:rPr>
              <a:t>     matured period of industrialization and urbanization)</a:t>
            </a:r>
            <a:endParaRPr lang="en-US" sz="2200" b="1" dirty="0">
              <a:solidFill>
                <a:srgbClr val="0066FF"/>
              </a:solidFill>
              <a:latin typeface="+mn-lt"/>
            </a:endParaRPr>
          </a:p>
          <a:p>
            <a:endParaRPr lang="en-US" sz="2200" b="1" dirty="0">
              <a:solidFill>
                <a:srgbClr val="0066FF"/>
              </a:solidFill>
              <a:latin typeface="+mn-lt"/>
            </a:endParaRPr>
          </a:p>
          <a:p>
            <a:pPr marL="342900" indent="-342900">
              <a:buFont typeface="Wingdings" panose="05000000000000000000" pitchFamily="2" charset="2"/>
              <a:buChar char="v"/>
            </a:pPr>
            <a:r>
              <a:rPr lang="en-US" sz="2200" dirty="0">
                <a:latin typeface="+mn-lt"/>
              </a:rPr>
              <a:t>Note: this topic also brings </a:t>
            </a:r>
            <a:r>
              <a:rPr lang="en-US" sz="2200" b="1" dirty="0">
                <a:solidFill>
                  <a:srgbClr val="C00000"/>
                </a:solidFill>
                <a:latin typeface="+mn-lt"/>
              </a:rPr>
              <a:t>the industrialization </a:t>
            </a:r>
            <a:r>
              <a:rPr lang="en-US" sz="2200" dirty="0">
                <a:latin typeface="+mn-lt"/>
              </a:rPr>
              <a:t>and </a:t>
            </a:r>
            <a:r>
              <a:rPr lang="en-US" sz="2200" b="1" dirty="0">
                <a:solidFill>
                  <a:srgbClr val="C00000"/>
                </a:solidFill>
                <a:latin typeface="+mn-lt"/>
              </a:rPr>
              <a:t>urbanization process</a:t>
            </a:r>
            <a:r>
              <a:rPr lang="en-US" sz="2200" dirty="0">
                <a:latin typeface="+mn-lt"/>
              </a:rPr>
              <a:t> into the explanation.</a:t>
            </a:r>
          </a:p>
        </p:txBody>
      </p:sp>
      <p:sp>
        <p:nvSpPr>
          <p:cNvPr id="6" name="สี่เหลี่ยมมุมมน 3">
            <a:extLst>
              <a:ext uri="{FF2B5EF4-FFF2-40B4-BE49-F238E27FC236}">
                <a16:creationId xmlns:a16="http://schemas.microsoft.com/office/drawing/2014/main" id="{3B4D8583-20AD-4835-8799-925126363458}"/>
              </a:ext>
            </a:extLst>
          </p:cNvPr>
          <p:cNvSpPr>
            <a:spLocks noChangeArrowheads="1"/>
          </p:cNvSpPr>
          <p:nvPr/>
        </p:nvSpPr>
        <p:spPr bwMode="auto">
          <a:xfrm>
            <a:off x="381000" y="93497"/>
            <a:ext cx="8648700" cy="83820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b="1" dirty="0"/>
              <a:t>1.2 </a:t>
            </a:r>
            <a:r>
              <a:rPr lang="en-US" b="1" dirty="0">
                <a:solidFill>
                  <a:schemeClr val="bg1"/>
                </a:solidFill>
              </a:rPr>
              <a:t>The Non-linear Evolution Characteristics</a:t>
            </a:r>
          </a:p>
        </p:txBody>
      </p:sp>
    </p:spTree>
    <p:extLst>
      <p:ext uri="{BB962C8B-B14F-4D97-AF65-F5344CB8AC3E}">
        <p14:creationId xmlns:p14="http://schemas.microsoft.com/office/powerpoint/2010/main" val="4198958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10</a:t>
            </a:fld>
            <a:endParaRPr lang="th-TH"/>
          </a:p>
        </p:txBody>
      </p:sp>
      <p:sp>
        <p:nvSpPr>
          <p:cNvPr id="10" name="TextBox 9"/>
          <p:cNvSpPr txBox="1"/>
          <p:nvPr/>
        </p:nvSpPr>
        <p:spPr>
          <a:xfrm>
            <a:off x="476250" y="1042253"/>
            <a:ext cx="8458200" cy="830997"/>
          </a:xfrm>
          <a:prstGeom prst="rect">
            <a:avLst/>
          </a:prstGeom>
          <a:solidFill>
            <a:schemeClr val="accent3">
              <a:lumMod val="20000"/>
              <a:lumOff val="80000"/>
            </a:schemeClr>
          </a:solidFill>
        </p:spPr>
        <p:txBody>
          <a:bodyPr wrap="square" rtlCol="0">
            <a:spAutoFit/>
          </a:bodyPr>
          <a:lstStyle/>
          <a:p>
            <a:r>
              <a:rPr lang="en-US" sz="2400" b="1" dirty="0">
                <a:solidFill>
                  <a:srgbClr val="0066FF"/>
                </a:solidFill>
                <a:latin typeface="+mn-lt"/>
              </a:rPr>
              <a:t>The changes of per capita GNI and the proportion of value-added of service industry</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400" b="1" dirty="0"/>
              <a:t>1. Service Industry Evolution Mechanism and Track Characteristics</a:t>
            </a:r>
            <a:endParaRPr lang="th-TH" sz="2400" b="1" dirty="0"/>
          </a:p>
        </p:txBody>
      </p:sp>
      <p:pic>
        <p:nvPicPr>
          <p:cNvPr id="3" name="Picture 2"/>
          <p:cNvPicPr>
            <a:picLocks noChangeAspect="1"/>
          </p:cNvPicPr>
          <p:nvPr/>
        </p:nvPicPr>
        <p:blipFill>
          <a:blip r:embed="rId2"/>
          <a:stretch>
            <a:fillRect/>
          </a:stretch>
        </p:blipFill>
        <p:spPr>
          <a:xfrm>
            <a:off x="609600" y="2133600"/>
            <a:ext cx="7595425" cy="3962400"/>
          </a:xfrm>
          <a:prstGeom prst="rect">
            <a:avLst/>
          </a:prstGeom>
        </p:spPr>
      </p:pic>
      <p:sp>
        <p:nvSpPr>
          <p:cNvPr id="5" name="TextBox 4"/>
          <p:cNvSpPr txBox="1"/>
          <p:nvPr/>
        </p:nvSpPr>
        <p:spPr>
          <a:xfrm>
            <a:off x="685800" y="6324600"/>
            <a:ext cx="2590800" cy="369332"/>
          </a:xfrm>
          <a:prstGeom prst="rect">
            <a:avLst/>
          </a:prstGeom>
          <a:noFill/>
        </p:spPr>
        <p:txBody>
          <a:bodyPr wrap="square" rtlCol="0">
            <a:spAutoFit/>
          </a:bodyPr>
          <a:lstStyle/>
          <a:p>
            <a:r>
              <a:rPr lang="en-US" sz="1800" dirty="0">
                <a:latin typeface="+mn-lt"/>
              </a:rPr>
              <a:t>Source: Zhou (2016)</a:t>
            </a:r>
          </a:p>
        </p:txBody>
      </p:sp>
      <p:sp>
        <p:nvSpPr>
          <p:cNvPr id="11" name="TextBox 10"/>
          <p:cNvSpPr txBox="1"/>
          <p:nvPr/>
        </p:nvSpPr>
        <p:spPr>
          <a:xfrm>
            <a:off x="685800" y="5978902"/>
            <a:ext cx="5105400" cy="369332"/>
          </a:xfrm>
          <a:prstGeom prst="rect">
            <a:avLst/>
          </a:prstGeom>
          <a:noFill/>
        </p:spPr>
        <p:txBody>
          <a:bodyPr wrap="square" rtlCol="0">
            <a:spAutoFit/>
          </a:bodyPr>
          <a:lstStyle/>
          <a:p>
            <a:r>
              <a:rPr lang="en-US" sz="1800" dirty="0">
                <a:latin typeface="+mn-lt"/>
              </a:rPr>
              <a:t>Note: Data sources from World Bank Database </a:t>
            </a:r>
          </a:p>
        </p:txBody>
      </p:sp>
    </p:spTree>
    <p:extLst>
      <p:ext uri="{BB962C8B-B14F-4D97-AF65-F5344CB8AC3E}">
        <p14:creationId xmlns:p14="http://schemas.microsoft.com/office/powerpoint/2010/main" val="3962086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11</a:t>
            </a:fld>
            <a:endParaRPr lang="th-TH"/>
          </a:p>
        </p:txBody>
      </p:sp>
      <p:sp>
        <p:nvSpPr>
          <p:cNvPr id="10" name="TextBox 9"/>
          <p:cNvSpPr txBox="1"/>
          <p:nvPr/>
        </p:nvSpPr>
        <p:spPr>
          <a:xfrm>
            <a:off x="112642" y="700923"/>
            <a:ext cx="8610600" cy="461665"/>
          </a:xfrm>
          <a:prstGeom prst="rect">
            <a:avLst/>
          </a:prstGeom>
          <a:solidFill>
            <a:schemeClr val="accent3">
              <a:lumMod val="20000"/>
              <a:lumOff val="80000"/>
            </a:schemeClr>
          </a:solidFill>
        </p:spPr>
        <p:txBody>
          <a:bodyPr wrap="square" rtlCol="0">
            <a:spAutoFit/>
          </a:bodyPr>
          <a:lstStyle/>
          <a:p>
            <a:r>
              <a:rPr lang="en-US" sz="2400" b="1" dirty="0">
                <a:solidFill>
                  <a:srgbClr val="0066FF"/>
                </a:solidFill>
                <a:effectLst>
                  <a:outerShdw blurRad="38100" dist="38100" dir="2700000" algn="tl">
                    <a:srgbClr val="000000">
                      <a:alpha val="43137"/>
                    </a:srgbClr>
                  </a:outerShdw>
                </a:effectLst>
                <a:latin typeface="+mn-lt"/>
              </a:rPr>
              <a:t>1. Early and middle stage of industrialization </a:t>
            </a:r>
          </a:p>
        </p:txBody>
      </p:sp>
      <p:sp>
        <p:nvSpPr>
          <p:cNvPr id="7" name="สี่เหลี่ยมมุมมน 3"/>
          <p:cNvSpPr>
            <a:spLocks noChangeArrowheads="1"/>
          </p:cNvSpPr>
          <p:nvPr/>
        </p:nvSpPr>
        <p:spPr bwMode="auto">
          <a:xfrm>
            <a:off x="381000" y="93497"/>
            <a:ext cx="8648700" cy="52322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b="1" dirty="0"/>
              <a:t>1.2 </a:t>
            </a:r>
            <a:r>
              <a:rPr lang="en-US" b="1" dirty="0">
                <a:solidFill>
                  <a:schemeClr val="bg1"/>
                </a:solidFill>
              </a:rPr>
              <a:t>The Non-linear Evolution Characteristics</a:t>
            </a:r>
          </a:p>
        </p:txBody>
      </p:sp>
      <p:sp>
        <p:nvSpPr>
          <p:cNvPr id="2" name="TextBox 1"/>
          <p:cNvSpPr txBox="1"/>
          <p:nvPr/>
        </p:nvSpPr>
        <p:spPr>
          <a:xfrm>
            <a:off x="74973" y="1319619"/>
            <a:ext cx="1857867" cy="1569660"/>
          </a:xfrm>
          <a:prstGeom prst="rect">
            <a:avLst/>
          </a:prstGeom>
          <a:solidFill>
            <a:srgbClr val="FFFFCC"/>
          </a:solidFill>
          <a:ln w="19050">
            <a:solidFill>
              <a:srgbClr val="C00000"/>
            </a:solidFill>
          </a:ln>
        </p:spPr>
        <p:txBody>
          <a:bodyPr wrap="square" rtlCol="0">
            <a:spAutoFit/>
          </a:bodyPr>
          <a:lstStyle/>
          <a:p>
            <a:r>
              <a:rPr lang="en-US" sz="1600" dirty="0">
                <a:latin typeface="+mn-lt"/>
              </a:rPr>
              <a:t>Industrialization in light industry (mostly in the labor-intensive or part capital intensive production)</a:t>
            </a:r>
          </a:p>
        </p:txBody>
      </p:sp>
      <p:sp>
        <p:nvSpPr>
          <p:cNvPr id="8" name="TextBox 7"/>
          <p:cNvSpPr txBox="1"/>
          <p:nvPr/>
        </p:nvSpPr>
        <p:spPr>
          <a:xfrm>
            <a:off x="2423768" y="1326427"/>
            <a:ext cx="1986542" cy="1569660"/>
          </a:xfrm>
          <a:prstGeom prst="rect">
            <a:avLst/>
          </a:prstGeom>
          <a:solidFill>
            <a:srgbClr val="FFFFCC"/>
          </a:solidFill>
          <a:ln w="19050">
            <a:solidFill>
              <a:srgbClr val="C00000"/>
            </a:solidFill>
          </a:ln>
        </p:spPr>
        <p:txBody>
          <a:bodyPr wrap="square" rtlCol="0">
            <a:spAutoFit/>
          </a:bodyPr>
          <a:lstStyle/>
          <a:p>
            <a:r>
              <a:rPr lang="en-US" sz="1600" dirty="0">
                <a:latin typeface="+mn-lt"/>
              </a:rPr>
              <a:t>Technical</a:t>
            </a:r>
            <a:r>
              <a:rPr lang="en-US" sz="1400" dirty="0">
                <a:latin typeface="+mn-lt"/>
              </a:rPr>
              <a:t> </a:t>
            </a:r>
            <a:r>
              <a:rPr lang="en-US" sz="1600" dirty="0">
                <a:latin typeface="+mn-lt"/>
              </a:rPr>
              <a:t>content of industrial production, the low-end value chain and social specialization degree not high </a:t>
            </a:r>
          </a:p>
        </p:txBody>
      </p:sp>
      <p:sp>
        <p:nvSpPr>
          <p:cNvPr id="13" name="TextBox 12"/>
          <p:cNvSpPr txBox="1"/>
          <p:nvPr/>
        </p:nvSpPr>
        <p:spPr>
          <a:xfrm>
            <a:off x="4942102" y="1501369"/>
            <a:ext cx="1615477" cy="1077218"/>
          </a:xfrm>
          <a:prstGeom prst="rect">
            <a:avLst/>
          </a:prstGeom>
          <a:solidFill>
            <a:srgbClr val="FFFFCC"/>
          </a:solidFill>
          <a:ln w="19050">
            <a:solidFill>
              <a:srgbClr val="C00000"/>
            </a:solidFill>
          </a:ln>
        </p:spPr>
        <p:txBody>
          <a:bodyPr wrap="square" rtlCol="0">
            <a:spAutoFit/>
          </a:bodyPr>
          <a:lstStyle/>
          <a:p>
            <a:r>
              <a:rPr lang="en-US" sz="1600" dirty="0">
                <a:latin typeface="+mn-lt"/>
              </a:rPr>
              <a:t>Demand for productive service activities relatively low</a:t>
            </a:r>
          </a:p>
        </p:txBody>
      </p:sp>
      <p:sp>
        <p:nvSpPr>
          <p:cNvPr id="32" name="Right Arrow 31"/>
          <p:cNvSpPr/>
          <p:nvPr/>
        </p:nvSpPr>
        <p:spPr>
          <a:xfrm>
            <a:off x="2038755" y="1962743"/>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EE3E2F0C-F5E1-4879-A437-66F64378BE7C}"/>
              </a:ext>
            </a:extLst>
          </p:cNvPr>
          <p:cNvSpPr txBox="1"/>
          <p:nvPr/>
        </p:nvSpPr>
        <p:spPr>
          <a:xfrm>
            <a:off x="7131808" y="1584620"/>
            <a:ext cx="1534893" cy="830997"/>
          </a:xfrm>
          <a:prstGeom prst="rect">
            <a:avLst/>
          </a:prstGeom>
          <a:solidFill>
            <a:srgbClr val="FFFFCC"/>
          </a:solidFill>
          <a:ln w="19050">
            <a:solidFill>
              <a:srgbClr val="C00000"/>
            </a:solidFill>
          </a:ln>
        </p:spPr>
        <p:txBody>
          <a:bodyPr wrap="square" rtlCol="0">
            <a:spAutoFit/>
          </a:bodyPr>
          <a:lstStyle/>
          <a:p>
            <a:r>
              <a:rPr lang="en-US" sz="1600" dirty="0">
                <a:latin typeface="+mn-lt"/>
              </a:rPr>
              <a:t>Demand for productive service    slowly</a:t>
            </a:r>
          </a:p>
        </p:txBody>
      </p:sp>
      <p:sp>
        <p:nvSpPr>
          <p:cNvPr id="29" name="Right Arrow 31">
            <a:extLst>
              <a:ext uri="{FF2B5EF4-FFF2-40B4-BE49-F238E27FC236}">
                <a16:creationId xmlns:a16="http://schemas.microsoft.com/office/drawing/2014/main" id="{CB373E5B-42D4-4C01-A19E-4B9B6637185F}"/>
              </a:ext>
            </a:extLst>
          </p:cNvPr>
          <p:cNvSpPr/>
          <p:nvPr/>
        </p:nvSpPr>
        <p:spPr>
          <a:xfrm>
            <a:off x="4497762" y="1916729"/>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Arrow 31">
            <a:extLst>
              <a:ext uri="{FF2B5EF4-FFF2-40B4-BE49-F238E27FC236}">
                <a16:creationId xmlns:a16="http://schemas.microsoft.com/office/drawing/2014/main" id="{061B859D-586B-4905-BABE-3FF128AC1414}"/>
              </a:ext>
            </a:extLst>
          </p:cNvPr>
          <p:cNvSpPr/>
          <p:nvPr/>
        </p:nvSpPr>
        <p:spPr>
          <a:xfrm>
            <a:off x="6667066" y="1947019"/>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3" name="Straight Arrow Connector 32">
            <a:extLst>
              <a:ext uri="{FF2B5EF4-FFF2-40B4-BE49-F238E27FC236}">
                <a16:creationId xmlns:a16="http://schemas.microsoft.com/office/drawing/2014/main" id="{71E8E273-A24A-4A23-8475-1964BDE2CEC5}"/>
              </a:ext>
            </a:extLst>
          </p:cNvPr>
          <p:cNvCxnSpPr/>
          <p:nvPr/>
        </p:nvCxnSpPr>
        <p:spPr>
          <a:xfrm flipV="1">
            <a:off x="7862811" y="2104449"/>
            <a:ext cx="0" cy="240268"/>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E23BBAF7-EB5C-435D-844A-856FCA793AA3}"/>
              </a:ext>
            </a:extLst>
          </p:cNvPr>
          <p:cNvSpPr txBox="1"/>
          <p:nvPr/>
        </p:nvSpPr>
        <p:spPr>
          <a:xfrm>
            <a:off x="69425" y="3056215"/>
            <a:ext cx="1775450" cy="1815882"/>
          </a:xfrm>
          <a:prstGeom prst="rect">
            <a:avLst/>
          </a:prstGeom>
          <a:solidFill>
            <a:srgbClr val="FFFFCC"/>
          </a:solidFill>
          <a:ln w="19050">
            <a:solidFill>
              <a:srgbClr val="C00000"/>
            </a:solidFill>
          </a:ln>
        </p:spPr>
        <p:txBody>
          <a:bodyPr wrap="square" rtlCol="0">
            <a:spAutoFit/>
          </a:bodyPr>
          <a:lstStyle/>
          <a:p>
            <a:r>
              <a:rPr lang="en-US" sz="1600" dirty="0">
                <a:latin typeface="+mn-lt"/>
              </a:rPr>
              <a:t>Urbanization absorbed large rural surplus labor force who became employee in industrial production</a:t>
            </a:r>
          </a:p>
        </p:txBody>
      </p:sp>
      <p:sp>
        <p:nvSpPr>
          <p:cNvPr id="36" name="Right Arrow 31">
            <a:extLst>
              <a:ext uri="{FF2B5EF4-FFF2-40B4-BE49-F238E27FC236}">
                <a16:creationId xmlns:a16="http://schemas.microsoft.com/office/drawing/2014/main" id="{A07C4A1C-ADEA-4605-B243-FD91680487E9}"/>
              </a:ext>
            </a:extLst>
          </p:cNvPr>
          <p:cNvSpPr/>
          <p:nvPr/>
        </p:nvSpPr>
        <p:spPr>
          <a:xfrm>
            <a:off x="1871548" y="3814265"/>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extLst>
              <a:ext uri="{FF2B5EF4-FFF2-40B4-BE49-F238E27FC236}">
                <a16:creationId xmlns:a16="http://schemas.microsoft.com/office/drawing/2014/main" id="{89EFD0A5-475A-477F-8E75-43AA8F4919B4}"/>
              </a:ext>
            </a:extLst>
          </p:cNvPr>
          <p:cNvSpPr txBox="1"/>
          <p:nvPr/>
        </p:nvSpPr>
        <p:spPr>
          <a:xfrm>
            <a:off x="2215463" y="3139452"/>
            <a:ext cx="1337565" cy="1569660"/>
          </a:xfrm>
          <a:prstGeom prst="rect">
            <a:avLst/>
          </a:prstGeom>
          <a:solidFill>
            <a:srgbClr val="FFFFCC"/>
          </a:solidFill>
          <a:ln w="19050">
            <a:solidFill>
              <a:srgbClr val="C00000"/>
            </a:solidFill>
          </a:ln>
        </p:spPr>
        <p:txBody>
          <a:bodyPr wrap="square" rtlCol="0">
            <a:spAutoFit/>
          </a:bodyPr>
          <a:lstStyle/>
          <a:p>
            <a:r>
              <a:rPr lang="en-US" sz="1600" dirty="0">
                <a:latin typeface="+mn-lt"/>
              </a:rPr>
              <a:t>Labor engaged in physical work matched with type of industry.</a:t>
            </a:r>
          </a:p>
        </p:txBody>
      </p:sp>
      <p:sp>
        <p:nvSpPr>
          <p:cNvPr id="39" name="Right Arrow 31">
            <a:extLst>
              <a:ext uri="{FF2B5EF4-FFF2-40B4-BE49-F238E27FC236}">
                <a16:creationId xmlns:a16="http://schemas.microsoft.com/office/drawing/2014/main" id="{57FD7270-C076-45DA-8FDF-C70A47CF03FE}"/>
              </a:ext>
            </a:extLst>
          </p:cNvPr>
          <p:cNvSpPr/>
          <p:nvPr/>
        </p:nvSpPr>
        <p:spPr>
          <a:xfrm>
            <a:off x="3579701" y="3814265"/>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1B10624C-E9F6-41C6-B3FF-7DA046A5DF5B}"/>
              </a:ext>
            </a:extLst>
          </p:cNvPr>
          <p:cNvSpPr txBox="1"/>
          <p:nvPr/>
        </p:nvSpPr>
        <p:spPr>
          <a:xfrm>
            <a:off x="3938558" y="3262562"/>
            <a:ext cx="1228184" cy="1323439"/>
          </a:xfrm>
          <a:prstGeom prst="rect">
            <a:avLst/>
          </a:prstGeom>
          <a:solidFill>
            <a:srgbClr val="FFFFCC"/>
          </a:solidFill>
          <a:ln w="19050">
            <a:solidFill>
              <a:srgbClr val="C00000"/>
            </a:solidFill>
          </a:ln>
        </p:spPr>
        <p:txBody>
          <a:bodyPr wrap="square" rtlCol="0">
            <a:spAutoFit/>
          </a:bodyPr>
          <a:lstStyle/>
          <a:p>
            <a:r>
              <a:rPr lang="en-US" sz="1600" dirty="0">
                <a:latin typeface="+mn-lt"/>
              </a:rPr>
              <a:t>With surplus of labor, income of labor    , but not much</a:t>
            </a:r>
          </a:p>
        </p:txBody>
      </p:sp>
      <p:cxnSp>
        <p:nvCxnSpPr>
          <p:cNvPr id="42" name="Straight Arrow Connector 41">
            <a:extLst>
              <a:ext uri="{FF2B5EF4-FFF2-40B4-BE49-F238E27FC236}">
                <a16:creationId xmlns:a16="http://schemas.microsoft.com/office/drawing/2014/main" id="{4B9648A0-C84E-4570-9C63-CFD67EEA17EF}"/>
              </a:ext>
            </a:extLst>
          </p:cNvPr>
          <p:cNvCxnSpPr/>
          <p:nvPr/>
        </p:nvCxnSpPr>
        <p:spPr>
          <a:xfrm flipV="1">
            <a:off x="4549219" y="4049949"/>
            <a:ext cx="0" cy="240268"/>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71B55D3E-A8CA-4FA9-9AF0-765A76A48E10}"/>
              </a:ext>
            </a:extLst>
          </p:cNvPr>
          <p:cNvSpPr txBox="1"/>
          <p:nvPr/>
        </p:nvSpPr>
        <p:spPr>
          <a:xfrm>
            <a:off x="5516300" y="3118611"/>
            <a:ext cx="1486574" cy="1815882"/>
          </a:xfrm>
          <a:prstGeom prst="rect">
            <a:avLst/>
          </a:prstGeom>
          <a:solidFill>
            <a:srgbClr val="FFFFCC"/>
          </a:solidFill>
          <a:ln w="19050">
            <a:solidFill>
              <a:srgbClr val="C00000"/>
            </a:solidFill>
          </a:ln>
        </p:spPr>
        <p:txBody>
          <a:bodyPr wrap="square" rtlCol="0">
            <a:spAutoFit/>
          </a:bodyPr>
          <a:lstStyle/>
          <a:p>
            <a:r>
              <a:rPr lang="en-US" sz="1600" dirty="0">
                <a:latin typeface="+mn-lt"/>
              </a:rPr>
              <a:t>Income generally used to improve material living standard more than service product</a:t>
            </a:r>
          </a:p>
        </p:txBody>
      </p:sp>
      <p:sp>
        <p:nvSpPr>
          <p:cNvPr id="44" name="Right Arrow 31">
            <a:extLst>
              <a:ext uri="{FF2B5EF4-FFF2-40B4-BE49-F238E27FC236}">
                <a16:creationId xmlns:a16="http://schemas.microsoft.com/office/drawing/2014/main" id="{9B2661E4-3D89-4F38-975F-F2499EF83DD1}"/>
              </a:ext>
            </a:extLst>
          </p:cNvPr>
          <p:cNvSpPr/>
          <p:nvPr/>
        </p:nvSpPr>
        <p:spPr>
          <a:xfrm>
            <a:off x="5179994" y="3798462"/>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ight Arrow 31">
            <a:extLst>
              <a:ext uri="{FF2B5EF4-FFF2-40B4-BE49-F238E27FC236}">
                <a16:creationId xmlns:a16="http://schemas.microsoft.com/office/drawing/2014/main" id="{9C02A08D-53D0-4134-BF85-3FE4EE756ACB}"/>
              </a:ext>
            </a:extLst>
          </p:cNvPr>
          <p:cNvSpPr/>
          <p:nvPr/>
        </p:nvSpPr>
        <p:spPr>
          <a:xfrm>
            <a:off x="7021938" y="3789727"/>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5F14CB4-79C8-4C15-98A7-2ABB5DA3D54C}"/>
              </a:ext>
            </a:extLst>
          </p:cNvPr>
          <p:cNvSpPr txBox="1"/>
          <p:nvPr/>
        </p:nvSpPr>
        <p:spPr>
          <a:xfrm>
            <a:off x="7352432" y="3459220"/>
            <a:ext cx="1334368" cy="1077218"/>
          </a:xfrm>
          <a:prstGeom prst="rect">
            <a:avLst/>
          </a:prstGeom>
          <a:solidFill>
            <a:srgbClr val="FFFFCC"/>
          </a:solidFill>
          <a:ln w="19050">
            <a:solidFill>
              <a:srgbClr val="C00000"/>
            </a:solidFill>
          </a:ln>
        </p:spPr>
        <p:txBody>
          <a:bodyPr wrap="square" rtlCol="0">
            <a:spAutoFit/>
          </a:bodyPr>
          <a:lstStyle/>
          <a:p>
            <a:r>
              <a:rPr lang="en-US" sz="1600" dirty="0">
                <a:latin typeface="+mn-lt"/>
              </a:rPr>
              <a:t>Demand for consumption service   slowly </a:t>
            </a:r>
          </a:p>
        </p:txBody>
      </p:sp>
      <p:cxnSp>
        <p:nvCxnSpPr>
          <p:cNvPr id="47" name="Straight Arrow Connector 46">
            <a:extLst>
              <a:ext uri="{FF2B5EF4-FFF2-40B4-BE49-F238E27FC236}">
                <a16:creationId xmlns:a16="http://schemas.microsoft.com/office/drawing/2014/main" id="{BA9DBB98-D1E5-485D-AAB1-9B74EC52D635}"/>
              </a:ext>
            </a:extLst>
          </p:cNvPr>
          <p:cNvCxnSpPr/>
          <p:nvPr/>
        </p:nvCxnSpPr>
        <p:spPr>
          <a:xfrm flipV="1">
            <a:off x="8153400" y="3962400"/>
            <a:ext cx="0" cy="240268"/>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9" name="Left Brace 48">
            <a:extLst>
              <a:ext uri="{FF2B5EF4-FFF2-40B4-BE49-F238E27FC236}">
                <a16:creationId xmlns:a16="http://schemas.microsoft.com/office/drawing/2014/main" id="{AA09A565-93B7-4EF1-9E87-551E3AA3600A}"/>
              </a:ext>
            </a:extLst>
          </p:cNvPr>
          <p:cNvSpPr/>
          <p:nvPr/>
        </p:nvSpPr>
        <p:spPr>
          <a:xfrm flipH="1">
            <a:off x="8686799" y="2203011"/>
            <a:ext cx="309551" cy="1759389"/>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TextBox 50">
            <a:extLst>
              <a:ext uri="{FF2B5EF4-FFF2-40B4-BE49-F238E27FC236}">
                <a16:creationId xmlns:a16="http://schemas.microsoft.com/office/drawing/2014/main" id="{E23B03DC-A397-4EF1-8BDD-F134E66CD2E8}"/>
              </a:ext>
            </a:extLst>
          </p:cNvPr>
          <p:cNvSpPr txBox="1"/>
          <p:nvPr/>
        </p:nvSpPr>
        <p:spPr>
          <a:xfrm>
            <a:off x="1932840" y="5205584"/>
            <a:ext cx="5511570" cy="1200329"/>
          </a:xfrm>
          <a:prstGeom prst="rect">
            <a:avLst/>
          </a:prstGeom>
          <a:solidFill>
            <a:srgbClr val="FFFFCC"/>
          </a:solidFill>
          <a:ln w="19050">
            <a:solidFill>
              <a:srgbClr val="C00000"/>
            </a:solidFill>
          </a:ln>
        </p:spPr>
        <p:txBody>
          <a:bodyPr wrap="square" rtlCol="0">
            <a:spAutoFit/>
          </a:bodyPr>
          <a:lstStyle/>
          <a:p>
            <a:pPr marL="342900" indent="-342900">
              <a:buFont typeface="Wingdings" panose="05000000000000000000" pitchFamily="2" charset="2"/>
              <a:buChar char="q"/>
            </a:pPr>
            <a:r>
              <a:rPr lang="en-US" sz="2000" b="1" dirty="0">
                <a:solidFill>
                  <a:srgbClr val="0000FF"/>
                </a:solidFill>
                <a:latin typeface="+mn-lt"/>
              </a:rPr>
              <a:t>Service Demand &amp; Supply was not very strong</a:t>
            </a:r>
          </a:p>
          <a:p>
            <a:endParaRPr lang="en-US" sz="1200" b="1" dirty="0">
              <a:solidFill>
                <a:srgbClr val="0000FF"/>
              </a:solidFill>
              <a:latin typeface="+mn-lt"/>
            </a:endParaRPr>
          </a:p>
          <a:p>
            <a:pPr marL="342900" indent="-342900">
              <a:buFont typeface="Wingdings" panose="05000000000000000000" pitchFamily="2" charset="2"/>
              <a:buChar char="q"/>
            </a:pPr>
            <a:r>
              <a:rPr lang="en-US" sz="2000" b="1" dirty="0">
                <a:solidFill>
                  <a:srgbClr val="0000FF"/>
                </a:solidFill>
                <a:latin typeface="+mn-lt"/>
              </a:rPr>
              <a:t>Slow growth in service industry, although the proportion might be higher</a:t>
            </a:r>
          </a:p>
        </p:txBody>
      </p:sp>
      <p:sp>
        <p:nvSpPr>
          <p:cNvPr id="17" name="Arrow: Right 16">
            <a:extLst>
              <a:ext uri="{FF2B5EF4-FFF2-40B4-BE49-F238E27FC236}">
                <a16:creationId xmlns:a16="http://schemas.microsoft.com/office/drawing/2014/main" id="{4E14757A-2DEA-4BA1-AC15-D10FF5B87227}"/>
              </a:ext>
            </a:extLst>
          </p:cNvPr>
          <p:cNvSpPr/>
          <p:nvPr/>
        </p:nvSpPr>
        <p:spPr>
          <a:xfrm>
            <a:off x="7636565" y="5415842"/>
            <a:ext cx="1414450" cy="365125"/>
          </a:xfrm>
          <a:prstGeom prst="rightArrow">
            <a:avLst/>
          </a:prstGeom>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C4AC2B9-F1C9-4777-8F71-EDD540E90BDF}"/>
              </a:ext>
            </a:extLst>
          </p:cNvPr>
          <p:cNvSpPr/>
          <p:nvPr/>
        </p:nvSpPr>
        <p:spPr>
          <a:xfrm>
            <a:off x="8915399" y="3111984"/>
            <a:ext cx="114301" cy="26030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01216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1"/>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42"/>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44"/>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43"/>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45"/>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46"/>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47"/>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49"/>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1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17"/>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3" grpId="0" animBg="1"/>
      <p:bldP spid="32" grpId="0" animBg="1"/>
      <p:bldP spid="28" grpId="0" animBg="1"/>
      <p:bldP spid="29" grpId="0" animBg="1"/>
      <p:bldP spid="30" grpId="0" animBg="1"/>
      <p:bldP spid="35" grpId="0" animBg="1"/>
      <p:bldP spid="36" grpId="0" animBg="1"/>
      <p:bldP spid="38" grpId="0" animBg="1"/>
      <p:bldP spid="39" grpId="0" animBg="1"/>
      <p:bldP spid="41" grpId="0" animBg="1"/>
      <p:bldP spid="43" grpId="0" animBg="1"/>
      <p:bldP spid="44" grpId="0" animBg="1"/>
      <p:bldP spid="45" grpId="0" animBg="1"/>
      <p:bldP spid="46" grpId="0" animBg="1"/>
      <p:bldP spid="49" grpId="0" animBg="1"/>
      <p:bldP spid="51" grpId="0" animBg="1"/>
      <p:bldP spid="17" grpId="0" animBg="1"/>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12</a:t>
            </a:fld>
            <a:endParaRPr lang="th-TH"/>
          </a:p>
        </p:txBody>
      </p:sp>
      <p:sp>
        <p:nvSpPr>
          <p:cNvPr id="10" name="TextBox 9"/>
          <p:cNvSpPr txBox="1"/>
          <p:nvPr/>
        </p:nvSpPr>
        <p:spPr>
          <a:xfrm>
            <a:off x="112642" y="700923"/>
            <a:ext cx="8610600" cy="461665"/>
          </a:xfrm>
          <a:prstGeom prst="rect">
            <a:avLst/>
          </a:prstGeom>
          <a:solidFill>
            <a:schemeClr val="accent3">
              <a:lumMod val="20000"/>
              <a:lumOff val="80000"/>
            </a:schemeClr>
          </a:solidFill>
        </p:spPr>
        <p:txBody>
          <a:bodyPr wrap="square" rtlCol="0">
            <a:spAutoFit/>
          </a:bodyPr>
          <a:lstStyle/>
          <a:p>
            <a:r>
              <a:rPr lang="en-US" sz="2400" b="1" dirty="0">
                <a:solidFill>
                  <a:srgbClr val="0066FF"/>
                </a:solidFill>
                <a:effectLst>
                  <a:outerShdw blurRad="38100" dist="38100" dir="2700000" algn="tl">
                    <a:srgbClr val="000000">
                      <a:alpha val="43137"/>
                    </a:srgbClr>
                  </a:outerShdw>
                </a:effectLst>
                <a:latin typeface="+mn-lt"/>
              </a:rPr>
              <a:t>2. Middle and later stage of industrialization </a:t>
            </a:r>
          </a:p>
        </p:txBody>
      </p:sp>
      <p:sp>
        <p:nvSpPr>
          <p:cNvPr id="7" name="สี่เหลี่ยมมุมมน 3"/>
          <p:cNvSpPr>
            <a:spLocks noChangeArrowheads="1"/>
          </p:cNvSpPr>
          <p:nvPr/>
        </p:nvSpPr>
        <p:spPr bwMode="auto">
          <a:xfrm>
            <a:off x="381000" y="93497"/>
            <a:ext cx="8648700" cy="52322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b="1" dirty="0"/>
              <a:t>1.2 </a:t>
            </a:r>
            <a:r>
              <a:rPr lang="en-US" b="1" dirty="0">
                <a:solidFill>
                  <a:schemeClr val="bg1"/>
                </a:solidFill>
              </a:rPr>
              <a:t>The Non-linear Evolution Characteristics</a:t>
            </a:r>
          </a:p>
        </p:txBody>
      </p:sp>
      <p:sp>
        <p:nvSpPr>
          <p:cNvPr id="2" name="TextBox 1"/>
          <p:cNvSpPr txBox="1"/>
          <p:nvPr/>
        </p:nvSpPr>
        <p:spPr>
          <a:xfrm>
            <a:off x="74973" y="1319619"/>
            <a:ext cx="2812588" cy="1323439"/>
          </a:xfrm>
          <a:prstGeom prst="rect">
            <a:avLst/>
          </a:prstGeom>
          <a:solidFill>
            <a:srgbClr val="FFFFCC"/>
          </a:solidFill>
          <a:ln w="19050">
            <a:solidFill>
              <a:srgbClr val="C00000"/>
            </a:solidFill>
          </a:ln>
        </p:spPr>
        <p:txBody>
          <a:bodyPr wrap="square" rtlCol="0">
            <a:spAutoFit/>
          </a:bodyPr>
          <a:lstStyle/>
          <a:p>
            <a:pPr marL="285750" indent="-285750">
              <a:buFont typeface="Wingdings" panose="05000000000000000000" pitchFamily="2" charset="2"/>
              <a:buChar char="§"/>
            </a:pPr>
            <a:r>
              <a:rPr lang="en-US" sz="1600" dirty="0">
                <a:latin typeface="+mn-lt"/>
              </a:rPr>
              <a:t>Basic industry, </a:t>
            </a:r>
          </a:p>
          <a:p>
            <a:pPr marL="285750" indent="-285750">
              <a:buFont typeface="Wingdings" panose="05000000000000000000" pitchFamily="2" charset="2"/>
              <a:buChar char="§"/>
            </a:pPr>
            <a:r>
              <a:rPr lang="en-US" sz="1600" dirty="0">
                <a:latin typeface="+mn-lt"/>
              </a:rPr>
              <a:t>heavy chemical industry,</a:t>
            </a:r>
          </a:p>
          <a:p>
            <a:pPr marL="285750" indent="-285750">
              <a:buFont typeface="Wingdings" panose="05000000000000000000" pitchFamily="2" charset="2"/>
              <a:buChar char="§"/>
            </a:pPr>
            <a:r>
              <a:rPr lang="en-US" sz="1600" dirty="0">
                <a:latin typeface="+mn-lt"/>
              </a:rPr>
              <a:t>capital intensive industry</a:t>
            </a:r>
          </a:p>
          <a:p>
            <a:pPr marL="285750" indent="-285750">
              <a:buFont typeface="Wingdings" panose="05000000000000000000" pitchFamily="2" charset="2"/>
              <a:buChar char="§"/>
            </a:pPr>
            <a:r>
              <a:rPr lang="en-US" sz="1600" dirty="0">
                <a:latin typeface="+mn-lt"/>
              </a:rPr>
              <a:t>technology intensive industry </a:t>
            </a:r>
          </a:p>
        </p:txBody>
      </p:sp>
      <p:sp>
        <p:nvSpPr>
          <p:cNvPr id="8" name="TextBox 7"/>
          <p:cNvSpPr txBox="1"/>
          <p:nvPr/>
        </p:nvSpPr>
        <p:spPr>
          <a:xfrm>
            <a:off x="3579701" y="1359479"/>
            <a:ext cx="2229424" cy="1077218"/>
          </a:xfrm>
          <a:prstGeom prst="rect">
            <a:avLst/>
          </a:prstGeom>
          <a:solidFill>
            <a:srgbClr val="FFFFCC"/>
          </a:solidFill>
          <a:ln w="19050">
            <a:solidFill>
              <a:srgbClr val="C00000"/>
            </a:solidFill>
          </a:ln>
        </p:spPr>
        <p:txBody>
          <a:bodyPr wrap="square" rtlCol="0">
            <a:spAutoFit/>
          </a:bodyPr>
          <a:lstStyle/>
          <a:p>
            <a:r>
              <a:rPr lang="en-US" sz="1600" dirty="0">
                <a:latin typeface="+mn-lt"/>
              </a:rPr>
              <a:t>Production of technology chain transfer from low-end to high and mid grade.</a:t>
            </a:r>
          </a:p>
        </p:txBody>
      </p:sp>
      <p:sp>
        <p:nvSpPr>
          <p:cNvPr id="32" name="Right Arrow 31"/>
          <p:cNvSpPr/>
          <p:nvPr/>
        </p:nvSpPr>
        <p:spPr>
          <a:xfrm>
            <a:off x="3017635" y="1876869"/>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EE3E2F0C-F5E1-4879-A437-66F64378BE7C}"/>
              </a:ext>
            </a:extLst>
          </p:cNvPr>
          <p:cNvSpPr txBox="1"/>
          <p:nvPr/>
        </p:nvSpPr>
        <p:spPr>
          <a:xfrm>
            <a:off x="6618507" y="1500950"/>
            <a:ext cx="1534893" cy="830997"/>
          </a:xfrm>
          <a:prstGeom prst="rect">
            <a:avLst/>
          </a:prstGeom>
          <a:solidFill>
            <a:srgbClr val="FFFFCC"/>
          </a:solidFill>
          <a:ln w="19050">
            <a:solidFill>
              <a:srgbClr val="C00000"/>
            </a:solidFill>
          </a:ln>
        </p:spPr>
        <p:txBody>
          <a:bodyPr wrap="square" rtlCol="0">
            <a:spAutoFit/>
          </a:bodyPr>
          <a:lstStyle/>
          <a:p>
            <a:r>
              <a:rPr lang="en-US" sz="1600" dirty="0">
                <a:latin typeface="+mn-lt"/>
              </a:rPr>
              <a:t>Demand for productive service    rapidly</a:t>
            </a:r>
          </a:p>
        </p:txBody>
      </p:sp>
      <p:sp>
        <p:nvSpPr>
          <p:cNvPr id="29" name="Right Arrow 31">
            <a:extLst>
              <a:ext uri="{FF2B5EF4-FFF2-40B4-BE49-F238E27FC236}">
                <a16:creationId xmlns:a16="http://schemas.microsoft.com/office/drawing/2014/main" id="{CB373E5B-42D4-4C01-A19E-4B9B6637185F}"/>
              </a:ext>
            </a:extLst>
          </p:cNvPr>
          <p:cNvSpPr/>
          <p:nvPr/>
        </p:nvSpPr>
        <p:spPr>
          <a:xfrm>
            <a:off x="6091103" y="1819306"/>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3" name="Straight Arrow Connector 32">
            <a:extLst>
              <a:ext uri="{FF2B5EF4-FFF2-40B4-BE49-F238E27FC236}">
                <a16:creationId xmlns:a16="http://schemas.microsoft.com/office/drawing/2014/main" id="{71E8E273-A24A-4A23-8475-1964BDE2CEC5}"/>
              </a:ext>
            </a:extLst>
          </p:cNvPr>
          <p:cNvCxnSpPr/>
          <p:nvPr/>
        </p:nvCxnSpPr>
        <p:spPr>
          <a:xfrm flipV="1">
            <a:off x="7385953" y="2057796"/>
            <a:ext cx="0" cy="240268"/>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E23BBAF7-EB5C-435D-844A-856FCA793AA3}"/>
              </a:ext>
            </a:extLst>
          </p:cNvPr>
          <p:cNvSpPr txBox="1"/>
          <p:nvPr/>
        </p:nvSpPr>
        <p:spPr>
          <a:xfrm>
            <a:off x="19878" y="2937670"/>
            <a:ext cx="2455849" cy="2554545"/>
          </a:xfrm>
          <a:prstGeom prst="rect">
            <a:avLst/>
          </a:prstGeom>
          <a:solidFill>
            <a:srgbClr val="FFFFCC"/>
          </a:solidFill>
          <a:ln w="19050">
            <a:solidFill>
              <a:srgbClr val="C00000"/>
            </a:solidFill>
          </a:ln>
        </p:spPr>
        <p:txBody>
          <a:bodyPr wrap="square" rtlCol="0">
            <a:spAutoFit/>
          </a:bodyPr>
          <a:lstStyle/>
          <a:p>
            <a:pPr marL="285750" indent="-285750">
              <a:buFont typeface="Wingdings" panose="05000000000000000000" pitchFamily="2" charset="2"/>
              <a:buChar char="§"/>
            </a:pPr>
            <a:r>
              <a:rPr lang="en-US" sz="1600" dirty="0">
                <a:latin typeface="+mn-lt"/>
              </a:rPr>
              <a:t>Urbanization now still have rural surplus labor force flowing to the city.</a:t>
            </a:r>
          </a:p>
          <a:p>
            <a:pPr marL="285750" indent="-285750">
              <a:buFont typeface="Wingdings" panose="05000000000000000000" pitchFamily="2" charset="2"/>
              <a:buChar char="§"/>
            </a:pPr>
            <a:r>
              <a:rPr lang="en-US" sz="1600" dirty="0">
                <a:latin typeface="+mn-lt"/>
              </a:rPr>
              <a:t>But second and third generation human capital has more composition of knowledge and have high skills.</a:t>
            </a:r>
          </a:p>
        </p:txBody>
      </p:sp>
      <p:sp>
        <p:nvSpPr>
          <p:cNvPr id="36" name="Right Arrow 31">
            <a:extLst>
              <a:ext uri="{FF2B5EF4-FFF2-40B4-BE49-F238E27FC236}">
                <a16:creationId xmlns:a16="http://schemas.microsoft.com/office/drawing/2014/main" id="{A07C4A1C-ADEA-4605-B243-FD91680487E9}"/>
              </a:ext>
            </a:extLst>
          </p:cNvPr>
          <p:cNvSpPr/>
          <p:nvPr/>
        </p:nvSpPr>
        <p:spPr>
          <a:xfrm>
            <a:off x="2628870" y="3601865"/>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extLst>
              <a:ext uri="{FF2B5EF4-FFF2-40B4-BE49-F238E27FC236}">
                <a16:creationId xmlns:a16="http://schemas.microsoft.com/office/drawing/2014/main" id="{89EFD0A5-475A-477F-8E75-43AA8F4919B4}"/>
              </a:ext>
            </a:extLst>
          </p:cNvPr>
          <p:cNvSpPr txBox="1"/>
          <p:nvPr/>
        </p:nvSpPr>
        <p:spPr>
          <a:xfrm>
            <a:off x="3052187" y="2945498"/>
            <a:ext cx="1252161" cy="1815882"/>
          </a:xfrm>
          <a:prstGeom prst="rect">
            <a:avLst/>
          </a:prstGeom>
          <a:solidFill>
            <a:srgbClr val="FFFFCC"/>
          </a:solidFill>
          <a:ln w="19050">
            <a:solidFill>
              <a:srgbClr val="C00000"/>
            </a:solidFill>
          </a:ln>
        </p:spPr>
        <p:txBody>
          <a:bodyPr wrap="square" rtlCol="0">
            <a:spAutoFit/>
          </a:bodyPr>
          <a:lstStyle/>
          <a:p>
            <a:r>
              <a:rPr lang="en-US" sz="1600" dirty="0">
                <a:latin typeface="+mn-lt"/>
              </a:rPr>
              <a:t>Labor supply matched demand (especially for high skilled work force)</a:t>
            </a:r>
          </a:p>
        </p:txBody>
      </p:sp>
      <p:sp>
        <p:nvSpPr>
          <p:cNvPr id="39" name="Right Arrow 31">
            <a:extLst>
              <a:ext uri="{FF2B5EF4-FFF2-40B4-BE49-F238E27FC236}">
                <a16:creationId xmlns:a16="http://schemas.microsoft.com/office/drawing/2014/main" id="{57FD7270-C076-45DA-8FDF-C70A47CF03FE}"/>
              </a:ext>
            </a:extLst>
          </p:cNvPr>
          <p:cNvSpPr/>
          <p:nvPr/>
        </p:nvSpPr>
        <p:spPr>
          <a:xfrm>
            <a:off x="4346955" y="3574642"/>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1B10624C-E9F6-41C6-B3FF-7DA046A5DF5B}"/>
              </a:ext>
            </a:extLst>
          </p:cNvPr>
          <p:cNvSpPr txBox="1"/>
          <p:nvPr/>
        </p:nvSpPr>
        <p:spPr>
          <a:xfrm>
            <a:off x="4738021" y="2945498"/>
            <a:ext cx="1228184" cy="1569660"/>
          </a:xfrm>
          <a:prstGeom prst="rect">
            <a:avLst/>
          </a:prstGeom>
          <a:solidFill>
            <a:srgbClr val="FFFFCC"/>
          </a:solidFill>
          <a:ln w="19050">
            <a:solidFill>
              <a:srgbClr val="C00000"/>
            </a:solidFill>
          </a:ln>
        </p:spPr>
        <p:txBody>
          <a:bodyPr wrap="square" rtlCol="0">
            <a:spAutoFit/>
          </a:bodyPr>
          <a:lstStyle/>
          <a:p>
            <a:r>
              <a:rPr lang="en-US" sz="1600" dirty="0">
                <a:latin typeface="+mn-lt"/>
              </a:rPr>
              <a:t>High skill and professional skill labor have higher income</a:t>
            </a:r>
          </a:p>
        </p:txBody>
      </p:sp>
      <p:sp>
        <p:nvSpPr>
          <p:cNvPr id="43" name="TextBox 42">
            <a:extLst>
              <a:ext uri="{FF2B5EF4-FFF2-40B4-BE49-F238E27FC236}">
                <a16:creationId xmlns:a16="http://schemas.microsoft.com/office/drawing/2014/main" id="{71B55D3E-A8CA-4FA9-9AF0-765A76A48E10}"/>
              </a:ext>
            </a:extLst>
          </p:cNvPr>
          <p:cNvSpPr txBox="1"/>
          <p:nvPr/>
        </p:nvSpPr>
        <p:spPr>
          <a:xfrm>
            <a:off x="6377455" y="2954396"/>
            <a:ext cx="1929102" cy="1569660"/>
          </a:xfrm>
          <a:prstGeom prst="rect">
            <a:avLst/>
          </a:prstGeom>
          <a:solidFill>
            <a:srgbClr val="FFFFCC"/>
          </a:solidFill>
          <a:ln w="19050">
            <a:solidFill>
              <a:srgbClr val="C00000"/>
            </a:solidFill>
          </a:ln>
        </p:spPr>
        <p:txBody>
          <a:bodyPr wrap="square" rtlCol="0">
            <a:spAutoFit/>
          </a:bodyPr>
          <a:lstStyle/>
          <a:p>
            <a:r>
              <a:rPr lang="en-US" sz="1600" dirty="0">
                <a:latin typeface="+mn-lt"/>
              </a:rPr>
              <a:t>After the material life of family reaches certain level, demand for service consumption     rapidly</a:t>
            </a:r>
          </a:p>
        </p:txBody>
      </p:sp>
      <p:sp>
        <p:nvSpPr>
          <p:cNvPr id="44" name="Right Arrow 31">
            <a:extLst>
              <a:ext uri="{FF2B5EF4-FFF2-40B4-BE49-F238E27FC236}">
                <a16:creationId xmlns:a16="http://schemas.microsoft.com/office/drawing/2014/main" id="{9B2661E4-3D89-4F38-975F-F2499EF83DD1}"/>
              </a:ext>
            </a:extLst>
          </p:cNvPr>
          <p:cNvSpPr/>
          <p:nvPr/>
        </p:nvSpPr>
        <p:spPr>
          <a:xfrm>
            <a:off x="6049507" y="3582521"/>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7" name="Straight Arrow Connector 46">
            <a:extLst>
              <a:ext uri="{FF2B5EF4-FFF2-40B4-BE49-F238E27FC236}">
                <a16:creationId xmlns:a16="http://schemas.microsoft.com/office/drawing/2014/main" id="{BA9DBB98-D1E5-485D-AAB1-9B74EC52D635}"/>
              </a:ext>
            </a:extLst>
          </p:cNvPr>
          <p:cNvCxnSpPr/>
          <p:nvPr/>
        </p:nvCxnSpPr>
        <p:spPr>
          <a:xfrm flipV="1">
            <a:off x="7639878" y="4011827"/>
            <a:ext cx="0" cy="240268"/>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9" name="Left Brace 48">
            <a:extLst>
              <a:ext uri="{FF2B5EF4-FFF2-40B4-BE49-F238E27FC236}">
                <a16:creationId xmlns:a16="http://schemas.microsoft.com/office/drawing/2014/main" id="{AA09A565-93B7-4EF1-9E87-551E3AA3600A}"/>
              </a:ext>
            </a:extLst>
          </p:cNvPr>
          <p:cNvSpPr/>
          <p:nvPr/>
        </p:nvSpPr>
        <p:spPr>
          <a:xfrm flipH="1">
            <a:off x="8486934" y="2065804"/>
            <a:ext cx="309551" cy="1759389"/>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TextBox 50">
            <a:extLst>
              <a:ext uri="{FF2B5EF4-FFF2-40B4-BE49-F238E27FC236}">
                <a16:creationId xmlns:a16="http://schemas.microsoft.com/office/drawing/2014/main" id="{E23B03DC-A397-4EF1-8BDD-F134E66CD2E8}"/>
              </a:ext>
            </a:extLst>
          </p:cNvPr>
          <p:cNvSpPr txBox="1"/>
          <p:nvPr/>
        </p:nvSpPr>
        <p:spPr>
          <a:xfrm>
            <a:off x="3334877" y="5165224"/>
            <a:ext cx="4240858" cy="969496"/>
          </a:xfrm>
          <a:prstGeom prst="rect">
            <a:avLst/>
          </a:prstGeom>
          <a:solidFill>
            <a:srgbClr val="FFFFCC"/>
          </a:solidFill>
          <a:ln w="19050">
            <a:solidFill>
              <a:srgbClr val="C00000"/>
            </a:solidFill>
          </a:ln>
        </p:spPr>
        <p:txBody>
          <a:bodyPr wrap="square" rtlCol="0">
            <a:spAutoFit/>
          </a:bodyPr>
          <a:lstStyle/>
          <a:p>
            <a:r>
              <a:rPr lang="en-US" sz="2400" b="1" dirty="0">
                <a:solidFill>
                  <a:srgbClr val="0000FF"/>
                </a:solidFill>
                <a:latin typeface="+mn-lt"/>
              </a:rPr>
              <a:t>Service industry grows rapidly</a:t>
            </a:r>
          </a:p>
          <a:p>
            <a:endParaRPr lang="en-US" sz="900" b="1" dirty="0">
              <a:solidFill>
                <a:srgbClr val="0000FF"/>
              </a:solidFill>
              <a:latin typeface="+mn-lt"/>
            </a:endParaRPr>
          </a:p>
          <a:p>
            <a:r>
              <a:rPr lang="en-US" sz="2400" b="1" dirty="0">
                <a:solidFill>
                  <a:srgbClr val="0000FF"/>
                </a:solidFill>
                <a:latin typeface="+mn-lt"/>
              </a:rPr>
              <a:t>(Accelerated Growth)</a:t>
            </a:r>
          </a:p>
        </p:txBody>
      </p:sp>
      <p:sp>
        <p:nvSpPr>
          <p:cNvPr id="17" name="Arrow: Right 16">
            <a:extLst>
              <a:ext uri="{FF2B5EF4-FFF2-40B4-BE49-F238E27FC236}">
                <a16:creationId xmlns:a16="http://schemas.microsoft.com/office/drawing/2014/main" id="{4E14757A-2DEA-4BA1-AC15-D10FF5B87227}"/>
              </a:ext>
            </a:extLst>
          </p:cNvPr>
          <p:cNvSpPr/>
          <p:nvPr/>
        </p:nvSpPr>
        <p:spPr>
          <a:xfrm>
            <a:off x="7636565" y="5415842"/>
            <a:ext cx="1414450" cy="365125"/>
          </a:xfrm>
          <a:prstGeom prst="rightArrow">
            <a:avLst/>
          </a:prstGeom>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C4AC2B9-F1C9-4777-8F71-EDD540E90BDF}"/>
              </a:ext>
            </a:extLst>
          </p:cNvPr>
          <p:cNvSpPr/>
          <p:nvPr/>
        </p:nvSpPr>
        <p:spPr>
          <a:xfrm>
            <a:off x="8915399" y="3111984"/>
            <a:ext cx="114301" cy="26030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Straight Arrow Connector 30">
            <a:extLst>
              <a:ext uri="{FF2B5EF4-FFF2-40B4-BE49-F238E27FC236}">
                <a16:creationId xmlns:a16="http://schemas.microsoft.com/office/drawing/2014/main" id="{13FE5A85-957E-415D-B64C-0FD25F21EE6C}"/>
              </a:ext>
            </a:extLst>
          </p:cNvPr>
          <p:cNvCxnSpPr>
            <a:cxnSpLocks/>
          </p:cNvCxnSpPr>
          <p:nvPr/>
        </p:nvCxnSpPr>
        <p:spPr>
          <a:xfrm flipV="1">
            <a:off x="2667000" y="1584620"/>
            <a:ext cx="0" cy="615931"/>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803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1"/>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43"/>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47"/>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49"/>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18"/>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17"/>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2" grpId="0" animBg="1"/>
      <p:bldP spid="28" grpId="0" animBg="1"/>
      <p:bldP spid="29" grpId="0" animBg="1"/>
      <p:bldP spid="35" grpId="0" animBg="1"/>
      <p:bldP spid="36" grpId="0" animBg="1"/>
      <p:bldP spid="38" grpId="0" animBg="1"/>
      <p:bldP spid="39" grpId="0" animBg="1"/>
      <p:bldP spid="41" grpId="0" animBg="1"/>
      <p:bldP spid="43" grpId="0" animBg="1"/>
      <p:bldP spid="44" grpId="0" animBg="1"/>
      <p:bldP spid="49" grpId="0" animBg="1"/>
      <p:bldP spid="51" grpId="0" animBg="1"/>
      <p:bldP spid="17" grpId="0"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13</a:t>
            </a:fld>
            <a:endParaRPr lang="th-TH"/>
          </a:p>
        </p:txBody>
      </p:sp>
      <p:sp>
        <p:nvSpPr>
          <p:cNvPr id="10" name="TextBox 9"/>
          <p:cNvSpPr txBox="1"/>
          <p:nvPr/>
        </p:nvSpPr>
        <p:spPr>
          <a:xfrm>
            <a:off x="112642" y="700923"/>
            <a:ext cx="8610600" cy="461665"/>
          </a:xfrm>
          <a:prstGeom prst="rect">
            <a:avLst/>
          </a:prstGeom>
          <a:solidFill>
            <a:schemeClr val="accent3">
              <a:lumMod val="20000"/>
              <a:lumOff val="80000"/>
            </a:schemeClr>
          </a:solidFill>
        </p:spPr>
        <p:txBody>
          <a:bodyPr wrap="square" rtlCol="0">
            <a:spAutoFit/>
          </a:bodyPr>
          <a:lstStyle/>
          <a:p>
            <a:r>
              <a:rPr lang="en-US" sz="2400" b="1" dirty="0">
                <a:solidFill>
                  <a:srgbClr val="0066FF"/>
                </a:solidFill>
                <a:effectLst>
                  <a:outerShdw blurRad="38100" dist="38100" dir="2700000" algn="tl">
                    <a:srgbClr val="000000">
                      <a:alpha val="43137"/>
                    </a:srgbClr>
                  </a:outerShdw>
                </a:effectLst>
                <a:latin typeface="+mn-lt"/>
              </a:rPr>
              <a:t>3. Later stage of industrialization, post industrialization period</a:t>
            </a:r>
          </a:p>
        </p:txBody>
      </p:sp>
      <p:sp>
        <p:nvSpPr>
          <p:cNvPr id="7" name="สี่เหลี่ยมมุมมน 3"/>
          <p:cNvSpPr>
            <a:spLocks noChangeArrowheads="1"/>
          </p:cNvSpPr>
          <p:nvPr/>
        </p:nvSpPr>
        <p:spPr bwMode="auto">
          <a:xfrm>
            <a:off x="381000" y="93497"/>
            <a:ext cx="8648700" cy="52322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b="1" dirty="0"/>
              <a:t>1.2 </a:t>
            </a:r>
            <a:r>
              <a:rPr lang="en-US" b="1" dirty="0">
                <a:solidFill>
                  <a:schemeClr val="bg1"/>
                </a:solidFill>
              </a:rPr>
              <a:t>The Non-linear Evolution Characteristics</a:t>
            </a:r>
          </a:p>
        </p:txBody>
      </p:sp>
      <p:sp>
        <p:nvSpPr>
          <p:cNvPr id="2" name="TextBox 1"/>
          <p:cNvSpPr txBox="1"/>
          <p:nvPr/>
        </p:nvSpPr>
        <p:spPr>
          <a:xfrm>
            <a:off x="74973" y="1319619"/>
            <a:ext cx="2422136" cy="1569660"/>
          </a:xfrm>
          <a:prstGeom prst="rect">
            <a:avLst/>
          </a:prstGeom>
          <a:solidFill>
            <a:srgbClr val="FFFFCC"/>
          </a:solidFill>
          <a:ln w="19050">
            <a:solidFill>
              <a:srgbClr val="C00000"/>
            </a:solidFill>
          </a:ln>
        </p:spPr>
        <p:txBody>
          <a:bodyPr wrap="square" rtlCol="0">
            <a:spAutoFit/>
          </a:bodyPr>
          <a:lstStyle/>
          <a:p>
            <a:pPr marL="285750" indent="-285750">
              <a:buFont typeface="Wingdings" panose="05000000000000000000" pitchFamily="2" charset="2"/>
              <a:buChar char="§"/>
            </a:pPr>
            <a:r>
              <a:rPr lang="en-US" sz="1600" dirty="0">
                <a:latin typeface="+mn-lt"/>
              </a:rPr>
              <a:t>Industrialization entered mature period. </a:t>
            </a:r>
          </a:p>
          <a:p>
            <a:pPr marL="285750" indent="-285750">
              <a:buFont typeface="Wingdings" panose="05000000000000000000" pitchFamily="2" charset="2"/>
              <a:buChar char="§"/>
            </a:pPr>
            <a:r>
              <a:rPr lang="en-US" sz="1600" dirty="0">
                <a:latin typeface="+mn-lt"/>
              </a:rPr>
              <a:t>Industrial production &amp; agriculture reach the height of modernization</a:t>
            </a:r>
          </a:p>
        </p:txBody>
      </p:sp>
      <p:sp>
        <p:nvSpPr>
          <p:cNvPr id="8" name="TextBox 7"/>
          <p:cNvSpPr txBox="1"/>
          <p:nvPr/>
        </p:nvSpPr>
        <p:spPr>
          <a:xfrm>
            <a:off x="2959640" y="1389543"/>
            <a:ext cx="1706813" cy="830997"/>
          </a:xfrm>
          <a:prstGeom prst="rect">
            <a:avLst/>
          </a:prstGeom>
          <a:solidFill>
            <a:srgbClr val="FFFFCC"/>
          </a:solidFill>
          <a:ln w="19050">
            <a:solidFill>
              <a:srgbClr val="C00000"/>
            </a:solidFill>
          </a:ln>
        </p:spPr>
        <p:txBody>
          <a:bodyPr wrap="square" rtlCol="0">
            <a:spAutoFit/>
          </a:bodyPr>
          <a:lstStyle/>
          <a:p>
            <a:r>
              <a:rPr lang="en-US" sz="1600" dirty="0">
                <a:latin typeface="+mn-lt"/>
              </a:rPr>
              <a:t>Still need a variety of support of producer services</a:t>
            </a:r>
          </a:p>
        </p:txBody>
      </p:sp>
      <p:sp>
        <p:nvSpPr>
          <p:cNvPr id="13" name="TextBox 12"/>
          <p:cNvSpPr txBox="1"/>
          <p:nvPr/>
        </p:nvSpPr>
        <p:spPr>
          <a:xfrm>
            <a:off x="5116554" y="1392381"/>
            <a:ext cx="1615477" cy="830997"/>
          </a:xfrm>
          <a:prstGeom prst="rect">
            <a:avLst/>
          </a:prstGeom>
          <a:solidFill>
            <a:srgbClr val="FFFFCC"/>
          </a:solidFill>
          <a:ln w="19050">
            <a:solidFill>
              <a:srgbClr val="C00000"/>
            </a:solidFill>
          </a:ln>
        </p:spPr>
        <p:txBody>
          <a:bodyPr wrap="square" rtlCol="0">
            <a:spAutoFit/>
          </a:bodyPr>
          <a:lstStyle/>
          <a:p>
            <a:r>
              <a:rPr lang="en-US" sz="1600" dirty="0">
                <a:latin typeface="+mn-lt"/>
              </a:rPr>
              <a:t>Demand for middle service still </a:t>
            </a:r>
          </a:p>
        </p:txBody>
      </p:sp>
      <p:sp>
        <p:nvSpPr>
          <p:cNvPr id="32" name="Right Arrow 31"/>
          <p:cNvSpPr/>
          <p:nvPr/>
        </p:nvSpPr>
        <p:spPr>
          <a:xfrm>
            <a:off x="2593227" y="1687146"/>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EE3E2F0C-F5E1-4879-A437-66F64378BE7C}"/>
              </a:ext>
            </a:extLst>
          </p:cNvPr>
          <p:cNvSpPr txBox="1"/>
          <p:nvPr/>
        </p:nvSpPr>
        <p:spPr>
          <a:xfrm>
            <a:off x="7104107" y="1416235"/>
            <a:ext cx="1486574" cy="830997"/>
          </a:xfrm>
          <a:prstGeom prst="rect">
            <a:avLst/>
          </a:prstGeom>
          <a:solidFill>
            <a:srgbClr val="FFFFCC"/>
          </a:solidFill>
          <a:ln w="19050">
            <a:solidFill>
              <a:srgbClr val="C00000"/>
            </a:solidFill>
          </a:ln>
        </p:spPr>
        <p:txBody>
          <a:bodyPr wrap="square" rtlCol="0">
            <a:spAutoFit/>
          </a:bodyPr>
          <a:lstStyle/>
          <a:p>
            <a:r>
              <a:rPr lang="en-US" sz="1600" dirty="0">
                <a:latin typeface="+mn-lt"/>
              </a:rPr>
              <a:t>Producer service industry still grow</a:t>
            </a:r>
          </a:p>
        </p:txBody>
      </p:sp>
      <p:sp>
        <p:nvSpPr>
          <p:cNvPr id="29" name="Right Arrow 31">
            <a:extLst>
              <a:ext uri="{FF2B5EF4-FFF2-40B4-BE49-F238E27FC236}">
                <a16:creationId xmlns:a16="http://schemas.microsoft.com/office/drawing/2014/main" id="{CB373E5B-42D4-4C01-A19E-4B9B6637185F}"/>
              </a:ext>
            </a:extLst>
          </p:cNvPr>
          <p:cNvSpPr/>
          <p:nvPr/>
        </p:nvSpPr>
        <p:spPr>
          <a:xfrm>
            <a:off x="4744478" y="1697465"/>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Arrow 31">
            <a:extLst>
              <a:ext uri="{FF2B5EF4-FFF2-40B4-BE49-F238E27FC236}">
                <a16:creationId xmlns:a16="http://schemas.microsoft.com/office/drawing/2014/main" id="{061B859D-586B-4905-BABE-3FF128AC1414}"/>
              </a:ext>
            </a:extLst>
          </p:cNvPr>
          <p:cNvSpPr/>
          <p:nvPr/>
        </p:nvSpPr>
        <p:spPr>
          <a:xfrm>
            <a:off x="6786865" y="1681793"/>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a:extLst>
              <a:ext uri="{FF2B5EF4-FFF2-40B4-BE49-F238E27FC236}">
                <a16:creationId xmlns:a16="http://schemas.microsoft.com/office/drawing/2014/main" id="{E23BBAF7-EB5C-435D-844A-856FCA793AA3}"/>
              </a:ext>
            </a:extLst>
          </p:cNvPr>
          <p:cNvSpPr txBox="1"/>
          <p:nvPr/>
        </p:nvSpPr>
        <p:spPr>
          <a:xfrm>
            <a:off x="39529" y="3136054"/>
            <a:ext cx="1945316" cy="2554545"/>
          </a:xfrm>
          <a:prstGeom prst="rect">
            <a:avLst/>
          </a:prstGeom>
          <a:solidFill>
            <a:srgbClr val="FFFFCC"/>
          </a:solidFill>
          <a:ln w="19050">
            <a:solidFill>
              <a:srgbClr val="C00000"/>
            </a:solidFill>
          </a:ln>
        </p:spPr>
        <p:txBody>
          <a:bodyPr wrap="square" rtlCol="0">
            <a:spAutoFit/>
          </a:bodyPr>
          <a:lstStyle/>
          <a:p>
            <a:pPr marL="285750" indent="-285750">
              <a:buFont typeface="Wingdings" panose="05000000000000000000" pitchFamily="2" charset="2"/>
              <a:buChar char="§"/>
            </a:pPr>
            <a:r>
              <a:rPr lang="en-US" sz="1600" dirty="0">
                <a:latin typeface="+mn-lt"/>
              </a:rPr>
              <a:t>Urbanization entered mature period.</a:t>
            </a:r>
          </a:p>
          <a:p>
            <a:pPr marL="285750" indent="-285750">
              <a:buFont typeface="Wingdings" panose="05000000000000000000" pitchFamily="2" charset="2"/>
              <a:buChar char="§"/>
            </a:pPr>
            <a:r>
              <a:rPr lang="en-US" sz="1600" dirty="0">
                <a:latin typeface="+mn-lt"/>
              </a:rPr>
              <a:t>Transfer of rural surplus labor force had come to an end</a:t>
            </a:r>
          </a:p>
          <a:p>
            <a:pPr marL="285750" indent="-285750">
              <a:buFont typeface="Wingdings" panose="05000000000000000000" pitchFamily="2" charset="2"/>
              <a:buChar char="§"/>
            </a:pPr>
            <a:r>
              <a:rPr lang="en-US" sz="1600" dirty="0">
                <a:latin typeface="+mn-lt"/>
              </a:rPr>
              <a:t>Proportion of urban population was high</a:t>
            </a:r>
          </a:p>
        </p:txBody>
      </p:sp>
      <p:sp>
        <p:nvSpPr>
          <p:cNvPr id="36" name="Right Arrow 31">
            <a:extLst>
              <a:ext uri="{FF2B5EF4-FFF2-40B4-BE49-F238E27FC236}">
                <a16:creationId xmlns:a16="http://schemas.microsoft.com/office/drawing/2014/main" id="{A07C4A1C-ADEA-4605-B243-FD91680487E9}"/>
              </a:ext>
            </a:extLst>
          </p:cNvPr>
          <p:cNvSpPr/>
          <p:nvPr/>
        </p:nvSpPr>
        <p:spPr>
          <a:xfrm>
            <a:off x="2028240" y="3755089"/>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extLst>
              <a:ext uri="{FF2B5EF4-FFF2-40B4-BE49-F238E27FC236}">
                <a16:creationId xmlns:a16="http://schemas.microsoft.com/office/drawing/2014/main" id="{89EFD0A5-475A-477F-8E75-43AA8F4919B4}"/>
              </a:ext>
            </a:extLst>
          </p:cNvPr>
          <p:cNvSpPr txBox="1"/>
          <p:nvPr/>
        </p:nvSpPr>
        <p:spPr>
          <a:xfrm>
            <a:off x="2356139" y="3152545"/>
            <a:ext cx="1337565" cy="1323439"/>
          </a:xfrm>
          <a:prstGeom prst="rect">
            <a:avLst/>
          </a:prstGeom>
          <a:solidFill>
            <a:srgbClr val="FFFFCC"/>
          </a:solidFill>
          <a:ln w="19050">
            <a:solidFill>
              <a:srgbClr val="C00000"/>
            </a:solidFill>
          </a:ln>
        </p:spPr>
        <p:txBody>
          <a:bodyPr wrap="square" rtlCol="0">
            <a:spAutoFit/>
          </a:bodyPr>
          <a:lstStyle/>
          <a:p>
            <a:r>
              <a:rPr lang="en-US" sz="1600" dirty="0">
                <a:latin typeface="+mn-lt"/>
              </a:rPr>
              <a:t>Laborers possessed professional knowledge and skills</a:t>
            </a:r>
          </a:p>
        </p:txBody>
      </p:sp>
      <p:sp>
        <p:nvSpPr>
          <p:cNvPr id="39" name="Right Arrow 31">
            <a:extLst>
              <a:ext uri="{FF2B5EF4-FFF2-40B4-BE49-F238E27FC236}">
                <a16:creationId xmlns:a16="http://schemas.microsoft.com/office/drawing/2014/main" id="{57FD7270-C076-45DA-8FDF-C70A47CF03FE}"/>
              </a:ext>
            </a:extLst>
          </p:cNvPr>
          <p:cNvSpPr/>
          <p:nvPr/>
        </p:nvSpPr>
        <p:spPr>
          <a:xfrm>
            <a:off x="3765212" y="3739017"/>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1B10624C-E9F6-41C6-B3FF-7DA046A5DF5B}"/>
              </a:ext>
            </a:extLst>
          </p:cNvPr>
          <p:cNvSpPr txBox="1"/>
          <p:nvPr/>
        </p:nvSpPr>
        <p:spPr>
          <a:xfrm>
            <a:off x="4132141" y="3549878"/>
            <a:ext cx="891876" cy="584775"/>
          </a:xfrm>
          <a:prstGeom prst="rect">
            <a:avLst/>
          </a:prstGeom>
          <a:solidFill>
            <a:srgbClr val="FFFFCC"/>
          </a:solidFill>
          <a:ln w="19050">
            <a:solidFill>
              <a:srgbClr val="C00000"/>
            </a:solidFill>
          </a:ln>
        </p:spPr>
        <p:txBody>
          <a:bodyPr wrap="square" rtlCol="0">
            <a:spAutoFit/>
          </a:bodyPr>
          <a:lstStyle/>
          <a:p>
            <a:r>
              <a:rPr lang="en-US" sz="1600" dirty="0">
                <a:latin typeface="+mn-lt"/>
              </a:rPr>
              <a:t>Labor income</a:t>
            </a:r>
          </a:p>
        </p:txBody>
      </p:sp>
      <p:cxnSp>
        <p:nvCxnSpPr>
          <p:cNvPr id="42" name="Straight Arrow Connector 41">
            <a:extLst>
              <a:ext uri="{FF2B5EF4-FFF2-40B4-BE49-F238E27FC236}">
                <a16:creationId xmlns:a16="http://schemas.microsoft.com/office/drawing/2014/main" id="{4B9648A0-C84E-4570-9C63-CFD67EEA17EF}"/>
              </a:ext>
            </a:extLst>
          </p:cNvPr>
          <p:cNvCxnSpPr/>
          <p:nvPr/>
        </p:nvCxnSpPr>
        <p:spPr>
          <a:xfrm flipV="1">
            <a:off x="4917379" y="3733888"/>
            <a:ext cx="0" cy="240268"/>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71B55D3E-A8CA-4FA9-9AF0-765A76A48E10}"/>
              </a:ext>
            </a:extLst>
          </p:cNvPr>
          <p:cNvSpPr txBox="1"/>
          <p:nvPr/>
        </p:nvSpPr>
        <p:spPr>
          <a:xfrm>
            <a:off x="5512985" y="3339729"/>
            <a:ext cx="1273244" cy="1077218"/>
          </a:xfrm>
          <a:prstGeom prst="rect">
            <a:avLst/>
          </a:prstGeom>
          <a:solidFill>
            <a:srgbClr val="FFFFCC"/>
          </a:solidFill>
          <a:ln w="19050">
            <a:solidFill>
              <a:srgbClr val="C00000"/>
            </a:solidFill>
          </a:ln>
        </p:spPr>
        <p:txBody>
          <a:bodyPr wrap="square" rtlCol="0">
            <a:spAutoFit/>
          </a:bodyPr>
          <a:lstStyle/>
          <a:p>
            <a:r>
              <a:rPr lang="en-US" sz="1600" dirty="0">
                <a:latin typeface="+mn-lt"/>
              </a:rPr>
              <a:t>Demand for service consumption gradually </a:t>
            </a:r>
          </a:p>
        </p:txBody>
      </p:sp>
      <p:sp>
        <p:nvSpPr>
          <p:cNvPr id="44" name="Right Arrow 31">
            <a:extLst>
              <a:ext uri="{FF2B5EF4-FFF2-40B4-BE49-F238E27FC236}">
                <a16:creationId xmlns:a16="http://schemas.microsoft.com/office/drawing/2014/main" id="{9B2661E4-3D89-4F38-975F-F2499EF83DD1}"/>
              </a:ext>
            </a:extLst>
          </p:cNvPr>
          <p:cNvSpPr/>
          <p:nvPr/>
        </p:nvSpPr>
        <p:spPr>
          <a:xfrm>
            <a:off x="5124235" y="3730773"/>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ight Arrow 31">
            <a:extLst>
              <a:ext uri="{FF2B5EF4-FFF2-40B4-BE49-F238E27FC236}">
                <a16:creationId xmlns:a16="http://schemas.microsoft.com/office/drawing/2014/main" id="{9C02A08D-53D0-4134-BF85-3FE4EE756ACB}"/>
              </a:ext>
            </a:extLst>
          </p:cNvPr>
          <p:cNvSpPr/>
          <p:nvPr/>
        </p:nvSpPr>
        <p:spPr>
          <a:xfrm>
            <a:off x="6890397" y="3730773"/>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5F14CB4-79C8-4C15-98A7-2ABB5DA3D54C}"/>
              </a:ext>
            </a:extLst>
          </p:cNvPr>
          <p:cNvSpPr txBox="1"/>
          <p:nvPr/>
        </p:nvSpPr>
        <p:spPr>
          <a:xfrm>
            <a:off x="7251034" y="3317856"/>
            <a:ext cx="1414450" cy="1077218"/>
          </a:xfrm>
          <a:prstGeom prst="rect">
            <a:avLst/>
          </a:prstGeom>
          <a:solidFill>
            <a:srgbClr val="FFFFCC"/>
          </a:solidFill>
          <a:ln w="19050">
            <a:solidFill>
              <a:srgbClr val="C00000"/>
            </a:solidFill>
          </a:ln>
        </p:spPr>
        <p:txBody>
          <a:bodyPr wrap="square" rtlCol="0">
            <a:spAutoFit/>
          </a:bodyPr>
          <a:lstStyle/>
          <a:p>
            <a:r>
              <a:rPr lang="en-US" sz="1600" dirty="0">
                <a:latin typeface="+mn-lt"/>
              </a:rPr>
              <a:t>Steady growth of consumer service industry</a:t>
            </a:r>
          </a:p>
        </p:txBody>
      </p:sp>
      <p:sp>
        <p:nvSpPr>
          <p:cNvPr id="49" name="Left Brace 48">
            <a:extLst>
              <a:ext uri="{FF2B5EF4-FFF2-40B4-BE49-F238E27FC236}">
                <a16:creationId xmlns:a16="http://schemas.microsoft.com/office/drawing/2014/main" id="{AA09A565-93B7-4EF1-9E87-551E3AA3600A}"/>
              </a:ext>
            </a:extLst>
          </p:cNvPr>
          <p:cNvSpPr/>
          <p:nvPr/>
        </p:nvSpPr>
        <p:spPr>
          <a:xfrm flipH="1">
            <a:off x="8686799" y="2203011"/>
            <a:ext cx="309551" cy="1759389"/>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TextBox 50">
            <a:extLst>
              <a:ext uri="{FF2B5EF4-FFF2-40B4-BE49-F238E27FC236}">
                <a16:creationId xmlns:a16="http://schemas.microsoft.com/office/drawing/2014/main" id="{E23B03DC-A397-4EF1-8BDD-F134E66CD2E8}"/>
              </a:ext>
            </a:extLst>
          </p:cNvPr>
          <p:cNvSpPr txBox="1"/>
          <p:nvPr/>
        </p:nvSpPr>
        <p:spPr>
          <a:xfrm>
            <a:off x="3015758" y="4976335"/>
            <a:ext cx="4533941" cy="1477328"/>
          </a:xfrm>
          <a:prstGeom prst="rect">
            <a:avLst/>
          </a:prstGeom>
          <a:solidFill>
            <a:srgbClr val="FFFFCC"/>
          </a:solidFill>
          <a:ln w="19050">
            <a:solidFill>
              <a:srgbClr val="C00000"/>
            </a:solidFill>
          </a:ln>
        </p:spPr>
        <p:txBody>
          <a:bodyPr wrap="square" rtlCol="0">
            <a:spAutoFit/>
          </a:bodyPr>
          <a:lstStyle/>
          <a:p>
            <a:pPr marL="342900" indent="-342900">
              <a:buFont typeface="Wingdings" panose="05000000000000000000" pitchFamily="2" charset="2"/>
              <a:buChar char="q"/>
            </a:pPr>
            <a:r>
              <a:rPr lang="en-US" sz="2000" b="1" dirty="0">
                <a:solidFill>
                  <a:srgbClr val="0000FF"/>
                </a:solidFill>
                <a:latin typeface="+mn-lt"/>
              </a:rPr>
              <a:t>Steady growth in service industry</a:t>
            </a:r>
          </a:p>
          <a:p>
            <a:endParaRPr lang="en-US" sz="1000" b="1" dirty="0">
              <a:solidFill>
                <a:srgbClr val="0000FF"/>
              </a:solidFill>
              <a:latin typeface="+mn-lt"/>
            </a:endParaRPr>
          </a:p>
          <a:p>
            <a:pPr marL="342900" indent="-342900">
              <a:buFont typeface="Wingdings" panose="05000000000000000000" pitchFamily="2" charset="2"/>
              <a:buChar char="q"/>
            </a:pPr>
            <a:r>
              <a:rPr lang="en-US" sz="2000" b="1" dirty="0">
                <a:solidFill>
                  <a:srgbClr val="0000FF"/>
                </a:solidFill>
                <a:latin typeface="+mn-lt"/>
              </a:rPr>
              <a:t>The proportion of service industry &amp; material production was in relative stable equilibrium state</a:t>
            </a:r>
          </a:p>
        </p:txBody>
      </p:sp>
      <p:sp>
        <p:nvSpPr>
          <p:cNvPr id="17" name="Arrow: Right 16">
            <a:extLst>
              <a:ext uri="{FF2B5EF4-FFF2-40B4-BE49-F238E27FC236}">
                <a16:creationId xmlns:a16="http://schemas.microsoft.com/office/drawing/2014/main" id="{4E14757A-2DEA-4BA1-AC15-D10FF5B87227}"/>
              </a:ext>
            </a:extLst>
          </p:cNvPr>
          <p:cNvSpPr/>
          <p:nvPr/>
        </p:nvSpPr>
        <p:spPr>
          <a:xfrm>
            <a:off x="7636565" y="5415842"/>
            <a:ext cx="1414450" cy="365125"/>
          </a:xfrm>
          <a:prstGeom prst="rightArrow">
            <a:avLst/>
          </a:prstGeom>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C4AC2B9-F1C9-4777-8F71-EDD540E90BDF}"/>
              </a:ext>
            </a:extLst>
          </p:cNvPr>
          <p:cNvSpPr/>
          <p:nvPr/>
        </p:nvSpPr>
        <p:spPr>
          <a:xfrm>
            <a:off x="8915399" y="3111984"/>
            <a:ext cx="114301" cy="26030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Straight Arrow Connector 30">
            <a:extLst>
              <a:ext uri="{FF2B5EF4-FFF2-40B4-BE49-F238E27FC236}">
                <a16:creationId xmlns:a16="http://schemas.microsoft.com/office/drawing/2014/main" id="{930B508D-1CA2-4E7D-AE32-6987FF2E0142}"/>
              </a:ext>
            </a:extLst>
          </p:cNvPr>
          <p:cNvCxnSpPr/>
          <p:nvPr/>
        </p:nvCxnSpPr>
        <p:spPr>
          <a:xfrm flipV="1">
            <a:off x="5638800" y="1928291"/>
            <a:ext cx="0" cy="240268"/>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A0DCDA1E-F66C-4732-9433-AF8A5EA51576}"/>
              </a:ext>
            </a:extLst>
          </p:cNvPr>
          <p:cNvCxnSpPr/>
          <p:nvPr/>
        </p:nvCxnSpPr>
        <p:spPr>
          <a:xfrm flipV="1">
            <a:off x="6477000" y="4154806"/>
            <a:ext cx="0" cy="240268"/>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40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1"/>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42"/>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44"/>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43"/>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34"/>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4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4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49"/>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1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17"/>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3" grpId="0" animBg="1"/>
      <p:bldP spid="32" grpId="0" animBg="1"/>
      <p:bldP spid="28" grpId="0" animBg="1"/>
      <p:bldP spid="29" grpId="0" animBg="1"/>
      <p:bldP spid="30" grpId="0" animBg="1"/>
      <p:bldP spid="35" grpId="0" animBg="1"/>
      <p:bldP spid="36" grpId="0" animBg="1"/>
      <p:bldP spid="38" grpId="0" animBg="1"/>
      <p:bldP spid="39" grpId="0" animBg="1"/>
      <p:bldP spid="41" grpId="0" animBg="1"/>
      <p:bldP spid="43" grpId="0" animBg="1"/>
      <p:bldP spid="44" grpId="0" animBg="1"/>
      <p:bldP spid="45" grpId="0" animBg="1"/>
      <p:bldP spid="46" grpId="0" animBg="1"/>
      <p:bldP spid="49" grpId="0" animBg="1"/>
      <p:bldP spid="51" grpId="0" animBg="1"/>
      <p:bldP spid="17" grpId="0"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14</a:t>
            </a:fld>
            <a:endParaRPr lang="th-TH"/>
          </a:p>
        </p:txBody>
      </p:sp>
      <p:sp>
        <p:nvSpPr>
          <p:cNvPr id="10" name="TextBox 9"/>
          <p:cNvSpPr txBox="1"/>
          <p:nvPr/>
        </p:nvSpPr>
        <p:spPr>
          <a:xfrm>
            <a:off x="112642" y="700923"/>
            <a:ext cx="8610600" cy="461665"/>
          </a:xfrm>
          <a:prstGeom prst="rect">
            <a:avLst/>
          </a:prstGeom>
          <a:solidFill>
            <a:schemeClr val="accent3">
              <a:lumMod val="20000"/>
              <a:lumOff val="80000"/>
            </a:schemeClr>
          </a:solidFill>
        </p:spPr>
        <p:txBody>
          <a:bodyPr wrap="square" rtlCol="0">
            <a:spAutoFit/>
          </a:bodyPr>
          <a:lstStyle/>
          <a:p>
            <a:r>
              <a:rPr lang="en-US" sz="2400" b="1" dirty="0">
                <a:solidFill>
                  <a:srgbClr val="0066FF"/>
                </a:solidFill>
                <a:effectLst>
                  <a:outerShdw blurRad="38100" dist="38100" dir="2700000" algn="tl">
                    <a:srgbClr val="000000">
                      <a:alpha val="43137"/>
                    </a:srgbClr>
                  </a:outerShdw>
                </a:effectLst>
                <a:latin typeface="+mn-lt"/>
              </a:rPr>
              <a:t>Further investigation</a:t>
            </a:r>
          </a:p>
        </p:txBody>
      </p:sp>
      <p:sp>
        <p:nvSpPr>
          <p:cNvPr id="7" name="สี่เหลี่ยมมุมมน 3"/>
          <p:cNvSpPr>
            <a:spLocks noChangeArrowheads="1"/>
          </p:cNvSpPr>
          <p:nvPr/>
        </p:nvSpPr>
        <p:spPr bwMode="auto">
          <a:xfrm>
            <a:off x="381000" y="93497"/>
            <a:ext cx="8648700" cy="52322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b="1" dirty="0"/>
              <a:t>1.2 </a:t>
            </a:r>
            <a:r>
              <a:rPr lang="en-US" b="1" dirty="0">
                <a:solidFill>
                  <a:schemeClr val="bg1"/>
                </a:solidFill>
              </a:rPr>
              <a:t>The Non-linear Evolution Characteristics</a:t>
            </a:r>
          </a:p>
        </p:txBody>
      </p:sp>
      <p:sp>
        <p:nvSpPr>
          <p:cNvPr id="2" name="TextBox 1"/>
          <p:cNvSpPr txBox="1"/>
          <p:nvPr/>
        </p:nvSpPr>
        <p:spPr>
          <a:xfrm>
            <a:off x="133220" y="1411079"/>
            <a:ext cx="1266800" cy="830997"/>
          </a:xfrm>
          <a:prstGeom prst="rect">
            <a:avLst/>
          </a:prstGeom>
          <a:solidFill>
            <a:srgbClr val="FFFFCC"/>
          </a:solidFill>
          <a:ln w="19050">
            <a:solidFill>
              <a:srgbClr val="C00000"/>
            </a:solidFill>
          </a:ln>
        </p:spPr>
        <p:txBody>
          <a:bodyPr wrap="square" rtlCol="0">
            <a:spAutoFit/>
          </a:bodyPr>
          <a:lstStyle/>
          <a:p>
            <a:r>
              <a:rPr lang="en-US" sz="1600" dirty="0">
                <a:latin typeface="+mn-lt"/>
              </a:rPr>
              <a:t>When per capita income</a:t>
            </a:r>
          </a:p>
        </p:txBody>
      </p:sp>
      <p:sp>
        <p:nvSpPr>
          <p:cNvPr id="8" name="TextBox 7"/>
          <p:cNvSpPr txBox="1"/>
          <p:nvPr/>
        </p:nvSpPr>
        <p:spPr>
          <a:xfrm>
            <a:off x="1968407" y="1370238"/>
            <a:ext cx="2601391" cy="2154436"/>
          </a:xfrm>
          <a:prstGeom prst="rect">
            <a:avLst/>
          </a:prstGeom>
          <a:solidFill>
            <a:srgbClr val="FFFFCC"/>
          </a:solidFill>
          <a:ln w="19050">
            <a:solidFill>
              <a:srgbClr val="C00000"/>
            </a:solidFill>
          </a:ln>
        </p:spPr>
        <p:txBody>
          <a:bodyPr wrap="square" rtlCol="0">
            <a:spAutoFit/>
          </a:bodyPr>
          <a:lstStyle/>
          <a:p>
            <a:pPr marL="285750" indent="-285750">
              <a:buFont typeface="Wingdings" panose="05000000000000000000" pitchFamily="2" charset="2"/>
              <a:buChar char="§"/>
            </a:pPr>
            <a:r>
              <a:rPr lang="en-US" sz="1800" dirty="0">
                <a:latin typeface="+mn-lt"/>
              </a:rPr>
              <a:t>Growth of service consumer demand overall relatively stable</a:t>
            </a:r>
          </a:p>
          <a:p>
            <a:endParaRPr lang="en-US" sz="800" dirty="0">
              <a:latin typeface="+mn-lt"/>
            </a:endParaRPr>
          </a:p>
          <a:p>
            <a:pPr marL="285750" indent="-285750">
              <a:buFont typeface="Wingdings" panose="05000000000000000000" pitchFamily="2" charset="2"/>
              <a:buChar char="§"/>
            </a:pPr>
            <a:r>
              <a:rPr lang="en-US" sz="1800" dirty="0">
                <a:latin typeface="+mn-lt"/>
              </a:rPr>
              <a:t>Rapid growth of intermediate demand for service</a:t>
            </a:r>
          </a:p>
        </p:txBody>
      </p:sp>
      <p:sp>
        <p:nvSpPr>
          <p:cNvPr id="13" name="TextBox 12"/>
          <p:cNvSpPr txBox="1"/>
          <p:nvPr/>
        </p:nvSpPr>
        <p:spPr>
          <a:xfrm>
            <a:off x="5105400" y="1370238"/>
            <a:ext cx="3313599" cy="2431435"/>
          </a:xfrm>
          <a:prstGeom prst="rect">
            <a:avLst/>
          </a:prstGeom>
          <a:solidFill>
            <a:srgbClr val="FFFFCC"/>
          </a:solidFill>
          <a:ln w="19050">
            <a:solidFill>
              <a:srgbClr val="C00000"/>
            </a:solidFill>
          </a:ln>
        </p:spPr>
        <p:txBody>
          <a:bodyPr wrap="square" rtlCol="0">
            <a:spAutoFit/>
          </a:bodyPr>
          <a:lstStyle/>
          <a:p>
            <a:pPr marL="285750" indent="-285750">
              <a:buFont typeface="Wingdings" panose="05000000000000000000" pitchFamily="2" charset="2"/>
              <a:buChar char="§"/>
            </a:pPr>
            <a:r>
              <a:rPr lang="en-US" sz="1800" dirty="0">
                <a:latin typeface="+mn-lt"/>
              </a:rPr>
              <a:t>Demand for service consumption presents a positive linear relationship with per capita income</a:t>
            </a:r>
          </a:p>
          <a:p>
            <a:endParaRPr lang="en-US" sz="800" dirty="0">
              <a:latin typeface="+mn-lt"/>
            </a:endParaRPr>
          </a:p>
          <a:p>
            <a:pPr marL="285750" indent="-285750">
              <a:buFont typeface="Wingdings" panose="05000000000000000000" pitchFamily="2" charset="2"/>
              <a:buChar char="§"/>
            </a:pPr>
            <a:r>
              <a:rPr lang="en-US" sz="1800" dirty="0">
                <a:latin typeface="+mn-lt"/>
              </a:rPr>
              <a:t>Intermediate demand for service is non-linear correlation with per capita income</a:t>
            </a:r>
          </a:p>
        </p:txBody>
      </p:sp>
      <p:sp>
        <p:nvSpPr>
          <p:cNvPr id="32" name="Right Arrow 31"/>
          <p:cNvSpPr/>
          <p:nvPr/>
        </p:nvSpPr>
        <p:spPr>
          <a:xfrm>
            <a:off x="1509200" y="1784980"/>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Arrow 31">
            <a:extLst>
              <a:ext uri="{FF2B5EF4-FFF2-40B4-BE49-F238E27FC236}">
                <a16:creationId xmlns:a16="http://schemas.microsoft.com/office/drawing/2014/main" id="{CB373E5B-42D4-4C01-A19E-4B9B6637185F}"/>
              </a:ext>
            </a:extLst>
          </p:cNvPr>
          <p:cNvSpPr/>
          <p:nvPr/>
        </p:nvSpPr>
        <p:spPr>
          <a:xfrm>
            <a:off x="4656192" y="1826577"/>
            <a:ext cx="317242" cy="2464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extBox 50">
            <a:extLst>
              <a:ext uri="{FF2B5EF4-FFF2-40B4-BE49-F238E27FC236}">
                <a16:creationId xmlns:a16="http://schemas.microsoft.com/office/drawing/2014/main" id="{E23B03DC-A397-4EF1-8BDD-F134E66CD2E8}"/>
              </a:ext>
            </a:extLst>
          </p:cNvPr>
          <p:cNvSpPr txBox="1"/>
          <p:nvPr/>
        </p:nvSpPr>
        <p:spPr>
          <a:xfrm>
            <a:off x="2080213" y="4151248"/>
            <a:ext cx="5174188" cy="1938992"/>
          </a:xfrm>
          <a:prstGeom prst="rect">
            <a:avLst/>
          </a:prstGeom>
          <a:solidFill>
            <a:srgbClr val="FFFFCC"/>
          </a:solidFill>
          <a:ln w="19050">
            <a:solidFill>
              <a:srgbClr val="C00000"/>
            </a:solidFill>
          </a:ln>
        </p:spPr>
        <p:txBody>
          <a:bodyPr wrap="square" rtlCol="0">
            <a:spAutoFit/>
          </a:bodyPr>
          <a:lstStyle/>
          <a:p>
            <a:r>
              <a:rPr lang="en-US" sz="2000" b="1" dirty="0">
                <a:solidFill>
                  <a:srgbClr val="0000FF"/>
                </a:solidFill>
                <a:latin typeface="+mn-lt"/>
              </a:rPr>
              <a:t>Non-linear characteristics of </a:t>
            </a:r>
            <a:r>
              <a:rPr lang="en-US" sz="2000" b="1" i="1" dirty="0">
                <a:solidFill>
                  <a:srgbClr val="C00000"/>
                </a:solidFill>
                <a:latin typeface="+mn-lt"/>
              </a:rPr>
              <a:t>per capita income </a:t>
            </a:r>
            <a:r>
              <a:rPr lang="en-US" sz="2000" b="1" dirty="0">
                <a:solidFill>
                  <a:srgbClr val="0000FF"/>
                </a:solidFill>
                <a:latin typeface="+mn-lt"/>
              </a:rPr>
              <a:t>&amp; </a:t>
            </a:r>
            <a:r>
              <a:rPr lang="en-US" sz="2000" b="1" i="1" dirty="0">
                <a:solidFill>
                  <a:srgbClr val="C00000"/>
                </a:solidFill>
                <a:latin typeface="+mn-lt"/>
              </a:rPr>
              <a:t>proportion of service </a:t>
            </a:r>
            <a:r>
              <a:rPr lang="en-US" sz="2000" b="1" dirty="0">
                <a:solidFill>
                  <a:srgbClr val="0000FF"/>
                </a:solidFill>
                <a:latin typeface="+mn-lt"/>
              </a:rPr>
              <a:t>in total production or income may have nothing to do with the growth of </a:t>
            </a:r>
            <a:r>
              <a:rPr lang="en-US" sz="2000" b="1" dirty="0">
                <a:solidFill>
                  <a:srgbClr val="C00000"/>
                </a:solidFill>
                <a:latin typeface="+mn-lt"/>
              </a:rPr>
              <a:t>demand for service consumption</a:t>
            </a:r>
            <a:r>
              <a:rPr lang="en-US" sz="2000" b="1" dirty="0">
                <a:solidFill>
                  <a:srgbClr val="0000FF"/>
                </a:solidFill>
                <a:latin typeface="+mn-lt"/>
              </a:rPr>
              <a:t>, but depends on the growth of </a:t>
            </a:r>
            <a:r>
              <a:rPr lang="en-US" sz="2000" b="1" dirty="0">
                <a:solidFill>
                  <a:srgbClr val="C00000"/>
                </a:solidFill>
                <a:latin typeface="+mn-lt"/>
              </a:rPr>
              <a:t>intermediate demand</a:t>
            </a:r>
          </a:p>
        </p:txBody>
      </p:sp>
      <p:sp>
        <p:nvSpPr>
          <p:cNvPr id="17" name="Arrow: Right 16">
            <a:extLst>
              <a:ext uri="{FF2B5EF4-FFF2-40B4-BE49-F238E27FC236}">
                <a16:creationId xmlns:a16="http://schemas.microsoft.com/office/drawing/2014/main" id="{4E14757A-2DEA-4BA1-AC15-D10FF5B87227}"/>
              </a:ext>
            </a:extLst>
          </p:cNvPr>
          <p:cNvSpPr/>
          <p:nvPr/>
        </p:nvSpPr>
        <p:spPr>
          <a:xfrm>
            <a:off x="7540151" y="4826243"/>
            <a:ext cx="1414450" cy="365125"/>
          </a:xfrm>
          <a:prstGeom prst="rightArrow">
            <a:avLst/>
          </a:prstGeom>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C4AC2B9-F1C9-4777-8F71-EDD540E90BDF}"/>
              </a:ext>
            </a:extLst>
          </p:cNvPr>
          <p:cNvSpPr/>
          <p:nvPr/>
        </p:nvSpPr>
        <p:spPr>
          <a:xfrm>
            <a:off x="8840300" y="2519318"/>
            <a:ext cx="114301" cy="26030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3" name="Straight Arrow Connector 32">
            <a:extLst>
              <a:ext uri="{FF2B5EF4-FFF2-40B4-BE49-F238E27FC236}">
                <a16:creationId xmlns:a16="http://schemas.microsoft.com/office/drawing/2014/main" id="{6445796A-CD54-4C7C-96D8-AAECEC688FE9}"/>
              </a:ext>
            </a:extLst>
          </p:cNvPr>
          <p:cNvCxnSpPr/>
          <p:nvPr/>
        </p:nvCxnSpPr>
        <p:spPr>
          <a:xfrm flipV="1">
            <a:off x="914400" y="1931406"/>
            <a:ext cx="0" cy="240268"/>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30471ED5-6E5B-461F-90B1-887E8CB22F98}"/>
              </a:ext>
            </a:extLst>
          </p:cNvPr>
          <p:cNvSpPr/>
          <p:nvPr/>
        </p:nvSpPr>
        <p:spPr>
          <a:xfrm>
            <a:off x="8418999" y="2452680"/>
            <a:ext cx="535602" cy="1332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7263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3" grpId="0" animBg="1"/>
      <p:bldP spid="32" grpId="0" animBg="1"/>
      <p:bldP spid="29" grpId="0" animBg="1"/>
      <p:bldP spid="51" grpId="0" animBg="1"/>
      <p:bldP spid="17" grpId="0" animBg="1"/>
      <p:bldP spid="1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15</a:t>
            </a:fld>
            <a:endParaRPr lang="th-TH"/>
          </a:p>
        </p:txBody>
      </p:sp>
      <p:sp>
        <p:nvSpPr>
          <p:cNvPr id="7" name="TextBox 6"/>
          <p:cNvSpPr txBox="1"/>
          <p:nvPr/>
        </p:nvSpPr>
        <p:spPr>
          <a:xfrm>
            <a:off x="574343" y="2590800"/>
            <a:ext cx="8004412" cy="523220"/>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Topics covered</a:t>
            </a:r>
          </a:p>
        </p:txBody>
      </p:sp>
      <p:sp>
        <p:nvSpPr>
          <p:cNvPr id="9" name="TextBox 8"/>
          <p:cNvSpPr txBox="1"/>
          <p:nvPr/>
        </p:nvSpPr>
        <p:spPr>
          <a:xfrm>
            <a:off x="457200" y="3263150"/>
            <a:ext cx="8004412" cy="2677656"/>
          </a:xfrm>
          <a:prstGeom prst="rect">
            <a:avLst/>
          </a:prstGeom>
          <a:noFill/>
        </p:spPr>
        <p:txBody>
          <a:bodyPr wrap="square" rtlCol="0">
            <a:spAutoFit/>
          </a:bodyPr>
          <a:lstStyle/>
          <a:p>
            <a:endParaRPr lang="en-US" sz="2400" dirty="0">
              <a:latin typeface="+mn-lt"/>
            </a:endParaRPr>
          </a:p>
          <a:p>
            <a:pPr marL="457200" indent="-457200">
              <a:buAutoNum type="arabicPeriod"/>
            </a:pPr>
            <a:r>
              <a:rPr lang="en-US" sz="2400" dirty="0">
                <a:latin typeface="+mn-lt"/>
              </a:rPr>
              <a:t>Features of growth morphology</a:t>
            </a:r>
          </a:p>
          <a:p>
            <a:pPr marL="457200" indent="-457200">
              <a:buAutoNum type="arabicPeriod"/>
            </a:pPr>
            <a:endParaRPr lang="en-US" sz="2400" dirty="0">
              <a:latin typeface="+mn-lt"/>
            </a:endParaRPr>
          </a:p>
          <a:p>
            <a:pPr marL="457200" indent="-457200">
              <a:buAutoNum type="arabicPeriod"/>
            </a:pPr>
            <a:r>
              <a:rPr lang="en-US" sz="2400" dirty="0">
                <a:latin typeface="+mn-lt"/>
              </a:rPr>
              <a:t>Industry development characteristics</a:t>
            </a:r>
          </a:p>
          <a:p>
            <a:pPr marL="457200" indent="-457200">
              <a:buAutoNum type="arabicPeriod"/>
            </a:pPr>
            <a:endParaRPr lang="en-US" sz="2400" dirty="0">
              <a:latin typeface="+mn-lt"/>
            </a:endParaRPr>
          </a:p>
          <a:p>
            <a:pPr marL="457200" indent="-457200">
              <a:buAutoNum type="arabicPeriod"/>
            </a:pPr>
            <a:r>
              <a:rPr lang="en-US" sz="2400" dirty="0">
                <a:latin typeface="+mn-lt"/>
              </a:rPr>
              <a:t>Spatial distribution in service economy</a:t>
            </a:r>
          </a:p>
          <a:p>
            <a:pPr marL="457200" indent="-457200">
              <a:buAutoNum type="arabicPeriod"/>
            </a:pPr>
            <a:endParaRPr lang="en-US" sz="2400" dirty="0">
              <a:latin typeface="+mn-lt"/>
            </a:endParaRPr>
          </a:p>
        </p:txBody>
      </p:sp>
      <p:sp>
        <p:nvSpPr>
          <p:cNvPr id="2" name="TextBox 1"/>
          <p:cNvSpPr txBox="1"/>
          <p:nvPr/>
        </p:nvSpPr>
        <p:spPr>
          <a:xfrm>
            <a:off x="347449" y="1118231"/>
            <a:ext cx="8458200" cy="1323439"/>
          </a:xfrm>
          <a:prstGeom prst="rect">
            <a:avLst/>
          </a:prstGeom>
          <a:noFill/>
        </p:spPr>
        <p:txBody>
          <a:bodyPr wrap="square" rtlCol="0">
            <a:spAutoFit/>
          </a:bodyPr>
          <a:lstStyle/>
          <a:p>
            <a:r>
              <a:rPr lang="en-US" sz="2000" dirty="0">
                <a:latin typeface="+mn-lt"/>
              </a:rPr>
              <a:t>Zhou, Z. (2016). Chapter 6: The basic features of service economy development trend. </a:t>
            </a:r>
            <a:r>
              <a:rPr lang="en-US" sz="2000" i="1" dirty="0">
                <a:latin typeface="+mn-lt"/>
              </a:rPr>
              <a:t>In The development of service economy: the changing economy in China</a:t>
            </a:r>
            <a:r>
              <a:rPr lang="en-US" sz="2000" dirty="0">
                <a:latin typeface="+mn-lt"/>
              </a:rPr>
              <a:t>. Truth &amp; Wisdom Press and Springer </a:t>
            </a:r>
            <a:r>
              <a:rPr lang="en-US" sz="2000" dirty="0" err="1">
                <a:latin typeface="+mn-lt"/>
              </a:rPr>
              <a:t>Science+Business</a:t>
            </a:r>
            <a:r>
              <a:rPr lang="en-US" sz="2000" dirty="0">
                <a:latin typeface="+mn-lt"/>
              </a:rPr>
              <a:t> Media Singapore (pp. 99 – 114).</a:t>
            </a:r>
          </a:p>
        </p:txBody>
      </p:sp>
      <p:sp>
        <p:nvSpPr>
          <p:cNvPr id="10" name="สี่เหลี่ยมมุมมน 3"/>
          <p:cNvSpPr>
            <a:spLocks noChangeArrowheads="1"/>
          </p:cNvSpPr>
          <p:nvPr/>
        </p:nvSpPr>
        <p:spPr bwMode="auto">
          <a:xfrm>
            <a:off x="369058" y="195869"/>
            <a:ext cx="8648700" cy="838200"/>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Tree>
    <p:extLst>
      <p:ext uri="{BB962C8B-B14F-4D97-AF65-F5344CB8AC3E}">
        <p14:creationId xmlns:p14="http://schemas.microsoft.com/office/powerpoint/2010/main" val="4270056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16</a:t>
            </a:fld>
            <a:endParaRPr lang="th-TH"/>
          </a:p>
        </p:txBody>
      </p:sp>
      <p:sp>
        <p:nvSpPr>
          <p:cNvPr id="10" name="สี่เหลี่ยมมุมมน 3"/>
          <p:cNvSpPr>
            <a:spLocks noChangeArrowheads="1"/>
          </p:cNvSpPr>
          <p:nvPr/>
        </p:nvSpPr>
        <p:spPr bwMode="auto">
          <a:xfrm>
            <a:off x="369058" y="195869"/>
            <a:ext cx="8648700" cy="838200"/>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3" name="TextBox 2"/>
          <p:cNvSpPr txBox="1"/>
          <p:nvPr/>
        </p:nvSpPr>
        <p:spPr>
          <a:xfrm>
            <a:off x="381169" y="1219200"/>
            <a:ext cx="8077200" cy="461665"/>
          </a:xfrm>
          <a:prstGeom prst="rect">
            <a:avLst/>
          </a:prstGeom>
          <a:solidFill>
            <a:schemeClr val="accent3">
              <a:lumMod val="40000"/>
              <a:lumOff val="60000"/>
            </a:schemeClr>
          </a:solidFill>
        </p:spPr>
        <p:txBody>
          <a:bodyPr wrap="square" rtlCol="0">
            <a:spAutoFit/>
          </a:bodyPr>
          <a:lstStyle/>
          <a:p>
            <a:r>
              <a:rPr lang="en-US" sz="2400" b="1" dirty="0">
                <a:solidFill>
                  <a:srgbClr val="0066FF"/>
                </a:solidFill>
                <a:latin typeface="+mn-lt"/>
              </a:rPr>
              <a:t>Outline of the paper</a:t>
            </a:r>
          </a:p>
        </p:txBody>
      </p:sp>
      <p:sp>
        <p:nvSpPr>
          <p:cNvPr id="5" name="TextBox 4"/>
          <p:cNvSpPr txBox="1"/>
          <p:nvPr/>
        </p:nvSpPr>
        <p:spPr>
          <a:xfrm>
            <a:off x="457200" y="1905000"/>
            <a:ext cx="8077200" cy="4462760"/>
          </a:xfrm>
          <a:prstGeom prst="rect">
            <a:avLst/>
          </a:prstGeom>
          <a:noFill/>
        </p:spPr>
        <p:txBody>
          <a:bodyPr wrap="square" rtlCol="0">
            <a:spAutoFit/>
          </a:bodyPr>
          <a:lstStyle/>
          <a:p>
            <a:pPr marL="457200" indent="-457200">
              <a:buAutoNum type="arabicPeriod"/>
            </a:pPr>
            <a:r>
              <a:rPr lang="en-US" sz="2400" b="1" dirty="0">
                <a:solidFill>
                  <a:srgbClr val="0066FF"/>
                </a:solidFill>
                <a:latin typeface="+mn-lt"/>
              </a:rPr>
              <a:t>Features of growth morphology</a:t>
            </a:r>
          </a:p>
          <a:p>
            <a:pPr marL="800100" lvl="1" indent="-342900">
              <a:buFont typeface="Courier New" panose="02070309020205020404" pitchFamily="49" charset="0"/>
              <a:buChar char="o"/>
            </a:pPr>
            <a:r>
              <a:rPr lang="en-US" sz="2400" dirty="0">
                <a:latin typeface="+mn-lt"/>
              </a:rPr>
              <a:t>The innovation-driven based on human capital</a:t>
            </a:r>
          </a:p>
          <a:p>
            <a:pPr marL="800100" lvl="1" indent="-342900">
              <a:buFont typeface="Courier New" panose="02070309020205020404" pitchFamily="49" charset="0"/>
              <a:buChar char="o"/>
            </a:pPr>
            <a:r>
              <a:rPr lang="en-US" sz="2400" dirty="0">
                <a:latin typeface="+mn-lt"/>
              </a:rPr>
              <a:t>Moderation, steady and sustainable growth</a:t>
            </a:r>
          </a:p>
          <a:p>
            <a:pPr marL="800100" lvl="1" indent="-342900">
              <a:buFont typeface="Courier New" panose="02070309020205020404" pitchFamily="49" charset="0"/>
              <a:buChar char="o"/>
            </a:pPr>
            <a:r>
              <a:rPr lang="en-US" sz="2400" dirty="0">
                <a:latin typeface="+mn-lt"/>
              </a:rPr>
              <a:t>The duality of growth structure</a:t>
            </a:r>
          </a:p>
          <a:p>
            <a:pPr lvl="1"/>
            <a:endParaRPr lang="en-US" sz="1000" dirty="0">
              <a:latin typeface="+mn-lt"/>
            </a:endParaRPr>
          </a:p>
          <a:p>
            <a:pPr marL="457200" indent="-457200">
              <a:buFontTx/>
              <a:buAutoNum type="arabicPeriod"/>
            </a:pPr>
            <a:r>
              <a:rPr lang="en-US" sz="2400" b="1" dirty="0">
                <a:solidFill>
                  <a:srgbClr val="0066FF"/>
                </a:solidFill>
                <a:latin typeface="+mn-lt"/>
              </a:rPr>
              <a:t>Industry development characteristics</a:t>
            </a:r>
          </a:p>
          <a:p>
            <a:pPr marL="800100" lvl="1" indent="-342900">
              <a:buFont typeface="Courier New" panose="02070309020205020404" pitchFamily="49" charset="0"/>
              <a:buChar char="o"/>
            </a:pPr>
            <a:r>
              <a:rPr lang="en-US" sz="2400" dirty="0">
                <a:latin typeface="+mn-lt"/>
              </a:rPr>
              <a:t>The dominant of knowledge intensive business service</a:t>
            </a:r>
          </a:p>
          <a:p>
            <a:pPr marL="800100" lvl="1" indent="-342900">
              <a:buFont typeface="Courier New" panose="02070309020205020404" pitchFamily="49" charset="0"/>
              <a:buChar char="o"/>
            </a:pPr>
            <a:r>
              <a:rPr lang="en-US" sz="2400" dirty="0">
                <a:latin typeface="+mn-lt"/>
              </a:rPr>
              <a:t>The development of industrial-service oriented</a:t>
            </a:r>
          </a:p>
          <a:p>
            <a:pPr lvl="1"/>
            <a:endParaRPr lang="en-US" sz="1000" dirty="0">
              <a:latin typeface="+mn-lt"/>
            </a:endParaRPr>
          </a:p>
          <a:p>
            <a:pPr marL="457200" indent="-457200">
              <a:buAutoNum type="arabicPeriod"/>
            </a:pPr>
            <a:r>
              <a:rPr lang="en-US" sz="2400" b="1" dirty="0">
                <a:solidFill>
                  <a:srgbClr val="0066FF"/>
                </a:solidFill>
                <a:latin typeface="+mn-lt"/>
              </a:rPr>
              <a:t>Spatial distribution in service economy</a:t>
            </a:r>
          </a:p>
          <a:p>
            <a:pPr marL="800100" lvl="1" indent="-342900">
              <a:buFont typeface="Courier New" panose="02070309020205020404" pitchFamily="49" charset="0"/>
              <a:buChar char="o"/>
            </a:pPr>
            <a:r>
              <a:rPr lang="en-US" sz="2400" dirty="0">
                <a:latin typeface="+mn-lt"/>
              </a:rPr>
              <a:t>The urban agglomeration based on networking</a:t>
            </a:r>
          </a:p>
          <a:p>
            <a:pPr marL="800100" lvl="1" indent="-342900">
              <a:buFont typeface="Courier New" panose="02070309020205020404" pitchFamily="49" charset="0"/>
              <a:buChar char="o"/>
            </a:pPr>
            <a:r>
              <a:rPr lang="en-US" sz="2400" dirty="0">
                <a:latin typeface="+mn-lt"/>
              </a:rPr>
              <a:t>Agglomeration of high-density urban centers and rural agglomeration point</a:t>
            </a:r>
          </a:p>
        </p:txBody>
      </p:sp>
    </p:spTree>
    <p:extLst>
      <p:ext uri="{BB962C8B-B14F-4D97-AF65-F5344CB8AC3E}">
        <p14:creationId xmlns:p14="http://schemas.microsoft.com/office/powerpoint/2010/main" val="311035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17</a:t>
            </a:fld>
            <a:endParaRPr lang="th-TH"/>
          </a:p>
        </p:txBody>
      </p:sp>
      <p:sp>
        <p:nvSpPr>
          <p:cNvPr id="10" name="TextBox 9"/>
          <p:cNvSpPr txBox="1"/>
          <p:nvPr/>
        </p:nvSpPr>
        <p:spPr>
          <a:xfrm>
            <a:off x="381000" y="1067247"/>
            <a:ext cx="8610600" cy="523220"/>
          </a:xfrm>
          <a:prstGeom prst="rect">
            <a:avLst/>
          </a:prstGeom>
          <a:solidFill>
            <a:schemeClr val="accent3">
              <a:lumMod val="20000"/>
              <a:lumOff val="80000"/>
            </a:schemeClr>
          </a:solidFill>
        </p:spPr>
        <p:txBody>
          <a:bodyPr wrap="square" rtlCol="0">
            <a:spAutoFit/>
          </a:bodyPr>
          <a:lstStyle/>
          <a:p>
            <a:r>
              <a:rPr lang="en-US" b="1" dirty="0">
                <a:solidFill>
                  <a:srgbClr val="7030A0"/>
                </a:solidFill>
                <a:latin typeface="+mn-lt"/>
              </a:rPr>
              <a:t>The innovation-driven based on human capital</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2" name="TextBox 1"/>
          <p:cNvSpPr txBox="1"/>
          <p:nvPr/>
        </p:nvSpPr>
        <p:spPr>
          <a:xfrm>
            <a:off x="381000" y="1804349"/>
            <a:ext cx="8534400" cy="461665"/>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400" dirty="0">
                <a:latin typeface="+mn-lt"/>
              </a:rPr>
              <a:t>Agricultural economy driven by </a:t>
            </a:r>
            <a:r>
              <a:rPr lang="en-US" sz="2000" dirty="0">
                <a:latin typeface="+mn-lt"/>
              </a:rPr>
              <a:t>__________________________ </a:t>
            </a:r>
          </a:p>
        </p:txBody>
      </p:sp>
      <p:sp>
        <p:nvSpPr>
          <p:cNvPr id="3" name="TextBox 2"/>
          <p:cNvSpPr txBox="1"/>
          <p:nvPr/>
        </p:nvSpPr>
        <p:spPr>
          <a:xfrm>
            <a:off x="4913385" y="1765183"/>
            <a:ext cx="2537813" cy="430887"/>
          </a:xfrm>
          <a:prstGeom prst="rect">
            <a:avLst/>
          </a:prstGeom>
          <a:noFill/>
        </p:spPr>
        <p:txBody>
          <a:bodyPr wrap="square" rtlCol="0">
            <a:spAutoFit/>
          </a:bodyPr>
          <a:lstStyle/>
          <a:p>
            <a:r>
              <a:rPr lang="en-US" sz="2200" b="1" dirty="0">
                <a:solidFill>
                  <a:srgbClr val="BA0808"/>
                </a:solidFill>
                <a:latin typeface="+mn-lt"/>
              </a:rPr>
              <a:t>natural resources</a:t>
            </a:r>
          </a:p>
        </p:txBody>
      </p:sp>
      <p:sp>
        <p:nvSpPr>
          <p:cNvPr id="12" name="TextBox 11"/>
          <p:cNvSpPr txBox="1"/>
          <p:nvPr/>
        </p:nvSpPr>
        <p:spPr>
          <a:xfrm>
            <a:off x="369393" y="2481156"/>
            <a:ext cx="8534400" cy="1200329"/>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400" dirty="0">
                <a:latin typeface="+mn-lt"/>
              </a:rPr>
              <a:t>Industrial economy driven by </a:t>
            </a:r>
          </a:p>
          <a:p>
            <a:r>
              <a:rPr lang="en-US" sz="2400" dirty="0">
                <a:latin typeface="+mn-lt"/>
              </a:rPr>
              <a:t>     </a:t>
            </a:r>
          </a:p>
          <a:p>
            <a:r>
              <a:rPr lang="en-US" sz="2400" dirty="0">
                <a:latin typeface="+mn-lt"/>
              </a:rPr>
              <a:t>     </a:t>
            </a:r>
            <a:r>
              <a:rPr lang="en-US" sz="2000" dirty="0">
                <a:latin typeface="+mn-lt"/>
              </a:rPr>
              <a:t>_________________________________________________________</a:t>
            </a:r>
          </a:p>
        </p:txBody>
      </p:sp>
      <p:sp>
        <p:nvSpPr>
          <p:cNvPr id="13" name="TextBox 12"/>
          <p:cNvSpPr txBox="1"/>
          <p:nvPr/>
        </p:nvSpPr>
        <p:spPr>
          <a:xfrm>
            <a:off x="743330" y="3046272"/>
            <a:ext cx="2819400" cy="430887"/>
          </a:xfrm>
          <a:prstGeom prst="rect">
            <a:avLst/>
          </a:prstGeom>
          <a:noFill/>
        </p:spPr>
        <p:txBody>
          <a:bodyPr wrap="square" rtlCol="0">
            <a:spAutoFit/>
          </a:bodyPr>
          <a:lstStyle/>
          <a:p>
            <a:r>
              <a:rPr lang="en-US" sz="2200" b="1" dirty="0">
                <a:solidFill>
                  <a:srgbClr val="BA0808"/>
                </a:solidFill>
                <a:latin typeface="+mn-lt"/>
              </a:rPr>
              <a:t>large scale investment</a:t>
            </a:r>
          </a:p>
        </p:txBody>
      </p:sp>
      <p:sp>
        <p:nvSpPr>
          <p:cNvPr id="14" name="TextBox 13"/>
          <p:cNvSpPr txBox="1"/>
          <p:nvPr/>
        </p:nvSpPr>
        <p:spPr>
          <a:xfrm>
            <a:off x="3535483" y="3038197"/>
            <a:ext cx="401184" cy="430887"/>
          </a:xfrm>
          <a:prstGeom prst="rect">
            <a:avLst/>
          </a:prstGeom>
          <a:noFill/>
        </p:spPr>
        <p:txBody>
          <a:bodyPr wrap="square" rtlCol="0">
            <a:spAutoFit/>
          </a:bodyPr>
          <a:lstStyle/>
          <a:p>
            <a:r>
              <a:rPr lang="en-US" sz="2200" b="1" dirty="0">
                <a:solidFill>
                  <a:srgbClr val="BA0808"/>
                </a:solidFill>
                <a:latin typeface="+mn-lt"/>
              </a:rPr>
              <a:t>&amp;</a:t>
            </a:r>
          </a:p>
        </p:txBody>
      </p:sp>
      <p:sp>
        <p:nvSpPr>
          <p:cNvPr id="15" name="TextBox 14"/>
          <p:cNvSpPr txBox="1"/>
          <p:nvPr/>
        </p:nvSpPr>
        <p:spPr>
          <a:xfrm>
            <a:off x="3962398" y="3033687"/>
            <a:ext cx="4439785" cy="430887"/>
          </a:xfrm>
          <a:prstGeom prst="rect">
            <a:avLst/>
          </a:prstGeom>
          <a:noFill/>
        </p:spPr>
        <p:txBody>
          <a:bodyPr wrap="square" rtlCol="0">
            <a:spAutoFit/>
          </a:bodyPr>
          <a:lstStyle/>
          <a:p>
            <a:r>
              <a:rPr lang="en-US" sz="2200" b="1" dirty="0">
                <a:solidFill>
                  <a:srgbClr val="BA0808"/>
                </a:solidFill>
                <a:latin typeface="+mn-lt"/>
              </a:rPr>
              <a:t>accumulation of physical capital</a:t>
            </a:r>
          </a:p>
        </p:txBody>
      </p:sp>
      <p:sp>
        <p:nvSpPr>
          <p:cNvPr id="16" name="TextBox 15"/>
          <p:cNvSpPr txBox="1"/>
          <p:nvPr/>
        </p:nvSpPr>
        <p:spPr>
          <a:xfrm>
            <a:off x="375449" y="3896627"/>
            <a:ext cx="8534400" cy="1815882"/>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400" dirty="0">
                <a:latin typeface="+mn-lt"/>
              </a:rPr>
              <a:t>Service economy is driven by</a:t>
            </a:r>
          </a:p>
          <a:p>
            <a:r>
              <a:rPr lang="en-US" sz="2400" dirty="0">
                <a:latin typeface="+mn-lt"/>
              </a:rPr>
              <a:t>     </a:t>
            </a:r>
          </a:p>
          <a:p>
            <a:r>
              <a:rPr lang="en-US" sz="2400" dirty="0">
                <a:latin typeface="+mn-lt"/>
              </a:rPr>
              <a:t>     </a:t>
            </a:r>
            <a:r>
              <a:rPr lang="en-US" sz="2000" dirty="0">
                <a:latin typeface="+mn-lt"/>
              </a:rPr>
              <a:t>____________________________________________________________</a:t>
            </a:r>
          </a:p>
          <a:p>
            <a:endParaRPr lang="en-US" sz="2000" dirty="0">
              <a:latin typeface="+mn-lt"/>
            </a:endParaRPr>
          </a:p>
          <a:p>
            <a:r>
              <a:rPr lang="en-US" sz="2000" dirty="0">
                <a:latin typeface="+mn-lt"/>
              </a:rPr>
              <a:t>      ____________________________________________________________</a:t>
            </a:r>
          </a:p>
        </p:txBody>
      </p:sp>
      <p:sp>
        <p:nvSpPr>
          <p:cNvPr id="18" name="TextBox 17"/>
          <p:cNvSpPr txBox="1"/>
          <p:nvPr/>
        </p:nvSpPr>
        <p:spPr>
          <a:xfrm>
            <a:off x="808681" y="4423573"/>
            <a:ext cx="1467984" cy="430887"/>
          </a:xfrm>
          <a:prstGeom prst="rect">
            <a:avLst/>
          </a:prstGeom>
          <a:noFill/>
        </p:spPr>
        <p:txBody>
          <a:bodyPr wrap="square" rtlCol="0">
            <a:spAutoFit/>
          </a:bodyPr>
          <a:lstStyle/>
          <a:p>
            <a:r>
              <a:rPr lang="en-US" sz="2200" b="1" dirty="0">
                <a:solidFill>
                  <a:srgbClr val="BA0808"/>
                </a:solidFill>
                <a:latin typeface="+mn-lt"/>
              </a:rPr>
              <a:t>innovation</a:t>
            </a:r>
          </a:p>
        </p:txBody>
      </p:sp>
      <p:sp>
        <p:nvSpPr>
          <p:cNvPr id="19" name="TextBox 18"/>
          <p:cNvSpPr txBox="1"/>
          <p:nvPr/>
        </p:nvSpPr>
        <p:spPr>
          <a:xfrm>
            <a:off x="2276665" y="4445808"/>
            <a:ext cx="401184" cy="430887"/>
          </a:xfrm>
          <a:prstGeom prst="rect">
            <a:avLst/>
          </a:prstGeom>
          <a:noFill/>
        </p:spPr>
        <p:txBody>
          <a:bodyPr wrap="square" rtlCol="0">
            <a:spAutoFit/>
          </a:bodyPr>
          <a:lstStyle/>
          <a:p>
            <a:r>
              <a:rPr lang="en-US" sz="2200" b="1" dirty="0">
                <a:solidFill>
                  <a:srgbClr val="BA0808"/>
                </a:solidFill>
                <a:latin typeface="+mn-lt"/>
              </a:rPr>
              <a:t>&amp;</a:t>
            </a:r>
          </a:p>
        </p:txBody>
      </p:sp>
      <p:sp>
        <p:nvSpPr>
          <p:cNvPr id="20" name="TextBox 19"/>
          <p:cNvSpPr txBox="1"/>
          <p:nvPr/>
        </p:nvSpPr>
        <p:spPr>
          <a:xfrm>
            <a:off x="2649464" y="4445807"/>
            <a:ext cx="5887585" cy="430887"/>
          </a:xfrm>
          <a:prstGeom prst="rect">
            <a:avLst/>
          </a:prstGeom>
          <a:noFill/>
        </p:spPr>
        <p:txBody>
          <a:bodyPr wrap="square" rtlCol="0">
            <a:spAutoFit/>
          </a:bodyPr>
          <a:lstStyle/>
          <a:p>
            <a:r>
              <a:rPr lang="en-US" sz="2200" b="1" dirty="0">
                <a:solidFill>
                  <a:srgbClr val="BA0808"/>
                </a:solidFill>
                <a:latin typeface="+mn-lt"/>
              </a:rPr>
              <a:t>accumulation of human capital (esp. knowledge) </a:t>
            </a:r>
          </a:p>
        </p:txBody>
      </p:sp>
      <p:sp>
        <p:nvSpPr>
          <p:cNvPr id="21" name="TextBox 20"/>
          <p:cNvSpPr txBox="1"/>
          <p:nvPr/>
        </p:nvSpPr>
        <p:spPr>
          <a:xfrm>
            <a:off x="776385" y="5069602"/>
            <a:ext cx="5887585" cy="430887"/>
          </a:xfrm>
          <a:prstGeom prst="rect">
            <a:avLst/>
          </a:prstGeom>
          <a:noFill/>
        </p:spPr>
        <p:txBody>
          <a:bodyPr wrap="square" rtlCol="0">
            <a:spAutoFit/>
          </a:bodyPr>
          <a:lstStyle/>
          <a:p>
            <a:r>
              <a:rPr lang="en-US" sz="2200" b="1" dirty="0">
                <a:solidFill>
                  <a:srgbClr val="BA0808"/>
                </a:solidFill>
                <a:latin typeface="+mn-lt"/>
              </a:rPr>
              <a:t>to meet diverse and individual needs</a:t>
            </a:r>
          </a:p>
        </p:txBody>
      </p:sp>
    </p:spTree>
    <p:extLst>
      <p:ext uri="{BB962C8B-B14F-4D97-AF65-F5344CB8AC3E}">
        <p14:creationId xmlns:p14="http://schemas.microsoft.com/office/powerpoint/2010/main" val="1773137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12" grpId="0" animBg="1"/>
      <p:bldP spid="13" grpId="0"/>
      <p:bldP spid="14" grpId="0"/>
      <p:bldP spid="15" grpId="0"/>
      <p:bldP spid="16" grpId="0" animBg="1"/>
      <p:bldP spid="18" grpId="0"/>
      <p:bldP spid="19" grpId="0"/>
      <p:bldP spid="20" grpId="0"/>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18</a:t>
            </a:fld>
            <a:endParaRPr lang="th-TH"/>
          </a:p>
        </p:txBody>
      </p:sp>
      <p:sp>
        <p:nvSpPr>
          <p:cNvPr id="10" name="TextBox 9"/>
          <p:cNvSpPr txBox="1"/>
          <p:nvPr/>
        </p:nvSpPr>
        <p:spPr>
          <a:xfrm>
            <a:off x="152400" y="1041036"/>
            <a:ext cx="8877300" cy="523220"/>
          </a:xfrm>
          <a:prstGeom prst="rect">
            <a:avLst/>
          </a:prstGeom>
          <a:solidFill>
            <a:schemeClr val="accent3">
              <a:lumMod val="20000"/>
              <a:lumOff val="80000"/>
            </a:schemeClr>
          </a:solidFill>
        </p:spPr>
        <p:txBody>
          <a:bodyPr wrap="square" rtlCol="0">
            <a:spAutoFit/>
          </a:bodyPr>
          <a:lstStyle/>
          <a:p>
            <a:r>
              <a:rPr lang="en-US" b="1" dirty="0">
                <a:solidFill>
                  <a:srgbClr val="7030A0"/>
                </a:solidFill>
                <a:latin typeface="+mn-lt"/>
              </a:rPr>
              <a:t>The innovation-driven based on human capital (cont.)</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22" name="TextBox 21"/>
          <p:cNvSpPr txBox="1"/>
          <p:nvPr/>
        </p:nvSpPr>
        <p:spPr>
          <a:xfrm>
            <a:off x="152400" y="1828800"/>
            <a:ext cx="8534400" cy="3785652"/>
          </a:xfrm>
          <a:prstGeom prst="rect">
            <a:avLst/>
          </a:prstGeom>
          <a:solidFill>
            <a:srgbClr val="FFFFCC"/>
          </a:solidFill>
          <a:ln>
            <a:noFill/>
          </a:ln>
        </p:spPr>
        <p:txBody>
          <a:bodyPr wrap="square" rtlCol="0">
            <a:spAutoFit/>
          </a:bodyPr>
          <a:lstStyle/>
          <a:p>
            <a:r>
              <a:rPr lang="en-US" dirty="0">
                <a:latin typeface="+mn-lt"/>
              </a:rPr>
              <a:t>Note: </a:t>
            </a:r>
          </a:p>
          <a:p>
            <a:r>
              <a:rPr lang="en-US" sz="2000" dirty="0">
                <a:latin typeface="+mn-lt"/>
              </a:rPr>
              <a:t>	</a:t>
            </a:r>
          </a:p>
          <a:p>
            <a:pPr marL="342900" indent="-342900">
              <a:buFont typeface="Courier New" panose="02070309020205020404" pitchFamily="49" charset="0"/>
              <a:buChar char="o"/>
            </a:pPr>
            <a:r>
              <a:rPr lang="en-US" sz="2400" dirty="0">
                <a:latin typeface="+mn-lt"/>
              </a:rPr>
              <a:t>In service economy, manufacturing experienced a conversion from </a:t>
            </a:r>
            <a:r>
              <a:rPr lang="en-US" sz="2400" b="1" i="1" dirty="0">
                <a:solidFill>
                  <a:srgbClr val="BA0808"/>
                </a:solidFill>
                <a:latin typeface="+mn-lt"/>
              </a:rPr>
              <a:t>capital intensive </a:t>
            </a:r>
            <a:r>
              <a:rPr lang="en-US" sz="2400" dirty="0">
                <a:latin typeface="+mn-lt"/>
              </a:rPr>
              <a:t>to </a:t>
            </a:r>
            <a:r>
              <a:rPr lang="en-US" sz="2400" b="1" i="1" dirty="0">
                <a:solidFill>
                  <a:srgbClr val="BA0808"/>
                </a:solidFill>
                <a:latin typeface="+mn-lt"/>
              </a:rPr>
              <a:t>technology and knowledge intensive</a:t>
            </a:r>
          </a:p>
          <a:p>
            <a:pPr marL="342900" indent="-342900">
              <a:buFont typeface="Courier New" panose="02070309020205020404" pitchFamily="49" charset="0"/>
              <a:buChar char="o"/>
            </a:pPr>
            <a:endParaRPr lang="en-US" sz="2400" dirty="0">
              <a:latin typeface="+mn-lt"/>
            </a:endParaRPr>
          </a:p>
          <a:p>
            <a:pPr marL="342900" indent="-342900">
              <a:buFont typeface="Courier New" panose="02070309020205020404" pitchFamily="49" charset="0"/>
              <a:buChar char="o"/>
            </a:pPr>
            <a:r>
              <a:rPr lang="en-US" sz="2400" b="1" dirty="0">
                <a:solidFill>
                  <a:srgbClr val="0066FF"/>
                </a:solidFill>
                <a:latin typeface="+mn-lt"/>
              </a:rPr>
              <a:t>Innovation-driven based</a:t>
            </a:r>
            <a:r>
              <a:rPr lang="th-TH" sz="2400" b="1" dirty="0">
                <a:solidFill>
                  <a:srgbClr val="0066FF"/>
                </a:solidFill>
                <a:latin typeface="+mn-lt"/>
              </a:rPr>
              <a:t> </a:t>
            </a:r>
            <a:r>
              <a:rPr lang="en-US" sz="2400" b="1" dirty="0">
                <a:solidFill>
                  <a:srgbClr val="0066FF"/>
                </a:solidFill>
                <a:latin typeface="+mn-lt"/>
              </a:rPr>
              <a:t>on human capital</a:t>
            </a:r>
            <a:r>
              <a:rPr lang="en-US" sz="2400" dirty="0">
                <a:latin typeface="+mn-lt"/>
              </a:rPr>
              <a:t> not only from the producers, but also </a:t>
            </a:r>
            <a:r>
              <a:rPr lang="en-US" sz="2400" b="1" dirty="0">
                <a:solidFill>
                  <a:srgbClr val="0066FF"/>
                </a:solidFill>
                <a:latin typeface="+mn-lt"/>
              </a:rPr>
              <a:t>from consumers </a:t>
            </a:r>
            <a:r>
              <a:rPr lang="en-US" sz="2400" dirty="0">
                <a:latin typeface="+mn-lt"/>
              </a:rPr>
              <a:t>(participation and experience of consumers becoming the subject of value creation like the producer, consumers play the main role in value creation)</a:t>
            </a:r>
          </a:p>
        </p:txBody>
      </p:sp>
    </p:spTree>
    <p:extLst>
      <p:ext uri="{BB962C8B-B14F-4D97-AF65-F5344CB8AC3E}">
        <p14:creationId xmlns:p14="http://schemas.microsoft.com/office/powerpoint/2010/main" val="391310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19</a:t>
            </a:fld>
            <a:endParaRPr lang="th-TH"/>
          </a:p>
        </p:txBody>
      </p:sp>
      <p:sp>
        <p:nvSpPr>
          <p:cNvPr id="10" name="TextBox 9"/>
          <p:cNvSpPr txBox="1"/>
          <p:nvPr/>
        </p:nvSpPr>
        <p:spPr>
          <a:xfrm>
            <a:off x="373180" y="978180"/>
            <a:ext cx="8610600" cy="492443"/>
          </a:xfrm>
          <a:prstGeom prst="rect">
            <a:avLst/>
          </a:prstGeom>
          <a:solidFill>
            <a:schemeClr val="accent3">
              <a:lumMod val="20000"/>
              <a:lumOff val="80000"/>
            </a:schemeClr>
          </a:solidFill>
        </p:spPr>
        <p:txBody>
          <a:bodyPr wrap="square" rtlCol="0">
            <a:spAutoFit/>
          </a:bodyPr>
          <a:lstStyle/>
          <a:p>
            <a:r>
              <a:rPr lang="en-US" sz="2600" b="1" dirty="0">
                <a:solidFill>
                  <a:srgbClr val="7030A0"/>
                </a:solidFill>
                <a:latin typeface="+mn-lt"/>
              </a:rPr>
              <a:t>Moderation, steady and sustainable growth</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2" name="TextBox 1"/>
          <p:cNvSpPr txBox="1"/>
          <p:nvPr/>
        </p:nvSpPr>
        <p:spPr>
          <a:xfrm>
            <a:off x="362078" y="1488765"/>
            <a:ext cx="8615391" cy="769441"/>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dirty="0">
                <a:latin typeface="+mn-lt"/>
              </a:rPr>
              <a:t>The </a:t>
            </a:r>
            <a:r>
              <a:rPr lang="en-US" sz="2200" b="1" dirty="0">
                <a:solidFill>
                  <a:srgbClr val="0066FF"/>
                </a:solidFill>
                <a:latin typeface="+mn-lt"/>
              </a:rPr>
              <a:t>growth rate of service economy is relatively slow compared to industrial economy </a:t>
            </a:r>
            <a:r>
              <a:rPr lang="en-US" sz="2200" dirty="0">
                <a:latin typeface="+mn-lt"/>
              </a:rPr>
              <a:t>. Why? </a:t>
            </a:r>
          </a:p>
        </p:txBody>
      </p:sp>
      <p:sp>
        <p:nvSpPr>
          <p:cNvPr id="14" name="TextBox 13"/>
          <p:cNvSpPr txBox="1"/>
          <p:nvPr/>
        </p:nvSpPr>
        <p:spPr>
          <a:xfrm>
            <a:off x="669273" y="3016040"/>
            <a:ext cx="8001000" cy="1107996"/>
          </a:xfrm>
          <a:prstGeom prst="rect">
            <a:avLst/>
          </a:prstGeom>
          <a:noFill/>
        </p:spPr>
        <p:txBody>
          <a:bodyPr wrap="square" rtlCol="0">
            <a:spAutoFit/>
          </a:bodyPr>
          <a:lstStyle/>
          <a:p>
            <a:pPr marL="342900" indent="-342900">
              <a:buFont typeface="Wingdings" panose="05000000000000000000" pitchFamily="2" charset="2"/>
              <a:buChar char="ü"/>
            </a:pPr>
            <a:r>
              <a:rPr lang="en-US" sz="2200" b="1" dirty="0">
                <a:solidFill>
                  <a:srgbClr val="BA0808"/>
                </a:solidFill>
                <a:latin typeface="+mn-lt"/>
              </a:rPr>
              <a:t>When the country income grows demand for service increase, the growth of commodity production will inevitably slowdown -</a:t>
            </a:r>
            <a:r>
              <a:rPr lang="en-US" sz="2200" b="1" dirty="0">
                <a:solidFill>
                  <a:srgbClr val="BA0808"/>
                </a:solidFill>
                <a:latin typeface="+mn-lt"/>
                <a:sym typeface="Wingdings" panose="05000000000000000000" pitchFamily="2" charset="2"/>
              </a:rPr>
              <a:t> modest growth in service economy </a:t>
            </a:r>
            <a:endParaRPr lang="en-US" sz="2200" b="1" dirty="0">
              <a:solidFill>
                <a:srgbClr val="BA0808"/>
              </a:solidFill>
              <a:latin typeface="+mn-lt"/>
            </a:endParaRPr>
          </a:p>
        </p:txBody>
      </p:sp>
      <p:sp>
        <p:nvSpPr>
          <p:cNvPr id="15" name="TextBox 14"/>
          <p:cNvSpPr txBox="1"/>
          <p:nvPr/>
        </p:nvSpPr>
        <p:spPr>
          <a:xfrm>
            <a:off x="685800" y="2258206"/>
            <a:ext cx="8153400" cy="769441"/>
          </a:xfrm>
          <a:prstGeom prst="rect">
            <a:avLst/>
          </a:prstGeom>
          <a:noFill/>
        </p:spPr>
        <p:txBody>
          <a:bodyPr wrap="square" rtlCol="0">
            <a:spAutoFit/>
          </a:bodyPr>
          <a:lstStyle/>
          <a:p>
            <a:pPr marL="342900" indent="-342900">
              <a:buFont typeface="Wingdings" panose="05000000000000000000" pitchFamily="2" charset="2"/>
              <a:buChar char="ü"/>
            </a:pPr>
            <a:r>
              <a:rPr lang="en-US" sz="2200" b="1" dirty="0">
                <a:solidFill>
                  <a:srgbClr val="C00000"/>
                </a:solidFill>
                <a:latin typeface="+mn-lt"/>
              </a:rPr>
              <a:t>Unlike some new products that can set growth a new round of consumption, growth of service consumption is relatively stable </a:t>
            </a:r>
          </a:p>
        </p:txBody>
      </p:sp>
      <p:sp>
        <p:nvSpPr>
          <p:cNvPr id="16" name="TextBox 15"/>
          <p:cNvSpPr txBox="1"/>
          <p:nvPr/>
        </p:nvSpPr>
        <p:spPr>
          <a:xfrm>
            <a:off x="396266" y="4124036"/>
            <a:ext cx="8648445" cy="1107996"/>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dirty="0">
                <a:latin typeface="+mn-lt"/>
              </a:rPr>
              <a:t>However, service industry has strong </a:t>
            </a:r>
            <a:r>
              <a:rPr lang="en-US" sz="2200" b="1" i="1" dirty="0">
                <a:solidFill>
                  <a:srgbClr val="0066FF"/>
                </a:solidFill>
                <a:latin typeface="+mn-lt"/>
              </a:rPr>
              <a:t>positive externality </a:t>
            </a:r>
            <a:r>
              <a:rPr lang="en-US" sz="2200" dirty="0">
                <a:latin typeface="+mn-lt"/>
              </a:rPr>
              <a:t>towards other sectors in the society (esp. from growth in intermediate services or producer services)</a:t>
            </a:r>
          </a:p>
        </p:txBody>
      </p:sp>
      <p:sp>
        <p:nvSpPr>
          <p:cNvPr id="17" name="TextBox 16"/>
          <p:cNvSpPr txBox="1"/>
          <p:nvPr/>
        </p:nvSpPr>
        <p:spPr>
          <a:xfrm>
            <a:off x="396266" y="5334000"/>
            <a:ext cx="8694619" cy="1446550"/>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dirty="0">
                <a:latin typeface="+mn-lt"/>
              </a:rPr>
              <a:t>Industrial economy is normally let by cyclical industry, the service industry sectors have both </a:t>
            </a:r>
            <a:r>
              <a:rPr lang="en-US" sz="2200" b="1" dirty="0">
                <a:solidFill>
                  <a:srgbClr val="0066FF"/>
                </a:solidFill>
                <a:latin typeface="+mn-lt"/>
              </a:rPr>
              <a:t>cyclical industries </a:t>
            </a:r>
            <a:r>
              <a:rPr lang="en-US" sz="2200" dirty="0">
                <a:latin typeface="+mn-lt"/>
              </a:rPr>
              <a:t>and </a:t>
            </a:r>
            <a:r>
              <a:rPr lang="en-US" sz="2200" b="1" dirty="0">
                <a:solidFill>
                  <a:srgbClr val="0066FF"/>
                </a:solidFill>
                <a:latin typeface="+mn-lt"/>
              </a:rPr>
              <a:t>counter-cyclical industries (e.g. cultural industry and entertainment) </a:t>
            </a:r>
            <a:r>
              <a:rPr lang="en-US" sz="2200" dirty="0">
                <a:latin typeface="+mn-lt"/>
                <a:sym typeface="Wingdings" panose="05000000000000000000" pitchFamily="2" charset="2"/>
              </a:rPr>
              <a:t> </a:t>
            </a:r>
            <a:r>
              <a:rPr lang="en-US" sz="2200" b="1" dirty="0">
                <a:solidFill>
                  <a:srgbClr val="008000"/>
                </a:solidFill>
                <a:latin typeface="+mn-lt"/>
                <a:sym typeface="Wingdings" panose="05000000000000000000" pitchFamily="2" charset="2"/>
              </a:rPr>
              <a:t>service industry does play a role of </a:t>
            </a:r>
            <a:r>
              <a:rPr lang="en-US" sz="2200" dirty="0">
                <a:latin typeface="+mn-lt"/>
                <a:sym typeface="Wingdings" panose="05000000000000000000" pitchFamily="2" charset="2"/>
              </a:rPr>
              <a:t>“</a:t>
            </a:r>
            <a:r>
              <a:rPr lang="en-US" sz="2200" b="1" dirty="0">
                <a:solidFill>
                  <a:srgbClr val="BA0808"/>
                </a:solidFill>
                <a:latin typeface="+mn-lt"/>
                <a:sym typeface="Wingdings" panose="05000000000000000000" pitchFamily="2" charset="2"/>
              </a:rPr>
              <a:t>stabilizer</a:t>
            </a:r>
            <a:r>
              <a:rPr lang="en-US" sz="2200" dirty="0">
                <a:latin typeface="+mn-lt"/>
                <a:sym typeface="Wingdings" panose="05000000000000000000" pitchFamily="2" charset="2"/>
              </a:rPr>
              <a:t>” of national economy</a:t>
            </a:r>
            <a:endParaRPr lang="en-US" sz="2200" dirty="0">
              <a:latin typeface="+mn-lt"/>
            </a:endParaRPr>
          </a:p>
        </p:txBody>
      </p:sp>
    </p:spTree>
    <p:extLst>
      <p:ext uri="{BB962C8B-B14F-4D97-AF65-F5344CB8AC3E}">
        <p14:creationId xmlns:p14="http://schemas.microsoft.com/office/powerpoint/2010/main" val="1914208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p:bldP spid="15" grpId="0"/>
      <p:bldP spid="16" grpId="0"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20</a:t>
            </a:fld>
            <a:endParaRPr lang="th-TH"/>
          </a:p>
        </p:txBody>
      </p:sp>
      <p:sp>
        <p:nvSpPr>
          <p:cNvPr id="10" name="TextBox 9"/>
          <p:cNvSpPr txBox="1"/>
          <p:nvPr/>
        </p:nvSpPr>
        <p:spPr>
          <a:xfrm>
            <a:off x="359555" y="1159909"/>
            <a:ext cx="8610600" cy="523220"/>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The duality of growth structure</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2" name="TextBox 1"/>
          <p:cNvSpPr txBox="1"/>
          <p:nvPr/>
        </p:nvSpPr>
        <p:spPr>
          <a:xfrm>
            <a:off x="376081" y="1978489"/>
            <a:ext cx="8615391" cy="769441"/>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b="1" dirty="0">
                <a:solidFill>
                  <a:srgbClr val="C00000"/>
                </a:solidFill>
                <a:latin typeface="+mn-lt"/>
              </a:rPr>
              <a:t>Low growth </a:t>
            </a:r>
            <a:r>
              <a:rPr lang="en-US" sz="2200" dirty="0">
                <a:latin typeface="+mn-lt"/>
              </a:rPr>
              <a:t>vs. </a:t>
            </a:r>
            <a:r>
              <a:rPr lang="en-US" sz="2200" b="1" dirty="0">
                <a:solidFill>
                  <a:srgbClr val="C00000"/>
                </a:solidFill>
                <a:latin typeface="+mn-lt"/>
              </a:rPr>
              <a:t>high growth </a:t>
            </a:r>
            <a:r>
              <a:rPr lang="en-US" sz="2200" dirty="0">
                <a:latin typeface="+mn-lt"/>
              </a:rPr>
              <a:t>(such as in terms of employment and income)</a:t>
            </a:r>
          </a:p>
        </p:txBody>
      </p:sp>
      <p:sp>
        <p:nvSpPr>
          <p:cNvPr id="16" name="TextBox 15"/>
          <p:cNvSpPr txBox="1"/>
          <p:nvPr/>
        </p:nvSpPr>
        <p:spPr>
          <a:xfrm>
            <a:off x="361574" y="2984931"/>
            <a:ext cx="8648445" cy="430887"/>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b="1" dirty="0">
                <a:solidFill>
                  <a:srgbClr val="C00000"/>
                </a:solidFill>
                <a:latin typeface="+mn-lt"/>
              </a:rPr>
              <a:t>Low productivity </a:t>
            </a:r>
            <a:r>
              <a:rPr lang="en-US" sz="2200" dirty="0">
                <a:latin typeface="+mn-lt"/>
              </a:rPr>
              <a:t>vs. </a:t>
            </a:r>
            <a:r>
              <a:rPr lang="en-US" sz="2200" b="1" dirty="0">
                <a:solidFill>
                  <a:srgbClr val="C00000"/>
                </a:solidFill>
                <a:latin typeface="+mn-lt"/>
              </a:rPr>
              <a:t>high productivity</a:t>
            </a:r>
          </a:p>
        </p:txBody>
      </p:sp>
      <p:sp>
        <p:nvSpPr>
          <p:cNvPr id="11" name="TextBox 10"/>
          <p:cNvSpPr txBox="1"/>
          <p:nvPr/>
        </p:nvSpPr>
        <p:spPr>
          <a:xfrm>
            <a:off x="359555" y="3732995"/>
            <a:ext cx="8648445" cy="769441"/>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dirty="0">
                <a:latin typeface="+mn-lt"/>
              </a:rPr>
              <a:t>Duality could be both </a:t>
            </a:r>
            <a:r>
              <a:rPr lang="en-US" sz="2200" b="1" dirty="0">
                <a:solidFill>
                  <a:srgbClr val="0066FF"/>
                </a:solidFill>
                <a:latin typeface="+mn-lt"/>
              </a:rPr>
              <a:t>between service industries</a:t>
            </a:r>
            <a:r>
              <a:rPr lang="en-US" sz="2200" dirty="0">
                <a:latin typeface="+mn-lt"/>
              </a:rPr>
              <a:t> and duality </a:t>
            </a:r>
            <a:r>
              <a:rPr lang="en-US" sz="2200" b="1" dirty="0">
                <a:solidFill>
                  <a:srgbClr val="0066FF"/>
                </a:solidFill>
                <a:latin typeface="+mn-lt"/>
              </a:rPr>
              <a:t>within the same industry</a:t>
            </a:r>
          </a:p>
        </p:txBody>
      </p:sp>
    </p:spTree>
    <p:extLst>
      <p:ext uri="{BB962C8B-B14F-4D97-AF65-F5344CB8AC3E}">
        <p14:creationId xmlns:p14="http://schemas.microsoft.com/office/powerpoint/2010/main" val="1417122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21</a:t>
            </a:fld>
            <a:endParaRPr lang="th-TH"/>
          </a:p>
        </p:txBody>
      </p:sp>
      <p:sp>
        <p:nvSpPr>
          <p:cNvPr id="10" name="TextBox 9"/>
          <p:cNvSpPr txBox="1"/>
          <p:nvPr/>
        </p:nvSpPr>
        <p:spPr>
          <a:xfrm>
            <a:off x="359555" y="1159909"/>
            <a:ext cx="8610600" cy="461665"/>
          </a:xfrm>
          <a:prstGeom prst="rect">
            <a:avLst/>
          </a:prstGeom>
          <a:solidFill>
            <a:schemeClr val="accent3">
              <a:lumMod val="20000"/>
              <a:lumOff val="80000"/>
            </a:schemeClr>
          </a:solidFill>
        </p:spPr>
        <p:txBody>
          <a:bodyPr wrap="square" rtlCol="0">
            <a:spAutoFit/>
          </a:bodyPr>
          <a:lstStyle/>
          <a:p>
            <a:r>
              <a:rPr lang="en-US" sz="2400" b="1" dirty="0">
                <a:solidFill>
                  <a:srgbClr val="7030A0"/>
                </a:solidFill>
                <a:latin typeface="+mn-lt"/>
              </a:rPr>
              <a:t>The dominant of knowledge intensive business service (KIBS)</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2" name="TextBox 1"/>
          <p:cNvSpPr txBox="1"/>
          <p:nvPr/>
        </p:nvSpPr>
        <p:spPr>
          <a:xfrm>
            <a:off x="359555" y="1898313"/>
            <a:ext cx="8615391" cy="1446550"/>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dirty="0">
                <a:latin typeface="+mn-lt"/>
              </a:rPr>
              <a:t>Knowledge-intensive services may include </a:t>
            </a:r>
            <a:r>
              <a:rPr lang="en-US" sz="2200" b="1" dirty="0">
                <a:solidFill>
                  <a:srgbClr val="C00000"/>
                </a:solidFill>
                <a:latin typeface="+mn-lt"/>
              </a:rPr>
              <a:t>information services</a:t>
            </a:r>
            <a:r>
              <a:rPr lang="en-US" sz="2200" dirty="0">
                <a:latin typeface="+mn-lt"/>
              </a:rPr>
              <a:t>, </a:t>
            </a:r>
            <a:r>
              <a:rPr lang="en-US" sz="2200" b="1" dirty="0">
                <a:solidFill>
                  <a:srgbClr val="C00000"/>
                </a:solidFill>
                <a:latin typeface="+mn-lt"/>
              </a:rPr>
              <a:t>research services</a:t>
            </a:r>
            <a:r>
              <a:rPr lang="en-US" sz="2200" dirty="0">
                <a:latin typeface="+mn-lt"/>
              </a:rPr>
              <a:t>, </a:t>
            </a:r>
            <a:r>
              <a:rPr lang="en-US" sz="2200" b="1" dirty="0">
                <a:solidFill>
                  <a:srgbClr val="C00000"/>
                </a:solidFill>
                <a:latin typeface="+mn-lt"/>
              </a:rPr>
              <a:t>legal services</a:t>
            </a:r>
            <a:r>
              <a:rPr lang="en-US" sz="2200" dirty="0">
                <a:latin typeface="+mn-lt"/>
              </a:rPr>
              <a:t>, </a:t>
            </a:r>
            <a:r>
              <a:rPr lang="en-US" sz="2200" b="1" dirty="0">
                <a:solidFill>
                  <a:srgbClr val="C00000"/>
                </a:solidFill>
                <a:latin typeface="+mn-lt"/>
              </a:rPr>
              <a:t>financial services</a:t>
            </a:r>
            <a:r>
              <a:rPr lang="en-US" sz="2200" dirty="0">
                <a:latin typeface="+mn-lt"/>
              </a:rPr>
              <a:t>, </a:t>
            </a:r>
            <a:r>
              <a:rPr lang="en-US" sz="2200" b="1" dirty="0">
                <a:solidFill>
                  <a:srgbClr val="C00000"/>
                </a:solidFill>
                <a:latin typeface="+mn-lt"/>
              </a:rPr>
              <a:t>marketing services</a:t>
            </a:r>
            <a:r>
              <a:rPr lang="en-US" sz="2200" dirty="0">
                <a:latin typeface="+mn-lt"/>
              </a:rPr>
              <a:t>, </a:t>
            </a:r>
            <a:r>
              <a:rPr lang="en-US" sz="2200" b="1" dirty="0">
                <a:solidFill>
                  <a:srgbClr val="C00000"/>
                </a:solidFill>
                <a:latin typeface="+mn-lt"/>
              </a:rPr>
              <a:t>engineering services</a:t>
            </a:r>
            <a:r>
              <a:rPr lang="en-US" sz="2200" dirty="0">
                <a:latin typeface="+mn-lt"/>
              </a:rPr>
              <a:t>, </a:t>
            </a:r>
            <a:r>
              <a:rPr lang="en-US" sz="2200" b="1" dirty="0">
                <a:solidFill>
                  <a:srgbClr val="C00000"/>
                </a:solidFill>
                <a:latin typeface="+mn-lt"/>
              </a:rPr>
              <a:t>management consulting industries</a:t>
            </a:r>
            <a:r>
              <a:rPr lang="en-US" sz="2200" dirty="0">
                <a:latin typeface="+mn-lt"/>
              </a:rPr>
              <a:t> to provide a knowledge-based service</a:t>
            </a:r>
          </a:p>
        </p:txBody>
      </p:sp>
      <p:sp>
        <p:nvSpPr>
          <p:cNvPr id="16" name="TextBox 15"/>
          <p:cNvSpPr txBox="1"/>
          <p:nvPr/>
        </p:nvSpPr>
        <p:spPr>
          <a:xfrm>
            <a:off x="359555" y="3525301"/>
            <a:ext cx="8648445" cy="1446550"/>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b="1" dirty="0">
                <a:solidFill>
                  <a:srgbClr val="0066FF"/>
                </a:solidFill>
                <a:latin typeface="+mn-lt"/>
              </a:rPr>
              <a:t>KIBS itself is the generating source and transfer node of knowledge in the innovation system</a:t>
            </a:r>
            <a:r>
              <a:rPr lang="en-US" sz="2200" dirty="0">
                <a:latin typeface="+mn-lt"/>
              </a:rPr>
              <a:t>, directly provide a number of new knowledge and new technology for the </a:t>
            </a:r>
            <a:r>
              <a:rPr lang="en-US" sz="2200" b="1" dirty="0">
                <a:solidFill>
                  <a:srgbClr val="C00000"/>
                </a:solidFill>
                <a:latin typeface="+mn-lt"/>
              </a:rPr>
              <a:t>development of manufacturing industry</a:t>
            </a:r>
            <a:r>
              <a:rPr lang="en-US" sz="2200" dirty="0">
                <a:latin typeface="+mn-lt"/>
              </a:rPr>
              <a:t>, </a:t>
            </a:r>
            <a:r>
              <a:rPr lang="en-US" sz="2200" b="1" dirty="0">
                <a:solidFill>
                  <a:srgbClr val="C00000"/>
                </a:solidFill>
                <a:latin typeface="+mn-lt"/>
              </a:rPr>
              <a:t>modern agriculture </a:t>
            </a:r>
            <a:r>
              <a:rPr lang="en-US" sz="2200" dirty="0">
                <a:latin typeface="+mn-lt"/>
              </a:rPr>
              <a:t>and </a:t>
            </a:r>
            <a:r>
              <a:rPr lang="en-US" sz="2200" b="1" dirty="0">
                <a:solidFill>
                  <a:srgbClr val="C00000"/>
                </a:solidFill>
                <a:latin typeface="+mn-lt"/>
              </a:rPr>
              <a:t>other service industry</a:t>
            </a:r>
          </a:p>
        </p:txBody>
      </p:sp>
      <p:sp>
        <p:nvSpPr>
          <p:cNvPr id="11" name="TextBox 10"/>
          <p:cNvSpPr txBox="1"/>
          <p:nvPr/>
        </p:nvSpPr>
        <p:spPr>
          <a:xfrm>
            <a:off x="359555" y="5152289"/>
            <a:ext cx="8648445" cy="1107996"/>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b="1" dirty="0">
                <a:solidFill>
                  <a:srgbClr val="0066FF"/>
                </a:solidFill>
                <a:latin typeface="+mn-lt"/>
              </a:rPr>
              <a:t>The growth rate of KIBS added value is significantly higher than the growth rate of employees number</a:t>
            </a:r>
            <a:r>
              <a:rPr lang="en-US" sz="2200" dirty="0">
                <a:latin typeface="+mn-lt"/>
              </a:rPr>
              <a:t>, reflecting its </a:t>
            </a:r>
            <a:r>
              <a:rPr lang="en-US" sz="2200" b="1" i="1" dirty="0">
                <a:solidFill>
                  <a:srgbClr val="BA0808"/>
                </a:solidFill>
                <a:latin typeface="+mn-lt"/>
              </a:rPr>
              <a:t>high level of labor productivity</a:t>
            </a:r>
          </a:p>
        </p:txBody>
      </p:sp>
    </p:spTree>
    <p:extLst>
      <p:ext uri="{BB962C8B-B14F-4D97-AF65-F5344CB8AC3E}">
        <p14:creationId xmlns:p14="http://schemas.microsoft.com/office/powerpoint/2010/main" val="99837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22</a:t>
            </a:fld>
            <a:endParaRPr lang="th-TH"/>
          </a:p>
        </p:txBody>
      </p:sp>
      <p:sp>
        <p:nvSpPr>
          <p:cNvPr id="10" name="TextBox 9"/>
          <p:cNvSpPr txBox="1"/>
          <p:nvPr/>
        </p:nvSpPr>
        <p:spPr>
          <a:xfrm>
            <a:off x="359555" y="1159909"/>
            <a:ext cx="8327245" cy="523220"/>
          </a:xfrm>
          <a:prstGeom prst="rect">
            <a:avLst/>
          </a:prstGeom>
          <a:solidFill>
            <a:schemeClr val="accent3">
              <a:lumMod val="20000"/>
              <a:lumOff val="80000"/>
            </a:schemeClr>
          </a:solidFill>
        </p:spPr>
        <p:txBody>
          <a:bodyPr wrap="square" rtlCol="0">
            <a:spAutoFit/>
          </a:bodyPr>
          <a:lstStyle/>
          <a:p>
            <a:r>
              <a:rPr lang="en-US" b="1" dirty="0">
                <a:solidFill>
                  <a:srgbClr val="7030A0"/>
                </a:solidFill>
                <a:latin typeface="+mn-lt"/>
              </a:rPr>
              <a:t>The development of industrial service-oriented</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2" name="TextBox 1"/>
          <p:cNvSpPr txBox="1"/>
          <p:nvPr/>
        </p:nvSpPr>
        <p:spPr>
          <a:xfrm>
            <a:off x="359555" y="1958758"/>
            <a:ext cx="8327245" cy="1785104"/>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dirty="0">
                <a:latin typeface="+mn-lt"/>
              </a:rPr>
              <a:t>In the industrial structure of service economy, the </a:t>
            </a:r>
            <a:r>
              <a:rPr lang="en-US" sz="2200" b="1" dirty="0">
                <a:solidFill>
                  <a:srgbClr val="0066FF"/>
                </a:solidFill>
                <a:latin typeface="+mn-lt"/>
              </a:rPr>
              <a:t>upgrade of the non-service sectors firstly extensively use advanced technology and equipment, modern management tools and manufacturing model to transform to </a:t>
            </a:r>
            <a:r>
              <a:rPr lang="en-US" sz="2200" b="1" dirty="0">
                <a:solidFill>
                  <a:srgbClr val="C00000"/>
                </a:solidFill>
                <a:latin typeface="+mn-lt"/>
              </a:rPr>
              <a:t>modern agriculture and advanced manufacturing</a:t>
            </a:r>
            <a:r>
              <a:rPr lang="en-US" sz="2200" dirty="0">
                <a:latin typeface="+mn-lt"/>
              </a:rPr>
              <a:t>, particularly the development of high-tech industries.</a:t>
            </a:r>
          </a:p>
        </p:txBody>
      </p:sp>
      <p:sp>
        <p:nvSpPr>
          <p:cNvPr id="16" name="TextBox 15"/>
          <p:cNvSpPr txBox="1"/>
          <p:nvPr/>
        </p:nvSpPr>
        <p:spPr>
          <a:xfrm>
            <a:off x="340632" y="4081046"/>
            <a:ext cx="8346168" cy="1446550"/>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dirty="0">
                <a:latin typeface="+mn-lt"/>
              </a:rPr>
              <a:t>As producers focus mainly business to provide services for consumers, </a:t>
            </a:r>
            <a:r>
              <a:rPr lang="en-US" sz="2200" b="1" dirty="0">
                <a:solidFill>
                  <a:srgbClr val="0066FF"/>
                </a:solidFill>
                <a:latin typeface="+mn-lt"/>
              </a:rPr>
              <a:t>its products have more features of services</a:t>
            </a:r>
            <a:r>
              <a:rPr lang="en-US" sz="2200" dirty="0">
                <a:latin typeface="+mn-lt"/>
              </a:rPr>
              <a:t>, the production process is more and more service-oriented, the sectors, the type and the way of provided services tend to be diversified.</a:t>
            </a:r>
          </a:p>
        </p:txBody>
      </p:sp>
    </p:spTree>
    <p:extLst>
      <p:ext uri="{BB962C8B-B14F-4D97-AF65-F5344CB8AC3E}">
        <p14:creationId xmlns:p14="http://schemas.microsoft.com/office/powerpoint/2010/main" val="683107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23</a:t>
            </a:fld>
            <a:endParaRPr lang="th-TH"/>
          </a:p>
        </p:txBody>
      </p:sp>
      <p:sp>
        <p:nvSpPr>
          <p:cNvPr id="10" name="TextBox 9"/>
          <p:cNvSpPr txBox="1"/>
          <p:nvPr/>
        </p:nvSpPr>
        <p:spPr>
          <a:xfrm>
            <a:off x="360815" y="794903"/>
            <a:ext cx="8610600" cy="461665"/>
          </a:xfrm>
          <a:prstGeom prst="rect">
            <a:avLst/>
          </a:prstGeom>
          <a:solidFill>
            <a:schemeClr val="accent3">
              <a:lumMod val="20000"/>
              <a:lumOff val="80000"/>
            </a:schemeClr>
          </a:solidFill>
        </p:spPr>
        <p:txBody>
          <a:bodyPr wrap="square" rtlCol="0">
            <a:spAutoFit/>
          </a:bodyPr>
          <a:lstStyle/>
          <a:p>
            <a:r>
              <a:rPr lang="en-US" sz="2400" b="1" dirty="0">
                <a:solidFill>
                  <a:srgbClr val="7030A0"/>
                </a:solidFill>
                <a:latin typeface="+mn-lt"/>
              </a:rPr>
              <a:t>The development of industrial service-oriented (cont.)</a:t>
            </a:r>
          </a:p>
        </p:txBody>
      </p:sp>
      <p:sp>
        <p:nvSpPr>
          <p:cNvPr id="7" name="สี่เหลี่ยมมุมมน 3"/>
          <p:cNvSpPr>
            <a:spLocks noChangeArrowheads="1"/>
          </p:cNvSpPr>
          <p:nvPr/>
        </p:nvSpPr>
        <p:spPr bwMode="auto">
          <a:xfrm>
            <a:off x="381000" y="93497"/>
            <a:ext cx="8648700" cy="624312"/>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11" name="TextBox 10"/>
          <p:cNvSpPr txBox="1"/>
          <p:nvPr/>
        </p:nvSpPr>
        <p:spPr>
          <a:xfrm>
            <a:off x="360815" y="1324579"/>
            <a:ext cx="8648445" cy="5509200"/>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dirty="0">
                <a:latin typeface="+mn-lt"/>
              </a:rPr>
              <a:t>According to a survey conducted by the University of Cambridge on the global financial analysis of the top 50 libraries manufacturing enterprises, </a:t>
            </a:r>
            <a:r>
              <a:rPr lang="en-US" sz="2200" b="1" dirty="0">
                <a:solidFill>
                  <a:srgbClr val="C00000"/>
                </a:solidFill>
                <a:latin typeface="+mn-lt"/>
              </a:rPr>
              <a:t>the services provided by manufacturing companies are related to 12 kinds of services</a:t>
            </a:r>
            <a:r>
              <a:rPr lang="en-US" sz="2200" dirty="0">
                <a:latin typeface="+mn-lt"/>
              </a:rPr>
              <a:t> including </a:t>
            </a:r>
          </a:p>
          <a:p>
            <a:pPr marL="800100" lvl="1" indent="-342900">
              <a:buFont typeface="Wingdings" panose="05000000000000000000" pitchFamily="2" charset="2"/>
              <a:buChar char="ü"/>
            </a:pPr>
            <a:r>
              <a:rPr lang="en-US" sz="2200" dirty="0">
                <a:latin typeface="+mn-lt"/>
              </a:rPr>
              <a:t>product design and development</a:t>
            </a:r>
          </a:p>
          <a:p>
            <a:pPr marL="800100" lvl="1" indent="-342900">
              <a:buFont typeface="Wingdings" panose="05000000000000000000" pitchFamily="2" charset="2"/>
              <a:buChar char="ü"/>
            </a:pPr>
            <a:r>
              <a:rPr lang="en-US" sz="2200" dirty="0">
                <a:latin typeface="+mn-lt"/>
              </a:rPr>
              <a:t>systems and solutions</a:t>
            </a:r>
          </a:p>
          <a:p>
            <a:pPr marL="800100" lvl="1" indent="-342900">
              <a:buFont typeface="Wingdings" panose="05000000000000000000" pitchFamily="2" charset="2"/>
              <a:buChar char="ü"/>
            </a:pPr>
            <a:r>
              <a:rPr lang="en-US" sz="2200" dirty="0">
                <a:latin typeface="+mn-lt"/>
              </a:rPr>
              <a:t>maintenance and support</a:t>
            </a:r>
          </a:p>
          <a:p>
            <a:pPr marL="800100" lvl="1" indent="-342900">
              <a:buFont typeface="Wingdings" panose="05000000000000000000" pitchFamily="2" charset="2"/>
              <a:buChar char="ü"/>
            </a:pPr>
            <a:r>
              <a:rPr lang="en-US" sz="2200" dirty="0">
                <a:latin typeface="+mn-lt"/>
              </a:rPr>
              <a:t>retail and distribution</a:t>
            </a:r>
          </a:p>
          <a:p>
            <a:pPr marL="800100" lvl="1" indent="-342900">
              <a:buFont typeface="Wingdings" panose="05000000000000000000" pitchFamily="2" charset="2"/>
              <a:buChar char="ü"/>
            </a:pPr>
            <a:r>
              <a:rPr lang="en-US" sz="2200" dirty="0">
                <a:latin typeface="+mn-lt"/>
              </a:rPr>
              <a:t>installation and implementation</a:t>
            </a:r>
          </a:p>
          <a:p>
            <a:pPr marL="800100" lvl="1" indent="-342900">
              <a:buFont typeface="Wingdings" panose="05000000000000000000" pitchFamily="2" charset="2"/>
              <a:buChar char="ü"/>
            </a:pPr>
            <a:r>
              <a:rPr lang="en-US" sz="2200" dirty="0">
                <a:latin typeface="+mn-lt"/>
              </a:rPr>
              <a:t>real estate and real estate services</a:t>
            </a:r>
          </a:p>
          <a:p>
            <a:pPr marL="800100" lvl="1" indent="-342900">
              <a:buFont typeface="Wingdings" panose="05000000000000000000" pitchFamily="2" charset="2"/>
              <a:buChar char="ü"/>
            </a:pPr>
            <a:r>
              <a:rPr lang="en-US" sz="2200" dirty="0">
                <a:latin typeface="+mn-lt"/>
              </a:rPr>
              <a:t>financial services</a:t>
            </a:r>
          </a:p>
          <a:p>
            <a:pPr marL="800100" lvl="1" indent="-342900">
              <a:buFont typeface="Wingdings" panose="05000000000000000000" pitchFamily="2" charset="2"/>
              <a:buChar char="ü"/>
            </a:pPr>
            <a:r>
              <a:rPr lang="en-US" sz="2200" dirty="0">
                <a:latin typeface="+mn-lt"/>
              </a:rPr>
              <a:t>Consulting</a:t>
            </a:r>
          </a:p>
          <a:p>
            <a:pPr marL="800100" lvl="1" indent="-342900">
              <a:buFont typeface="Wingdings" panose="05000000000000000000" pitchFamily="2" charset="2"/>
              <a:buChar char="ü"/>
            </a:pPr>
            <a:r>
              <a:rPr lang="en-US" sz="2200" dirty="0">
                <a:latin typeface="+mn-lt"/>
              </a:rPr>
              <a:t>Leasing</a:t>
            </a:r>
          </a:p>
          <a:p>
            <a:pPr marL="800100" lvl="1" indent="-342900">
              <a:buFont typeface="Wingdings" panose="05000000000000000000" pitchFamily="2" charset="2"/>
              <a:buChar char="ü"/>
            </a:pPr>
            <a:r>
              <a:rPr lang="en-US" sz="2200" dirty="0">
                <a:latin typeface="+mn-lt"/>
              </a:rPr>
              <a:t>outsourcing services and operations</a:t>
            </a:r>
          </a:p>
          <a:p>
            <a:pPr marL="800100" lvl="1" indent="-342900">
              <a:buFont typeface="Wingdings" panose="05000000000000000000" pitchFamily="2" charset="2"/>
              <a:buChar char="ü"/>
            </a:pPr>
            <a:r>
              <a:rPr lang="en-US" sz="2200" dirty="0">
                <a:latin typeface="+mn-lt"/>
              </a:rPr>
              <a:t>Procurement</a:t>
            </a:r>
          </a:p>
          <a:p>
            <a:pPr marL="800100" lvl="1" indent="-342900">
              <a:buFont typeface="Wingdings" panose="05000000000000000000" pitchFamily="2" charset="2"/>
              <a:buChar char="ü"/>
            </a:pPr>
            <a:r>
              <a:rPr lang="en-US" sz="2200" dirty="0">
                <a:latin typeface="+mn-lt"/>
              </a:rPr>
              <a:t>transport and logistics.</a:t>
            </a:r>
            <a:endParaRPr lang="en-US" sz="2200" b="1" i="1" dirty="0">
              <a:solidFill>
                <a:srgbClr val="BA0808"/>
              </a:solidFill>
              <a:latin typeface="+mn-lt"/>
            </a:endParaRPr>
          </a:p>
        </p:txBody>
      </p:sp>
    </p:spTree>
    <p:extLst>
      <p:ext uri="{BB962C8B-B14F-4D97-AF65-F5344CB8AC3E}">
        <p14:creationId xmlns:p14="http://schemas.microsoft.com/office/powerpoint/2010/main" val="276170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24</a:t>
            </a:fld>
            <a:endParaRPr lang="th-TH"/>
          </a:p>
        </p:txBody>
      </p:sp>
      <p:sp>
        <p:nvSpPr>
          <p:cNvPr id="10" name="TextBox 9"/>
          <p:cNvSpPr txBox="1"/>
          <p:nvPr/>
        </p:nvSpPr>
        <p:spPr>
          <a:xfrm>
            <a:off x="359555" y="1159909"/>
            <a:ext cx="8327245" cy="492443"/>
          </a:xfrm>
          <a:prstGeom prst="rect">
            <a:avLst/>
          </a:prstGeom>
          <a:solidFill>
            <a:schemeClr val="accent3">
              <a:lumMod val="20000"/>
              <a:lumOff val="80000"/>
            </a:schemeClr>
          </a:solidFill>
        </p:spPr>
        <p:txBody>
          <a:bodyPr wrap="square" rtlCol="0">
            <a:spAutoFit/>
          </a:bodyPr>
          <a:lstStyle/>
          <a:p>
            <a:r>
              <a:rPr lang="en-US" sz="2600" b="1" dirty="0">
                <a:solidFill>
                  <a:srgbClr val="7030A0"/>
                </a:solidFill>
                <a:latin typeface="+mn-lt"/>
              </a:rPr>
              <a:t>The urban agglomeration based on networking </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2" name="TextBox 1"/>
          <p:cNvSpPr txBox="1"/>
          <p:nvPr/>
        </p:nvSpPr>
        <p:spPr>
          <a:xfrm>
            <a:off x="304800" y="2081694"/>
            <a:ext cx="8327245" cy="1446550"/>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dirty="0">
                <a:latin typeface="+mn-lt"/>
              </a:rPr>
              <a:t>To provide service, it is difficult to reduce the average same cost based on </a:t>
            </a:r>
            <a:r>
              <a:rPr lang="en-US" sz="2200" b="1" i="1" dirty="0">
                <a:solidFill>
                  <a:srgbClr val="C00000"/>
                </a:solidFill>
                <a:latin typeface="+mn-lt"/>
              </a:rPr>
              <a:t>standardized through economies of scale </a:t>
            </a:r>
            <a:r>
              <a:rPr lang="en-US" sz="2200" dirty="0">
                <a:latin typeface="+mn-lt"/>
              </a:rPr>
              <a:t>like the physical products, but through the </a:t>
            </a:r>
            <a:r>
              <a:rPr lang="en-US" sz="2200" b="1" i="1" dirty="0">
                <a:solidFill>
                  <a:srgbClr val="C00000"/>
                </a:solidFill>
                <a:latin typeface="+mn-lt"/>
              </a:rPr>
              <a:t>networking way </a:t>
            </a:r>
            <a:r>
              <a:rPr lang="en-US" sz="2200" dirty="0">
                <a:latin typeface="+mn-lt"/>
              </a:rPr>
              <a:t>will be more efficiency in order to achieve this purpose.</a:t>
            </a:r>
          </a:p>
        </p:txBody>
      </p:sp>
      <p:sp>
        <p:nvSpPr>
          <p:cNvPr id="16" name="TextBox 15"/>
          <p:cNvSpPr txBox="1"/>
          <p:nvPr/>
        </p:nvSpPr>
        <p:spPr>
          <a:xfrm>
            <a:off x="361069" y="3926726"/>
            <a:ext cx="8346168" cy="1785104"/>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b="1" dirty="0">
                <a:solidFill>
                  <a:srgbClr val="0066FF"/>
                </a:solidFill>
                <a:latin typeface="+mn-lt"/>
              </a:rPr>
              <a:t>The node of the network system is city</a:t>
            </a:r>
            <a:r>
              <a:rPr lang="en-US" sz="2200" dirty="0">
                <a:latin typeface="+mn-lt"/>
              </a:rPr>
              <a:t>, especially large city. From a range of countries and regions, </a:t>
            </a:r>
            <a:r>
              <a:rPr lang="en-US" sz="2200" b="1" dirty="0">
                <a:solidFill>
                  <a:srgbClr val="0066FF"/>
                </a:solidFill>
                <a:latin typeface="+mn-lt"/>
              </a:rPr>
              <a:t>service industry has significant spatial structural features of urban agglomeration</a:t>
            </a:r>
            <a:r>
              <a:rPr lang="en-US" sz="2200" dirty="0">
                <a:latin typeface="+mn-lt"/>
              </a:rPr>
              <a:t>, especially producer services usually very unevenly concentrated in the cities, especially big cities.</a:t>
            </a:r>
          </a:p>
        </p:txBody>
      </p:sp>
    </p:spTree>
    <p:extLst>
      <p:ext uri="{BB962C8B-B14F-4D97-AF65-F5344CB8AC3E}">
        <p14:creationId xmlns:p14="http://schemas.microsoft.com/office/powerpoint/2010/main" val="400702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25</a:t>
            </a:fld>
            <a:endParaRPr lang="th-TH"/>
          </a:p>
        </p:txBody>
      </p:sp>
      <p:sp>
        <p:nvSpPr>
          <p:cNvPr id="10" name="TextBox 9"/>
          <p:cNvSpPr txBox="1"/>
          <p:nvPr/>
        </p:nvSpPr>
        <p:spPr>
          <a:xfrm>
            <a:off x="359555" y="1159909"/>
            <a:ext cx="8327245" cy="492443"/>
          </a:xfrm>
          <a:prstGeom prst="rect">
            <a:avLst/>
          </a:prstGeom>
          <a:solidFill>
            <a:schemeClr val="accent3">
              <a:lumMod val="20000"/>
              <a:lumOff val="80000"/>
            </a:schemeClr>
          </a:solidFill>
        </p:spPr>
        <p:txBody>
          <a:bodyPr wrap="square" rtlCol="0">
            <a:spAutoFit/>
          </a:bodyPr>
          <a:lstStyle/>
          <a:p>
            <a:r>
              <a:rPr lang="en-US" sz="2600" b="1" dirty="0">
                <a:solidFill>
                  <a:srgbClr val="7030A0"/>
                </a:solidFill>
                <a:latin typeface="+mn-lt"/>
              </a:rPr>
              <a:t>The urban agglomeration based on networking (cont.) </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8" name="TextBox 7"/>
          <p:cNvSpPr txBox="1"/>
          <p:nvPr/>
        </p:nvSpPr>
        <p:spPr>
          <a:xfrm>
            <a:off x="340632" y="1880564"/>
            <a:ext cx="8346168" cy="3477875"/>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dirty="0">
                <a:latin typeface="+mn-lt"/>
              </a:rPr>
              <a:t>For the location choice of service enterprises, the main motivation is to </a:t>
            </a:r>
            <a:r>
              <a:rPr lang="en-US" sz="2200" b="1" dirty="0">
                <a:solidFill>
                  <a:srgbClr val="0066FF"/>
                </a:solidFill>
                <a:latin typeface="+mn-lt"/>
              </a:rPr>
              <a:t>market-seeking</a:t>
            </a:r>
            <a:r>
              <a:rPr lang="en-US" sz="2200" dirty="0">
                <a:latin typeface="+mn-lt"/>
              </a:rPr>
              <a:t>, more dominated by the </a:t>
            </a:r>
            <a:r>
              <a:rPr lang="en-US" sz="2200" b="1" dirty="0">
                <a:solidFill>
                  <a:srgbClr val="0066FF"/>
                </a:solidFill>
                <a:latin typeface="+mn-lt"/>
              </a:rPr>
              <a:t>demand of service consumer</a:t>
            </a:r>
            <a:r>
              <a:rPr lang="en-US" sz="2200" dirty="0">
                <a:latin typeface="+mn-lt"/>
              </a:rPr>
              <a:t>, rather than resource-seeking</a:t>
            </a:r>
          </a:p>
          <a:p>
            <a:pPr marL="342900" indent="-342900">
              <a:buFont typeface="Courier New" panose="02070309020205020404" pitchFamily="49" charset="0"/>
              <a:buChar char="o"/>
            </a:pPr>
            <a:endParaRPr lang="en-US" sz="2200" dirty="0">
              <a:latin typeface="+mn-lt"/>
            </a:endParaRPr>
          </a:p>
          <a:p>
            <a:r>
              <a:rPr lang="en-US" sz="2200" dirty="0">
                <a:latin typeface="+mn-lt"/>
              </a:rPr>
              <a:t>     </a:t>
            </a:r>
            <a:r>
              <a:rPr lang="en-US" sz="2200" dirty="0">
                <a:latin typeface="+mn-lt"/>
                <a:sym typeface="Wingdings" panose="05000000000000000000" pitchFamily="2" charset="2"/>
              </a:rPr>
              <a:t> </a:t>
            </a:r>
            <a:r>
              <a:rPr lang="en-US" sz="2200" dirty="0">
                <a:latin typeface="+mn-lt"/>
              </a:rPr>
              <a:t>resource abundance is not to be considered as an important </a:t>
            </a:r>
          </a:p>
          <a:p>
            <a:r>
              <a:rPr lang="en-US" sz="2200" dirty="0">
                <a:latin typeface="+mn-lt"/>
              </a:rPr>
              <a:t>          location factors.</a:t>
            </a:r>
          </a:p>
          <a:p>
            <a:pPr marL="342900" indent="-342900">
              <a:buFont typeface="Courier New" panose="02070309020205020404" pitchFamily="49" charset="0"/>
              <a:buChar char="o"/>
            </a:pPr>
            <a:endParaRPr lang="en-US" sz="2200" dirty="0">
              <a:latin typeface="+mn-lt"/>
            </a:endParaRPr>
          </a:p>
          <a:p>
            <a:r>
              <a:rPr lang="en-US" sz="2200" dirty="0">
                <a:latin typeface="+mn-lt"/>
              </a:rPr>
              <a:t>     </a:t>
            </a:r>
            <a:r>
              <a:rPr lang="en-US" sz="2200" dirty="0">
                <a:latin typeface="+mn-lt"/>
                <a:sym typeface="Wingdings" panose="05000000000000000000" pitchFamily="2" charset="2"/>
              </a:rPr>
              <a:t> As </a:t>
            </a:r>
            <a:r>
              <a:rPr lang="en-US" sz="2200" dirty="0">
                <a:latin typeface="+mn-lt"/>
              </a:rPr>
              <a:t>the city gathering a lot of people, carrying all types of    </a:t>
            </a:r>
          </a:p>
          <a:p>
            <a:r>
              <a:rPr lang="en-US" sz="2200" dirty="0">
                <a:latin typeface="+mn-lt"/>
              </a:rPr>
              <a:t>          economic activity, it is naturally become the main gathering place </a:t>
            </a:r>
          </a:p>
          <a:p>
            <a:r>
              <a:rPr lang="en-US" sz="2200" dirty="0">
                <a:latin typeface="+mn-lt"/>
              </a:rPr>
              <a:t>          for service and support</a:t>
            </a:r>
          </a:p>
        </p:txBody>
      </p:sp>
    </p:spTree>
    <p:extLst>
      <p:ext uri="{BB962C8B-B14F-4D97-AF65-F5344CB8AC3E}">
        <p14:creationId xmlns:p14="http://schemas.microsoft.com/office/powerpoint/2010/main" val="2632203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26</a:t>
            </a:fld>
            <a:endParaRPr lang="th-TH"/>
          </a:p>
        </p:txBody>
      </p:sp>
      <p:sp>
        <p:nvSpPr>
          <p:cNvPr id="10" name="TextBox 9"/>
          <p:cNvSpPr txBox="1"/>
          <p:nvPr/>
        </p:nvSpPr>
        <p:spPr>
          <a:xfrm>
            <a:off x="340632" y="685800"/>
            <a:ext cx="8650968" cy="830997"/>
          </a:xfrm>
          <a:prstGeom prst="rect">
            <a:avLst/>
          </a:prstGeom>
          <a:solidFill>
            <a:schemeClr val="accent3">
              <a:lumMod val="20000"/>
              <a:lumOff val="80000"/>
            </a:schemeClr>
          </a:solidFill>
        </p:spPr>
        <p:txBody>
          <a:bodyPr wrap="square" rtlCol="0">
            <a:spAutoFit/>
          </a:bodyPr>
          <a:lstStyle/>
          <a:p>
            <a:r>
              <a:rPr lang="en-US" sz="2400" b="1" dirty="0">
                <a:solidFill>
                  <a:srgbClr val="7030A0"/>
                </a:solidFill>
                <a:latin typeface="+mn-lt"/>
              </a:rPr>
              <a:t>Agglomeration of high-density urban centers and rural agglomeration point</a:t>
            </a:r>
          </a:p>
        </p:txBody>
      </p:sp>
      <p:sp>
        <p:nvSpPr>
          <p:cNvPr id="7" name="สี่เหลี่ยมมุมมน 3"/>
          <p:cNvSpPr>
            <a:spLocks noChangeArrowheads="1"/>
          </p:cNvSpPr>
          <p:nvPr/>
        </p:nvSpPr>
        <p:spPr bwMode="auto">
          <a:xfrm>
            <a:off x="381000" y="93497"/>
            <a:ext cx="8648700" cy="516103"/>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8" name="TextBox 7"/>
          <p:cNvSpPr txBox="1"/>
          <p:nvPr/>
        </p:nvSpPr>
        <p:spPr>
          <a:xfrm>
            <a:off x="340632" y="1546967"/>
            <a:ext cx="8650968" cy="5170646"/>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200" dirty="0">
                <a:latin typeface="+mn-lt"/>
              </a:rPr>
              <a:t>The </a:t>
            </a:r>
            <a:r>
              <a:rPr lang="en-US" sz="2200" b="1" dirty="0">
                <a:solidFill>
                  <a:srgbClr val="C00000"/>
                </a:solidFill>
                <a:latin typeface="+mn-lt"/>
              </a:rPr>
              <a:t>market-oriented diversification of producer service industry location</a:t>
            </a:r>
            <a:r>
              <a:rPr lang="en-US" sz="2200" dirty="0">
                <a:latin typeface="+mn-lt"/>
              </a:rPr>
              <a:t>, complicated the </a:t>
            </a:r>
            <a:r>
              <a:rPr lang="en-US" sz="2200" b="1" dirty="0">
                <a:solidFill>
                  <a:srgbClr val="C00000"/>
                </a:solidFill>
                <a:latin typeface="+mn-lt"/>
              </a:rPr>
              <a:t>business location choice</a:t>
            </a:r>
            <a:r>
              <a:rPr lang="en-US" sz="2200" dirty="0">
                <a:solidFill>
                  <a:srgbClr val="C00000"/>
                </a:solidFill>
                <a:latin typeface="+mn-lt"/>
              </a:rPr>
              <a:t> </a:t>
            </a:r>
            <a:r>
              <a:rPr lang="en-US" sz="2200" dirty="0">
                <a:latin typeface="+mn-lt"/>
              </a:rPr>
              <a:t>(</a:t>
            </a:r>
            <a:r>
              <a:rPr lang="en-US" sz="2200" dirty="0" err="1">
                <a:latin typeface="+mn-lt"/>
              </a:rPr>
              <a:t>Illeris</a:t>
            </a:r>
            <a:r>
              <a:rPr lang="en-US" sz="2200" dirty="0">
                <a:latin typeface="+mn-lt"/>
              </a:rPr>
              <a:t> 1996). For example, </a:t>
            </a:r>
          </a:p>
          <a:p>
            <a:pPr marL="800100" lvl="1" indent="-342900">
              <a:buFont typeface="Wingdings" panose="05000000000000000000" pitchFamily="2" charset="2"/>
              <a:buChar char="ü"/>
            </a:pPr>
            <a:r>
              <a:rPr lang="en-US" sz="2200" b="1" dirty="0">
                <a:solidFill>
                  <a:srgbClr val="0066FF"/>
                </a:solidFill>
                <a:latin typeface="+mn-lt"/>
              </a:rPr>
              <a:t>Enterprises of spatially distributed market</a:t>
            </a:r>
            <a:r>
              <a:rPr lang="en-US" sz="2200" dirty="0">
                <a:latin typeface="+mn-lt"/>
              </a:rPr>
              <a:t>, the principle of location selection is convenient transport network, including the airport and the interstate highway system; </a:t>
            </a:r>
          </a:p>
          <a:p>
            <a:pPr marL="800100" lvl="1" indent="-342900">
              <a:buFont typeface="Wingdings" panose="05000000000000000000" pitchFamily="2" charset="2"/>
              <a:buChar char="ü"/>
            </a:pPr>
            <a:r>
              <a:rPr lang="en-US" sz="2200" b="1" dirty="0">
                <a:solidFill>
                  <a:srgbClr val="0066FF"/>
                </a:solidFill>
                <a:latin typeface="+mn-lt"/>
              </a:rPr>
              <a:t>Enterprises of highly concentrated market</a:t>
            </a:r>
            <a:r>
              <a:rPr lang="en-US" sz="2200" dirty="0">
                <a:latin typeface="+mn-lt"/>
              </a:rPr>
              <a:t>, the principle is to facilitate these market-oriented.</a:t>
            </a:r>
          </a:p>
          <a:p>
            <a:pPr marL="800100" lvl="1" indent="-342900">
              <a:buFont typeface="Wingdings" panose="05000000000000000000" pitchFamily="2" charset="2"/>
              <a:buChar char="ü"/>
            </a:pPr>
            <a:r>
              <a:rPr lang="en-US" sz="2200" b="1" dirty="0">
                <a:solidFill>
                  <a:srgbClr val="0066FF"/>
                </a:solidFill>
                <a:latin typeface="+mn-lt"/>
              </a:rPr>
              <a:t>Owning fixed places or reputable outlets </a:t>
            </a:r>
            <a:r>
              <a:rPr lang="en-US" sz="2200" dirty="0">
                <a:latin typeface="+mn-lt"/>
              </a:rPr>
              <a:t>is also one of important factors that influence the trust and confidence of customer. </a:t>
            </a:r>
          </a:p>
          <a:p>
            <a:pPr marL="800100" lvl="1" indent="-342900">
              <a:buFont typeface="Wingdings" panose="05000000000000000000" pitchFamily="2" charset="2"/>
              <a:buChar char="ü"/>
            </a:pPr>
            <a:r>
              <a:rPr lang="en-US" sz="2200" b="1" dirty="0">
                <a:solidFill>
                  <a:srgbClr val="0066FF"/>
                </a:solidFill>
                <a:latin typeface="+mn-lt"/>
              </a:rPr>
              <a:t>Division owned by a large integrated company</a:t>
            </a:r>
            <a:r>
              <a:rPr lang="en-US" sz="2200" dirty="0">
                <a:latin typeface="+mn-lt"/>
              </a:rPr>
              <a:t>, mainly select dots from the corporate network location departure orientation, it can be in the city or the interurban</a:t>
            </a:r>
          </a:p>
          <a:p>
            <a:pPr lvl="1"/>
            <a:r>
              <a:rPr lang="en-US" sz="2200" b="1" dirty="0">
                <a:solidFill>
                  <a:srgbClr val="C00000"/>
                </a:solidFill>
                <a:latin typeface="+mn-lt"/>
              </a:rPr>
              <a:t>Therefore in a city-wide area service industry tends to gather toward certain area</a:t>
            </a:r>
          </a:p>
        </p:txBody>
      </p:sp>
    </p:spTree>
    <p:extLst>
      <p:ext uri="{BB962C8B-B14F-4D97-AF65-F5344CB8AC3E}">
        <p14:creationId xmlns:p14="http://schemas.microsoft.com/office/powerpoint/2010/main" val="2584652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27</a:t>
            </a:fld>
            <a:endParaRPr lang="th-TH"/>
          </a:p>
        </p:txBody>
      </p:sp>
      <p:sp>
        <p:nvSpPr>
          <p:cNvPr id="10" name="TextBox 9"/>
          <p:cNvSpPr txBox="1"/>
          <p:nvPr/>
        </p:nvSpPr>
        <p:spPr>
          <a:xfrm>
            <a:off x="381000" y="842942"/>
            <a:ext cx="8327245" cy="830997"/>
          </a:xfrm>
          <a:prstGeom prst="rect">
            <a:avLst/>
          </a:prstGeom>
          <a:solidFill>
            <a:schemeClr val="accent3">
              <a:lumMod val="20000"/>
              <a:lumOff val="80000"/>
            </a:schemeClr>
          </a:solidFill>
        </p:spPr>
        <p:txBody>
          <a:bodyPr wrap="square" rtlCol="0">
            <a:spAutoFit/>
          </a:bodyPr>
          <a:lstStyle/>
          <a:p>
            <a:r>
              <a:rPr lang="en-US" sz="2400" b="1" dirty="0">
                <a:solidFill>
                  <a:srgbClr val="7030A0"/>
                </a:solidFill>
                <a:latin typeface="+mn-lt"/>
              </a:rPr>
              <a:t>Agglomeration of high-density urban centers and rural agglomeration point (cont.)</a:t>
            </a:r>
          </a:p>
        </p:txBody>
      </p:sp>
      <p:sp>
        <p:nvSpPr>
          <p:cNvPr id="7" name="สี่เหลี่ยมมุมมน 3"/>
          <p:cNvSpPr>
            <a:spLocks noChangeArrowheads="1"/>
          </p:cNvSpPr>
          <p:nvPr/>
        </p:nvSpPr>
        <p:spPr bwMode="auto">
          <a:xfrm>
            <a:off x="381000" y="93497"/>
            <a:ext cx="8648700" cy="668503"/>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8" name="TextBox 7"/>
          <p:cNvSpPr txBox="1"/>
          <p:nvPr/>
        </p:nvSpPr>
        <p:spPr>
          <a:xfrm>
            <a:off x="362077" y="1810464"/>
            <a:ext cx="8346168" cy="5047536"/>
          </a:xfrm>
          <a:prstGeom prst="rect">
            <a:avLst/>
          </a:prstGeom>
          <a:solidFill>
            <a:schemeClr val="bg2"/>
          </a:solidFill>
          <a:ln>
            <a:noFill/>
          </a:ln>
        </p:spPr>
        <p:txBody>
          <a:bodyPr wrap="square" rtlCol="0">
            <a:spAutoFit/>
          </a:bodyPr>
          <a:lstStyle/>
          <a:p>
            <a:pPr marL="342900" indent="-342900">
              <a:buFont typeface="Courier New" panose="02070309020205020404" pitchFamily="49" charset="0"/>
              <a:buChar char="o"/>
            </a:pPr>
            <a:r>
              <a:rPr lang="en-US" sz="2000" dirty="0">
                <a:latin typeface="+mn-lt"/>
              </a:rPr>
              <a:t>Although </a:t>
            </a:r>
            <a:r>
              <a:rPr lang="en-US" sz="2000" b="1" dirty="0">
                <a:solidFill>
                  <a:srgbClr val="0066FF"/>
                </a:solidFill>
                <a:latin typeface="+mn-lt"/>
              </a:rPr>
              <a:t>producer service industry </a:t>
            </a:r>
            <a:r>
              <a:rPr lang="en-US" sz="2000" dirty="0">
                <a:latin typeface="+mn-lt"/>
              </a:rPr>
              <a:t>continued to expand in the original area, but soon </a:t>
            </a:r>
            <a:r>
              <a:rPr lang="en-US" sz="2000" b="1" dirty="0">
                <a:solidFill>
                  <a:srgbClr val="0066FF"/>
                </a:solidFill>
                <a:latin typeface="+mn-lt"/>
              </a:rPr>
              <a:t>will follow a standardized process to seek low-cost production cycle layout</a:t>
            </a:r>
            <a:r>
              <a:rPr lang="en-US" sz="2000" dirty="0">
                <a:latin typeface="+mn-lt"/>
              </a:rPr>
              <a:t> (</a:t>
            </a:r>
            <a:r>
              <a:rPr lang="en-US" sz="2000" dirty="0" err="1">
                <a:latin typeface="+mn-lt"/>
              </a:rPr>
              <a:t>Grubel</a:t>
            </a:r>
            <a:r>
              <a:rPr lang="en-US" sz="2000" dirty="0">
                <a:latin typeface="+mn-lt"/>
              </a:rPr>
              <a:t> and Walker 1989)</a:t>
            </a:r>
          </a:p>
          <a:p>
            <a:pPr marL="342900" indent="-342900">
              <a:buFont typeface="Courier New" panose="02070309020205020404" pitchFamily="49" charset="0"/>
              <a:buChar char="o"/>
            </a:pPr>
            <a:r>
              <a:rPr lang="en-US" sz="2000" dirty="0">
                <a:latin typeface="+mn-lt"/>
              </a:rPr>
              <a:t>With the advent of the Internet technology and the rise of resilient service production mode, </a:t>
            </a:r>
            <a:r>
              <a:rPr lang="en-US" sz="2000" b="1" dirty="0">
                <a:solidFill>
                  <a:srgbClr val="0066FF"/>
                </a:solidFill>
                <a:latin typeface="+mn-lt"/>
              </a:rPr>
              <a:t>enterprises can share the fruits of economic growth in the broader local area network</a:t>
            </a:r>
            <a:r>
              <a:rPr lang="en-US" sz="2000" dirty="0">
                <a:latin typeface="+mn-lt"/>
              </a:rPr>
              <a:t>. </a:t>
            </a:r>
          </a:p>
          <a:p>
            <a:pPr marL="342900" indent="-342900">
              <a:buFont typeface="Courier New" panose="02070309020205020404" pitchFamily="49" charset="0"/>
              <a:buChar char="o"/>
            </a:pPr>
            <a:r>
              <a:rPr lang="en-US" sz="2000" dirty="0">
                <a:latin typeface="+mn-lt"/>
              </a:rPr>
              <a:t>The trend of company size miniaturization and decentralization, also allows </a:t>
            </a:r>
            <a:r>
              <a:rPr lang="en-US" sz="2000" b="1" dirty="0">
                <a:solidFill>
                  <a:srgbClr val="0066FF"/>
                </a:solidFill>
                <a:latin typeface="+mn-lt"/>
              </a:rPr>
              <a:t>positioning mode of company to become more flexible and decentralized </a:t>
            </a:r>
            <a:r>
              <a:rPr lang="en-US" sz="2000" dirty="0">
                <a:latin typeface="+mn-lt"/>
              </a:rPr>
              <a:t>(</a:t>
            </a:r>
            <a:r>
              <a:rPr lang="en-US" sz="2000" dirty="0" err="1">
                <a:latin typeface="+mn-lt"/>
              </a:rPr>
              <a:t>Reinert</a:t>
            </a:r>
            <a:r>
              <a:rPr lang="en-US" sz="2000" dirty="0">
                <a:latin typeface="+mn-lt"/>
              </a:rPr>
              <a:t> 1998). </a:t>
            </a:r>
          </a:p>
          <a:p>
            <a:pPr marL="342900" indent="-342900">
              <a:buFont typeface="Courier New" panose="02070309020205020404" pitchFamily="49" charset="0"/>
              <a:buChar char="o"/>
            </a:pPr>
            <a:r>
              <a:rPr lang="en-US" sz="2000" dirty="0">
                <a:latin typeface="+mn-lt"/>
              </a:rPr>
              <a:t>In the city center of service industry highly concentrated, also presents the trend of </a:t>
            </a:r>
            <a:r>
              <a:rPr lang="en-US" sz="2000" b="1" dirty="0">
                <a:solidFill>
                  <a:srgbClr val="0066FF"/>
                </a:solidFill>
                <a:latin typeface="+mn-lt"/>
              </a:rPr>
              <a:t>selective spatial diffusion</a:t>
            </a:r>
            <a:r>
              <a:rPr lang="en-US" sz="2000" dirty="0">
                <a:latin typeface="+mn-lt"/>
              </a:rPr>
              <a:t>. Especially producer service industry with the “back” function can stay away from the downtown central business district, but lay in the edge region of the big cities to enjoy the benefits of a low cost (Moss and </a:t>
            </a:r>
            <a:r>
              <a:rPr lang="en-US" sz="2000" dirty="0" err="1">
                <a:latin typeface="+mn-lt"/>
              </a:rPr>
              <a:t>Dunau</a:t>
            </a:r>
            <a:r>
              <a:rPr lang="en-US" sz="2000" dirty="0">
                <a:latin typeface="+mn-lt"/>
              </a:rPr>
              <a:t> 1986). Therefore, in the </a:t>
            </a:r>
            <a:r>
              <a:rPr lang="en-US" sz="2000" b="1" dirty="0">
                <a:solidFill>
                  <a:srgbClr val="0066FF"/>
                </a:solidFill>
                <a:latin typeface="+mn-lt"/>
              </a:rPr>
              <a:t>suburban district</a:t>
            </a:r>
            <a:r>
              <a:rPr lang="en-US" sz="2000" dirty="0">
                <a:latin typeface="+mn-lt"/>
              </a:rPr>
              <a:t>, especially in </a:t>
            </a:r>
            <a:r>
              <a:rPr lang="en-US" sz="2000" b="1" dirty="0">
                <a:solidFill>
                  <a:srgbClr val="0066FF"/>
                </a:solidFill>
                <a:latin typeface="+mn-lt"/>
              </a:rPr>
              <a:t>suburbs </a:t>
            </a:r>
            <a:r>
              <a:rPr lang="en-US" sz="2000" b="1" dirty="0" err="1">
                <a:solidFill>
                  <a:srgbClr val="0066FF"/>
                </a:solidFill>
                <a:latin typeface="+mn-lt"/>
              </a:rPr>
              <a:t>newtowns</a:t>
            </a:r>
            <a:r>
              <a:rPr lang="en-US" sz="2000" dirty="0">
                <a:latin typeface="+mn-lt"/>
              </a:rPr>
              <a:t>, many agglomeration points of service industry formed.</a:t>
            </a:r>
          </a:p>
        </p:txBody>
      </p:sp>
    </p:spTree>
    <p:extLst>
      <p:ext uri="{BB962C8B-B14F-4D97-AF65-F5344CB8AC3E}">
        <p14:creationId xmlns:p14="http://schemas.microsoft.com/office/powerpoint/2010/main" val="899239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28</a:t>
            </a:fld>
            <a:endParaRPr lang="th-TH"/>
          </a:p>
        </p:txBody>
      </p:sp>
      <p:sp>
        <p:nvSpPr>
          <p:cNvPr id="10" name="TextBox 9"/>
          <p:cNvSpPr txBox="1"/>
          <p:nvPr/>
        </p:nvSpPr>
        <p:spPr>
          <a:xfrm>
            <a:off x="368384" y="2391182"/>
            <a:ext cx="8358282" cy="523220"/>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Discussion</a:t>
            </a:r>
          </a:p>
        </p:txBody>
      </p:sp>
      <p:sp>
        <p:nvSpPr>
          <p:cNvPr id="7" name="สี่เหลี่ยมมุมมน 3"/>
          <p:cNvSpPr>
            <a:spLocks noChangeArrowheads="1"/>
          </p:cNvSpPr>
          <p:nvPr/>
        </p:nvSpPr>
        <p:spPr bwMode="auto">
          <a:xfrm>
            <a:off x="381000" y="93497"/>
            <a:ext cx="8648700" cy="838200"/>
          </a:xfrm>
          <a:prstGeom prst="roundRect">
            <a:avLst>
              <a:gd name="adj" fmla="val 16667"/>
            </a:avLst>
          </a:prstGeom>
          <a:solidFill>
            <a:srgbClr val="00800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600" b="1" dirty="0"/>
              <a:t>2. Basic Features of Service Economy Development Trend </a:t>
            </a:r>
            <a:endParaRPr lang="th-TH" sz="2600" b="1" dirty="0"/>
          </a:p>
        </p:txBody>
      </p:sp>
      <p:sp>
        <p:nvSpPr>
          <p:cNvPr id="22" name="TextBox 21"/>
          <p:cNvSpPr txBox="1"/>
          <p:nvPr/>
        </p:nvSpPr>
        <p:spPr>
          <a:xfrm>
            <a:off x="381000" y="3100893"/>
            <a:ext cx="8358282" cy="3416320"/>
          </a:xfrm>
          <a:prstGeom prst="rect">
            <a:avLst/>
          </a:prstGeom>
          <a:solidFill>
            <a:srgbClr val="FFFFCC"/>
          </a:solidFill>
          <a:ln>
            <a:noFill/>
          </a:ln>
        </p:spPr>
        <p:txBody>
          <a:bodyPr wrap="square" rtlCol="0">
            <a:spAutoFit/>
          </a:bodyPr>
          <a:lstStyle/>
          <a:p>
            <a:pPr marL="457200" indent="-457200">
              <a:buAutoNum type="arabicPeriod"/>
            </a:pPr>
            <a:r>
              <a:rPr lang="en-US" sz="2400" dirty="0">
                <a:latin typeface="+mn-lt"/>
              </a:rPr>
              <a:t>Do you think your group service industry plays the role of “economic stabilizer”? Explain</a:t>
            </a:r>
          </a:p>
          <a:p>
            <a:pPr marL="457200" indent="-457200">
              <a:buAutoNum type="arabicPeriod"/>
            </a:pPr>
            <a:endParaRPr lang="en-US" sz="2400" dirty="0">
              <a:latin typeface="+mn-lt"/>
            </a:endParaRPr>
          </a:p>
          <a:p>
            <a:pPr marL="457200" indent="-457200">
              <a:buAutoNum type="arabicPeriod"/>
            </a:pPr>
            <a:r>
              <a:rPr lang="en-US" sz="2400" dirty="0">
                <a:latin typeface="+mn-lt"/>
              </a:rPr>
              <a:t>Do you think there exists duality features within your group service industry? Explain</a:t>
            </a:r>
          </a:p>
          <a:p>
            <a:pPr marL="457200" indent="-457200">
              <a:buAutoNum type="arabicPeriod"/>
            </a:pPr>
            <a:endParaRPr lang="en-US" sz="2400" dirty="0">
              <a:latin typeface="+mn-lt"/>
            </a:endParaRPr>
          </a:p>
          <a:p>
            <a:pPr marL="457200" indent="-457200">
              <a:buAutoNum type="arabicPeriod"/>
            </a:pPr>
            <a:r>
              <a:rPr lang="en-US" sz="2400" dirty="0">
                <a:latin typeface="+mn-lt"/>
              </a:rPr>
              <a:t>Are there any evidence of your group industry regarding the urban agglomeration based on networking and agglomeration of high density urban centers and rural agglomeration point</a:t>
            </a:r>
          </a:p>
        </p:txBody>
      </p:sp>
      <p:sp>
        <p:nvSpPr>
          <p:cNvPr id="6" name="TextBox 5"/>
          <p:cNvSpPr txBox="1"/>
          <p:nvPr/>
        </p:nvSpPr>
        <p:spPr>
          <a:xfrm>
            <a:off x="331041" y="1049972"/>
            <a:ext cx="8458200" cy="1323439"/>
          </a:xfrm>
          <a:prstGeom prst="rect">
            <a:avLst/>
          </a:prstGeom>
          <a:noFill/>
        </p:spPr>
        <p:txBody>
          <a:bodyPr wrap="square" rtlCol="0">
            <a:spAutoFit/>
          </a:bodyPr>
          <a:lstStyle/>
          <a:p>
            <a:r>
              <a:rPr lang="en-US" sz="2000" dirty="0">
                <a:latin typeface="+mn-lt"/>
              </a:rPr>
              <a:t>Zhou, Z. (2016). Chapter 6: The basic features of service economy development trend. </a:t>
            </a:r>
            <a:r>
              <a:rPr lang="en-US" sz="2000" i="1" dirty="0">
                <a:latin typeface="+mn-lt"/>
              </a:rPr>
              <a:t>In The development of service economy: the changing economy in China</a:t>
            </a:r>
            <a:r>
              <a:rPr lang="en-US" sz="2000" dirty="0">
                <a:latin typeface="+mn-lt"/>
              </a:rPr>
              <a:t>. Truth &amp; Wisdom Press and Springer </a:t>
            </a:r>
            <a:r>
              <a:rPr lang="en-US" sz="2000" dirty="0" err="1">
                <a:latin typeface="+mn-lt"/>
              </a:rPr>
              <a:t>Science+Business</a:t>
            </a:r>
            <a:r>
              <a:rPr lang="en-US" sz="2000" dirty="0">
                <a:latin typeface="+mn-lt"/>
              </a:rPr>
              <a:t> Media Singapore (pp. 99 – 114).</a:t>
            </a:r>
          </a:p>
        </p:txBody>
      </p:sp>
    </p:spTree>
    <p:extLst>
      <p:ext uri="{BB962C8B-B14F-4D97-AF65-F5344CB8AC3E}">
        <p14:creationId xmlns:p14="http://schemas.microsoft.com/office/powerpoint/2010/main" val="1606118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29</a:t>
            </a:fld>
            <a:endParaRPr lang="th-TH"/>
          </a:p>
        </p:txBody>
      </p:sp>
      <p:sp>
        <p:nvSpPr>
          <p:cNvPr id="10" name="สี่เหลี่ยมมุมมน 3"/>
          <p:cNvSpPr>
            <a:spLocks noChangeArrowheads="1"/>
          </p:cNvSpPr>
          <p:nvPr/>
        </p:nvSpPr>
        <p:spPr bwMode="auto">
          <a:xfrm>
            <a:off x="304800" y="228600"/>
            <a:ext cx="8648700" cy="838200"/>
          </a:xfrm>
          <a:prstGeom prst="roundRect">
            <a:avLst>
              <a:gd name="adj" fmla="val 16667"/>
            </a:avLst>
          </a:prstGeom>
          <a:solidFill>
            <a:srgbClr val="7030A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000" b="1" dirty="0"/>
              <a:t>3. Factors affecting service sector growth and service economy development</a:t>
            </a:r>
            <a:endParaRPr lang="th-TH" sz="2000" b="1" dirty="0"/>
          </a:p>
        </p:txBody>
      </p:sp>
      <p:sp>
        <p:nvSpPr>
          <p:cNvPr id="3" name="Rectangle 2"/>
          <p:cNvSpPr/>
          <p:nvPr/>
        </p:nvSpPr>
        <p:spPr>
          <a:xfrm>
            <a:off x="450640" y="1440870"/>
            <a:ext cx="8229600" cy="1200329"/>
          </a:xfrm>
          <a:prstGeom prst="rect">
            <a:avLst/>
          </a:prstGeom>
        </p:spPr>
        <p:txBody>
          <a:bodyPr wrap="square">
            <a:spAutoFit/>
          </a:bodyPr>
          <a:lstStyle/>
          <a:p>
            <a:pPr marL="0" indent="0">
              <a:buNone/>
            </a:pPr>
            <a:r>
              <a:rPr lang="en-US" sz="2400" dirty="0">
                <a:latin typeface="+mn-lt"/>
              </a:rPr>
              <a:t>Navarro, T. M. and </a:t>
            </a:r>
            <a:r>
              <a:rPr lang="en-US" sz="2400" dirty="0" err="1">
                <a:latin typeface="+mn-lt"/>
              </a:rPr>
              <a:t>Roura</a:t>
            </a:r>
            <a:r>
              <a:rPr lang="en-US" sz="2400" dirty="0">
                <a:latin typeface="+mn-lt"/>
              </a:rPr>
              <a:t>, D. R. (2010). </a:t>
            </a:r>
            <a:r>
              <a:rPr lang="en-US" sz="2400" i="1" dirty="0">
                <a:latin typeface="+mn-lt"/>
              </a:rPr>
              <a:t>Growth and Productivity in the Service Sector: The State of the Art. </a:t>
            </a:r>
            <a:r>
              <a:rPr lang="en-US" sz="2400" dirty="0">
                <a:latin typeface="+mn-lt"/>
              </a:rPr>
              <a:t>Working Papers, the Institute of Social and Economic Analysis.</a:t>
            </a:r>
          </a:p>
        </p:txBody>
      </p:sp>
      <p:sp>
        <p:nvSpPr>
          <p:cNvPr id="5" name="Rectangle 4"/>
          <p:cNvSpPr/>
          <p:nvPr/>
        </p:nvSpPr>
        <p:spPr>
          <a:xfrm>
            <a:off x="463256" y="3048000"/>
            <a:ext cx="7772400" cy="1200329"/>
          </a:xfrm>
          <a:prstGeom prst="rect">
            <a:avLst/>
          </a:prstGeom>
        </p:spPr>
        <p:txBody>
          <a:bodyPr wrap="square">
            <a:spAutoFit/>
          </a:bodyPr>
          <a:lstStyle/>
          <a:p>
            <a:pPr marL="0" marR="0">
              <a:spcBef>
                <a:spcPts val="0"/>
              </a:spcBef>
              <a:spcAft>
                <a:spcPts val="0"/>
              </a:spcAft>
            </a:pPr>
            <a:r>
              <a:rPr lang="en-US" sz="2400" dirty="0">
                <a:latin typeface="+mn-lt"/>
                <a:ea typeface="Cordia New" panose="020B0304020202020204" pitchFamily="34" charset="-34"/>
              </a:rPr>
              <a:t>Park, D. and Shin, K. (2012).</a:t>
            </a:r>
            <a:r>
              <a:rPr lang="en-US" sz="2400" b="1" i="1" dirty="0">
                <a:latin typeface="+mn-lt"/>
                <a:ea typeface="Cordia New" panose="020B0304020202020204" pitchFamily="34" charset="-34"/>
              </a:rPr>
              <a:t> </a:t>
            </a:r>
            <a:r>
              <a:rPr lang="en-US" sz="2400" dirty="0">
                <a:latin typeface="+mn-lt"/>
                <a:ea typeface="Cordia New" panose="020B0304020202020204" pitchFamily="34" charset="-34"/>
              </a:rPr>
              <a:t>The Service Sector in Asia: Is it an Engine of Growth. </a:t>
            </a:r>
            <a:r>
              <a:rPr lang="en-US" sz="2400" i="1" dirty="0">
                <a:latin typeface="+mn-lt"/>
                <a:ea typeface="Cordia New" panose="020B0304020202020204" pitchFamily="34" charset="-34"/>
              </a:rPr>
              <a:t>ADB Economics Working Paper Series, No. 332</a:t>
            </a:r>
            <a:r>
              <a:rPr lang="en-US" sz="2400" dirty="0">
                <a:latin typeface="+mn-lt"/>
                <a:ea typeface="Cordia New" panose="020B0304020202020204" pitchFamily="34" charset="-34"/>
              </a:rPr>
              <a:t>.</a:t>
            </a:r>
          </a:p>
        </p:txBody>
      </p:sp>
    </p:spTree>
    <p:extLst>
      <p:ext uri="{BB962C8B-B14F-4D97-AF65-F5344CB8AC3E}">
        <p14:creationId xmlns:p14="http://schemas.microsoft.com/office/powerpoint/2010/main" val="411013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30</a:t>
            </a:fld>
            <a:endParaRPr lang="th-TH"/>
          </a:p>
        </p:txBody>
      </p:sp>
      <p:sp>
        <p:nvSpPr>
          <p:cNvPr id="10" name="สี่เหลี่ยมมุมมน 3"/>
          <p:cNvSpPr>
            <a:spLocks noChangeArrowheads="1"/>
          </p:cNvSpPr>
          <p:nvPr/>
        </p:nvSpPr>
        <p:spPr bwMode="auto">
          <a:xfrm>
            <a:off x="304800" y="228600"/>
            <a:ext cx="8648700" cy="838200"/>
          </a:xfrm>
          <a:prstGeom prst="roundRect">
            <a:avLst>
              <a:gd name="adj" fmla="val 16667"/>
            </a:avLst>
          </a:prstGeom>
          <a:solidFill>
            <a:srgbClr val="7030A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000" b="1" dirty="0"/>
              <a:t>3. Factors affecting service sector growth and service economy development</a:t>
            </a:r>
            <a:endParaRPr lang="th-TH" sz="2000" b="1" dirty="0"/>
          </a:p>
        </p:txBody>
      </p:sp>
      <p:sp>
        <p:nvSpPr>
          <p:cNvPr id="5" name="Rectangle 4"/>
          <p:cNvSpPr/>
          <p:nvPr/>
        </p:nvSpPr>
        <p:spPr>
          <a:xfrm>
            <a:off x="378981" y="1251530"/>
            <a:ext cx="8305800" cy="769441"/>
          </a:xfrm>
          <a:prstGeom prst="rect">
            <a:avLst/>
          </a:prstGeom>
        </p:spPr>
        <p:txBody>
          <a:bodyPr wrap="square">
            <a:spAutoFit/>
          </a:bodyPr>
          <a:lstStyle/>
          <a:p>
            <a:pPr marL="0" marR="0">
              <a:spcBef>
                <a:spcPts val="0"/>
              </a:spcBef>
              <a:spcAft>
                <a:spcPts val="0"/>
              </a:spcAft>
            </a:pPr>
            <a:r>
              <a:rPr lang="en-US" sz="2200" dirty="0">
                <a:latin typeface="+mn-lt"/>
                <a:ea typeface="Cordia New" panose="020B0304020202020204" pitchFamily="34" charset="-34"/>
              </a:rPr>
              <a:t>Park, D. and Shin, K. (2012).</a:t>
            </a:r>
            <a:r>
              <a:rPr lang="en-US" sz="2200" b="1" i="1" dirty="0">
                <a:latin typeface="+mn-lt"/>
                <a:ea typeface="Cordia New" panose="020B0304020202020204" pitchFamily="34" charset="-34"/>
              </a:rPr>
              <a:t> </a:t>
            </a:r>
            <a:r>
              <a:rPr lang="en-US" sz="2200" dirty="0">
                <a:latin typeface="+mn-lt"/>
                <a:ea typeface="Cordia New" panose="020B0304020202020204" pitchFamily="34" charset="-34"/>
              </a:rPr>
              <a:t>The Service Sector in Asia: Is it an Engine of Growth. </a:t>
            </a:r>
            <a:r>
              <a:rPr lang="en-US" sz="2200" i="1" dirty="0">
                <a:latin typeface="+mn-lt"/>
                <a:ea typeface="Cordia New" panose="020B0304020202020204" pitchFamily="34" charset="-34"/>
              </a:rPr>
              <a:t>ADB Economics Working Paper Series, No. 332</a:t>
            </a:r>
            <a:r>
              <a:rPr lang="en-US" sz="2200" dirty="0">
                <a:latin typeface="+mn-lt"/>
                <a:ea typeface="Cordia New" panose="020B0304020202020204" pitchFamily="34" charset="-34"/>
              </a:rPr>
              <a:t>.</a:t>
            </a:r>
          </a:p>
        </p:txBody>
      </p:sp>
      <p:sp>
        <p:nvSpPr>
          <p:cNvPr id="11" name="TextBox 10"/>
          <p:cNvSpPr txBox="1"/>
          <p:nvPr/>
        </p:nvSpPr>
        <p:spPr>
          <a:xfrm>
            <a:off x="391093" y="2027954"/>
            <a:ext cx="8562406" cy="461665"/>
          </a:xfrm>
          <a:prstGeom prst="rect">
            <a:avLst/>
          </a:prstGeom>
          <a:solidFill>
            <a:schemeClr val="accent3">
              <a:lumMod val="20000"/>
              <a:lumOff val="80000"/>
            </a:schemeClr>
          </a:solidFill>
        </p:spPr>
        <p:txBody>
          <a:bodyPr wrap="square" rtlCol="0">
            <a:spAutoFit/>
          </a:bodyPr>
          <a:lstStyle/>
          <a:p>
            <a:r>
              <a:rPr lang="en-US" sz="2400" b="1" dirty="0">
                <a:solidFill>
                  <a:srgbClr val="0066FF"/>
                </a:solidFill>
                <a:latin typeface="+mn-lt"/>
              </a:rPr>
              <a:t>What are key research questions or objectives of this paper?</a:t>
            </a:r>
          </a:p>
        </p:txBody>
      </p:sp>
      <p:sp>
        <p:nvSpPr>
          <p:cNvPr id="12" name="TextBox 11"/>
          <p:cNvSpPr txBox="1"/>
          <p:nvPr/>
        </p:nvSpPr>
        <p:spPr>
          <a:xfrm>
            <a:off x="391093" y="2530158"/>
            <a:ext cx="8562406" cy="1261884"/>
          </a:xfrm>
          <a:prstGeom prst="rect">
            <a:avLst/>
          </a:prstGeom>
          <a:solidFill>
            <a:srgbClr val="FFFFCC"/>
          </a:solidFill>
        </p:spPr>
        <p:txBody>
          <a:bodyPr wrap="square" rtlCol="0">
            <a:spAutoFit/>
          </a:bodyPr>
          <a:lstStyle/>
          <a:p>
            <a:r>
              <a:rPr lang="en-US" sz="2400" u="sng" dirty="0">
                <a:latin typeface="+mn-lt"/>
              </a:rPr>
              <a:t>The most important question or research objective is</a:t>
            </a:r>
          </a:p>
          <a:p>
            <a:endParaRPr lang="en-US" sz="800" u="sng" dirty="0">
              <a:latin typeface="+mn-lt"/>
            </a:endParaRPr>
          </a:p>
          <a:p>
            <a:r>
              <a:rPr lang="en-US" sz="2200" dirty="0">
                <a:latin typeface="+mn-lt"/>
              </a:rPr>
              <a:t>“To empirically analyze the prospects for the service sector in Asia as a future engine of growth”</a:t>
            </a:r>
          </a:p>
        </p:txBody>
      </p:sp>
      <p:sp>
        <p:nvSpPr>
          <p:cNvPr id="13" name="TextBox 12"/>
          <p:cNvSpPr txBox="1"/>
          <p:nvPr/>
        </p:nvSpPr>
        <p:spPr>
          <a:xfrm>
            <a:off x="391092" y="3954337"/>
            <a:ext cx="8562407" cy="2616101"/>
          </a:xfrm>
          <a:prstGeom prst="rect">
            <a:avLst/>
          </a:prstGeom>
          <a:solidFill>
            <a:schemeClr val="accent6">
              <a:lumMod val="20000"/>
              <a:lumOff val="80000"/>
            </a:schemeClr>
          </a:solidFill>
        </p:spPr>
        <p:txBody>
          <a:bodyPr wrap="square" rtlCol="0">
            <a:spAutoFit/>
          </a:bodyPr>
          <a:lstStyle/>
          <a:p>
            <a:r>
              <a:rPr lang="en-US" sz="2400" u="sng" dirty="0">
                <a:latin typeface="+mn-lt"/>
              </a:rPr>
              <a:t>Other sub-questions or sub-objectives are</a:t>
            </a:r>
          </a:p>
          <a:p>
            <a:r>
              <a:rPr lang="en-US" sz="2200">
                <a:latin typeface="+mn-lt"/>
              </a:rPr>
              <a:t>To explain</a:t>
            </a:r>
          </a:p>
          <a:p>
            <a:endParaRPr lang="en-US" sz="800" dirty="0">
              <a:latin typeface="+mn-lt"/>
            </a:endParaRPr>
          </a:p>
          <a:p>
            <a:pPr marL="457200" indent="-457200">
              <a:buAutoNum type="arabicParenBoth"/>
            </a:pPr>
            <a:r>
              <a:rPr lang="en-US" sz="2200" dirty="0">
                <a:latin typeface="+mn-lt"/>
              </a:rPr>
              <a:t>Evolution of the service sector in Asian Economies over time</a:t>
            </a:r>
          </a:p>
          <a:p>
            <a:pPr marL="457200" indent="-457200">
              <a:buAutoNum type="arabicParenBoth"/>
            </a:pPr>
            <a:r>
              <a:rPr lang="en-US" sz="2200" dirty="0">
                <a:latin typeface="+mn-lt"/>
              </a:rPr>
              <a:t>The effect of Asian countries’ income on service sector development</a:t>
            </a:r>
          </a:p>
          <a:p>
            <a:pPr marL="457200" indent="-457200">
              <a:buAutoNum type="arabicParenBoth"/>
            </a:pPr>
            <a:r>
              <a:rPr lang="en-US" sz="2200" dirty="0">
                <a:latin typeface="+mn-lt"/>
              </a:rPr>
              <a:t>Effect of service sector on the Asian countries economic growth</a:t>
            </a:r>
          </a:p>
          <a:p>
            <a:pPr marL="457200" indent="-457200">
              <a:buAutoNum type="arabicParenBoth"/>
            </a:pPr>
            <a:r>
              <a:rPr lang="en-US" sz="2200" dirty="0">
                <a:latin typeface="+mn-lt"/>
              </a:rPr>
              <a:t>Comparing labor productivity in service sector versus industry sector</a:t>
            </a:r>
          </a:p>
          <a:p>
            <a:pPr marL="457200" indent="-457200">
              <a:buAutoNum type="arabicParenBoth"/>
            </a:pPr>
            <a:r>
              <a:rPr lang="en-US" sz="2200" dirty="0">
                <a:latin typeface="+mn-lt"/>
              </a:rPr>
              <a:t>Factors determining service sector productivity</a:t>
            </a:r>
          </a:p>
        </p:txBody>
      </p:sp>
    </p:spTree>
    <p:extLst>
      <p:ext uri="{BB962C8B-B14F-4D97-AF65-F5344CB8AC3E}">
        <p14:creationId xmlns:p14="http://schemas.microsoft.com/office/powerpoint/2010/main" val="51181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31</a:t>
            </a:fld>
            <a:endParaRPr lang="th-TH"/>
          </a:p>
        </p:txBody>
      </p:sp>
      <p:sp>
        <p:nvSpPr>
          <p:cNvPr id="10" name="สี่เหลี่ยมมุมมน 3"/>
          <p:cNvSpPr>
            <a:spLocks noChangeArrowheads="1"/>
          </p:cNvSpPr>
          <p:nvPr/>
        </p:nvSpPr>
        <p:spPr bwMode="auto">
          <a:xfrm>
            <a:off x="304800" y="228600"/>
            <a:ext cx="8648700" cy="838200"/>
          </a:xfrm>
          <a:prstGeom prst="roundRect">
            <a:avLst>
              <a:gd name="adj" fmla="val 16667"/>
            </a:avLst>
          </a:prstGeom>
          <a:solidFill>
            <a:srgbClr val="7030A0"/>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2000" b="1" dirty="0"/>
              <a:t>3. Factors affecting service sector growth and service economy development</a:t>
            </a:r>
            <a:endParaRPr lang="th-TH" sz="2000" b="1" dirty="0"/>
          </a:p>
        </p:txBody>
      </p:sp>
      <p:sp>
        <p:nvSpPr>
          <p:cNvPr id="5" name="Rectangle 4"/>
          <p:cNvSpPr/>
          <p:nvPr/>
        </p:nvSpPr>
        <p:spPr>
          <a:xfrm>
            <a:off x="378981" y="1251530"/>
            <a:ext cx="8305800" cy="769441"/>
          </a:xfrm>
          <a:prstGeom prst="rect">
            <a:avLst/>
          </a:prstGeom>
        </p:spPr>
        <p:txBody>
          <a:bodyPr wrap="square">
            <a:spAutoFit/>
          </a:bodyPr>
          <a:lstStyle/>
          <a:p>
            <a:pPr marL="0" marR="0">
              <a:spcBef>
                <a:spcPts val="0"/>
              </a:spcBef>
              <a:spcAft>
                <a:spcPts val="0"/>
              </a:spcAft>
            </a:pPr>
            <a:r>
              <a:rPr lang="en-US" sz="2200" dirty="0">
                <a:latin typeface="+mn-lt"/>
                <a:ea typeface="Cordia New" panose="020B0304020202020204" pitchFamily="34" charset="-34"/>
              </a:rPr>
              <a:t>Park, D. and Shin, K. (2012).</a:t>
            </a:r>
            <a:r>
              <a:rPr lang="en-US" sz="2200" b="1" i="1" dirty="0">
                <a:latin typeface="+mn-lt"/>
                <a:ea typeface="Cordia New" panose="020B0304020202020204" pitchFamily="34" charset="-34"/>
              </a:rPr>
              <a:t> </a:t>
            </a:r>
            <a:r>
              <a:rPr lang="en-US" sz="2200" dirty="0">
                <a:latin typeface="+mn-lt"/>
                <a:ea typeface="Cordia New" panose="020B0304020202020204" pitchFamily="34" charset="-34"/>
              </a:rPr>
              <a:t>The Service Sector in Asia: Is it an Engine of Growth. </a:t>
            </a:r>
            <a:r>
              <a:rPr lang="en-US" sz="2200" i="1" dirty="0">
                <a:latin typeface="+mn-lt"/>
                <a:ea typeface="Cordia New" panose="020B0304020202020204" pitchFamily="34" charset="-34"/>
              </a:rPr>
              <a:t>ADB Economics Working Paper Series, No. 332</a:t>
            </a:r>
            <a:r>
              <a:rPr lang="en-US" sz="2200" dirty="0">
                <a:latin typeface="+mn-lt"/>
                <a:ea typeface="Cordia New" panose="020B0304020202020204" pitchFamily="34" charset="-34"/>
              </a:rPr>
              <a:t>.</a:t>
            </a:r>
          </a:p>
        </p:txBody>
      </p:sp>
      <p:sp>
        <p:nvSpPr>
          <p:cNvPr id="11" name="TextBox 10"/>
          <p:cNvSpPr txBox="1"/>
          <p:nvPr/>
        </p:nvSpPr>
        <p:spPr>
          <a:xfrm>
            <a:off x="378981" y="2045487"/>
            <a:ext cx="8293688" cy="461665"/>
          </a:xfrm>
          <a:prstGeom prst="rect">
            <a:avLst/>
          </a:prstGeom>
          <a:solidFill>
            <a:schemeClr val="accent3">
              <a:lumMod val="20000"/>
              <a:lumOff val="80000"/>
            </a:schemeClr>
          </a:solidFill>
        </p:spPr>
        <p:txBody>
          <a:bodyPr wrap="square" rtlCol="0">
            <a:spAutoFit/>
          </a:bodyPr>
          <a:lstStyle/>
          <a:p>
            <a:r>
              <a:rPr lang="en-US" sz="2400" b="1" dirty="0">
                <a:solidFill>
                  <a:srgbClr val="0066FF"/>
                </a:solidFill>
                <a:latin typeface="+mn-lt"/>
              </a:rPr>
              <a:t>Discussion</a:t>
            </a:r>
          </a:p>
        </p:txBody>
      </p:sp>
      <p:sp>
        <p:nvSpPr>
          <p:cNvPr id="12" name="TextBox 11"/>
          <p:cNvSpPr txBox="1"/>
          <p:nvPr/>
        </p:nvSpPr>
        <p:spPr>
          <a:xfrm>
            <a:off x="378981" y="2667000"/>
            <a:ext cx="8293688" cy="3139321"/>
          </a:xfrm>
          <a:prstGeom prst="rect">
            <a:avLst/>
          </a:prstGeom>
          <a:solidFill>
            <a:srgbClr val="FFFFCC"/>
          </a:solidFill>
        </p:spPr>
        <p:txBody>
          <a:bodyPr wrap="square" rtlCol="0">
            <a:spAutoFit/>
          </a:bodyPr>
          <a:lstStyle/>
          <a:p>
            <a:pPr marL="457200" indent="-457200">
              <a:buAutoNum type="arabicParenBoth"/>
            </a:pPr>
            <a:r>
              <a:rPr lang="en-US" sz="2200" dirty="0">
                <a:latin typeface="+mn-lt"/>
              </a:rPr>
              <a:t>Draw conceptual framework of each sub-objective of the paper. Then draw conceptual framework of the whole paper</a:t>
            </a:r>
          </a:p>
          <a:p>
            <a:pPr marL="457200" indent="-457200">
              <a:buAutoNum type="arabicParenBoth"/>
            </a:pPr>
            <a:r>
              <a:rPr lang="en-US" sz="2200" dirty="0">
                <a:latin typeface="+mn-lt"/>
              </a:rPr>
              <a:t>Explain each sub-objective research method which include (a) measures of relevant variables (b) source of data and (c) analysis method</a:t>
            </a:r>
          </a:p>
          <a:p>
            <a:pPr marL="457200" indent="-457200">
              <a:buAutoNum type="arabicParenBoth"/>
            </a:pPr>
            <a:r>
              <a:rPr lang="en-US" sz="2200" dirty="0">
                <a:latin typeface="+mn-lt"/>
              </a:rPr>
              <a:t>Explain the key results of each sub objectives</a:t>
            </a:r>
          </a:p>
          <a:p>
            <a:pPr marL="457200" indent="-457200">
              <a:buAutoNum type="arabicParenBoth"/>
            </a:pPr>
            <a:r>
              <a:rPr lang="en-US" sz="2200" dirty="0">
                <a:latin typeface="+mn-lt"/>
              </a:rPr>
              <a:t>Based on findings from each sub-objective of the paper, what could be policy recommendations to government of relevant countries?</a:t>
            </a:r>
          </a:p>
          <a:p>
            <a:pPr marL="457200" indent="-457200">
              <a:buAutoNum type="arabicParenBoth"/>
            </a:pPr>
            <a:r>
              <a:rPr lang="en-US" sz="2200" dirty="0">
                <a:latin typeface="+mn-lt"/>
              </a:rPr>
              <a:t>Is this paper relevant to your group project? If so, in what way</a:t>
            </a:r>
          </a:p>
        </p:txBody>
      </p:sp>
    </p:spTree>
    <p:extLst>
      <p:ext uri="{BB962C8B-B14F-4D97-AF65-F5344CB8AC3E}">
        <p14:creationId xmlns:p14="http://schemas.microsoft.com/office/powerpoint/2010/main" val="552761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27855</TotalTime>
  <Words>2879</Words>
  <Application>Microsoft Office PowerPoint</Application>
  <PresentationFormat>On-screen Show (4:3)</PresentationFormat>
  <Paragraphs>335</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Courier New</vt:lpstr>
      <vt:lpstr>Times New Roman</vt:lpstr>
      <vt:lpstr>Wingdings</vt:lpstr>
      <vt:lpstr>ชุดรูปแบบของ Office</vt:lpstr>
      <vt:lpstr>PowerPoint Presentation</vt:lpstr>
      <vt:lpstr>Content and Reading List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KKD Windows 7 V.3</dc:creator>
  <cp:lastModifiedBy>windows</cp:lastModifiedBy>
  <cp:revision>375</cp:revision>
  <dcterms:created xsi:type="dcterms:W3CDTF">2017-08-03T02:20:02Z</dcterms:created>
  <dcterms:modified xsi:type="dcterms:W3CDTF">2019-08-26T23:54:31Z</dcterms:modified>
</cp:coreProperties>
</file>