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8"/>
  </p:notesMasterIdLst>
  <p:sldIdLst>
    <p:sldId id="256" r:id="rId2"/>
    <p:sldId id="268" r:id="rId3"/>
    <p:sldId id="304" r:id="rId4"/>
    <p:sldId id="306" r:id="rId5"/>
    <p:sldId id="257" r:id="rId6"/>
    <p:sldId id="259" r:id="rId7"/>
    <p:sldId id="262" r:id="rId8"/>
    <p:sldId id="264" r:id="rId9"/>
    <p:sldId id="263" r:id="rId10"/>
    <p:sldId id="269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9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9" r:id="rId29"/>
    <p:sldId id="290" r:id="rId30"/>
    <p:sldId id="291" r:id="rId31"/>
    <p:sldId id="292" r:id="rId32"/>
    <p:sldId id="293" r:id="rId33"/>
    <p:sldId id="294" r:id="rId34"/>
    <p:sldId id="302" r:id="rId35"/>
    <p:sldId id="301" r:id="rId36"/>
    <p:sldId id="303" r:id="rId37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41" autoAdjust="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54DA2-3095-48CA-8396-B0F0AF5E2A78}" type="doc">
      <dgm:prSet loTypeId="urn:microsoft.com/office/officeart/2005/8/layout/radial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FDC9B03B-BA2D-4BD8-945A-749EC92E9CB7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2BFC4B8-AB74-4178-8688-B37478F55FF1}" type="parTrans" cxnId="{9BA7F5A1-B1C2-4A6A-88BD-03F24C68597D}">
      <dgm:prSet/>
      <dgm:spPr/>
      <dgm:t>
        <a:bodyPr/>
        <a:lstStyle/>
        <a:p>
          <a:endParaRPr lang="en-US"/>
        </a:p>
      </dgm:t>
    </dgm:pt>
    <dgm:pt modelId="{1FC0E9E6-8FEA-4651-B429-2F336BC0F3E6}" type="sibTrans" cxnId="{9BA7F5A1-B1C2-4A6A-88BD-03F24C68597D}">
      <dgm:prSet/>
      <dgm:spPr/>
      <dgm:t>
        <a:bodyPr/>
        <a:lstStyle/>
        <a:p>
          <a:endParaRPr lang="en-US"/>
        </a:p>
      </dgm:t>
    </dgm:pt>
    <dgm:pt modelId="{C5F1AF90-E15A-4D03-AD5B-79D0F74E4F8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A8B95C9-67CC-4CBF-A10F-BD2CECF4F99C}" type="parTrans" cxnId="{F87250CD-23EA-4D7B-BACA-1AFF3EBDC9CD}">
      <dgm:prSet/>
      <dgm:spPr/>
      <dgm:t>
        <a:bodyPr/>
        <a:lstStyle/>
        <a:p>
          <a:endParaRPr lang="en-US"/>
        </a:p>
      </dgm:t>
    </dgm:pt>
    <dgm:pt modelId="{6BE56F7A-D3C5-4C53-A2A5-7C1F2D13D7C0}" type="sibTrans" cxnId="{F87250CD-23EA-4D7B-BACA-1AFF3EBDC9CD}">
      <dgm:prSet/>
      <dgm:spPr/>
      <dgm:t>
        <a:bodyPr/>
        <a:lstStyle/>
        <a:p>
          <a:endParaRPr lang="en-US"/>
        </a:p>
      </dgm:t>
    </dgm:pt>
    <dgm:pt modelId="{9773199C-B699-465D-96F2-4E13348F892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216936A-FE66-4487-B3A9-93DC0A084C03}" type="parTrans" cxnId="{1A500B61-676C-44B6-B027-08B985884BD6}">
      <dgm:prSet/>
      <dgm:spPr/>
      <dgm:t>
        <a:bodyPr/>
        <a:lstStyle/>
        <a:p>
          <a:endParaRPr lang="en-US"/>
        </a:p>
      </dgm:t>
    </dgm:pt>
    <dgm:pt modelId="{CDEF6717-E96A-4672-85D6-47D1E5C7082A}" type="sibTrans" cxnId="{1A500B61-676C-44B6-B027-08B985884BD6}">
      <dgm:prSet/>
      <dgm:spPr/>
      <dgm:t>
        <a:bodyPr/>
        <a:lstStyle/>
        <a:p>
          <a:endParaRPr lang="en-US"/>
        </a:p>
      </dgm:t>
    </dgm:pt>
    <dgm:pt modelId="{33DF7D6C-8618-47D4-8F0C-73EDFCA1125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13E389A-3A71-4649-9DB7-6D81C3E1B7C8}" type="parTrans" cxnId="{43C18EC4-A310-4C4D-8881-86C014D6D3C2}">
      <dgm:prSet/>
      <dgm:spPr/>
      <dgm:t>
        <a:bodyPr/>
        <a:lstStyle/>
        <a:p>
          <a:endParaRPr lang="en-US"/>
        </a:p>
      </dgm:t>
    </dgm:pt>
    <dgm:pt modelId="{B4717A0A-5A23-4E1C-AB67-540C87E37C95}" type="sibTrans" cxnId="{43C18EC4-A310-4C4D-8881-86C014D6D3C2}">
      <dgm:prSet/>
      <dgm:spPr/>
      <dgm:t>
        <a:bodyPr/>
        <a:lstStyle/>
        <a:p>
          <a:endParaRPr lang="en-US"/>
        </a:p>
      </dgm:t>
    </dgm:pt>
    <dgm:pt modelId="{A3B67584-FD59-4861-B400-BC33299F49E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8B3A350-1219-42CB-88A3-2FA3257F415A}" type="parTrans" cxnId="{67151D93-AECC-4695-9A18-F8ADE2556134}">
      <dgm:prSet/>
      <dgm:spPr/>
      <dgm:t>
        <a:bodyPr/>
        <a:lstStyle/>
        <a:p>
          <a:endParaRPr lang="en-US"/>
        </a:p>
      </dgm:t>
    </dgm:pt>
    <dgm:pt modelId="{A12DAEDC-32DF-448C-AA01-ECBAEEB5E732}" type="sibTrans" cxnId="{67151D93-AECC-4695-9A18-F8ADE2556134}">
      <dgm:prSet/>
      <dgm:spPr/>
      <dgm:t>
        <a:bodyPr/>
        <a:lstStyle/>
        <a:p>
          <a:endParaRPr lang="en-US"/>
        </a:p>
      </dgm:t>
    </dgm:pt>
    <dgm:pt modelId="{8A699D69-C313-41F4-932D-756482EA9111}" type="pres">
      <dgm:prSet presAssocID="{06554DA2-3095-48CA-8396-B0F0AF5E2A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AA6495-C905-4062-8599-949D6523F4A0}" type="pres">
      <dgm:prSet presAssocID="{FDC9B03B-BA2D-4BD8-945A-749EC92E9CB7}" presName="centerShape" presStyleLbl="node0" presStyleIdx="0" presStyleCnt="1"/>
      <dgm:spPr/>
      <dgm:t>
        <a:bodyPr/>
        <a:lstStyle/>
        <a:p>
          <a:endParaRPr lang="en-US"/>
        </a:p>
      </dgm:t>
    </dgm:pt>
    <dgm:pt modelId="{4676248A-588E-43DE-9A5F-905497D3CE48}" type="pres">
      <dgm:prSet presAssocID="{DA8B95C9-67CC-4CBF-A10F-BD2CECF4F99C}" presName="Name9" presStyleLbl="parChTrans1D2" presStyleIdx="0" presStyleCnt="4"/>
      <dgm:spPr/>
      <dgm:t>
        <a:bodyPr/>
        <a:lstStyle/>
        <a:p>
          <a:endParaRPr lang="en-US"/>
        </a:p>
      </dgm:t>
    </dgm:pt>
    <dgm:pt modelId="{C70800B6-AB49-445C-BD4C-6C42B5FD8CF1}" type="pres">
      <dgm:prSet presAssocID="{DA8B95C9-67CC-4CBF-A10F-BD2CECF4F99C}" presName="connTx" presStyleLbl="parChTrans1D2" presStyleIdx="0" presStyleCnt="4"/>
      <dgm:spPr/>
      <dgm:t>
        <a:bodyPr/>
        <a:lstStyle/>
        <a:p>
          <a:endParaRPr lang="en-US"/>
        </a:p>
      </dgm:t>
    </dgm:pt>
    <dgm:pt modelId="{57E2B172-702D-488B-8A82-40ACB44A5EAF}" type="pres">
      <dgm:prSet presAssocID="{C5F1AF90-E15A-4D03-AD5B-79D0F74E4F8B}" presName="node" presStyleLbl="node1" presStyleIdx="0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7027D-7A95-4820-92B4-8B00A1E61F19}" type="pres">
      <dgm:prSet presAssocID="{4216936A-FE66-4487-B3A9-93DC0A084C03}" presName="Name9" presStyleLbl="parChTrans1D2" presStyleIdx="1" presStyleCnt="4"/>
      <dgm:spPr/>
      <dgm:t>
        <a:bodyPr/>
        <a:lstStyle/>
        <a:p>
          <a:endParaRPr lang="en-US"/>
        </a:p>
      </dgm:t>
    </dgm:pt>
    <dgm:pt modelId="{2197DBB7-0253-42EB-ABE3-189A0EBE5404}" type="pres">
      <dgm:prSet presAssocID="{4216936A-FE66-4487-B3A9-93DC0A084C03}" presName="connTx" presStyleLbl="parChTrans1D2" presStyleIdx="1" presStyleCnt="4"/>
      <dgm:spPr/>
      <dgm:t>
        <a:bodyPr/>
        <a:lstStyle/>
        <a:p>
          <a:endParaRPr lang="en-US"/>
        </a:p>
      </dgm:t>
    </dgm:pt>
    <dgm:pt modelId="{E77E4C07-E06C-46D0-88E6-F57110CDFB35}" type="pres">
      <dgm:prSet presAssocID="{9773199C-B699-465D-96F2-4E13348F8924}" presName="node" presStyleLbl="node1" presStyleIdx="1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EBE7B1-973D-43B9-B103-B3131A322969}" type="pres">
      <dgm:prSet presAssocID="{213E389A-3A71-4649-9DB7-6D81C3E1B7C8}" presName="Name9" presStyleLbl="parChTrans1D2" presStyleIdx="2" presStyleCnt="4"/>
      <dgm:spPr/>
      <dgm:t>
        <a:bodyPr/>
        <a:lstStyle/>
        <a:p>
          <a:endParaRPr lang="en-US"/>
        </a:p>
      </dgm:t>
    </dgm:pt>
    <dgm:pt modelId="{B8DBAD70-9760-4BC3-95A3-3CF529E39E20}" type="pres">
      <dgm:prSet presAssocID="{213E389A-3A71-4649-9DB7-6D81C3E1B7C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DD72A674-4BC1-431F-B527-2311E33A38A5}" type="pres">
      <dgm:prSet presAssocID="{33DF7D6C-8618-47D4-8F0C-73EDFCA11254}" presName="node" presStyleLbl="node1" presStyleIdx="2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42F64-A565-4C6A-99C0-1281B0C5BB29}" type="pres">
      <dgm:prSet presAssocID="{88B3A350-1219-42CB-88A3-2FA3257F415A}" presName="Name9" presStyleLbl="parChTrans1D2" presStyleIdx="3" presStyleCnt="4"/>
      <dgm:spPr/>
      <dgm:t>
        <a:bodyPr/>
        <a:lstStyle/>
        <a:p>
          <a:endParaRPr lang="en-US"/>
        </a:p>
      </dgm:t>
    </dgm:pt>
    <dgm:pt modelId="{323B4CCA-08D3-4B1C-B992-B437DBCB3B75}" type="pres">
      <dgm:prSet presAssocID="{88B3A350-1219-42CB-88A3-2FA3257F415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55461075-B803-44E0-B4B5-9C5B3C57C06D}" type="pres">
      <dgm:prSet presAssocID="{A3B67584-FD59-4861-B400-BC33299F49EB}" presName="node" presStyleLbl="node1" presStyleIdx="3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5D0C58-F2E2-40EC-8986-16F4D49B3CEA}" type="presOf" srcId="{4216936A-FE66-4487-B3A9-93DC0A084C03}" destId="{3177027D-7A95-4820-92B4-8B00A1E61F19}" srcOrd="0" destOrd="0" presId="urn:microsoft.com/office/officeart/2005/8/layout/radial1"/>
    <dgm:cxn modelId="{74BD9804-EFF1-4411-B041-5ED0F20250A1}" type="presOf" srcId="{C5F1AF90-E15A-4D03-AD5B-79D0F74E4F8B}" destId="{57E2B172-702D-488B-8A82-40ACB44A5EAF}" srcOrd="0" destOrd="0" presId="urn:microsoft.com/office/officeart/2005/8/layout/radial1"/>
    <dgm:cxn modelId="{9BA7F5A1-B1C2-4A6A-88BD-03F24C68597D}" srcId="{06554DA2-3095-48CA-8396-B0F0AF5E2A78}" destId="{FDC9B03B-BA2D-4BD8-945A-749EC92E9CB7}" srcOrd="0" destOrd="0" parTransId="{02BFC4B8-AB74-4178-8688-B37478F55FF1}" sibTransId="{1FC0E9E6-8FEA-4651-B429-2F336BC0F3E6}"/>
    <dgm:cxn modelId="{1A500B61-676C-44B6-B027-08B985884BD6}" srcId="{FDC9B03B-BA2D-4BD8-945A-749EC92E9CB7}" destId="{9773199C-B699-465D-96F2-4E13348F8924}" srcOrd="1" destOrd="0" parTransId="{4216936A-FE66-4487-B3A9-93DC0A084C03}" sibTransId="{CDEF6717-E96A-4672-85D6-47D1E5C7082A}"/>
    <dgm:cxn modelId="{B4B6CEC2-18EA-4717-ADDF-5E1D592E796D}" type="presOf" srcId="{33DF7D6C-8618-47D4-8F0C-73EDFCA11254}" destId="{DD72A674-4BC1-431F-B527-2311E33A38A5}" srcOrd="0" destOrd="0" presId="urn:microsoft.com/office/officeart/2005/8/layout/radial1"/>
    <dgm:cxn modelId="{43C18EC4-A310-4C4D-8881-86C014D6D3C2}" srcId="{FDC9B03B-BA2D-4BD8-945A-749EC92E9CB7}" destId="{33DF7D6C-8618-47D4-8F0C-73EDFCA11254}" srcOrd="2" destOrd="0" parTransId="{213E389A-3A71-4649-9DB7-6D81C3E1B7C8}" sibTransId="{B4717A0A-5A23-4E1C-AB67-540C87E37C95}"/>
    <dgm:cxn modelId="{BD909E1A-078E-4EE6-8189-D747C83B44D7}" type="presOf" srcId="{213E389A-3A71-4649-9DB7-6D81C3E1B7C8}" destId="{B8DBAD70-9760-4BC3-95A3-3CF529E39E20}" srcOrd="1" destOrd="0" presId="urn:microsoft.com/office/officeart/2005/8/layout/radial1"/>
    <dgm:cxn modelId="{F87250CD-23EA-4D7B-BACA-1AFF3EBDC9CD}" srcId="{FDC9B03B-BA2D-4BD8-945A-749EC92E9CB7}" destId="{C5F1AF90-E15A-4D03-AD5B-79D0F74E4F8B}" srcOrd="0" destOrd="0" parTransId="{DA8B95C9-67CC-4CBF-A10F-BD2CECF4F99C}" sibTransId="{6BE56F7A-D3C5-4C53-A2A5-7C1F2D13D7C0}"/>
    <dgm:cxn modelId="{2139D8E8-77B7-4B9C-8F10-F7356082B8FF}" type="presOf" srcId="{A3B67584-FD59-4861-B400-BC33299F49EB}" destId="{55461075-B803-44E0-B4B5-9C5B3C57C06D}" srcOrd="0" destOrd="0" presId="urn:microsoft.com/office/officeart/2005/8/layout/radial1"/>
    <dgm:cxn modelId="{D06FCEC6-6D14-474C-9381-1DCD6CA27E12}" type="presOf" srcId="{88B3A350-1219-42CB-88A3-2FA3257F415A}" destId="{56742F64-A565-4C6A-99C0-1281B0C5BB29}" srcOrd="0" destOrd="0" presId="urn:microsoft.com/office/officeart/2005/8/layout/radial1"/>
    <dgm:cxn modelId="{CA601840-A662-45FF-87B5-BE86602645B8}" type="presOf" srcId="{DA8B95C9-67CC-4CBF-A10F-BD2CECF4F99C}" destId="{C70800B6-AB49-445C-BD4C-6C42B5FD8CF1}" srcOrd="1" destOrd="0" presId="urn:microsoft.com/office/officeart/2005/8/layout/radial1"/>
    <dgm:cxn modelId="{1B52053A-04FF-4B11-A8AF-F22AADBCB6C5}" type="presOf" srcId="{9773199C-B699-465D-96F2-4E13348F8924}" destId="{E77E4C07-E06C-46D0-88E6-F57110CDFB35}" srcOrd="0" destOrd="0" presId="urn:microsoft.com/office/officeart/2005/8/layout/radial1"/>
    <dgm:cxn modelId="{4FC526FD-D4F1-411C-BAC0-A914C41205F6}" type="presOf" srcId="{06554DA2-3095-48CA-8396-B0F0AF5E2A78}" destId="{8A699D69-C313-41F4-932D-756482EA9111}" srcOrd="0" destOrd="0" presId="urn:microsoft.com/office/officeart/2005/8/layout/radial1"/>
    <dgm:cxn modelId="{C72E4B2B-C618-4AB5-9F2C-2667649090E9}" type="presOf" srcId="{213E389A-3A71-4649-9DB7-6D81C3E1B7C8}" destId="{8DEBE7B1-973D-43B9-B103-B3131A322969}" srcOrd="0" destOrd="0" presId="urn:microsoft.com/office/officeart/2005/8/layout/radial1"/>
    <dgm:cxn modelId="{67151D93-AECC-4695-9A18-F8ADE2556134}" srcId="{FDC9B03B-BA2D-4BD8-945A-749EC92E9CB7}" destId="{A3B67584-FD59-4861-B400-BC33299F49EB}" srcOrd="3" destOrd="0" parTransId="{88B3A350-1219-42CB-88A3-2FA3257F415A}" sibTransId="{A12DAEDC-32DF-448C-AA01-ECBAEEB5E732}"/>
    <dgm:cxn modelId="{6C75C331-F9AA-45CF-9BDD-1EE4544FA080}" type="presOf" srcId="{DA8B95C9-67CC-4CBF-A10F-BD2CECF4F99C}" destId="{4676248A-588E-43DE-9A5F-905497D3CE48}" srcOrd="0" destOrd="0" presId="urn:microsoft.com/office/officeart/2005/8/layout/radial1"/>
    <dgm:cxn modelId="{8AABA6BD-5790-45D8-9740-EFEF207FBA62}" type="presOf" srcId="{FDC9B03B-BA2D-4BD8-945A-749EC92E9CB7}" destId="{3BAA6495-C905-4062-8599-949D6523F4A0}" srcOrd="0" destOrd="0" presId="urn:microsoft.com/office/officeart/2005/8/layout/radial1"/>
    <dgm:cxn modelId="{B117312B-FCE0-46D5-9D0D-90B2F5B98A6B}" type="presOf" srcId="{88B3A350-1219-42CB-88A3-2FA3257F415A}" destId="{323B4CCA-08D3-4B1C-B992-B437DBCB3B75}" srcOrd="1" destOrd="0" presId="urn:microsoft.com/office/officeart/2005/8/layout/radial1"/>
    <dgm:cxn modelId="{CDAC65F9-9D9B-41B5-AE1E-507D0F45A531}" type="presOf" srcId="{4216936A-FE66-4487-B3A9-93DC0A084C03}" destId="{2197DBB7-0253-42EB-ABE3-189A0EBE5404}" srcOrd="1" destOrd="0" presId="urn:microsoft.com/office/officeart/2005/8/layout/radial1"/>
    <dgm:cxn modelId="{359F9448-8D89-4B2D-A0D8-AC4CFE5AF1DA}" type="presParOf" srcId="{8A699D69-C313-41F4-932D-756482EA9111}" destId="{3BAA6495-C905-4062-8599-949D6523F4A0}" srcOrd="0" destOrd="0" presId="urn:microsoft.com/office/officeart/2005/8/layout/radial1"/>
    <dgm:cxn modelId="{C91F46E0-2502-43C2-8A24-6CD89A1C6632}" type="presParOf" srcId="{8A699D69-C313-41F4-932D-756482EA9111}" destId="{4676248A-588E-43DE-9A5F-905497D3CE48}" srcOrd="1" destOrd="0" presId="urn:microsoft.com/office/officeart/2005/8/layout/radial1"/>
    <dgm:cxn modelId="{B286CE74-455F-43CB-A6CF-A21B21BA5757}" type="presParOf" srcId="{4676248A-588E-43DE-9A5F-905497D3CE48}" destId="{C70800B6-AB49-445C-BD4C-6C42B5FD8CF1}" srcOrd="0" destOrd="0" presId="urn:microsoft.com/office/officeart/2005/8/layout/radial1"/>
    <dgm:cxn modelId="{94D42943-2E43-4F35-B6FD-289DA527E688}" type="presParOf" srcId="{8A699D69-C313-41F4-932D-756482EA9111}" destId="{57E2B172-702D-488B-8A82-40ACB44A5EAF}" srcOrd="2" destOrd="0" presId="urn:microsoft.com/office/officeart/2005/8/layout/radial1"/>
    <dgm:cxn modelId="{101807B2-C80E-43C1-9A8D-82CAC9E0F030}" type="presParOf" srcId="{8A699D69-C313-41F4-932D-756482EA9111}" destId="{3177027D-7A95-4820-92B4-8B00A1E61F19}" srcOrd="3" destOrd="0" presId="urn:microsoft.com/office/officeart/2005/8/layout/radial1"/>
    <dgm:cxn modelId="{05BBB0BC-BBDC-46DD-8069-9CAF44EEA976}" type="presParOf" srcId="{3177027D-7A95-4820-92B4-8B00A1E61F19}" destId="{2197DBB7-0253-42EB-ABE3-189A0EBE5404}" srcOrd="0" destOrd="0" presId="urn:microsoft.com/office/officeart/2005/8/layout/radial1"/>
    <dgm:cxn modelId="{13F197EA-F58D-4A1E-AB18-C1AE508E3A99}" type="presParOf" srcId="{8A699D69-C313-41F4-932D-756482EA9111}" destId="{E77E4C07-E06C-46D0-88E6-F57110CDFB35}" srcOrd="4" destOrd="0" presId="urn:microsoft.com/office/officeart/2005/8/layout/radial1"/>
    <dgm:cxn modelId="{35CAAB8D-DF63-4CD3-A55A-978271AE06C2}" type="presParOf" srcId="{8A699D69-C313-41F4-932D-756482EA9111}" destId="{8DEBE7B1-973D-43B9-B103-B3131A322969}" srcOrd="5" destOrd="0" presId="urn:microsoft.com/office/officeart/2005/8/layout/radial1"/>
    <dgm:cxn modelId="{14906FA0-6533-47D3-801D-FC134C9E421E}" type="presParOf" srcId="{8DEBE7B1-973D-43B9-B103-B3131A322969}" destId="{B8DBAD70-9760-4BC3-95A3-3CF529E39E20}" srcOrd="0" destOrd="0" presId="urn:microsoft.com/office/officeart/2005/8/layout/radial1"/>
    <dgm:cxn modelId="{A9C8B6FD-3350-4A0D-AB54-E5FCE8457ECC}" type="presParOf" srcId="{8A699D69-C313-41F4-932D-756482EA9111}" destId="{DD72A674-4BC1-431F-B527-2311E33A38A5}" srcOrd="6" destOrd="0" presId="urn:microsoft.com/office/officeart/2005/8/layout/radial1"/>
    <dgm:cxn modelId="{1298D0AA-033D-42A1-AE54-C8A4F5ACF0BA}" type="presParOf" srcId="{8A699D69-C313-41F4-932D-756482EA9111}" destId="{56742F64-A565-4C6A-99C0-1281B0C5BB29}" srcOrd="7" destOrd="0" presId="urn:microsoft.com/office/officeart/2005/8/layout/radial1"/>
    <dgm:cxn modelId="{F05C990F-9A29-4280-8ADE-EA8591924D2A}" type="presParOf" srcId="{56742F64-A565-4C6A-99C0-1281B0C5BB29}" destId="{323B4CCA-08D3-4B1C-B992-B437DBCB3B75}" srcOrd="0" destOrd="0" presId="urn:microsoft.com/office/officeart/2005/8/layout/radial1"/>
    <dgm:cxn modelId="{A86D81B6-BBB3-4D63-9800-A0DFAFF34472}" type="presParOf" srcId="{8A699D69-C313-41F4-932D-756482EA9111}" destId="{55461075-B803-44E0-B4B5-9C5B3C57C06D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A6495-C905-4062-8599-949D6523F4A0}">
      <dsp:nvSpPr>
        <dsp:cNvPr id="0" name=""/>
        <dsp:cNvSpPr/>
      </dsp:nvSpPr>
      <dsp:spPr>
        <a:xfrm>
          <a:off x="2697528" y="1211628"/>
          <a:ext cx="929543" cy="9295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sz="3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33656" y="1347756"/>
        <a:ext cx="657287" cy="657287"/>
      </dsp:txXfrm>
    </dsp:sp>
    <dsp:sp modelId="{4676248A-588E-43DE-9A5F-905497D3CE48}">
      <dsp:nvSpPr>
        <dsp:cNvPr id="0" name=""/>
        <dsp:cNvSpPr/>
      </dsp:nvSpPr>
      <dsp:spPr>
        <a:xfrm rot="16200000">
          <a:off x="3057017" y="1093118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1101081"/>
        <a:ext cx="10528" cy="10528"/>
      </dsp:txXfrm>
    </dsp:sp>
    <dsp:sp modelId="{57E2B172-702D-488B-8A82-40ACB44A5EAF}">
      <dsp:nvSpPr>
        <dsp:cNvPr id="0" name=""/>
        <dsp:cNvSpPr/>
      </dsp:nvSpPr>
      <dsp:spPr>
        <a:xfrm>
          <a:off x="2438399" y="-65735"/>
          <a:ext cx="1447800" cy="10667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90494"/>
        <a:ext cx="1023750" cy="754341"/>
      </dsp:txXfrm>
    </dsp:sp>
    <dsp:sp modelId="{3177027D-7A95-4820-92B4-8B00A1E61F19}">
      <dsp:nvSpPr>
        <dsp:cNvPr id="0" name=""/>
        <dsp:cNvSpPr/>
      </dsp:nvSpPr>
      <dsp:spPr>
        <a:xfrm>
          <a:off x="3627071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36602" y="1675898"/>
        <a:ext cx="1003" cy="1003"/>
      </dsp:txXfrm>
    </dsp:sp>
    <dsp:sp modelId="{E77E4C07-E06C-46D0-88E6-F57110CDFB35}">
      <dsp:nvSpPr>
        <dsp:cNvPr id="0" name=""/>
        <dsp:cNvSpPr/>
      </dsp:nvSpPr>
      <dsp:spPr>
        <a:xfrm>
          <a:off x="3647135" y="1143000"/>
          <a:ext cx="1447800" cy="10667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859160" y="1299229"/>
        <a:ext cx="1023750" cy="754341"/>
      </dsp:txXfrm>
    </dsp:sp>
    <dsp:sp modelId="{8DEBE7B1-973D-43B9-B103-B3131A322969}">
      <dsp:nvSpPr>
        <dsp:cNvPr id="0" name=""/>
        <dsp:cNvSpPr/>
      </dsp:nvSpPr>
      <dsp:spPr>
        <a:xfrm rot="5400000">
          <a:off x="3057017" y="2233226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2241189"/>
        <a:ext cx="10528" cy="10528"/>
      </dsp:txXfrm>
    </dsp:sp>
    <dsp:sp modelId="{DD72A674-4BC1-431F-B527-2311E33A38A5}">
      <dsp:nvSpPr>
        <dsp:cNvPr id="0" name=""/>
        <dsp:cNvSpPr/>
      </dsp:nvSpPr>
      <dsp:spPr>
        <a:xfrm>
          <a:off x="2438399" y="2351736"/>
          <a:ext cx="1447800" cy="10667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2507965"/>
        <a:ext cx="1023750" cy="754341"/>
      </dsp:txXfrm>
    </dsp:sp>
    <dsp:sp modelId="{56742F64-A565-4C6A-99C0-1281B0C5BB29}">
      <dsp:nvSpPr>
        <dsp:cNvPr id="0" name=""/>
        <dsp:cNvSpPr/>
      </dsp:nvSpPr>
      <dsp:spPr>
        <a:xfrm rot="10800000">
          <a:off x="2677464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686994" y="1675898"/>
        <a:ext cx="1003" cy="1003"/>
      </dsp:txXfrm>
    </dsp:sp>
    <dsp:sp modelId="{55461075-B803-44E0-B4B5-9C5B3C57C06D}">
      <dsp:nvSpPr>
        <dsp:cNvPr id="0" name=""/>
        <dsp:cNvSpPr/>
      </dsp:nvSpPr>
      <dsp:spPr>
        <a:xfrm>
          <a:off x="1229663" y="1143000"/>
          <a:ext cx="1447800" cy="10667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441688" y="1299229"/>
        <a:ext cx="1023750" cy="754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9/21/2012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8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airways.com/about-thai/company-profile/en/organization-chart.htm" TargetMode="External"/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7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>
                <a:hlinkClick r:id="rId3"/>
              </a:rPr>
              <a:t>http://www.thaiairways.com/about-thai/company-profile/en/organization-chart.htm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5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9/21/2012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9/21/2012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9/21/2012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9/21/2012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9/21/2012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9/21/2012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9/21/2012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9/21/2012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9/21/2012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9/21/2012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9/21/2012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9/21/2012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Management process and organizing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48752" y="6033247"/>
            <a:ext cx="6795247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47700" y="17526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de-DE" sz="3200" dirty="0">
                <a:latin typeface="Cordia New" pitchFamily="34" charset="-34"/>
                <a:cs typeface="Cordia New" pitchFamily="34" charset="-34"/>
              </a:rPr>
              <a:t>Management is a process designed to acheive an organization‘s objectives by using its resources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effectively and </a:t>
            </a: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effieciently 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in a changing 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environment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10984" y="3532094"/>
            <a:ext cx="2971800" cy="2971800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Selecting the proper goal and achieving it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Satisfy customer needs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Concerning the business environment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9"/>
          <p:cNvSpPr/>
          <p:nvPr/>
        </p:nvSpPr>
        <p:spPr>
          <a:xfrm>
            <a:off x="4724400" y="3429000"/>
            <a:ext cx="3733800" cy="3151094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Provide one stop-shop service (reduce unnecessary process)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Reduce waiting time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Lowering product reject rates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Using </a:t>
            </a: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minimum resources</a:t>
            </a:r>
            <a:endPara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Efficiency vs. Effectiveness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http://otozonecarrevew.com/wp-content/uploads/2010/11/b96be_Lambo_Gallardo_LP560-4_207_1024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89" y="1828800"/>
            <a:ext cx="4135681" cy="31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utoflotte.de/fm/3295/elektro-smart_fortw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5" y="4933951"/>
            <a:ext cx="2977489" cy="184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er-autoteile-blog.de/wp-content/uploads/2011/08/Toyota-Prius+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29" y="5008401"/>
            <a:ext cx="2743200" cy="182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owningelectriccar.com/images/mitsubishi-electric-ca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942479"/>
            <a:ext cx="2259430" cy="169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cure-shops.de/jetex/images/Hummer_H3_105_1024x76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3831227" cy="287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Efficiency vs. Effectiveness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entrepreneurshipinabox.com/wp-content/uploads/EfficiencyEffectivenes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16335"/>
          <a:stretch/>
        </p:blipFill>
        <p:spPr bwMode="auto">
          <a:xfrm>
            <a:off x="2604653" y="2341418"/>
            <a:ext cx="4405745" cy="425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2895600" y="1932715"/>
            <a:ext cx="4267200" cy="6650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Down Arrow 7"/>
          <p:cNvSpPr/>
          <p:nvPr/>
        </p:nvSpPr>
        <p:spPr>
          <a:xfrm rot="10800000">
            <a:off x="1600200" y="2597732"/>
            <a:ext cx="685800" cy="38030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</p:txBody>
      </p:sp>
    </p:spTree>
    <p:extLst>
      <p:ext uri="{BB962C8B-B14F-4D97-AF65-F5344CB8AC3E}">
        <p14:creationId xmlns:p14="http://schemas.microsoft.com/office/powerpoint/2010/main" val="84050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functions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0"/>
            <a:ext cx="7672647" cy="29718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9" name="Left Brace 8"/>
          <p:cNvSpPr/>
          <p:nvPr/>
        </p:nvSpPr>
        <p:spPr>
          <a:xfrm rot="16200000">
            <a:off x="3683923" y="4984374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334299" y="60960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Cordia New" pitchFamily="34" charset="-34"/>
                <a:cs typeface="Cordia New" pitchFamily="34" charset="-34"/>
              </a:rPr>
              <a:t>o</a:t>
            </a:r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rganizing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Left Brace 11"/>
          <p:cNvSpPr/>
          <p:nvPr/>
        </p:nvSpPr>
        <p:spPr>
          <a:xfrm rot="16200000">
            <a:off x="5862917" y="4975409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446058" y="6095999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Leading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03293"/>
            <a:ext cx="6248400" cy="45635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Managerial skills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2133600"/>
          </a:xfrm>
          <a:prstGeom prst="rect">
            <a:avLst/>
          </a:prstGeom>
          <a:solidFill>
            <a:srgbClr val="CCECFF"/>
          </a:solidFill>
        </p:spPr>
        <p:txBody>
          <a:bodyPr vert="horz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Conceptual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cognitive ability to see the organization as a whole system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,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ability to think strategically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Human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ability to work with and through other people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Technical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understanding and proficiency in the performance of specific tasks</a:t>
            </a:r>
          </a:p>
        </p:txBody>
      </p:sp>
      <p:pic>
        <p:nvPicPr>
          <p:cNvPr id="9" name="Picture 4" descr="95840_e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4" y="4404527"/>
            <a:ext cx="8806536" cy="1499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Areas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de-DE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Production &amp; operation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Human resource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Marketing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IT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Administrative management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  <a:tabLst>
                <a:tab pos="93663" algn="l"/>
              </a:tabLst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Managerial roles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8417"/>
            <a:ext cx="6683603" cy="5083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Organizing is the deployment of resources to achieve strategic goals by dividing labor into specific departments and job, formal lines and authority and mechanisms for coordinating diverse organizational tasks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7275" y="3724275"/>
            <a:ext cx="42767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90513" indent="-58738">
              <a:buFont typeface="Wingdings" pitchFamily="2" charset="2"/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Defines how tasks are divided, resources are deployed, and departments are coordinated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Set of formal tasks assigned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Formal reporting relationships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The design of systems to ensure effective coordination of employees across department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a diagram that shows the structure of an organization and the relationships and relative ranks of its parts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positions/jobs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09600" y="3124200"/>
            <a:ext cx="4419600" cy="52322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Visual </a:t>
            </a: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representation of org structure 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3087" y="3879850"/>
            <a:ext cx="4456113" cy="52322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Set of formal </a:t>
            </a: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tasks/ Departmentalization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09600" y="5321300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>
                <a:latin typeface="CordiaUPC" pitchFamily="34" charset="-34"/>
                <a:cs typeface="CordiaUPC" pitchFamily="34" charset="-34"/>
              </a:rPr>
              <a:t>Formal  reporting relationships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09600" y="4637087"/>
            <a:ext cx="3657600" cy="5191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>
                <a:latin typeface="CordiaUPC" pitchFamily="34" charset="-34"/>
                <a:cs typeface="CordiaUPC" pitchFamily="34" charset="-34"/>
              </a:rPr>
              <a:t>Framework for vertical control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667000"/>
            <a:ext cx="3032036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09600" y="5992812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Communication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Structure – vertical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Work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specialization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Sometimes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called „division of labor“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The degree to which organizational task are subdivided into individual jobs so employees within each department perform only the tasks relevant to their specialize function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Jobs tend to be small, but they can be performed efficiently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838200" y="4670610"/>
            <a:ext cx="2057400" cy="17526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Learning effect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Productivity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6019800" y="4518210"/>
            <a:ext cx="2057400" cy="2286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Contra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Isolation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creativity and motivation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Boredom, stress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Poor quality</a:t>
            </a:r>
          </a:p>
          <a:p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459441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Chain of Command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line of authority extending from upper organizational levels to the lowest levels, which clarifies who reports to whom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Associated with two underlying principles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Unity of Command: each employee is held accountable to only one supervisor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Scalar Principle: a clearly defined line of authority in the organization that includes all employees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All persons in the organization should know to whom they report as well as the successive management levels all the way to the top 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sz="4800" b="1" dirty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Responsibility, and 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Responsibility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duty to perform the task or activity an employee has been assigned. Typically, managers are assigned authority commensurate with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responsibility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: The power to make committment, to use resource and take actions.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Accountability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people with authority and responsibility are subjected to reporting and justifying task outcomes to those above them in the chain of command.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organization to function well, everyone needs to know what they are accountable for and accept the responsibility and authority to performing it.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Authority, Responsibility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,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and 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3138" y="1510488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Delegation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process managers use to transfer authority and responsibility to positions below them in the hierarchy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Most of the organizations today encourage managers to delegate authority to the lowest possible level to provide flexibility to meet customer needs and adapt to the environment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4495800" y="3962400"/>
            <a:ext cx="4495800" cy="2743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How to delegate: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</a:t>
            </a: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whole task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Select the right person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both authority &amp; responsibility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Give thorough instruction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Maintain feedback, evaluate and reward performance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" y="4267200"/>
            <a:ext cx="2857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The number of employees reporting to a supervisor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Traditionally: 7 subordinates per manager, Today: 30-40 subordinates</a:t>
            </a:r>
          </a:p>
          <a:p>
            <a:pPr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Supervisor Involvement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 must be closely involved with subordinates, the span should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small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need little involvement with subordinates, it can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large</a:t>
            </a:r>
          </a:p>
          <a:p>
            <a:pPr marL="0" indent="0">
              <a:buNone/>
            </a:pPr>
            <a:endParaRPr lang="de-DE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808" y="1881433"/>
            <a:ext cx="7333334" cy="393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 – small or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large?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Work is stable and routine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perform similar work tasks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not concentrated in a single location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highly trained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Rules and procedure defining task activities are not available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Support systems and personnel are not available for the manager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Little time is required in nonsupervisory activities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Managers’ preferences and styles favor a large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span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910984" y="1600200"/>
            <a:ext cx="6480416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Centralization: the location of decision authority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near top organizational levels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Decentralization: Decision making authority is </a:t>
            </a:r>
          </a:p>
          <a:p>
            <a:pPr>
              <a:buFont typeface="Wingdings"/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dispersed throughout the organization</a:t>
            </a:r>
            <a:endParaRPr lang="de-DE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308" y="4043362"/>
            <a:ext cx="2821692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feil nach rechts 7"/>
          <p:cNvSpPr/>
          <p:nvPr/>
        </p:nvSpPr>
        <p:spPr>
          <a:xfrm>
            <a:off x="391578" y="1817594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feil nach rechts 9"/>
          <p:cNvSpPr/>
          <p:nvPr/>
        </p:nvSpPr>
        <p:spPr>
          <a:xfrm>
            <a:off x="391578" y="28194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67640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stable.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not as capable or experienced at making decisions as upper-level managers.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do not want to have a say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 is facing a crisis or the risk of company failure.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</a:t>
            </a: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large</a:t>
            </a:r>
            <a:r>
              <a:rPr lang="en-US" sz="2000" dirty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and want to maintain unity.</a:t>
            </a:r>
            <a:endParaRPr lang="en-US" sz="20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</a:t>
            </a: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implementation of company strategies depends on managers retaining say over what happens.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65832" y="168366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complex, uncertain.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capable and experienced at making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want a voice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Corporate culture is open to allowing managers to have a say in what happens.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geographically dispersed.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having involvement and flexibility to make decisions.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8"/>
          <p:cNvSpPr txBox="1"/>
          <p:nvPr/>
        </p:nvSpPr>
        <p:spPr>
          <a:xfrm>
            <a:off x="228600" y="2895600"/>
            <a:ext cx="677108" cy="1981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9"/>
          <p:cNvSpPr txBox="1"/>
          <p:nvPr/>
        </p:nvSpPr>
        <p:spPr>
          <a:xfrm>
            <a:off x="4495800" y="2819400"/>
            <a:ext cx="677108" cy="2133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Decentralization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Departmentalization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53402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The basis for grouping positions into departments and departments into the total organization </a:t>
            </a:r>
          </a:p>
        </p:txBody>
      </p:sp>
      <p:sp>
        <p:nvSpPr>
          <p:cNvPr id="9" name="Rechteck 6"/>
          <p:cNvSpPr/>
          <p:nvPr/>
        </p:nvSpPr>
        <p:spPr>
          <a:xfrm>
            <a:off x="5029200" y="3341916"/>
            <a:ext cx="32004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Contemporary approaches: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Network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Virtual structure</a:t>
            </a:r>
          </a:p>
        </p:txBody>
      </p:sp>
      <p:sp>
        <p:nvSpPr>
          <p:cNvPr id="10" name="Rechteck 7"/>
          <p:cNvSpPr/>
          <p:nvPr/>
        </p:nvSpPr>
        <p:spPr>
          <a:xfrm>
            <a:off x="762000" y="3352800"/>
            <a:ext cx="34290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Traditional approaches: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Functional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Division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Matrix structure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Functional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491884" y="1607127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An organizational structure in which departments are grouped based on similar organizational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outputs, namely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Tx/>
              <a:buChar char="-"/>
            </a:pPr>
            <a:endParaRPr lang="de-DE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Tx/>
              <a:buChar char="-"/>
            </a:pPr>
            <a:endParaRPr lang="th-TH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0" descr="fer73587_080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 t="27376" b="48961"/>
          <a:stretch>
            <a:fillRect/>
          </a:stretch>
        </p:blipFill>
        <p:spPr bwMode="auto">
          <a:xfrm>
            <a:off x="3581400" y="2848434"/>
            <a:ext cx="5106312" cy="149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4561116"/>
            <a:ext cx="5181600" cy="112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5574" y="5781273"/>
            <a:ext cx="5257800" cy="1091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feld 10"/>
          <p:cNvSpPr txBox="1"/>
          <p:nvPr/>
        </p:nvSpPr>
        <p:spPr>
          <a:xfrm>
            <a:off x="1524000" y="3393362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" name="Textfeld 11"/>
          <p:cNvSpPr txBox="1"/>
          <p:nvPr/>
        </p:nvSpPr>
        <p:spPr>
          <a:xfrm>
            <a:off x="1524000" y="4894243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Customer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Textfeld 12"/>
          <p:cNvSpPr txBox="1"/>
          <p:nvPr/>
        </p:nvSpPr>
        <p:spPr>
          <a:xfrm>
            <a:off x="1447800" y="6102927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Geographic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858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simultaneously (vertical and horizontal).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Matrix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structure has dual lines of authority (2 supervisors)</a:t>
            </a:r>
          </a:p>
        </p:txBody>
      </p:sp>
      <p:pic>
        <p:nvPicPr>
          <p:cNvPr id="9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1228" y="3276600"/>
            <a:ext cx="5410200" cy="3221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23455" y="2057400"/>
            <a:ext cx="3657600" cy="41148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</a:t>
            </a: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can </a:t>
            </a: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respond to environmental changes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</a:t>
            </a: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specialist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Do not have to create new department to perform specific task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953000" y="20955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Line vs.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Staff Authority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Line Authority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ndividuals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in management positions have the formal power to direct and control immediate subordinates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Line department performs tasks that reflect the organization’s primary goals and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mission. 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Staff Authority 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granted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to staff specialists in their area of expertise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Staff department supports line department by giving advices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Team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Most widespread trend in departmentalization in recent years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Gives managers a way to delegate authority, push responsibility to lower levels and be more flexible to responsive to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3151909" y="3565136"/>
            <a:ext cx="5334000" cy="2514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structure: Structure in which the entire organization is made up of teams that coordinate their work and work directly with customers to accomplish the organization‘s goals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962400"/>
            <a:ext cx="2643188" cy="172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Team-based Structure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914400" y="1676400"/>
            <a:ext cx="71628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 barriers among departments, increased compromise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Shorter response time, quicker decisions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 are more involved and empowered – high motivation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7"/>
          <p:cNvSpPr/>
          <p:nvPr/>
        </p:nvSpPr>
        <p:spPr>
          <a:xfrm>
            <a:off x="838200" y="45720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No clear chain of command, Dual loyalties and conflict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 and resources spent on meeting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8"/>
          <p:cNvSpPr txBox="1">
            <a:spLocks/>
          </p:cNvSpPr>
          <p:nvPr/>
        </p:nvSpPr>
        <p:spPr>
          <a:xfrm>
            <a:off x="612648" y="1621974"/>
            <a:ext cx="8378952" cy="1520370"/>
          </a:xfrm>
          <a:prstGeom prst="rect">
            <a:avLst/>
          </a:prstGeom>
          <a:solidFill>
            <a:srgbClr val="FFFF66"/>
          </a:solidFill>
          <a:ln w="190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organizational structure that disaggregates major 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functions 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to separate companies that are brokered by a small headquarters organization</a:t>
            </a:r>
          </a:p>
          <a:p>
            <a:pPr marL="0" indent="0">
              <a:buFont typeface="Wingdings"/>
              <a:buNone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Operating an “outsource” mode</a:t>
            </a:r>
          </a:p>
        </p:txBody>
      </p:sp>
      <p:graphicFrame>
        <p:nvGraphicFramePr>
          <p:cNvPr id="9" name="Diagramm 9"/>
          <p:cNvGraphicFramePr/>
          <p:nvPr/>
        </p:nvGraphicFramePr>
        <p:xfrm>
          <a:off x="1676400" y="3276600"/>
          <a:ext cx="63246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914400" y="1676400"/>
            <a:ext cx="7162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Global competitiveness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Workforce flexibility challenge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 </a:t>
            </a:r>
          </a:p>
        </p:txBody>
      </p:sp>
      <p:sp>
        <p:nvSpPr>
          <p:cNvPr id="9" name="Rechteck 7"/>
          <p:cNvSpPr/>
          <p:nvPr/>
        </p:nvSpPr>
        <p:spPr>
          <a:xfrm>
            <a:off x="914400" y="38862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Fragmentation make it difficult to develop control system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Can lose organization part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Difficult to develop employee loyalty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Virtual Network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A contemporary organizational structure that is founded on a set of alliances with other organizations what serve a wide variety of functions</a:t>
            </a:r>
          </a:p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Cooperation decisively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relying on information technology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561729" y="3886200"/>
            <a:ext cx="3733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Worldwide pool of expertise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 flexibility and response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9" name="Rechteck 8"/>
          <p:cNvSpPr/>
          <p:nvPr/>
        </p:nvSpPr>
        <p:spPr>
          <a:xfrm>
            <a:off x="4856328" y="3886200"/>
            <a:ext cx="3810000" cy="22098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control, weak boundaries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demands on managers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 and potential for misunderstanding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Organizational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3733800" y="3733800"/>
            <a:ext cx="5029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Managers control:</a:t>
            </a:r>
          </a:p>
          <a:p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Work processes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Employee behavior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Financial resources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Profitability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505200"/>
            <a:ext cx="2286000" cy="3185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6"/>
          <p:cNvSpPr/>
          <p:nvPr/>
        </p:nvSpPr>
        <p:spPr>
          <a:xfrm>
            <a:off x="685800" y="1676400"/>
            <a:ext cx="8077200" cy="1600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systematic process through which managers regulate organizational activities to make them consistent with expectations established in plans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control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l="1135" t="2012" r="1274" b="3416"/>
          <a:stretch>
            <a:fillRect/>
          </a:stretch>
        </p:blipFill>
        <p:spPr bwMode="auto">
          <a:xfrm>
            <a:off x="1905000" y="3881717"/>
            <a:ext cx="5159026" cy="281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1884" y="1676400"/>
            <a:ext cx="81949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Setting standard and measurung: what we measure, how we measure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Comparing: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determines the degree of variation between actual performance and the standard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Taking action: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Action taken when the performance variation is unsatisfactory. Corrective action can be change in strategy, structure, redesign job or process, training program, fire employees</a:t>
            </a:r>
          </a:p>
          <a:p>
            <a:pPr>
              <a:buNone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48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Type of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36" y="2133600"/>
            <a:ext cx="7059216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460</TotalTime>
  <Words>1571</Words>
  <Application>Microsoft Office PowerPoint</Application>
  <PresentationFormat>On-screen Show (4:3)</PresentationFormat>
  <Paragraphs>266</Paragraphs>
  <Slides>36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Galathea</vt:lpstr>
      <vt:lpstr>BA 291 – Management process and organizing</vt:lpstr>
      <vt:lpstr>Management process</vt:lpstr>
      <vt:lpstr>Efficiency vs. Effectiveness</vt:lpstr>
      <vt:lpstr>Efficiency vs. Effectiveness</vt:lpstr>
      <vt:lpstr>Management functions</vt:lpstr>
      <vt:lpstr>Level of management</vt:lpstr>
      <vt:lpstr>Managerial skills</vt:lpstr>
      <vt:lpstr>Areas of management</vt:lpstr>
      <vt:lpstr>Managerial roles</vt:lpstr>
      <vt:lpstr>Organizing</vt:lpstr>
      <vt:lpstr>Organizational Structure</vt:lpstr>
      <vt:lpstr>Organization Chart</vt:lpstr>
      <vt:lpstr>Organizational Structure – vertical structure</vt:lpstr>
      <vt:lpstr>Chain of Command </vt:lpstr>
      <vt:lpstr>Authority, Responsibility, and Delegation</vt:lpstr>
      <vt:lpstr>Authority, Responsibility, and Delegation</vt:lpstr>
      <vt:lpstr>Span of Management</vt:lpstr>
      <vt:lpstr>Span of Management</vt:lpstr>
      <vt:lpstr>Span of Management – small or large?</vt:lpstr>
      <vt:lpstr>Centralization vs. Decentralization</vt:lpstr>
      <vt:lpstr>Centralization vs. Decentralization</vt:lpstr>
      <vt:lpstr>Departmentalization </vt:lpstr>
      <vt:lpstr>Functional Structure</vt:lpstr>
      <vt:lpstr>Division Structure</vt:lpstr>
      <vt:lpstr>Division Structure</vt:lpstr>
      <vt:lpstr>Matrix Structure</vt:lpstr>
      <vt:lpstr>Matrix structure</vt:lpstr>
      <vt:lpstr>Line vs. Staff Authority</vt:lpstr>
      <vt:lpstr>Team Approach</vt:lpstr>
      <vt:lpstr>PowerPoint Presentation</vt:lpstr>
      <vt:lpstr>Network Approach</vt:lpstr>
      <vt:lpstr>Network approach</vt:lpstr>
      <vt:lpstr>Virtual Network Structure</vt:lpstr>
      <vt:lpstr>Organizational control</vt:lpstr>
      <vt:lpstr>The control process</vt:lpstr>
      <vt:lpstr>Type of control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51</cp:revision>
  <dcterms:created xsi:type="dcterms:W3CDTF">2011-06-18T02:09:47Z</dcterms:created>
  <dcterms:modified xsi:type="dcterms:W3CDTF">2012-09-21T14:15:33Z</dcterms:modified>
</cp:coreProperties>
</file>