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77" r:id="rId15"/>
    <p:sldId id="267" r:id="rId16"/>
    <p:sldId id="270" r:id="rId17"/>
    <p:sldId id="276" r:id="rId18"/>
    <p:sldId id="271" r:id="rId19"/>
    <p:sldId id="275" r:id="rId20"/>
    <p:sldId id="272" r:id="rId21"/>
    <p:sldId id="273" r:id="rId22"/>
    <p:sldId id="274" r:id="rId23"/>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4" d="100"/>
          <a:sy n="104" d="100"/>
        </p:scale>
        <p:origin x="-174" y="-8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69BEA51-A6F1-4F06-9C70-C92F1CF19FF8}" type="datetimeFigureOut">
              <a:rPr lang="th-TH" smtClean="0"/>
              <a:t>11/01/55</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040F8A5-99A1-4DCE-A0F5-0AA8119D0E56}" type="slidenum">
              <a:rPr lang="th-TH" smtClean="0"/>
              <a:t>‹#›</a:t>
            </a:fld>
            <a:endParaRPr lang="th-T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Date Placeholder 27"/>
          <p:cNvSpPr>
            <a:spLocks noGrp="1"/>
          </p:cNvSpPr>
          <p:nvPr>
            <p:ph type="dt" sz="half" idx="10"/>
          </p:nvPr>
        </p:nvSpPr>
        <p:spPr/>
        <p:txBody>
          <a:bodyPr/>
          <a:lstStyle>
            <a:extLst/>
          </a:lstStyle>
          <a:p>
            <a:fld id="{45307547-A7B4-4291-BDD7-391AB7EF85D6}" type="datetime1">
              <a:rPr lang="th-TH" smtClean="0"/>
              <a:t>11/01/55</a:t>
            </a:fld>
            <a:endParaRPr lang="th-TH"/>
          </a:p>
        </p:txBody>
      </p:sp>
      <p:sp>
        <p:nvSpPr>
          <p:cNvPr id="17" name="Footer Placeholder 16"/>
          <p:cNvSpPr>
            <a:spLocks noGrp="1"/>
          </p:cNvSpPr>
          <p:nvPr>
            <p:ph type="ftr" sz="quarter" idx="11"/>
          </p:nvPr>
        </p:nvSpPr>
        <p:spPr/>
        <p:txBody>
          <a:bodyPr/>
          <a:lstStyle>
            <a:extLst/>
          </a:lstStyle>
          <a:p>
            <a:endParaRPr lang="th-TH"/>
          </a:p>
        </p:txBody>
      </p:sp>
      <p:sp>
        <p:nvSpPr>
          <p:cNvPr id="29" name="Slide Number Placeholder 28"/>
          <p:cNvSpPr>
            <a:spLocks noGrp="1"/>
          </p:cNvSpPr>
          <p:nvPr>
            <p:ph type="sldNum" sz="quarter" idx="12"/>
          </p:nvPr>
        </p:nvSpPr>
        <p:spPr/>
        <p:txBody>
          <a:bodyPr/>
          <a:lstStyle>
            <a:extLst/>
          </a:lstStyle>
          <a:p>
            <a:fld id="{837842E9-0980-4A34-BEFA-B63C0D0C2539}" type="slidenum">
              <a:rPr lang="th-TH" smtClean="0"/>
              <a:t>‹#›</a:t>
            </a:fld>
            <a:endParaRPr lang="th-TH"/>
          </a:p>
        </p:txBody>
      </p:sp>
      <p:sp>
        <p:nvSpPr>
          <p:cNvPr id="32" name="Rectangle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Rectangle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Rectangle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Rectangle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Rectangle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Title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56" name="Rectangle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Rectangle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Rectangle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Rectangle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3AD3114-1137-4BCE-AE42-762192C93B28}" type="datetime1">
              <a:rPr lang="th-TH" smtClean="0"/>
              <a:t>11/01/55</a:t>
            </a:fld>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837842E9-0980-4A34-BEFA-B63C0D0C2539}" type="slidenum">
              <a:rPr lang="th-TH" smtClean="0"/>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Freeform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Freeform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Freeform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Freeform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Freeform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Freeform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Freeform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Freeform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Freeform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Freeform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Freeform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Freeform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Freeform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Freeform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Freeform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Text Placeholder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7B4A6404-6721-464F-819A-36D6F52F8F84}" type="datetime1">
              <a:rPr lang="th-TH" smtClean="0"/>
              <a:t>11/01/55</a:t>
            </a:fld>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837842E9-0980-4A34-BEFA-B63C0D0C2539}" type="slidenum">
              <a:rPr lang="th-TH" smtClean="0"/>
              <a:t>‹#›</a:t>
            </a:fld>
            <a:endParaRPr lang="th-TH"/>
          </a:p>
        </p:txBody>
      </p:sp>
      <p:sp>
        <p:nvSpPr>
          <p:cNvPr id="7" name="Rectangle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n-US" smtClean="0"/>
              <a:t>Click to edit Master title style</a:t>
            </a:r>
            <a:endParaRPr kumimoji="0" lang="en-US"/>
          </a:p>
        </p:txBody>
      </p:sp>
      <p:sp>
        <p:nvSpPr>
          <p:cNvPr id="8" name="Rectangle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Rectangle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Rectangle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12064"/>
            <a:ext cx="8229600" cy="9144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E8EEAA02-C711-4DAA-8D24-082699AF749C}" type="datetime1">
              <a:rPr lang="th-TH" smtClean="0"/>
              <a:t>11/01/55</a:t>
            </a:fld>
            <a:endParaRPr lang="th-TH"/>
          </a:p>
        </p:txBody>
      </p:sp>
      <p:sp>
        <p:nvSpPr>
          <p:cNvPr id="6" name="Footer Placeholder 5"/>
          <p:cNvSpPr>
            <a:spLocks noGrp="1"/>
          </p:cNvSpPr>
          <p:nvPr>
            <p:ph type="ftr" sz="quarter" idx="11"/>
          </p:nvPr>
        </p:nvSpPr>
        <p:spPr/>
        <p:txBody>
          <a:bodyPr/>
          <a:lstStyle>
            <a:extLst/>
          </a:lstStyle>
          <a:p>
            <a:endParaRPr lang="th-TH"/>
          </a:p>
        </p:txBody>
      </p:sp>
      <p:sp>
        <p:nvSpPr>
          <p:cNvPr id="7" name="Slide Number Placeholder 6"/>
          <p:cNvSpPr>
            <a:spLocks noGrp="1"/>
          </p:cNvSpPr>
          <p:nvPr>
            <p:ph type="sldNum" sz="quarter" idx="12"/>
          </p:nvPr>
        </p:nvSpPr>
        <p:spPr/>
        <p:txBody>
          <a:bodyPr/>
          <a:lstStyle>
            <a:extLst/>
          </a:lstStyle>
          <a:p>
            <a:fld id="{837842E9-0980-4A34-BEFA-B63C0D0C2539}" type="slidenum">
              <a:rPr lang="th-TH" smtClean="0"/>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5" name="Rectangle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504824" y="512064"/>
            <a:ext cx="7772400" cy="914400"/>
          </a:xfrm>
        </p:spPr>
        <p:txBody>
          <a:bodyPr anchor="t"/>
          <a:lstStyle>
            <a:lvl1pPr>
              <a:defRPr sz="400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7D58515F-83F9-4692-BC75-2E898F14F9D3}" type="datetime1">
              <a:rPr lang="th-TH" smtClean="0"/>
              <a:t>11/01/55</a:t>
            </a:fld>
            <a:endParaRPr lang="th-TH"/>
          </a:p>
        </p:txBody>
      </p:sp>
      <p:sp>
        <p:nvSpPr>
          <p:cNvPr id="8" name="Footer Placeholder 7"/>
          <p:cNvSpPr>
            <a:spLocks noGrp="1"/>
          </p:cNvSpPr>
          <p:nvPr>
            <p:ph type="ftr" sz="quarter" idx="11"/>
          </p:nvPr>
        </p:nvSpPr>
        <p:spPr/>
        <p:txBody>
          <a:bodyPr/>
          <a:lstStyle>
            <a:extLst/>
          </a:lstStyle>
          <a:p>
            <a:endParaRPr lang="th-TH"/>
          </a:p>
        </p:txBody>
      </p:sp>
      <p:sp>
        <p:nvSpPr>
          <p:cNvPr id="9" name="Slide Number Placeholder 8"/>
          <p:cNvSpPr>
            <a:spLocks noGrp="1"/>
          </p:cNvSpPr>
          <p:nvPr>
            <p:ph type="sldNum" sz="quarter" idx="12"/>
          </p:nvPr>
        </p:nvSpPr>
        <p:spPr/>
        <p:txBody>
          <a:bodyPr/>
          <a:lstStyle>
            <a:extLst/>
          </a:lstStyle>
          <a:p>
            <a:fld id="{837842E9-0980-4A34-BEFA-B63C0D0C2539}" type="slidenum">
              <a:rPr lang="th-TH" smtClean="0"/>
              <a:t>‹#›</a:t>
            </a:fld>
            <a:endParaRPr lang="th-TH"/>
          </a:p>
        </p:txBody>
      </p:sp>
      <p:sp>
        <p:nvSpPr>
          <p:cNvPr id="16" name="Rectangle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Rectangle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Rectangle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Rectangle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Rectangle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Rectangle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Rectangle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Rectangle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Rectangle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914400"/>
          </a:xfrm>
        </p:spPr>
        <p:txBody>
          <a:bodyPr/>
          <a:lstStyle>
            <a:lvl1pPr>
              <a:defRPr sz="4000" cap="none" baseline="0"/>
            </a:lvl1pPr>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FADC8CCD-3973-46E1-87E4-29F7D15F003D}" type="datetime1">
              <a:rPr lang="th-TH" smtClean="0"/>
              <a:t>11/01/55</a:t>
            </a:fld>
            <a:endParaRPr lang="th-TH"/>
          </a:p>
        </p:txBody>
      </p:sp>
      <p:sp>
        <p:nvSpPr>
          <p:cNvPr id="4" name="Footer Placeholder 3"/>
          <p:cNvSpPr>
            <a:spLocks noGrp="1"/>
          </p:cNvSpPr>
          <p:nvPr>
            <p:ph type="ftr" sz="quarter" idx="11"/>
          </p:nvPr>
        </p:nvSpPr>
        <p:spPr/>
        <p:txBody>
          <a:bodyPr/>
          <a:lstStyle>
            <a:extLst/>
          </a:lstStyle>
          <a:p>
            <a:endParaRPr lang="th-TH"/>
          </a:p>
        </p:txBody>
      </p:sp>
      <p:sp>
        <p:nvSpPr>
          <p:cNvPr id="5" name="Slide Number Placeholder 4"/>
          <p:cNvSpPr>
            <a:spLocks noGrp="1"/>
          </p:cNvSpPr>
          <p:nvPr>
            <p:ph type="sldNum" sz="quarter" idx="12"/>
          </p:nvPr>
        </p:nvSpPr>
        <p:spPr/>
        <p:txBody>
          <a:bodyPr/>
          <a:lstStyle>
            <a:extLst/>
          </a:lstStyle>
          <a:p>
            <a:fld id="{837842E9-0980-4A34-BEFA-B63C0D0C2539}" type="slidenum">
              <a:rPr lang="th-TH" smtClean="0"/>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B5BC06AA-F0AD-41BC-B681-5E5D3668CCF5}" type="datetime1">
              <a:rPr lang="th-TH" smtClean="0"/>
              <a:t>11/01/55</a:t>
            </a:fld>
            <a:endParaRPr lang="th-TH"/>
          </a:p>
        </p:txBody>
      </p:sp>
      <p:sp>
        <p:nvSpPr>
          <p:cNvPr id="3" name="Footer Placeholder 2"/>
          <p:cNvSpPr>
            <a:spLocks noGrp="1"/>
          </p:cNvSpPr>
          <p:nvPr>
            <p:ph type="ftr" sz="quarter" idx="11"/>
          </p:nvPr>
        </p:nvSpPr>
        <p:spPr/>
        <p:txBody>
          <a:bodyPr/>
          <a:lstStyle>
            <a:extLst/>
          </a:lstStyle>
          <a:p>
            <a:endParaRPr lang="th-TH"/>
          </a:p>
        </p:txBody>
      </p:sp>
      <p:sp>
        <p:nvSpPr>
          <p:cNvPr id="4" name="Slide Number Placeholder 3"/>
          <p:cNvSpPr>
            <a:spLocks noGrp="1"/>
          </p:cNvSpPr>
          <p:nvPr>
            <p:ph type="sldNum" sz="quarter" idx="12"/>
          </p:nvPr>
        </p:nvSpPr>
        <p:spPr/>
        <p:txBody>
          <a:bodyPr/>
          <a:lstStyle>
            <a:extLst/>
          </a:lstStyle>
          <a:p>
            <a:fld id="{837842E9-0980-4A34-BEFA-B63C0D0C2539}" type="slidenum">
              <a:rPr lang="th-TH" smtClean="0"/>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8229600" cy="1162050"/>
          </a:xfrm>
        </p:spPr>
        <p:txBody>
          <a:bodyPr anchor="ctr"/>
          <a:lstStyle>
            <a:lvl1pPr algn="l">
              <a:buNone/>
              <a:defRPr sz="3600" b="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5D0B8A5A-DD4F-4FA7-8B0B-EFAEB2728C07}" type="datetime1">
              <a:rPr lang="th-TH" smtClean="0"/>
              <a:t>11/01/55</a:t>
            </a:fld>
            <a:endParaRPr lang="th-TH"/>
          </a:p>
        </p:txBody>
      </p:sp>
      <p:sp>
        <p:nvSpPr>
          <p:cNvPr id="6" name="Footer Placeholder 5"/>
          <p:cNvSpPr>
            <a:spLocks noGrp="1"/>
          </p:cNvSpPr>
          <p:nvPr>
            <p:ph type="ftr" sz="quarter" idx="11"/>
          </p:nvPr>
        </p:nvSpPr>
        <p:spPr/>
        <p:txBody>
          <a:bodyPr/>
          <a:lstStyle>
            <a:extLst/>
          </a:lstStyle>
          <a:p>
            <a:endParaRPr lang="th-TH"/>
          </a:p>
        </p:txBody>
      </p:sp>
      <p:sp>
        <p:nvSpPr>
          <p:cNvPr id="7" name="Slide Number Placeholder 6"/>
          <p:cNvSpPr>
            <a:spLocks noGrp="1"/>
          </p:cNvSpPr>
          <p:nvPr>
            <p:ph type="sldNum" sz="quarter" idx="12"/>
          </p:nvPr>
        </p:nvSpPr>
        <p:spPr/>
        <p:txBody>
          <a:bodyPr/>
          <a:lstStyle>
            <a:extLst/>
          </a:lstStyle>
          <a:p>
            <a:fld id="{837842E9-0980-4A34-BEFA-B63C0D0C2539}" type="slidenum">
              <a:rPr lang="th-TH" smtClean="0"/>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Straight Connector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Group 9"/>
          <p:cNvGrpSpPr/>
          <p:nvPr/>
        </p:nvGrpSpPr>
        <p:grpSpPr>
          <a:xfrm rot="5400000">
            <a:off x="8514581" y="1219200"/>
            <a:ext cx="132763" cy="128466"/>
            <a:chOff x="6668087" y="1297746"/>
            <a:chExt cx="161840" cy="156602"/>
          </a:xfrm>
        </p:grpSpPr>
        <p:cxnSp>
          <p:nvCxnSpPr>
            <p:cNvPr id="15" name="Straight Connector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n-US" smtClean="0"/>
              <a:t>Click icon to add picture</a:t>
            </a:r>
            <a:endParaRPr kumimoji="0" lang="en-US"/>
          </a:p>
        </p:txBody>
      </p:sp>
      <p:sp>
        <p:nvSpPr>
          <p:cNvPr id="4" name="Text Placeholder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grpSp>
        <p:nvGrpSpPr>
          <p:cNvPr id="14" name="Group 13"/>
          <p:cNvGrpSpPr/>
          <p:nvPr/>
        </p:nvGrpSpPr>
        <p:grpSpPr>
          <a:xfrm rot="5400000">
            <a:off x="8666981" y="1371600"/>
            <a:ext cx="132763" cy="128466"/>
            <a:chOff x="6668087" y="1297746"/>
            <a:chExt cx="161840" cy="156602"/>
          </a:xfrm>
        </p:grpSpPr>
        <p:cxnSp>
          <p:nvCxnSpPr>
            <p:cNvPr id="11" name="Straight Connector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Group 17"/>
          <p:cNvGrpSpPr/>
          <p:nvPr/>
        </p:nvGrpSpPr>
        <p:grpSpPr>
          <a:xfrm rot="5400000">
            <a:off x="8320088" y="1474763"/>
            <a:ext cx="132763" cy="128466"/>
            <a:chOff x="6668087" y="1297746"/>
            <a:chExt cx="161840" cy="156602"/>
          </a:xfrm>
        </p:grpSpPr>
        <p:cxnSp>
          <p:nvCxnSpPr>
            <p:cNvPr id="19" name="Straight Connector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Date Placeholder 4"/>
          <p:cNvSpPr>
            <a:spLocks noGrp="1"/>
          </p:cNvSpPr>
          <p:nvPr>
            <p:ph type="dt" sz="half" idx="10"/>
          </p:nvPr>
        </p:nvSpPr>
        <p:spPr>
          <a:xfrm>
            <a:off x="6477000" y="55499"/>
            <a:ext cx="2133600" cy="365125"/>
          </a:xfrm>
        </p:spPr>
        <p:txBody>
          <a:bodyPr/>
          <a:lstStyle>
            <a:extLst/>
          </a:lstStyle>
          <a:p>
            <a:fld id="{E1A9714B-5247-4543-82DB-6C1AA048AD36}" type="datetime1">
              <a:rPr lang="th-TH" smtClean="0"/>
              <a:t>11/01/55</a:t>
            </a:fld>
            <a:endParaRPr lang="th-TH"/>
          </a:p>
        </p:txBody>
      </p:sp>
      <p:sp>
        <p:nvSpPr>
          <p:cNvPr id="6" name="Footer Placeholder 5"/>
          <p:cNvSpPr>
            <a:spLocks noGrp="1"/>
          </p:cNvSpPr>
          <p:nvPr>
            <p:ph type="ftr" sz="quarter" idx="11"/>
          </p:nvPr>
        </p:nvSpPr>
        <p:spPr>
          <a:xfrm>
            <a:off x="914400" y="55499"/>
            <a:ext cx="5562600" cy="365125"/>
          </a:xfrm>
        </p:spPr>
        <p:txBody>
          <a:bodyPr/>
          <a:lstStyle>
            <a:extLst/>
          </a:lstStyle>
          <a:p>
            <a:endParaRPr lang="th-TH"/>
          </a:p>
        </p:txBody>
      </p:sp>
      <p:sp>
        <p:nvSpPr>
          <p:cNvPr id="7" name="Slide Number Placeholder 6"/>
          <p:cNvSpPr>
            <a:spLocks noGrp="1"/>
          </p:cNvSpPr>
          <p:nvPr>
            <p:ph type="sldNum" sz="quarter" idx="12"/>
          </p:nvPr>
        </p:nvSpPr>
        <p:spPr>
          <a:xfrm>
            <a:off x="8610600" y="55499"/>
            <a:ext cx="457200" cy="365125"/>
          </a:xfrm>
        </p:spPr>
        <p:txBody>
          <a:bodyPr/>
          <a:lstStyle>
            <a:extLst/>
          </a:lstStyle>
          <a:p>
            <a:fld id="{837842E9-0980-4A34-BEFA-B63C0D0C2539}" type="slidenum">
              <a:rPr lang="th-TH" smtClean="0"/>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AE56FB8-C02A-4584-AB7B-099CF00379A2}" type="datetime1">
              <a:rPr lang="th-TH" smtClean="0"/>
              <a:t>11/01/55</a:t>
            </a:fld>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837842E9-0980-4A34-BEFA-B63C0D0C2539}" type="slidenum">
              <a:rPr lang="th-TH" smtClean="0"/>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981200" cy="5851525"/>
          </a:xfrm>
        </p:spPr>
        <p:txBody>
          <a:bodyPr vert="eaVert" anchor="ct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39"/>
            <a:ext cx="58674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CAF926B-3E0B-42B2-9F67-621E91797096}" type="datetime1">
              <a:rPr lang="th-TH" smtClean="0"/>
              <a:t>11/01/55</a:t>
            </a:fld>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837842E9-0980-4A34-BEFA-B63C0D0C2539}" type="slidenum">
              <a:rPr lang="th-TH" smtClean="0"/>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Rectangle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ectangle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ectangle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Rectangle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Rectangle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Rectangle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Title Placeholder 21"/>
          <p:cNvSpPr>
            <a:spLocks noGrp="1"/>
          </p:cNvSpPr>
          <p:nvPr>
            <p:ph type="title"/>
          </p:nvPr>
        </p:nvSpPr>
        <p:spPr>
          <a:xfrm>
            <a:off x="914400" y="512064"/>
            <a:ext cx="7772400" cy="914400"/>
          </a:xfrm>
          <a:prstGeom prst="rect">
            <a:avLst/>
          </a:prstGeom>
        </p:spPr>
        <p:txBody>
          <a:bodyPr vert="horz" anchor="t">
            <a:noAutofit/>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81052C9B-8271-42EA-9830-FB18EE5ECCD2}" type="datetime1">
              <a:rPr lang="th-TH" smtClean="0"/>
              <a:t>11/01/55</a:t>
            </a:fld>
            <a:endParaRPr lang="th-TH"/>
          </a:p>
        </p:txBody>
      </p:sp>
      <p:sp>
        <p:nvSpPr>
          <p:cNvPr id="3" name="Footer Placeholder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th-TH"/>
          </a:p>
        </p:txBody>
      </p:sp>
      <p:sp>
        <p:nvSpPr>
          <p:cNvPr id="23" name="Slide Number Placeholder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837842E9-0980-4A34-BEFA-B63C0D0C2539}" type="slidenum">
              <a:rPr lang="th-TH" smtClean="0"/>
              <a:t>‹#›</a:t>
            </a:fld>
            <a:endParaRPr lang="th-TH"/>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837842E9-0980-4A34-BEFA-B63C0D0C2539}" type="slidenum">
              <a:rPr lang="th-TH" smtClean="0"/>
              <a:t>1</a:t>
            </a:fld>
            <a:endParaRPr lang="th-TH"/>
          </a:p>
        </p:txBody>
      </p:sp>
      <p:sp>
        <p:nvSpPr>
          <p:cNvPr id="2" name="Title 1"/>
          <p:cNvSpPr>
            <a:spLocks noGrp="1"/>
          </p:cNvSpPr>
          <p:nvPr>
            <p:ph type="ctrTitle"/>
          </p:nvPr>
        </p:nvSpPr>
        <p:spPr/>
        <p:txBody>
          <a:bodyPr/>
          <a:lstStyle/>
          <a:p>
            <a:r>
              <a:rPr lang="en-US" dirty="0" smtClean="0"/>
              <a:t>EE439</a:t>
            </a:r>
            <a:endParaRPr lang="th-TH" dirty="0"/>
          </a:p>
        </p:txBody>
      </p:sp>
      <p:sp>
        <p:nvSpPr>
          <p:cNvPr id="3" name="Subtitle 2"/>
          <p:cNvSpPr>
            <a:spLocks noGrp="1"/>
          </p:cNvSpPr>
          <p:nvPr>
            <p:ph type="subTitle" idx="1"/>
          </p:nvPr>
        </p:nvSpPr>
        <p:spPr/>
        <p:txBody>
          <a:bodyPr/>
          <a:lstStyle/>
          <a:p>
            <a:r>
              <a:rPr lang="en-US" dirty="0" smtClean="0"/>
              <a:t>Seminar in Monetary Economics:  Class 1</a:t>
            </a:r>
          </a:p>
          <a:p>
            <a:r>
              <a:rPr lang="en-US" dirty="0" smtClean="0"/>
              <a:t>Bhanupong.439@gmail.com</a:t>
            </a:r>
          </a:p>
          <a:p>
            <a:endParaRPr lang="th-TH"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Topics for discussion</a:t>
            </a:r>
            <a:endParaRPr lang="th-TH" dirty="0"/>
          </a:p>
        </p:txBody>
      </p:sp>
      <p:sp>
        <p:nvSpPr>
          <p:cNvPr id="3" name="Content Placeholder 2"/>
          <p:cNvSpPr>
            <a:spLocks noGrp="1"/>
          </p:cNvSpPr>
          <p:nvPr>
            <p:ph idx="1"/>
          </p:nvPr>
        </p:nvSpPr>
        <p:spPr/>
        <p:txBody>
          <a:bodyPr/>
          <a:lstStyle/>
          <a:p>
            <a:r>
              <a:rPr lang="en-US" dirty="0" smtClean="0"/>
              <a:t>FIDF</a:t>
            </a:r>
          </a:p>
          <a:p>
            <a:r>
              <a:rPr lang="en-US" dirty="0" smtClean="0"/>
              <a:t>The world economy</a:t>
            </a:r>
            <a:endParaRPr lang="th-TH" dirty="0"/>
          </a:p>
        </p:txBody>
      </p:sp>
      <p:sp>
        <p:nvSpPr>
          <p:cNvPr id="4" name="Slide Number Placeholder 3"/>
          <p:cNvSpPr>
            <a:spLocks noGrp="1"/>
          </p:cNvSpPr>
          <p:nvPr>
            <p:ph type="sldNum" sz="quarter" idx="12"/>
          </p:nvPr>
        </p:nvSpPr>
        <p:spPr/>
        <p:txBody>
          <a:bodyPr/>
          <a:lstStyle/>
          <a:p>
            <a:fld id="{837842E9-0980-4A34-BEFA-B63C0D0C2539}" type="slidenum">
              <a:rPr lang="th-TH" smtClean="0"/>
              <a:t>2</a:t>
            </a:fld>
            <a:endParaRPr lang="th-TH"/>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 FIDF</a:t>
            </a:r>
            <a:endParaRPr lang="th-TH" dirty="0"/>
          </a:p>
        </p:txBody>
      </p:sp>
      <p:sp>
        <p:nvSpPr>
          <p:cNvPr id="3" name="Content Placeholder 2"/>
          <p:cNvSpPr>
            <a:spLocks noGrp="1"/>
          </p:cNvSpPr>
          <p:nvPr>
            <p:ph idx="1"/>
          </p:nvPr>
        </p:nvSpPr>
        <p:spPr/>
        <p:txBody>
          <a:bodyPr>
            <a:normAutofit fontScale="92500" lnSpcReduction="20000"/>
          </a:bodyPr>
          <a:lstStyle/>
          <a:p>
            <a:r>
              <a:rPr lang="en-US" dirty="0"/>
              <a:t>The government has confirmed it will continue to issue government bonds to cover outstanding liabilities of the Financial Institutions Development Fund.</a:t>
            </a:r>
          </a:p>
          <a:p>
            <a:r>
              <a:rPr lang="en-US" dirty="0"/>
              <a:t>Governor of the Bank of Thailand </a:t>
            </a:r>
            <a:r>
              <a:rPr lang="en-US" dirty="0" err="1"/>
              <a:t>Prasarn</a:t>
            </a:r>
            <a:r>
              <a:rPr lang="en-US" dirty="0"/>
              <a:t> </a:t>
            </a:r>
            <a:r>
              <a:rPr lang="en-US" dirty="0" err="1"/>
              <a:t>Trairatvorakul</a:t>
            </a:r>
            <a:r>
              <a:rPr lang="en-US" dirty="0"/>
              <a:t> said cabinet members yesterday approved a decree shifting responsibility for 1.14 trillion baht in debt from the 1997 crisis to the development fund.</a:t>
            </a:r>
          </a:p>
          <a:p>
            <a:r>
              <a:rPr lang="en-US" dirty="0"/>
              <a:t>The FIDF will also gain authority to impose surcharges on local banks to finance debt payments.</a:t>
            </a:r>
          </a:p>
          <a:p>
            <a:endParaRPr lang="th-TH" dirty="0"/>
          </a:p>
        </p:txBody>
      </p:sp>
      <p:sp>
        <p:nvSpPr>
          <p:cNvPr id="4" name="Slide Number Placeholder 3"/>
          <p:cNvSpPr>
            <a:spLocks noGrp="1"/>
          </p:cNvSpPr>
          <p:nvPr>
            <p:ph type="sldNum" sz="quarter" idx="12"/>
          </p:nvPr>
        </p:nvSpPr>
        <p:spPr/>
        <p:txBody>
          <a:bodyPr/>
          <a:lstStyle/>
          <a:p>
            <a:fld id="{837842E9-0980-4A34-BEFA-B63C0D0C2539}" type="slidenum">
              <a:rPr lang="th-TH" smtClean="0"/>
              <a:t>3</a:t>
            </a:fld>
            <a:endParaRPr lang="th-TH"/>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fontScale="85000" lnSpcReduction="20000"/>
          </a:bodyPr>
          <a:lstStyle/>
          <a:p>
            <a:r>
              <a:rPr lang="en-US" dirty="0"/>
              <a:t>The transfer will reduce interest expenses on the government budget by up to 65 billion baht a year, giving the Finance Ministry leeway to borrow new funds to finance infrastructure and water management investment projects.</a:t>
            </a:r>
          </a:p>
          <a:p>
            <a:r>
              <a:rPr lang="en-US" dirty="0"/>
              <a:t>But the fact that the liabilities will remain in the form of government bonds means that Thailand's public debt, now at 4.2 trillion baht, or 40% of gross domestic product, will stay unchanged.</a:t>
            </a:r>
          </a:p>
          <a:p>
            <a:r>
              <a:rPr lang="en-US" dirty="0"/>
              <a:t>Dr </a:t>
            </a:r>
            <a:r>
              <a:rPr lang="en-US" dirty="0" err="1"/>
              <a:t>Prasarn</a:t>
            </a:r>
            <a:r>
              <a:rPr lang="en-US" dirty="0"/>
              <a:t> said the commitment to continue issuing government bonds to cover the FIDF liabilities ensured that the central bank would not have to </a:t>
            </a:r>
            <a:r>
              <a:rPr lang="en-US" dirty="0" err="1"/>
              <a:t>monetise</a:t>
            </a:r>
            <a:r>
              <a:rPr lang="en-US" dirty="0"/>
              <a:t>, or print money, to cover the debt.</a:t>
            </a:r>
          </a:p>
          <a:p>
            <a:endParaRPr lang="th-TH" dirty="0"/>
          </a:p>
        </p:txBody>
      </p:sp>
      <p:sp>
        <p:nvSpPr>
          <p:cNvPr id="4" name="Slide Number Placeholder 3"/>
          <p:cNvSpPr>
            <a:spLocks noGrp="1"/>
          </p:cNvSpPr>
          <p:nvPr>
            <p:ph type="sldNum" sz="quarter" idx="12"/>
          </p:nvPr>
        </p:nvSpPr>
        <p:spPr/>
        <p:txBody>
          <a:bodyPr/>
          <a:lstStyle/>
          <a:p>
            <a:fld id="{837842E9-0980-4A34-BEFA-B63C0D0C2539}" type="slidenum">
              <a:rPr lang="th-TH" smtClean="0"/>
              <a:t>4</a:t>
            </a:fld>
            <a:endParaRPr lang="th-TH"/>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a:bodyPr>
          <a:lstStyle/>
          <a:p>
            <a:r>
              <a:rPr lang="en-US" dirty="0"/>
              <a:t>"The debt transfer is a way of managing limited resources," he said.</a:t>
            </a:r>
          </a:p>
          <a:p>
            <a:r>
              <a:rPr lang="en-US" dirty="0"/>
              <a:t>"The government has many burdens. So the interest burden freed up [by the debt transfers] may be used for flood prevention projects or other issues.</a:t>
            </a:r>
          </a:p>
          <a:p>
            <a:r>
              <a:rPr lang="en-US" dirty="0"/>
              <a:t>"The government will be responsible for issuing new bonds as existing bonds become due."</a:t>
            </a:r>
          </a:p>
          <a:p>
            <a:endParaRPr lang="th-TH" dirty="0"/>
          </a:p>
        </p:txBody>
      </p:sp>
      <p:sp>
        <p:nvSpPr>
          <p:cNvPr id="4" name="Slide Number Placeholder 3"/>
          <p:cNvSpPr>
            <a:spLocks noGrp="1"/>
          </p:cNvSpPr>
          <p:nvPr>
            <p:ph type="sldNum" sz="quarter" idx="12"/>
          </p:nvPr>
        </p:nvSpPr>
        <p:spPr/>
        <p:txBody>
          <a:bodyPr/>
          <a:lstStyle/>
          <a:p>
            <a:fld id="{837842E9-0980-4A34-BEFA-B63C0D0C2539}" type="slidenum">
              <a:rPr lang="th-TH" smtClean="0"/>
              <a:t>5</a:t>
            </a:fld>
            <a:endParaRPr lang="th-TH"/>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fontScale="85000" lnSpcReduction="20000"/>
          </a:bodyPr>
          <a:lstStyle/>
          <a:p>
            <a:r>
              <a:rPr lang="en-US" dirty="0" err="1"/>
              <a:t>Kamnoon</a:t>
            </a:r>
            <a:r>
              <a:rPr lang="en-US" dirty="0"/>
              <a:t> </a:t>
            </a:r>
            <a:r>
              <a:rPr lang="en-US" dirty="0" err="1"/>
              <a:t>Sitthisamarn</a:t>
            </a:r>
            <a:r>
              <a:rPr lang="en-US" dirty="0"/>
              <a:t>, a member of the Senate standing committee on money, finance and banking, said there was a certain degree of risk that the Constitution Court might rule to void the decree if it is deemed not urgent.</a:t>
            </a:r>
          </a:p>
          <a:p>
            <a:r>
              <a:rPr lang="en-US" dirty="0"/>
              <a:t>If so, the government may reconsider the FIDF transfer as an act, a much more time-consuming process due to the need for parliamentary review.</a:t>
            </a:r>
          </a:p>
          <a:p>
            <a:r>
              <a:rPr lang="en-US" dirty="0" err="1"/>
              <a:t>Mr</a:t>
            </a:r>
            <a:r>
              <a:rPr lang="en-US" dirty="0"/>
              <a:t> </a:t>
            </a:r>
            <a:r>
              <a:rPr lang="en-US" dirty="0" err="1"/>
              <a:t>Kamnoon</a:t>
            </a:r>
            <a:r>
              <a:rPr lang="en-US" dirty="0"/>
              <a:t>, speaking after a hearing on the FIDF decree, noted that even with the reassurances received by the central bank, the draft did not stipulate who would issue bonds to cover the principal debt.</a:t>
            </a:r>
          </a:p>
          <a:p>
            <a:endParaRPr lang="th-TH" dirty="0"/>
          </a:p>
        </p:txBody>
      </p:sp>
      <p:sp>
        <p:nvSpPr>
          <p:cNvPr id="4" name="Slide Number Placeholder 3"/>
          <p:cNvSpPr>
            <a:spLocks noGrp="1"/>
          </p:cNvSpPr>
          <p:nvPr>
            <p:ph type="sldNum" sz="quarter" idx="12"/>
          </p:nvPr>
        </p:nvSpPr>
        <p:spPr/>
        <p:txBody>
          <a:bodyPr/>
          <a:lstStyle/>
          <a:p>
            <a:fld id="{837842E9-0980-4A34-BEFA-B63C0D0C2539}" type="slidenum">
              <a:rPr lang="th-TH" smtClean="0"/>
              <a:t>6</a:t>
            </a:fld>
            <a:endParaRPr lang="th-TH"/>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fontScale="85000" lnSpcReduction="20000"/>
          </a:bodyPr>
          <a:lstStyle/>
          <a:p>
            <a:r>
              <a:rPr lang="en-US" dirty="0"/>
              <a:t>Dr </a:t>
            </a:r>
            <a:r>
              <a:rPr lang="en-US" dirty="0" err="1"/>
              <a:t>Prasarn</a:t>
            </a:r>
            <a:r>
              <a:rPr lang="en-US" dirty="0"/>
              <a:t> acknowledged he has yet to see a draft of the decree, but said he presumed that amendments had been made in line with the central bank's requests.</a:t>
            </a:r>
          </a:p>
          <a:p>
            <a:r>
              <a:rPr lang="en-US" dirty="0"/>
              <a:t>He added the central bank expects to find revenues from various sources to cover the interest burden of 45 to 50 billion baht a year.</a:t>
            </a:r>
          </a:p>
          <a:p>
            <a:r>
              <a:rPr lang="en-US" dirty="0"/>
              <a:t>Other sources of funds would be needed to help pay down the principal over a 25-year timeframe.</a:t>
            </a:r>
          </a:p>
          <a:p>
            <a:r>
              <a:rPr lang="en-US" dirty="0"/>
              <a:t>A plan to impose an 0.4% charge on some 2 trillion baht in outstanding bills of exchange issued by local banks would raise 4 billion baht in funds.</a:t>
            </a:r>
          </a:p>
          <a:p>
            <a:endParaRPr lang="th-TH" dirty="0"/>
          </a:p>
        </p:txBody>
      </p:sp>
      <p:sp>
        <p:nvSpPr>
          <p:cNvPr id="4" name="Slide Number Placeholder 3"/>
          <p:cNvSpPr>
            <a:spLocks noGrp="1"/>
          </p:cNvSpPr>
          <p:nvPr>
            <p:ph type="sldNum" sz="quarter" idx="12"/>
          </p:nvPr>
        </p:nvSpPr>
        <p:spPr/>
        <p:txBody>
          <a:bodyPr/>
          <a:lstStyle/>
          <a:p>
            <a:fld id="{837842E9-0980-4A34-BEFA-B63C0D0C2539}" type="slidenum">
              <a:rPr lang="th-TH" smtClean="0"/>
              <a:t>7</a:t>
            </a:fld>
            <a:endParaRPr lang="th-TH"/>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a:xfrm>
            <a:off x="457200" y="1600200"/>
            <a:ext cx="8229600" cy="5257800"/>
          </a:xfrm>
        </p:spPr>
        <p:txBody>
          <a:bodyPr>
            <a:normAutofit fontScale="70000" lnSpcReduction="20000"/>
          </a:bodyPr>
          <a:lstStyle/>
          <a:p>
            <a:r>
              <a:rPr lang="en-US" sz="4000" dirty="0"/>
              <a:t>The central bank also plans to gain another 30 billion baht a year from shifting the existing 0.4% charge on deposits paid by banks to the Deposit Protection Agency.</a:t>
            </a:r>
          </a:p>
          <a:p>
            <a:r>
              <a:rPr lang="en-US" sz="4000" dirty="0"/>
              <a:t>The remaining funds will come from profits from asset management by the FIDF and claims on benefits received by banks from the government's plan to cut corporate income taxes.</a:t>
            </a:r>
          </a:p>
          <a:p>
            <a:r>
              <a:rPr lang="en-US" sz="4000" dirty="0"/>
              <a:t>Dr </a:t>
            </a:r>
            <a:r>
              <a:rPr lang="en-US" sz="4000" dirty="0" err="1"/>
              <a:t>Prasarn</a:t>
            </a:r>
            <a:r>
              <a:rPr lang="en-US" sz="4000" dirty="0"/>
              <a:t> said the central bank would consider increasing levies on bank deposits to more than 0.4% a year as well as changing accounting practices for the country's reserves in order to help pay off the FIDF debt more quickly.</a:t>
            </a:r>
          </a:p>
          <a:p>
            <a:endParaRPr lang="th-TH" dirty="0"/>
          </a:p>
        </p:txBody>
      </p:sp>
      <p:sp>
        <p:nvSpPr>
          <p:cNvPr id="4" name="Slide Number Placeholder 3"/>
          <p:cNvSpPr>
            <a:spLocks noGrp="1"/>
          </p:cNvSpPr>
          <p:nvPr>
            <p:ph type="sldNum" sz="quarter" idx="12"/>
          </p:nvPr>
        </p:nvSpPr>
        <p:spPr/>
        <p:txBody>
          <a:bodyPr/>
          <a:lstStyle/>
          <a:p>
            <a:fld id="{837842E9-0980-4A34-BEFA-B63C0D0C2539}" type="slidenum">
              <a:rPr lang="th-TH" smtClean="0"/>
              <a:t>8</a:t>
            </a:fld>
            <a:endParaRPr lang="th-TH"/>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lnSpcReduction="10000"/>
          </a:bodyPr>
          <a:lstStyle/>
          <a:p>
            <a:r>
              <a:rPr lang="en-US" dirty="0"/>
              <a:t>In any case, authorities would ensure any increase would not impose an undue burden on bank customers or hurt the competitiveness of financial institutions, he said.</a:t>
            </a:r>
          </a:p>
          <a:p>
            <a:r>
              <a:rPr lang="en-US" dirty="0"/>
              <a:t>Finance Minister </a:t>
            </a:r>
            <a:r>
              <a:rPr lang="en-US" dirty="0" err="1"/>
              <a:t>Thirachai</a:t>
            </a:r>
            <a:r>
              <a:rPr lang="en-US" dirty="0"/>
              <a:t> </a:t>
            </a:r>
            <a:r>
              <a:rPr lang="en-US" dirty="0" err="1"/>
              <a:t>Phuvanatnaranubala</a:t>
            </a:r>
            <a:r>
              <a:rPr lang="en-US" dirty="0"/>
              <a:t> said the central bank may post a 20 billion baht windfall this year from currency gains.</a:t>
            </a:r>
          </a:p>
          <a:p>
            <a:r>
              <a:rPr lang="en-US" dirty="0"/>
              <a:t>Bangkok Post, January 11, 2012</a:t>
            </a:r>
          </a:p>
          <a:p>
            <a:endParaRPr lang="th-TH" dirty="0"/>
          </a:p>
        </p:txBody>
      </p:sp>
      <p:sp>
        <p:nvSpPr>
          <p:cNvPr id="4" name="Slide Number Placeholder 3"/>
          <p:cNvSpPr>
            <a:spLocks noGrp="1"/>
          </p:cNvSpPr>
          <p:nvPr>
            <p:ph type="sldNum" sz="quarter" idx="12"/>
          </p:nvPr>
        </p:nvSpPr>
        <p:spPr/>
        <p:txBody>
          <a:bodyPr/>
          <a:lstStyle/>
          <a:p>
            <a:fld id="{837842E9-0980-4A34-BEFA-B63C0D0C2539}" type="slidenum">
              <a:rPr lang="th-TH" smtClean="0"/>
              <a:t>9</a:t>
            </a:fld>
            <a:endParaRPr lang="th-TH"/>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The World Economy</a:t>
            </a:r>
            <a:endParaRPr lang="th-TH" dirty="0"/>
          </a:p>
        </p:txBody>
      </p:sp>
      <p:sp>
        <p:nvSpPr>
          <p:cNvPr id="3" name="Content Placeholder 2"/>
          <p:cNvSpPr>
            <a:spLocks noGrp="1"/>
          </p:cNvSpPr>
          <p:nvPr>
            <p:ph idx="1"/>
          </p:nvPr>
        </p:nvSpPr>
        <p:spPr/>
        <p:txBody>
          <a:bodyPr/>
          <a:lstStyle/>
          <a:p>
            <a:r>
              <a:rPr lang="en-US" b="1" dirty="0"/>
              <a:t>Self-induced sluggishness</a:t>
            </a:r>
            <a:endParaRPr lang="en-US" dirty="0"/>
          </a:p>
          <a:p>
            <a:r>
              <a:rPr lang="en-US" b="1" dirty="0"/>
              <a:t>This year will probably be a pretty bad one for the world economy; </a:t>
            </a:r>
            <a:endParaRPr lang="en-US" dirty="0"/>
          </a:p>
          <a:p>
            <a:r>
              <a:rPr lang="en-US" b="1" dirty="0"/>
              <a:t>it doesn’t have to be</a:t>
            </a:r>
            <a:endParaRPr lang="en-US" dirty="0"/>
          </a:p>
          <a:p>
            <a:pPr>
              <a:buNone/>
            </a:pPr>
            <a:r>
              <a:rPr lang="en-US" sz="2400" i="1" dirty="0"/>
              <a:t>Jan 7th 2012 | from the</a:t>
            </a:r>
            <a:r>
              <a:rPr lang="th-TH" sz="2400" i="1" dirty="0"/>
              <a:t> </a:t>
            </a:r>
            <a:r>
              <a:rPr lang="en-US" sz="2400" i="1" dirty="0"/>
              <a:t>Economist print edition </a:t>
            </a:r>
          </a:p>
          <a:p>
            <a:endParaRPr lang="th-TH" dirty="0"/>
          </a:p>
        </p:txBody>
      </p:sp>
      <p:sp>
        <p:nvSpPr>
          <p:cNvPr id="4" name="Slide Number Placeholder 3"/>
          <p:cNvSpPr>
            <a:spLocks noGrp="1"/>
          </p:cNvSpPr>
          <p:nvPr>
            <p:ph type="sldNum" sz="quarter" idx="12"/>
          </p:nvPr>
        </p:nvSpPr>
        <p:spPr/>
        <p:txBody>
          <a:bodyPr/>
          <a:lstStyle/>
          <a:p>
            <a:fld id="{837842E9-0980-4A34-BEFA-B63C0D0C2539}" type="slidenum">
              <a:rPr lang="th-TH" smtClean="0"/>
              <a:t>10</a:t>
            </a:fld>
            <a:endParaRPr lang="th-TH"/>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media.economist.com/sites/default/files/imagecache/290-width/images/print-edition/20120107_LDC326.gif"/>
          <p:cNvPicPr/>
          <p:nvPr/>
        </p:nvPicPr>
        <p:blipFill>
          <a:blip r:embed="rId2"/>
          <a:srcRect/>
          <a:stretch>
            <a:fillRect/>
          </a:stretch>
        </p:blipFill>
        <p:spPr bwMode="auto">
          <a:xfrm>
            <a:off x="2362200" y="1676400"/>
            <a:ext cx="3048000" cy="2819400"/>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837842E9-0980-4A34-BEFA-B63C0D0C2539}" type="slidenum">
              <a:rPr lang="th-TH" smtClean="0"/>
              <a:t>11</a:t>
            </a:fld>
            <a:endParaRPr lang="th-TH"/>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POLITICIANS like to promise better times ahead</a:t>
            </a:r>
            <a:endParaRPr lang="th-TH" dirty="0"/>
          </a:p>
        </p:txBody>
      </p:sp>
      <p:sp>
        <p:nvSpPr>
          <p:cNvPr id="3" name="Content Placeholder 2"/>
          <p:cNvSpPr>
            <a:spLocks noGrp="1"/>
          </p:cNvSpPr>
          <p:nvPr>
            <p:ph idx="1"/>
          </p:nvPr>
        </p:nvSpPr>
        <p:spPr/>
        <p:txBody>
          <a:bodyPr>
            <a:normAutofit lnSpcReduction="10000"/>
          </a:bodyPr>
          <a:lstStyle/>
          <a:p>
            <a:r>
              <a:rPr lang="en-US" dirty="0" smtClean="0"/>
              <a:t>But </a:t>
            </a:r>
            <a:r>
              <a:rPr lang="en-US" dirty="0"/>
              <a:t>these days many are peddling gloom. </a:t>
            </a:r>
            <a:endParaRPr lang="en-US" dirty="0" smtClean="0"/>
          </a:p>
          <a:p>
            <a:r>
              <a:rPr lang="en-US" dirty="0" smtClean="0"/>
              <a:t>In </a:t>
            </a:r>
            <a:r>
              <a:rPr lang="en-US" dirty="0"/>
              <a:t>her new year’s address, Angela Merkel, Germany’s chancellor, predicted that 2012 would be more difficult for the euro zone than 2011. </a:t>
            </a:r>
            <a:endParaRPr lang="en-US" dirty="0" smtClean="0"/>
          </a:p>
          <a:p>
            <a:r>
              <a:rPr lang="en-US" dirty="0" smtClean="0"/>
              <a:t>Nicolas </a:t>
            </a:r>
            <a:r>
              <a:rPr lang="en-US" dirty="0" err="1"/>
              <a:t>Sarkozy</a:t>
            </a:r>
            <a:r>
              <a:rPr lang="en-US" dirty="0"/>
              <a:t>, France’s president, spoke of “the year of all risks”. </a:t>
            </a:r>
            <a:endParaRPr lang="en-US" dirty="0" smtClean="0"/>
          </a:p>
          <a:p>
            <a:r>
              <a:rPr lang="en-US" dirty="0" smtClean="0"/>
              <a:t>Half </a:t>
            </a:r>
            <a:r>
              <a:rPr lang="en-US" dirty="0"/>
              <a:t>a world away, </a:t>
            </a:r>
            <a:r>
              <a:rPr lang="en-US" dirty="0" err="1"/>
              <a:t>Manmohan</a:t>
            </a:r>
            <a:r>
              <a:rPr lang="en-US" dirty="0"/>
              <a:t> Singh, India’s prime minister, warned Indians not to take fast growth for granted</a:t>
            </a:r>
            <a:r>
              <a:rPr lang="en-US" dirty="0" smtClean="0"/>
              <a:t>.</a:t>
            </a:r>
          </a:p>
          <a:p>
            <a:endParaRPr lang="en-US" dirty="0"/>
          </a:p>
          <a:p>
            <a:endParaRPr lang="th-TH" dirty="0"/>
          </a:p>
        </p:txBody>
      </p:sp>
      <p:sp>
        <p:nvSpPr>
          <p:cNvPr id="4" name="Slide Number Placeholder 3"/>
          <p:cNvSpPr>
            <a:spLocks noGrp="1"/>
          </p:cNvSpPr>
          <p:nvPr>
            <p:ph type="sldNum" sz="quarter" idx="12"/>
          </p:nvPr>
        </p:nvSpPr>
        <p:spPr/>
        <p:txBody>
          <a:bodyPr/>
          <a:lstStyle/>
          <a:p>
            <a:fld id="{837842E9-0980-4A34-BEFA-B63C0D0C2539}" type="slidenum">
              <a:rPr lang="th-TH" smtClean="0"/>
              <a:t>12</a:t>
            </a:fld>
            <a:endParaRPr lang="th-TH"/>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837842E9-0980-4A34-BEFA-B63C0D0C2539}" type="slidenum">
              <a:rPr lang="th-TH" smtClean="0"/>
              <a:t>13</a:t>
            </a:fld>
            <a:endParaRPr lang="th-TH"/>
          </a:p>
        </p:txBody>
      </p:sp>
      <p:sp>
        <p:nvSpPr>
          <p:cNvPr id="3" name="Content Placeholder 2"/>
          <p:cNvSpPr>
            <a:spLocks noGrp="1"/>
          </p:cNvSpPr>
          <p:nvPr>
            <p:ph idx="4294967295"/>
          </p:nvPr>
        </p:nvSpPr>
        <p:spPr>
          <a:xfrm>
            <a:off x="0" y="228600"/>
            <a:ext cx="9144000" cy="6629400"/>
          </a:xfrm>
        </p:spPr>
        <p:txBody>
          <a:bodyPr>
            <a:normAutofit/>
          </a:bodyPr>
          <a:lstStyle/>
          <a:p>
            <a:r>
              <a:rPr lang="en-US" dirty="0"/>
              <a:t>But in another way, the </a:t>
            </a:r>
            <a:r>
              <a:rPr lang="en-US" dirty="0" err="1"/>
              <a:t>sombre</a:t>
            </a:r>
            <a:r>
              <a:rPr lang="en-US" dirty="0"/>
              <a:t> warnings are apt, and profoundly depressing. One reason why the outlook is so </a:t>
            </a:r>
            <a:r>
              <a:rPr lang="en-US" dirty="0" err="1"/>
              <a:t>lacklustre</a:t>
            </a:r>
            <a:r>
              <a:rPr lang="en-US" dirty="0"/>
              <a:t> is that politicians—especially in the West—will do little to help (and may harm) their economies. It could be better</a:t>
            </a:r>
            <a:r>
              <a:rPr lang="en-US" dirty="0" smtClean="0"/>
              <a:t>.</a:t>
            </a:r>
            <a:endParaRPr lang="en-US" dirty="0"/>
          </a:p>
          <a:p>
            <a:r>
              <a:rPr lang="en-US" dirty="0"/>
              <a:t>Begin with Europe, the weakest cog in the global engine. The euro zone has almost certainly already slipped into recession, which most forecasters expect to be short and shallow: a group of seers polled regularly by </a:t>
            </a:r>
            <a:r>
              <a:rPr lang="en-US" i="1" dirty="0"/>
              <a:t>The Economist</a:t>
            </a:r>
            <a:r>
              <a:rPr lang="en-US" dirty="0"/>
              <a:t> estimates that output will fall by 0.5% in 2012.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837842E9-0980-4A34-BEFA-B63C0D0C2539}" type="slidenum">
              <a:rPr lang="th-TH" smtClean="0"/>
              <a:t>14</a:t>
            </a:fld>
            <a:endParaRPr lang="th-TH"/>
          </a:p>
        </p:txBody>
      </p:sp>
      <p:sp>
        <p:nvSpPr>
          <p:cNvPr id="3" name="Content Placeholder 2"/>
          <p:cNvSpPr>
            <a:spLocks noGrp="1"/>
          </p:cNvSpPr>
          <p:nvPr>
            <p:ph idx="4294967295"/>
          </p:nvPr>
        </p:nvSpPr>
        <p:spPr>
          <a:xfrm>
            <a:off x="0" y="228600"/>
            <a:ext cx="9144000" cy="6629400"/>
          </a:xfrm>
        </p:spPr>
        <p:txBody>
          <a:bodyPr>
            <a:normAutofit/>
          </a:bodyPr>
          <a:lstStyle/>
          <a:p>
            <a:r>
              <a:rPr lang="en-US" sz="3600" dirty="0" smtClean="0"/>
              <a:t>The </a:t>
            </a:r>
            <a:r>
              <a:rPr lang="en-US" sz="3600" dirty="0"/>
              <a:t>case for a mild downturn assumes that Europe’s policymakers, however haltingly, are on course to solve their debt crisis; </a:t>
            </a:r>
            <a:endParaRPr lang="en-US" sz="3600" dirty="0" smtClean="0"/>
          </a:p>
          <a:p>
            <a:r>
              <a:rPr lang="en-US" sz="3600" dirty="0" smtClean="0"/>
              <a:t>that </a:t>
            </a:r>
            <a:r>
              <a:rPr lang="en-US" sz="3600" dirty="0"/>
              <a:t>the European Central Bank (ECB) has reduced the risk of a debt calamity with its recent provision of three-year liquidity to banks; and that the impact of fiscal austerity on growth will be brief and modest.</a:t>
            </a:r>
          </a:p>
          <a:p>
            <a:endParaRPr lang="th-TH" sz="36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Overdone pessimism?</a:t>
            </a:r>
            <a:endParaRPr lang="th-TH" dirty="0"/>
          </a:p>
        </p:txBody>
      </p:sp>
      <p:sp>
        <p:nvSpPr>
          <p:cNvPr id="3" name="Content Placeholder 2"/>
          <p:cNvSpPr>
            <a:spLocks noGrp="1"/>
          </p:cNvSpPr>
          <p:nvPr>
            <p:ph idx="1"/>
          </p:nvPr>
        </p:nvSpPr>
        <p:spPr>
          <a:xfrm>
            <a:off x="457200" y="1600200"/>
            <a:ext cx="8229600" cy="4953000"/>
          </a:xfrm>
        </p:spPr>
        <p:txBody>
          <a:bodyPr>
            <a:normAutofit fontScale="92500" lnSpcReduction="10000"/>
          </a:bodyPr>
          <a:lstStyle/>
          <a:p>
            <a:r>
              <a:rPr lang="en-US" dirty="0" smtClean="0"/>
              <a:t>In one way this pessimism looks a little overdone. The worst outcomes—a collapse of Europe’s single currency or a hard landing in China—are avoidable. </a:t>
            </a:r>
          </a:p>
          <a:p>
            <a:r>
              <a:rPr lang="en-US" dirty="0" smtClean="0"/>
              <a:t>The latest crop of statistics, particularly better-than-expected figures on global manufacturing prospects, argue against a sudden slump. </a:t>
            </a:r>
          </a:p>
          <a:p>
            <a:r>
              <a:rPr lang="en-US" dirty="0" smtClean="0"/>
              <a:t>America may do a bit better than forecast. </a:t>
            </a:r>
          </a:p>
          <a:p>
            <a:r>
              <a:rPr lang="en-US" dirty="0" smtClean="0"/>
              <a:t>The overall effect should be sluggish, not dire: global output may grow by 3%, the slowest since 2009 and well below the average of the past decade.</a:t>
            </a:r>
          </a:p>
          <a:p>
            <a:endParaRPr lang="th-TH" dirty="0"/>
          </a:p>
        </p:txBody>
      </p:sp>
      <p:sp>
        <p:nvSpPr>
          <p:cNvPr id="4" name="Slide Number Placeholder 3"/>
          <p:cNvSpPr>
            <a:spLocks noGrp="1"/>
          </p:cNvSpPr>
          <p:nvPr>
            <p:ph type="sldNum" sz="quarter" idx="12"/>
          </p:nvPr>
        </p:nvSpPr>
        <p:spPr/>
        <p:txBody>
          <a:bodyPr/>
          <a:lstStyle/>
          <a:p>
            <a:fld id="{837842E9-0980-4A34-BEFA-B63C0D0C2539}" type="slidenum">
              <a:rPr lang="th-TH" smtClean="0"/>
              <a:t>15</a:t>
            </a:fld>
            <a:endParaRPr lang="th-TH"/>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837842E9-0980-4A34-BEFA-B63C0D0C2539}" type="slidenum">
              <a:rPr lang="th-TH" smtClean="0"/>
              <a:t>16</a:t>
            </a:fld>
            <a:endParaRPr lang="th-TH"/>
          </a:p>
        </p:txBody>
      </p:sp>
      <p:sp>
        <p:nvSpPr>
          <p:cNvPr id="3" name="Content Placeholder 2"/>
          <p:cNvSpPr>
            <a:spLocks noGrp="1"/>
          </p:cNvSpPr>
          <p:nvPr>
            <p:ph idx="4294967295"/>
          </p:nvPr>
        </p:nvSpPr>
        <p:spPr>
          <a:xfrm>
            <a:off x="0" y="228600"/>
            <a:ext cx="8915400" cy="6400800"/>
          </a:xfrm>
        </p:spPr>
        <p:txBody>
          <a:bodyPr>
            <a:normAutofit/>
          </a:bodyPr>
          <a:lstStyle/>
          <a:p>
            <a:r>
              <a:rPr lang="en-US" dirty="0"/>
              <a:t>Those hopes may be misplaced. Uncertainty about the euro zone’s future is still acute, not least because its politicians are more focused on preventing future profligacy than supporting embattled economies today. </a:t>
            </a:r>
            <a:endParaRPr lang="en-US" dirty="0" smtClean="0"/>
          </a:p>
          <a:p>
            <a:r>
              <a:rPr lang="en-US" dirty="0" smtClean="0"/>
              <a:t>Despite </a:t>
            </a:r>
            <a:r>
              <a:rPr lang="en-US" dirty="0"/>
              <a:t>the ECB’s liquidity injection, banks seem reluctant to buy many government bonds. </a:t>
            </a:r>
            <a:endParaRPr lang="en-US" dirty="0" smtClean="0"/>
          </a:p>
          <a:p>
            <a:r>
              <a:rPr lang="en-US" dirty="0" smtClean="0"/>
              <a:t>And </a:t>
            </a:r>
            <a:r>
              <a:rPr lang="en-US" dirty="0"/>
              <a:t>since Italy and Spain alone need to roll over €150 billion ($195 billion) of debt in the first three months of this year, the odds are that worries about sovereign debt will intensify. </a:t>
            </a:r>
            <a:endParaRPr lang="en-US" dirty="0" smtClean="0"/>
          </a:p>
          <a:p>
            <a:endParaRPr lang="th-TH"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Ghastly downturn</a:t>
            </a:r>
            <a:endParaRPr lang="th-TH" dirty="0"/>
          </a:p>
        </p:txBody>
      </p:sp>
      <p:sp>
        <p:nvSpPr>
          <p:cNvPr id="4" name="Content Placeholder 3"/>
          <p:cNvSpPr>
            <a:spLocks noGrp="1"/>
          </p:cNvSpPr>
          <p:nvPr>
            <p:ph idx="1"/>
          </p:nvPr>
        </p:nvSpPr>
        <p:spPr/>
        <p:txBody>
          <a:bodyPr>
            <a:normAutofit fontScale="92500"/>
          </a:bodyPr>
          <a:lstStyle/>
          <a:p>
            <a:r>
              <a:rPr lang="en-US" dirty="0" smtClean="0"/>
              <a:t>A pernicious circle of weak growth, bigger deficits and more austerity is setting in. </a:t>
            </a:r>
          </a:p>
          <a:p>
            <a:r>
              <a:rPr lang="en-US" dirty="0" smtClean="0"/>
              <a:t>Look at Spain, where the new government revealed that the 2011 budget deficit would be worse than expected (8% of GDP rather than 6%) and immediately announced new spending cuts and tax increases to compensate. </a:t>
            </a:r>
          </a:p>
          <a:p>
            <a:r>
              <a:rPr lang="en-US" dirty="0" smtClean="0"/>
              <a:t>If these </a:t>
            </a:r>
            <a:r>
              <a:rPr lang="en-US" dirty="0" err="1" smtClean="0"/>
              <a:t>contractionary</a:t>
            </a:r>
            <a:r>
              <a:rPr lang="en-US" dirty="0" smtClean="0"/>
              <a:t> forces feed on themselves, Europe’s downturn could be ghastly.</a:t>
            </a:r>
          </a:p>
          <a:p>
            <a:endParaRPr lang="th-TH" dirty="0"/>
          </a:p>
        </p:txBody>
      </p:sp>
      <p:sp>
        <p:nvSpPr>
          <p:cNvPr id="2" name="Slide Number Placeholder 1"/>
          <p:cNvSpPr>
            <a:spLocks noGrp="1"/>
          </p:cNvSpPr>
          <p:nvPr>
            <p:ph type="sldNum" sz="quarter" idx="12"/>
          </p:nvPr>
        </p:nvSpPr>
        <p:spPr/>
        <p:txBody>
          <a:bodyPr/>
          <a:lstStyle/>
          <a:p>
            <a:fld id="{837842E9-0980-4A34-BEFA-B63C0D0C2539}" type="slidenum">
              <a:rPr lang="th-TH" smtClean="0"/>
              <a:t>17</a:t>
            </a:fld>
            <a:endParaRPr lang="th-TH"/>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Some emerging concerns</a:t>
            </a:r>
            <a:r>
              <a:rPr lang="en-US" dirty="0" smtClean="0"/>
              <a:t/>
            </a:r>
            <a:br>
              <a:rPr lang="en-US" dirty="0" smtClean="0"/>
            </a:br>
            <a:endParaRPr lang="th-TH" dirty="0"/>
          </a:p>
        </p:txBody>
      </p:sp>
      <p:sp>
        <p:nvSpPr>
          <p:cNvPr id="3" name="Content Placeholder 2"/>
          <p:cNvSpPr>
            <a:spLocks noGrp="1"/>
          </p:cNvSpPr>
          <p:nvPr>
            <p:ph idx="1"/>
          </p:nvPr>
        </p:nvSpPr>
        <p:spPr>
          <a:xfrm>
            <a:off x="228600" y="990600"/>
            <a:ext cx="8458200" cy="5135563"/>
          </a:xfrm>
        </p:spPr>
        <p:txBody>
          <a:bodyPr>
            <a:normAutofit/>
          </a:bodyPr>
          <a:lstStyle/>
          <a:p>
            <a:r>
              <a:rPr lang="en-US" dirty="0" smtClean="0"/>
              <a:t>The </a:t>
            </a:r>
            <a:r>
              <a:rPr lang="en-US" dirty="0"/>
              <a:t>euro zone is thus the darkest shadow hanging over the world economy; but it is not the only one. Emerging markets may stumble. China’s economy is clearly cooling. </a:t>
            </a:r>
            <a:endParaRPr lang="en-US" dirty="0" smtClean="0"/>
          </a:p>
          <a:p>
            <a:r>
              <a:rPr lang="en-US" dirty="0" smtClean="0"/>
              <a:t>And </a:t>
            </a:r>
            <a:r>
              <a:rPr lang="en-US" dirty="0"/>
              <a:t>even if, as seems likely, Beijing loosens macroeconomic policy deftly enough to prevent a sharp slowdown, growth this year is likely to be no more than 8%. </a:t>
            </a:r>
          </a:p>
          <a:p>
            <a:r>
              <a:rPr lang="en-US" dirty="0" smtClean="0"/>
              <a:t>Slower </a:t>
            </a:r>
            <a:r>
              <a:rPr lang="en-US" dirty="0"/>
              <a:t>growth in China is dampening commodity prices, hitting exporters in Latin America. </a:t>
            </a:r>
            <a:endParaRPr lang="en-US" dirty="0" smtClean="0"/>
          </a:p>
          <a:p>
            <a:endParaRPr lang="th-TH" dirty="0"/>
          </a:p>
        </p:txBody>
      </p:sp>
      <p:sp>
        <p:nvSpPr>
          <p:cNvPr id="4" name="Slide Number Placeholder 3"/>
          <p:cNvSpPr>
            <a:spLocks noGrp="1"/>
          </p:cNvSpPr>
          <p:nvPr>
            <p:ph type="sldNum" sz="quarter" idx="12"/>
          </p:nvPr>
        </p:nvSpPr>
        <p:spPr/>
        <p:txBody>
          <a:bodyPr/>
          <a:lstStyle/>
          <a:p>
            <a:fld id="{837842E9-0980-4A34-BEFA-B63C0D0C2539}" type="slidenum">
              <a:rPr lang="th-TH" smtClean="0"/>
              <a:t>18</a:t>
            </a:fld>
            <a:endParaRPr lang="th-TH"/>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Home-grown problems</a:t>
            </a:r>
            <a:endParaRPr lang="th-TH" dirty="0"/>
          </a:p>
        </p:txBody>
      </p:sp>
      <p:sp>
        <p:nvSpPr>
          <p:cNvPr id="3" name="Content Placeholder 2"/>
          <p:cNvSpPr>
            <a:spLocks noGrp="1"/>
          </p:cNvSpPr>
          <p:nvPr>
            <p:ph idx="1"/>
          </p:nvPr>
        </p:nvSpPr>
        <p:spPr/>
        <p:txBody>
          <a:bodyPr>
            <a:normAutofit/>
          </a:bodyPr>
          <a:lstStyle/>
          <a:p>
            <a:r>
              <a:rPr lang="en-US" dirty="0" smtClean="0"/>
              <a:t>Add in some home-grown problems (India, for example, faces a big budget deficit, declining confidence and high inflation) and the ripple effects of the euro crisis (which will hit growth in eastern Europe and Turkey hard) and it is plausible that emerging economies will grow by only about 5%. </a:t>
            </a:r>
          </a:p>
          <a:p>
            <a:r>
              <a:rPr lang="en-US" dirty="0" smtClean="0"/>
              <a:t>That would be their weakest performance in a decade, aside from the global slump of 2009.</a:t>
            </a:r>
          </a:p>
          <a:p>
            <a:endParaRPr lang="th-TH" dirty="0"/>
          </a:p>
        </p:txBody>
      </p:sp>
      <p:sp>
        <p:nvSpPr>
          <p:cNvPr id="4" name="Slide Number Placeholder 3"/>
          <p:cNvSpPr>
            <a:spLocks noGrp="1"/>
          </p:cNvSpPr>
          <p:nvPr>
            <p:ph type="sldNum" sz="quarter" idx="12"/>
          </p:nvPr>
        </p:nvSpPr>
        <p:spPr/>
        <p:txBody>
          <a:bodyPr/>
          <a:lstStyle/>
          <a:p>
            <a:fld id="{837842E9-0980-4A34-BEFA-B63C0D0C2539}" type="slidenum">
              <a:rPr lang="th-TH" smtClean="0"/>
              <a:t>19</a:t>
            </a:fld>
            <a:endParaRPr lang="th-TH"/>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Far too slow</a:t>
            </a:r>
            <a:endParaRPr lang="th-TH" dirty="0"/>
          </a:p>
        </p:txBody>
      </p:sp>
      <p:sp>
        <p:nvSpPr>
          <p:cNvPr id="3" name="Content Placeholder 2"/>
          <p:cNvSpPr>
            <a:spLocks noGrp="1"/>
          </p:cNvSpPr>
          <p:nvPr>
            <p:ph idx="1"/>
          </p:nvPr>
        </p:nvSpPr>
        <p:spPr/>
        <p:txBody>
          <a:bodyPr>
            <a:normAutofit lnSpcReduction="10000"/>
          </a:bodyPr>
          <a:lstStyle/>
          <a:p>
            <a:r>
              <a:rPr lang="en-US" dirty="0"/>
              <a:t>If there is a positive surprise, it is likely to come from the United States. That is not because growth there will soar, but because expectations for the world’s biggest economy are so low. </a:t>
            </a:r>
            <a:endParaRPr lang="en-US" dirty="0" smtClean="0"/>
          </a:p>
          <a:p>
            <a:r>
              <a:rPr lang="en-US" dirty="0" smtClean="0"/>
              <a:t>The </a:t>
            </a:r>
            <a:r>
              <a:rPr lang="en-US" dirty="0"/>
              <a:t>consensus among professional forecasters is that America’s GDP will grow by 2% in 2012, below its underlying speed limit, and far too slow to bring the jobless rate down.</a:t>
            </a:r>
          </a:p>
          <a:p>
            <a:endParaRPr lang="th-TH" dirty="0"/>
          </a:p>
        </p:txBody>
      </p:sp>
      <p:sp>
        <p:nvSpPr>
          <p:cNvPr id="4" name="Slide Number Placeholder 3"/>
          <p:cNvSpPr>
            <a:spLocks noGrp="1"/>
          </p:cNvSpPr>
          <p:nvPr>
            <p:ph type="sldNum" sz="quarter" idx="12"/>
          </p:nvPr>
        </p:nvSpPr>
        <p:spPr/>
        <p:txBody>
          <a:bodyPr/>
          <a:lstStyle/>
          <a:p>
            <a:fld id="{837842E9-0980-4A34-BEFA-B63C0D0C2539}" type="slidenum">
              <a:rPr lang="th-TH" smtClean="0"/>
              <a:t>20</a:t>
            </a:fld>
            <a:endParaRPr lang="th-TH"/>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04800" y="0"/>
            <a:ext cx="8229600" cy="1143000"/>
          </a:xfrm>
        </p:spPr>
        <p:txBody>
          <a:bodyPr/>
          <a:lstStyle/>
          <a:p>
            <a:r>
              <a:rPr lang="en-US" dirty="0" smtClean="0"/>
              <a:t>Crushing confidence</a:t>
            </a:r>
            <a:endParaRPr lang="th-TH" dirty="0"/>
          </a:p>
        </p:txBody>
      </p:sp>
      <p:sp>
        <p:nvSpPr>
          <p:cNvPr id="3" name="Content Placeholder 2"/>
          <p:cNvSpPr>
            <a:spLocks noGrp="1"/>
          </p:cNvSpPr>
          <p:nvPr>
            <p:ph idx="1"/>
          </p:nvPr>
        </p:nvSpPr>
        <p:spPr>
          <a:xfrm>
            <a:off x="457200" y="1219200"/>
            <a:ext cx="8229600" cy="5638800"/>
          </a:xfrm>
        </p:spPr>
        <p:txBody>
          <a:bodyPr>
            <a:normAutofit fontScale="62500" lnSpcReduction="20000"/>
          </a:bodyPr>
          <a:lstStyle/>
          <a:p>
            <a:r>
              <a:rPr lang="en-US" sz="4000" dirty="0"/>
              <a:t>That could prove a bit too gloomy. Unlike Europe, America has moderated the pace of its fiscal tightening, thanks to the temporary extension of the payroll-tax cut. </a:t>
            </a:r>
          </a:p>
          <a:p>
            <a:r>
              <a:rPr lang="en-US" sz="4000" dirty="0" smtClean="0"/>
              <a:t>Household-debt </a:t>
            </a:r>
            <a:r>
              <a:rPr lang="en-US" sz="4000" dirty="0"/>
              <a:t>burdens have fallen, the housing market shows signs of stability and the </a:t>
            </a:r>
            <a:r>
              <a:rPr lang="en-US" sz="4000" dirty="0" err="1"/>
              <a:t>labour</a:t>
            </a:r>
            <a:r>
              <a:rPr lang="en-US" sz="4000" dirty="0"/>
              <a:t> market is showing flickers of life. </a:t>
            </a:r>
            <a:endParaRPr lang="en-US" sz="4000" dirty="0" smtClean="0"/>
          </a:p>
          <a:p>
            <a:r>
              <a:rPr lang="en-US" sz="4000" dirty="0" smtClean="0"/>
              <a:t>But </a:t>
            </a:r>
            <a:r>
              <a:rPr lang="en-US" sz="4000" dirty="0"/>
              <a:t>America’s outlook, like Europe’s, is darkened by political uncertainty. </a:t>
            </a:r>
            <a:endParaRPr lang="en-US" sz="4000" dirty="0" smtClean="0"/>
          </a:p>
          <a:p>
            <a:r>
              <a:rPr lang="en-US" sz="4000" dirty="0" smtClean="0"/>
              <a:t>The </a:t>
            </a:r>
            <a:r>
              <a:rPr lang="en-US" sz="4000" dirty="0"/>
              <a:t>payroll-tax cut has only been extended for two months, ensuring that the rest of the year will be punctuated with fiscal skirmishes, even as nothing is done to deal with America’s medium-term fiscal mess, or to smooth the huge tax hikes and spending cuts that loom at the end of 2012 under current law. </a:t>
            </a:r>
            <a:endParaRPr lang="en-US" sz="4000" dirty="0" smtClean="0"/>
          </a:p>
          <a:p>
            <a:r>
              <a:rPr lang="en-US" sz="4000" dirty="0" smtClean="0"/>
              <a:t>It </a:t>
            </a:r>
            <a:r>
              <a:rPr lang="en-US" sz="4000" dirty="0"/>
              <a:t>is a recipe for crushing confidence and scaring off investors.</a:t>
            </a:r>
            <a:endParaRPr lang="en-US" sz="3400" dirty="0"/>
          </a:p>
          <a:p>
            <a:endParaRPr lang="th-TH" dirty="0"/>
          </a:p>
        </p:txBody>
      </p:sp>
      <p:sp>
        <p:nvSpPr>
          <p:cNvPr id="4" name="Slide Number Placeholder 3"/>
          <p:cNvSpPr>
            <a:spLocks noGrp="1"/>
          </p:cNvSpPr>
          <p:nvPr>
            <p:ph type="sldNum" sz="quarter" idx="12"/>
          </p:nvPr>
        </p:nvSpPr>
        <p:spPr/>
        <p:txBody>
          <a:bodyPr/>
          <a:lstStyle/>
          <a:p>
            <a:fld id="{837842E9-0980-4A34-BEFA-B63C0D0C2539}" type="slidenum">
              <a:rPr lang="th-TH" smtClean="0"/>
              <a:t>21</a:t>
            </a:fld>
            <a:endParaRPr lang="th-TH"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837842E9-0980-4A34-BEFA-B63C0D0C2539}" type="slidenum">
              <a:rPr lang="th-TH" smtClean="0"/>
              <a:t>22</a:t>
            </a:fld>
            <a:endParaRPr lang="th-TH"/>
          </a:p>
        </p:txBody>
      </p:sp>
      <p:sp>
        <p:nvSpPr>
          <p:cNvPr id="3" name="Content Placeholder 2"/>
          <p:cNvSpPr>
            <a:spLocks noGrp="1"/>
          </p:cNvSpPr>
          <p:nvPr>
            <p:ph idx="4294967295"/>
          </p:nvPr>
        </p:nvSpPr>
        <p:spPr>
          <a:xfrm>
            <a:off x="0" y="533400"/>
            <a:ext cx="8991600" cy="6172200"/>
          </a:xfrm>
        </p:spPr>
        <p:txBody>
          <a:bodyPr>
            <a:normAutofit fontScale="92500" lnSpcReduction="20000"/>
          </a:bodyPr>
          <a:lstStyle/>
          <a:p>
            <a:r>
              <a:rPr lang="en-US" dirty="0"/>
              <a:t>History teaches that financial crises are followed by years of weakness. But some of the current pain is unnecessary. There is no excuse for the lack of clarity around the euro zone’s future, nor for America’s fiscal paralysis. </a:t>
            </a:r>
          </a:p>
          <a:p>
            <a:r>
              <a:rPr lang="en-US" dirty="0" smtClean="0"/>
              <a:t>Europeans </a:t>
            </a:r>
            <a:r>
              <a:rPr lang="en-US" dirty="0"/>
              <a:t>do not need to compound the peripheral economies’ problems with even deeper austerity. </a:t>
            </a:r>
            <a:endParaRPr lang="en-US" dirty="0" smtClean="0"/>
          </a:p>
          <a:p>
            <a:r>
              <a:rPr lang="en-US" dirty="0" smtClean="0"/>
              <a:t>A </a:t>
            </a:r>
            <a:r>
              <a:rPr lang="en-US" dirty="0"/>
              <a:t>more calibrated approach with more financing and more structural reforms makes far more sense. </a:t>
            </a:r>
            <a:endParaRPr lang="en-US" dirty="0" smtClean="0"/>
          </a:p>
          <a:p>
            <a:r>
              <a:rPr lang="en-US" dirty="0" smtClean="0"/>
              <a:t>Inept </a:t>
            </a:r>
            <a:r>
              <a:rPr lang="en-US" dirty="0"/>
              <a:t>politicians have placed a big burden on central banks, which will have to take more unconventional measures, such as quantitative </a:t>
            </a:r>
            <a:r>
              <a:rPr lang="en-US" dirty="0" smtClean="0"/>
              <a:t>easing. </a:t>
            </a:r>
          </a:p>
          <a:p>
            <a:r>
              <a:rPr lang="en-US" dirty="0" smtClean="0"/>
              <a:t>That </a:t>
            </a:r>
            <a:r>
              <a:rPr lang="en-US" dirty="0"/>
              <a:t>will ease the agony, but it won’t make up for politicians’ mistakes. </a:t>
            </a:r>
            <a:endParaRPr lang="en-US" dirty="0" smtClean="0"/>
          </a:p>
          <a:p>
            <a:r>
              <a:rPr lang="en-US" dirty="0" smtClean="0"/>
              <a:t>It </a:t>
            </a:r>
            <a:r>
              <a:rPr lang="en-US" dirty="0"/>
              <a:t>looks like 2012 will be the year of self-induced sluggishness.</a:t>
            </a:r>
          </a:p>
          <a:p>
            <a:endParaRPr lang="th-TH"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29</TotalTime>
  <Words>1682</Words>
  <Application>Microsoft Office PowerPoint</Application>
  <PresentationFormat>On-screen Show (4:3)</PresentationFormat>
  <Paragraphs>99</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Metro</vt:lpstr>
      <vt:lpstr>EE439</vt:lpstr>
      <vt:lpstr>Topics for discussion</vt:lpstr>
      <vt:lpstr>1. FIDF</vt:lpstr>
      <vt:lpstr>Slide 4</vt:lpstr>
      <vt:lpstr>Slide 5</vt:lpstr>
      <vt:lpstr>Slide 6</vt:lpstr>
      <vt:lpstr>Slide 7</vt:lpstr>
      <vt:lpstr>Slide 8</vt:lpstr>
      <vt:lpstr>Slide 9</vt:lpstr>
      <vt:lpstr>2. The World Economy</vt:lpstr>
      <vt:lpstr>Slide 11</vt:lpstr>
      <vt:lpstr>POLITICIANS like to promise better times ahead</vt:lpstr>
      <vt:lpstr>Slide 13</vt:lpstr>
      <vt:lpstr>Slide 14</vt:lpstr>
      <vt:lpstr>Overdone pessimism?</vt:lpstr>
      <vt:lpstr>Slide 16</vt:lpstr>
      <vt:lpstr>Ghastly downturn</vt:lpstr>
      <vt:lpstr>Some emerging concerns </vt:lpstr>
      <vt:lpstr>Home-grown problems</vt:lpstr>
      <vt:lpstr>Far too slow</vt:lpstr>
      <vt:lpstr>Crushing confidence</vt:lpstr>
      <vt:lpstr>Slide 22</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EE439</dc:title>
  <dc:creator>test</dc:creator>
  <cp:lastModifiedBy>test</cp:lastModifiedBy>
  <cp:revision>8</cp:revision>
  <dcterms:created xsi:type="dcterms:W3CDTF">2012-01-10T23:46:40Z</dcterms:created>
  <dcterms:modified xsi:type="dcterms:W3CDTF">2012-01-11T00:16:38Z</dcterms:modified>
</cp:coreProperties>
</file>