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3" r:id="rId6"/>
    <p:sldId id="273" r:id="rId7"/>
    <p:sldId id="261" r:id="rId8"/>
    <p:sldId id="274" r:id="rId9"/>
    <p:sldId id="264" r:id="rId10"/>
    <p:sldId id="275" r:id="rId11"/>
    <p:sldId id="276" r:id="rId12"/>
    <p:sldId id="266" r:id="rId13"/>
    <p:sldId id="267" r:id="rId14"/>
    <p:sldId id="277" r:id="rId15"/>
    <p:sldId id="268" r:id="rId16"/>
    <p:sldId id="269" r:id="rId17"/>
    <p:sldId id="270" r:id="rId18"/>
    <p:sldId id="271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2C62885-6C26-41E9-9D24-18196F60753F}" type="datetimeFigureOut">
              <a:rPr lang="en-US" smtClean="0"/>
              <a:t>11/20/2019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International Economics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5000" dirty="0"/>
              <a:t>Part 2</a:t>
            </a:r>
          </a:p>
        </p:txBody>
      </p:sp>
    </p:spTree>
    <p:extLst>
      <p:ext uri="{BB962C8B-B14F-4D97-AF65-F5344CB8AC3E}">
        <p14:creationId xmlns:p14="http://schemas.microsoft.com/office/powerpoint/2010/main" val="234596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Absolute and Comparative Adv.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This theory supports free trade, stating that </a:t>
            </a:r>
            <a:r>
              <a:rPr lang="en-US" sz="2400" u="sng" dirty="0"/>
              <a:t>all countries gain from free trade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/>
              <a:t>This may not be the case in reality!!!</a:t>
            </a:r>
          </a:p>
          <a:p>
            <a:endParaRPr lang="en-US" sz="2400" dirty="0"/>
          </a:p>
          <a:p>
            <a:r>
              <a:rPr lang="en-US" sz="2400" dirty="0"/>
              <a:t>Absolute Advantage was developed by Adam Smith. It is the same as “</a:t>
            </a:r>
            <a:r>
              <a:rPr lang="en-US" sz="2400" u="sng" dirty="0"/>
              <a:t>Specialization</a:t>
            </a:r>
            <a:r>
              <a:rPr lang="en-US" sz="2400" dirty="0"/>
              <a:t>”.</a:t>
            </a:r>
          </a:p>
          <a:p>
            <a:endParaRPr lang="en-US" sz="2400" dirty="0"/>
          </a:p>
          <a:p>
            <a:r>
              <a:rPr lang="en-US" sz="2400" dirty="0"/>
              <a:t>Comparative Advantage was developed by David Ricardo. It is about the </a:t>
            </a:r>
            <a:r>
              <a:rPr lang="en-US" sz="2400" u="sng" dirty="0"/>
              <a:t>opportunity cost</a:t>
            </a:r>
            <a:r>
              <a:rPr lang="en-US" sz="2400" dirty="0"/>
              <a:t> of production.</a:t>
            </a:r>
          </a:p>
        </p:txBody>
      </p:sp>
    </p:spTree>
    <p:extLst>
      <p:ext uri="{BB962C8B-B14F-4D97-AF65-F5344CB8AC3E}">
        <p14:creationId xmlns:p14="http://schemas.microsoft.com/office/powerpoint/2010/main" val="1008965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Absolute and Comparative Adv.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/>
              <a:t>Absolute Advantage </a:t>
            </a:r>
            <a:r>
              <a:rPr lang="en-US" sz="2400" dirty="0"/>
              <a:t>is the advantage of one country when it uses fewer resources to produce a good than the other country does.</a:t>
            </a:r>
          </a:p>
          <a:p>
            <a:endParaRPr lang="en-US" sz="2400" dirty="0"/>
          </a:p>
          <a:p>
            <a:r>
              <a:rPr lang="en-US" sz="2400" b="1" dirty="0"/>
              <a:t>Comparative Advantage</a:t>
            </a:r>
            <a:r>
              <a:rPr lang="en-US" sz="2400" dirty="0"/>
              <a:t> is the advantage of one country when that it produces a good at a lower opportunity cost (in terms of other goods that must be forgone) than the other country does.</a:t>
            </a:r>
          </a:p>
        </p:txBody>
      </p:sp>
    </p:spTree>
    <p:extLst>
      <p:ext uri="{BB962C8B-B14F-4D97-AF65-F5344CB8AC3E}">
        <p14:creationId xmlns:p14="http://schemas.microsoft.com/office/powerpoint/2010/main" val="3548810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Absolute Advantage (AA)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Suppose that </a:t>
            </a:r>
            <a:r>
              <a:rPr lang="en-US" sz="2400" dirty="0">
                <a:solidFill>
                  <a:srgbClr val="FF0000"/>
                </a:solidFill>
              </a:rPr>
              <a:t>NZ</a:t>
            </a:r>
            <a:r>
              <a:rPr lang="en-US" sz="2400" dirty="0"/>
              <a:t> and </a:t>
            </a:r>
            <a:r>
              <a:rPr lang="en-US" sz="2400" dirty="0">
                <a:solidFill>
                  <a:srgbClr val="FF0000"/>
                </a:solidFill>
              </a:rPr>
              <a:t>AUS</a:t>
            </a:r>
            <a:r>
              <a:rPr lang="en-US" sz="2400" dirty="0"/>
              <a:t> </a:t>
            </a:r>
            <a:r>
              <a:rPr lang="en-US" sz="2400" u="sng" dirty="0"/>
              <a:t>each</a:t>
            </a:r>
            <a:r>
              <a:rPr lang="en-US" sz="2400" dirty="0"/>
              <a:t> have 5 acres of land.</a:t>
            </a:r>
          </a:p>
          <a:p>
            <a:r>
              <a:rPr lang="en-US" sz="2400" dirty="0"/>
              <a:t>1 acre can give </a:t>
            </a:r>
            <a:r>
              <a:rPr lang="en-US" sz="2400" u="sng" dirty="0"/>
              <a:t>either</a:t>
            </a:r>
            <a:r>
              <a:rPr lang="en-US" sz="2400" dirty="0"/>
              <a:t> wheat or cotton as follows:</a:t>
            </a:r>
          </a:p>
          <a:p>
            <a:endParaRPr lang="en-US" sz="2400" dirty="0"/>
          </a:p>
          <a:p>
            <a:endParaRPr lang="en-US" sz="2400" dirty="0"/>
          </a:p>
          <a:p>
            <a:pPr marL="114300" indent="0">
              <a:buNone/>
            </a:pPr>
            <a:endParaRPr lang="en-US" sz="2400" dirty="0"/>
          </a:p>
          <a:p>
            <a:endParaRPr lang="en-US" sz="2400" dirty="0"/>
          </a:p>
          <a:p>
            <a:r>
              <a:rPr lang="en-US" sz="2400" b="1" dirty="0"/>
              <a:t>NZ has AA in wheat production</a:t>
            </a:r>
            <a:r>
              <a:rPr lang="en-US" sz="2400" dirty="0"/>
              <a:t>: given 1 acre of land, NZ can produce 6 units of wheat (4 units for AUS).</a:t>
            </a:r>
          </a:p>
          <a:p>
            <a:r>
              <a:rPr lang="en-US" sz="2400" b="1" dirty="0"/>
              <a:t>AUS has AA in cotton production</a:t>
            </a:r>
            <a:r>
              <a:rPr lang="en-US" sz="2400" dirty="0"/>
              <a:t>: given 1 acre of land, AUS can produce 6 units of cotton (4 units for NZ).</a:t>
            </a:r>
          </a:p>
        </p:txBody>
      </p:sp>
      <p:graphicFrame>
        <p:nvGraphicFramePr>
          <p:cNvPr id="4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316876"/>
              </p:ext>
            </p:extLst>
          </p:nvPr>
        </p:nvGraphicFramePr>
        <p:xfrm>
          <a:off x="493422" y="2705472"/>
          <a:ext cx="7543800" cy="1371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46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New Zealand </a:t>
                      </a: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sym typeface="Wingdings 3" pitchFamily="18" charset="2"/>
                        </a:rPr>
                        <a:t>(NZ)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Australia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</a:rPr>
                        <a:t>(AUS)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Wheat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6 units</a:t>
                      </a:r>
                      <a:endParaRPr lang="en-US" sz="24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4 units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Cotton</a:t>
                      </a:r>
                      <a:endParaRPr lang="en-US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4 units</a:t>
                      </a:r>
                      <a:endParaRPr lang="en-US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6 units</a:t>
                      </a:r>
                      <a:endParaRPr lang="en-US" sz="24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7705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Absolute Advantage (AA)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u="sng" dirty="0"/>
              <a:t>To simplify the analysis</a:t>
            </a:r>
            <a:r>
              <a:rPr lang="en-US" sz="2400" dirty="0"/>
              <a:t>, suppose that both countries want to consume wheat and cotton equally.</a:t>
            </a:r>
          </a:p>
          <a:p>
            <a:endParaRPr lang="en-US" sz="2400" dirty="0"/>
          </a:p>
          <a:p>
            <a:r>
              <a:rPr lang="en-US" sz="2400" b="1" dirty="0"/>
              <a:t>Without trade,</a:t>
            </a:r>
          </a:p>
          <a:p>
            <a:pPr lvl="1"/>
            <a:r>
              <a:rPr lang="en-US" sz="2400" dirty="0"/>
              <a:t>NZ can allocate 2 acres for wheat and 3 acres for cotton to enjoy 12 units of wheat and 12 units of cotton.</a:t>
            </a:r>
          </a:p>
          <a:p>
            <a:pPr lvl="1"/>
            <a:r>
              <a:rPr lang="en-US" sz="2400" dirty="0"/>
              <a:t>AUS can allocate 3 acres for wheat and 2 acres for cotton to enjoy 12 units of wheat and 12 units of cotton.</a:t>
            </a:r>
          </a:p>
        </p:txBody>
      </p:sp>
    </p:spTree>
    <p:extLst>
      <p:ext uri="{BB962C8B-B14F-4D97-AF65-F5344CB8AC3E}">
        <p14:creationId xmlns:p14="http://schemas.microsoft.com/office/powerpoint/2010/main" val="4284091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Absolute Advantage (AA)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Production Possibility Frontier </a:t>
            </a:r>
            <a:r>
              <a:rPr lang="en-US" sz="2400" dirty="0"/>
              <a:t>(PPF), showing all the combinations of wheat and cotton that can be produced.</a:t>
            </a:r>
          </a:p>
        </p:txBody>
      </p:sp>
      <p:pic>
        <p:nvPicPr>
          <p:cNvPr id="1026" name="Picture 2" descr="Image result for graph axis">
            <a:extLst>
              <a:ext uri="{FF2B5EF4-FFF2-40B4-BE49-F238E27FC236}">
                <a16:creationId xmlns:a16="http://schemas.microsoft.com/office/drawing/2014/main" id="{BD01DC4D-5231-4BEE-BA11-1906A4C24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raph axis">
            <a:extLst>
              <a:ext uri="{FF2B5EF4-FFF2-40B4-BE49-F238E27FC236}">
                <a16:creationId xmlns:a16="http://schemas.microsoft.com/office/drawing/2014/main" id="{2A2D6C5F-DBDF-4829-8BE7-CA3EC2AA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744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Absolute Advantage (AA)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/>
              <a:t>A country should “specialize” in producing the good that it has absolute advantage.</a:t>
            </a:r>
          </a:p>
          <a:p>
            <a:r>
              <a:rPr lang="en-US" sz="2400" dirty="0"/>
              <a:t>Two countries with different specialization can trade, and both countries will benefit.</a:t>
            </a:r>
          </a:p>
          <a:p>
            <a:endParaRPr lang="en-US" sz="2400" dirty="0"/>
          </a:p>
          <a:p>
            <a:r>
              <a:rPr lang="en-US" sz="2400" b="1" dirty="0"/>
              <a:t>With trade,</a:t>
            </a:r>
          </a:p>
          <a:p>
            <a:pPr lvl="1"/>
            <a:r>
              <a:rPr lang="en-US" sz="2400" dirty="0"/>
              <a:t>NZ can allocate 5 acres for wheat to produce 30 units of wheat.</a:t>
            </a:r>
          </a:p>
          <a:p>
            <a:pPr lvl="1"/>
            <a:r>
              <a:rPr lang="en-US" sz="2400" dirty="0"/>
              <a:t>AUS can allocate 5 acre for cotton to produce 30 units of cotton.</a:t>
            </a:r>
          </a:p>
          <a:p>
            <a:pPr lvl="1"/>
            <a:r>
              <a:rPr lang="en-US" sz="2400" dirty="0"/>
              <a:t>NZ and AUS can trade. Each country can enjoy 15 units of wheat and 15 units of cotton.</a:t>
            </a:r>
          </a:p>
        </p:txBody>
      </p:sp>
    </p:spTree>
    <p:extLst>
      <p:ext uri="{BB962C8B-B14F-4D97-AF65-F5344CB8AC3E}">
        <p14:creationId xmlns:p14="http://schemas.microsoft.com/office/powerpoint/2010/main" val="679385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Absolute Advantage (AA)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Production Possibility Frontier </a:t>
            </a:r>
            <a:r>
              <a:rPr lang="en-US" sz="2400" dirty="0"/>
              <a:t>(PPF), showing all the combinations of wheat and cotton that can be produced.</a:t>
            </a:r>
          </a:p>
        </p:txBody>
      </p:sp>
      <p:pic>
        <p:nvPicPr>
          <p:cNvPr id="1026" name="Picture 2" descr="Image result for graph axis">
            <a:extLst>
              <a:ext uri="{FF2B5EF4-FFF2-40B4-BE49-F238E27FC236}">
                <a16:creationId xmlns:a16="http://schemas.microsoft.com/office/drawing/2014/main" id="{BD01DC4D-5231-4BEE-BA11-1906A4C24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raph axis">
            <a:extLst>
              <a:ext uri="{FF2B5EF4-FFF2-40B4-BE49-F238E27FC236}">
                <a16:creationId xmlns:a16="http://schemas.microsoft.com/office/drawing/2014/main" id="{2A2D6C5F-DBDF-4829-8BE7-CA3EC2AA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403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Advantage (CA)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Suppose that </a:t>
            </a:r>
            <a:r>
              <a:rPr lang="en-US" sz="2400" dirty="0">
                <a:solidFill>
                  <a:srgbClr val="FF0000"/>
                </a:solidFill>
              </a:rPr>
              <a:t>NZ</a:t>
            </a:r>
            <a:r>
              <a:rPr lang="en-US" sz="2400" dirty="0"/>
              <a:t> and </a:t>
            </a:r>
            <a:r>
              <a:rPr lang="en-US" sz="2400" dirty="0">
                <a:solidFill>
                  <a:srgbClr val="FF0000"/>
                </a:solidFill>
              </a:rPr>
              <a:t>AUS</a:t>
            </a:r>
            <a:r>
              <a:rPr lang="en-US" sz="2400" dirty="0"/>
              <a:t> </a:t>
            </a:r>
            <a:r>
              <a:rPr lang="en-US" sz="2400" u="sng" dirty="0"/>
              <a:t>each</a:t>
            </a:r>
            <a:r>
              <a:rPr lang="en-US" sz="2400" dirty="0"/>
              <a:t> have 5 acres of land.</a:t>
            </a:r>
          </a:p>
          <a:p>
            <a:r>
              <a:rPr lang="en-US" sz="2400" dirty="0"/>
              <a:t>1 acre can give </a:t>
            </a:r>
            <a:r>
              <a:rPr lang="en-US" sz="2400" u="sng" dirty="0"/>
              <a:t>either</a:t>
            </a:r>
            <a:r>
              <a:rPr lang="en-US" sz="2400" dirty="0"/>
              <a:t> wheat or cotton as follows: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r>
              <a:rPr lang="en-US" sz="2400" dirty="0"/>
              <a:t>NZ has AA in wheat and cotton production.</a:t>
            </a:r>
          </a:p>
          <a:p>
            <a:r>
              <a:rPr lang="en-US" sz="2400" b="1" dirty="0"/>
              <a:t>However, each country has different comparative advantage, and </a:t>
            </a:r>
            <a:r>
              <a:rPr lang="en-US" sz="2400" b="1" u="sng" dirty="0"/>
              <a:t>BOTH</a:t>
            </a:r>
            <a:r>
              <a:rPr lang="en-US" sz="2400" b="1" dirty="0"/>
              <a:t> can still benefit from trade.</a:t>
            </a:r>
          </a:p>
          <a:p>
            <a:r>
              <a:rPr lang="en-US" sz="2400" dirty="0"/>
              <a:t>We need to look at the opportunity cost.</a:t>
            </a:r>
          </a:p>
        </p:txBody>
      </p:sp>
      <p:graphicFrame>
        <p:nvGraphicFramePr>
          <p:cNvPr id="5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151413"/>
              </p:ext>
            </p:extLst>
          </p:nvPr>
        </p:nvGraphicFramePr>
        <p:xfrm>
          <a:off x="484584" y="2705472"/>
          <a:ext cx="7543800" cy="1371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5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New Zealand </a:t>
                      </a: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sym typeface="Wingdings 3" pitchFamily="18" charset="2"/>
                        </a:rPr>
                        <a:t>(NZ)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Australia 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</a:rPr>
                        <a:t>(AUS)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Wheat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6 units</a:t>
                      </a:r>
                      <a:endParaRPr lang="en-US" sz="24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4 units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Cotton</a:t>
                      </a:r>
                      <a:endParaRPr lang="en-US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4 units</a:t>
                      </a:r>
                      <a:endParaRPr lang="en-US" sz="24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400" b="0" u="none" strike="noStrike" cap="none" normalizeH="0" baseline="0" dirty="0">
                          <a:ln>
                            <a:noFill/>
                          </a:ln>
                          <a:effectLst/>
                          <a:sym typeface="Wingdings 3" pitchFamily="18" charset="2"/>
                        </a:rPr>
                        <a:t>2 units</a:t>
                      </a:r>
                      <a:endParaRPr lang="en-US" sz="2400" b="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136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Advantage (CA)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Production Possibility Frontier </a:t>
            </a:r>
            <a:r>
              <a:rPr lang="en-US" sz="2400" dirty="0"/>
              <a:t>(PPF), showing all the combinations of wheat and cotton that can be produced.</a:t>
            </a:r>
          </a:p>
        </p:txBody>
      </p:sp>
      <p:pic>
        <p:nvPicPr>
          <p:cNvPr id="1026" name="Picture 2" descr="Image result for graph axis">
            <a:extLst>
              <a:ext uri="{FF2B5EF4-FFF2-40B4-BE49-F238E27FC236}">
                <a16:creationId xmlns:a16="http://schemas.microsoft.com/office/drawing/2014/main" id="{BD01DC4D-5231-4BEE-BA11-1906A4C24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276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Advantage (CA)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Production Possibility Frontier </a:t>
            </a:r>
            <a:r>
              <a:rPr lang="en-US" sz="2400" dirty="0"/>
              <a:t>(PPF), showing all the combinations of wheat and cotton that can be produced.</a:t>
            </a:r>
          </a:p>
        </p:txBody>
      </p:sp>
      <p:pic>
        <p:nvPicPr>
          <p:cNvPr id="1026" name="Picture 2" descr="Image result for graph axis">
            <a:extLst>
              <a:ext uri="{FF2B5EF4-FFF2-40B4-BE49-F238E27FC236}">
                <a16:creationId xmlns:a16="http://schemas.microsoft.com/office/drawing/2014/main" id="{BD01DC4D-5231-4BEE-BA11-1906A4C24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028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Advantage (CA)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u="sng" dirty="0"/>
              <a:t>Opportunity Cost of Wheat</a:t>
            </a:r>
          </a:p>
          <a:p>
            <a:r>
              <a:rPr lang="en-US" sz="2400" dirty="0"/>
              <a:t>NZ: to produce 1 </a:t>
            </a:r>
            <a:r>
              <a:rPr lang="en-US" sz="2400" dirty="0" err="1"/>
              <a:t>wht</a:t>
            </a:r>
            <a:r>
              <a:rPr lang="en-US" sz="2400" dirty="0"/>
              <a:t>, 4/6 cot must be sacrificed.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AUS</a:t>
            </a:r>
            <a:r>
              <a:rPr lang="en-US" sz="2400" dirty="0"/>
              <a:t>: to produce 1 </a:t>
            </a:r>
            <a:r>
              <a:rPr lang="en-US" sz="2400" dirty="0" err="1"/>
              <a:t>wht</a:t>
            </a:r>
            <a:r>
              <a:rPr lang="en-US" sz="2400" dirty="0"/>
              <a:t>, </a:t>
            </a:r>
            <a:r>
              <a:rPr lang="en-US" sz="2400" b="1" dirty="0"/>
              <a:t>2/4</a:t>
            </a:r>
            <a:r>
              <a:rPr lang="en-US" sz="2400" dirty="0"/>
              <a:t> cot must be sacrificed.</a:t>
            </a:r>
          </a:p>
          <a:p>
            <a:pPr marL="114300" indent="0">
              <a:buNone/>
            </a:pPr>
            <a:r>
              <a:rPr lang="en-US" sz="2400" u="sng" dirty="0"/>
              <a:t>Opportunity Cost of Cotton</a:t>
            </a:r>
            <a:endParaRPr lang="en-US" sz="2400" dirty="0"/>
          </a:p>
          <a:p>
            <a:r>
              <a:rPr lang="en-US" sz="2400" b="1" dirty="0">
                <a:solidFill>
                  <a:srgbClr val="FF0000"/>
                </a:solidFill>
              </a:rPr>
              <a:t>NZ</a:t>
            </a:r>
            <a:r>
              <a:rPr lang="en-US" sz="2400" dirty="0"/>
              <a:t>: to produce 1 cot, </a:t>
            </a:r>
            <a:r>
              <a:rPr lang="en-US" sz="2400" b="1" dirty="0"/>
              <a:t>6/4</a:t>
            </a:r>
            <a:r>
              <a:rPr lang="en-US" sz="2400" dirty="0"/>
              <a:t> </a:t>
            </a:r>
            <a:r>
              <a:rPr lang="en-US" sz="2400" dirty="0" err="1"/>
              <a:t>wht</a:t>
            </a:r>
            <a:r>
              <a:rPr lang="en-US" sz="2400" dirty="0"/>
              <a:t> must be sacrificed.</a:t>
            </a:r>
          </a:p>
          <a:p>
            <a:r>
              <a:rPr lang="en-US" sz="2400" dirty="0"/>
              <a:t>AUS: to produce 1 cot, 4/2 </a:t>
            </a:r>
            <a:r>
              <a:rPr lang="en-US" sz="2400" dirty="0" err="1"/>
              <a:t>wht</a:t>
            </a:r>
            <a:r>
              <a:rPr lang="en-US" sz="2400" dirty="0"/>
              <a:t> must be sacrificed.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FF0000"/>
                </a:solidFill>
              </a:rPr>
              <a:t>AUS</a:t>
            </a:r>
            <a:r>
              <a:rPr lang="en-US" sz="2400" dirty="0"/>
              <a:t> has lower opportunity cost in </a:t>
            </a:r>
            <a:r>
              <a:rPr lang="en-US" sz="2400" b="1" dirty="0">
                <a:solidFill>
                  <a:srgbClr val="FF0000"/>
                </a:solidFill>
              </a:rPr>
              <a:t>wheat</a:t>
            </a:r>
            <a:r>
              <a:rPr lang="en-US" sz="2400" dirty="0"/>
              <a:t> production.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NZ</a:t>
            </a:r>
            <a:r>
              <a:rPr lang="en-US" sz="2400" dirty="0"/>
              <a:t> has lower opportunity cost in </a:t>
            </a:r>
            <a:r>
              <a:rPr lang="en-US" sz="2400" b="1" dirty="0">
                <a:solidFill>
                  <a:srgbClr val="FF0000"/>
                </a:solidFill>
              </a:rPr>
              <a:t>cotton</a:t>
            </a:r>
            <a:r>
              <a:rPr lang="en-US" sz="2400" dirty="0"/>
              <a:t> production.</a:t>
            </a:r>
          </a:p>
        </p:txBody>
      </p:sp>
    </p:spTree>
    <p:extLst>
      <p:ext uri="{BB962C8B-B14F-4D97-AF65-F5344CB8AC3E}">
        <p14:creationId xmlns:p14="http://schemas.microsoft.com/office/powerpoint/2010/main" val="116262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Advantage (CA)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AUS has lower opportunity cost in wheat production.</a:t>
            </a:r>
          </a:p>
          <a:p>
            <a:r>
              <a:rPr lang="en-US" sz="2400" dirty="0"/>
              <a:t>NZ has lower opportunity cost in cotton production.</a:t>
            </a:r>
          </a:p>
          <a:p>
            <a:endParaRPr lang="en-US" sz="2400" dirty="0"/>
          </a:p>
          <a:p>
            <a:r>
              <a:rPr lang="en-US" sz="2400" dirty="0"/>
              <a:t>Theory of CA suggests that NZ should produce cotton while AUS should produce wheat.</a:t>
            </a:r>
          </a:p>
          <a:p>
            <a:r>
              <a:rPr lang="en-US" sz="2400" dirty="0"/>
              <a:t>NZ will produce 20 </a:t>
            </a:r>
            <a:r>
              <a:rPr lang="en-US" sz="2400" dirty="0" err="1"/>
              <a:t>wht</a:t>
            </a:r>
            <a:r>
              <a:rPr lang="en-US" sz="2400" dirty="0"/>
              <a:t> and AUS will produce 20 cot.</a:t>
            </a:r>
          </a:p>
          <a:p>
            <a:endParaRPr lang="en-US" sz="2400" dirty="0"/>
          </a:p>
          <a:p>
            <a:r>
              <a:rPr lang="en-US" sz="2400" dirty="0"/>
              <a:t>Both countries will gain from trade.</a:t>
            </a:r>
          </a:p>
          <a:p>
            <a:r>
              <a:rPr lang="en-US" sz="2400" dirty="0"/>
              <a:t>Let’s check!!!</a:t>
            </a:r>
          </a:p>
        </p:txBody>
      </p:sp>
    </p:spTree>
    <p:extLst>
      <p:ext uri="{BB962C8B-B14F-4D97-AF65-F5344CB8AC3E}">
        <p14:creationId xmlns:p14="http://schemas.microsoft.com/office/powerpoint/2010/main" val="4014113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Advantage (CA)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Production Possibility Frontier </a:t>
            </a:r>
            <a:r>
              <a:rPr lang="en-US" sz="2400" dirty="0"/>
              <a:t>(PPF), showing all the combinations of wheat and cotton that can be produced.</a:t>
            </a:r>
          </a:p>
        </p:txBody>
      </p:sp>
      <p:pic>
        <p:nvPicPr>
          <p:cNvPr id="1026" name="Picture 2" descr="Image result for graph axis">
            <a:extLst>
              <a:ext uri="{FF2B5EF4-FFF2-40B4-BE49-F238E27FC236}">
                <a16:creationId xmlns:a16="http://schemas.microsoft.com/office/drawing/2014/main" id="{BD01DC4D-5231-4BEE-BA11-1906A4C24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raph axis">
            <a:extLst>
              <a:ext uri="{FF2B5EF4-FFF2-40B4-BE49-F238E27FC236}">
                <a16:creationId xmlns:a16="http://schemas.microsoft.com/office/drawing/2014/main" id="{2A2D6C5F-DBDF-4829-8BE7-CA3EC2AA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55912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059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Balance of Payment (</a:t>
            </a:r>
            <a:r>
              <a:rPr lang="en-US" dirty="0" err="1"/>
              <a:t>BoP</a:t>
            </a:r>
            <a:r>
              <a:rPr lang="en-US" dirty="0"/>
              <a:t>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800600"/>
          </a:xfrm>
        </p:spPr>
        <p:txBody>
          <a:bodyPr>
            <a:normAutofit/>
          </a:bodyPr>
          <a:lstStyle/>
          <a:p>
            <a:r>
              <a:rPr lang="en-US" sz="2400" dirty="0" err="1"/>
              <a:t>BoP</a:t>
            </a:r>
            <a:r>
              <a:rPr lang="en-US" sz="2400" dirty="0"/>
              <a:t>: a statement of all transactions made between agents in one country and the rest of the world over a defined period of time, such as a quarter or a year</a:t>
            </a:r>
          </a:p>
          <a:p>
            <a:endParaRPr lang="en-US" sz="2400" dirty="0"/>
          </a:p>
          <a:p>
            <a:r>
              <a:rPr lang="en-US" sz="2400" dirty="0" err="1"/>
              <a:t>BoP</a:t>
            </a:r>
            <a:r>
              <a:rPr lang="en-US" sz="2400" dirty="0"/>
              <a:t> = current account + capital account</a:t>
            </a:r>
          </a:p>
          <a:p>
            <a:endParaRPr lang="en-US" sz="2400" dirty="0"/>
          </a:p>
          <a:p>
            <a:r>
              <a:rPr lang="en-US" sz="2400" dirty="0"/>
              <a:t>For some institutions, e.g. IMF,</a:t>
            </a:r>
          </a:p>
          <a:p>
            <a:pPr marL="114300" indent="0">
              <a:buNone/>
            </a:pPr>
            <a:r>
              <a:rPr lang="en-US" sz="2400" dirty="0" err="1"/>
              <a:t>BoP</a:t>
            </a:r>
            <a:r>
              <a:rPr lang="en-US" sz="2400" dirty="0"/>
              <a:t> = current account + (capital account + financial account)</a:t>
            </a:r>
          </a:p>
        </p:txBody>
      </p:sp>
    </p:spTree>
    <p:extLst>
      <p:ext uri="{BB962C8B-B14F-4D97-AF65-F5344CB8AC3E}">
        <p14:creationId xmlns:p14="http://schemas.microsoft.com/office/powerpoint/2010/main" val="3255191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Account (CA)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Current Account is the sum of </a:t>
            </a:r>
          </a:p>
          <a:p>
            <a:pPr lvl="1"/>
            <a:r>
              <a:rPr lang="en-US" sz="2400" dirty="0"/>
              <a:t>the balance of trade (exports minus imports),</a:t>
            </a:r>
          </a:p>
          <a:p>
            <a:pPr lvl="1"/>
            <a:r>
              <a:rPr lang="en-US" sz="2400" dirty="0"/>
              <a:t>factor income (earnings on foreign investments minus payments made to foreign investors),</a:t>
            </a:r>
          </a:p>
          <a:p>
            <a:pPr lvl="1"/>
            <a:r>
              <a:rPr lang="en-US" sz="2400" dirty="0"/>
              <a:t>and unilateral transfers (scholarship from abroad, foreign aid, donation to abroad, etc.).</a:t>
            </a:r>
          </a:p>
          <a:p>
            <a:pPr lvl="1"/>
            <a:endParaRPr lang="en-US" sz="2400" dirty="0"/>
          </a:p>
          <a:p>
            <a:r>
              <a:rPr lang="en-US" sz="2400" dirty="0"/>
              <a:t>Balance of trade constitutes a large proportion of the current account.</a:t>
            </a:r>
          </a:p>
          <a:p>
            <a:r>
              <a:rPr lang="en-US" sz="2400" dirty="0"/>
              <a:t>X &gt; M 	=&gt; trade surplus	=&gt; CA surplus </a:t>
            </a:r>
          </a:p>
          <a:p>
            <a:r>
              <a:rPr lang="en-US" sz="2400" dirty="0"/>
              <a:t>X &lt; M 	=&gt; trade deficit	=&gt; CA deficit</a:t>
            </a:r>
          </a:p>
        </p:txBody>
      </p:sp>
    </p:spTree>
    <p:extLst>
      <p:ext uri="{BB962C8B-B14F-4D97-AF65-F5344CB8AC3E}">
        <p14:creationId xmlns:p14="http://schemas.microsoft.com/office/powerpoint/2010/main" val="3332984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Capital Account (KA)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The capital account records the net change in ownership of foreign assets. It contains “</a:t>
            </a:r>
            <a:r>
              <a:rPr lang="en-US" sz="2400" u="sng" dirty="0"/>
              <a:t>reserve account</a:t>
            </a:r>
            <a:r>
              <a:rPr lang="en-US" sz="2400" dirty="0"/>
              <a:t>”.</a:t>
            </a:r>
          </a:p>
          <a:p>
            <a:r>
              <a:rPr lang="en-US" sz="2400" dirty="0"/>
              <a:t>KA = ∆ in foreign ownership of domestic assets</a:t>
            </a:r>
          </a:p>
          <a:p>
            <a:pPr marL="114300" indent="0">
              <a:buNone/>
            </a:pPr>
            <a:r>
              <a:rPr lang="en-US" sz="2400" dirty="0"/>
              <a:t>	 – ∆ in domestic ownership of foreign assets.</a:t>
            </a:r>
          </a:p>
          <a:p>
            <a:endParaRPr lang="en-US" sz="2400" dirty="0"/>
          </a:p>
          <a:p>
            <a:r>
              <a:rPr lang="en-US" sz="2400" b="1" dirty="0"/>
              <a:t>A surplus in the capital account (KA &gt; 0) </a:t>
            </a:r>
            <a:r>
              <a:rPr lang="en-US" sz="2400" dirty="0"/>
              <a:t>means money is flowing into the country, and it suggest borrowing or sales of domestic assets to foreigners.</a:t>
            </a:r>
          </a:p>
          <a:p>
            <a:r>
              <a:rPr lang="en-US" sz="2400" b="1" dirty="0"/>
              <a:t>A deficit in the capital account (KA &lt; 0) </a:t>
            </a:r>
            <a:r>
              <a:rPr lang="en-US" sz="2400" dirty="0"/>
              <a:t>means money is flowing out of the country, and it suggests the nation is increasing its ownership of foreign assets.</a:t>
            </a:r>
          </a:p>
        </p:txBody>
      </p:sp>
      <p:sp>
        <p:nvSpPr>
          <p:cNvPr id="4" name="AutoShape 2" descr="{\begin{aligned}{\mbox{Capital account}}&amp;={\mbox{Change in foreign ownership of domestic assets}}\\&amp;-{\mbox{Change in domestic ownership of foreign assets}}\\\end{aligned}}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{\begin{aligned}{\mbox{Capital account}}&amp;={\mbox{Change in foreign ownership of domestic assets}}\\&amp;-{\mbox{Change in domestic ownership of foreign assets}}\\\end{aligned}}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7" descr="{\begin{aligned}{\mbox{Capital account}}&amp;={\mbox{Change in foreign ownership of domestic assets}}\\&amp;-{\mbox{Change in domestic ownership of foreign assets}}\\\end{aligned}}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941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BoP</a:t>
            </a:r>
            <a:r>
              <a:rPr lang="en-US" dirty="0"/>
              <a:t> Identity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 theory, </a:t>
            </a:r>
            <a:r>
              <a:rPr lang="en-US" sz="2400" dirty="0" err="1"/>
              <a:t>BoP</a:t>
            </a:r>
            <a:r>
              <a:rPr lang="en-US" sz="2400" dirty="0"/>
              <a:t> = CA + KA = 0.</a:t>
            </a:r>
          </a:p>
          <a:p>
            <a:r>
              <a:rPr lang="en-US" sz="2400" dirty="0"/>
              <a:t>That is, if we have CA deficit, we must have KA surplus.</a:t>
            </a:r>
          </a:p>
          <a:p>
            <a:endParaRPr lang="en-US" sz="2400" dirty="0"/>
          </a:p>
          <a:p>
            <a:pPr marL="114300" indent="0">
              <a:buNone/>
            </a:pPr>
            <a:r>
              <a:rPr lang="en-US" sz="2400" dirty="0"/>
              <a:t>For example,</a:t>
            </a:r>
          </a:p>
          <a:p>
            <a:r>
              <a:rPr lang="en-US" sz="2400" dirty="0"/>
              <a:t>The US imports 100$ cars from Germany (thus, the US has X &lt; M: trade and CA deficit).</a:t>
            </a:r>
          </a:p>
          <a:p>
            <a:r>
              <a:rPr lang="en-US" sz="2400" dirty="0"/>
              <a:t>Since the payment is made in $, and the Germans do not spend this money, they will have to keep this money as deposits in the US banks (thus, we have KA surplus).</a:t>
            </a:r>
          </a:p>
        </p:txBody>
      </p:sp>
    </p:spTree>
    <p:extLst>
      <p:ext uri="{BB962C8B-B14F-4D97-AF65-F5344CB8AC3E}">
        <p14:creationId xmlns:p14="http://schemas.microsoft.com/office/powerpoint/2010/main" val="8587959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BoP</a:t>
            </a:r>
            <a:r>
              <a:rPr lang="en-US" dirty="0"/>
              <a:t> Identity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 reality, the </a:t>
            </a:r>
            <a:r>
              <a:rPr lang="en-US" sz="2400" dirty="0" err="1"/>
              <a:t>BoP</a:t>
            </a:r>
            <a:r>
              <a:rPr lang="en-US" sz="2400" dirty="0"/>
              <a:t> Identity does not hold.</a:t>
            </a:r>
          </a:p>
          <a:p>
            <a:r>
              <a:rPr lang="en-US" sz="2400" dirty="0"/>
              <a:t>The reason is mainly due to unilateral transfers.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36910"/>
            <a:ext cx="5184576" cy="4073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27847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อยู่ติดกัน">
  <a:themeElements>
    <a:clrScheme name="อยู่ติดกัน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อยู่ติดกัน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451</TotalTime>
  <Words>1106</Words>
  <Application>Microsoft Office PowerPoint</Application>
  <PresentationFormat>On-screen Show (4:3)</PresentationFormat>
  <Paragraphs>125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Cambria</vt:lpstr>
      <vt:lpstr>Wingdings 3</vt:lpstr>
      <vt:lpstr>อยู่ติดกัน</vt:lpstr>
      <vt:lpstr>International Economics</vt:lpstr>
      <vt:lpstr>Absolute and Comparative Adv.</vt:lpstr>
      <vt:lpstr>Absolute and Comparative Adv.</vt:lpstr>
      <vt:lpstr>Absolute Advantage (AA)</vt:lpstr>
      <vt:lpstr>Absolute Advantage (AA)</vt:lpstr>
      <vt:lpstr>Absolute Advantage (AA)</vt:lpstr>
      <vt:lpstr>Absolute Advantage (AA)</vt:lpstr>
      <vt:lpstr>Absolute Advantage (AA)</vt:lpstr>
      <vt:lpstr>Comparative Advantage (CA)</vt:lpstr>
      <vt:lpstr>Comparative Advantage (CA)</vt:lpstr>
      <vt:lpstr>Comparative Advantage (CA)</vt:lpstr>
      <vt:lpstr>Comparative Advantage (CA)</vt:lpstr>
      <vt:lpstr>Comparative Advantage (CA)</vt:lpstr>
      <vt:lpstr>Comparative Advantage (CA)</vt:lpstr>
      <vt:lpstr>Balance of Payment (BoP)</vt:lpstr>
      <vt:lpstr>Current Account (CA)</vt:lpstr>
      <vt:lpstr>Capital Account (KA)</vt:lpstr>
      <vt:lpstr>BoP Identity</vt:lpstr>
      <vt:lpstr>BoP Identity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Economics</dc:title>
  <dc:creator>LENOVO</dc:creator>
  <cp:lastModifiedBy>LENOVO</cp:lastModifiedBy>
  <cp:revision>26</cp:revision>
  <dcterms:created xsi:type="dcterms:W3CDTF">2019-04-22T19:37:37Z</dcterms:created>
  <dcterms:modified xsi:type="dcterms:W3CDTF">2019-11-20T19:16:28Z</dcterms:modified>
</cp:coreProperties>
</file>