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Lato" panose="020B0604020202020204" charset="0"/>
      <p:regular r:id="rId16"/>
      <p:bold r:id="rId17"/>
      <p:italic r:id="rId18"/>
      <p:boldItalic r:id="rId19"/>
    </p:embeddedFont>
    <p:embeddedFont>
      <p:font typeface="Montserrat" panose="020B0604020202020204"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5824AD6-C8D3-408C-ABA9-6470FE95AACE}">
  <a:tblStyle styleId="{05824AD6-C8D3-408C-ABA9-6470FE95AAC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66" y="19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10913838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hebalance.com/compare-term-universal-variable-whole-life-insurance-1289"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investopedia.com/terms/l/lifeinsurance.asp#ixzz5Qh4LNWMR"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10 minutes - Everybody has to talk and we will be judged both as a group and individually. </a:t>
            </a:r>
            <a:endParaRPr/>
          </a:p>
        </p:txBody>
      </p:sp>
    </p:spTree>
    <p:extLst>
      <p:ext uri="{BB962C8B-B14F-4D97-AF65-F5344CB8AC3E}">
        <p14:creationId xmlns:p14="http://schemas.microsoft.com/office/powerpoint/2010/main" val="2562402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4164dc248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4164dc248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35620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4164dc248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4164dc248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7024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417eb263eb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417eb263eb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GB"/>
              <a:t>If your term ‘expires’ but want to keep the policy your premium because significantly more expensive</a:t>
            </a:r>
            <a:endParaRPr/>
          </a:p>
          <a:p>
            <a:pPr marL="457200" lvl="0" indent="-298450" algn="l" rtl="0">
              <a:spcBef>
                <a:spcPts val="0"/>
              </a:spcBef>
              <a:spcAft>
                <a:spcPts val="0"/>
              </a:spcAft>
              <a:buSzPts val="1100"/>
              <a:buChar char="-"/>
            </a:pPr>
            <a:r>
              <a:rPr lang="en-GB"/>
              <a:t>Maybe profitable for couple of your but not for the rest of your life, so not favorable for young people</a:t>
            </a:r>
            <a:endParaRPr/>
          </a:p>
          <a:p>
            <a:pPr marL="457200" lvl="0" indent="-298450" algn="l" rtl="0">
              <a:spcBef>
                <a:spcPts val="0"/>
              </a:spcBef>
              <a:spcAft>
                <a:spcPts val="0"/>
              </a:spcAft>
              <a:buSzPts val="1100"/>
              <a:buChar char="-"/>
            </a:pPr>
            <a:r>
              <a:rPr lang="en-GB"/>
              <a:t>Old people the premium is high due to the higher risk </a:t>
            </a:r>
            <a:endParaRPr/>
          </a:p>
          <a:p>
            <a:pPr marL="457200" lvl="0" indent="-298450" algn="l" rtl="0">
              <a:spcBef>
                <a:spcPts val="0"/>
              </a:spcBef>
              <a:spcAft>
                <a:spcPts val="0"/>
              </a:spcAft>
              <a:buSzPts val="1100"/>
              <a:buChar char="-"/>
            </a:pPr>
            <a:endParaRPr/>
          </a:p>
        </p:txBody>
      </p:sp>
    </p:spTree>
    <p:extLst>
      <p:ext uri="{BB962C8B-B14F-4D97-AF65-F5344CB8AC3E}">
        <p14:creationId xmlns:p14="http://schemas.microsoft.com/office/powerpoint/2010/main" val="4073882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4164dc248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4164dc248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79718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4164dc248a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4164dc248a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300" u="sng">
                <a:solidFill>
                  <a:schemeClr val="hlink"/>
                </a:solidFill>
                <a:highlight>
                  <a:srgbClr val="F3F3F3"/>
                </a:highlight>
                <a:latin typeface="Lato"/>
                <a:ea typeface="Lato"/>
                <a:cs typeface="Lato"/>
                <a:sym typeface="Lato"/>
                <a:hlinkClick r:id="rId3"/>
              </a:rPr>
              <a:t>https://www.thebalance.com/compare-term-universal-variable-whole-life-insurance-1289</a:t>
            </a:r>
            <a:r>
              <a:rPr lang="en-GB" sz="1300">
                <a:highlight>
                  <a:srgbClr val="F3F3F3"/>
                </a:highlight>
                <a:latin typeface="Lato"/>
                <a:ea typeface="Lato"/>
                <a:cs typeface="Lato"/>
                <a:sym typeface="Lato"/>
              </a:rPr>
              <a:t>. </a:t>
            </a:r>
            <a:endParaRPr sz="1300">
              <a:highlight>
                <a:srgbClr val="F3F3F3"/>
              </a:highlight>
              <a:latin typeface="Lato"/>
              <a:ea typeface="Lato"/>
              <a:cs typeface="Lato"/>
              <a:sym typeface="Lato"/>
            </a:endParaRPr>
          </a:p>
          <a:p>
            <a:pPr marL="0" lvl="0" indent="0" algn="l" rtl="0">
              <a:spcBef>
                <a:spcPts val="0"/>
              </a:spcBef>
              <a:spcAft>
                <a:spcPts val="0"/>
              </a:spcAft>
              <a:buNone/>
            </a:pPr>
            <a:r>
              <a:rPr lang="en-GB" sz="1300">
                <a:highlight>
                  <a:srgbClr val="F3F3F3"/>
                </a:highlight>
                <a:latin typeface="Lato"/>
                <a:ea typeface="Lato"/>
                <a:cs typeface="Lato"/>
                <a:sym typeface="Lato"/>
              </a:rPr>
              <a:t>Cash value component= </a:t>
            </a:r>
            <a:r>
              <a:rPr lang="en-GB" sz="1200">
                <a:highlight>
                  <a:srgbClr val="FFFFFF"/>
                </a:highlight>
              </a:rPr>
              <a:t>Serves two purposes. It is a savings account, which can be used by the policyholder, during the life of the insured, with cash accumulated on a tax-deferred basis. The second purpose is to offset the rising cost or to provide insurance as the insured ages.</a:t>
            </a:r>
            <a:endParaRPr sz="1200">
              <a:highlight>
                <a:srgbClr val="FFFFFF"/>
              </a:highlight>
            </a:endParaRPr>
          </a:p>
          <a:p>
            <a:pPr marL="0" lvl="0" indent="0" algn="l" rtl="0">
              <a:lnSpc>
                <a:spcPct val="115000"/>
              </a:lnSpc>
              <a:spcBef>
                <a:spcPts val="0"/>
              </a:spcBef>
              <a:spcAft>
                <a:spcPts val="0"/>
              </a:spcAft>
              <a:buNone/>
            </a:pPr>
            <a:r>
              <a:rPr lang="en-GB" sz="1200">
                <a:solidFill>
                  <a:srgbClr val="003399"/>
                </a:solidFill>
                <a:highlight>
                  <a:srgbClr val="FFFFFF"/>
                </a:highlight>
                <a:uFill>
                  <a:noFill/>
                </a:uFill>
                <a:hlinkClick r:id="rId4"/>
              </a:rPr>
              <a:t>https://www.investopedia.com/terms/l/lifeinsurance.asp#ixzz5Qh4LNWMR</a:t>
            </a:r>
            <a:r>
              <a:rPr lang="en-GB" sz="1200">
                <a:highlight>
                  <a:srgbClr val="FFFFFF"/>
                </a:highlight>
              </a:rPr>
              <a:t> </a:t>
            </a:r>
            <a:endParaRPr sz="1300">
              <a:highlight>
                <a:srgbClr val="F3F3F3"/>
              </a:highlight>
              <a:latin typeface="Lato"/>
              <a:ea typeface="Lato"/>
              <a:cs typeface="Lato"/>
              <a:sym typeface="Lato"/>
            </a:endParaRPr>
          </a:p>
        </p:txBody>
      </p:sp>
    </p:spTree>
    <p:extLst>
      <p:ext uri="{BB962C8B-B14F-4D97-AF65-F5344CB8AC3E}">
        <p14:creationId xmlns:p14="http://schemas.microsoft.com/office/powerpoint/2010/main" val="291360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417eb263eb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417eb263e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1241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417eb263e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417eb263e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Lato"/>
                <a:ea typeface="Lato"/>
                <a:cs typeface="Lato"/>
                <a:sym typeface="Lato"/>
              </a:rPr>
              <a:t>Bancassurance is an up-and-coming business model that enables insurance companies to sell their products through bank distribution channels. Banks benefit by enriching the customer’s portfolio, insurers have access to customer databases and profiles and customers have an opportunity to purchase a broader range of products and services to meet their demanding needs. </a:t>
            </a:r>
            <a:r>
              <a:rPr lang="en-GB" sz="1000"/>
              <a:t>Banks are analyzing customer preferences, and insurers must manufacture products in tandem with their bank partner’s recommendations and requirements. </a:t>
            </a:r>
            <a:endParaRPr sz="1000"/>
          </a:p>
          <a:p>
            <a:pPr marL="0" lvl="0" indent="0" algn="l" rtl="0">
              <a:spcBef>
                <a:spcPts val="0"/>
              </a:spcBef>
              <a:spcAft>
                <a:spcPts val="0"/>
              </a:spcAft>
              <a:buNone/>
            </a:pPr>
            <a:endParaRPr sz="1000"/>
          </a:p>
          <a:p>
            <a:pPr marL="0" lvl="0" indent="0" algn="l" rtl="0">
              <a:spcBef>
                <a:spcPts val="0"/>
              </a:spcBef>
              <a:spcAft>
                <a:spcPts val="0"/>
              </a:spcAft>
              <a:buNone/>
            </a:pPr>
            <a:r>
              <a:rPr lang="en-GB" sz="1000"/>
              <a:t>The products that are provided within the bancassurance are both life insurance products as well as non-life products. </a:t>
            </a:r>
            <a:endParaRPr sz="1000"/>
          </a:p>
          <a:p>
            <a:pPr marL="0" lvl="0" indent="0" algn="l" rtl="0">
              <a:spcBef>
                <a:spcPts val="0"/>
              </a:spcBef>
              <a:spcAft>
                <a:spcPts val="0"/>
              </a:spcAft>
              <a:buNone/>
            </a:pPr>
            <a:endParaRPr sz="1000"/>
          </a:p>
          <a:p>
            <a:pPr marL="0" lvl="0" indent="0" algn="l" rtl="0">
              <a:spcBef>
                <a:spcPts val="0"/>
              </a:spcBef>
              <a:spcAft>
                <a:spcPts val="0"/>
              </a:spcAft>
              <a:buNone/>
            </a:pPr>
            <a:r>
              <a:rPr lang="en-GB" sz="1000"/>
              <a:t>The insurance regulatory and development authority. </a:t>
            </a:r>
            <a:endParaRPr sz="1000"/>
          </a:p>
          <a:p>
            <a:pPr marL="0" lvl="0" indent="0" algn="l" rtl="0">
              <a:spcBef>
                <a:spcPts val="0"/>
              </a:spcBef>
              <a:spcAft>
                <a:spcPts val="0"/>
              </a:spcAft>
              <a:buNone/>
            </a:pPr>
            <a:endParaRPr sz="1000"/>
          </a:p>
          <a:p>
            <a:pPr marL="0" lvl="0" indent="0" algn="l" rtl="0">
              <a:spcBef>
                <a:spcPts val="0"/>
              </a:spcBef>
              <a:spcAft>
                <a:spcPts val="0"/>
              </a:spcAft>
              <a:buNone/>
            </a:pPr>
            <a:r>
              <a:rPr lang="en-GB" sz="1000"/>
              <a:t>Bancassurance is well used in Europe and here we can see a high growth rate in the industry → why this is will be explained in the next slide. </a:t>
            </a:r>
            <a:endParaRPr sz="1000"/>
          </a:p>
          <a:p>
            <a:pPr marL="0" lvl="0" indent="0" algn="l" rtl="0">
              <a:spcBef>
                <a:spcPts val="0"/>
              </a:spcBef>
              <a:spcAft>
                <a:spcPts val="0"/>
              </a:spcAft>
              <a:buNone/>
            </a:pPr>
            <a:r>
              <a:rPr lang="en-GB" sz="1000"/>
              <a:t>It is also a common product in Latin America as well as in China. The rest of the world…. </a:t>
            </a:r>
            <a:endParaRPr sz="1000"/>
          </a:p>
          <a:p>
            <a:pPr marL="0" lvl="0" indent="0" algn="l" rtl="0">
              <a:spcBef>
                <a:spcPts val="0"/>
              </a:spcBef>
              <a:spcAft>
                <a:spcPts val="0"/>
              </a:spcAft>
              <a:buNone/>
            </a:pPr>
            <a:endParaRPr sz="1000"/>
          </a:p>
        </p:txBody>
      </p:sp>
    </p:spTree>
    <p:extLst>
      <p:ext uri="{BB962C8B-B14F-4D97-AF65-F5344CB8AC3E}">
        <p14:creationId xmlns:p14="http://schemas.microsoft.com/office/powerpoint/2010/main" val="674792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417eb263eb_2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417eb263eb_2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rgbClr val="111111"/>
                </a:solidFill>
                <a:highlight>
                  <a:srgbClr val="FFFFFF"/>
                </a:highlight>
              </a:rPr>
              <a:t>The Glass-Steagall Act of 1933 prohibited U.S. banks from entering into business with firms that provided another type of financial service.  In 1999, most of the Glass-Steagall Act was repealed allowing bancassurance, also known as Allfinanz. However, it still has not been fully accepted as a practice for most forms of insurance. </a:t>
            </a:r>
            <a:endParaRPr/>
          </a:p>
        </p:txBody>
      </p:sp>
    </p:spTree>
    <p:extLst>
      <p:ext uri="{BB962C8B-B14F-4D97-AF65-F5344CB8AC3E}">
        <p14:creationId xmlns:p14="http://schemas.microsoft.com/office/powerpoint/2010/main" val="2860641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417eb263eb_2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417eb263eb_2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'Integrated models'</a:t>
            </a:r>
            <a:r>
              <a:rPr lang="en-GB"/>
              <a:t> is insurance activity deeply integrated with bank's processes. </a:t>
            </a:r>
            <a:endParaRPr/>
          </a:p>
          <a:p>
            <a:pPr marL="457200" lvl="0" indent="-298450" algn="l" rtl="0">
              <a:spcBef>
                <a:spcPts val="0"/>
              </a:spcBef>
              <a:spcAft>
                <a:spcPts val="0"/>
              </a:spcAft>
              <a:buSzPts val="1100"/>
              <a:buChar char="-"/>
            </a:pPr>
            <a:r>
              <a:rPr lang="en-GB"/>
              <a:t>Premium is usually collected by the bank, usually direct debit from customer's account held in that bank. </a:t>
            </a:r>
            <a:endParaRPr/>
          </a:p>
          <a:p>
            <a:pPr marL="457200" lvl="0" indent="-298450" algn="l" rtl="0">
              <a:spcBef>
                <a:spcPts val="0"/>
              </a:spcBef>
              <a:spcAft>
                <a:spcPts val="0"/>
              </a:spcAft>
              <a:buSzPts val="1100"/>
              <a:buChar char="-"/>
            </a:pPr>
            <a:r>
              <a:rPr lang="en-GB"/>
              <a:t>New business data entry is done in the bank branches and workflows between the bank and the insurance companies are automated. </a:t>
            </a:r>
            <a:endParaRPr/>
          </a:p>
          <a:p>
            <a:pPr marL="457200" lvl="0" indent="-298450" algn="l" rtl="0">
              <a:spcBef>
                <a:spcPts val="0"/>
              </a:spcBef>
              <a:spcAft>
                <a:spcPts val="0"/>
              </a:spcAft>
              <a:buSzPts val="1100"/>
              <a:buChar char="-"/>
            </a:pPr>
            <a:r>
              <a:rPr lang="en-GB"/>
              <a:t>In most cases, asset management is done by the bank’s asset management subsidiary.</a:t>
            </a:r>
            <a:endParaRPr/>
          </a:p>
          <a:p>
            <a:pPr marL="0" lvl="0" indent="0" algn="l" rtl="0">
              <a:lnSpc>
                <a:spcPct val="115000"/>
              </a:lnSpc>
              <a:spcBef>
                <a:spcPts val="700"/>
              </a:spcBef>
              <a:spcAft>
                <a:spcPts val="0"/>
              </a:spcAft>
              <a:buNone/>
            </a:pPr>
            <a:r>
              <a:rPr lang="en-GB" sz="1050">
                <a:solidFill>
                  <a:srgbClr val="222222"/>
                </a:solidFill>
              </a:rPr>
              <a:t>'</a:t>
            </a:r>
            <a:r>
              <a:rPr lang="en-GB" sz="1050" b="1">
                <a:solidFill>
                  <a:srgbClr val="222222"/>
                </a:solidFill>
              </a:rPr>
              <a:t>Non-integrated Models'</a:t>
            </a:r>
            <a:r>
              <a:rPr lang="en-GB" sz="1050">
                <a:solidFill>
                  <a:srgbClr val="222222"/>
                </a:solidFill>
              </a:rPr>
              <a:t> – The sale of life insurance products by branch staff has been limited by regulatory constraints since most investment-based products can only be sold by authorised financial advisers who have obtained a minimum qualification.</a:t>
            </a:r>
            <a:endParaRPr sz="1050">
              <a:solidFill>
                <a:srgbClr val="222222"/>
              </a:solidFill>
            </a:endParaRPr>
          </a:p>
          <a:p>
            <a:pPr marL="0" lvl="0" indent="0" algn="l" rtl="0">
              <a:lnSpc>
                <a:spcPct val="115000"/>
              </a:lnSpc>
              <a:spcBef>
                <a:spcPts val="700"/>
              </a:spcBef>
              <a:spcAft>
                <a:spcPts val="0"/>
              </a:spcAft>
              <a:buNone/>
            </a:pPr>
            <a:r>
              <a:rPr lang="en-GB" sz="1050">
                <a:solidFill>
                  <a:srgbClr val="222222"/>
                </a:solidFill>
              </a:rPr>
              <a:t>Banks have therefore set up networks of financial advisers authorised to sell regulated insurance products.They usually operate as tied agents and sell exclusively the products manufactured by the bank’s in-house insurance company or its third-party provider(s).</a:t>
            </a:r>
            <a:endParaRPr sz="1050">
              <a:solidFill>
                <a:srgbClr val="222222"/>
              </a:solidFill>
            </a:endParaRPr>
          </a:p>
          <a:p>
            <a:pPr marL="0" lvl="0" indent="0" algn="l" rtl="0">
              <a:lnSpc>
                <a:spcPct val="115000"/>
              </a:lnSpc>
              <a:spcBef>
                <a:spcPts val="700"/>
              </a:spcBef>
              <a:spcAft>
                <a:spcPts val="0"/>
              </a:spcAft>
              <a:buNone/>
            </a:pPr>
            <a:r>
              <a:rPr lang="en-GB" sz="1050">
                <a:solidFill>
                  <a:srgbClr val="222222"/>
                </a:solidFill>
              </a:rPr>
              <a:t>A proactive approach is used to generate leads for the financial advisers from the customer base, including through mailings and telesales. There is increasing focus on developing relationships with the large number of customers who rarely or never visit a bank branch.</a:t>
            </a:r>
            <a:endParaRPr sz="1050">
              <a:solidFill>
                <a:srgbClr val="222222"/>
              </a:solidFill>
            </a:endParaRPr>
          </a:p>
          <a:p>
            <a:pPr marL="0" lvl="0" indent="0" algn="l" rtl="0">
              <a:spcBef>
                <a:spcPts val="700"/>
              </a:spcBef>
              <a:spcAft>
                <a:spcPts val="0"/>
              </a:spcAft>
              <a:buNone/>
            </a:pPr>
            <a:endParaRPr/>
          </a:p>
        </p:txBody>
      </p:sp>
    </p:spTree>
    <p:extLst>
      <p:ext uri="{BB962C8B-B14F-4D97-AF65-F5344CB8AC3E}">
        <p14:creationId xmlns:p14="http://schemas.microsoft.com/office/powerpoint/2010/main" val="2124268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417eb263eb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417eb263e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a:t>Banks:</a:t>
            </a:r>
            <a:endParaRPr sz="1000"/>
          </a:p>
          <a:p>
            <a:pPr marL="0" lvl="0" indent="0" algn="l" rtl="0">
              <a:spcBef>
                <a:spcPts val="0"/>
              </a:spcBef>
              <a:spcAft>
                <a:spcPts val="0"/>
              </a:spcAft>
              <a:buNone/>
            </a:pPr>
            <a:r>
              <a:rPr lang="en-GB" sz="1000"/>
              <a:t>The banks will have a more diversified revenue due to the additional fee-based income from the bancassurance. They will also be able to develop their product portfolio when collaborating with the insurance company, hence becoming more attractive and more competitive in the industry. </a:t>
            </a:r>
            <a:endParaRPr sz="1000"/>
          </a:p>
          <a:p>
            <a:pPr marL="0" lvl="0" indent="0" algn="l" rtl="0">
              <a:spcBef>
                <a:spcPts val="0"/>
              </a:spcBef>
              <a:spcAft>
                <a:spcPts val="0"/>
              </a:spcAft>
              <a:buNone/>
            </a:pPr>
            <a:endParaRPr sz="1000"/>
          </a:p>
          <a:p>
            <a:pPr marL="0" lvl="0" indent="0" algn="l" rtl="0">
              <a:spcBef>
                <a:spcPts val="0"/>
              </a:spcBef>
              <a:spcAft>
                <a:spcPts val="0"/>
              </a:spcAft>
              <a:buNone/>
            </a:pPr>
            <a:r>
              <a:rPr lang="en-GB" sz="1000"/>
              <a:t>Insurance company: </a:t>
            </a:r>
            <a:endParaRPr sz="1000"/>
          </a:p>
          <a:p>
            <a:pPr marL="0" lvl="0" indent="0" algn="l" rtl="0">
              <a:spcBef>
                <a:spcPts val="0"/>
              </a:spcBef>
              <a:spcAft>
                <a:spcPts val="0"/>
              </a:spcAft>
              <a:buNone/>
            </a:pPr>
            <a:r>
              <a:rPr lang="en-GB" sz="1000"/>
              <a:t>Increased turnover due to increased profits. Thanks to the access of the bank’s clients the insurance company can reach a higher market penetration. All this will lead to an improved brand equity for the company. </a:t>
            </a:r>
            <a:endParaRPr sz="1000"/>
          </a:p>
          <a:p>
            <a:pPr marL="0" lvl="0" indent="0" algn="l" rtl="0">
              <a:spcBef>
                <a:spcPts val="0"/>
              </a:spcBef>
              <a:spcAft>
                <a:spcPts val="0"/>
              </a:spcAft>
              <a:buNone/>
            </a:pPr>
            <a:endParaRPr sz="1000"/>
          </a:p>
          <a:p>
            <a:pPr marL="0" lvl="0" indent="0" algn="l" rtl="0">
              <a:spcBef>
                <a:spcPts val="0"/>
              </a:spcBef>
              <a:spcAft>
                <a:spcPts val="0"/>
              </a:spcAft>
              <a:buNone/>
            </a:pPr>
            <a:r>
              <a:rPr lang="en-GB" sz="1000"/>
              <a:t>Customers: </a:t>
            </a:r>
            <a:endParaRPr sz="1000"/>
          </a:p>
          <a:p>
            <a:pPr marL="0" lvl="0" indent="0" algn="l" rtl="0">
              <a:spcBef>
                <a:spcPts val="0"/>
              </a:spcBef>
              <a:spcAft>
                <a:spcPts val="0"/>
              </a:spcAft>
              <a:buNone/>
            </a:pPr>
            <a:r>
              <a:rPr lang="en-GB" sz="1000"/>
              <a:t>Since the bank will now provide the customers with their insurance products, it will be easier and more comfortable for the customers to handle their financial arrends. It is also a highly competitive market which puts a lot of pressure on the banks and insurance companies to always provide the best products to their customers - which is a huge advantage for the insurance takers. </a:t>
            </a:r>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3375572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417eb263eb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417eb263eb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As long as there is data, we can optimize bancassurance models.</a:t>
            </a:r>
            <a:br>
              <a:rPr lang="en-GB"/>
            </a:br>
            <a:r>
              <a:rPr lang="en-GB"/>
              <a:t>Bancassurance will continue to be a viable channel for insurance sales. For bancassurance to be optimally successful, however, a deep integration between the bank and insurer needs to exist, wherein a multi-channel and multi-product strategy with all the necessary components – product, channel, and customer – are in alignment.</a:t>
            </a:r>
            <a:endParaRPr/>
          </a:p>
          <a:p>
            <a:pPr marL="0" lvl="0" indent="0" algn="l" rtl="0">
              <a:spcBef>
                <a:spcPts val="0"/>
              </a:spcBef>
              <a:spcAft>
                <a:spcPts val="0"/>
              </a:spcAft>
              <a:buNone/>
            </a:pPr>
            <a:endParaRPr/>
          </a:p>
          <a:p>
            <a:pPr marL="0" lvl="0" indent="0" algn="l" rtl="0">
              <a:spcBef>
                <a:spcPts val="0"/>
              </a:spcBef>
              <a:spcAft>
                <a:spcPts val="0"/>
              </a:spcAft>
              <a:buNone/>
            </a:pPr>
            <a:r>
              <a:rPr lang="en-GB"/>
              <a:t>With this increased opportunity comes increased competition. In order to differentiate themselves, bancassurers in both emerging and mature markets must deliver innovative products aligned with target consumers through efficient distribution channels.</a:t>
            </a:r>
            <a:br>
              <a:rPr lang="en-GB"/>
            </a:br>
            <a:endParaRPr/>
          </a:p>
        </p:txBody>
      </p:sp>
    </p:spTree>
    <p:extLst>
      <p:ext uri="{BB962C8B-B14F-4D97-AF65-F5344CB8AC3E}">
        <p14:creationId xmlns:p14="http://schemas.microsoft.com/office/powerpoint/2010/main" val="10562442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417eb263eb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417eb263eb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42131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name="adj" fmla="val 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name="adj" fmla="val 5000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150" y="1145825"/>
              <a:ext cx="3996600" cy="3996900"/>
            </a:xfrm>
            <a:prstGeom prst="diagStripe">
              <a:avLst>
                <a:gd name="adj" fmla="val 58774"/>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5400000">
              <a:off x="1646" y="-75"/>
              <a:ext cx="2299800" cy="23001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652821" y="590035"/>
              <a:ext cx="2300100" cy="2299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3537150" y="1578400"/>
            <a:ext cx="5017500" cy="1578900"/>
          </a:xfrm>
          <a:prstGeom prst="rect">
            <a:avLst/>
          </a:prstGeom>
        </p:spPr>
        <p:txBody>
          <a:bodyPr spcFirstLastPara="1" wrap="square" lIns="91425" tIns="91425" rIns="91425" bIns="91425" anchor="t" anchorCtr="0"/>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5083950" y="3924925"/>
            <a:ext cx="3470700" cy="506100"/>
          </a:xfrm>
          <a:prstGeom prst="rect">
            <a:avLst/>
          </a:prstGeom>
        </p:spPr>
        <p:txBody>
          <a:bodyPr spcFirstLastPara="1" wrap="square" lIns="91425" tIns="91425" rIns="91425" bIns="91425" anchor="t" anchorCtr="0"/>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18" name="Google Shape;18;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3"/>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3"/>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3"/>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 name="Google Shape;39;p3"/>
          <p:cNvSpPr txBox="1">
            <a:spLocks noGrp="1"/>
          </p:cNvSpPr>
          <p:nvPr>
            <p:ph type="title"/>
          </p:nvPr>
        </p:nvSpPr>
        <p:spPr>
          <a:xfrm>
            <a:off x="823850" y="2053000"/>
            <a:ext cx="4587000" cy="1148700"/>
          </a:xfrm>
          <a:prstGeom prst="rect">
            <a:avLst/>
          </a:prstGeom>
        </p:spPr>
        <p:txBody>
          <a:bodyPr spcFirstLastPara="1" wrap="square" lIns="91425" tIns="91425" rIns="91425" bIns="91425" anchor="ctr"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0" name="Google Shape;40;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6" name="Google Shape;46;p4"/>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47" name="Google Shape;47;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53" name="Google Shape;53;p5"/>
          <p:cNvSpPr txBox="1">
            <a:spLocks noGrp="1"/>
          </p:cNvSpPr>
          <p:nvPr>
            <p:ph type="body" idx="1"/>
          </p:nvPr>
        </p:nvSpPr>
        <p:spPr>
          <a:xfrm>
            <a:off x="1297500" y="1567550"/>
            <a:ext cx="3403200" cy="2911200"/>
          </a:xfrm>
          <a:prstGeom prst="rect">
            <a:avLst/>
          </a:prstGeom>
        </p:spPr>
        <p:txBody>
          <a:bodyPr spcFirstLastPara="1" wrap="square" lIns="91425" tIns="91425" rIns="91425" bIns="91425" anchor="t" anchorCtr="0"/>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4" name="Google Shape;54;p5"/>
          <p:cNvSpPr txBox="1">
            <a:spLocks noGrp="1"/>
          </p:cNvSpPr>
          <p:nvPr>
            <p:ph type="body" idx="2"/>
          </p:nvPr>
        </p:nvSpPr>
        <p:spPr>
          <a:xfrm>
            <a:off x="4933221" y="1567550"/>
            <a:ext cx="3403200" cy="2911200"/>
          </a:xfrm>
          <a:prstGeom prst="rect">
            <a:avLst/>
          </a:prstGeom>
        </p:spPr>
        <p:txBody>
          <a:bodyPr spcFirstLastPara="1" wrap="square" lIns="91425" tIns="91425" rIns="91425" bIns="91425" anchor="t" anchorCtr="0"/>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5" name="Google Shape;5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6"/>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 name="Google Shape;60;p6"/>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1" name="Google Shape;6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7"/>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7"/>
          <p:cNvSpPr txBox="1">
            <a:spLocks noGrp="1"/>
          </p:cNvSpPr>
          <p:nvPr>
            <p:ph type="title"/>
          </p:nvPr>
        </p:nvSpPr>
        <p:spPr>
          <a:xfrm>
            <a:off x="1297500" y="393750"/>
            <a:ext cx="3798900" cy="1493100"/>
          </a:xfrm>
          <a:prstGeom prst="rect">
            <a:avLst/>
          </a:prstGeom>
        </p:spPr>
        <p:txBody>
          <a:bodyPr spcFirstLastPara="1" wrap="square" lIns="91425" tIns="91425" rIns="91425" bIns="91425" anchor="t"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7" name="Google Shape;67;p7"/>
          <p:cNvSpPr txBox="1">
            <a:spLocks noGrp="1"/>
          </p:cNvSpPr>
          <p:nvPr>
            <p:ph type="body" idx="1"/>
          </p:nvPr>
        </p:nvSpPr>
        <p:spPr>
          <a:xfrm>
            <a:off x="1297500" y="1972550"/>
            <a:ext cx="3798900" cy="2415900"/>
          </a:xfrm>
          <a:prstGeom prst="rect">
            <a:avLst/>
          </a:prstGeom>
        </p:spPr>
        <p:txBody>
          <a:bodyPr spcFirstLastPara="1" wrap="square" lIns="91425" tIns="91425" rIns="91425" bIns="91425" anchor="t" anchorCtr="0"/>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8" name="Google Shape;68;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8"/>
            <p:cNvSpPr/>
            <p:nvPr/>
          </p:nvSpPr>
          <p:spPr>
            <a:xfrm rot="5400000">
              <a:off x="4840825" y="6000"/>
              <a:ext cx="42987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8"/>
            <p:cNvSpPr/>
            <p:nvPr/>
          </p:nvSpPr>
          <p:spPr>
            <a:xfrm rot="-5400000">
              <a:off x="5618399" y="123664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8"/>
            <p:cNvSpPr/>
            <p:nvPr/>
          </p:nvSpPr>
          <p:spPr>
            <a:xfrm flipH="1">
              <a:off x="5849857" y="144407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8"/>
            <p:cNvSpPr/>
            <p:nvPr/>
          </p:nvSpPr>
          <p:spPr>
            <a:xfrm rot="-5400000">
              <a:off x="5987081" y="246974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8"/>
            <p:cNvSpPr/>
            <p:nvPr/>
          </p:nvSpPr>
          <p:spPr>
            <a:xfrm flipH="1">
              <a:off x="6222115" y="2677179"/>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8"/>
            <p:cNvSpPr/>
            <p:nvPr/>
          </p:nvSpPr>
          <p:spPr>
            <a:xfrm rot="-5400000">
              <a:off x="6675341" y="186224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8"/>
            <p:cNvSpPr/>
            <p:nvPr/>
          </p:nvSpPr>
          <p:spPr>
            <a:xfrm flipH="1">
              <a:off x="6908099" y="2069680"/>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rot="-5400000">
              <a:off x="6861141" y="247808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8"/>
            <p:cNvSpPr/>
            <p:nvPr/>
          </p:nvSpPr>
          <p:spPr>
            <a:xfrm flipH="1">
              <a:off x="7965266" y="269319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8"/>
            <p:cNvSpPr/>
            <p:nvPr/>
          </p:nvSpPr>
          <p:spPr>
            <a:xfrm flipH="1">
              <a:off x="8145082" y="330903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rot="-5400000">
              <a:off x="7047599" y="309534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flipH="1">
              <a:off x="7276649" y="330278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8"/>
            <p:cNvSpPr/>
            <p:nvPr/>
          </p:nvSpPr>
          <p:spPr>
            <a:xfrm rot="-5400000">
              <a:off x="7227414" y="3711189"/>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8"/>
            <p:cNvSpPr/>
            <p:nvPr/>
          </p:nvSpPr>
          <p:spPr>
            <a:xfrm flipH="1">
              <a:off x="7462448" y="391862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8"/>
            <p:cNvSpPr/>
            <p:nvPr/>
          </p:nvSpPr>
          <p:spPr>
            <a:xfrm rot="-5400000">
              <a:off x="8102491" y="37188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flipH="1">
              <a:off x="8334533" y="392629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rot="-5400000">
              <a:off x="8288290" y="433470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9" name="Google Shape;89;p8"/>
          <p:cNvSpPr txBox="1">
            <a:spLocks noGrp="1"/>
          </p:cNvSpPr>
          <p:nvPr>
            <p:ph type="title"/>
          </p:nvPr>
        </p:nvSpPr>
        <p:spPr>
          <a:xfrm>
            <a:off x="823850" y="866775"/>
            <a:ext cx="4587000" cy="3521100"/>
          </a:xfrm>
          <a:prstGeom prst="rect">
            <a:avLst/>
          </a:prstGeom>
        </p:spPr>
        <p:txBody>
          <a:bodyPr spcFirstLastPara="1" wrap="square" lIns="91425" tIns="91425" rIns="91425" bIns="91425" anchor="ctr"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0" name="Google Shape;90;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9"/>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9"/>
          <p:cNvSpPr txBox="1">
            <a:spLocks noGrp="1"/>
          </p:cNvSpPr>
          <p:nvPr>
            <p:ph type="title"/>
          </p:nvPr>
        </p:nvSpPr>
        <p:spPr>
          <a:xfrm>
            <a:off x="1297500" y="1658325"/>
            <a:ext cx="3036300" cy="1751700"/>
          </a:xfrm>
          <a:prstGeom prst="rect">
            <a:avLst/>
          </a:prstGeom>
        </p:spPr>
        <p:txBody>
          <a:bodyPr spcFirstLastPara="1" wrap="square" lIns="91425" tIns="91425" rIns="91425" bIns="91425" anchor="t"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96" name="Google Shape;96;p9"/>
          <p:cNvSpPr txBox="1">
            <a:spLocks noGrp="1"/>
          </p:cNvSpPr>
          <p:nvPr>
            <p:ph type="subTitle" idx="1"/>
          </p:nvPr>
        </p:nvSpPr>
        <p:spPr>
          <a:xfrm>
            <a:off x="1297500" y="3538000"/>
            <a:ext cx="3036300" cy="506100"/>
          </a:xfrm>
          <a:prstGeom prst="rect">
            <a:avLst/>
          </a:prstGeom>
        </p:spPr>
        <p:txBody>
          <a:bodyPr spcFirstLastPara="1" wrap="square" lIns="91425" tIns="91425" rIns="91425" bIns="91425" anchor="t" anchorCtr="0"/>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97" name="Google Shape;97;p9"/>
          <p:cNvSpPr txBox="1">
            <a:spLocks noGrp="1"/>
          </p:cNvSpPr>
          <p:nvPr>
            <p:ph type="body" idx="2"/>
          </p:nvPr>
        </p:nvSpPr>
        <p:spPr>
          <a:xfrm>
            <a:off x="4648200" y="1696600"/>
            <a:ext cx="3676800" cy="2347500"/>
          </a:xfrm>
          <a:prstGeom prst="rect">
            <a:avLst/>
          </a:prstGeom>
        </p:spPr>
        <p:txBody>
          <a:bodyPr spcFirstLastPara="1" wrap="square" lIns="91425" tIns="91425" rIns="91425" bIns="91425" anchor="t" anchorCtr="0"/>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8" name="Google Shape;9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0"/>
            <p:cNvSpPr/>
            <p:nvPr/>
          </p:nvSpPr>
          <p:spPr>
            <a:xfrm flipH="1">
              <a:off x="154125" y="3925529"/>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10"/>
          <p:cNvSpPr txBox="1">
            <a:spLocks noGrp="1"/>
          </p:cNvSpPr>
          <p:nvPr>
            <p:ph type="body" idx="1"/>
          </p:nvPr>
        </p:nvSpPr>
        <p:spPr>
          <a:xfrm>
            <a:off x="812725" y="4305375"/>
            <a:ext cx="6936000" cy="5238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300"/>
              <a:buNone/>
              <a:defRPr/>
            </a:lvl1pPr>
          </a:lstStyle>
          <a:p>
            <a:endParaRPr/>
          </a:p>
        </p:txBody>
      </p:sp>
      <p:sp>
        <p:nvSpPr>
          <p:cNvPr id="104" name="Google Shape;10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1"/>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1"/>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1"/>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1"/>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1"/>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1"/>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1"/>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1"/>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1"/>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1"/>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1"/>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1"/>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1"/>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11"/>
          <p:cNvSpPr txBox="1">
            <a:spLocks noGrp="1"/>
          </p:cNvSpPr>
          <p:nvPr>
            <p:ph type="title" hasCustomPrompt="1"/>
          </p:nvPr>
        </p:nvSpPr>
        <p:spPr>
          <a:xfrm>
            <a:off x="823850" y="1284675"/>
            <a:ext cx="4776000" cy="1300800"/>
          </a:xfrm>
          <a:prstGeom prst="rect">
            <a:avLst/>
          </a:prstGeom>
        </p:spPr>
        <p:txBody>
          <a:bodyPr spcFirstLastPara="1" wrap="square" lIns="91425" tIns="91425" rIns="91425" bIns="91425" anchor="t" anchorCtr="0"/>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a:spLocks noGrp="1"/>
          </p:cNvSpPr>
          <p:nvPr>
            <p:ph type="body" idx="1"/>
          </p:nvPr>
        </p:nvSpPr>
        <p:spPr>
          <a:xfrm>
            <a:off x="823850" y="2643124"/>
            <a:ext cx="4776000" cy="1218900"/>
          </a:xfrm>
          <a:prstGeom prst="rect">
            <a:avLst/>
          </a:prstGeom>
        </p:spPr>
        <p:txBody>
          <a:bodyPr spcFirstLastPara="1" wrap="square" lIns="91425" tIns="91425" rIns="91425" bIns="91425" anchor="t" anchorCtr="0"/>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27" name="Google Shape;12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8"/>
        <p:cNvGrpSpPr/>
        <p:nvPr/>
      </p:nvGrpSpPr>
      <p:grpSpPr>
        <a:xfrm>
          <a:off x="0" y="0"/>
          <a:ext cx="0" cy="0"/>
          <a:chOff x="0" y="0"/>
          <a:chExt cx="0" cy="0"/>
        </a:xfrm>
      </p:grpSpPr>
      <p:sp>
        <p:nvSpPr>
          <p:cNvPr id="129" name="Google Shape;12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focus">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1115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marL="914400" lvl="1"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2pPr>
            <a:lvl3pPr marL="1371600" lvl="2"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3pPr>
            <a:lvl4pPr marL="1828800" lvl="3"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4pPr>
            <a:lvl5pPr marL="2286000" lvl="4"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5pPr>
            <a:lvl6pPr marL="2743200" lvl="5"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6pPr>
            <a:lvl7pPr marL="3200400" lvl="6"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7pPr>
            <a:lvl8pPr marL="3657600" lvl="7"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8pPr>
            <a:lvl9pPr marL="4114800" lvl="8" indent="-298450">
              <a:lnSpc>
                <a:spcPct val="115000"/>
              </a:lnSpc>
              <a:spcBef>
                <a:spcPts val="1600"/>
              </a:spcBef>
              <a:spcAft>
                <a:spcPts val="1600"/>
              </a:spcAft>
              <a:buClr>
                <a:schemeClr val="lt1"/>
              </a:buClr>
              <a:buSzPts val="1100"/>
              <a:buFont typeface="Lato"/>
              <a:buChar char="■"/>
              <a:defRPr sz="1100">
                <a:solidFill>
                  <a:schemeClr val="l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hyperlink" Target="https://www.investopedia.com/terms/b/bancassurance.asp" TargetMode="External"/><Relationship Id="rId3" Type="http://schemas.openxmlformats.org/officeDocument/2006/relationships/hyperlink" Target="https://www.thebalance.com/compare-term-universal-variable-whole-life-insurance-1289" TargetMode="External"/><Relationship Id="rId7" Type="http://schemas.openxmlformats.org/officeDocument/2006/relationships/hyperlink" Target="https://economictimes.indiatimes.com/definition/bancassurance"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hyperlink" Target="https://www.rgare.com/media-center/Pages/Newsletters/EQ_Dec/bancassurance.html" TargetMode="External"/><Relationship Id="rId5" Type="http://schemas.openxmlformats.org/officeDocument/2006/relationships/hyperlink" Target="https://www.forbes.com/sites/forbesfinancecouncil/2018/05/02/should-you-sell-your-life-insurance/#5a7c93717336" TargetMode="External"/><Relationship Id="rId4" Type="http://schemas.openxmlformats.org/officeDocument/2006/relationships/hyperlink" Target="https://termlife2go.com/advantages-and-disadvantages-of-life-insur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3"/>
          <p:cNvSpPr txBox="1">
            <a:spLocks noGrp="1"/>
          </p:cNvSpPr>
          <p:nvPr>
            <p:ph type="ctrTitle"/>
          </p:nvPr>
        </p:nvSpPr>
        <p:spPr>
          <a:xfrm>
            <a:off x="3537150" y="1578400"/>
            <a:ext cx="5017500" cy="15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FF"/>
                </a:solidFill>
              </a:rPr>
              <a:t>Life insurance</a:t>
            </a:r>
            <a:r>
              <a:rPr lang="en-GB"/>
              <a:t> / </a:t>
            </a:r>
            <a:r>
              <a:rPr lang="en-GB">
                <a:solidFill>
                  <a:srgbClr val="B6D7A8"/>
                </a:solidFill>
              </a:rPr>
              <a:t>Bancassurance</a:t>
            </a:r>
            <a:endParaRPr>
              <a:solidFill>
                <a:srgbClr val="B6D7A8"/>
              </a:solidFill>
            </a:endParaRPr>
          </a:p>
        </p:txBody>
      </p:sp>
      <p:sp>
        <p:nvSpPr>
          <p:cNvPr id="135" name="Google Shape;135;p13"/>
          <p:cNvSpPr txBox="1">
            <a:spLocks noGrp="1"/>
          </p:cNvSpPr>
          <p:nvPr>
            <p:ph type="subTitle" idx="1"/>
          </p:nvPr>
        </p:nvSpPr>
        <p:spPr>
          <a:xfrm>
            <a:off x="5083950" y="3924925"/>
            <a:ext cx="3470700" cy="50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Lisa Tegnér</a:t>
            </a:r>
            <a:endParaRPr/>
          </a:p>
          <a:p>
            <a:pPr marL="0" lvl="0" indent="0" algn="l" rtl="0">
              <a:spcBef>
                <a:spcPts val="0"/>
              </a:spcBef>
              <a:spcAft>
                <a:spcPts val="0"/>
              </a:spcAft>
              <a:buNone/>
            </a:pPr>
            <a:r>
              <a:rPr lang="en-GB">
                <a:solidFill>
                  <a:srgbClr val="FFFFFF"/>
                </a:solidFill>
              </a:rPr>
              <a:t>Max Wijdeveld - 6104930117</a:t>
            </a:r>
            <a:endParaRPr>
              <a:solidFill>
                <a:srgbClr val="FFFFFF"/>
              </a:solidFill>
            </a:endParaRPr>
          </a:p>
          <a:p>
            <a:pPr marL="0" lvl="0" indent="0" algn="l" rtl="0">
              <a:spcBef>
                <a:spcPts val="0"/>
              </a:spcBef>
              <a:spcAft>
                <a:spcPts val="0"/>
              </a:spcAft>
              <a:buNone/>
            </a:pPr>
            <a:r>
              <a:rPr lang="en-GB">
                <a:solidFill>
                  <a:srgbClr val="FFFFFF"/>
                </a:solidFill>
              </a:rPr>
              <a:t>Xander Meertens - 6104930091</a:t>
            </a:r>
            <a:endParaRPr>
              <a:solidFill>
                <a:srgbClr val="FFFFFF"/>
              </a:solidFill>
            </a:endParaRPr>
          </a:p>
          <a:p>
            <a:pPr marL="0" lvl="0" indent="0" algn="l" rtl="0">
              <a:spcBef>
                <a:spcPts val="0"/>
              </a:spcBef>
              <a:spcAft>
                <a:spcPts val="0"/>
              </a:spcAft>
              <a:buNone/>
            </a:pPr>
            <a:r>
              <a:rPr lang="en-GB">
                <a:solidFill>
                  <a:srgbClr val="FFFFFF"/>
                </a:solidFill>
              </a:rPr>
              <a:t>Saga Schéele - 6104930182</a:t>
            </a:r>
            <a:endParaRPr>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FF"/>
                </a:solidFill>
              </a:rPr>
              <a:t>Feature</a:t>
            </a:r>
            <a:endParaRPr>
              <a:solidFill>
                <a:srgbClr val="0000FF"/>
              </a:solidFill>
            </a:endParaRPr>
          </a:p>
        </p:txBody>
      </p:sp>
      <p:sp>
        <p:nvSpPr>
          <p:cNvPr id="141" name="Google Shape;141;p14"/>
          <p:cNvSpPr txBox="1">
            <a:spLocks noGrp="1"/>
          </p:cNvSpPr>
          <p:nvPr>
            <p:ph type="body" idx="1"/>
          </p:nvPr>
        </p:nvSpPr>
        <p:spPr>
          <a:xfrm>
            <a:off x="1297500" y="1664600"/>
            <a:ext cx="7038900" cy="2911200"/>
          </a:xfrm>
          <a:prstGeom prst="rect">
            <a:avLst/>
          </a:prstGeom>
        </p:spPr>
        <p:txBody>
          <a:bodyPr spcFirstLastPara="1" wrap="square" lIns="91425" tIns="91425" rIns="91425" bIns="91425" anchor="t" anchorCtr="0">
            <a:noAutofit/>
          </a:bodyPr>
          <a:lstStyle/>
          <a:p>
            <a:pPr marL="457200" lvl="0" indent="-311150" algn="l" rtl="0">
              <a:lnSpc>
                <a:spcPct val="200000"/>
              </a:lnSpc>
              <a:spcBef>
                <a:spcPts val="0"/>
              </a:spcBef>
              <a:spcAft>
                <a:spcPts val="0"/>
              </a:spcAft>
              <a:buSzPts val="1300"/>
              <a:buChar char="●"/>
            </a:pPr>
            <a:r>
              <a:rPr lang="en-GB"/>
              <a:t>Contract between an insurer and a policyholder</a:t>
            </a:r>
            <a:endParaRPr/>
          </a:p>
          <a:p>
            <a:pPr marL="457200" lvl="0" indent="-311150" algn="l" rtl="0">
              <a:lnSpc>
                <a:spcPct val="200000"/>
              </a:lnSpc>
              <a:spcBef>
                <a:spcPts val="0"/>
              </a:spcBef>
              <a:spcAft>
                <a:spcPts val="0"/>
              </a:spcAft>
              <a:buSzPts val="1300"/>
              <a:buChar char="●"/>
            </a:pPr>
            <a:r>
              <a:rPr lang="en-GB"/>
              <a:t>Payment to named beneficiaries upon death of the insured</a:t>
            </a:r>
            <a:endParaRPr/>
          </a:p>
          <a:p>
            <a:pPr marL="457200" lvl="0" indent="-311150" algn="l" rtl="0">
              <a:lnSpc>
                <a:spcPct val="200000"/>
              </a:lnSpc>
              <a:spcBef>
                <a:spcPts val="0"/>
              </a:spcBef>
              <a:spcAft>
                <a:spcPts val="0"/>
              </a:spcAft>
              <a:buSzPts val="1300"/>
              <a:buChar char="●"/>
            </a:pPr>
            <a:r>
              <a:rPr lang="en-GB"/>
              <a:t>Annually premium to be paid by the policyholder</a:t>
            </a:r>
            <a:endParaRPr/>
          </a:p>
          <a:p>
            <a:pPr marL="0" lvl="0" indent="0" algn="l" rtl="0">
              <a:spcBef>
                <a:spcPts val="1600"/>
              </a:spcBef>
              <a:spcAft>
                <a:spcPts val="160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FF"/>
                </a:solidFill>
              </a:rPr>
              <a:t>Advantages</a:t>
            </a:r>
            <a:endParaRPr>
              <a:solidFill>
                <a:srgbClr val="0000FF"/>
              </a:solidFill>
            </a:endParaRPr>
          </a:p>
        </p:txBody>
      </p:sp>
      <p:sp>
        <p:nvSpPr>
          <p:cNvPr id="147" name="Google Shape;147;p15"/>
          <p:cNvSpPr txBox="1">
            <a:spLocks noGrp="1"/>
          </p:cNvSpPr>
          <p:nvPr>
            <p:ph type="body" idx="1"/>
          </p:nvPr>
        </p:nvSpPr>
        <p:spPr>
          <a:xfrm>
            <a:off x="1297500" y="1744000"/>
            <a:ext cx="7038900" cy="2287800"/>
          </a:xfrm>
          <a:prstGeom prst="rect">
            <a:avLst/>
          </a:prstGeom>
        </p:spPr>
        <p:txBody>
          <a:bodyPr spcFirstLastPara="1" wrap="square" lIns="91425" tIns="91425" rIns="91425" bIns="91425" anchor="t" anchorCtr="0">
            <a:noAutofit/>
          </a:bodyPr>
          <a:lstStyle/>
          <a:p>
            <a:pPr marL="457200" lvl="0" indent="-311150" algn="l" rtl="0">
              <a:lnSpc>
                <a:spcPct val="200000"/>
              </a:lnSpc>
              <a:spcBef>
                <a:spcPts val="0"/>
              </a:spcBef>
              <a:spcAft>
                <a:spcPts val="0"/>
              </a:spcAft>
              <a:buSzPts val="1300"/>
              <a:buChar char="●"/>
            </a:pPr>
            <a:r>
              <a:rPr lang="en-GB"/>
              <a:t>Protection for the financial situation of your relatives</a:t>
            </a:r>
            <a:endParaRPr/>
          </a:p>
          <a:p>
            <a:pPr marL="457200" lvl="0" indent="-311150" algn="l" rtl="0">
              <a:lnSpc>
                <a:spcPct val="200000"/>
              </a:lnSpc>
              <a:spcBef>
                <a:spcPts val="0"/>
              </a:spcBef>
              <a:spcAft>
                <a:spcPts val="0"/>
              </a:spcAft>
              <a:buSzPts val="1300"/>
              <a:buChar char="●"/>
            </a:pPr>
            <a:r>
              <a:rPr lang="en-GB"/>
              <a:t>Life insurance death benefit is not taxable</a:t>
            </a:r>
            <a:endParaRPr/>
          </a:p>
          <a:p>
            <a:pPr marL="457200" lvl="0" indent="-311150" algn="l" rtl="0">
              <a:lnSpc>
                <a:spcPct val="200000"/>
              </a:lnSpc>
              <a:spcBef>
                <a:spcPts val="0"/>
              </a:spcBef>
              <a:spcAft>
                <a:spcPts val="0"/>
              </a:spcAft>
              <a:buSzPts val="1300"/>
              <a:buChar char="●"/>
            </a:pPr>
            <a:r>
              <a:rPr lang="en-GB"/>
              <a:t>Sell your insurance to third parties</a:t>
            </a:r>
            <a:endParaRPr/>
          </a:p>
          <a:p>
            <a:pPr marL="0" lvl="0" indent="0" algn="l" rtl="0">
              <a:spcBef>
                <a:spcPts val="1600"/>
              </a:spcBef>
              <a:spcAft>
                <a:spcPts val="160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FF"/>
                </a:solidFill>
              </a:rPr>
              <a:t>Disadvantages</a:t>
            </a:r>
            <a:endParaRPr>
              <a:solidFill>
                <a:srgbClr val="0000FF"/>
              </a:solidFill>
            </a:endParaRPr>
          </a:p>
          <a:p>
            <a:pPr marL="0" lvl="0" indent="0" algn="l" rtl="0">
              <a:spcBef>
                <a:spcPts val="0"/>
              </a:spcBef>
              <a:spcAft>
                <a:spcPts val="0"/>
              </a:spcAft>
              <a:buNone/>
            </a:pPr>
            <a:endParaRPr/>
          </a:p>
        </p:txBody>
      </p:sp>
      <p:sp>
        <p:nvSpPr>
          <p:cNvPr id="153" name="Google Shape;153;p16"/>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Autofit/>
          </a:bodyPr>
          <a:lstStyle/>
          <a:p>
            <a:pPr marL="457200" lvl="0" indent="-311150" algn="l" rtl="0">
              <a:lnSpc>
                <a:spcPct val="200000"/>
              </a:lnSpc>
              <a:spcBef>
                <a:spcPts val="0"/>
              </a:spcBef>
              <a:spcAft>
                <a:spcPts val="0"/>
              </a:spcAft>
              <a:buSzPts val="1300"/>
              <a:buChar char="●"/>
            </a:pPr>
            <a:r>
              <a:rPr lang="en-GB"/>
              <a:t>Uncertainty about payment of the insurance company </a:t>
            </a:r>
            <a:endParaRPr/>
          </a:p>
          <a:p>
            <a:pPr marL="457200" lvl="0" indent="-311150" algn="l" rtl="0">
              <a:lnSpc>
                <a:spcPct val="200000"/>
              </a:lnSpc>
              <a:spcBef>
                <a:spcPts val="0"/>
              </a:spcBef>
              <a:spcAft>
                <a:spcPts val="0"/>
              </a:spcAft>
              <a:buSzPts val="1300"/>
              <a:buChar char="●"/>
            </a:pPr>
            <a:r>
              <a:rPr lang="en-GB"/>
              <a:t>Not favorable for young people </a:t>
            </a:r>
            <a:endParaRPr/>
          </a:p>
          <a:p>
            <a:pPr marL="457200" lvl="0" indent="-311150" algn="l" rtl="0">
              <a:lnSpc>
                <a:spcPct val="200000"/>
              </a:lnSpc>
              <a:spcBef>
                <a:spcPts val="0"/>
              </a:spcBef>
              <a:spcAft>
                <a:spcPts val="0"/>
              </a:spcAft>
              <a:buSzPts val="1300"/>
              <a:buChar char="●"/>
            </a:pPr>
            <a:r>
              <a:rPr lang="en-GB"/>
              <a:t>Expensive for old people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7"/>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FF"/>
                </a:solidFill>
              </a:rPr>
              <a:t>How it works</a:t>
            </a:r>
            <a:endParaRPr>
              <a:solidFill>
                <a:srgbClr val="0000FF"/>
              </a:solidFill>
            </a:endParaRPr>
          </a:p>
        </p:txBody>
      </p:sp>
      <p:sp>
        <p:nvSpPr>
          <p:cNvPr id="159" name="Google Shape;159;p17"/>
          <p:cNvSpPr txBox="1">
            <a:spLocks noGrp="1"/>
          </p:cNvSpPr>
          <p:nvPr>
            <p:ph type="body" idx="1"/>
          </p:nvPr>
        </p:nvSpPr>
        <p:spPr>
          <a:xfrm>
            <a:off x="1297500" y="1307850"/>
            <a:ext cx="3403200" cy="2911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Insurance premiums are calculated by the insurance company to cover:</a:t>
            </a:r>
            <a:endParaRPr/>
          </a:p>
          <a:p>
            <a:pPr marL="457200" lvl="0" indent="-311150" algn="l" rtl="0">
              <a:spcBef>
                <a:spcPts val="1600"/>
              </a:spcBef>
              <a:spcAft>
                <a:spcPts val="0"/>
              </a:spcAft>
              <a:buSzPts val="1300"/>
              <a:buChar char="●"/>
            </a:pPr>
            <a:r>
              <a:rPr lang="en-GB"/>
              <a:t>Claims cost</a:t>
            </a:r>
            <a:endParaRPr/>
          </a:p>
          <a:p>
            <a:pPr marL="457200" lvl="0" indent="-311150" algn="l" rtl="0">
              <a:spcBef>
                <a:spcPts val="0"/>
              </a:spcBef>
              <a:spcAft>
                <a:spcPts val="0"/>
              </a:spcAft>
              <a:buSzPts val="1300"/>
              <a:buChar char="●"/>
            </a:pPr>
            <a:r>
              <a:rPr lang="en-GB"/>
              <a:t>Administrative costs</a:t>
            </a:r>
            <a:endParaRPr/>
          </a:p>
          <a:p>
            <a:pPr marL="457200" lvl="0" indent="-311150" algn="l" rtl="0">
              <a:spcBef>
                <a:spcPts val="0"/>
              </a:spcBef>
              <a:spcAft>
                <a:spcPts val="0"/>
              </a:spcAft>
              <a:buSzPts val="1300"/>
              <a:buChar char="●"/>
            </a:pPr>
            <a:r>
              <a:rPr lang="en-GB"/>
              <a:t>Profit</a:t>
            </a: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160" name="Google Shape;160;p17"/>
          <p:cNvSpPr txBox="1">
            <a:spLocks noGrp="1"/>
          </p:cNvSpPr>
          <p:nvPr>
            <p:ph type="body" idx="2"/>
          </p:nvPr>
        </p:nvSpPr>
        <p:spPr>
          <a:xfrm>
            <a:off x="4933196" y="1307850"/>
            <a:ext cx="3403200" cy="2911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u="sng"/>
              <a:t>Underwriting</a:t>
            </a:r>
            <a:r>
              <a:rPr lang="en-GB"/>
              <a:t/>
            </a:r>
            <a:br>
              <a:rPr lang="en-GB"/>
            </a:br>
            <a:r>
              <a:rPr lang="en-GB"/>
              <a:t>Insurance company calculate premiums using both mortality tables and individual applicant’s health and family history.</a:t>
            </a:r>
            <a:br>
              <a:rPr lang="en-GB"/>
            </a:br>
            <a:endParaRPr/>
          </a:p>
          <a:p>
            <a:pPr marL="0" lvl="0" indent="0" algn="l" rtl="0">
              <a:spcBef>
                <a:spcPts val="1600"/>
              </a:spcBef>
              <a:spcAft>
                <a:spcPts val="1600"/>
              </a:spcAft>
              <a:buNone/>
            </a:pPr>
            <a:r>
              <a:rPr lang="en-GB" u="sng"/>
              <a:t>Typical factors that  are taken into consideration:</a:t>
            </a:r>
            <a:r>
              <a:rPr lang="en-GB"/>
              <a:t/>
            </a:r>
            <a:br>
              <a:rPr lang="en-GB"/>
            </a:br>
            <a:r>
              <a:rPr lang="en-GB"/>
              <a:t>1. Personal medical history</a:t>
            </a:r>
            <a:br>
              <a:rPr lang="en-GB"/>
            </a:br>
            <a:r>
              <a:rPr lang="en-GB"/>
              <a:t>2. Family medical history</a:t>
            </a:r>
            <a:br>
              <a:rPr lang="en-GB"/>
            </a:br>
            <a:r>
              <a:rPr lang="en-GB"/>
              <a:t>3. Driving record</a:t>
            </a:r>
            <a:br>
              <a:rPr lang="en-GB"/>
            </a:br>
            <a:r>
              <a:rPr lang="en-GB"/>
              <a:t>4. Body Mass Index</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8"/>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FF"/>
                </a:solidFill>
              </a:rPr>
              <a:t>Different types of life insurance products:</a:t>
            </a:r>
            <a:endParaRPr>
              <a:solidFill>
                <a:srgbClr val="0000FF"/>
              </a:solidFill>
            </a:endParaRPr>
          </a:p>
        </p:txBody>
      </p:sp>
      <p:graphicFrame>
        <p:nvGraphicFramePr>
          <p:cNvPr id="166" name="Google Shape;166;p18"/>
          <p:cNvGraphicFramePr/>
          <p:nvPr/>
        </p:nvGraphicFramePr>
        <p:xfrm>
          <a:off x="1097400" y="1154600"/>
          <a:ext cx="3000000" cy="3000000"/>
        </p:xfrm>
        <a:graphic>
          <a:graphicData uri="http://schemas.openxmlformats.org/drawingml/2006/table">
            <a:tbl>
              <a:tblPr>
                <a:noFill/>
                <a:tableStyleId>{05824AD6-C8D3-408C-ABA9-6470FE95AACE}</a:tableStyleId>
              </a:tblPr>
              <a:tblGrid>
                <a:gridCol w="1161650"/>
                <a:gridCol w="2457850"/>
                <a:gridCol w="1809750"/>
                <a:gridCol w="1809750"/>
              </a:tblGrid>
              <a:tr h="582250">
                <a:tc>
                  <a:txBody>
                    <a:bodyPr/>
                    <a:lstStyle/>
                    <a:p>
                      <a:pPr marL="0" lvl="0" indent="0" algn="l" rtl="0">
                        <a:spcBef>
                          <a:spcPts val="0"/>
                        </a:spcBef>
                        <a:spcAft>
                          <a:spcPts val="0"/>
                        </a:spcAft>
                        <a:buNone/>
                      </a:pPr>
                      <a:r>
                        <a:rPr lang="en-GB" u="sng">
                          <a:solidFill>
                            <a:srgbClr val="FFFFFF"/>
                          </a:solidFill>
                        </a:rPr>
                        <a:t>Product</a:t>
                      </a:r>
                      <a:endParaRPr u="sng">
                        <a:solidFill>
                          <a:srgbClr val="FFFFFF"/>
                        </a:solidFill>
                      </a:endParaRPr>
                    </a:p>
                  </a:txBody>
                  <a:tcPr marL="91425" marR="91425" marT="91425" marB="91425"/>
                </a:tc>
                <a:tc>
                  <a:txBody>
                    <a:bodyPr/>
                    <a:lstStyle/>
                    <a:p>
                      <a:pPr marL="0" lvl="0" indent="0" algn="l" rtl="0">
                        <a:spcBef>
                          <a:spcPts val="0"/>
                        </a:spcBef>
                        <a:spcAft>
                          <a:spcPts val="0"/>
                        </a:spcAft>
                        <a:buNone/>
                      </a:pPr>
                      <a:r>
                        <a:rPr lang="en-GB" u="sng">
                          <a:solidFill>
                            <a:srgbClr val="FFFFFF"/>
                          </a:solidFill>
                        </a:rPr>
                        <a:t>Feature</a:t>
                      </a:r>
                      <a:endParaRPr u="sng">
                        <a:solidFill>
                          <a:srgbClr val="FFFFFF"/>
                        </a:solidFill>
                      </a:endParaRPr>
                    </a:p>
                  </a:txBody>
                  <a:tcPr marL="91425" marR="91425" marT="91425" marB="91425"/>
                </a:tc>
                <a:tc>
                  <a:txBody>
                    <a:bodyPr/>
                    <a:lstStyle/>
                    <a:p>
                      <a:pPr marL="0" lvl="0" indent="0" algn="l" rtl="0">
                        <a:spcBef>
                          <a:spcPts val="0"/>
                        </a:spcBef>
                        <a:spcAft>
                          <a:spcPts val="0"/>
                        </a:spcAft>
                        <a:buNone/>
                      </a:pPr>
                      <a:r>
                        <a:rPr lang="en-GB" u="sng">
                          <a:solidFill>
                            <a:srgbClr val="FFFFFF"/>
                          </a:solidFill>
                        </a:rPr>
                        <a:t>Advantage</a:t>
                      </a:r>
                      <a:endParaRPr u="sng">
                        <a:solidFill>
                          <a:srgbClr val="FFFFFF"/>
                        </a:solidFill>
                      </a:endParaRPr>
                    </a:p>
                  </a:txBody>
                  <a:tcPr marL="91425" marR="91425" marT="91425" marB="91425"/>
                </a:tc>
                <a:tc>
                  <a:txBody>
                    <a:bodyPr/>
                    <a:lstStyle/>
                    <a:p>
                      <a:pPr marL="0" lvl="0" indent="0" algn="l" rtl="0">
                        <a:spcBef>
                          <a:spcPts val="0"/>
                        </a:spcBef>
                        <a:spcAft>
                          <a:spcPts val="0"/>
                        </a:spcAft>
                        <a:buNone/>
                      </a:pPr>
                      <a:r>
                        <a:rPr lang="en-GB" u="sng">
                          <a:solidFill>
                            <a:srgbClr val="FFFFFF"/>
                          </a:solidFill>
                        </a:rPr>
                        <a:t>Disadvantage</a:t>
                      </a:r>
                      <a:endParaRPr u="sng">
                        <a:solidFill>
                          <a:srgbClr val="FFFFFF"/>
                        </a:solidFill>
                      </a:endParaRPr>
                    </a:p>
                  </a:txBody>
                  <a:tcPr marL="91425" marR="91425" marT="91425" marB="91425"/>
                </a:tc>
              </a:tr>
              <a:tr h="582250">
                <a:tc>
                  <a:txBody>
                    <a:bodyPr/>
                    <a:lstStyle/>
                    <a:p>
                      <a:pPr marL="0" lvl="0" indent="0" algn="l" rtl="0">
                        <a:spcBef>
                          <a:spcPts val="0"/>
                        </a:spcBef>
                        <a:spcAft>
                          <a:spcPts val="0"/>
                        </a:spcAft>
                        <a:buNone/>
                      </a:pPr>
                      <a:r>
                        <a:rPr lang="en-GB">
                          <a:solidFill>
                            <a:srgbClr val="FFFFFF"/>
                          </a:solidFill>
                        </a:rPr>
                        <a:t>Term</a:t>
                      </a:r>
                      <a:endParaRPr>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Specific term/time period. Premiums are paid during the entire term. </a:t>
                      </a:r>
                      <a:endParaRPr sz="1200">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Flexibility in length of term. </a:t>
                      </a:r>
                      <a:endParaRPr sz="1200">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Don’t accumulate cash value. Can be difficult to renew after term. </a:t>
                      </a:r>
                      <a:endParaRPr sz="1200">
                        <a:solidFill>
                          <a:srgbClr val="FFFFFF"/>
                        </a:solidFill>
                      </a:endParaRPr>
                    </a:p>
                  </a:txBody>
                  <a:tcPr marL="91425" marR="91425" marT="91425" marB="91425"/>
                </a:tc>
              </a:tr>
              <a:tr h="582250">
                <a:tc>
                  <a:txBody>
                    <a:bodyPr/>
                    <a:lstStyle/>
                    <a:p>
                      <a:pPr marL="0" lvl="0" indent="0" algn="l" rtl="0">
                        <a:spcBef>
                          <a:spcPts val="0"/>
                        </a:spcBef>
                        <a:spcAft>
                          <a:spcPts val="0"/>
                        </a:spcAft>
                        <a:buNone/>
                      </a:pPr>
                      <a:r>
                        <a:rPr lang="en-GB">
                          <a:solidFill>
                            <a:srgbClr val="FFFFFF"/>
                          </a:solidFill>
                        </a:rPr>
                        <a:t>Universal</a:t>
                      </a:r>
                      <a:endParaRPr>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Cover entire lifetime with cash value component - part of the premium goes into a cash account that earns interest.</a:t>
                      </a:r>
                      <a:endParaRPr sz="1200">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Flexibility in premiums and death benefits.</a:t>
                      </a:r>
                      <a:endParaRPr sz="1200">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More expensive. Interest earned is typically lower than from investing in stock market.  </a:t>
                      </a:r>
                      <a:endParaRPr sz="1200">
                        <a:solidFill>
                          <a:srgbClr val="FFFFFF"/>
                        </a:solidFill>
                      </a:endParaRPr>
                    </a:p>
                  </a:txBody>
                  <a:tcPr marL="91425" marR="91425" marT="91425" marB="91425"/>
                </a:tc>
              </a:tr>
              <a:tr h="582250">
                <a:tc>
                  <a:txBody>
                    <a:bodyPr/>
                    <a:lstStyle/>
                    <a:p>
                      <a:pPr marL="0" lvl="0" indent="0" algn="l" rtl="0">
                        <a:spcBef>
                          <a:spcPts val="0"/>
                        </a:spcBef>
                        <a:spcAft>
                          <a:spcPts val="0"/>
                        </a:spcAft>
                        <a:buNone/>
                      </a:pPr>
                      <a:r>
                        <a:rPr lang="en-GB">
                          <a:solidFill>
                            <a:srgbClr val="FFFFFF"/>
                          </a:solidFill>
                        </a:rPr>
                        <a:t>Whole life</a:t>
                      </a:r>
                      <a:endParaRPr>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Entire lifetime coverage with cash value component. Fixed premium and death benefit.</a:t>
                      </a:r>
                      <a:endParaRPr sz="1200">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Guaranteed premium, interest rate and death benefit. </a:t>
                      </a:r>
                      <a:endParaRPr sz="1200">
                        <a:solidFill>
                          <a:srgbClr val="FFFFFF"/>
                        </a:solidFill>
                      </a:endParaRPr>
                    </a:p>
                  </a:txBody>
                  <a:tcPr marL="91425" marR="91425" marT="91425" marB="91425"/>
                </a:tc>
                <a:tc>
                  <a:txBody>
                    <a:bodyPr/>
                    <a:lstStyle/>
                    <a:p>
                      <a:pPr marL="0" lvl="0" indent="0" algn="l" rtl="0">
                        <a:spcBef>
                          <a:spcPts val="0"/>
                        </a:spcBef>
                        <a:spcAft>
                          <a:spcPts val="0"/>
                        </a:spcAft>
                        <a:buNone/>
                      </a:pPr>
                      <a:r>
                        <a:rPr lang="en-GB" sz="1200">
                          <a:solidFill>
                            <a:srgbClr val="FFFFFF"/>
                          </a:solidFill>
                        </a:rPr>
                        <a:t>Most expensive. Less flexible. Interest earned may be less than investing in stock market. </a:t>
                      </a:r>
                      <a:endParaRPr sz="1200">
                        <a:solidFill>
                          <a:srgbClr val="FFFFFF"/>
                        </a:solidFill>
                      </a:endParaRPr>
                    </a:p>
                  </a:txBody>
                  <a:tcPr marL="91425" marR="91425" marT="91425" marB="91425"/>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19"/>
          <p:cNvSpPr txBox="1">
            <a:spLocks noGrp="1"/>
          </p:cNvSpPr>
          <p:nvPr>
            <p:ph type="title"/>
          </p:nvPr>
        </p:nvSpPr>
        <p:spPr>
          <a:xfrm>
            <a:off x="1052550" y="1857250"/>
            <a:ext cx="7038900" cy="9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4800" b="1">
                <a:solidFill>
                  <a:srgbClr val="B6D7A8"/>
                </a:solidFill>
              </a:rPr>
              <a:t>Bancassurance</a:t>
            </a:r>
            <a:r>
              <a:rPr lang="en-GB" sz="4800" b="1">
                <a:solidFill>
                  <a:srgbClr val="D9EAD3"/>
                </a:solidFill>
              </a:rPr>
              <a:t> </a:t>
            </a:r>
            <a:endParaRPr sz="4800" b="1">
              <a:solidFill>
                <a:srgbClr val="D9EAD3"/>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0"/>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D9EAD3"/>
                </a:solidFill>
              </a:rPr>
              <a:t>What it is</a:t>
            </a:r>
            <a:endParaRPr>
              <a:solidFill>
                <a:srgbClr val="D9EAD3"/>
              </a:solidFill>
            </a:endParaRPr>
          </a:p>
        </p:txBody>
      </p:sp>
      <p:sp>
        <p:nvSpPr>
          <p:cNvPr id="177" name="Google Shape;177;p20"/>
          <p:cNvSpPr txBox="1">
            <a:spLocks noGrp="1"/>
          </p:cNvSpPr>
          <p:nvPr>
            <p:ph type="body" idx="1"/>
          </p:nvPr>
        </p:nvSpPr>
        <p:spPr>
          <a:xfrm>
            <a:off x="1297500" y="1307850"/>
            <a:ext cx="7038900" cy="3690300"/>
          </a:xfrm>
          <a:prstGeom prst="rect">
            <a:avLst/>
          </a:prstGeom>
        </p:spPr>
        <p:txBody>
          <a:bodyPr spcFirstLastPara="1" wrap="square" lIns="91425" tIns="91425" rIns="91425" bIns="91425" anchor="t" anchorCtr="0">
            <a:noAutofit/>
          </a:bodyPr>
          <a:lstStyle/>
          <a:p>
            <a:pPr marL="457200" lvl="0" indent="-311150" algn="l" rtl="0">
              <a:lnSpc>
                <a:spcPct val="200000"/>
              </a:lnSpc>
              <a:spcBef>
                <a:spcPts val="0"/>
              </a:spcBef>
              <a:spcAft>
                <a:spcPts val="0"/>
              </a:spcAft>
              <a:buSzPts val="1300"/>
              <a:buChar char="●"/>
            </a:pPr>
            <a:r>
              <a:rPr lang="en-GB"/>
              <a:t>Agreement between bank and insurance company </a:t>
            </a:r>
            <a:endParaRPr/>
          </a:p>
          <a:p>
            <a:pPr marL="457200" lvl="0" indent="-311150" algn="l" rtl="0">
              <a:lnSpc>
                <a:spcPct val="200000"/>
              </a:lnSpc>
              <a:spcBef>
                <a:spcPts val="0"/>
              </a:spcBef>
              <a:spcAft>
                <a:spcPts val="0"/>
              </a:spcAft>
              <a:buSzPts val="1300"/>
              <a:buChar char="●"/>
            </a:pPr>
            <a:r>
              <a:rPr lang="en-GB"/>
              <a:t>Allows insurance company to reach out to the bank’s client base</a:t>
            </a:r>
            <a:endParaRPr/>
          </a:p>
          <a:p>
            <a:pPr marL="457200" lvl="0" indent="-311150" algn="l" rtl="0">
              <a:lnSpc>
                <a:spcPct val="200000"/>
              </a:lnSpc>
              <a:spcBef>
                <a:spcPts val="0"/>
              </a:spcBef>
              <a:spcAft>
                <a:spcPts val="0"/>
              </a:spcAft>
              <a:buSzPts val="1300"/>
              <a:buChar char="●"/>
            </a:pPr>
            <a:r>
              <a:rPr lang="en-GB"/>
              <a:t>Banks acts as agents </a:t>
            </a:r>
            <a:endParaRPr/>
          </a:p>
          <a:p>
            <a:pPr marL="457200" lvl="0" indent="-311150" algn="l" rtl="0">
              <a:lnSpc>
                <a:spcPct val="200000"/>
              </a:lnSpc>
              <a:spcBef>
                <a:spcPts val="0"/>
              </a:spcBef>
              <a:spcAft>
                <a:spcPts val="0"/>
              </a:spcAft>
              <a:buSzPts val="1300"/>
              <a:buChar char="●"/>
            </a:pPr>
            <a:r>
              <a:rPr lang="en-GB"/>
              <a:t>Life insurance and non-life insurance products</a:t>
            </a:r>
            <a:endParaRPr/>
          </a:p>
          <a:p>
            <a:pPr marL="457200" lvl="0" indent="-311150" algn="l" rtl="0">
              <a:lnSpc>
                <a:spcPct val="200000"/>
              </a:lnSpc>
              <a:spcBef>
                <a:spcPts val="0"/>
              </a:spcBef>
              <a:spcAft>
                <a:spcPts val="0"/>
              </a:spcAft>
              <a:buSzPts val="1300"/>
              <a:buChar char="●"/>
            </a:pPr>
            <a:r>
              <a:rPr lang="en-GB"/>
              <a:t>Regulated by the IRDA</a:t>
            </a:r>
            <a:endParaRPr/>
          </a:p>
          <a:p>
            <a:pPr marL="457200" lvl="0" indent="-311150" algn="l" rtl="0">
              <a:lnSpc>
                <a:spcPct val="200000"/>
              </a:lnSpc>
              <a:spcBef>
                <a:spcPts val="0"/>
              </a:spcBef>
              <a:spcAft>
                <a:spcPts val="0"/>
              </a:spcAft>
              <a:buSzPts val="1300"/>
              <a:buChar char="●"/>
            </a:pPr>
            <a:r>
              <a:rPr lang="en-GB"/>
              <a:t>High growth rate in Europe </a:t>
            </a:r>
            <a:endParaRPr/>
          </a:p>
          <a:p>
            <a:pPr marL="457200" lvl="0" indent="-311150" algn="l" rtl="0">
              <a:lnSpc>
                <a:spcPct val="200000"/>
              </a:lnSpc>
              <a:spcBef>
                <a:spcPts val="0"/>
              </a:spcBef>
              <a:spcAft>
                <a:spcPts val="0"/>
              </a:spcAft>
              <a:buSzPts val="1300"/>
              <a:buChar char="●"/>
            </a:pPr>
            <a:r>
              <a:rPr lang="en-GB"/>
              <a:t>Common in Latin America as well as China</a:t>
            </a:r>
            <a:endParaRPr/>
          </a:p>
          <a:p>
            <a:pPr marL="457200" lvl="0" indent="0" algn="l" rtl="0">
              <a:lnSpc>
                <a:spcPct val="100000"/>
              </a:lnSpc>
              <a:spcBef>
                <a:spcPts val="1600"/>
              </a:spcBef>
              <a:spcAft>
                <a:spcPts val="160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1"/>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D9EAD3"/>
                </a:solidFill>
              </a:rPr>
              <a:t>History</a:t>
            </a:r>
            <a:endParaRPr>
              <a:solidFill>
                <a:srgbClr val="D9EAD3"/>
              </a:solidFill>
            </a:endParaRPr>
          </a:p>
        </p:txBody>
      </p:sp>
      <p:sp>
        <p:nvSpPr>
          <p:cNvPr id="183" name="Google Shape;183;p21"/>
          <p:cNvSpPr txBox="1">
            <a:spLocks noGrp="1"/>
          </p:cNvSpPr>
          <p:nvPr>
            <p:ph type="body" idx="1"/>
          </p:nvPr>
        </p:nvSpPr>
        <p:spPr>
          <a:xfrm>
            <a:off x="1297500" y="1567550"/>
            <a:ext cx="7038900" cy="3225000"/>
          </a:xfrm>
          <a:prstGeom prst="rect">
            <a:avLst/>
          </a:prstGeom>
        </p:spPr>
        <p:txBody>
          <a:bodyPr spcFirstLastPara="1" wrap="square" lIns="91425" tIns="91425" rIns="91425" bIns="91425" anchor="t" anchorCtr="0">
            <a:noAutofit/>
          </a:bodyPr>
          <a:lstStyle/>
          <a:p>
            <a:pPr marL="457200" lvl="0" indent="-311150" algn="l" rtl="0">
              <a:lnSpc>
                <a:spcPct val="200000"/>
              </a:lnSpc>
              <a:spcBef>
                <a:spcPts val="0"/>
              </a:spcBef>
              <a:spcAft>
                <a:spcPts val="0"/>
              </a:spcAft>
              <a:buSzPts val="1300"/>
              <a:buChar char="●"/>
            </a:pPr>
            <a:r>
              <a:rPr lang="en-GB"/>
              <a:t>It was prohibited in the U.S. for a long time due to the Glass-Steagall Act of 1933.</a:t>
            </a:r>
            <a:endParaRPr/>
          </a:p>
          <a:p>
            <a:pPr marL="457200" lvl="0" indent="-311150" algn="l" rtl="0">
              <a:lnSpc>
                <a:spcPct val="200000"/>
              </a:lnSpc>
              <a:spcBef>
                <a:spcPts val="0"/>
              </a:spcBef>
              <a:spcAft>
                <a:spcPts val="0"/>
              </a:spcAft>
              <a:buSzPts val="1300"/>
              <a:buChar char="●"/>
            </a:pPr>
            <a:r>
              <a:rPr lang="en-GB"/>
              <a:t>This act was repealed in 1999, after which bancassurance was enabled. </a:t>
            </a:r>
            <a:r>
              <a:rPr lang="en-GB" i="1"/>
              <a:t>(Allfinanz)</a:t>
            </a:r>
            <a:endParaRPr/>
          </a:p>
          <a:p>
            <a:pPr marL="457200" lvl="0" indent="-311150" algn="l" rtl="0">
              <a:lnSpc>
                <a:spcPct val="200000"/>
              </a:lnSpc>
              <a:spcBef>
                <a:spcPts val="0"/>
              </a:spcBef>
              <a:spcAft>
                <a:spcPts val="0"/>
              </a:spcAft>
              <a:buSzPts val="1300"/>
              <a:buChar char="●"/>
            </a:pPr>
            <a:r>
              <a:rPr lang="en-GB"/>
              <a:t>It has been allowed in Europe from the start, which gave them a competitive advantage over the U.S.</a:t>
            </a:r>
            <a:endParaRPr/>
          </a:p>
          <a:p>
            <a:pPr marL="457200" lvl="0" indent="-311150" algn="l" rtl="0">
              <a:lnSpc>
                <a:spcPct val="200000"/>
              </a:lnSpc>
              <a:spcBef>
                <a:spcPts val="0"/>
              </a:spcBef>
              <a:spcAft>
                <a:spcPts val="0"/>
              </a:spcAft>
              <a:buSzPts val="1300"/>
              <a:buChar char="●"/>
            </a:pPr>
            <a:r>
              <a:rPr lang="en-GB"/>
              <a:t>Originated in France in the 1980's and spreads rapidly across the rest of Europe.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2"/>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D9EAD3"/>
                </a:solidFill>
              </a:rPr>
              <a:t>Integrated vs. Non-integrated models</a:t>
            </a:r>
            <a:endParaRPr>
              <a:solidFill>
                <a:srgbClr val="D9EAD3"/>
              </a:solidFill>
            </a:endParaRPr>
          </a:p>
        </p:txBody>
      </p:sp>
      <p:sp>
        <p:nvSpPr>
          <p:cNvPr id="189" name="Google Shape;189;p22"/>
          <p:cNvSpPr txBox="1">
            <a:spLocks noGrp="1"/>
          </p:cNvSpPr>
          <p:nvPr>
            <p:ph type="body" idx="1"/>
          </p:nvPr>
        </p:nvSpPr>
        <p:spPr>
          <a:xfrm>
            <a:off x="1297500" y="1307850"/>
            <a:ext cx="7038900" cy="37083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b="1"/>
              <a:t>Integrated models</a:t>
            </a:r>
            <a:r>
              <a:rPr lang="en-GB" sz="1000" b="1"/>
              <a:t> </a:t>
            </a:r>
            <a:endParaRPr sz="1000" b="1"/>
          </a:p>
          <a:p>
            <a:pPr marL="0" lvl="0" indent="0" algn="l" rtl="0">
              <a:lnSpc>
                <a:spcPct val="100000"/>
              </a:lnSpc>
              <a:spcBef>
                <a:spcPts val="1600"/>
              </a:spcBef>
              <a:spcAft>
                <a:spcPts val="0"/>
              </a:spcAft>
              <a:buNone/>
            </a:pPr>
            <a:r>
              <a:rPr lang="en-GB" sz="1100" b="1" i="1"/>
              <a:t>(bancassurance activity is closely tied to the banking business)</a:t>
            </a:r>
            <a:endParaRPr sz="1100" b="1" i="1"/>
          </a:p>
          <a:p>
            <a:pPr marL="457200" lvl="0" indent="-311150" algn="l" rtl="0">
              <a:lnSpc>
                <a:spcPct val="115000"/>
              </a:lnSpc>
              <a:spcBef>
                <a:spcPts val="1600"/>
              </a:spcBef>
              <a:spcAft>
                <a:spcPts val="0"/>
              </a:spcAft>
              <a:buSzPts val="1300"/>
              <a:buChar char="-"/>
            </a:pPr>
            <a:r>
              <a:rPr lang="en-GB"/>
              <a:t>Insurance activity deeply integrated with bank's processes. </a:t>
            </a:r>
            <a:endParaRPr/>
          </a:p>
          <a:p>
            <a:pPr marL="457200" lvl="0" indent="-311150" algn="l" rtl="0">
              <a:lnSpc>
                <a:spcPct val="115000"/>
              </a:lnSpc>
              <a:spcBef>
                <a:spcPts val="0"/>
              </a:spcBef>
              <a:spcAft>
                <a:spcPts val="0"/>
              </a:spcAft>
              <a:buSzPts val="1300"/>
              <a:buChar char="-"/>
            </a:pPr>
            <a:r>
              <a:rPr lang="en-GB"/>
              <a:t>Premium is usually collected by the bank.</a:t>
            </a:r>
            <a:endParaRPr/>
          </a:p>
          <a:p>
            <a:pPr marL="457200" lvl="0" indent="-311150" algn="l" rtl="0">
              <a:lnSpc>
                <a:spcPct val="115000"/>
              </a:lnSpc>
              <a:spcBef>
                <a:spcPts val="0"/>
              </a:spcBef>
              <a:spcAft>
                <a:spcPts val="0"/>
              </a:spcAft>
              <a:buSzPts val="1300"/>
              <a:buChar char="-"/>
            </a:pPr>
            <a:r>
              <a:rPr lang="en-GB"/>
              <a:t>New data entry is done in the bank branches and workflows are automated.</a:t>
            </a:r>
            <a:endParaRPr/>
          </a:p>
          <a:p>
            <a:pPr marL="0" lvl="0" indent="0" algn="l" rtl="0">
              <a:lnSpc>
                <a:spcPct val="100000"/>
              </a:lnSpc>
              <a:spcBef>
                <a:spcPts val="1600"/>
              </a:spcBef>
              <a:spcAft>
                <a:spcPts val="0"/>
              </a:spcAft>
              <a:buNone/>
            </a:pPr>
            <a:r>
              <a:rPr lang="en-GB" b="1"/>
              <a:t>Non-integrated models </a:t>
            </a:r>
            <a:endParaRPr b="1"/>
          </a:p>
          <a:p>
            <a:pPr marL="0" lvl="0" indent="0" algn="l" rtl="0">
              <a:lnSpc>
                <a:spcPct val="100000"/>
              </a:lnSpc>
              <a:spcBef>
                <a:spcPts val="1600"/>
              </a:spcBef>
              <a:spcAft>
                <a:spcPts val="0"/>
              </a:spcAft>
              <a:buNone/>
            </a:pPr>
            <a:r>
              <a:rPr lang="en-GB" sz="1100" b="1" i="1"/>
              <a:t>(less integration and distribution is based on using professional insurance advisers to sell to clients of the bank)</a:t>
            </a:r>
            <a:endParaRPr sz="1100" b="1" i="1"/>
          </a:p>
          <a:p>
            <a:pPr marL="457200" lvl="0" indent="-311150" algn="l" rtl="0">
              <a:spcBef>
                <a:spcPts val="1600"/>
              </a:spcBef>
              <a:spcAft>
                <a:spcPts val="0"/>
              </a:spcAft>
              <a:buSzPts val="1300"/>
              <a:buChar char="-"/>
            </a:pPr>
            <a:r>
              <a:rPr lang="en-GB"/>
              <a:t>Most investment-based products can only be sold by authorised financial advisers who have obtained a minimum qualification.</a:t>
            </a:r>
            <a:endParaRPr/>
          </a:p>
          <a:p>
            <a:pPr marL="457200" lvl="0" indent="-311150" algn="l" rtl="0">
              <a:spcBef>
                <a:spcPts val="0"/>
              </a:spcBef>
              <a:spcAft>
                <a:spcPts val="0"/>
              </a:spcAft>
              <a:buSzPts val="1300"/>
              <a:buChar char="-"/>
            </a:pPr>
            <a:r>
              <a:rPr lang="en-GB"/>
              <a:t>Operate as tied agents and sell exclusively the products manufactured by the bank’s in-house insurance company or its third-party provider(s).</a:t>
            </a:r>
            <a:endParaRPr/>
          </a:p>
          <a:p>
            <a:pPr marL="0" lvl="0" indent="0" algn="l" rtl="0">
              <a:spcBef>
                <a:spcPts val="1600"/>
              </a:spcBef>
              <a:spcAft>
                <a:spcPts val="160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3"/>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a:solidFill>
                  <a:srgbClr val="D9EAD3"/>
                </a:solidFill>
              </a:rPr>
              <a:t>“Win-win strategy”</a:t>
            </a:r>
            <a:endParaRPr>
              <a:solidFill>
                <a:srgbClr val="D9EAD3"/>
              </a:solidFill>
            </a:endParaRPr>
          </a:p>
        </p:txBody>
      </p:sp>
      <p:sp>
        <p:nvSpPr>
          <p:cNvPr id="195" name="Google Shape;195;p23"/>
          <p:cNvSpPr txBox="1"/>
          <p:nvPr/>
        </p:nvSpPr>
        <p:spPr>
          <a:xfrm>
            <a:off x="3191775" y="1827725"/>
            <a:ext cx="2641800" cy="24153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300" i="1">
                <a:solidFill>
                  <a:schemeClr val="lt1"/>
                </a:solidFill>
                <a:latin typeface="Lato"/>
                <a:ea typeface="Lato"/>
                <a:cs typeface="Lato"/>
                <a:sym typeface="Lato"/>
              </a:rPr>
              <a:t>Insurance company</a:t>
            </a:r>
            <a:endParaRPr sz="1300" i="1">
              <a:solidFill>
                <a:schemeClr val="lt1"/>
              </a:solidFill>
              <a:latin typeface="Lato"/>
              <a:ea typeface="Lato"/>
              <a:cs typeface="Lato"/>
              <a:sym typeface="Lato"/>
            </a:endParaRPr>
          </a:p>
          <a:p>
            <a:pPr marL="457200" lvl="0" indent="-311150" algn="l" rtl="0">
              <a:lnSpc>
                <a:spcPct val="200000"/>
              </a:lnSpc>
              <a:spcBef>
                <a:spcPts val="1600"/>
              </a:spcBef>
              <a:spcAft>
                <a:spcPts val="0"/>
              </a:spcAft>
              <a:buClr>
                <a:schemeClr val="lt1"/>
              </a:buClr>
              <a:buSzPts val="1300"/>
              <a:buFont typeface="Lato"/>
              <a:buChar char="●"/>
            </a:pPr>
            <a:r>
              <a:rPr lang="en-GB" sz="1300">
                <a:solidFill>
                  <a:schemeClr val="lt1"/>
                </a:solidFill>
                <a:latin typeface="Lato"/>
                <a:ea typeface="Lato"/>
                <a:cs typeface="Lato"/>
                <a:sym typeface="Lato"/>
              </a:rPr>
              <a:t>Increased turnover</a:t>
            </a:r>
            <a:endParaRPr sz="1300">
              <a:solidFill>
                <a:schemeClr val="lt1"/>
              </a:solidFill>
              <a:latin typeface="Lato"/>
              <a:ea typeface="Lato"/>
              <a:cs typeface="Lato"/>
              <a:sym typeface="Lato"/>
            </a:endParaRPr>
          </a:p>
          <a:p>
            <a:pPr marL="457200" lvl="0" indent="-311150" algn="l" rtl="0">
              <a:lnSpc>
                <a:spcPct val="200000"/>
              </a:lnSpc>
              <a:spcBef>
                <a:spcPts val="0"/>
              </a:spcBef>
              <a:spcAft>
                <a:spcPts val="0"/>
              </a:spcAft>
              <a:buClr>
                <a:schemeClr val="lt1"/>
              </a:buClr>
              <a:buSzPts val="1300"/>
              <a:buFont typeface="Lato"/>
              <a:buChar char="●"/>
            </a:pPr>
            <a:r>
              <a:rPr lang="en-GB" sz="1300">
                <a:solidFill>
                  <a:schemeClr val="lt1"/>
                </a:solidFill>
                <a:latin typeface="Lato"/>
                <a:ea typeface="Lato"/>
                <a:cs typeface="Lato"/>
                <a:sym typeface="Lato"/>
              </a:rPr>
              <a:t>Higher market penetration</a:t>
            </a:r>
            <a:endParaRPr sz="1300">
              <a:solidFill>
                <a:schemeClr val="lt1"/>
              </a:solidFill>
              <a:latin typeface="Lato"/>
              <a:ea typeface="Lato"/>
              <a:cs typeface="Lato"/>
              <a:sym typeface="Lato"/>
            </a:endParaRPr>
          </a:p>
          <a:p>
            <a:pPr marL="457200" lvl="0" indent="-311150" algn="l" rtl="0">
              <a:lnSpc>
                <a:spcPct val="200000"/>
              </a:lnSpc>
              <a:spcBef>
                <a:spcPts val="0"/>
              </a:spcBef>
              <a:spcAft>
                <a:spcPts val="0"/>
              </a:spcAft>
              <a:buClr>
                <a:schemeClr val="lt1"/>
              </a:buClr>
              <a:buSzPts val="1300"/>
              <a:buFont typeface="Lato"/>
              <a:buChar char="●"/>
            </a:pPr>
            <a:r>
              <a:rPr lang="en-GB" sz="1300">
                <a:solidFill>
                  <a:schemeClr val="lt1"/>
                </a:solidFill>
                <a:latin typeface="Lato"/>
                <a:ea typeface="Lato"/>
                <a:cs typeface="Lato"/>
                <a:sym typeface="Lato"/>
              </a:rPr>
              <a:t>Access to clients </a:t>
            </a:r>
            <a:endParaRPr sz="1300">
              <a:solidFill>
                <a:schemeClr val="lt1"/>
              </a:solidFill>
              <a:latin typeface="Lato"/>
              <a:ea typeface="Lato"/>
              <a:cs typeface="Lato"/>
              <a:sym typeface="Lato"/>
            </a:endParaRPr>
          </a:p>
          <a:p>
            <a:pPr marL="457200" lvl="0" indent="-311150" algn="l" rtl="0">
              <a:lnSpc>
                <a:spcPct val="200000"/>
              </a:lnSpc>
              <a:spcBef>
                <a:spcPts val="0"/>
              </a:spcBef>
              <a:spcAft>
                <a:spcPts val="0"/>
              </a:spcAft>
              <a:buClr>
                <a:schemeClr val="lt1"/>
              </a:buClr>
              <a:buSzPts val="1300"/>
              <a:buFont typeface="Lato"/>
              <a:buChar char="●"/>
            </a:pPr>
            <a:r>
              <a:rPr lang="en-GB" sz="1300">
                <a:solidFill>
                  <a:schemeClr val="lt1"/>
                </a:solidFill>
                <a:latin typeface="Lato"/>
                <a:ea typeface="Lato"/>
                <a:cs typeface="Lato"/>
                <a:sym typeface="Lato"/>
              </a:rPr>
              <a:t>Improved brand equity</a:t>
            </a:r>
            <a:endParaRPr/>
          </a:p>
        </p:txBody>
      </p:sp>
      <p:sp>
        <p:nvSpPr>
          <p:cNvPr id="196" name="Google Shape;196;p23"/>
          <p:cNvSpPr txBox="1"/>
          <p:nvPr/>
        </p:nvSpPr>
        <p:spPr>
          <a:xfrm>
            <a:off x="5986875" y="1827725"/>
            <a:ext cx="2693400" cy="24153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300" i="1">
                <a:solidFill>
                  <a:schemeClr val="lt1"/>
                </a:solidFill>
                <a:latin typeface="Lato"/>
                <a:ea typeface="Lato"/>
                <a:cs typeface="Lato"/>
                <a:sym typeface="Lato"/>
              </a:rPr>
              <a:t>Customers</a:t>
            </a:r>
            <a:endParaRPr sz="1300" i="1">
              <a:solidFill>
                <a:schemeClr val="lt1"/>
              </a:solidFill>
              <a:latin typeface="Lato"/>
              <a:ea typeface="Lato"/>
              <a:cs typeface="Lato"/>
              <a:sym typeface="Lato"/>
            </a:endParaRPr>
          </a:p>
          <a:p>
            <a:pPr marL="457200" lvl="0" indent="-311150" algn="l" rtl="0">
              <a:lnSpc>
                <a:spcPct val="200000"/>
              </a:lnSpc>
              <a:spcBef>
                <a:spcPts val="1600"/>
              </a:spcBef>
              <a:spcAft>
                <a:spcPts val="0"/>
              </a:spcAft>
              <a:buClr>
                <a:schemeClr val="lt1"/>
              </a:buClr>
              <a:buSzPts val="1300"/>
              <a:buFont typeface="Lato"/>
              <a:buChar char="●"/>
            </a:pPr>
            <a:r>
              <a:rPr lang="en-GB" sz="1300">
                <a:solidFill>
                  <a:schemeClr val="lt1"/>
                </a:solidFill>
                <a:latin typeface="Lato"/>
                <a:ea typeface="Lato"/>
                <a:cs typeface="Lato"/>
                <a:sym typeface="Lato"/>
              </a:rPr>
              <a:t>Comfortable</a:t>
            </a:r>
            <a:endParaRPr sz="1300">
              <a:solidFill>
                <a:schemeClr val="lt1"/>
              </a:solidFill>
              <a:latin typeface="Lato"/>
              <a:ea typeface="Lato"/>
              <a:cs typeface="Lato"/>
              <a:sym typeface="Lato"/>
            </a:endParaRPr>
          </a:p>
          <a:p>
            <a:pPr marL="457200" lvl="0" indent="-311150" algn="l" rtl="0">
              <a:lnSpc>
                <a:spcPct val="200000"/>
              </a:lnSpc>
              <a:spcBef>
                <a:spcPts val="0"/>
              </a:spcBef>
              <a:spcAft>
                <a:spcPts val="0"/>
              </a:spcAft>
              <a:buClr>
                <a:schemeClr val="lt1"/>
              </a:buClr>
              <a:buSzPts val="1300"/>
              <a:buFont typeface="Lato"/>
              <a:buChar char="●"/>
            </a:pPr>
            <a:r>
              <a:rPr lang="en-GB" sz="1300">
                <a:solidFill>
                  <a:schemeClr val="lt1"/>
                </a:solidFill>
                <a:latin typeface="Lato"/>
                <a:ea typeface="Lato"/>
                <a:cs typeface="Lato"/>
                <a:sym typeface="Lato"/>
              </a:rPr>
              <a:t>Better products </a:t>
            </a:r>
            <a:endParaRPr sz="1300">
              <a:solidFill>
                <a:schemeClr val="lt1"/>
              </a:solidFill>
              <a:latin typeface="Lato"/>
              <a:ea typeface="Lato"/>
              <a:cs typeface="Lato"/>
              <a:sym typeface="Lato"/>
            </a:endParaRPr>
          </a:p>
        </p:txBody>
      </p:sp>
      <p:sp>
        <p:nvSpPr>
          <p:cNvPr id="197" name="Google Shape;197;p23"/>
          <p:cNvSpPr txBox="1"/>
          <p:nvPr/>
        </p:nvSpPr>
        <p:spPr>
          <a:xfrm>
            <a:off x="855400" y="1827725"/>
            <a:ext cx="2519700" cy="24153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300" i="1">
                <a:solidFill>
                  <a:schemeClr val="lt1"/>
                </a:solidFill>
                <a:latin typeface="Lato"/>
                <a:ea typeface="Lato"/>
                <a:cs typeface="Lato"/>
                <a:sym typeface="Lato"/>
              </a:rPr>
              <a:t>Banks</a:t>
            </a:r>
            <a:endParaRPr sz="1300" i="1">
              <a:solidFill>
                <a:schemeClr val="lt1"/>
              </a:solidFill>
              <a:latin typeface="Lato"/>
              <a:ea typeface="Lato"/>
              <a:cs typeface="Lato"/>
              <a:sym typeface="Lato"/>
            </a:endParaRPr>
          </a:p>
          <a:p>
            <a:pPr marL="457200" lvl="0" indent="-311150" algn="l" rtl="0">
              <a:lnSpc>
                <a:spcPct val="200000"/>
              </a:lnSpc>
              <a:spcBef>
                <a:spcPts val="1600"/>
              </a:spcBef>
              <a:spcAft>
                <a:spcPts val="0"/>
              </a:spcAft>
              <a:buClr>
                <a:schemeClr val="lt1"/>
              </a:buClr>
              <a:buSzPts val="1300"/>
              <a:buFont typeface="Lato"/>
              <a:buChar char="●"/>
            </a:pPr>
            <a:r>
              <a:rPr lang="en-GB" sz="1300">
                <a:solidFill>
                  <a:schemeClr val="lt1"/>
                </a:solidFill>
                <a:latin typeface="Lato"/>
                <a:ea typeface="Lato"/>
                <a:cs typeface="Lato"/>
                <a:sym typeface="Lato"/>
              </a:rPr>
              <a:t>Diversified revenue </a:t>
            </a:r>
            <a:endParaRPr sz="1300">
              <a:solidFill>
                <a:schemeClr val="lt1"/>
              </a:solidFill>
              <a:latin typeface="Lato"/>
              <a:ea typeface="Lato"/>
              <a:cs typeface="Lato"/>
              <a:sym typeface="Lato"/>
            </a:endParaRPr>
          </a:p>
          <a:p>
            <a:pPr marL="457200" lvl="0" indent="-311150" algn="l" rtl="0">
              <a:lnSpc>
                <a:spcPct val="200000"/>
              </a:lnSpc>
              <a:spcBef>
                <a:spcPts val="0"/>
              </a:spcBef>
              <a:spcAft>
                <a:spcPts val="0"/>
              </a:spcAft>
              <a:buClr>
                <a:schemeClr val="lt1"/>
              </a:buClr>
              <a:buSzPts val="1300"/>
              <a:buFont typeface="Lato"/>
              <a:buChar char="●"/>
            </a:pPr>
            <a:r>
              <a:rPr lang="en-GB" sz="1300">
                <a:solidFill>
                  <a:schemeClr val="lt1"/>
                </a:solidFill>
                <a:latin typeface="Lato"/>
                <a:ea typeface="Lato"/>
                <a:cs typeface="Lato"/>
                <a:sym typeface="Lato"/>
              </a:rPr>
              <a:t>Enhanced product portfolio</a:t>
            </a:r>
            <a:endParaRPr sz="1300">
              <a:solidFill>
                <a:schemeClr val="lt1"/>
              </a:solidFill>
              <a:latin typeface="Lato"/>
              <a:ea typeface="Lato"/>
              <a:cs typeface="Lato"/>
              <a:sym typeface="Lato"/>
            </a:endParaRPr>
          </a:p>
          <a:p>
            <a:pPr marL="457200" lvl="0" indent="-311150" algn="l" rtl="0">
              <a:lnSpc>
                <a:spcPct val="200000"/>
              </a:lnSpc>
              <a:spcBef>
                <a:spcPts val="0"/>
              </a:spcBef>
              <a:spcAft>
                <a:spcPts val="0"/>
              </a:spcAft>
              <a:buClr>
                <a:schemeClr val="lt1"/>
              </a:buClr>
              <a:buSzPts val="1300"/>
              <a:buFont typeface="Lato"/>
              <a:buChar char="●"/>
            </a:pPr>
            <a:r>
              <a:rPr lang="en-GB" sz="1300">
                <a:solidFill>
                  <a:schemeClr val="lt1"/>
                </a:solidFill>
                <a:latin typeface="Lato"/>
                <a:ea typeface="Lato"/>
                <a:cs typeface="Lato"/>
                <a:sym typeface="Lato"/>
              </a:rPr>
              <a:t>Improved client loyalty </a:t>
            </a:r>
            <a:endParaRPr sz="1300">
              <a:solidFill>
                <a:schemeClr val="lt1"/>
              </a:solidFill>
              <a:latin typeface="Lato"/>
              <a:ea typeface="Lato"/>
              <a:cs typeface="Lato"/>
              <a:sym typeface="Lato"/>
            </a:endParaRPr>
          </a:p>
          <a:p>
            <a:pPr marL="457200" lvl="0" indent="0" algn="l" rtl="0">
              <a:lnSpc>
                <a:spcPct val="200000"/>
              </a:lnSpc>
              <a:spcBef>
                <a:spcPts val="1600"/>
              </a:spcBef>
              <a:spcAft>
                <a:spcPts val="1600"/>
              </a:spcAft>
              <a:buNone/>
            </a:pPr>
            <a:endParaRPr sz="1300">
              <a:solidFill>
                <a:schemeClr val="lt1"/>
              </a:solidFill>
              <a:latin typeface="Lato"/>
              <a:ea typeface="Lato"/>
              <a:cs typeface="Lato"/>
              <a:sym typeface="Lato"/>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D9EAD3"/>
                </a:solidFill>
              </a:rPr>
              <a:t>Opportunities for the future</a:t>
            </a:r>
            <a:endParaRPr>
              <a:solidFill>
                <a:srgbClr val="D9EAD3"/>
              </a:solidFill>
            </a:endParaRPr>
          </a:p>
        </p:txBody>
      </p:sp>
      <p:sp>
        <p:nvSpPr>
          <p:cNvPr id="203" name="Google Shape;203;p24"/>
          <p:cNvSpPr txBox="1">
            <a:spLocks noGrp="1"/>
          </p:cNvSpPr>
          <p:nvPr>
            <p:ph type="body" idx="1"/>
          </p:nvPr>
        </p:nvSpPr>
        <p:spPr>
          <a:xfrm>
            <a:off x="1297500" y="984200"/>
            <a:ext cx="7038900" cy="4091100"/>
          </a:xfrm>
          <a:prstGeom prst="rect">
            <a:avLst/>
          </a:prstGeom>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200" i="1">
                <a:latin typeface="Arial"/>
                <a:ea typeface="Arial"/>
                <a:cs typeface="Arial"/>
                <a:sym typeface="Arial"/>
              </a:rPr>
              <a:t>'As long as there is data, we can optimize bancassurance models.'</a:t>
            </a:r>
            <a:endParaRPr sz="1200" i="1">
              <a:latin typeface="Arial"/>
              <a:ea typeface="Arial"/>
              <a:cs typeface="Arial"/>
              <a:sym typeface="Arial"/>
            </a:endParaRPr>
          </a:p>
          <a:p>
            <a:pPr marL="457200" lvl="0" indent="-304800" algn="l" rtl="0">
              <a:lnSpc>
                <a:spcPct val="200000"/>
              </a:lnSpc>
              <a:spcBef>
                <a:spcPts val="1600"/>
              </a:spcBef>
              <a:spcAft>
                <a:spcPts val="0"/>
              </a:spcAft>
              <a:buSzPts val="1200"/>
              <a:buFont typeface="Arial"/>
              <a:buChar char="●"/>
            </a:pPr>
            <a:r>
              <a:rPr lang="en-GB" sz="1200">
                <a:latin typeface="Arial"/>
                <a:ea typeface="Arial"/>
                <a:cs typeface="Arial"/>
                <a:sym typeface="Arial"/>
              </a:rPr>
              <a:t>For bancassurance to be optimally successful, however, a deep integration between the bank and insurer needs to exist.</a:t>
            </a:r>
            <a:endParaRPr sz="1200">
              <a:latin typeface="Arial"/>
              <a:ea typeface="Arial"/>
              <a:cs typeface="Arial"/>
              <a:sym typeface="Arial"/>
            </a:endParaRPr>
          </a:p>
          <a:p>
            <a:pPr marL="457200" lvl="0" indent="-304800" algn="l" rtl="0">
              <a:lnSpc>
                <a:spcPct val="200000"/>
              </a:lnSpc>
              <a:spcBef>
                <a:spcPts val="1600"/>
              </a:spcBef>
              <a:spcAft>
                <a:spcPts val="0"/>
              </a:spcAft>
              <a:buSzPts val="1200"/>
              <a:buFont typeface="Arial"/>
              <a:buChar char="●"/>
            </a:pPr>
            <a:r>
              <a:rPr lang="en-GB" sz="1200">
                <a:latin typeface="Arial"/>
                <a:ea typeface="Arial"/>
                <a:cs typeface="Arial"/>
                <a:sym typeface="Arial"/>
              </a:rPr>
              <a:t>The global bancassurance market is predicted to expand at a compound annual growth rate (CAGR) of 6.16% from 2014 to 2019.</a:t>
            </a:r>
            <a:endParaRPr sz="1200">
              <a:latin typeface="Arial"/>
              <a:ea typeface="Arial"/>
              <a:cs typeface="Arial"/>
              <a:sym typeface="Arial"/>
            </a:endParaRPr>
          </a:p>
          <a:p>
            <a:pPr marL="457200" lvl="0" indent="-304800" algn="l" rtl="0">
              <a:lnSpc>
                <a:spcPct val="200000"/>
              </a:lnSpc>
              <a:spcBef>
                <a:spcPts val="1600"/>
              </a:spcBef>
              <a:spcAft>
                <a:spcPts val="0"/>
              </a:spcAft>
              <a:buSzPts val="1200"/>
              <a:buFont typeface="Arial"/>
              <a:buChar char="●"/>
            </a:pPr>
            <a:r>
              <a:rPr lang="en-GB" sz="1200">
                <a:latin typeface="Arial"/>
                <a:ea typeface="Arial"/>
                <a:cs typeface="Arial"/>
                <a:sym typeface="Arial"/>
              </a:rPr>
              <a:t>The growth rate for bancassurance is four times faster than the growth of life insurance in general in many markets around the world.</a:t>
            </a:r>
            <a:endParaRPr sz="1200">
              <a:latin typeface="Arial"/>
              <a:ea typeface="Arial"/>
              <a:cs typeface="Arial"/>
              <a:sym typeface="Arial"/>
            </a:endParaRPr>
          </a:p>
          <a:p>
            <a:pPr marL="457200" lvl="0" indent="-304800" algn="l" rtl="0">
              <a:lnSpc>
                <a:spcPct val="200000"/>
              </a:lnSpc>
              <a:spcBef>
                <a:spcPts val="1600"/>
              </a:spcBef>
              <a:spcAft>
                <a:spcPts val="0"/>
              </a:spcAft>
              <a:buSzPts val="1200"/>
              <a:buFont typeface="Arial"/>
              <a:buChar char="●"/>
            </a:pPr>
            <a:r>
              <a:rPr lang="en-GB" sz="1200">
                <a:latin typeface="Arial"/>
                <a:ea typeface="Arial"/>
                <a:cs typeface="Arial"/>
                <a:sym typeface="Arial"/>
              </a:rPr>
              <a:t>Innovative products are needed in order for banks to differentiate themselves.</a:t>
            </a:r>
            <a:endParaRPr sz="1200">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D9EAD3"/>
                </a:solidFill>
              </a:rPr>
              <a:t>Sources</a:t>
            </a:r>
            <a:r>
              <a:rPr lang="en-GB"/>
              <a:t> </a:t>
            </a:r>
            <a:endParaRPr/>
          </a:p>
        </p:txBody>
      </p:sp>
      <p:sp>
        <p:nvSpPr>
          <p:cNvPr id="209" name="Google Shape;209;p25"/>
          <p:cNvSpPr txBox="1">
            <a:spLocks noGrp="1"/>
          </p:cNvSpPr>
          <p:nvPr>
            <p:ph type="body" idx="1"/>
          </p:nvPr>
        </p:nvSpPr>
        <p:spPr>
          <a:xfrm>
            <a:off x="1180850" y="1546350"/>
            <a:ext cx="7038900" cy="29112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200" u="sng">
                <a:solidFill>
                  <a:srgbClr val="0000FF"/>
                </a:solidFill>
                <a:hlinkClick r:id="rId3"/>
              </a:rPr>
              <a:t>https://www.thebalance.com/compare-term-universal-variable-whole-life-insurance-1289</a:t>
            </a:r>
            <a:r>
              <a:rPr lang="en-GB" sz="1200">
                <a:solidFill>
                  <a:srgbClr val="0000FF"/>
                </a:solidFill>
              </a:rPr>
              <a:t>. </a:t>
            </a:r>
            <a:endParaRPr sz="1200">
              <a:solidFill>
                <a:srgbClr val="0000FF"/>
              </a:solidFill>
            </a:endParaRPr>
          </a:p>
          <a:p>
            <a:pPr marL="0" lvl="0" indent="0" algn="l" rtl="0">
              <a:lnSpc>
                <a:spcPct val="100000"/>
              </a:lnSpc>
              <a:spcBef>
                <a:spcPts val="0"/>
              </a:spcBef>
              <a:spcAft>
                <a:spcPts val="0"/>
              </a:spcAft>
              <a:buNone/>
            </a:pPr>
            <a:endParaRPr sz="1200">
              <a:solidFill>
                <a:srgbClr val="0000FF"/>
              </a:solidFill>
            </a:endParaRPr>
          </a:p>
          <a:p>
            <a:pPr marL="0" lvl="0" indent="0" algn="l" rtl="0">
              <a:lnSpc>
                <a:spcPct val="100000"/>
              </a:lnSpc>
              <a:spcBef>
                <a:spcPts val="0"/>
              </a:spcBef>
              <a:spcAft>
                <a:spcPts val="0"/>
              </a:spcAft>
              <a:buNone/>
            </a:pPr>
            <a:r>
              <a:rPr lang="en-GB" sz="1200" u="sng">
                <a:solidFill>
                  <a:srgbClr val="0000FF"/>
                </a:solidFill>
                <a:hlinkClick r:id="rId4"/>
              </a:rPr>
              <a:t>https://termlife2go.com/advantages-and-disadvantages-of-life-insurance/</a:t>
            </a:r>
            <a:endParaRPr sz="1200">
              <a:solidFill>
                <a:srgbClr val="0000FF"/>
              </a:solidFill>
            </a:endParaRPr>
          </a:p>
          <a:p>
            <a:pPr marL="0" lvl="0" indent="0" algn="l" rtl="0">
              <a:lnSpc>
                <a:spcPct val="100000"/>
              </a:lnSpc>
              <a:spcBef>
                <a:spcPts val="0"/>
              </a:spcBef>
              <a:spcAft>
                <a:spcPts val="0"/>
              </a:spcAft>
              <a:buNone/>
            </a:pPr>
            <a:endParaRPr sz="1200">
              <a:solidFill>
                <a:srgbClr val="0000FF"/>
              </a:solidFill>
            </a:endParaRPr>
          </a:p>
          <a:p>
            <a:pPr marL="0" lvl="0" indent="0" algn="l" rtl="0">
              <a:lnSpc>
                <a:spcPct val="100000"/>
              </a:lnSpc>
              <a:spcBef>
                <a:spcPts val="0"/>
              </a:spcBef>
              <a:spcAft>
                <a:spcPts val="0"/>
              </a:spcAft>
              <a:buNone/>
            </a:pPr>
            <a:r>
              <a:rPr lang="en-GB" sz="1200" u="sng">
                <a:solidFill>
                  <a:srgbClr val="0000FF"/>
                </a:solidFill>
                <a:hlinkClick r:id="rId5"/>
              </a:rPr>
              <a:t>https://www.forbes.com/sites/forbesfinancecouncil/2018/05/02/should-you-sell-your-life-insurance/#5a7c93717336</a:t>
            </a:r>
            <a:endParaRPr/>
          </a:p>
          <a:p>
            <a:pPr marL="0" lvl="0" indent="0" algn="l" rtl="0">
              <a:lnSpc>
                <a:spcPct val="100000"/>
              </a:lnSpc>
              <a:spcBef>
                <a:spcPts val="1600"/>
              </a:spcBef>
              <a:spcAft>
                <a:spcPts val="0"/>
              </a:spcAft>
              <a:buNone/>
            </a:pPr>
            <a:r>
              <a:rPr lang="en-GB" sz="1200" u="sng">
                <a:solidFill>
                  <a:srgbClr val="D9EAD3"/>
                </a:solidFill>
                <a:hlinkClick r:id="rId6"/>
              </a:rPr>
              <a:t>https://www.rgare.com/media-center/Pages/Newsletters/EQ_Dec/bancassurance.html</a:t>
            </a:r>
            <a:r>
              <a:rPr lang="en-GB" sz="1200">
                <a:solidFill>
                  <a:srgbClr val="D9EAD3"/>
                </a:solidFill>
              </a:rPr>
              <a:t> </a:t>
            </a:r>
            <a:endParaRPr sz="1200">
              <a:solidFill>
                <a:srgbClr val="D9EAD3"/>
              </a:solidFill>
            </a:endParaRPr>
          </a:p>
          <a:p>
            <a:pPr marL="0" lvl="0" indent="0" algn="l" rtl="0">
              <a:lnSpc>
                <a:spcPct val="100000"/>
              </a:lnSpc>
              <a:spcBef>
                <a:spcPts val="1600"/>
              </a:spcBef>
              <a:spcAft>
                <a:spcPts val="0"/>
              </a:spcAft>
              <a:buNone/>
            </a:pPr>
            <a:r>
              <a:rPr lang="en-GB" sz="1200" u="sng">
                <a:solidFill>
                  <a:srgbClr val="D9EAD3"/>
                </a:solidFill>
                <a:hlinkClick r:id="rId7"/>
              </a:rPr>
              <a:t>https://economictimes.indiatimes.com/definition/bancassurance</a:t>
            </a:r>
            <a:endParaRPr sz="1200">
              <a:solidFill>
                <a:srgbClr val="0000FF"/>
              </a:solidFill>
            </a:endParaRPr>
          </a:p>
          <a:p>
            <a:pPr marL="0" lvl="0" indent="0" algn="l" rtl="0">
              <a:lnSpc>
                <a:spcPct val="100000"/>
              </a:lnSpc>
              <a:spcBef>
                <a:spcPts val="1600"/>
              </a:spcBef>
              <a:spcAft>
                <a:spcPts val="0"/>
              </a:spcAft>
              <a:buNone/>
            </a:pPr>
            <a:r>
              <a:rPr lang="en-GB" u="sng">
                <a:solidFill>
                  <a:srgbClr val="D9EAD3"/>
                </a:solidFill>
                <a:hlinkClick r:id="rId8"/>
              </a:rPr>
              <a:t>https://www.investopedia.com/terms/b/bancassurance.asp</a:t>
            </a:r>
            <a:r>
              <a:rPr lang="en-GB">
                <a:solidFill>
                  <a:srgbClr val="D9EAD3"/>
                </a:solidFill>
              </a:rPr>
              <a:t> </a:t>
            </a:r>
            <a:endParaRPr sz="1200">
              <a:solidFill>
                <a:srgbClr val="D9EAD3"/>
              </a:solidFill>
            </a:endParaRPr>
          </a:p>
          <a:p>
            <a:pPr marL="0" lvl="0" indent="0" algn="l" rtl="0">
              <a:lnSpc>
                <a:spcPct val="100000"/>
              </a:lnSpc>
              <a:spcBef>
                <a:spcPts val="1600"/>
              </a:spcBef>
              <a:spcAft>
                <a:spcPts val="0"/>
              </a:spcAft>
              <a:buNone/>
            </a:pPr>
            <a:endParaRPr sz="1200">
              <a:solidFill>
                <a:srgbClr val="0000FF"/>
              </a:solidFill>
            </a:endParaRPr>
          </a:p>
          <a:p>
            <a:pPr marL="0" lvl="0" indent="0" algn="l" rtl="0">
              <a:lnSpc>
                <a:spcPct val="100000"/>
              </a:lnSpc>
              <a:spcBef>
                <a:spcPts val="0"/>
              </a:spcBef>
              <a:spcAft>
                <a:spcPts val="0"/>
              </a:spcAft>
              <a:buNone/>
            </a:pPr>
            <a:endParaRPr sz="1200">
              <a:solidFill>
                <a:srgbClr val="B7B7B7"/>
              </a:solidFill>
            </a:endParaRPr>
          </a:p>
          <a:p>
            <a:pPr marL="0" lvl="0" indent="0" algn="l" rtl="0">
              <a:lnSpc>
                <a:spcPct val="100000"/>
              </a:lnSpc>
              <a:spcBef>
                <a:spcPts val="0"/>
              </a:spcBef>
              <a:spcAft>
                <a:spcPts val="0"/>
              </a:spcAft>
              <a:buNone/>
            </a:pPr>
            <a:endParaRPr sz="1200">
              <a:solidFill>
                <a:srgbClr val="B7B7B7"/>
              </a:solidFill>
            </a:endParaRPr>
          </a:p>
          <a:p>
            <a:pPr marL="0" lvl="0" indent="0" algn="l" rtl="0">
              <a:lnSpc>
                <a:spcPct val="100000"/>
              </a:lnSpc>
              <a:spcBef>
                <a:spcPts val="0"/>
              </a:spcBef>
              <a:spcAft>
                <a:spcPts val="0"/>
              </a:spcAft>
              <a:buNone/>
            </a:pPr>
            <a:endParaRPr sz="1200">
              <a:solidFill>
                <a:srgbClr val="B7B7B7"/>
              </a:solidFill>
            </a:endParaRPr>
          </a:p>
        </p:txBody>
      </p:sp>
    </p:spTree>
  </p:cSld>
  <p:clrMapOvr>
    <a:masterClrMapping/>
  </p:clrMapOvr>
</p:sld>
</file>

<file path=ppt/theme/theme1.xml><?xml version="1.0" encoding="utf-8"?>
<a:theme xmlns:a="http://schemas.openxmlformats.org/drawingml/2006/main"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1314</Words>
  <Application>Microsoft Office PowerPoint</Application>
  <PresentationFormat>On-screen Show (16:9)</PresentationFormat>
  <Paragraphs>131</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Lato</vt:lpstr>
      <vt:lpstr>Arial</vt:lpstr>
      <vt:lpstr>Montserrat</vt:lpstr>
      <vt:lpstr>Focus</vt:lpstr>
      <vt:lpstr>Life insurance / Bancassurance</vt:lpstr>
      <vt:lpstr>Feature</vt:lpstr>
      <vt:lpstr>Advantages</vt:lpstr>
      <vt:lpstr>Disadvantages </vt:lpstr>
      <vt:lpstr>How it works</vt:lpstr>
      <vt:lpstr>Different types of life insurance products:</vt:lpstr>
      <vt:lpstr>Bancassurance </vt:lpstr>
      <vt:lpstr>What it is</vt:lpstr>
      <vt:lpstr>History</vt:lpstr>
      <vt:lpstr>Integrated vs. Non-integrated models</vt:lpstr>
      <vt:lpstr>“Win-win strategy”</vt:lpstr>
      <vt:lpstr>Opportunities for the future</vt:lpstr>
      <vt:lpstr>Sources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insurance / Bancassurance</dc:title>
  <dc:creator>Lecturer</dc:creator>
  <cp:lastModifiedBy>Lecturer</cp:lastModifiedBy>
  <cp:revision>2</cp:revision>
  <dcterms:modified xsi:type="dcterms:W3CDTF">2018-09-13T07:34:15Z</dcterms:modified>
</cp:coreProperties>
</file>