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7099300" cy="10234613"/>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3E679725-3411-4F4C-833A-93FF64A8B893}" type="datetimeFigureOut">
              <a:rPr lang="th-TH" smtClean="0"/>
              <a:t>21/08/56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3481184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3E679725-3411-4F4C-833A-93FF64A8B893}" type="datetimeFigureOut">
              <a:rPr lang="th-TH" smtClean="0"/>
              <a:t>21/08/56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3259322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E679725-3411-4F4C-833A-93FF64A8B893}" type="datetimeFigureOut">
              <a:rPr lang="th-TH" smtClean="0"/>
              <a:t>21/08/56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2224860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3E679725-3411-4F4C-833A-93FF64A8B893}" type="datetimeFigureOut">
              <a:rPr lang="th-TH" smtClean="0"/>
              <a:t>21/08/56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32114257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3E679725-3411-4F4C-833A-93FF64A8B893}" type="datetimeFigureOut">
              <a:rPr lang="th-TH" smtClean="0"/>
              <a:t>21/08/56</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163257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3E679725-3411-4F4C-833A-93FF64A8B893}" type="datetimeFigureOut">
              <a:rPr lang="th-TH" smtClean="0"/>
              <a:t>21/08/56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1681323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679725-3411-4F4C-833A-93FF64A8B893}" type="datetimeFigureOut">
              <a:rPr lang="th-TH" smtClean="0"/>
              <a:t>21/08/56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2080998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E679725-3411-4F4C-833A-93FF64A8B893}" type="datetimeFigureOut">
              <a:rPr lang="th-TH" smtClean="0"/>
              <a:t>21/08/56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2905667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E679725-3411-4F4C-833A-93FF64A8B893}" type="datetimeFigureOut">
              <a:rPr lang="th-TH" smtClean="0"/>
              <a:t>21/08/56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179731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3E679725-3411-4F4C-833A-93FF64A8B893}" type="datetimeFigureOut">
              <a:rPr lang="th-TH" smtClean="0"/>
              <a:t>21/08/56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1772246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3E679725-3411-4F4C-833A-93FF64A8B893}" type="datetimeFigureOut">
              <a:rPr lang="th-TH" smtClean="0"/>
              <a:t>21/08/56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1154728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679725-3411-4F4C-833A-93FF64A8B893}" type="datetimeFigureOut">
              <a:rPr lang="th-TH" smtClean="0"/>
              <a:t>21/08/56</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7E7769-3A5F-490D-B5A3-C98874F9D5F3}" type="slidenum">
              <a:rPr lang="th-TH" smtClean="0"/>
              <a:t>‹#›</a:t>
            </a:fld>
            <a:endParaRPr lang="th-TH"/>
          </a:p>
        </p:txBody>
      </p:sp>
    </p:spTree>
    <p:extLst>
      <p:ext uri="{BB962C8B-B14F-4D97-AF65-F5344CB8AC3E}">
        <p14:creationId xmlns:p14="http://schemas.microsoft.com/office/powerpoint/2010/main" val="23386568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Class questions</a:t>
            </a:r>
            <a:endParaRPr lang="th-TH" dirty="0"/>
          </a:p>
        </p:txBody>
      </p:sp>
      <p:sp>
        <p:nvSpPr>
          <p:cNvPr id="3" name="Subtitle 2"/>
          <p:cNvSpPr>
            <a:spLocks noGrp="1"/>
          </p:cNvSpPr>
          <p:nvPr>
            <p:ph type="subTitle" idx="1"/>
          </p:nvPr>
        </p:nvSpPr>
        <p:spPr/>
        <p:txBody>
          <a:bodyPr/>
          <a:lstStyle/>
          <a:p>
            <a:r>
              <a:rPr lang="en-US" dirty="0" smtClean="0"/>
              <a:t>EE211</a:t>
            </a:r>
            <a:endParaRPr lang="th-TH" dirty="0"/>
          </a:p>
        </p:txBody>
      </p:sp>
    </p:spTree>
    <p:extLst>
      <p:ext uri="{BB962C8B-B14F-4D97-AF65-F5344CB8AC3E}">
        <p14:creationId xmlns:p14="http://schemas.microsoft.com/office/powerpoint/2010/main" val="1576618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Question 1</a:t>
            </a:r>
            <a:endParaRPr lang="th-TH" dirty="0"/>
          </a:p>
        </p:txBody>
      </p:sp>
      <p:sp>
        <p:nvSpPr>
          <p:cNvPr id="3" name="Content Placeholder 2"/>
          <p:cNvSpPr>
            <a:spLocks noGrp="1"/>
          </p:cNvSpPr>
          <p:nvPr>
            <p:ph idx="1"/>
          </p:nvPr>
        </p:nvSpPr>
        <p:spPr/>
        <p:txBody>
          <a:bodyPr/>
          <a:lstStyle/>
          <a:p>
            <a:pPr marL="0" indent="0">
              <a:buNone/>
            </a:pPr>
            <a:r>
              <a:rPr lang="en-US" dirty="0" smtClean="0"/>
              <a:t>A survey indicated that chocolate is Americas’ favorite ice cream flavor. For each following, indicate the possible effects on demand, supply, or both as well as equilibrium price and quantity of chocolate ice cream</a:t>
            </a:r>
            <a:endParaRPr lang="th-TH" dirty="0"/>
          </a:p>
        </p:txBody>
      </p:sp>
    </p:spTree>
    <p:extLst>
      <p:ext uri="{BB962C8B-B14F-4D97-AF65-F5344CB8AC3E}">
        <p14:creationId xmlns:p14="http://schemas.microsoft.com/office/powerpoint/2010/main" val="2944034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2840" y="91169"/>
            <a:ext cx="8229600" cy="1897671"/>
          </a:xfrm>
        </p:spPr>
        <p:txBody>
          <a:bodyPr>
            <a:normAutofit/>
          </a:bodyPr>
          <a:lstStyle/>
          <a:p>
            <a:r>
              <a:rPr lang="en-US" sz="2400" dirty="0" smtClean="0"/>
              <a:t>A severe drought in the Midwest causes dairy farmers to reduce the number of milk-producing cattle in their herds by a third. These dairy farmers supply cream that is used to manufacture chocolate ice cream.</a:t>
            </a:r>
          </a:p>
          <a:p>
            <a:endParaRPr lang="en-US" sz="2400" dirty="0"/>
          </a:p>
          <a:p>
            <a:endParaRPr lang="th-TH" sz="2400" dirty="0"/>
          </a:p>
        </p:txBody>
      </p:sp>
      <p:cxnSp>
        <p:nvCxnSpPr>
          <p:cNvPr id="5" name="Straight Connector 4"/>
          <p:cNvCxnSpPr/>
          <p:nvPr/>
        </p:nvCxnSpPr>
        <p:spPr>
          <a:xfrm>
            <a:off x="1835696" y="3140968"/>
            <a:ext cx="0" cy="2952328"/>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835696" y="6093296"/>
            <a:ext cx="3816424"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331640" y="2863116"/>
            <a:ext cx="1584176" cy="369332"/>
          </a:xfrm>
          <a:prstGeom prst="rect">
            <a:avLst/>
          </a:prstGeom>
          <a:noFill/>
        </p:spPr>
        <p:txBody>
          <a:bodyPr wrap="square" rtlCol="0">
            <a:spAutoFit/>
          </a:bodyPr>
          <a:lstStyle/>
          <a:p>
            <a:r>
              <a:rPr lang="en-US" sz="1800" dirty="0" smtClean="0">
                <a:latin typeface="Trebuchet MS" pitchFamily="34" charset="0"/>
              </a:rPr>
              <a:t>Price ($)</a:t>
            </a:r>
            <a:endParaRPr lang="th-TH" sz="1800" dirty="0">
              <a:latin typeface="Trebuchet MS" pitchFamily="34" charset="0"/>
            </a:endParaRPr>
          </a:p>
        </p:txBody>
      </p:sp>
      <p:sp>
        <p:nvSpPr>
          <p:cNvPr id="9" name="TextBox 8"/>
          <p:cNvSpPr txBox="1"/>
          <p:nvPr/>
        </p:nvSpPr>
        <p:spPr>
          <a:xfrm>
            <a:off x="5724128" y="5724137"/>
            <a:ext cx="2808312" cy="646331"/>
          </a:xfrm>
          <a:prstGeom prst="rect">
            <a:avLst/>
          </a:prstGeom>
          <a:noFill/>
        </p:spPr>
        <p:txBody>
          <a:bodyPr wrap="square" rtlCol="0">
            <a:spAutoFit/>
          </a:bodyPr>
          <a:lstStyle/>
          <a:p>
            <a:r>
              <a:rPr lang="en-US" sz="1800" dirty="0" smtClean="0">
                <a:latin typeface="Trebuchet MS" pitchFamily="34" charset="0"/>
              </a:rPr>
              <a:t>Quantity of chocolate ice-cream</a:t>
            </a:r>
            <a:endParaRPr lang="th-TH" sz="1800" dirty="0">
              <a:latin typeface="Trebuchet MS" pitchFamily="34" charset="0"/>
            </a:endParaRPr>
          </a:p>
        </p:txBody>
      </p:sp>
      <p:cxnSp>
        <p:nvCxnSpPr>
          <p:cNvPr id="11" name="Straight Connector 10"/>
          <p:cNvCxnSpPr/>
          <p:nvPr/>
        </p:nvCxnSpPr>
        <p:spPr>
          <a:xfrm>
            <a:off x="2339752" y="3573016"/>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1979712" y="3201012"/>
            <a:ext cx="2736304" cy="2367145"/>
          </a:xfrm>
          <a:prstGeom prst="line">
            <a:avLst/>
          </a:prstGeom>
          <a:ln w="19050">
            <a:prstDash val="solid"/>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2380658" y="3509392"/>
            <a:ext cx="2736304" cy="236714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4139952" y="3717032"/>
            <a:ext cx="648072" cy="72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5228456" y="3232448"/>
            <a:ext cx="495672" cy="523220"/>
          </a:xfrm>
          <a:prstGeom prst="rect">
            <a:avLst/>
          </a:prstGeom>
          <a:noFill/>
        </p:spPr>
        <p:txBody>
          <a:bodyPr wrap="square" rtlCol="0">
            <a:spAutoFit/>
          </a:bodyPr>
          <a:lstStyle/>
          <a:p>
            <a:r>
              <a:rPr lang="en-US" dirty="0" smtClean="0"/>
              <a:t>S</a:t>
            </a:r>
            <a:endParaRPr lang="th-TH" dirty="0"/>
          </a:p>
        </p:txBody>
      </p:sp>
      <p:sp>
        <p:nvSpPr>
          <p:cNvPr id="18" name="TextBox 17"/>
          <p:cNvSpPr txBox="1"/>
          <p:nvPr/>
        </p:nvSpPr>
        <p:spPr>
          <a:xfrm>
            <a:off x="5004048" y="5353317"/>
            <a:ext cx="495672" cy="523220"/>
          </a:xfrm>
          <a:prstGeom prst="rect">
            <a:avLst/>
          </a:prstGeom>
          <a:noFill/>
        </p:spPr>
        <p:txBody>
          <a:bodyPr wrap="square" rtlCol="0">
            <a:spAutoFit/>
          </a:bodyPr>
          <a:lstStyle/>
          <a:p>
            <a:r>
              <a:rPr lang="en-US" dirty="0" smtClean="0"/>
              <a:t>D</a:t>
            </a:r>
            <a:endParaRPr lang="th-TH" dirty="0"/>
          </a:p>
        </p:txBody>
      </p:sp>
      <p:sp>
        <p:nvSpPr>
          <p:cNvPr id="19" name="TextBox 18"/>
          <p:cNvSpPr txBox="1"/>
          <p:nvPr/>
        </p:nvSpPr>
        <p:spPr>
          <a:xfrm>
            <a:off x="4716016" y="2786172"/>
            <a:ext cx="495672" cy="523220"/>
          </a:xfrm>
          <a:prstGeom prst="rect">
            <a:avLst/>
          </a:prstGeom>
          <a:noFill/>
        </p:spPr>
        <p:txBody>
          <a:bodyPr wrap="square" rtlCol="0">
            <a:spAutoFit/>
          </a:bodyPr>
          <a:lstStyle/>
          <a:p>
            <a:r>
              <a:rPr lang="en-US" dirty="0" smtClean="0"/>
              <a:t>S’</a:t>
            </a:r>
            <a:endParaRPr lang="th-TH" dirty="0"/>
          </a:p>
        </p:txBody>
      </p:sp>
      <p:cxnSp>
        <p:nvCxnSpPr>
          <p:cNvPr id="21" name="Straight Connector 20"/>
          <p:cNvCxnSpPr/>
          <p:nvPr/>
        </p:nvCxnSpPr>
        <p:spPr>
          <a:xfrm>
            <a:off x="3338060" y="4345433"/>
            <a:ext cx="4902" cy="174786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3743908" y="4617132"/>
            <a:ext cx="4902" cy="147616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1835696" y="4384584"/>
            <a:ext cx="151216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1835696" y="4692964"/>
            <a:ext cx="188333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331640" y="4605637"/>
            <a:ext cx="495672" cy="523220"/>
          </a:xfrm>
          <a:prstGeom prst="rect">
            <a:avLst/>
          </a:prstGeom>
          <a:noFill/>
        </p:spPr>
        <p:txBody>
          <a:bodyPr wrap="square" rtlCol="0">
            <a:spAutoFit/>
          </a:bodyPr>
          <a:lstStyle/>
          <a:p>
            <a:r>
              <a:rPr lang="en-US" dirty="0" smtClean="0"/>
              <a:t>p</a:t>
            </a:r>
            <a:endParaRPr lang="th-TH" dirty="0"/>
          </a:p>
        </p:txBody>
      </p:sp>
      <p:sp>
        <p:nvSpPr>
          <p:cNvPr id="32" name="TextBox 31"/>
          <p:cNvSpPr txBox="1"/>
          <p:nvPr/>
        </p:nvSpPr>
        <p:spPr>
          <a:xfrm>
            <a:off x="1331640" y="4157404"/>
            <a:ext cx="495672" cy="523220"/>
          </a:xfrm>
          <a:prstGeom prst="rect">
            <a:avLst/>
          </a:prstGeom>
          <a:noFill/>
        </p:spPr>
        <p:txBody>
          <a:bodyPr wrap="square" rtlCol="0">
            <a:spAutoFit/>
          </a:bodyPr>
          <a:lstStyle/>
          <a:p>
            <a:r>
              <a:rPr lang="en-US" dirty="0" smtClean="0"/>
              <a:t>p’</a:t>
            </a:r>
            <a:endParaRPr lang="th-TH" dirty="0"/>
          </a:p>
        </p:txBody>
      </p:sp>
      <p:sp>
        <p:nvSpPr>
          <p:cNvPr id="33" name="TextBox 32"/>
          <p:cNvSpPr txBox="1"/>
          <p:nvPr/>
        </p:nvSpPr>
        <p:spPr>
          <a:xfrm>
            <a:off x="3598979" y="6108858"/>
            <a:ext cx="495672" cy="523220"/>
          </a:xfrm>
          <a:prstGeom prst="rect">
            <a:avLst/>
          </a:prstGeom>
          <a:noFill/>
        </p:spPr>
        <p:txBody>
          <a:bodyPr wrap="square" rtlCol="0">
            <a:spAutoFit/>
          </a:bodyPr>
          <a:lstStyle/>
          <a:p>
            <a:r>
              <a:rPr lang="en-US" dirty="0"/>
              <a:t>q</a:t>
            </a:r>
            <a:endParaRPr lang="th-TH" dirty="0"/>
          </a:p>
        </p:txBody>
      </p:sp>
      <p:sp>
        <p:nvSpPr>
          <p:cNvPr id="34" name="TextBox 33"/>
          <p:cNvSpPr txBox="1"/>
          <p:nvPr/>
        </p:nvSpPr>
        <p:spPr>
          <a:xfrm>
            <a:off x="3103307" y="6108858"/>
            <a:ext cx="495672" cy="523220"/>
          </a:xfrm>
          <a:prstGeom prst="rect">
            <a:avLst/>
          </a:prstGeom>
          <a:noFill/>
        </p:spPr>
        <p:txBody>
          <a:bodyPr wrap="square" rtlCol="0">
            <a:spAutoFit/>
          </a:bodyPr>
          <a:lstStyle/>
          <a:p>
            <a:r>
              <a:rPr lang="en-US" dirty="0" smtClean="0"/>
              <a:t>q’</a:t>
            </a:r>
            <a:endParaRPr lang="th-TH" dirty="0"/>
          </a:p>
        </p:txBody>
      </p:sp>
    </p:spTree>
    <p:extLst>
      <p:ext uri="{BB962C8B-B14F-4D97-AF65-F5344CB8AC3E}">
        <p14:creationId xmlns:p14="http://schemas.microsoft.com/office/powerpoint/2010/main" val="35348334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332656"/>
            <a:ext cx="8229600" cy="4525963"/>
          </a:xfrm>
        </p:spPr>
        <p:txBody>
          <a:bodyPr>
            <a:normAutofit/>
          </a:bodyPr>
          <a:lstStyle/>
          <a:p>
            <a:r>
              <a:rPr lang="en-US" sz="2400" dirty="0" smtClean="0"/>
              <a:t>A new report by the American Medical Association reveals that chocolate does, in fact, have significant health benefits.</a:t>
            </a:r>
            <a:endParaRPr lang="th-TH" sz="2400" dirty="0"/>
          </a:p>
        </p:txBody>
      </p:sp>
      <p:cxnSp>
        <p:nvCxnSpPr>
          <p:cNvPr id="4" name="Straight Connector 3"/>
          <p:cNvCxnSpPr/>
          <p:nvPr/>
        </p:nvCxnSpPr>
        <p:spPr>
          <a:xfrm>
            <a:off x="1835696" y="3140968"/>
            <a:ext cx="0" cy="2952328"/>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835696" y="6093296"/>
            <a:ext cx="3816424"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331640" y="2863116"/>
            <a:ext cx="1584176" cy="369332"/>
          </a:xfrm>
          <a:prstGeom prst="rect">
            <a:avLst/>
          </a:prstGeom>
          <a:noFill/>
        </p:spPr>
        <p:txBody>
          <a:bodyPr wrap="square" rtlCol="0">
            <a:spAutoFit/>
          </a:bodyPr>
          <a:lstStyle/>
          <a:p>
            <a:r>
              <a:rPr lang="en-US" sz="1800" dirty="0" smtClean="0">
                <a:latin typeface="Trebuchet MS" pitchFamily="34" charset="0"/>
              </a:rPr>
              <a:t>Price ($)</a:t>
            </a:r>
            <a:endParaRPr lang="th-TH" sz="1800" dirty="0">
              <a:latin typeface="Trebuchet MS" pitchFamily="34" charset="0"/>
            </a:endParaRPr>
          </a:p>
        </p:txBody>
      </p:sp>
      <p:sp>
        <p:nvSpPr>
          <p:cNvPr id="7" name="TextBox 6"/>
          <p:cNvSpPr txBox="1"/>
          <p:nvPr/>
        </p:nvSpPr>
        <p:spPr>
          <a:xfrm>
            <a:off x="5724128" y="5724137"/>
            <a:ext cx="2808312" cy="646331"/>
          </a:xfrm>
          <a:prstGeom prst="rect">
            <a:avLst/>
          </a:prstGeom>
          <a:noFill/>
        </p:spPr>
        <p:txBody>
          <a:bodyPr wrap="square" rtlCol="0">
            <a:spAutoFit/>
          </a:bodyPr>
          <a:lstStyle/>
          <a:p>
            <a:r>
              <a:rPr lang="en-US" sz="1800" dirty="0" smtClean="0">
                <a:latin typeface="Trebuchet MS" pitchFamily="34" charset="0"/>
              </a:rPr>
              <a:t>Quantity of chocolate ice-cream</a:t>
            </a:r>
            <a:endParaRPr lang="th-TH" sz="1800" dirty="0">
              <a:latin typeface="Trebuchet MS" pitchFamily="34" charset="0"/>
            </a:endParaRPr>
          </a:p>
        </p:txBody>
      </p:sp>
      <p:cxnSp>
        <p:nvCxnSpPr>
          <p:cNvPr id="8" name="Straight Connector 7"/>
          <p:cNvCxnSpPr/>
          <p:nvPr/>
        </p:nvCxnSpPr>
        <p:spPr>
          <a:xfrm>
            <a:off x="2339752" y="3573016"/>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339752" y="3356992"/>
            <a:ext cx="2736304" cy="236714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915816" y="3356992"/>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3923928" y="4725144"/>
            <a:ext cx="43204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5004048" y="5462527"/>
            <a:ext cx="495672" cy="523220"/>
          </a:xfrm>
          <a:prstGeom prst="rect">
            <a:avLst/>
          </a:prstGeom>
          <a:noFill/>
        </p:spPr>
        <p:txBody>
          <a:bodyPr wrap="square" rtlCol="0">
            <a:spAutoFit/>
          </a:bodyPr>
          <a:lstStyle/>
          <a:p>
            <a:r>
              <a:rPr lang="en-US" dirty="0" smtClean="0"/>
              <a:t>D</a:t>
            </a:r>
            <a:endParaRPr lang="th-TH" dirty="0"/>
          </a:p>
        </p:txBody>
      </p:sp>
      <p:sp>
        <p:nvSpPr>
          <p:cNvPr id="14" name="TextBox 13"/>
          <p:cNvSpPr txBox="1"/>
          <p:nvPr/>
        </p:nvSpPr>
        <p:spPr>
          <a:xfrm>
            <a:off x="5588429" y="5198463"/>
            <a:ext cx="495672" cy="523220"/>
          </a:xfrm>
          <a:prstGeom prst="rect">
            <a:avLst/>
          </a:prstGeom>
          <a:noFill/>
        </p:spPr>
        <p:txBody>
          <a:bodyPr wrap="square" rtlCol="0">
            <a:spAutoFit/>
          </a:bodyPr>
          <a:lstStyle/>
          <a:p>
            <a:r>
              <a:rPr lang="en-US" dirty="0" smtClean="0"/>
              <a:t>D’</a:t>
            </a:r>
            <a:endParaRPr lang="th-TH" dirty="0"/>
          </a:p>
        </p:txBody>
      </p:sp>
      <p:sp>
        <p:nvSpPr>
          <p:cNvPr id="15" name="TextBox 14"/>
          <p:cNvSpPr txBox="1"/>
          <p:nvPr/>
        </p:nvSpPr>
        <p:spPr>
          <a:xfrm>
            <a:off x="5099450" y="2970838"/>
            <a:ext cx="495672" cy="523220"/>
          </a:xfrm>
          <a:prstGeom prst="rect">
            <a:avLst/>
          </a:prstGeom>
          <a:noFill/>
        </p:spPr>
        <p:txBody>
          <a:bodyPr wrap="square" rtlCol="0">
            <a:spAutoFit/>
          </a:bodyPr>
          <a:lstStyle/>
          <a:p>
            <a:r>
              <a:rPr lang="en-US" dirty="0" smtClean="0"/>
              <a:t>S</a:t>
            </a:r>
            <a:endParaRPr lang="th-TH" dirty="0"/>
          </a:p>
        </p:txBody>
      </p:sp>
      <p:sp>
        <p:nvSpPr>
          <p:cNvPr id="16" name="TextBox 15"/>
          <p:cNvSpPr txBox="1"/>
          <p:nvPr/>
        </p:nvSpPr>
        <p:spPr>
          <a:xfrm>
            <a:off x="3428256" y="6112613"/>
            <a:ext cx="495672" cy="523220"/>
          </a:xfrm>
          <a:prstGeom prst="rect">
            <a:avLst/>
          </a:prstGeom>
          <a:noFill/>
        </p:spPr>
        <p:txBody>
          <a:bodyPr wrap="square" rtlCol="0">
            <a:spAutoFit/>
          </a:bodyPr>
          <a:lstStyle/>
          <a:p>
            <a:r>
              <a:rPr lang="en-US" dirty="0" smtClean="0"/>
              <a:t>q</a:t>
            </a:r>
            <a:endParaRPr lang="th-TH" dirty="0"/>
          </a:p>
        </p:txBody>
      </p:sp>
      <p:sp>
        <p:nvSpPr>
          <p:cNvPr id="17" name="TextBox 16"/>
          <p:cNvSpPr txBox="1"/>
          <p:nvPr/>
        </p:nvSpPr>
        <p:spPr>
          <a:xfrm>
            <a:off x="3816761" y="6093296"/>
            <a:ext cx="495672" cy="523220"/>
          </a:xfrm>
          <a:prstGeom prst="rect">
            <a:avLst/>
          </a:prstGeom>
          <a:noFill/>
        </p:spPr>
        <p:txBody>
          <a:bodyPr wrap="square" rtlCol="0">
            <a:spAutoFit/>
          </a:bodyPr>
          <a:lstStyle/>
          <a:p>
            <a:r>
              <a:rPr lang="en-US" dirty="0" smtClean="0"/>
              <a:t>q’</a:t>
            </a:r>
            <a:endParaRPr lang="th-TH" dirty="0"/>
          </a:p>
        </p:txBody>
      </p:sp>
      <p:sp>
        <p:nvSpPr>
          <p:cNvPr id="18" name="TextBox 17"/>
          <p:cNvSpPr txBox="1"/>
          <p:nvPr/>
        </p:nvSpPr>
        <p:spPr>
          <a:xfrm>
            <a:off x="1355812" y="4386966"/>
            <a:ext cx="495672" cy="523220"/>
          </a:xfrm>
          <a:prstGeom prst="rect">
            <a:avLst/>
          </a:prstGeom>
          <a:noFill/>
        </p:spPr>
        <p:txBody>
          <a:bodyPr wrap="square" rtlCol="0">
            <a:spAutoFit/>
          </a:bodyPr>
          <a:lstStyle/>
          <a:p>
            <a:r>
              <a:rPr lang="en-US" dirty="0" smtClean="0"/>
              <a:t>p</a:t>
            </a:r>
            <a:endParaRPr lang="th-TH" dirty="0"/>
          </a:p>
        </p:txBody>
      </p:sp>
      <p:sp>
        <p:nvSpPr>
          <p:cNvPr id="19" name="TextBox 18"/>
          <p:cNvSpPr txBox="1"/>
          <p:nvPr/>
        </p:nvSpPr>
        <p:spPr>
          <a:xfrm>
            <a:off x="1331640" y="4025775"/>
            <a:ext cx="495672" cy="523220"/>
          </a:xfrm>
          <a:prstGeom prst="rect">
            <a:avLst/>
          </a:prstGeom>
          <a:noFill/>
        </p:spPr>
        <p:txBody>
          <a:bodyPr wrap="square" rtlCol="0">
            <a:spAutoFit/>
          </a:bodyPr>
          <a:lstStyle/>
          <a:p>
            <a:r>
              <a:rPr lang="en-US" dirty="0" smtClean="0"/>
              <a:t>p’</a:t>
            </a:r>
            <a:endParaRPr lang="th-TH" dirty="0"/>
          </a:p>
        </p:txBody>
      </p:sp>
      <p:cxnSp>
        <p:nvCxnSpPr>
          <p:cNvPr id="20" name="Straight Connector 19"/>
          <p:cNvCxnSpPr/>
          <p:nvPr/>
        </p:nvCxnSpPr>
        <p:spPr>
          <a:xfrm flipH="1">
            <a:off x="1824574" y="4594523"/>
            <a:ext cx="188333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a:off x="1851484" y="4266365"/>
            <a:ext cx="215557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a:endCxn id="16" idx="0"/>
          </p:cNvCxnSpPr>
          <p:nvPr/>
        </p:nvCxnSpPr>
        <p:spPr>
          <a:xfrm>
            <a:off x="3671900" y="4594523"/>
            <a:ext cx="4192" cy="151809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a:off x="4007058" y="4266365"/>
            <a:ext cx="14300" cy="184624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27853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071" y="332639"/>
            <a:ext cx="8229600" cy="4525963"/>
          </a:xfrm>
        </p:spPr>
        <p:txBody>
          <a:bodyPr>
            <a:normAutofit/>
          </a:bodyPr>
          <a:lstStyle/>
          <a:p>
            <a:r>
              <a:rPr lang="en-US" sz="2400" dirty="0" smtClean="0"/>
              <a:t>The discovery of cheaper synthetic vanilla flavoring lowers the price of vanilla ice cream</a:t>
            </a:r>
            <a:endParaRPr lang="th-TH" sz="2400" dirty="0"/>
          </a:p>
        </p:txBody>
      </p:sp>
      <p:cxnSp>
        <p:nvCxnSpPr>
          <p:cNvPr id="4" name="Straight Connector 3"/>
          <p:cNvCxnSpPr/>
          <p:nvPr/>
        </p:nvCxnSpPr>
        <p:spPr>
          <a:xfrm>
            <a:off x="1835696" y="3140968"/>
            <a:ext cx="0" cy="2952328"/>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835696" y="6093296"/>
            <a:ext cx="3816424"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331640" y="2863116"/>
            <a:ext cx="1584176" cy="369332"/>
          </a:xfrm>
          <a:prstGeom prst="rect">
            <a:avLst/>
          </a:prstGeom>
          <a:noFill/>
        </p:spPr>
        <p:txBody>
          <a:bodyPr wrap="square" rtlCol="0">
            <a:spAutoFit/>
          </a:bodyPr>
          <a:lstStyle/>
          <a:p>
            <a:r>
              <a:rPr lang="en-US" sz="1800" dirty="0" smtClean="0">
                <a:latin typeface="Trebuchet MS" pitchFamily="34" charset="0"/>
              </a:rPr>
              <a:t>Price ($)</a:t>
            </a:r>
            <a:endParaRPr lang="th-TH" sz="1800" dirty="0">
              <a:latin typeface="Trebuchet MS" pitchFamily="34" charset="0"/>
            </a:endParaRPr>
          </a:p>
        </p:txBody>
      </p:sp>
      <p:sp>
        <p:nvSpPr>
          <p:cNvPr id="7" name="TextBox 6"/>
          <p:cNvSpPr txBox="1"/>
          <p:nvPr/>
        </p:nvSpPr>
        <p:spPr>
          <a:xfrm>
            <a:off x="5724128" y="5724137"/>
            <a:ext cx="2808312" cy="646331"/>
          </a:xfrm>
          <a:prstGeom prst="rect">
            <a:avLst/>
          </a:prstGeom>
          <a:noFill/>
        </p:spPr>
        <p:txBody>
          <a:bodyPr wrap="square" rtlCol="0">
            <a:spAutoFit/>
          </a:bodyPr>
          <a:lstStyle/>
          <a:p>
            <a:r>
              <a:rPr lang="en-US" sz="1800" dirty="0" smtClean="0">
                <a:latin typeface="Trebuchet MS" pitchFamily="34" charset="0"/>
              </a:rPr>
              <a:t>Quantity of chocolate ice-cream</a:t>
            </a:r>
            <a:endParaRPr lang="th-TH" sz="1800" dirty="0">
              <a:latin typeface="Trebuchet MS" pitchFamily="34" charset="0"/>
            </a:endParaRPr>
          </a:p>
        </p:txBody>
      </p:sp>
      <p:cxnSp>
        <p:nvCxnSpPr>
          <p:cNvPr id="8" name="Straight Connector 7"/>
          <p:cNvCxnSpPr/>
          <p:nvPr/>
        </p:nvCxnSpPr>
        <p:spPr>
          <a:xfrm>
            <a:off x="2339752" y="3573016"/>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339752" y="3356992"/>
            <a:ext cx="2736304" cy="236714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068522" y="3896180"/>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099450" y="2970838"/>
            <a:ext cx="495672" cy="523220"/>
          </a:xfrm>
          <a:prstGeom prst="rect">
            <a:avLst/>
          </a:prstGeom>
          <a:noFill/>
        </p:spPr>
        <p:txBody>
          <a:bodyPr wrap="square" rtlCol="0">
            <a:spAutoFit/>
          </a:bodyPr>
          <a:lstStyle/>
          <a:p>
            <a:r>
              <a:rPr lang="en-US" dirty="0" smtClean="0"/>
              <a:t>S</a:t>
            </a:r>
            <a:endParaRPr lang="th-TH" dirty="0"/>
          </a:p>
        </p:txBody>
      </p:sp>
      <p:sp>
        <p:nvSpPr>
          <p:cNvPr id="12" name="TextBox 11"/>
          <p:cNvSpPr txBox="1"/>
          <p:nvPr/>
        </p:nvSpPr>
        <p:spPr>
          <a:xfrm>
            <a:off x="4982107" y="5373216"/>
            <a:ext cx="495672" cy="523220"/>
          </a:xfrm>
          <a:prstGeom prst="rect">
            <a:avLst/>
          </a:prstGeom>
          <a:noFill/>
        </p:spPr>
        <p:txBody>
          <a:bodyPr wrap="square" rtlCol="0">
            <a:spAutoFit/>
          </a:bodyPr>
          <a:lstStyle/>
          <a:p>
            <a:r>
              <a:rPr lang="en-US" dirty="0" smtClean="0"/>
              <a:t>D</a:t>
            </a:r>
            <a:endParaRPr lang="th-TH" dirty="0"/>
          </a:p>
        </p:txBody>
      </p:sp>
      <p:sp>
        <p:nvSpPr>
          <p:cNvPr id="13" name="TextBox 12"/>
          <p:cNvSpPr txBox="1"/>
          <p:nvPr/>
        </p:nvSpPr>
        <p:spPr>
          <a:xfrm>
            <a:off x="4581871" y="5734061"/>
            <a:ext cx="495672" cy="523220"/>
          </a:xfrm>
          <a:prstGeom prst="rect">
            <a:avLst/>
          </a:prstGeom>
          <a:noFill/>
        </p:spPr>
        <p:txBody>
          <a:bodyPr wrap="square" rtlCol="0">
            <a:spAutoFit/>
          </a:bodyPr>
          <a:lstStyle/>
          <a:p>
            <a:r>
              <a:rPr lang="en-US" dirty="0" smtClean="0"/>
              <a:t>D’</a:t>
            </a:r>
            <a:endParaRPr lang="th-TH" dirty="0"/>
          </a:p>
        </p:txBody>
      </p:sp>
      <p:sp>
        <p:nvSpPr>
          <p:cNvPr id="15" name="TextBox 14"/>
          <p:cNvSpPr txBox="1"/>
          <p:nvPr/>
        </p:nvSpPr>
        <p:spPr>
          <a:xfrm>
            <a:off x="3442522" y="6090592"/>
            <a:ext cx="495672" cy="523220"/>
          </a:xfrm>
          <a:prstGeom prst="rect">
            <a:avLst/>
          </a:prstGeom>
          <a:noFill/>
        </p:spPr>
        <p:txBody>
          <a:bodyPr wrap="square" rtlCol="0">
            <a:spAutoFit/>
          </a:bodyPr>
          <a:lstStyle/>
          <a:p>
            <a:r>
              <a:rPr lang="en-US" dirty="0" smtClean="0"/>
              <a:t>q’</a:t>
            </a:r>
            <a:endParaRPr lang="th-TH" dirty="0"/>
          </a:p>
        </p:txBody>
      </p:sp>
      <p:sp>
        <p:nvSpPr>
          <p:cNvPr id="16" name="TextBox 15"/>
          <p:cNvSpPr txBox="1"/>
          <p:nvPr/>
        </p:nvSpPr>
        <p:spPr>
          <a:xfrm>
            <a:off x="1340024" y="4849996"/>
            <a:ext cx="495672" cy="523220"/>
          </a:xfrm>
          <a:prstGeom prst="rect">
            <a:avLst/>
          </a:prstGeom>
          <a:noFill/>
        </p:spPr>
        <p:txBody>
          <a:bodyPr wrap="square" rtlCol="0">
            <a:spAutoFit/>
          </a:bodyPr>
          <a:lstStyle/>
          <a:p>
            <a:r>
              <a:rPr lang="en-US" dirty="0" smtClean="0"/>
              <a:t>p</a:t>
            </a:r>
            <a:endParaRPr lang="th-TH" dirty="0"/>
          </a:p>
        </p:txBody>
      </p:sp>
      <p:sp>
        <p:nvSpPr>
          <p:cNvPr id="17" name="TextBox 16"/>
          <p:cNvSpPr txBox="1"/>
          <p:nvPr/>
        </p:nvSpPr>
        <p:spPr>
          <a:xfrm>
            <a:off x="3014767" y="6108858"/>
            <a:ext cx="495672" cy="523220"/>
          </a:xfrm>
          <a:prstGeom prst="rect">
            <a:avLst/>
          </a:prstGeom>
          <a:noFill/>
        </p:spPr>
        <p:txBody>
          <a:bodyPr wrap="square" rtlCol="0">
            <a:spAutoFit/>
          </a:bodyPr>
          <a:lstStyle/>
          <a:p>
            <a:r>
              <a:rPr lang="en-US" dirty="0" smtClean="0"/>
              <a:t>q</a:t>
            </a:r>
            <a:endParaRPr lang="th-TH" dirty="0"/>
          </a:p>
        </p:txBody>
      </p:sp>
      <p:sp>
        <p:nvSpPr>
          <p:cNvPr id="18" name="TextBox 17"/>
          <p:cNvSpPr txBox="1"/>
          <p:nvPr/>
        </p:nvSpPr>
        <p:spPr>
          <a:xfrm>
            <a:off x="1301417" y="4386966"/>
            <a:ext cx="495672" cy="523220"/>
          </a:xfrm>
          <a:prstGeom prst="rect">
            <a:avLst/>
          </a:prstGeom>
          <a:noFill/>
        </p:spPr>
        <p:txBody>
          <a:bodyPr wrap="square" rtlCol="0">
            <a:spAutoFit/>
          </a:bodyPr>
          <a:lstStyle/>
          <a:p>
            <a:r>
              <a:rPr lang="en-US" dirty="0" smtClean="0"/>
              <a:t>p’</a:t>
            </a:r>
            <a:endParaRPr lang="th-TH" dirty="0"/>
          </a:p>
        </p:txBody>
      </p:sp>
      <p:cxnSp>
        <p:nvCxnSpPr>
          <p:cNvPr id="19" name="Straight Connector 18"/>
          <p:cNvCxnSpPr/>
          <p:nvPr/>
        </p:nvCxnSpPr>
        <p:spPr>
          <a:xfrm flipH="1">
            <a:off x="1824574" y="4594523"/>
            <a:ext cx="188333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H="1">
            <a:off x="1835696" y="4910186"/>
            <a:ext cx="1487286"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3311860" y="4910186"/>
            <a:ext cx="0" cy="118311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3658748" y="4594262"/>
            <a:ext cx="0" cy="1557907"/>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H="1">
            <a:off x="4067944" y="5373215"/>
            <a:ext cx="36004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36574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04664"/>
            <a:ext cx="8229600" cy="4525963"/>
          </a:xfrm>
        </p:spPr>
        <p:txBody>
          <a:bodyPr>
            <a:normAutofit/>
          </a:bodyPr>
          <a:lstStyle/>
          <a:p>
            <a:r>
              <a:rPr lang="en-US" sz="2400" dirty="0" smtClean="0"/>
              <a:t>New Technology for mixing and freezing ice cream lowers manufacturer’s costs of producing chocolate ice cream</a:t>
            </a:r>
            <a:endParaRPr lang="th-TH" sz="2400" dirty="0"/>
          </a:p>
        </p:txBody>
      </p:sp>
      <p:cxnSp>
        <p:nvCxnSpPr>
          <p:cNvPr id="4" name="Straight Connector 3"/>
          <p:cNvCxnSpPr/>
          <p:nvPr/>
        </p:nvCxnSpPr>
        <p:spPr>
          <a:xfrm>
            <a:off x="1835696" y="3140968"/>
            <a:ext cx="0" cy="2952328"/>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835696" y="6093296"/>
            <a:ext cx="3816424"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331640" y="2863116"/>
            <a:ext cx="1584176" cy="369332"/>
          </a:xfrm>
          <a:prstGeom prst="rect">
            <a:avLst/>
          </a:prstGeom>
          <a:noFill/>
        </p:spPr>
        <p:txBody>
          <a:bodyPr wrap="square" rtlCol="0">
            <a:spAutoFit/>
          </a:bodyPr>
          <a:lstStyle/>
          <a:p>
            <a:r>
              <a:rPr lang="en-US" sz="1800" dirty="0" smtClean="0">
                <a:latin typeface="Trebuchet MS" pitchFamily="34" charset="0"/>
              </a:rPr>
              <a:t>Price ($)</a:t>
            </a:r>
            <a:endParaRPr lang="th-TH" sz="1800" dirty="0">
              <a:latin typeface="Trebuchet MS" pitchFamily="34" charset="0"/>
            </a:endParaRPr>
          </a:p>
        </p:txBody>
      </p:sp>
      <p:sp>
        <p:nvSpPr>
          <p:cNvPr id="7" name="TextBox 6"/>
          <p:cNvSpPr txBox="1"/>
          <p:nvPr/>
        </p:nvSpPr>
        <p:spPr>
          <a:xfrm>
            <a:off x="5724128" y="5724137"/>
            <a:ext cx="2808312" cy="646331"/>
          </a:xfrm>
          <a:prstGeom prst="rect">
            <a:avLst/>
          </a:prstGeom>
          <a:noFill/>
        </p:spPr>
        <p:txBody>
          <a:bodyPr wrap="square" rtlCol="0">
            <a:spAutoFit/>
          </a:bodyPr>
          <a:lstStyle/>
          <a:p>
            <a:r>
              <a:rPr lang="en-US" sz="1800" dirty="0" smtClean="0">
                <a:latin typeface="Trebuchet MS" pitchFamily="34" charset="0"/>
              </a:rPr>
              <a:t>Quantity of chocolate ice-cream</a:t>
            </a:r>
            <a:endParaRPr lang="th-TH" sz="1800" dirty="0">
              <a:latin typeface="Trebuchet MS" pitchFamily="34" charset="0"/>
            </a:endParaRPr>
          </a:p>
        </p:txBody>
      </p:sp>
      <p:cxnSp>
        <p:nvCxnSpPr>
          <p:cNvPr id="8" name="Straight Connector 7"/>
          <p:cNvCxnSpPr/>
          <p:nvPr/>
        </p:nvCxnSpPr>
        <p:spPr>
          <a:xfrm>
            <a:off x="2339752" y="3573016"/>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339752" y="3356992"/>
            <a:ext cx="2736304" cy="236714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2627784" y="3669204"/>
            <a:ext cx="2736304" cy="236714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099450" y="2970838"/>
            <a:ext cx="495672" cy="523220"/>
          </a:xfrm>
          <a:prstGeom prst="rect">
            <a:avLst/>
          </a:prstGeom>
          <a:noFill/>
        </p:spPr>
        <p:txBody>
          <a:bodyPr wrap="square" rtlCol="0">
            <a:spAutoFit/>
          </a:bodyPr>
          <a:lstStyle/>
          <a:p>
            <a:r>
              <a:rPr lang="en-US" dirty="0" smtClean="0"/>
              <a:t>S</a:t>
            </a:r>
            <a:endParaRPr lang="th-TH" dirty="0"/>
          </a:p>
        </p:txBody>
      </p:sp>
      <p:sp>
        <p:nvSpPr>
          <p:cNvPr id="12" name="TextBox 11"/>
          <p:cNvSpPr txBox="1"/>
          <p:nvPr/>
        </p:nvSpPr>
        <p:spPr>
          <a:xfrm>
            <a:off x="5404284" y="3407594"/>
            <a:ext cx="495672" cy="523220"/>
          </a:xfrm>
          <a:prstGeom prst="rect">
            <a:avLst/>
          </a:prstGeom>
          <a:noFill/>
        </p:spPr>
        <p:txBody>
          <a:bodyPr wrap="square" rtlCol="0">
            <a:spAutoFit/>
          </a:bodyPr>
          <a:lstStyle/>
          <a:p>
            <a:r>
              <a:rPr lang="en-US" dirty="0" smtClean="0"/>
              <a:t>S’</a:t>
            </a:r>
            <a:endParaRPr lang="th-TH" dirty="0"/>
          </a:p>
        </p:txBody>
      </p:sp>
      <p:sp>
        <p:nvSpPr>
          <p:cNvPr id="13" name="TextBox 12"/>
          <p:cNvSpPr txBox="1"/>
          <p:nvPr/>
        </p:nvSpPr>
        <p:spPr>
          <a:xfrm>
            <a:off x="5004014" y="5373216"/>
            <a:ext cx="495672" cy="523220"/>
          </a:xfrm>
          <a:prstGeom prst="rect">
            <a:avLst/>
          </a:prstGeom>
          <a:noFill/>
        </p:spPr>
        <p:txBody>
          <a:bodyPr wrap="square" rtlCol="0">
            <a:spAutoFit/>
          </a:bodyPr>
          <a:lstStyle/>
          <a:p>
            <a:r>
              <a:rPr lang="en-US" dirty="0" smtClean="0"/>
              <a:t>D</a:t>
            </a:r>
            <a:endParaRPr lang="th-TH" dirty="0"/>
          </a:p>
        </p:txBody>
      </p:sp>
      <p:cxnSp>
        <p:nvCxnSpPr>
          <p:cNvPr id="14" name="Straight Connector 13"/>
          <p:cNvCxnSpPr/>
          <p:nvPr/>
        </p:nvCxnSpPr>
        <p:spPr>
          <a:xfrm flipH="1">
            <a:off x="1824574" y="4594523"/>
            <a:ext cx="188333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a:off x="1835696" y="4875299"/>
            <a:ext cx="202460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671900" y="4540564"/>
            <a:ext cx="0" cy="150673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3995936" y="4852776"/>
            <a:ext cx="0" cy="118311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3453610" y="6108858"/>
            <a:ext cx="495672" cy="523220"/>
          </a:xfrm>
          <a:prstGeom prst="rect">
            <a:avLst/>
          </a:prstGeom>
          <a:noFill/>
        </p:spPr>
        <p:txBody>
          <a:bodyPr wrap="square" rtlCol="0">
            <a:spAutoFit/>
          </a:bodyPr>
          <a:lstStyle/>
          <a:p>
            <a:r>
              <a:rPr lang="en-US" dirty="0" smtClean="0"/>
              <a:t>q</a:t>
            </a:r>
            <a:endParaRPr lang="th-TH" dirty="0"/>
          </a:p>
        </p:txBody>
      </p:sp>
      <p:sp>
        <p:nvSpPr>
          <p:cNvPr id="21" name="TextBox 20"/>
          <p:cNvSpPr txBox="1"/>
          <p:nvPr/>
        </p:nvSpPr>
        <p:spPr>
          <a:xfrm>
            <a:off x="3860304" y="6098774"/>
            <a:ext cx="495672" cy="523220"/>
          </a:xfrm>
          <a:prstGeom prst="rect">
            <a:avLst/>
          </a:prstGeom>
          <a:noFill/>
        </p:spPr>
        <p:txBody>
          <a:bodyPr wrap="square" rtlCol="0">
            <a:spAutoFit/>
          </a:bodyPr>
          <a:lstStyle/>
          <a:p>
            <a:r>
              <a:rPr lang="en-US" dirty="0" smtClean="0"/>
              <a:t>q’</a:t>
            </a:r>
            <a:endParaRPr lang="th-TH" dirty="0"/>
          </a:p>
        </p:txBody>
      </p:sp>
      <p:sp>
        <p:nvSpPr>
          <p:cNvPr id="22" name="TextBox 21"/>
          <p:cNvSpPr txBox="1"/>
          <p:nvPr/>
        </p:nvSpPr>
        <p:spPr>
          <a:xfrm>
            <a:off x="1344418" y="4386966"/>
            <a:ext cx="495672" cy="523220"/>
          </a:xfrm>
          <a:prstGeom prst="rect">
            <a:avLst/>
          </a:prstGeom>
          <a:noFill/>
        </p:spPr>
        <p:txBody>
          <a:bodyPr wrap="square" rtlCol="0">
            <a:spAutoFit/>
          </a:bodyPr>
          <a:lstStyle/>
          <a:p>
            <a:r>
              <a:rPr lang="en-US" dirty="0" smtClean="0"/>
              <a:t>p</a:t>
            </a:r>
            <a:endParaRPr lang="th-TH" dirty="0"/>
          </a:p>
        </p:txBody>
      </p:sp>
      <p:sp>
        <p:nvSpPr>
          <p:cNvPr id="23" name="TextBox 22"/>
          <p:cNvSpPr txBox="1"/>
          <p:nvPr/>
        </p:nvSpPr>
        <p:spPr>
          <a:xfrm>
            <a:off x="1344418" y="4770713"/>
            <a:ext cx="495672" cy="523220"/>
          </a:xfrm>
          <a:prstGeom prst="rect">
            <a:avLst/>
          </a:prstGeom>
          <a:noFill/>
        </p:spPr>
        <p:txBody>
          <a:bodyPr wrap="square" rtlCol="0">
            <a:spAutoFit/>
          </a:bodyPr>
          <a:lstStyle/>
          <a:p>
            <a:r>
              <a:rPr lang="en-US" dirty="0" smtClean="0"/>
              <a:t>p’</a:t>
            </a:r>
            <a:endParaRPr lang="th-TH" dirty="0"/>
          </a:p>
        </p:txBody>
      </p:sp>
    </p:spTree>
    <p:extLst>
      <p:ext uri="{BB962C8B-B14F-4D97-AF65-F5344CB8AC3E}">
        <p14:creationId xmlns:p14="http://schemas.microsoft.com/office/powerpoint/2010/main" val="25497254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Question 2</a:t>
            </a:r>
            <a:endParaRPr lang="th-TH" dirty="0"/>
          </a:p>
        </p:txBody>
      </p:sp>
      <p:sp>
        <p:nvSpPr>
          <p:cNvPr id="3" name="Content Placeholder 2"/>
          <p:cNvSpPr>
            <a:spLocks noGrp="1"/>
          </p:cNvSpPr>
          <p:nvPr>
            <p:ph idx="1"/>
          </p:nvPr>
        </p:nvSpPr>
        <p:spPr/>
        <p:txBody>
          <a:bodyPr/>
          <a:lstStyle/>
          <a:p>
            <a:pPr marL="0" indent="0">
              <a:buNone/>
            </a:pPr>
            <a:r>
              <a:rPr lang="en-US" dirty="0" smtClean="0"/>
              <a:t>In a supply and demand diagram, draw the shift of the demand curve for hamburgers in your hometown due to the following events. In each case show the effect on equilibrium price and quantity. </a:t>
            </a:r>
            <a:endParaRPr lang="th-TH" dirty="0"/>
          </a:p>
        </p:txBody>
      </p:sp>
    </p:spTree>
    <p:extLst>
      <p:ext uri="{BB962C8B-B14F-4D97-AF65-F5344CB8AC3E}">
        <p14:creationId xmlns:p14="http://schemas.microsoft.com/office/powerpoint/2010/main" val="27660367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332656"/>
            <a:ext cx="8229600" cy="4525963"/>
          </a:xfrm>
        </p:spPr>
        <p:txBody>
          <a:bodyPr>
            <a:normAutofit/>
          </a:bodyPr>
          <a:lstStyle/>
          <a:p>
            <a:r>
              <a:rPr lang="en-US" sz="2400" dirty="0" smtClean="0"/>
              <a:t>The Price of taco increases</a:t>
            </a:r>
            <a:endParaRPr lang="th-TH" sz="2400" dirty="0"/>
          </a:p>
        </p:txBody>
      </p:sp>
      <p:cxnSp>
        <p:nvCxnSpPr>
          <p:cNvPr id="4" name="Straight Connector 3"/>
          <p:cNvCxnSpPr/>
          <p:nvPr/>
        </p:nvCxnSpPr>
        <p:spPr>
          <a:xfrm>
            <a:off x="1835696" y="3140968"/>
            <a:ext cx="0" cy="2952328"/>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835696" y="6093296"/>
            <a:ext cx="3816424"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331640" y="2863116"/>
            <a:ext cx="1584176" cy="369332"/>
          </a:xfrm>
          <a:prstGeom prst="rect">
            <a:avLst/>
          </a:prstGeom>
          <a:noFill/>
        </p:spPr>
        <p:txBody>
          <a:bodyPr wrap="square" rtlCol="0">
            <a:spAutoFit/>
          </a:bodyPr>
          <a:lstStyle/>
          <a:p>
            <a:r>
              <a:rPr lang="en-US" sz="1800" dirty="0" smtClean="0">
                <a:latin typeface="Trebuchet MS" pitchFamily="34" charset="0"/>
              </a:rPr>
              <a:t>Price ($)</a:t>
            </a:r>
            <a:endParaRPr lang="th-TH" sz="1800" dirty="0">
              <a:latin typeface="Trebuchet MS" pitchFamily="34" charset="0"/>
            </a:endParaRPr>
          </a:p>
        </p:txBody>
      </p:sp>
      <p:sp>
        <p:nvSpPr>
          <p:cNvPr id="7" name="TextBox 6"/>
          <p:cNvSpPr txBox="1"/>
          <p:nvPr/>
        </p:nvSpPr>
        <p:spPr>
          <a:xfrm>
            <a:off x="5724128" y="5724137"/>
            <a:ext cx="2808312" cy="369332"/>
          </a:xfrm>
          <a:prstGeom prst="rect">
            <a:avLst/>
          </a:prstGeom>
          <a:noFill/>
        </p:spPr>
        <p:txBody>
          <a:bodyPr wrap="square" rtlCol="0">
            <a:spAutoFit/>
          </a:bodyPr>
          <a:lstStyle/>
          <a:p>
            <a:r>
              <a:rPr lang="en-US" sz="1800" dirty="0" smtClean="0">
                <a:latin typeface="Trebuchet MS" pitchFamily="34" charset="0"/>
              </a:rPr>
              <a:t>Quantity of hamburgers</a:t>
            </a:r>
            <a:endParaRPr lang="th-TH" sz="1800" dirty="0">
              <a:latin typeface="Trebuchet MS" pitchFamily="34" charset="0"/>
            </a:endParaRPr>
          </a:p>
        </p:txBody>
      </p:sp>
      <p:cxnSp>
        <p:nvCxnSpPr>
          <p:cNvPr id="8" name="Straight Connector 7"/>
          <p:cNvCxnSpPr/>
          <p:nvPr/>
        </p:nvCxnSpPr>
        <p:spPr>
          <a:xfrm>
            <a:off x="2339752" y="3573016"/>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339752" y="3356992"/>
            <a:ext cx="2736304" cy="236714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915816" y="3356992"/>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3923928" y="4725144"/>
            <a:ext cx="43204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004048" y="5462527"/>
            <a:ext cx="495672" cy="523220"/>
          </a:xfrm>
          <a:prstGeom prst="rect">
            <a:avLst/>
          </a:prstGeom>
          <a:noFill/>
        </p:spPr>
        <p:txBody>
          <a:bodyPr wrap="square" rtlCol="0">
            <a:spAutoFit/>
          </a:bodyPr>
          <a:lstStyle/>
          <a:p>
            <a:r>
              <a:rPr lang="en-US" dirty="0" smtClean="0"/>
              <a:t>D</a:t>
            </a:r>
            <a:endParaRPr lang="th-TH" dirty="0"/>
          </a:p>
        </p:txBody>
      </p:sp>
      <p:sp>
        <p:nvSpPr>
          <p:cNvPr id="13" name="TextBox 12"/>
          <p:cNvSpPr txBox="1"/>
          <p:nvPr/>
        </p:nvSpPr>
        <p:spPr>
          <a:xfrm>
            <a:off x="5588429" y="5198463"/>
            <a:ext cx="495672" cy="523220"/>
          </a:xfrm>
          <a:prstGeom prst="rect">
            <a:avLst/>
          </a:prstGeom>
          <a:noFill/>
        </p:spPr>
        <p:txBody>
          <a:bodyPr wrap="square" rtlCol="0">
            <a:spAutoFit/>
          </a:bodyPr>
          <a:lstStyle/>
          <a:p>
            <a:r>
              <a:rPr lang="en-US" dirty="0" smtClean="0"/>
              <a:t>D’</a:t>
            </a:r>
            <a:endParaRPr lang="th-TH" dirty="0"/>
          </a:p>
        </p:txBody>
      </p:sp>
      <p:sp>
        <p:nvSpPr>
          <p:cNvPr id="14" name="TextBox 13"/>
          <p:cNvSpPr txBox="1"/>
          <p:nvPr/>
        </p:nvSpPr>
        <p:spPr>
          <a:xfrm>
            <a:off x="5099450" y="2970838"/>
            <a:ext cx="495672" cy="523220"/>
          </a:xfrm>
          <a:prstGeom prst="rect">
            <a:avLst/>
          </a:prstGeom>
          <a:noFill/>
        </p:spPr>
        <p:txBody>
          <a:bodyPr wrap="square" rtlCol="0">
            <a:spAutoFit/>
          </a:bodyPr>
          <a:lstStyle/>
          <a:p>
            <a:r>
              <a:rPr lang="en-US" dirty="0" smtClean="0"/>
              <a:t>S</a:t>
            </a:r>
            <a:endParaRPr lang="th-TH" dirty="0"/>
          </a:p>
        </p:txBody>
      </p:sp>
      <p:sp>
        <p:nvSpPr>
          <p:cNvPr id="15" name="TextBox 14"/>
          <p:cNvSpPr txBox="1"/>
          <p:nvPr/>
        </p:nvSpPr>
        <p:spPr>
          <a:xfrm>
            <a:off x="3428256" y="6112613"/>
            <a:ext cx="495672" cy="523220"/>
          </a:xfrm>
          <a:prstGeom prst="rect">
            <a:avLst/>
          </a:prstGeom>
          <a:noFill/>
        </p:spPr>
        <p:txBody>
          <a:bodyPr wrap="square" rtlCol="0">
            <a:spAutoFit/>
          </a:bodyPr>
          <a:lstStyle/>
          <a:p>
            <a:r>
              <a:rPr lang="en-US" dirty="0" smtClean="0"/>
              <a:t>q</a:t>
            </a:r>
            <a:endParaRPr lang="th-TH" dirty="0"/>
          </a:p>
        </p:txBody>
      </p:sp>
      <p:sp>
        <p:nvSpPr>
          <p:cNvPr id="16" name="TextBox 15"/>
          <p:cNvSpPr txBox="1"/>
          <p:nvPr/>
        </p:nvSpPr>
        <p:spPr>
          <a:xfrm>
            <a:off x="3816761" y="6093296"/>
            <a:ext cx="495672" cy="523220"/>
          </a:xfrm>
          <a:prstGeom prst="rect">
            <a:avLst/>
          </a:prstGeom>
          <a:noFill/>
        </p:spPr>
        <p:txBody>
          <a:bodyPr wrap="square" rtlCol="0">
            <a:spAutoFit/>
          </a:bodyPr>
          <a:lstStyle/>
          <a:p>
            <a:r>
              <a:rPr lang="en-US" dirty="0" smtClean="0"/>
              <a:t>q’</a:t>
            </a:r>
            <a:endParaRPr lang="th-TH" dirty="0"/>
          </a:p>
        </p:txBody>
      </p:sp>
      <p:sp>
        <p:nvSpPr>
          <p:cNvPr id="17" name="TextBox 16"/>
          <p:cNvSpPr txBox="1"/>
          <p:nvPr/>
        </p:nvSpPr>
        <p:spPr>
          <a:xfrm>
            <a:off x="1355812" y="4386966"/>
            <a:ext cx="495672" cy="523220"/>
          </a:xfrm>
          <a:prstGeom prst="rect">
            <a:avLst/>
          </a:prstGeom>
          <a:noFill/>
        </p:spPr>
        <p:txBody>
          <a:bodyPr wrap="square" rtlCol="0">
            <a:spAutoFit/>
          </a:bodyPr>
          <a:lstStyle/>
          <a:p>
            <a:r>
              <a:rPr lang="en-US" dirty="0" smtClean="0"/>
              <a:t>p</a:t>
            </a:r>
            <a:endParaRPr lang="th-TH" dirty="0"/>
          </a:p>
        </p:txBody>
      </p:sp>
      <p:sp>
        <p:nvSpPr>
          <p:cNvPr id="18" name="TextBox 17"/>
          <p:cNvSpPr txBox="1"/>
          <p:nvPr/>
        </p:nvSpPr>
        <p:spPr>
          <a:xfrm>
            <a:off x="1331640" y="4025775"/>
            <a:ext cx="495672" cy="523220"/>
          </a:xfrm>
          <a:prstGeom prst="rect">
            <a:avLst/>
          </a:prstGeom>
          <a:noFill/>
        </p:spPr>
        <p:txBody>
          <a:bodyPr wrap="square" rtlCol="0">
            <a:spAutoFit/>
          </a:bodyPr>
          <a:lstStyle/>
          <a:p>
            <a:r>
              <a:rPr lang="en-US" dirty="0" smtClean="0"/>
              <a:t>p’</a:t>
            </a:r>
            <a:endParaRPr lang="th-TH" dirty="0"/>
          </a:p>
        </p:txBody>
      </p:sp>
      <p:cxnSp>
        <p:nvCxnSpPr>
          <p:cNvPr id="19" name="Straight Connector 18"/>
          <p:cNvCxnSpPr/>
          <p:nvPr/>
        </p:nvCxnSpPr>
        <p:spPr>
          <a:xfrm flipH="1">
            <a:off x="1824574" y="4594523"/>
            <a:ext cx="188333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H="1">
            <a:off x="1851484" y="4266365"/>
            <a:ext cx="215557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endCxn id="15" idx="0"/>
          </p:cNvCxnSpPr>
          <p:nvPr/>
        </p:nvCxnSpPr>
        <p:spPr>
          <a:xfrm>
            <a:off x="3671900" y="4594523"/>
            <a:ext cx="4192" cy="151809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4007058" y="4266365"/>
            <a:ext cx="14300" cy="184624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97610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260648"/>
            <a:ext cx="8229600" cy="4525963"/>
          </a:xfrm>
        </p:spPr>
        <p:txBody>
          <a:bodyPr>
            <a:normAutofit/>
          </a:bodyPr>
          <a:lstStyle/>
          <a:p>
            <a:r>
              <a:rPr lang="en-US" sz="2400" dirty="0" smtClean="0"/>
              <a:t>All hamburger sellers raise the price of their </a:t>
            </a:r>
            <a:r>
              <a:rPr lang="en-US" sz="2400" dirty="0" err="1" smtClean="0"/>
              <a:t>french</a:t>
            </a:r>
            <a:r>
              <a:rPr lang="en-US" sz="2400" dirty="0" smtClean="0"/>
              <a:t> fries</a:t>
            </a:r>
            <a:endParaRPr lang="th-TH" sz="2400" dirty="0"/>
          </a:p>
        </p:txBody>
      </p:sp>
      <p:cxnSp>
        <p:nvCxnSpPr>
          <p:cNvPr id="4" name="Straight Connector 3"/>
          <p:cNvCxnSpPr/>
          <p:nvPr/>
        </p:nvCxnSpPr>
        <p:spPr>
          <a:xfrm>
            <a:off x="1835696" y="3140968"/>
            <a:ext cx="0" cy="2952328"/>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835696" y="6093296"/>
            <a:ext cx="3816424"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331640" y="2863116"/>
            <a:ext cx="1584176" cy="369332"/>
          </a:xfrm>
          <a:prstGeom prst="rect">
            <a:avLst/>
          </a:prstGeom>
          <a:noFill/>
        </p:spPr>
        <p:txBody>
          <a:bodyPr wrap="square" rtlCol="0">
            <a:spAutoFit/>
          </a:bodyPr>
          <a:lstStyle/>
          <a:p>
            <a:r>
              <a:rPr lang="en-US" sz="1800" dirty="0" smtClean="0">
                <a:latin typeface="Trebuchet MS" pitchFamily="34" charset="0"/>
              </a:rPr>
              <a:t>Price ($)</a:t>
            </a:r>
            <a:endParaRPr lang="th-TH" sz="1800" dirty="0">
              <a:latin typeface="Trebuchet MS" pitchFamily="34" charset="0"/>
            </a:endParaRPr>
          </a:p>
        </p:txBody>
      </p:sp>
      <p:sp>
        <p:nvSpPr>
          <p:cNvPr id="7" name="TextBox 6"/>
          <p:cNvSpPr txBox="1"/>
          <p:nvPr/>
        </p:nvSpPr>
        <p:spPr>
          <a:xfrm>
            <a:off x="5724128" y="5724137"/>
            <a:ext cx="2808312" cy="369332"/>
          </a:xfrm>
          <a:prstGeom prst="rect">
            <a:avLst/>
          </a:prstGeom>
          <a:noFill/>
        </p:spPr>
        <p:txBody>
          <a:bodyPr wrap="square" rtlCol="0">
            <a:spAutoFit/>
          </a:bodyPr>
          <a:lstStyle/>
          <a:p>
            <a:r>
              <a:rPr lang="en-US" sz="1800" dirty="0" smtClean="0">
                <a:latin typeface="Trebuchet MS" pitchFamily="34" charset="0"/>
              </a:rPr>
              <a:t>Quantity of hamburgers</a:t>
            </a:r>
            <a:endParaRPr lang="th-TH" sz="1800" dirty="0">
              <a:latin typeface="Trebuchet MS" pitchFamily="34" charset="0"/>
            </a:endParaRPr>
          </a:p>
        </p:txBody>
      </p:sp>
      <p:cxnSp>
        <p:nvCxnSpPr>
          <p:cNvPr id="8" name="Straight Connector 7"/>
          <p:cNvCxnSpPr/>
          <p:nvPr/>
        </p:nvCxnSpPr>
        <p:spPr>
          <a:xfrm>
            <a:off x="2339752" y="3573016"/>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339752" y="3356992"/>
            <a:ext cx="2736304" cy="236714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068522" y="3896180"/>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099450" y="2970838"/>
            <a:ext cx="495672" cy="523220"/>
          </a:xfrm>
          <a:prstGeom prst="rect">
            <a:avLst/>
          </a:prstGeom>
          <a:noFill/>
        </p:spPr>
        <p:txBody>
          <a:bodyPr wrap="square" rtlCol="0">
            <a:spAutoFit/>
          </a:bodyPr>
          <a:lstStyle/>
          <a:p>
            <a:r>
              <a:rPr lang="en-US" dirty="0" smtClean="0"/>
              <a:t>S</a:t>
            </a:r>
            <a:endParaRPr lang="th-TH" dirty="0"/>
          </a:p>
        </p:txBody>
      </p:sp>
      <p:sp>
        <p:nvSpPr>
          <p:cNvPr id="12" name="TextBox 11"/>
          <p:cNvSpPr txBox="1"/>
          <p:nvPr/>
        </p:nvSpPr>
        <p:spPr>
          <a:xfrm>
            <a:off x="4982107" y="5373216"/>
            <a:ext cx="495672" cy="523220"/>
          </a:xfrm>
          <a:prstGeom prst="rect">
            <a:avLst/>
          </a:prstGeom>
          <a:noFill/>
        </p:spPr>
        <p:txBody>
          <a:bodyPr wrap="square" rtlCol="0">
            <a:spAutoFit/>
          </a:bodyPr>
          <a:lstStyle/>
          <a:p>
            <a:r>
              <a:rPr lang="en-US" dirty="0" smtClean="0"/>
              <a:t>D</a:t>
            </a:r>
            <a:endParaRPr lang="th-TH" dirty="0"/>
          </a:p>
        </p:txBody>
      </p:sp>
      <p:sp>
        <p:nvSpPr>
          <p:cNvPr id="13" name="TextBox 12"/>
          <p:cNvSpPr txBox="1"/>
          <p:nvPr/>
        </p:nvSpPr>
        <p:spPr>
          <a:xfrm>
            <a:off x="4581871" y="5734061"/>
            <a:ext cx="495672" cy="523220"/>
          </a:xfrm>
          <a:prstGeom prst="rect">
            <a:avLst/>
          </a:prstGeom>
          <a:noFill/>
        </p:spPr>
        <p:txBody>
          <a:bodyPr wrap="square" rtlCol="0">
            <a:spAutoFit/>
          </a:bodyPr>
          <a:lstStyle/>
          <a:p>
            <a:r>
              <a:rPr lang="en-US" dirty="0" smtClean="0"/>
              <a:t>D’</a:t>
            </a:r>
            <a:endParaRPr lang="th-TH" dirty="0"/>
          </a:p>
        </p:txBody>
      </p:sp>
      <p:sp>
        <p:nvSpPr>
          <p:cNvPr id="14" name="TextBox 13"/>
          <p:cNvSpPr txBox="1"/>
          <p:nvPr/>
        </p:nvSpPr>
        <p:spPr>
          <a:xfrm>
            <a:off x="3442522" y="6090592"/>
            <a:ext cx="495672" cy="523220"/>
          </a:xfrm>
          <a:prstGeom prst="rect">
            <a:avLst/>
          </a:prstGeom>
          <a:noFill/>
        </p:spPr>
        <p:txBody>
          <a:bodyPr wrap="square" rtlCol="0">
            <a:spAutoFit/>
          </a:bodyPr>
          <a:lstStyle/>
          <a:p>
            <a:r>
              <a:rPr lang="en-US" dirty="0" smtClean="0"/>
              <a:t>q’</a:t>
            </a:r>
            <a:endParaRPr lang="th-TH" dirty="0"/>
          </a:p>
        </p:txBody>
      </p:sp>
      <p:sp>
        <p:nvSpPr>
          <p:cNvPr id="15" name="TextBox 14"/>
          <p:cNvSpPr txBox="1"/>
          <p:nvPr/>
        </p:nvSpPr>
        <p:spPr>
          <a:xfrm>
            <a:off x="1340024" y="4849996"/>
            <a:ext cx="495672" cy="523220"/>
          </a:xfrm>
          <a:prstGeom prst="rect">
            <a:avLst/>
          </a:prstGeom>
          <a:noFill/>
        </p:spPr>
        <p:txBody>
          <a:bodyPr wrap="square" rtlCol="0">
            <a:spAutoFit/>
          </a:bodyPr>
          <a:lstStyle/>
          <a:p>
            <a:r>
              <a:rPr lang="en-US" dirty="0" smtClean="0"/>
              <a:t>p</a:t>
            </a:r>
            <a:endParaRPr lang="th-TH" dirty="0"/>
          </a:p>
        </p:txBody>
      </p:sp>
      <p:sp>
        <p:nvSpPr>
          <p:cNvPr id="16" name="TextBox 15"/>
          <p:cNvSpPr txBox="1"/>
          <p:nvPr/>
        </p:nvSpPr>
        <p:spPr>
          <a:xfrm>
            <a:off x="3014767" y="6108858"/>
            <a:ext cx="495672" cy="523220"/>
          </a:xfrm>
          <a:prstGeom prst="rect">
            <a:avLst/>
          </a:prstGeom>
          <a:noFill/>
        </p:spPr>
        <p:txBody>
          <a:bodyPr wrap="square" rtlCol="0">
            <a:spAutoFit/>
          </a:bodyPr>
          <a:lstStyle/>
          <a:p>
            <a:r>
              <a:rPr lang="en-US" dirty="0" smtClean="0"/>
              <a:t>q</a:t>
            </a:r>
            <a:endParaRPr lang="th-TH" dirty="0"/>
          </a:p>
        </p:txBody>
      </p:sp>
      <p:sp>
        <p:nvSpPr>
          <p:cNvPr id="17" name="TextBox 16"/>
          <p:cNvSpPr txBox="1"/>
          <p:nvPr/>
        </p:nvSpPr>
        <p:spPr>
          <a:xfrm>
            <a:off x="1301417" y="4386966"/>
            <a:ext cx="495672" cy="523220"/>
          </a:xfrm>
          <a:prstGeom prst="rect">
            <a:avLst/>
          </a:prstGeom>
          <a:noFill/>
        </p:spPr>
        <p:txBody>
          <a:bodyPr wrap="square" rtlCol="0">
            <a:spAutoFit/>
          </a:bodyPr>
          <a:lstStyle/>
          <a:p>
            <a:r>
              <a:rPr lang="en-US" dirty="0" smtClean="0"/>
              <a:t>p’</a:t>
            </a:r>
            <a:endParaRPr lang="th-TH" dirty="0"/>
          </a:p>
        </p:txBody>
      </p:sp>
      <p:cxnSp>
        <p:nvCxnSpPr>
          <p:cNvPr id="18" name="Straight Connector 17"/>
          <p:cNvCxnSpPr/>
          <p:nvPr/>
        </p:nvCxnSpPr>
        <p:spPr>
          <a:xfrm flipH="1">
            <a:off x="1824574" y="4594523"/>
            <a:ext cx="188333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H="1">
            <a:off x="1835696" y="4910186"/>
            <a:ext cx="1487286"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3311860" y="4910186"/>
            <a:ext cx="0" cy="118311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3658748" y="4594262"/>
            <a:ext cx="0" cy="1557907"/>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4067944" y="5373215"/>
            <a:ext cx="36004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89779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88640"/>
            <a:ext cx="8229600" cy="4525963"/>
          </a:xfrm>
        </p:spPr>
        <p:txBody>
          <a:bodyPr>
            <a:normAutofit/>
          </a:bodyPr>
          <a:lstStyle/>
          <a:p>
            <a:r>
              <a:rPr lang="en-US" sz="2400" dirty="0" smtClean="0">
                <a:latin typeface="Trebuchet MS" pitchFamily="34" charset="0"/>
              </a:rPr>
              <a:t>Income falls in town. Assume that hamburgers are a normal good for most people</a:t>
            </a:r>
            <a:endParaRPr lang="th-TH" sz="2400" dirty="0">
              <a:latin typeface="Trebuchet MS" pitchFamily="34" charset="0"/>
            </a:endParaRPr>
          </a:p>
        </p:txBody>
      </p:sp>
      <p:cxnSp>
        <p:nvCxnSpPr>
          <p:cNvPr id="4" name="Straight Connector 3"/>
          <p:cNvCxnSpPr/>
          <p:nvPr/>
        </p:nvCxnSpPr>
        <p:spPr>
          <a:xfrm>
            <a:off x="1835696" y="3140968"/>
            <a:ext cx="0" cy="2952328"/>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835696" y="6093296"/>
            <a:ext cx="3816424"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331640" y="2863116"/>
            <a:ext cx="1584176" cy="369332"/>
          </a:xfrm>
          <a:prstGeom prst="rect">
            <a:avLst/>
          </a:prstGeom>
          <a:noFill/>
        </p:spPr>
        <p:txBody>
          <a:bodyPr wrap="square" rtlCol="0">
            <a:spAutoFit/>
          </a:bodyPr>
          <a:lstStyle/>
          <a:p>
            <a:r>
              <a:rPr lang="en-US" sz="1800" dirty="0" smtClean="0">
                <a:latin typeface="Trebuchet MS" pitchFamily="34" charset="0"/>
              </a:rPr>
              <a:t>Price ($)</a:t>
            </a:r>
            <a:endParaRPr lang="th-TH" sz="1800" dirty="0">
              <a:latin typeface="Trebuchet MS" pitchFamily="34" charset="0"/>
            </a:endParaRPr>
          </a:p>
        </p:txBody>
      </p:sp>
      <p:sp>
        <p:nvSpPr>
          <p:cNvPr id="7" name="TextBox 6"/>
          <p:cNvSpPr txBox="1"/>
          <p:nvPr/>
        </p:nvSpPr>
        <p:spPr>
          <a:xfrm>
            <a:off x="5724128" y="5724137"/>
            <a:ext cx="2808312" cy="369332"/>
          </a:xfrm>
          <a:prstGeom prst="rect">
            <a:avLst/>
          </a:prstGeom>
          <a:noFill/>
        </p:spPr>
        <p:txBody>
          <a:bodyPr wrap="square" rtlCol="0">
            <a:spAutoFit/>
          </a:bodyPr>
          <a:lstStyle/>
          <a:p>
            <a:r>
              <a:rPr lang="en-US" sz="1800" dirty="0" smtClean="0">
                <a:latin typeface="Trebuchet MS" pitchFamily="34" charset="0"/>
              </a:rPr>
              <a:t>Quantity of hamburgers</a:t>
            </a:r>
            <a:endParaRPr lang="th-TH" sz="1800" dirty="0">
              <a:latin typeface="Trebuchet MS" pitchFamily="34" charset="0"/>
            </a:endParaRPr>
          </a:p>
        </p:txBody>
      </p:sp>
      <p:cxnSp>
        <p:nvCxnSpPr>
          <p:cNvPr id="8" name="Straight Connector 7"/>
          <p:cNvCxnSpPr/>
          <p:nvPr/>
        </p:nvCxnSpPr>
        <p:spPr>
          <a:xfrm>
            <a:off x="2339752" y="3573016"/>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339752" y="3356992"/>
            <a:ext cx="2736304" cy="236714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068522" y="3896180"/>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099450" y="2970838"/>
            <a:ext cx="495672" cy="523220"/>
          </a:xfrm>
          <a:prstGeom prst="rect">
            <a:avLst/>
          </a:prstGeom>
          <a:noFill/>
        </p:spPr>
        <p:txBody>
          <a:bodyPr wrap="square" rtlCol="0">
            <a:spAutoFit/>
          </a:bodyPr>
          <a:lstStyle/>
          <a:p>
            <a:r>
              <a:rPr lang="en-US" dirty="0" smtClean="0"/>
              <a:t>S</a:t>
            </a:r>
            <a:endParaRPr lang="th-TH" dirty="0"/>
          </a:p>
        </p:txBody>
      </p:sp>
      <p:sp>
        <p:nvSpPr>
          <p:cNvPr id="12" name="TextBox 11"/>
          <p:cNvSpPr txBox="1"/>
          <p:nvPr/>
        </p:nvSpPr>
        <p:spPr>
          <a:xfrm>
            <a:off x="4982107" y="5373216"/>
            <a:ext cx="495672" cy="523220"/>
          </a:xfrm>
          <a:prstGeom prst="rect">
            <a:avLst/>
          </a:prstGeom>
          <a:noFill/>
        </p:spPr>
        <p:txBody>
          <a:bodyPr wrap="square" rtlCol="0">
            <a:spAutoFit/>
          </a:bodyPr>
          <a:lstStyle/>
          <a:p>
            <a:r>
              <a:rPr lang="en-US" dirty="0" smtClean="0"/>
              <a:t>D</a:t>
            </a:r>
            <a:endParaRPr lang="th-TH" dirty="0"/>
          </a:p>
        </p:txBody>
      </p:sp>
      <p:sp>
        <p:nvSpPr>
          <p:cNvPr id="13" name="TextBox 12"/>
          <p:cNvSpPr txBox="1"/>
          <p:nvPr/>
        </p:nvSpPr>
        <p:spPr>
          <a:xfrm>
            <a:off x="4581871" y="5734061"/>
            <a:ext cx="495672" cy="523220"/>
          </a:xfrm>
          <a:prstGeom prst="rect">
            <a:avLst/>
          </a:prstGeom>
          <a:noFill/>
        </p:spPr>
        <p:txBody>
          <a:bodyPr wrap="square" rtlCol="0">
            <a:spAutoFit/>
          </a:bodyPr>
          <a:lstStyle/>
          <a:p>
            <a:r>
              <a:rPr lang="en-US" dirty="0" smtClean="0"/>
              <a:t>D’</a:t>
            </a:r>
            <a:endParaRPr lang="th-TH" dirty="0"/>
          </a:p>
        </p:txBody>
      </p:sp>
      <p:sp>
        <p:nvSpPr>
          <p:cNvPr id="14" name="TextBox 13"/>
          <p:cNvSpPr txBox="1"/>
          <p:nvPr/>
        </p:nvSpPr>
        <p:spPr>
          <a:xfrm>
            <a:off x="3442522" y="6090592"/>
            <a:ext cx="495672" cy="523220"/>
          </a:xfrm>
          <a:prstGeom prst="rect">
            <a:avLst/>
          </a:prstGeom>
          <a:noFill/>
        </p:spPr>
        <p:txBody>
          <a:bodyPr wrap="square" rtlCol="0">
            <a:spAutoFit/>
          </a:bodyPr>
          <a:lstStyle/>
          <a:p>
            <a:r>
              <a:rPr lang="en-US" dirty="0" smtClean="0"/>
              <a:t>q’</a:t>
            </a:r>
            <a:endParaRPr lang="th-TH" dirty="0"/>
          </a:p>
        </p:txBody>
      </p:sp>
      <p:sp>
        <p:nvSpPr>
          <p:cNvPr id="15" name="TextBox 14"/>
          <p:cNvSpPr txBox="1"/>
          <p:nvPr/>
        </p:nvSpPr>
        <p:spPr>
          <a:xfrm>
            <a:off x="1340024" y="4849996"/>
            <a:ext cx="495672" cy="523220"/>
          </a:xfrm>
          <a:prstGeom prst="rect">
            <a:avLst/>
          </a:prstGeom>
          <a:noFill/>
        </p:spPr>
        <p:txBody>
          <a:bodyPr wrap="square" rtlCol="0">
            <a:spAutoFit/>
          </a:bodyPr>
          <a:lstStyle/>
          <a:p>
            <a:r>
              <a:rPr lang="en-US" dirty="0" smtClean="0"/>
              <a:t>p</a:t>
            </a:r>
            <a:endParaRPr lang="th-TH" dirty="0"/>
          </a:p>
        </p:txBody>
      </p:sp>
      <p:sp>
        <p:nvSpPr>
          <p:cNvPr id="16" name="TextBox 15"/>
          <p:cNvSpPr txBox="1"/>
          <p:nvPr/>
        </p:nvSpPr>
        <p:spPr>
          <a:xfrm>
            <a:off x="3014767" y="6108858"/>
            <a:ext cx="495672" cy="523220"/>
          </a:xfrm>
          <a:prstGeom prst="rect">
            <a:avLst/>
          </a:prstGeom>
          <a:noFill/>
        </p:spPr>
        <p:txBody>
          <a:bodyPr wrap="square" rtlCol="0">
            <a:spAutoFit/>
          </a:bodyPr>
          <a:lstStyle/>
          <a:p>
            <a:r>
              <a:rPr lang="en-US" dirty="0" smtClean="0"/>
              <a:t>q</a:t>
            </a:r>
            <a:endParaRPr lang="th-TH" dirty="0"/>
          </a:p>
        </p:txBody>
      </p:sp>
      <p:sp>
        <p:nvSpPr>
          <p:cNvPr id="17" name="TextBox 16"/>
          <p:cNvSpPr txBox="1"/>
          <p:nvPr/>
        </p:nvSpPr>
        <p:spPr>
          <a:xfrm>
            <a:off x="1301417" y="4386966"/>
            <a:ext cx="495672" cy="523220"/>
          </a:xfrm>
          <a:prstGeom prst="rect">
            <a:avLst/>
          </a:prstGeom>
          <a:noFill/>
        </p:spPr>
        <p:txBody>
          <a:bodyPr wrap="square" rtlCol="0">
            <a:spAutoFit/>
          </a:bodyPr>
          <a:lstStyle/>
          <a:p>
            <a:r>
              <a:rPr lang="en-US" dirty="0" smtClean="0"/>
              <a:t>p’</a:t>
            </a:r>
            <a:endParaRPr lang="th-TH" dirty="0"/>
          </a:p>
        </p:txBody>
      </p:sp>
      <p:cxnSp>
        <p:nvCxnSpPr>
          <p:cNvPr id="18" name="Straight Connector 17"/>
          <p:cNvCxnSpPr/>
          <p:nvPr/>
        </p:nvCxnSpPr>
        <p:spPr>
          <a:xfrm flipH="1">
            <a:off x="1824574" y="4594523"/>
            <a:ext cx="188333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H="1">
            <a:off x="1835696" y="4910186"/>
            <a:ext cx="1487286"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3311860" y="4910186"/>
            <a:ext cx="0" cy="118311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3658748" y="4594262"/>
            <a:ext cx="0" cy="1557907"/>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4067944" y="5373215"/>
            <a:ext cx="36004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56763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16632"/>
            <a:ext cx="8229600" cy="4525963"/>
          </a:xfrm>
        </p:spPr>
        <p:txBody>
          <a:bodyPr>
            <a:normAutofit/>
          </a:bodyPr>
          <a:lstStyle/>
          <a:p>
            <a:r>
              <a:rPr lang="en-US" sz="2400" dirty="0" smtClean="0"/>
              <a:t>Income falls in town. Assume that hamburgers are an inferior good for most people</a:t>
            </a:r>
            <a:endParaRPr lang="th-TH" sz="2400" dirty="0"/>
          </a:p>
        </p:txBody>
      </p:sp>
      <p:cxnSp>
        <p:nvCxnSpPr>
          <p:cNvPr id="4" name="Straight Connector 3"/>
          <p:cNvCxnSpPr/>
          <p:nvPr/>
        </p:nvCxnSpPr>
        <p:spPr>
          <a:xfrm>
            <a:off x="1835696" y="3140968"/>
            <a:ext cx="0" cy="2952328"/>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835696" y="6093296"/>
            <a:ext cx="3816424"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331640" y="2863116"/>
            <a:ext cx="1584176" cy="369332"/>
          </a:xfrm>
          <a:prstGeom prst="rect">
            <a:avLst/>
          </a:prstGeom>
          <a:noFill/>
        </p:spPr>
        <p:txBody>
          <a:bodyPr wrap="square" rtlCol="0">
            <a:spAutoFit/>
          </a:bodyPr>
          <a:lstStyle/>
          <a:p>
            <a:r>
              <a:rPr lang="en-US" sz="1800" dirty="0" smtClean="0">
                <a:latin typeface="Trebuchet MS" pitchFamily="34" charset="0"/>
              </a:rPr>
              <a:t>Price ($)</a:t>
            </a:r>
            <a:endParaRPr lang="th-TH" sz="1800" dirty="0">
              <a:latin typeface="Trebuchet MS" pitchFamily="34" charset="0"/>
            </a:endParaRPr>
          </a:p>
        </p:txBody>
      </p:sp>
      <p:sp>
        <p:nvSpPr>
          <p:cNvPr id="7" name="TextBox 6"/>
          <p:cNvSpPr txBox="1"/>
          <p:nvPr/>
        </p:nvSpPr>
        <p:spPr>
          <a:xfrm>
            <a:off x="5724128" y="5724137"/>
            <a:ext cx="2808312" cy="369332"/>
          </a:xfrm>
          <a:prstGeom prst="rect">
            <a:avLst/>
          </a:prstGeom>
          <a:noFill/>
        </p:spPr>
        <p:txBody>
          <a:bodyPr wrap="square" rtlCol="0">
            <a:spAutoFit/>
          </a:bodyPr>
          <a:lstStyle/>
          <a:p>
            <a:r>
              <a:rPr lang="en-US" sz="1800" dirty="0" smtClean="0">
                <a:latin typeface="Trebuchet MS" pitchFamily="34" charset="0"/>
              </a:rPr>
              <a:t>Quantity of hamburgers</a:t>
            </a:r>
            <a:endParaRPr lang="th-TH" sz="1800" dirty="0">
              <a:latin typeface="Trebuchet MS" pitchFamily="34" charset="0"/>
            </a:endParaRPr>
          </a:p>
        </p:txBody>
      </p:sp>
      <p:cxnSp>
        <p:nvCxnSpPr>
          <p:cNvPr id="8" name="Straight Connector 7"/>
          <p:cNvCxnSpPr/>
          <p:nvPr/>
        </p:nvCxnSpPr>
        <p:spPr>
          <a:xfrm>
            <a:off x="2339752" y="3573016"/>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339752" y="3356992"/>
            <a:ext cx="2736304" cy="236714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915816" y="3356992"/>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3923928" y="4725144"/>
            <a:ext cx="43204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004048" y="5462527"/>
            <a:ext cx="495672" cy="523220"/>
          </a:xfrm>
          <a:prstGeom prst="rect">
            <a:avLst/>
          </a:prstGeom>
          <a:noFill/>
        </p:spPr>
        <p:txBody>
          <a:bodyPr wrap="square" rtlCol="0">
            <a:spAutoFit/>
          </a:bodyPr>
          <a:lstStyle/>
          <a:p>
            <a:r>
              <a:rPr lang="en-US" dirty="0" smtClean="0"/>
              <a:t>D</a:t>
            </a:r>
            <a:endParaRPr lang="th-TH" dirty="0"/>
          </a:p>
        </p:txBody>
      </p:sp>
      <p:sp>
        <p:nvSpPr>
          <p:cNvPr id="13" name="TextBox 12"/>
          <p:cNvSpPr txBox="1"/>
          <p:nvPr/>
        </p:nvSpPr>
        <p:spPr>
          <a:xfrm>
            <a:off x="5588429" y="5198463"/>
            <a:ext cx="495672" cy="523220"/>
          </a:xfrm>
          <a:prstGeom prst="rect">
            <a:avLst/>
          </a:prstGeom>
          <a:noFill/>
        </p:spPr>
        <p:txBody>
          <a:bodyPr wrap="square" rtlCol="0">
            <a:spAutoFit/>
          </a:bodyPr>
          <a:lstStyle/>
          <a:p>
            <a:r>
              <a:rPr lang="en-US" dirty="0" smtClean="0"/>
              <a:t>D’</a:t>
            </a:r>
            <a:endParaRPr lang="th-TH" dirty="0"/>
          </a:p>
        </p:txBody>
      </p:sp>
      <p:sp>
        <p:nvSpPr>
          <p:cNvPr id="14" name="TextBox 13"/>
          <p:cNvSpPr txBox="1"/>
          <p:nvPr/>
        </p:nvSpPr>
        <p:spPr>
          <a:xfrm>
            <a:off x="5099450" y="2970838"/>
            <a:ext cx="495672" cy="523220"/>
          </a:xfrm>
          <a:prstGeom prst="rect">
            <a:avLst/>
          </a:prstGeom>
          <a:noFill/>
        </p:spPr>
        <p:txBody>
          <a:bodyPr wrap="square" rtlCol="0">
            <a:spAutoFit/>
          </a:bodyPr>
          <a:lstStyle/>
          <a:p>
            <a:r>
              <a:rPr lang="en-US" dirty="0" smtClean="0"/>
              <a:t>S</a:t>
            </a:r>
            <a:endParaRPr lang="th-TH" dirty="0"/>
          </a:p>
        </p:txBody>
      </p:sp>
      <p:sp>
        <p:nvSpPr>
          <p:cNvPr id="15" name="TextBox 14"/>
          <p:cNvSpPr txBox="1"/>
          <p:nvPr/>
        </p:nvSpPr>
        <p:spPr>
          <a:xfrm>
            <a:off x="3428256" y="6112613"/>
            <a:ext cx="495672" cy="523220"/>
          </a:xfrm>
          <a:prstGeom prst="rect">
            <a:avLst/>
          </a:prstGeom>
          <a:noFill/>
        </p:spPr>
        <p:txBody>
          <a:bodyPr wrap="square" rtlCol="0">
            <a:spAutoFit/>
          </a:bodyPr>
          <a:lstStyle/>
          <a:p>
            <a:r>
              <a:rPr lang="en-US" dirty="0" smtClean="0"/>
              <a:t>q</a:t>
            </a:r>
            <a:endParaRPr lang="th-TH" dirty="0"/>
          </a:p>
        </p:txBody>
      </p:sp>
      <p:sp>
        <p:nvSpPr>
          <p:cNvPr id="16" name="TextBox 15"/>
          <p:cNvSpPr txBox="1"/>
          <p:nvPr/>
        </p:nvSpPr>
        <p:spPr>
          <a:xfrm>
            <a:off x="3816761" y="6093296"/>
            <a:ext cx="495672" cy="523220"/>
          </a:xfrm>
          <a:prstGeom prst="rect">
            <a:avLst/>
          </a:prstGeom>
          <a:noFill/>
        </p:spPr>
        <p:txBody>
          <a:bodyPr wrap="square" rtlCol="0">
            <a:spAutoFit/>
          </a:bodyPr>
          <a:lstStyle/>
          <a:p>
            <a:r>
              <a:rPr lang="en-US" dirty="0" smtClean="0"/>
              <a:t>q’</a:t>
            </a:r>
            <a:endParaRPr lang="th-TH" dirty="0"/>
          </a:p>
        </p:txBody>
      </p:sp>
      <p:sp>
        <p:nvSpPr>
          <p:cNvPr id="17" name="TextBox 16"/>
          <p:cNvSpPr txBox="1"/>
          <p:nvPr/>
        </p:nvSpPr>
        <p:spPr>
          <a:xfrm>
            <a:off x="1355812" y="4386966"/>
            <a:ext cx="495672" cy="523220"/>
          </a:xfrm>
          <a:prstGeom prst="rect">
            <a:avLst/>
          </a:prstGeom>
          <a:noFill/>
        </p:spPr>
        <p:txBody>
          <a:bodyPr wrap="square" rtlCol="0">
            <a:spAutoFit/>
          </a:bodyPr>
          <a:lstStyle/>
          <a:p>
            <a:r>
              <a:rPr lang="en-US" dirty="0" smtClean="0"/>
              <a:t>p</a:t>
            </a:r>
            <a:endParaRPr lang="th-TH" dirty="0"/>
          </a:p>
        </p:txBody>
      </p:sp>
      <p:sp>
        <p:nvSpPr>
          <p:cNvPr id="18" name="TextBox 17"/>
          <p:cNvSpPr txBox="1"/>
          <p:nvPr/>
        </p:nvSpPr>
        <p:spPr>
          <a:xfrm>
            <a:off x="1331640" y="4025775"/>
            <a:ext cx="495672" cy="523220"/>
          </a:xfrm>
          <a:prstGeom prst="rect">
            <a:avLst/>
          </a:prstGeom>
          <a:noFill/>
        </p:spPr>
        <p:txBody>
          <a:bodyPr wrap="square" rtlCol="0">
            <a:spAutoFit/>
          </a:bodyPr>
          <a:lstStyle/>
          <a:p>
            <a:r>
              <a:rPr lang="en-US" dirty="0" smtClean="0"/>
              <a:t>p’</a:t>
            </a:r>
            <a:endParaRPr lang="th-TH" dirty="0"/>
          </a:p>
        </p:txBody>
      </p:sp>
      <p:cxnSp>
        <p:nvCxnSpPr>
          <p:cNvPr id="19" name="Straight Connector 18"/>
          <p:cNvCxnSpPr/>
          <p:nvPr/>
        </p:nvCxnSpPr>
        <p:spPr>
          <a:xfrm flipH="1">
            <a:off x="1824574" y="4594523"/>
            <a:ext cx="188333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H="1">
            <a:off x="1851484" y="4266365"/>
            <a:ext cx="215557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endCxn id="15" idx="0"/>
          </p:cNvCxnSpPr>
          <p:nvPr/>
        </p:nvCxnSpPr>
        <p:spPr>
          <a:xfrm>
            <a:off x="3671900" y="4594523"/>
            <a:ext cx="4192" cy="151809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4007058" y="4266365"/>
            <a:ext cx="14300" cy="184624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63123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332656"/>
            <a:ext cx="8229600" cy="4525963"/>
          </a:xfrm>
        </p:spPr>
        <p:txBody>
          <a:bodyPr>
            <a:normAutofit/>
          </a:bodyPr>
          <a:lstStyle/>
          <a:p>
            <a:r>
              <a:rPr lang="en-US" sz="2400" dirty="0" smtClean="0"/>
              <a:t>Hot dog stands cut the price of hot dogs</a:t>
            </a:r>
            <a:endParaRPr lang="th-TH" sz="2400" dirty="0"/>
          </a:p>
        </p:txBody>
      </p:sp>
      <p:cxnSp>
        <p:nvCxnSpPr>
          <p:cNvPr id="4" name="Straight Connector 3"/>
          <p:cNvCxnSpPr/>
          <p:nvPr/>
        </p:nvCxnSpPr>
        <p:spPr>
          <a:xfrm>
            <a:off x="1835696" y="3140968"/>
            <a:ext cx="0" cy="2952328"/>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835696" y="6093296"/>
            <a:ext cx="3816424"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331640" y="2863116"/>
            <a:ext cx="1584176" cy="369332"/>
          </a:xfrm>
          <a:prstGeom prst="rect">
            <a:avLst/>
          </a:prstGeom>
          <a:noFill/>
        </p:spPr>
        <p:txBody>
          <a:bodyPr wrap="square" rtlCol="0">
            <a:spAutoFit/>
          </a:bodyPr>
          <a:lstStyle/>
          <a:p>
            <a:r>
              <a:rPr lang="en-US" sz="1800" dirty="0" smtClean="0">
                <a:latin typeface="Trebuchet MS" pitchFamily="34" charset="0"/>
              </a:rPr>
              <a:t>Price ($)</a:t>
            </a:r>
            <a:endParaRPr lang="th-TH" sz="1800" dirty="0">
              <a:latin typeface="Trebuchet MS" pitchFamily="34" charset="0"/>
            </a:endParaRPr>
          </a:p>
        </p:txBody>
      </p:sp>
      <p:sp>
        <p:nvSpPr>
          <p:cNvPr id="7" name="TextBox 6"/>
          <p:cNvSpPr txBox="1"/>
          <p:nvPr/>
        </p:nvSpPr>
        <p:spPr>
          <a:xfrm>
            <a:off x="5724128" y="5724137"/>
            <a:ext cx="2808312" cy="369332"/>
          </a:xfrm>
          <a:prstGeom prst="rect">
            <a:avLst/>
          </a:prstGeom>
          <a:noFill/>
        </p:spPr>
        <p:txBody>
          <a:bodyPr wrap="square" rtlCol="0">
            <a:spAutoFit/>
          </a:bodyPr>
          <a:lstStyle/>
          <a:p>
            <a:r>
              <a:rPr lang="en-US" sz="1800" dirty="0" smtClean="0">
                <a:latin typeface="Trebuchet MS" pitchFamily="34" charset="0"/>
              </a:rPr>
              <a:t>Quantity of hamburgers</a:t>
            </a:r>
            <a:endParaRPr lang="th-TH" sz="1800" dirty="0">
              <a:latin typeface="Trebuchet MS" pitchFamily="34" charset="0"/>
            </a:endParaRPr>
          </a:p>
        </p:txBody>
      </p:sp>
      <p:cxnSp>
        <p:nvCxnSpPr>
          <p:cNvPr id="8" name="Straight Connector 7"/>
          <p:cNvCxnSpPr/>
          <p:nvPr/>
        </p:nvCxnSpPr>
        <p:spPr>
          <a:xfrm>
            <a:off x="2339752" y="3573016"/>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339752" y="3356992"/>
            <a:ext cx="2736304" cy="236714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068522" y="3896180"/>
            <a:ext cx="2664296" cy="2151121"/>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099450" y="2970838"/>
            <a:ext cx="495672" cy="523220"/>
          </a:xfrm>
          <a:prstGeom prst="rect">
            <a:avLst/>
          </a:prstGeom>
          <a:noFill/>
        </p:spPr>
        <p:txBody>
          <a:bodyPr wrap="square" rtlCol="0">
            <a:spAutoFit/>
          </a:bodyPr>
          <a:lstStyle/>
          <a:p>
            <a:r>
              <a:rPr lang="en-US" dirty="0" smtClean="0"/>
              <a:t>S</a:t>
            </a:r>
            <a:endParaRPr lang="th-TH" dirty="0"/>
          </a:p>
        </p:txBody>
      </p:sp>
      <p:sp>
        <p:nvSpPr>
          <p:cNvPr id="12" name="TextBox 11"/>
          <p:cNvSpPr txBox="1"/>
          <p:nvPr/>
        </p:nvSpPr>
        <p:spPr>
          <a:xfrm>
            <a:off x="4982107" y="5373216"/>
            <a:ext cx="495672" cy="523220"/>
          </a:xfrm>
          <a:prstGeom prst="rect">
            <a:avLst/>
          </a:prstGeom>
          <a:noFill/>
        </p:spPr>
        <p:txBody>
          <a:bodyPr wrap="square" rtlCol="0">
            <a:spAutoFit/>
          </a:bodyPr>
          <a:lstStyle/>
          <a:p>
            <a:r>
              <a:rPr lang="en-US" dirty="0" smtClean="0"/>
              <a:t>D</a:t>
            </a:r>
            <a:endParaRPr lang="th-TH" dirty="0"/>
          </a:p>
        </p:txBody>
      </p:sp>
      <p:sp>
        <p:nvSpPr>
          <p:cNvPr id="13" name="TextBox 12"/>
          <p:cNvSpPr txBox="1"/>
          <p:nvPr/>
        </p:nvSpPr>
        <p:spPr>
          <a:xfrm>
            <a:off x="4581871" y="5734061"/>
            <a:ext cx="495672" cy="523220"/>
          </a:xfrm>
          <a:prstGeom prst="rect">
            <a:avLst/>
          </a:prstGeom>
          <a:noFill/>
        </p:spPr>
        <p:txBody>
          <a:bodyPr wrap="square" rtlCol="0">
            <a:spAutoFit/>
          </a:bodyPr>
          <a:lstStyle/>
          <a:p>
            <a:r>
              <a:rPr lang="en-US" dirty="0" smtClean="0"/>
              <a:t>D’</a:t>
            </a:r>
            <a:endParaRPr lang="th-TH" dirty="0"/>
          </a:p>
        </p:txBody>
      </p:sp>
      <p:sp>
        <p:nvSpPr>
          <p:cNvPr id="14" name="TextBox 13"/>
          <p:cNvSpPr txBox="1"/>
          <p:nvPr/>
        </p:nvSpPr>
        <p:spPr>
          <a:xfrm>
            <a:off x="3442522" y="6090592"/>
            <a:ext cx="495672" cy="523220"/>
          </a:xfrm>
          <a:prstGeom prst="rect">
            <a:avLst/>
          </a:prstGeom>
          <a:noFill/>
        </p:spPr>
        <p:txBody>
          <a:bodyPr wrap="square" rtlCol="0">
            <a:spAutoFit/>
          </a:bodyPr>
          <a:lstStyle/>
          <a:p>
            <a:r>
              <a:rPr lang="en-US" dirty="0" smtClean="0"/>
              <a:t>q’</a:t>
            </a:r>
            <a:endParaRPr lang="th-TH" dirty="0"/>
          </a:p>
        </p:txBody>
      </p:sp>
      <p:sp>
        <p:nvSpPr>
          <p:cNvPr id="15" name="TextBox 14"/>
          <p:cNvSpPr txBox="1"/>
          <p:nvPr/>
        </p:nvSpPr>
        <p:spPr>
          <a:xfrm>
            <a:off x="1340024" y="4849996"/>
            <a:ext cx="495672" cy="523220"/>
          </a:xfrm>
          <a:prstGeom prst="rect">
            <a:avLst/>
          </a:prstGeom>
          <a:noFill/>
        </p:spPr>
        <p:txBody>
          <a:bodyPr wrap="square" rtlCol="0">
            <a:spAutoFit/>
          </a:bodyPr>
          <a:lstStyle/>
          <a:p>
            <a:r>
              <a:rPr lang="en-US" dirty="0" smtClean="0"/>
              <a:t>p</a:t>
            </a:r>
            <a:endParaRPr lang="th-TH" dirty="0"/>
          </a:p>
        </p:txBody>
      </p:sp>
      <p:sp>
        <p:nvSpPr>
          <p:cNvPr id="16" name="TextBox 15"/>
          <p:cNvSpPr txBox="1"/>
          <p:nvPr/>
        </p:nvSpPr>
        <p:spPr>
          <a:xfrm>
            <a:off x="3014767" y="6108858"/>
            <a:ext cx="495672" cy="523220"/>
          </a:xfrm>
          <a:prstGeom prst="rect">
            <a:avLst/>
          </a:prstGeom>
          <a:noFill/>
        </p:spPr>
        <p:txBody>
          <a:bodyPr wrap="square" rtlCol="0">
            <a:spAutoFit/>
          </a:bodyPr>
          <a:lstStyle/>
          <a:p>
            <a:r>
              <a:rPr lang="en-US" dirty="0" smtClean="0"/>
              <a:t>q</a:t>
            </a:r>
            <a:endParaRPr lang="th-TH" dirty="0"/>
          </a:p>
        </p:txBody>
      </p:sp>
      <p:sp>
        <p:nvSpPr>
          <p:cNvPr id="17" name="TextBox 16"/>
          <p:cNvSpPr txBox="1"/>
          <p:nvPr/>
        </p:nvSpPr>
        <p:spPr>
          <a:xfrm>
            <a:off x="1301417" y="4386966"/>
            <a:ext cx="495672" cy="523220"/>
          </a:xfrm>
          <a:prstGeom prst="rect">
            <a:avLst/>
          </a:prstGeom>
          <a:noFill/>
        </p:spPr>
        <p:txBody>
          <a:bodyPr wrap="square" rtlCol="0">
            <a:spAutoFit/>
          </a:bodyPr>
          <a:lstStyle/>
          <a:p>
            <a:r>
              <a:rPr lang="en-US" dirty="0" smtClean="0"/>
              <a:t>p’</a:t>
            </a:r>
            <a:endParaRPr lang="th-TH" dirty="0"/>
          </a:p>
        </p:txBody>
      </p:sp>
      <p:cxnSp>
        <p:nvCxnSpPr>
          <p:cNvPr id="18" name="Straight Connector 17"/>
          <p:cNvCxnSpPr/>
          <p:nvPr/>
        </p:nvCxnSpPr>
        <p:spPr>
          <a:xfrm flipH="1">
            <a:off x="1824574" y="4594523"/>
            <a:ext cx="188333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H="1">
            <a:off x="1835696" y="4910186"/>
            <a:ext cx="1487286"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3311860" y="4910186"/>
            <a:ext cx="0" cy="118311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3658748" y="4594262"/>
            <a:ext cx="0" cy="1557907"/>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4067944" y="5373215"/>
            <a:ext cx="36004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84189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TotalTime>
  <Words>364</Words>
  <Application>Microsoft Office PowerPoint</Application>
  <PresentationFormat>On-screen Show (4:3)</PresentationFormat>
  <Paragraphs>96</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Class questions</vt:lpstr>
      <vt:lpstr>Question 1</vt:lpstr>
      <vt:lpstr>PowerPoint Presentation</vt:lpstr>
      <vt:lpstr>PowerPoint Presentation</vt:lpstr>
      <vt:lpstr>PowerPoint Presentation</vt:lpstr>
      <vt:lpstr>PowerPoint Presentation</vt:lpstr>
      <vt:lpstr>Question 2</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questions</dc:title>
  <dc:creator>Sony</dc:creator>
  <cp:lastModifiedBy>Sony</cp:lastModifiedBy>
  <cp:revision>11</cp:revision>
  <cp:lastPrinted>2013-08-21T09:26:42Z</cp:lastPrinted>
  <dcterms:created xsi:type="dcterms:W3CDTF">2013-08-21T08:36:15Z</dcterms:created>
  <dcterms:modified xsi:type="dcterms:W3CDTF">2013-08-21T09:26:46Z</dcterms:modified>
</cp:coreProperties>
</file>