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57"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123" d="100"/>
          <a:sy n="123" d="100"/>
        </p:scale>
        <p:origin x="-136" y="-17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6A4E129-3A14-4621-8D72-E41D6B347F44}"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3084767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4E129-3A14-4621-8D72-E41D6B347F44}"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1094966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A4E129-3A14-4621-8D72-E41D6B347F44}"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41910139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6A4E129-3A14-4621-8D72-E41D6B347F44}" type="datetimeFigureOut">
              <a:rPr lang="en-US" smtClean="0"/>
              <a:t>4/26/17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9771240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6A4E129-3A14-4621-8D72-E41D6B347F44}" type="datetimeFigureOut">
              <a:rPr lang="en-US" smtClean="0"/>
              <a:t>4/26/17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10825341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A4E129-3A14-4621-8D72-E41D6B347F44}" type="datetimeFigureOut">
              <a:rPr lang="en-US" smtClean="0"/>
              <a:t>4/26/17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820554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A4E129-3A14-4621-8D72-E41D6B347F44}" type="datetimeFigureOut">
              <a:rPr lang="en-US" smtClean="0"/>
              <a:t>4/26/17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1976399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A4E129-3A14-4621-8D72-E41D6B347F44}" type="datetimeFigureOut">
              <a:rPr lang="en-US" smtClean="0"/>
              <a:t>4/26/17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314323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A4E129-3A14-4621-8D72-E41D6B347F44}" type="datetimeFigureOut">
              <a:rPr lang="en-US" smtClean="0"/>
              <a:t>4/26/17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3741393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4E129-3A14-4621-8D72-E41D6B347F44}"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3906587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4E129-3A14-4621-8D72-E41D6B347F44}" type="datetimeFigureOut">
              <a:rPr lang="en-US" smtClean="0"/>
              <a:t>4/26/17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716EDA-DFDC-453A-B976-5FB7DB1A8F6F}" type="slidenum">
              <a:rPr lang="en-US" smtClean="0"/>
              <a:t>‹#›</a:t>
            </a:fld>
            <a:endParaRPr lang="en-US"/>
          </a:p>
        </p:txBody>
      </p:sp>
    </p:spTree>
    <p:extLst>
      <p:ext uri="{BB962C8B-B14F-4D97-AF65-F5344CB8AC3E}">
        <p14:creationId xmlns:p14="http://schemas.microsoft.com/office/powerpoint/2010/main" val="57659980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A4E129-3A14-4621-8D72-E41D6B347F44}" type="datetimeFigureOut">
              <a:rPr lang="en-US" smtClean="0"/>
              <a:t>4/26/17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716EDA-DFDC-453A-B976-5FB7DB1A8F6F}" type="slidenum">
              <a:rPr lang="en-US" smtClean="0"/>
              <a:t>‹#›</a:t>
            </a:fld>
            <a:endParaRPr lang="en-US"/>
          </a:p>
        </p:txBody>
      </p:sp>
    </p:spTree>
    <p:extLst>
      <p:ext uri="{BB962C8B-B14F-4D97-AF65-F5344CB8AC3E}">
        <p14:creationId xmlns:p14="http://schemas.microsoft.com/office/powerpoint/2010/main" val="13569118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Discussion </a:t>
            </a:r>
            <a:endParaRPr lang="en-US" dirty="0"/>
          </a:p>
        </p:txBody>
      </p:sp>
      <p:sp>
        <p:nvSpPr>
          <p:cNvPr id="5" name="Subtitle 4"/>
          <p:cNvSpPr>
            <a:spLocks noGrp="1"/>
          </p:cNvSpPr>
          <p:nvPr>
            <p:ph type="subTitle" idx="1"/>
          </p:nvPr>
        </p:nvSpPr>
        <p:spPr/>
        <p:txBody>
          <a:bodyPr>
            <a:normAutofit lnSpcReduction="10000"/>
          </a:bodyPr>
          <a:lstStyle/>
          <a:p>
            <a:r>
              <a:rPr lang="en-US" dirty="0" smtClean="0"/>
              <a:t>“Policies and Politics of Industrial Upgrading </a:t>
            </a:r>
          </a:p>
          <a:p>
            <a:r>
              <a:rPr lang="en-US" dirty="0" smtClean="0"/>
              <a:t>in Thailand during the </a:t>
            </a:r>
            <a:r>
              <a:rPr lang="en-US" dirty="0" err="1" smtClean="0"/>
              <a:t>Thaksin</a:t>
            </a:r>
            <a:r>
              <a:rPr lang="en-US" dirty="0" smtClean="0"/>
              <a:t> Era</a:t>
            </a:r>
          </a:p>
          <a:p>
            <a:r>
              <a:rPr lang="en-US" dirty="0" smtClean="0"/>
              <a:t>L. </a:t>
            </a:r>
            <a:r>
              <a:rPr lang="en-US" dirty="0" err="1" smtClean="0"/>
              <a:t>Laurisden</a:t>
            </a:r>
            <a:endParaRPr lang="en-US" dirty="0" smtClean="0"/>
          </a:p>
          <a:p>
            <a:r>
              <a:rPr lang="en-US" dirty="0" smtClean="0"/>
              <a:t>Week 13</a:t>
            </a:r>
            <a:endParaRPr lang="en-US" dirty="0"/>
          </a:p>
        </p:txBody>
      </p:sp>
    </p:spTree>
    <p:extLst>
      <p:ext uri="{BB962C8B-B14F-4D97-AF65-F5344CB8AC3E}">
        <p14:creationId xmlns:p14="http://schemas.microsoft.com/office/powerpoint/2010/main" val="3449395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smtClean="0"/>
              <a:t>  Round 1</a:t>
            </a:r>
            <a:endParaRPr lang="en-US" dirty="0"/>
          </a:p>
        </p:txBody>
      </p:sp>
      <p:sp>
        <p:nvSpPr>
          <p:cNvPr id="5" name="Content Placeholder 4"/>
          <p:cNvSpPr>
            <a:spLocks noGrp="1"/>
          </p:cNvSpPr>
          <p:nvPr>
            <p:ph idx="1"/>
          </p:nvPr>
        </p:nvSpPr>
        <p:spPr>
          <a:xfrm>
            <a:off x="838200" y="1542200"/>
            <a:ext cx="10515600" cy="4634763"/>
          </a:xfrm>
        </p:spPr>
        <p:txBody>
          <a:bodyPr>
            <a:noAutofit/>
          </a:bodyPr>
          <a:lstStyle/>
          <a:p>
            <a:r>
              <a:rPr lang="en-US" sz="3200" dirty="0" smtClean="0"/>
              <a:t>What is a cluster approach to industrial upgrading?</a:t>
            </a:r>
          </a:p>
          <a:p>
            <a:pPr lvl="1"/>
            <a:r>
              <a:rPr lang="en-US" dirty="0" smtClean="0"/>
              <a:t>Support the grouping of firms of the same industry to be in the same geographical location. It is designed to encourage cooperation and joint learn and higher value added.  These occur in part through spillovers between firms. A common labor force develops in the area.  The government can design and locate support programs (such as R&amp;D) specific to that industry. Common infrastructure can also be provided.   </a:t>
            </a:r>
            <a:endParaRPr lang="en-US" sz="2400" dirty="0" smtClean="0"/>
          </a:p>
          <a:p>
            <a:r>
              <a:rPr lang="en-US" sz="3200" dirty="0" smtClean="0"/>
              <a:t>Was it effective under </a:t>
            </a:r>
            <a:r>
              <a:rPr lang="en-US" sz="3200" dirty="0" err="1" smtClean="0"/>
              <a:t>Thaksin</a:t>
            </a:r>
            <a:r>
              <a:rPr lang="en-US" sz="3200" dirty="0" smtClean="0"/>
              <a:t>?  Why or why not?</a:t>
            </a:r>
          </a:p>
          <a:p>
            <a:pPr lvl="1"/>
            <a:r>
              <a:rPr lang="en-US" dirty="0" smtClean="0"/>
              <a:t>Not very effective. (</a:t>
            </a:r>
            <a:r>
              <a:rPr lang="en-US" dirty="0" err="1" smtClean="0"/>
              <a:t>i</a:t>
            </a:r>
            <a:r>
              <a:rPr lang="en-US" dirty="0" smtClean="0"/>
              <a:t>) Uncertainty in government about what clustering meant and how it should be supported. (ii) One-</a:t>
            </a:r>
            <a:r>
              <a:rPr lang="en-US" dirty="0" err="1" smtClean="0"/>
              <a:t>Tambon</a:t>
            </a:r>
            <a:r>
              <a:rPr lang="en-US" dirty="0" smtClean="0"/>
              <a:t>-One-Product (OTOP) program tended to encourage dispersion, not the concentration of industries in clusters. (iii) Vertical linkages between assemblers and supporting firms (which might support cluster development) was discussed but not given much funding support. </a:t>
            </a:r>
            <a:endParaRPr lang="en-US" dirty="0"/>
          </a:p>
        </p:txBody>
      </p:sp>
    </p:spTree>
    <p:extLst>
      <p:ext uri="{BB962C8B-B14F-4D97-AF65-F5344CB8AC3E}">
        <p14:creationId xmlns:p14="http://schemas.microsoft.com/office/powerpoint/2010/main" val="150278944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 Round 2</a:t>
            </a:r>
            <a:endParaRPr lang="en-US" dirty="0"/>
          </a:p>
        </p:txBody>
      </p:sp>
      <p:sp>
        <p:nvSpPr>
          <p:cNvPr id="3" name="Content Placeholder 2"/>
          <p:cNvSpPr>
            <a:spLocks noGrp="1"/>
          </p:cNvSpPr>
          <p:nvPr>
            <p:ph idx="1"/>
          </p:nvPr>
        </p:nvSpPr>
        <p:spPr/>
        <p:txBody>
          <a:bodyPr>
            <a:normAutofit lnSpcReduction="10000"/>
          </a:bodyPr>
          <a:lstStyle/>
          <a:p>
            <a:r>
              <a:rPr lang="en-US" sz="3500" dirty="0" smtClean="0"/>
              <a:t>Have RTOs (research and technology organizations: universities, research institutes) had a positive impact on industrial (technological) upgrading in Thailand? </a:t>
            </a:r>
            <a:r>
              <a:rPr lang="en-US" sz="3200" dirty="0" smtClean="0"/>
              <a:t>Why or why not?</a:t>
            </a:r>
          </a:p>
          <a:p>
            <a:endParaRPr lang="en-US" sz="3200" dirty="0"/>
          </a:p>
          <a:p>
            <a:r>
              <a:rPr lang="en-US" sz="2400" dirty="0" smtClean="0"/>
              <a:t>Not </a:t>
            </a:r>
            <a:r>
              <a:rPr lang="en-US" sz="2400" dirty="0" smtClean="0"/>
              <a:t>a great deal of impact, some positive impact in hard disk drive sector (HDD). </a:t>
            </a:r>
            <a:r>
              <a:rPr lang="en-US" sz="2400" dirty="0" smtClean="0"/>
              <a:t>(</a:t>
            </a:r>
            <a:r>
              <a:rPr lang="en-US" sz="2400" dirty="0" err="1" smtClean="0"/>
              <a:t>i</a:t>
            </a:r>
            <a:r>
              <a:rPr lang="en-US" sz="2400" dirty="0" smtClean="0"/>
              <a:t>) Focus on health and agriculture, not on engineering nor key productive sectors such as autos, electronics; (ii) tended to be supply driven: researchers decide what to research which is often not linked to needs of industry; (iii) did not have the standards for good research needed by foreign firms who sourced their technology and R&amp;D from home country. </a:t>
            </a:r>
            <a:endParaRPr lang="en-US" sz="2400" dirty="0"/>
          </a:p>
        </p:txBody>
      </p:sp>
    </p:spTree>
    <p:extLst>
      <p:ext uri="{BB962C8B-B14F-4D97-AF65-F5344CB8AC3E}">
        <p14:creationId xmlns:p14="http://schemas.microsoft.com/office/powerpoint/2010/main" val="222312682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730" y="743360"/>
            <a:ext cx="10623261" cy="805304"/>
          </a:xfrm>
        </p:spPr>
        <p:txBody>
          <a:bodyPr>
            <a:normAutofit fontScale="90000"/>
          </a:bodyPr>
          <a:lstStyle/>
          <a:p>
            <a:pPr algn="ctr"/>
            <a:r>
              <a:rPr lang="en-US" dirty="0" smtClean="0"/>
              <a:t/>
            </a:r>
            <a:br>
              <a:rPr lang="en-US" dirty="0" smtClean="0"/>
            </a:br>
            <a:r>
              <a:rPr lang="en-US" dirty="0" smtClean="0"/>
              <a:t>Round 3 </a:t>
            </a:r>
            <a:r>
              <a:rPr lang="en-US" dirty="0"/>
              <a:t/>
            </a:r>
            <a:br>
              <a:rPr lang="en-US" dirty="0"/>
            </a:b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92500" lnSpcReduction="10000"/>
          </a:bodyPr>
          <a:lstStyle/>
          <a:p>
            <a:r>
              <a:rPr lang="en-US" sz="3800" dirty="0" smtClean="0"/>
              <a:t>What role does politics play in the effort to upgrade industry in Thailand? </a:t>
            </a:r>
            <a:r>
              <a:rPr lang="en-US" sz="3100" dirty="0"/>
              <a:t>M</a:t>
            </a:r>
            <a:r>
              <a:rPr lang="en-US" sz="3100" dirty="0" smtClean="0"/>
              <a:t>inisters </a:t>
            </a:r>
            <a:r>
              <a:rPr lang="en-US" sz="3100" dirty="0" smtClean="0"/>
              <a:t>and deputy ministers chosen to secure the coalition of </a:t>
            </a:r>
            <a:r>
              <a:rPr lang="en-US" sz="3100" dirty="0" smtClean="0"/>
              <a:t>parties but often in conflict with department heads which had strong power. </a:t>
            </a:r>
            <a:r>
              <a:rPr lang="en-US" sz="3100" dirty="0" smtClean="0"/>
              <a:t>Some ministries had frequent ministerial changes (e.g. education had </a:t>
            </a:r>
            <a:r>
              <a:rPr lang="en-US" sz="3100" smtClean="0"/>
              <a:t>5 </a:t>
            </a:r>
            <a:r>
              <a:rPr lang="en-US" sz="3100" smtClean="0"/>
              <a:t>ministers in </a:t>
            </a:r>
            <a:r>
              <a:rPr lang="en-US" sz="3100" dirty="0" smtClean="0"/>
              <a:t>5 years).</a:t>
            </a:r>
            <a:endParaRPr lang="en-US" sz="3100" dirty="0"/>
          </a:p>
          <a:p>
            <a:r>
              <a:rPr lang="en-US" sz="3800" dirty="0" smtClean="0"/>
              <a:t>What </a:t>
            </a:r>
            <a:r>
              <a:rPr lang="en-US" sz="3800" dirty="0" smtClean="0"/>
              <a:t>pressure/politics affected PM </a:t>
            </a:r>
            <a:r>
              <a:rPr lang="en-US" sz="3800" dirty="0" err="1" smtClean="0"/>
              <a:t>Thaksin</a:t>
            </a:r>
            <a:r>
              <a:rPr lang="en-US" sz="3800" dirty="0" smtClean="0"/>
              <a:t> in trying to carry out industrial policy? </a:t>
            </a:r>
            <a:r>
              <a:rPr lang="en-US" dirty="0" smtClean="0"/>
              <a:t>According to the article, he needed to respond to support in rural sector and services (where he had made his money and had his private sector support).  No support base in </a:t>
            </a:r>
            <a:r>
              <a:rPr lang="en-US" dirty="0" smtClean="0"/>
              <a:t>manufacturing, therefore tended to neglect manufacturing. </a:t>
            </a:r>
            <a:endParaRPr lang="en-US" dirty="0"/>
          </a:p>
        </p:txBody>
      </p:sp>
    </p:spTree>
    <p:extLst>
      <p:ext uri="{BB962C8B-B14F-4D97-AF65-F5344CB8AC3E}">
        <p14:creationId xmlns:p14="http://schemas.microsoft.com/office/powerpoint/2010/main" val="188103958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119</TotalTime>
  <Words>431</Words>
  <Application>Microsoft Macintosh PowerPoint</Application>
  <PresentationFormat>Custom</PresentationFormat>
  <Paragraphs>17</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Discussion </vt:lpstr>
      <vt:lpstr>  Round 1</vt:lpstr>
      <vt:lpstr> Round 2</vt:lpstr>
      <vt:lpstr> Round 3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Lecturer</dc:creator>
  <cp:lastModifiedBy>Akiko Vandenberg</cp:lastModifiedBy>
  <cp:revision>11</cp:revision>
  <dcterms:created xsi:type="dcterms:W3CDTF">2016-11-10T04:46:46Z</dcterms:created>
  <dcterms:modified xsi:type="dcterms:W3CDTF">2017-04-26T01:03:15Z</dcterms:modified>
</cp:coreProperties>
</file>