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heme/themeOverride4.xml" ContentType="application/vnd.openxmlformats-officedocument.themeOverride+xml"/>
  <Override PartName="/ppt/theme/themeOverride5.xml" ContentType="application/vnd.openxmlformats-officedocument.themeOverride+xml"/>
  <Override PartName="/ppt/theme/themeOverride6.xml" ContentType="application/vnd.openxmlformats-officedocument.themeOverride+xml"/>
  <Override PartName="/ppt/notesSlides/notesSlide3.xml" ContentType="application/vnd.openxmlformats-officedocument.presentationml.notesSlide+xml"/>
  <Override PartName="/ppt/theme/themeOverride7.xml" ContentType="application/vnd.openxmlformats-officedocument.themeOverride+xml"/>
  <Override PartName="/ppt/theme/themeOverride8.xml" ContentType="application/vnd.openxmlformats-officedocument.themeOverride+xml"/>
  <Override PartName="/ppt/theme/themeOverride9.xml" ContentType="application/vnd.openxmlformats-officedocument.themeOverride+xml"/>
  <Override PartName="/ppt/theme/themeOverride10.xml" ContentType="application/vnd.openxmlformats-officedocument.themeOverride+xml"/>
  <Override PartName="/ppt/theme/themeOverride11.xml" ContentType="application/vnd.openxmlformats-officedocument.themeOverride+xml"/>
  <Override PartName="/ppt/theme/themeOverride12.xml" ContentType="application/vnd.openxmlformats-officedocument.themeOverride+xml"/>
  <Override PartName="/ppt/theme/themeOverride13.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1"/>
  </p:sldMasterIdLst>
  <p:notesMasterIdLst>
    <p:notesMasterId r:id="rId61"/>
  </p:notesMasterIdLst>
  <p:handoutMasterIdLst>
    <p:handoutMasterId r:id="rId62"/>
  </p:handoutMasterIdLst>
  <p:sldIdLst>
    <p:sldId id="257" r:id="rId2"/>
    <p:sldId id="422" r:id="rId3"/>
    <p:sldId id="325" r:id="rId4"/>
    <p:sldId id="260" r:id="rId5"/>
    <p:sldId id="262" r:id="rId6"/>
    <p:sldId id="427" r:id="rId7"/>
    <p:sldId id="434" r:id="rId8"/>
    <p:sldId id="432" r:id="rId9"/>
    <p:sldId id="435" r:id="rId10"/>
    <p:sldId id="329" r:id="rId11"/>
    <p:sldId id="438" r:id="rId12"/>
    <p:sldId id="436" r:id="rId13"/>
    <p:sldId id="437" r:id="rId14"/>
    <p:sldId id="335" r:id="rId15"/>
    <p:sldId id="336" r:id="rId16"/>
    <p:sldId id="439" r:id="rId17"/>
    <p:sldId id="440" r:id="rId18"/>
    <p:sldId id="346" r:id="rId19"/>
    <p:sldId id="265" r:id="rId20"/>
    <p:sldId id="267" r:id="rId21"/>
    <p:sldId id="268" r:id="rId22"/>
    <p:sldId id="321" r:id="rId23"/>
    <p:sldId id="270" r:id="rId24"/>
    <p:sldId id="443" r:id="rId25"/>
    <p:sldId id="350" r:id="rId26"/>
    <p:sldId id="353" r:id="rId27"/>
    <p:sldId id="413" r:id="rId28"/>
    <p:sldId id="415" r:id="rId29"/>
    <p:sldId id="352" r:id="rId30"/>
    <p:sldId id="448" r:id="rId31"/>
    <p:sldId id="276" r:id="rId32"/>
    <p:sldId id="277" r:id="rId33"/>
    <p:sldId id="280" r:id="rId34"/>
    <p:sldId id="282" r:id="rId35"/>
    <p:sldId id="323" r:id="rId36"/>
    <p:sldId id="285" r:id="rId37"/>
    <p:sldId id="287" r:id="rId38"/>
    <p:sldId id="457" r:id="rId39"/>
    <p:sldId id="458" r:id="rId40"/>
    <p:sldId id="402" r:id="rId41"/>
    <p:sldId id="416" r:id="rId42"/>
    <p:sldId id="417" r:id="rId43"/>
    <p:sldId id="418" r:id="rId44"/>
    <p:sldId id="419" r:id="rId45"/>
    <p:sldId id="420" r:id="rId46"/>
    <p:sldId id="421" r:id="rId47"/>
    <p:sldId id="378" r:id="rId48"/>
    <p:sldId id="379" r:id="rId49"/>
    <p:sldId id="380" r:id="rId50"/>
    <p:sldId id="381" r:id="rId51"/>
    <p:sldId id="382" r:id="rId52"/>
    <p:sldId id="383" r:id="rId53"/>
    <p:sldId id="384" r:id="rId54"/>
    <p:sldId id="385" r:id="rId55"/>
    <p:sldId id="386" r:id="rId56"/>
    <p:sldId id="396" r:id="rId57"/>
    <p:sldId id="397" r:id="rId58"/>
    <p:sldId id="459" r:id="rId59"/>
    <p:sldId id="411" r:id="rId60"/>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Tahoma"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Tahoma"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Tahoma"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Tahoma"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Tahoma" pitchFamily="34" charset="0"/>
        <a:ea typeface="+mn-ea"/>
        <a:cs typeface="Angsana New" pitchFamily="18" charset="-34"/>
      </a:defRPr>
    </a:lvl5pPr>
    <a:lvl6pPr marL="2286000" algn="l" defTabSz="914400" rtl="0" eaLnBrk="1" latinLnBrk="0" hangingPunct="1">
      <a:defRPr kern="1200">
        <a:solidFill>
          <a:schemeClr val="tx1"/>
        </a:solidFill>
        <a:latin typeface="Tahoma" pitchFamily="34" charset="0"/>
        <a:ea typeface="+mn-ea"/>
        <a:cs typeface="Angsana New" pitchFamily="18" charset="-34"/>
      </a:defRPr>
    </a:lvl6pPr>
    <a:lvl7pPr marL="2743200" algn="l" defTabSz="914400" rtl="0" eaLnBrk="1" latinLnBrk="0" hangingPunct="1">
      <a:defRPr kern="1200">
        <a:solidFill>
          <a:schemeClr val="tx1"/>
        </a:solidFill>
        <a:latin typeface="Tahoma" pitchFamily="34" charset="0"/>
        <a:ea typeface="+mn-ea"/>
        <a:cs typeface="Angsana New" pitchFamily="18" charset="-34"/>
      </a:defRPr>
    </a:lvl7pPr>
    <a:lvl8pPr marL="3200400" algn="l" defTabSz="914400" rtl="0" eaLnBrk="1" latinLnBrk="0" hangingPunct="1">
      <a:defRPr kern="1200">
        <a:solidFill>
          <a:schemeClr val="tx1"/>
        </a:solidFill>
        <a:latin typeface="Tahoma" pitchFamily="34" charset="0"/>
        <a:ea typeface="+mn-ea"/>
        <a:cs typeface="Angsana New" pitchFamily="18" charset="-34"/>
      </a:defRPr>
    </a:lvl8pPr>
    <a:lvl9pPr marL="3657600" algn="l" defTabSz="914400" rtl="0" eaLnBrk="1" latinLnBrk="0" hangingPunct="1">
      <a:defRPr kern="1200">
        <a:solidFill>
          <a:schemeClr val="tx1"/>
        </a:solidFill>
        <a:latin typeface="Tahoma"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00"/>
    <a:srgbClr val="000000"/>
    <a:srgbClr val="FF6600"/>
    <a:srgbClr val="CC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34578" autoAdjust="0"/>
    <p:restoredTop sz="96625" autoAdjust="0"/>
  </p:normalViewPr>
  <p:slideViewPr>
    <p:cSldViewPr>
      <p:cViewPr>
        <p:scale>
          <a:sx n="69" d="100"/>
          <a:sy n="69" d="100"/>
        </p:scale>
        <p:origin x="-1182" y="-15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505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40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21401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21402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21402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43C2BDF4-B3BD-4BA1-8D9C-16A31262CA03}" type="slidenum">
              <a:rPr lang="en-US"/>
              <a:pPr>
                <a:defRPr/>
              </a:pPr>
              <a:t>‹#›</a:t>
            </a:fld>
            <a:endParaRPr lang="th-TH"/>
          </a:p>
        </p:txBody>
      </p:sp>
    </p:spTree>
    <p:extLst>
      <p:ext uri="{BB962C8B-B14F-4D97-AF65-F5344CB8AC3E}">
        <p14:creationId xmlns:p14="http://schemas.microsoft.com/office/powerpoint/2010/main" val="7954897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charset="0"/>
              </a:defRPr>
            </a:lvl1pPr>
          </a:lstStyle>
          <a:p>
            <a:pPr>
              <a:defRPr/>
            </a:pPr>
            <a:endParaRPr lang="th-TH"/>
          </a:p>
        </p:txBody>
      </p:sp>
      <p:sp>
        <p:nvSpPr>
          <p:cNvPr id="245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charset="0"/>
              </a:defRPr>
            </a:lvl1pPr>
          </a:lstStyle>
          <a:p>
            <a:pPr>
              <a:defRPr/>
            </a:pPr>
            <a:endParaRPr lang="th-TH"/>
          </a:p>
        </p:txBody>
      </p:sp>
      <p:sp>
        <p:nvSpPr>
          <p:cNvPr id="88068"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45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45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charset="0"/>
              </a:defRPr>
            </a:lvl1pPr>
          </a:lstStyle>
          <a:p>
            <a:pPr>
              <a:defRPr/>
            </a:pPr>
            <a:endParaRPr lang="th-TH"/>
          </a:p>
        </p:txBody>
      </p:sp>
      <p:sp>
        <p:nvSpPr>
          <p:cNvPr id="245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charset="0"/>
              </a:defRPr>
            </a:lvl1pPr>
          </a:lstStyle>
          <a:p>
            <a:pPr>
              <a:defRPr/>
            </a:pPr>
            <a:fld id="{52950720-E11C-4299-BF6C-DC44E5B1B96C}" type="slidenum">
              <a:rPr lang="en-US"/>
              <a:pPr>
                <a:defRPr/>
              </a:pPr>
              <a:t>‹#›</a:t>
            </a:fld>
            <a:endParaRPr lang="th-TH"/>
          </a:p>
        </p:txBody>
      </p:sp>
    </p:spTree>
    <p:extLst>
      <p:ext uri="{BB962C8B-B14F-4D97-AF65-F5344CB8AC3E}">
        <p14:creationId xmlns:p14="http://schemas.microsoft.com/office/powerpoint/2010/main" val="417001640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Tahoma" pitchFamily="34" charset="0"/>
      </a:defRPr>
    </a:lvl1pPr>
    <a:lvl2pPr marL="457200" algn="l" rtl="0" eaLnBrk="0" fontAlgn="base" hangingPunct="0">
      <a:spcBef>
        <a:spcPct val="30000"/>
      </a:spcBef>
      <a:spcAft>
        <a:spcPct val="0"/>
      </a:spcAft>
      <a:defRPr sz="1200" kern="1200">
        <a:solidFill>
          <a:schemeClr val="tx1"/>
        </a:solidFill>
        <a:latin typeface="Arial" charset="0"/>
        <a:ea typeface="+mn-ea"/>
        <a:cs typeface="Tahoma" pitchFamily="34" charset="0"/>
      </a:defRPr>
    </a:lvl2pPr>
    <a:lvl3pPr marL="914400" algn="l" rtl="0" eaLnBrk="0" fontAlgn="base" hangingPunct="0">
      <a:spcBef>
        <a:spcPct val="30000"/>
      </a:spcBef>
      <a:spcAft>
        <a:spcPct val="0"/>
      </a:spcAft>
      <a:defRPr sz="1200" kern="1200">
        <a:solidFill>
          <a:schemeClr val="tx1"/>
        </a:solidFill>
        <a:latin typeface="Arial" charset="0"/>
        <a:ea typeface="+mn-ea"/>
        <a:cs typeface="Tahoma" pitchFamily="34"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Tahoma" pitchFamily="34"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Tahoma"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Tahoma" pitchFamily="34" charset="0"/>
                <a:cs typeface="Angsana New" pitchFamily="18" charset="-34"/>
              </a:defRPr>
            </a:lvl1pPr>
            <a:lvl2pPr marL="742950" indent="-285750" eaLnBrk="0" hangingPunct="0">
              <a:defRPr sz="2800">
                <a:solidFill>
                  <a:schemeClr val="tx1"/>
                </a:solidFill>
                <a:latin typeface="Tahoma" pitchFamily="34" charset="0"/>
                <a:cs typeface="Angsana New" pitchFamily="18" charset="-34"/>
              </a:defRPr>
            </a:lvl2pPr>
            <a:lvl3pPr marL="1143000" indent="-228600" eaLnBrk="0" hangingPunct="0">
              <a:defRPr sz="2800">
                <a:solidFill>
                  <a:schemeClr val="tx1"/>
                </a:solidFill>
                <a:latin typeface="Tahoma" pitchFamily="34" charset="0"/>
                <a:cs typeface="Angsana New" pitchFamily="18" charset="-34"/>
              </a:defRPr>
            </a:lvl3pPr>
            <a:lvl4pPr marL="1600200" indent="-228600" eaLnBrk="0" hangingPunct="0">
              <a:defRPr sz="2800">
                <a:solidFill>
                  <a:schemeClr val="tx1"/>
                </a:solidFill>
                <a:latin typeface="Tahoma" pitchFamily="34" charset="0"/>
                <a:cs typeface="Angsana New" pitchFamily="18" charset="-34"/>
              </a:defRPr>
            </a:lvl4pPr>
            <a:lvl5pPr marL="2057400" indent="-228600" eaLnBrk="0" hangingPunct="0">
              <a:defRPr sz="2800">
                <a:solidFill>
                  <a:schemeClr val="tx1"/>
                </a:solidFill>
                <a:latin typeface="Tahoma"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Tahoma"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Tahoma"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Tahoma"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Tahoma" pitchFamily="34" charset="0"/>
                <a:cs typeface="Angsana New" pitchFamily="18" charset="-34"/>
              </a:defRPr>
            </a:lvl9pPr>
          </a:lstStyle>
          <a:p>
            <a:pPr eaLnBrk="1" hangingPunct="1"/>
            <a:fld id="{28C694ED-EF12-490F-8F49-20AE3FBD4F7F}" type="slidenum">
              <a:rPr lang="en-US" sz="1200" smtClean="0">
                <a:latin typeface="Arial" pitchFamily="34" charset="0"/>
              </a:rPr>
              <a:pPr eaLnBrk="1" hangingPunct="1"/>
              <a:t>10</a:t>
            </a:fld>
            <a:endParaRPr lang="th-TH" sz="1200" smtClean="0">
              <a:latin typeface="Arial" pitchFamily="34" charset="0"/>
            </a:endParaRPr>
          </a:p>
        </p:txBody>
      </p:sp>
      <p:sp>
        <p:nvSpPr>
          <p:cNvPr id="90115" name="Rectangle 2"/>
          <p:cNvSpPr>
            <a:spLocks noRot="1" noChangeArrowheads="1" noTextEdit="1"/>
          </p:cNvSpPr>
          <p:nvPr>
            <p:ph type="sldImg"/>
          </p:nvPr>
        </p:nvSpPr>
        <p:spPr>
          <a:ln/>
        </p:spPr>
      </p:sp>
      <p:sp>
        <p:nvSpPr>
          <p:cNvPr id="90116"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US" sz="1800" b="1" smtClean="0">
                <a:latin typeface="Arial" pitchFamily="34" charset="0"/>
              </a:rPr>
              <a:t>FIGURE 3.5 </a:t>
            </a:r>
            <a:r>
              <a:rPr lang="en-US" sz="1800" smtClean="0">
                <a:latin typeface="Arial" pitchFamily="34" charset="0"/>
              </a:rPr>
              <a:t>The effect of heredity on the development of human traits,</a:t>
            </a:r>
          </a:p>
          <a:p>
            <a:pPr eaLnBrk="1" hangingPunct="1">
              <a:lnSpc>
                <a:spcPct val="80000"/>
              </a:lnSpc>
            </a:pPr>
            <a:r>
              <a:rPr lang="en-US" sz="1800" smtClean="0">
                <a:latin typeface="Arial" pitchFamily="34" charset="0"/>
              </a:rPr>
              <a:t>such as intelligence, can often influenced by environmental circumstances. A</a:t>
            </a:r>
          </a:p>
          <a:p>
            <a:pPr eaLnBrk="1" hangingPunct="1">
              <a:lnSpc>
                <a:spcPct val="80000"/>
              </a:lnSpc>
            </a:pPr>
            <a:r>
              <a:rPr lang="en-US" sz="1800" smtClean="0">
                <a:latin typeface="Arial" pitchFamily="34" charset="0"/>
              </a:rPr>
              <a:t>child with average genes for intelligence growing up in an average environment might have an average IQ score as an adult. However, growing up in a deprived environment might result in a somewhat lower IQ score and growing up in an enriched environment might result in a somewhat higher IQ score. In this way, the environment sets a range within which our hereditary potential is actually expressed. This range is called the </a:t>
            </a:r>
            <a:r>
              <a:rPr lang="en-US" sz="1800" i="1" smtClean="0">
                <a:latin typeface="Arial" pitchFamily="34" charset="0"/>
              </a:rPr>
              <a:t>reaction range.</a:t>
            </a:r>
            <a:endParaRPr lang="en-US" sz="1800" smtClean="0">
              <a:latin typeface="Arial" pitchFamily="34" charset="0"/>
            </a:endParaRPr>
          </a:p>
          <a:p>
            <a:pPr eaLnBrk="1" hangingPunct="1"/>
            <a:endParaRPr lang="en-US" sz="1800" smtClean="0">
              <a:latin typeface="Arial"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800">
                <a:solidFill>
                  <a:schemeClr val="tx1"/>
                </a:solidFill>
                <a:latin typeface="Tahoma" pitchFamily="34" charset="0"/>
                <a:cs typeface="Angsana New" pitchFamily="18" charset="-34"/>
              </a:defRPr>
            </a:lvl1pPr>
            <a:lvl2pPr marL="742950" indent="-285750" eaLnBrk="0" hangingPunct="0">
              <a:defRPr sz="2800">
                <a:solidFill>
                  <a:schemeClr val="tx1"/>
                </a:solidFill>
                <a:latin typeface="Tahoma" pitchFamily="34" charset="0"/>
                <a:cs typeface="Angsana New" pitchFamily="18" charset="-34"/>
              </a:defRPr>
            </a:lvl2pPr>
            <a:lvl3pPr marL="1143000" indent="-228600" eaLnBrk="0" hangingPunct="0">
              <a:defRPr sz="2800">
                <a:solidFill>
                  <a:schemeClr val="tx1"/>
                </a:solidFill>
                <a:latin typeface="Tahoma" pitchFamily="34" charset="0"/>
                <a:cs typeface="Angsana New" pitchFamily="18" charset="-34"/>
              </a:defRPr>
            </a:lvl3pPr>
            <a:lvl4pPr marL="1600200" indent="-228600" eaLnBrk="0" hangingPunct="0">
              <a:defRPr sz="2800">
                <a:solidFill>
                  <a:schemeClr val="tx1"/>
                </a:solidFill>
                <a:latin typeface="Tahoma" pitchFamily="34" charset="0"/>
                <a:cs typeface="Angsana New" pitchFamily="18" charset="-34"/>
              </a:defRPr>
            </a:lvl4pPr>
            <a:lvl5pPr marL="2057400" indent="-228600" eaLnBrk="0" hangingPunct="0">
              <a:defRPr sz="2800">
                <a:solidFill>
                  <a:schemeClr val="tx1"/>
                </a:solidFill>
                <a:latin typeface="Tahoma" pitchFamily="34" charset="0"/>
                <a:cs typeface="Angsana New" pitchFamily="18" charset="-34"/>
              </a:defRPr>
            </a:lvl5pPr>
            <a:lvl6pPr marL="2514600" indent="-228600" eaLnBrk="0" fontAlgn="base" hangingPunct="0">
              <a:spcBef>
                <a:spcPct val="0"/>
              </a:spcBef>
              <a:spcAft>
                <a:spcPct val="0"/>
              </a:spcAft>
              <a:defRPr sz="2800">
                <a:solidFill>
                  <a:schemeClr val="tx1"/>
                </a:solidFill>
                <a:latin typeface="Tahoma" pitchFamily="34" charset="0"/>
                <a:cs typeface="Angsana New" pitchFamily="18" charset="-34"/>
              </a:defRPr>
            </a:lvl6pPr>
            <a:lvl7pPr marL="2971800" indent="-228600" eaLnBrk="0" fontAlgn="base" hangingPunct="0">
              <a:spcBef>
                <a:spcPct val="0"/>
              </a:spcBef>
              <a:spcAft>
                <a:spcPct val="0"/>
              </a:spcAft>
              <a:defRPr sz="2800">
                <a:solidFill>
                  <a:schemeClr val="tx1"/>
                </a:solidFill>
                <a:latin typeface="Tahoma" pitchFamily="34" charset="0"/>
                <a:cs typeface="Angsana New" pitchFamily="18" charset="-34"/>
              </a:defRPr>
            </a:lvl7pPr>
            <a:lvl8pPr marL="3429000" indent="-228600" eaLnBrk="0" fontAlgn="base" hangingPunct="0">
              <a:spcBef>
                <a:spcPct val="0"/>
              </a:spcBef>
              <a:spcAft>
                <a:spcPct val="0"/>
              </a:spcAft>
              <a:defRPr sz="2800">
                <a:solidFill>
                  <a:schemeClr val="tx1"/>
                </a:solidFill>
                <a:latin typeface="Tahoma" pitchFamily="34" charset="0"/>
                <a:cs typeface="Angsana New" pitchFamily="18" charset="-34"/>
              </a:defRPr>
            </a:lvl8pPr>
            <a:lvl9pPr marL="3886200" indent="-228600" eaLnBrk="0" fontAlgn="base" hangingPunct="0">
              <a:spcBef>
                <a:spcPct val="0"/>
              </a:spcBef>
              <a:spcAft>
                <a:spcPct val="0"/>
              </a:spcAft>
              <a:defRPr sz="2800">
                <a:solidFill>
                  <a:schemeClr val="tx1"/>
                </a:solidFill>
                <a:latin typeface="Tahoma" pitchFamily="34" charset="0"/>
                <a:cs typeface="Angsana New" pitchFamily="18" charset="-34"/>
              </a:defRPr>
            </a:lvl9pPr>
          </a:lstStyle>
          <a:p>
            <a:pPr eaLnBrk="1" hangingPunct="1"/>
            <a:fld id="{4A5363CF-93F0-41A0-A909-C26C9DE8AA9E}" type="slidenum">
              <a:rPr lang="en-US" sz="1200" smtClean="0">
                <a:latin typeface="Arial" pitchFamily="34" charset="0"/>
              </a:rPr>
              <a:pPr eaLnBrk="1" hangingPunct="1"/>
              <a:t>16</a:t>
            </a:fld>
            <a:endParaRPr lang="th-TH" sz="1200" smtClean="0">
              <a:latin typeface="Arial" pitchFamily="34" charset="0"/>
            </a:endParaRPr>
          </a:p>
        </p:txBody>
      </p:sp>
      <p:sp>
        <p:nvSpPr>
          <p:cNvPr id="92163" name="Rectangle 2"/>
          <p:cNvSpPr>
            <a:spLocks noRot="1" noChangeArrowheads="1" noTextEdit="1"/>
          </p:cNvSpPr>
          <p:nvPr>
            <p:ph type="sldImg"/>
          </p:nvPr>
        </p:nvSpPr>
        <p:spPr>
          <a:ln/>
        </p:spPr>
      </p:sp>
      <p:sp>
        <p:nvSpPr>
          <p:cNvPr id="9216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US" sz="1800" b="1" dirty="0" smtClean="0">
                <a:latin typeface="Arial" pitchFamily="34" charset="0"/>
              </a:rPr>
              <a:t>FIGURE 3.8 </a:t>
            </a:r>
            <a:r>
              <a:rPr lang="en-US" sz="1800" dirty="0" smtClean="0">
                <a:latin typeface="Arial" pitchFamily="34" charset="0"/>
              </a:rPr>
              <a:t>Motor development. Most infants follow an orderly pattern of motor development. Although the order in which children progress is similar, there are large individual differences in the ages at which each ability appears. The ages listed are averages for American children. It is not unusual for many of the skills to appear 1 or 2 months earlier than average or several</a:t>
            </a:r>
          </a:p>
          <a:p>
            <a:pPr eaLnBrk="1" hangingPunct="1">
              <a:lnSpc>
                <a:spcPct val="80000"/>
              </a:lnSpc>
            </a:pPr>
            <a:r>
              <a:rPr lang="en-US" sz="1800" dirty="0" smtClean="0">
                <a:latin typeface="Arial" pitchFamily="34" charset="0"/>
              </a:rPr>
              <a:t>months later (Harris &amp; </a:t>
            </a:r>
            <a:r>
              <a:rPr lang="en-US" sz="1800" dirty="0" err="1" smtClean="0">
                <a:latin typeface="Arial" pitchFamily="34" charset="0"/>
              </a:rPr>
              <a:t>Liebert</a:t>
            </a:r>
            <a:r>
              <a:rPr lang="en-US" sz="1800" dirty="0" smtClean="0">
                <a:latin typeface="Arial" pitchFamily="34" charset="0"/>
              </a:rPr>
              <a:t>, 1991). Parents should not be alarmed if a child’s behavior differs some from the average.</a:t>
            </a:r>
          </a:p>
          <a:p>
            <a:pPr eaLnBrk="1" hangingPunct="1"/>
            <a:endParaRPr lang="en-US" sz="1800" dirty="0"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pPr>
              <a:defRPr/>
            </a:pPr>
            <a:fld id="{52950720-E11C-4299-BF6C-DC44E5B1B96C}" type="slidenum">
              <a:rPr lang="en-US" smtClean="0"/>
              <a:pPr>
                <a:defRPr/>
              </a:pPr>
              <a:t>21</a:t>
            </a:fld>
            <a:endParaRPr lang="th-TH"/>
          </a:p>
        </p:txBody>
      </p:sp>
    </p:spTree>
    <p:extLst>
      <p:ext uri="{BB962C8B-B14F-4D97-AF65-F5344CB8AC3E}">
        <p14:creationId xmlns:p14="http://schemas.microsoft.com/office/powerpoint/2010/main" val="239461754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th-TH" dirty="0"/>
          </a:p>
        </p:txBody>
      </p:sp>
      <p:sp>
        <p:nvSpPr>
          <p:cNvPr id="4" name="Slide Number Placeholder 3"/>
          <p:cNvSpPr>
            <a:spLocks noGrp="1"/>
          </p:cNvSpPr>
          <p:nvPr>
            <p:ph type="sldNum" sz="quarter" idx="10"/>
          </p:nvPr>
        </p:nvSpPr>
        <p:spPr/>
        <p:txBody>
          <a:bodyPr/>
          <a:lstStyle/>
          <a:p>
            <a:pPr>
              <a:defRPr/>
            </a:pPr>
            <a:fld id="{52950720-E11C-4299-BF6C-DC44E5B1B96C}" type="slidenum">
              <a:rPr lang="en-US" smtClean="0"/>
              <a:pPr>
                <a:defRPr/>
              </a:pPr>
              <a:t>51</a:t>
            </a:fld>
            <a:endParaRPr lang="th-TH"/>
          </a:p>
        </p:txBody>
      </p:sp>
    </p:spTree>
    <p:extLst>
      <p:ext uri="{BB962C8B-B14F-4D97-AF65-F5344CB8AC3E}">
        <p14:creationId xmlns:p14="http://schemas.microsoft.com/office/powerpoint/2010/main" val="26717939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2438400"/>
            <a:ext cx="9009063"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11" name="Rectangle 8"/>
              <p:cNvSpPr>
                <a:spLocks noChangeArrowheads="1"/>
              </p:cNvSpPr>
              <p:nvPr/>
            </p:nvSpPr>
            <p:spPr bwMode="auto">
              <a:xfrm>
                <a:off x="1248" y="2640"/>
                <a:ext cx="336"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th-TH"/>
            </a:p>
          </p:txBody>
        </p:sp>
      </p:grpSp>
      <p:sp>
        <p:nvSpPr>
          <p:cNvPr id="113676" name="Rectangle 12"/>
          <p:cNvSpPr>
            <a:spLocks noGrp="1" noChangeArrowheads="1"/>
          </p:cNvSpPr>
          <p:nvPr>
            <p:ph type="ctrTitle"/>
          </p:nvPr>
        </p:nvSpPr>
        <p:spPr>
          <a:xfrm>
            <a:off x="990600" y="1676400"/>
            <a:ext cx="7772400" cy="1462088"/>
          </a:xfrm>
        </p:spPr>
        <p:txBody>
          <a:bodyPr/>
          <a:lstStyle>
            <a:lvl1pPr>
              <a:defRPr/>
            </a:lvl1pPr>
          </a:lstStyle>
          <a:p>
            <a:pPr lvl="0"/>
            <a:r>
              <a:rPr lang="th-TH" noProof="0" smtClean="0"/>
              <a:t>Click to edit Master title style</a:t>
            </a:r>
          </a:p>
        </p:txBody>
      </p:sp>
      <p:sp>
        <p:nvSpPr>
          <p:cNvPr id="113677" name="Rectangle 13"/>
          <p:cNvSpPr>
            <a:spLocks noGrp="1" noChangeArrowheads="1"/>
          </p:cNvSpPr>
          <p:nvPr>
            <p:ph type="subTitle" idx="1"/>
          </p:nvPr>
        </p:nvSpPr>
        <p:spPr>
          <a:xfrm>
            <a:off x="1371600" y="3886200"/>
            <a:ext cx="6400800" cy="1752600"/>
          </a:xfrm>
        </p:spPr>
        <p:txBody>
          <a:bodyPr/>
          <a:lstStyle>
            <a:lvl1pPr marL="0" indent="0" algn="ctr">
              <a:buFont typeface="Wingdings" pitchFamily="2" charset="2"/>
              <a:buNone/>
              <a:defRPr/>
            </a:lvl1pPr>
          </a:lstStyle>
          <a:p>
            <a:pPr lvl="0"/>
            <a:r>
              <a:rPr lang="th-TH" noProof="0" smtClean="0"/>
              <a:t>Click to edit Master subtitle style</a:t>
            </a:r>
          </a:p>
        </p:txBody>
      </p:sp>
      <p:sp>
        <p:nvSpPr>
          <p:cNvPr id="14" name="Rectangle 14"/>
          <p:cNvSpPr>
            <a:spLocks noGrp="1" noChangeArrowheads="1"/>
          </p:cNvSpPr>
          <p:nvPr>
            <p:ph type="dt" sz="half" idx="10"/>
          </p:nvPr>
        </p:nvSpPr>
        <p:spPr>
          <a:xfrm>
            <a:off x="990600" y="6248400"/>
            <a:ext cx="1905000" cy="457200"/>
          </a:xfrm>
        </p:spPr>
        <p:txBody>
          <a:bodyPr/>
          <a:lstStyle>
            <a:lvl1pPr>
              <a:defRPr>
                <a:solidFill>
                  <a:schemeClr val="bg2"/>
                </a:solidFill>
              </a:defRPr>
            </a:lvl1pPr>
          </a:lstStyle>
          <a:p>
            <a:pPr>
              <a:defRPr/>
            </a:pPr>
            <a:fld id="{53168836-EDFD-4043-98F1-8645597F43EC}" type="datetimeFigureOut">
              <a:rPr lang="th-TH"/>
              <a:pPr>
                <a:defRPr/>
              </a:pPr>
              <a:t>19/08/55</a:t>
            </a:fld>
            <a:endParaRPr lang="th-TH"/>
          </a:p>
        </p:txBody>
      </p:sp>
      <p:sp>
        <p:nvSpPr>
          <p:cNvPr id="15" name="Rectangle 15"/>
          <p:cNvSpPr>
            <a:spLocks noGrp="1" noChangeArrowheads="1"/>
          </p:cNvSpPr>
          <p:nvPr>
            <p:ph type="ftr" sz="quarter" idx="11"/>
          </p:nvPr>
        </p:nvSpPr>
        <p:spPr>
          <a:xfrm>
            <a:off x="3429000" y="6248400"/>
            <a:ext cx="2895600" cy="457200"/>
          </a:xfrm>
        </p:spPr>
        <p:txBody>
          <a:bodyPr/>
          <a:lstStyle>
            <a:lvl1pPr>
              <a:defRPr>
                <a:solidFill>
                  <a:schemeClr val="bg2"/>
                </a:solidFill>
              </a:defRPr>
            </a:lvl1pPr>
          </a:lstStyle>
          <a:p>
            <a:pPr>
              <a:defRPr/>
            </a:pPr>
            <a:endParaRPr lang="th-TH"/>
          </a:p>
        </p:txBody>
      </p:sp>
      <p:sp>
        <p:nvSpPr>
          <p:cNvPr id="16" name="Rectangle 16"/>
          <p:cNvSpPr>
            <a:spLocks noGrp="1" noChangeArrowheads="1"/>
          </p:cNvSpPr>
          <p:nvPr>
            <p:ph type="sldNum" sz="quarter" idx="12"/>
          </p:nvPr>
        </p:nvSpPr>
        <p:spPr>
          <a:xfrm>
            <a:off x="6858000" y="6248400"/>
            <a:ext cx="1905000" cy="457200"/>
          </a:xfrm>
        </p:spPr>
        <p:txBody>
          <a:bodyPr/>
          <a:lstStyle>
            <a:lvl1pPr>
              <a:defRPr>
                <a:solidFill>
                  <a:schemeClr val="bg2"/>
                </a:solidFill>
              </a:defRPr>
            </a:lvl1pPr>
          </a:lstStyle>
          <a:p>
            <a:pPr>
              <a:defRPr/>
            </a:pPr>
            <a:fld id="{EBDC6327-72DE-4FA6-80AE-CF17D1FBED50}" type="slidenum">
              <a:rPr lang="en-US"/>
              <a:pPr>
                <a:defRPr/>
              </a:pPr>
              <a:t>‹#›</a:t>
            </a:fld>
            <a:endParaRPr lang="th-TH"/>
          </a:p>
        </p:txBody>
      </p:sp>
    </p:spTree>
    <p:extLst>
      <p:ext uri="{BB962C8B-B14F-4D97-AF65-F5344CB8AC3E}">
        <p14:creationId xmlns:p14="http://schemas.microsoft.com/office/powerpoint/2010/main" val="8765297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Rectangle 11"/>
          <p:cNvSpPr>
            <a:spLocks noGrp="1" noChangeArrowheads="1"/>
          </p:cNvSpPr>
          <p:nvPr>
            <p:ph type="dt" sz="half" idx="10"/>
          </p:nvPr>
        </p:nvSpPr>
        <p:spPr>
          <a:ln/>
        </p:spPr>
        <p:txBody>
          <a:bodyPr/>
          <a:lstStyle>
            <a:lvl1pPr>
              <a:defRPr/>
            </a:lvl1pPr>
          </a:lstStyle>
          <a:p>
            <a:pPr>
              <a:defRPr/>
            </a:pPr>
            <a:fld id="{029D5B66-F69D-4019-8B33-E4167D99BE9B}" type="datetimeFigureOut">
              <a:rPr lang="th-TH"/>
              <a:pPr>
                <a:defRPr/>
              </a:pPr>
              <a:t>19/08/55</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3824D574-E9F4-4E81-98B3-46DDDB2A6CB0}" type="slidenum">
              <a:rPr lang="en-US"/>
              <a:pPr>
                <a:defRPr/>
              </a:pPr>
              <a:t>‹#›</a:t>
            </a:fld>
            <a:endParaRPr lang="th-TH"/>
          </a:p>
        </p:txBody>
      </p:sp>
    </p:spTree>
    <p:extLst>
      <p:ext uri="{BB962C8B-B14F-4D97-AF65-F5344CB8AC3E}">
        <p14:creationId xmlns:p14="http://schemas.microsoft.com/office/powerpoint/2010/main" val="2799581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h-TH"/>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11"/>
          <p:cNvSpPr>
            <a:spLocks noGrp="1" noChangeArrowheads="1"/>
          </p:cNvSpPr>
          <p:nvPr>
            <p:ph type="dt" sz="half" idx="10"/>
          </p:nvPr>
        </p:nvSpPr>
        <p:spPr>
          <a:ln/>
        </p:spPr>
        <p:txBody>
          <a:bodyPr/>
          <a:lstStyle>
            <a:lvl1pPr>
              <a:defRPr/>
            </a:lvl1pPr>
          </a:lstStyle>
          <a:p>
            <a:pPr>
              <a:defRPr/>
            </a:pPr>
            <a:fld id="{14F63044-8798-4D74-8AE5-3BE4FB4F194E}" type="datetimeFigureOut">
              <a:rPr lang="th-TH"/>
              <a:pPr>
                <a:defRPr/>
              </a:pPr>
              <a:t>19/08/55</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08C0A3E4-F530-4483-8758-D7A4512F42FD}" type="slidenum">
              <a:rPr lang="en-US"/>
              <a:pPr>
                <a:defRPr/>
              </a:pPr>
              <a:t>‹#›</a:t>
            </a:fld>
            <a:endParaRPr lang="th-TH"/>
          </a:p>
        </p:txBody>
      </p:sp>
    </p:spTree>
    <p:extLst>
      <p:ext uri="{BB962C8B-B14F-4D97-AF65-F5344CB8AC3E}">
        <p14:creationId xmlns:p14="http://schemas.microsoft.com/office/powerpoint/2010/main" val="39452279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Content Placeholder 2"/>
          <p:cNvSpPr>
            <a:spLocks noGrp="1"/>
          </p:cNvSpPr>
          <p:nvPr>
            <p:ph sz="half" idx="1"/>
          </p:nvPr>
        </p:nvSpPr>
        <p:spPr>
          <a:xfrm>
            <a:off x="11826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Content Placeholder 3"/>
          <p:cNvSpPr>
            <a:spLocks noGrp="1"/>
          </p:cNvSpPr>
          <p:nvPr>
            <p:ph sz="half" idx="2"/>
          </p:nvPr>
        </p:nvSpPr>
        <p:spPr>
          <a:xfrm>
            <a:off x="5145088" y="2017713"/>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Rectangle 11"/>
          <p:cNvSpPr>
            <a:spLocks noGrp="1" noChangeArrowheads="1"/>
          </p:cNvSpPr>
          <p:nvPr>
            <p:ph type="dt" sz="half" idx="10"/>
          </p:nvPr>
        </p:nvSpPr>
        <p:spPr>
          <a:ln/>
        </p:spPr>
        <p:txBody>
          <a:bodyPr/>
          <a:lstStyle>
            <a:lvl1pPr>
              <a:defRPr/>
            </a:lvl1pPr>
          </a:lstStyle>
          <a:p>
            <a:pPr>
              <a:defRPr/>
            </a:pPr>
            <a:fld id="{3F693A77-F612-4B0D-AB02-375114BC7358}" type="datetimeFigureOut">
              <a:rPr lang="th-TH"/>
              <a:pPr>
                <a:defRPr/>
              </a:pPr>
              <a:t>19/08/55</a:t>
            </a:fld>
            <a:endParaRPr lang="th-TH"/>
          </a:p>
        </p:txBody>
      </p:sp>
      <p:sp>
        <p:nvSpPr>
          <p:cNvPr id="6" name="Rectangle 12"/>
          <p:cNvSpPr>
            <a:spLocks noGrp="1" noChangeArrowheads="1"/>
          </p:cNvSpPr>
          <p:nvPr>
            <p:ph type="ftr" sz="quarter" idx="11"/>
          </p:nvPr>
        </p:nvSpPr>
        <p:spPr>
          <a:ln/>
        </p:spPr>
        <p:txBody>
          <a:bodyPr/>
          <a:lstStyle>
            <a:lvl1pPr>
              <a:defRPr/>
            </a:lvl1pPr>
          </a:lstStyle>
          <a:p>
            <a:pPr>
              <a:defRPr/>
            </a:pP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D642BD80-84BD-433F-A2C7-89AAFBF1534B}" type="slidenum">
              <a:rPr lang="en-US"/>
              <a:pPr>
                <a:defRPr/>
              </a:pPr>
              <a:t>‹#›</a:t>
            </a:fld>
            <a:endParaRPr lang="th-TH"/>
          </a:p>
        </p:txBody>
      </p:sp>
    </p:spTree>
    <p:extLst>
      <p:ext uri="{BB962C8B-B14F-4D97-AF65-F5344CB8AC3E}">
        <p14:creationId xmlns:p14="http://schemas.microsoft.com/office/powerpoint/2010/main" val="1269478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th-TH"/>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7" name="Rectangle 11"/>
          <p:cNvSpPr>
            <a:spLocks noGrp="1" noChangeArrowheads="1"/>
          </p:cNvSpPr>
          <p:nvPr>
            <p:ph type="dt" sz="half" idx="10"/>
          </p:nvPr>
        </p:nvSpPr>
        <p:spPr>
          <a:ln/>
        </p:spPr>
        <p:txBody>
          <a:bodyPr/>
          <a:lstStyle>
            <a:lvl1pPr>
              <a:defRPr/>
            </a:lvl1pPr>
          </a:lstStyle>
          <a:p>
            <a:pPr>
              <a:defRPr/>
            </a:pPr>
            <a:fld id="{186874DF-C85C-43BB-BAB8-53C7B8CE4384}" type="datetimeFigureOut">
              <a:rPr lang="th-TH"/>
              <a:pPr>
                <a:defRPr/>
              </a:pPr>
              <a:t>19/08/55</a:t>
            </a:fld>
            <a:endParaRPr lang="th-TH"/>
          </a:p>
        </p:txBody>
      </p:sp>
      <p:sp>
        <p:nvSpPr>
          <p:cNvPr id="8" name="Rectangle 12"/>
          <p:cNvSpPr>
            <a:spLocks noGrp="1" noChangeArrowheads="1"/>
          </p:cNvSpPr>
          <p:nvPr>
            <p:ph type="ftr" sz="quarter" idx="11"/>
          </p:nvPr>
        </p:nvSpPr>
        <p:spPr>
          <a:ln/>
        </p:spPr>
        <p:txBody>
          <a:bodyPr/>
          <a:lstStyle>
            <a:lvl1pPr>
              <a:defRPr/>
            </a:lvl1pPr>
          </a:lstStyle>
          <a:p>
            <a:pPr>
              <a:defRPr/>
            </a:pPr>
            <a:endParaRPr lang="th-TH"/>
          </a:p>
        </p:txBody>
      </p:sp>
      <p:sp>
        <p:nvSpPr>
          <p:cNvPr id="9" name="Rectangle 13"/>
          <p:cNvSpPr>
            <a:spLocks noGrp="1" noChangeArrowheads="1"/>
          </p:cNvSpPr>
          <p:nvPr>
            <p:ph type="sldNum" sz="quarter" idx="12"/>
          </p:nvPr>
        </p:nvSpPr>
        <p:spPr>
          <a:ln/>
        </p:spPr>
        <p:txBody>
          <a:bodyPr/>
          <a:lstStyle>
            <a:lvl1pPr>
              <a:defRPr/>
            </a:lvl1pPr>
          </a:lstStyle>
          <a:p>
            <a:pPr>
              <a:defRPr/>
            </a:pPr>
            <a:fld id="{AAEE00E6-A47E-4C21-9006-CFF7F68A4CC5}" type="slidenum">
              <a:rPr lang="en-US"/>
              <a:pPr>
                <a:defRPr/>
              </a:pPr>
              <a:t>‹#›</a:t>
            </a:fld>
            <a:endParaRPr lang="th-TH"/>
          </a:p>
        </p:txBody>
      </p:sp>
    </p:spTree>
    <p:extLst>
      <p:ext uri="{BB962C8B-B14F-4D97-AF65-F5344CB8AC3E}">
        <p14:creationId xmlns:p14="http://schemas.microsoft.com/office/powerpoint/2010/main" val="17602933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Rectangle 11"/>
          <p:cNvSpPr>
            <a:spLocks noGrp="1" noChangeArrowheads="1"/>
          </p:cNvSpPr>
          <p:nvPr>
            <p:ph type="dt" sz="half" idx="10"/>
          </p:nvPr>
        </p:nvSpPr>
        <p:spPr>
          <a:ln/>
        </p:spPr>
        <p:txBody>
          <a:bodyPr/>
          <a:lstStyle>
            <a:lvl1pPr>
              <a:defRPr/>
            </a:lvl1pPr>
          </a:lstStyle>
          <a:p>
            <a:pPr>
              <a:defRPr/>
            </a:pPr>
            <a:fld id="{6CAE4C3B-228A-4F2A-B233-DEB6890334AC}" type="datetimeFigureOut">
              <a:rPr lang="th-TH"/>
              <a:pPr>
                <a:defRPr/>
              </a:pPr>
              <a:t>19/08/55</a:t>
            </a:fld>
            <a:endParaRPr lang="th-TH"/>
          </a:p>
        </p:txBody>
      </p:sp>
      <p:sp>
        <p:nvSpPr>
          <p:cNvPr id="4" name="Rectangle 12"/>
          <p:cNvSpPr>
            <a:spLocks noGrp="1" noChangeArrowheads="1"/>
          </p:cNvSpPr>
          <p:nvPr>
            <p:ph type="ftr" sz="quarter" idx="11"/>
          </p:nvPr>
        </p:nvSpPr>
        <p:spPr>
          <a:ln/>
        </p:spPr>
        <p:txBody>
          <a:bodyPr/>
          <a:lstStyle>
            <a:lvl1pPr>
              <a:defRPr/>
            </a:lvl1pPr>
          </a:lstStyle>
          <a:p>
            <a:pPr>
              <a:defRPr/>
            </a:pPr>
            <a:endParaRPr lang="th-TH"/>
          </a:p>
        </p:txBody>
      </p:sp>
      <p:sp>
        <p:nvSpPr>
          <p:cNvPr id="5" name="Rectangle 13"/>
          <p:cNvSpPr>
            <a:spLocks noGrp="1" noChangeArrowheads="1"/>
          </p:cNvSpPr>
          <p:nvPr>
            <p:ph type="sldNum" sz="quarter" idx="12"/>
          </p:nvPr>
        </p:nvSpPr>
        <p:spPr>
          <a:ln/>
        </p:spPr>
        <p:txBody>
          <a:bodyPr/>
          <a:lstStyle>
            <a:lvl1pPr>
              <a:defRPr/>
            </a:lvl1pPr>
          </a:lstStyle>
          <a:p>
            <a:pPr>
              <a:defRPr/>
            </a:pPr>
            <a:fld id="{80348947-3A56-4B5E-8B8C-597C54172FCD}" type="slidenum">
              <a:rPr lang="en-US"/>
              <a:pPr>
                <a:defRPr/>
              </a:pPr>
              <a:t>‹#›</a:t>
            </a:fld>
            <a:endParaRPr lang="th-TH"/>
          </a:p>
        </p:txBody>
      </p:sp>
    </p:spTree>
    <p:extLst>
      <p:ext uri="{BB962C8B-B14F-4D97-AF65-F5344CB8AC3E}">
        <p14:creationId xmlns:p14="http://schemas.microsoft.com/office/powerpoint/2010/main" val="17193183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ln/>
        </p:spPr>
        <p:txBody>
          <a:bodyPr/>
          <a:lstStyle>
            <a:lvl1pPr>
              <a:defRPr/>
            </a:lvl1pPr>
          </a:lstStyle>
          <a:p>
            <a:pPr>
              <a:defRPr/>
            </a:pPr>
            <a:fld id="{ECCF615B-AA23-41F9-976B-7743C796CE13}" type="datetimeFigureOut">
              <a:rPr lang="th-TH"/>
              <a:pPr>
                <a:defRPr/>
              </a:pPr>
              <a:t>19/08/55</a:t>
            </a:fld>
            <a:endParaRPr lang="th-TH"/>
          </a:p>
        </p:txBody>
      </p:sp>
      <p:sp>
        <p:nvSpPr>
          <p:cNvPr id="3" name="Rectangle 12"/>
          <p:cNvSpPr>
            <a:spLocks noGrp="1" noChangeArrowheads="1"/>
          </p:cNvSpPr>
          <p:nvPr>
            <p:ph type="ftr" sz="quarter" idx="11"/>
          </p:nvPr>
        </p:nvSpPr>
        <p:spPr>
          <a:ln/>
        </p:spPr>
        <p:txBody>
          <a:bodyPr/>
          <a:lstStyle>
            <a:lvl1pPr>
              <a:defRPr/>
            </a:lvl1pPr>
          </a:lstStyle>
          <a:p>
            <a:pPr>
              <a:defRPr/>
            </a:pPr>
            <a:endParaRPr lang="th-TH"/>
          </a:p>
        </p:txBody>
      </p:sp>
      <p:sp>
        <p:nvSpPr>
          <p:cNvPr id="4" name="Rectangle 13"/>
          <p:cNvSpPr>
            <a:spLocks noGrp="1" noChangeArrowheads="1"/>
          </p:cNvSpPr>
          <p:nvPr>
            <p:ph type="sldNum" sz="quarter" idx="12"/>
          </p:nvPr>
        </p:nvSpPr>
        <p:spPr>
          <a:ln/>
        </p:spPr>
        <p:txBody>
          <a:bodyPr/>
          <a:lstStyle>
            <a:lvl1pPr>
              <a:defRPr/>
            </a:lvl1pPr>
          </a:lstStyle>
          <a:p>
            <a:pPr>
              <a:defRPr/>
            </a:pPr>
            <a:fld id="{4BF0CA93-10C3-49FC-95CB-54DD14AB49E5}" type="slidenum">
              <a:rPr lang="en-US"/>
              <a:pPr>
                <a:defRPr/>
              </a:pPr>
              <a:t>‹#›</a:t>
            </a:fld>
            <a:endParaRPr lang="th-TH"/>
          </a:p>
        </p:txBody>
      </p:sp>
    </p:spTree>
    <p:extLst>
      <p:ext uri="{BB962C8B-B14F-4D97-AF65-F5344CB8AC3E}">
        <p14:creationId xmlns:p14="http://schemas.microsoft.com/office/powerpoint/2010/main" val="42421337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smtClean="0"/>
              <a:t>Click to edit Master title style</a:t>
            </a:r>
            <a:endParaRPr lang="th-TH"/>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68CC1D37-9DB2-458B-AB9A-CB261B135B3A}" type="datetimeFigureOut">
              <a:rPr lang="th-TH"/>
              <a:pPr>
                <a:defRPr/>
              </a:pPr>
              <a:t>19/08/55</a:t>
            </a:fld>
            <a:endParaRPr lang="th-TH"/>
          </a:p>
        </p:txBody>
      </p:sp>
      <p:sp>
        <p:nvSpPr>
          <p:cNvPr id="6" name="Rectangle 12"/>
          <p:cNvSpPr>
            <a:spLocks noGrp="1" noChangeArrowheads="1"/>
          </p:cNvSpPr>
          <p:nvPr>
            <p:ph type="ftr" sz="quarter" idx="11"/>
          </p:nvPr>
        </p:nvSpPr>
        <p:spPr>
          <a:ln/>
        </p:spPr>
        <p:txBody>
          <a:bodyPr/>
          <a:lstStyle>
            <a:lvl1pPr>
              <a:defRPr/>
            </a:lvl1pPr>
          </a:lstStyle>
          <a:p>
            <a:pPr>
              <a:defRPr/>
            </a:pP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4F359985-51DD-45CF-AB9E-8B7DE3F035DE}" type="slidenum">
              <a:rPr lang="en-US"/>
              <a:pPr>
                <a:defRPr/>
              </a:pPr>
              <a:t>‹#›</a:t>
            </a:fld>
            <a:endParaRPr lang="th-TH"/>
          </a:p>
        </p:txBody>
      </p:sp>
    </p:spTree>
    <p:extLst>
      <p:ext uri="{BB962C8B-B14F-4D97-AF65-F5344CB8AC3E}">
        <p14:creationId xmlns:p14="http://schemas.microsoft.com/office/powerpoint/2010/main" val="36678000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th-TH"/>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h-TH"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11"/>
          <p:cNvSpPr>
            <a:spLocks noGrp="1" noChangeArrowheads="1"/>
          </p:cNvSpPr>
          <p:nvPr>
            <p:ph type="dt" sz="half" idx="10"/>
          </p:nvPr>
        </p:nvSpPr>
        <p:spPr>
          <a:ln/>
        </p:spPr>
        <p:txBody>
          <a:bodyPr/>
          <a:lstStyle>
            <a:lvl1pPr>
              <a:defRPr/>
            </a:lvl1pPr>
          </a:lstStyle>
          <a:p>
            <a:pPr>
              <a:defRPr/>
            </a:pPr>
            <a:fld id="{B7120C71-F4A4-4C20-B4C5-D274788AAF65}" type="datetimeFigureOut">
              <a:rPr lang="th-TH"/>
              <a:pPr>
                <a:defRPr/>
              </a:pPr>
              <a:t>19/08/55</a:t>
            </a:fld>
            <a:endParaRPr lang="th-TH"/>
          </a:p>
        </p:txBody>
      </p:sp>
      <p:sp>
        <p:nvSpPr>
          <p:cNvPr id="6" name="Rectangle 12"/>
          <p:cNvSpPr>
            <a:spLocks noGrp="1" noChangeArrowheads="1"/>
          </p:cNvSpPr>
          <p:nvPr>
            <p:ph type="ftr" sz="quarter" idx="11"/>
          </p:nvPr>
        </p:nvSpPr>
        <p:spPr>
          <a:ln/>
        </p:spPr>
        <p:txBody>
          <a:bodyPr/>
          <a:lstStyle>
            <a:lvl1pPr>
              <a:defRPr/>
            </a:lvl1pPr>
          </a:lstStyle>
          <a:p>
            <a:pPr>
              <a:defRPr/>
            </a:pPr>
            <a:endParaRPr lang="th-TH"/>
          </a:p>
        </p:txBody>
      </p:sp>
      <p:sp>
        <p:nvSpPr>
          <p:cNvPr id="7" name="Rectangle 13"/>
          <p:cNvSpPr>
            <a:spLocks noGrp="1" noChangeArrowheads="1"/>
          </p:cNvSpPr>
          <p:nvPr>
            <p:ph type="sldNum" sz="quarter" idx="12"/>
          </p:nvPr>
        </p:nvSpPr>
        <p:spPr>
          <a:ln/>
        </p:spPr>
        <p:txBody>
          <a:bodyPr/>
          <a:lstStyle>
            <a:lvl1pPr>
              <a:defRPr/>
            </a:lvl1pPr>
          </a:lstStyle>
          <a:p>
            <a:pPr>
              <a:defRPr/>
            </a:pPr>
            <a:fld id="{D104DF41-909C-4C49-8E80-FE58615CB9F6}" type="slidenum">
              <a:rPr lang="en-US"/>
              <a:pPr>
                <a:defRPr/>
              </a:pPr>
              <a:t>‹#›</a:t>
            </a:fld>
            <a:endParaRPr lang="th-TH"/>
          </a:p>
        </p:txBody>
      </p:sp>
    </p:spTree>
    <p:extLst>
      <p:ext uri="{BB962C8B-B14F-4D97-AF65-F5344CB8AC3E}">
        <p14:creationId xmlns:p14="http://schemas.microsoft.com/office/powerpoint/2010/main" val="5440098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h-TH"/>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Rectangle 11"/>
          <p:cNvSpPr>
            <a:spLocks noGrp="1" noChangeArrowheads="1"/>
          </p:cNvSpPr>
          <p:nvPr>
            <p:ph type="dt" sz="half" idx="10"/>
          </p:nvPr>
        </p:nvSpPr>
        <p:spPr>
          <a:ln/>
        </p:spPr>
        <p:txBody>
          <a:bodyPr/>
          <a:lstStyle>
            <a:lvl1pPr>
              <a:defRPr/>
            </a:lvl1pPr>
          </a:lstStyle>
          <a:p>
            <a:pPr>
              <a:defRPr/>
            </a:pPr>
            <a:fld id="{2D659131-A459-4DA2-B3B5-8A89160CDF6D}" type="datetimeFigureOut">
              <a:rPr lang="th-TH"/>
              <a:pPr>
                <a:defRPr/>
              </a:pPr>
              <a:t>19/08/55</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A432FD0D-206C-4DA7-88DE-9EF1BF4E4AFC}" type="slidenum">
              <a:rPr lang="en-US"/>
              <a:pPr>
                <a:defRPr/>
              </a:pPr>
              <a:t>‹#›</a:t>
            </a:fld>
            <a:endParaRPr lang="th-TH"/>
          </a:p>
        </p:txBody>
      </p:sp>
    </p:spTree>
    <p:extLst>
      <p:ext uri="{BB962C8B-B14F-4D97-AF65-F5344CB8AC3E}">
        <p14:creationId xmlns:p14="http://schemas.microsoft.com/office/powerpoint/2010/main" val="33653211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04050" y="214313"/>
            <a:ext cx="1951038" cy="5918200"/>
          </a:xfrm>
        </p:spPr>
        <p:txBody>
          <a:bodyPr vert="eaVert"/>
          <a:lstStyle/>
          <a:p>
            <a:r>
              <a:rPr lang="en-US" smtClean="0"/>
              <a:t>Click to edit Master title style</a:t>
            </a:r>
            <a:endParaRPr lang="th-TH"/>
          </a:p>
        </p:txBody>
      </p:sp>
      <p:sp>
        <p:nvSpPr>
          <p:cNvPr id="3" name="Vertical Text Placeholder 2"/>
          <p:cNvSpPr>
            <a:spLocks noGrp="1"/>
          </p:cNvSpPr>
          <p:nvPr>
            <p:ph type="body" orient="vert" idx="1"/>
          </p:nvPr>
        </p:nvSpPr>
        <p:spPr>
          <a:xfrm>
            <a:off x="1150938" y="214313"/>
            <a:ext cx="5700712" cy="59182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Rectangle 11"/>
          <p:cNvSpPr>
            <a:spLocks noGrp="1" noChangeArrowheads="1"/>
          </p:cNvSpPr>
          <p:nvPr>
            <p:ph type="dt" sz="half" idx="10"/>
          </p:nvPr>
        </p:nvSpPr>
        <p:spPr>
          <a:ln/>
        </p:spPr>
        <p:txBody>
          <a:bodyPr/>
          <a:lstStyle>
            <a:lvl1pPr>
              <a:defRPr/>
            </a:lvl1pPr>
          </a:lstStyle>
          <a:p>
            <a:pPr>
              <a:defRPr/>
            </a:pPr>
            <a:fld id="{80C4B93D-8EA6-408C-9CC2-FB1802D9CFDB}" type="datetimeFigureOut">
              <a:rPr lang="th-TH"/>
              <a:pPr>
                <a:defRPr/>
              </a:pPr>
              <a:t>19/08/55</a:t>
            </a:fld>
            <a:endParaRPr lang="th-TH"/>
          </a:p>
        </p:txBody>
      </p:sp>
      <p:sp>
        <p:nvSpPr>
          <p:cNvPr id="5" name="Rectangle 12"/>
          <p:cNvSpPr>
            <a:spLocks noGrp="1" noChangeArrowheads="1"/>
          </p:cNvSpPr>
          <p:nvPr>
            <p:ph type="ftr" sz="quarter" idx="11"/>
          </p:nvPr>
        </p:nvSpPr>
        <p:spPr>
          <a:ln/>
        </p:spPr>
        <p:txBody>
          <a:bodyPr/>
          <a:lstStyle>
            <a:lvl1pPr>
              <a:defRPr/>
            </a:lvl1pPr>
          </a:lstStyle>
          <a:p>
            <a:pPr>
              <a:defRPr/>
            </a:pPr>
            <a:endParaRPr lang="th-TH"/>
          </a:p>
        </p:txBody>
      </p:sp>
      <p:sp>
        <p:nvSpPr>
          <p:cNvPr id="6" name="Rectangle 13"/>
          <p:cNvSpPr>
            <a:spLocks noGrp="1" noChangeArrowheads="1"/>
          </p:cNvSpPr>
          <p:nvPr>
            <p:ph type="sldNum" sz="quarter" idx="12"/>
          </p:nvPr>
        </p:nvSpPr>
        <p:spPr>
          <a:ln/>
        </p:spPr>
        <p:txBody>
          <a:bodyPr/>
          <a:lstStyle>
            <a:lvl1pPr>
              <a:defRPr/>
            </a:lvl1pPr>
          </a:lstStyle>
          <a:p>
            <a:pPr>
              <a:defRPr/>
            </a:pPr>
            <a:fld id="{9D159C75-B557-43AA-BCE0-2EACB02BD4BE}" type="slidenum">
              <a:rPr lang="en-US"/>
              <a:pPr>
                <a:defRPr/>
              </a:pPr>
              <a:t>‹#›</a:t>
            </a:fld>
            <a:endParaRPr lang="th-TH"/>
          </a:p>
        </p:txBody>
      </p:sp>
    </p:spTree>
    <p:extLst>
      <p:ext uri="{BB962C8B-B14F-4D97-AF65-F5344CB8AC3E}">
        <p14:creationId xmlns:p14="http://schemas.microsoft.com/office/powerpoint/2010/main" val="36213344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417513" y="1098550"/>
            <a:ext cx="43815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27" name="Rectangle 3"/>
          <p:cNvSpPr>
            <a:spLocks noChangeArrowheads="1"/>
          </p:cNvSpPr>
          <p:nvPr/>
        </p:nvSpPr>
        <p:spPr bwMode="ltGray">
          <a:xfrm>
            <a:off x="800100" y="1098550"/>
            <a:ext cx="328613"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28" name="Rectangle 4"/>
          <p:cNvSpPr>
            <a:spLocks noChangeArrowheads="1"/>
          </p:cNvSpPr>
          <p:nvPr/>
        </p:nvSpPr>
        <p:spPr bwMode="ltGray">
          <a:xfrm>
            <a:off x="541338" y="1520825"/>
            <a:ext cx="422275"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29" name="Rectangle 5"/>
          <p:cNvSpPr>
            <a:spLocks noChangeArrowheads="1"/>
          </p:cNvSpPr>
          <p:nvPr/>
        </p:nvSpPr>
        <p:spPr bwMode="ltGray">
          <a:xfrm>
            <a:off x="911225" y="1520825"/>
            <a:ext cx="368300"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0" name="Rectangle 6"/>
          <p:cNvSpPr>
            <a:spLocks noChangeArrowheads="1"/>
          </p:cNvSpPr>
          <p:nvPr/>
        </p:nvSpPr>
        <p:spPr bwMode="ltGray">
          <a:xfrm>
            <a:off x="127000" y="1447800"/>
            <a:ext cx="560388"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1" name="Rectangle 7"/>
          <p:cNvSpPr>
            <a:spLocks noChangeArrowheads="1"/>
          </p:cNvSpPr>
          <p:nvPr/>
        </p:nvSpPr>
        <p:spPr bwMode="gray">
          <a:xfrm>
            <a:off x="762000" y="990600"/>
            <a:ext cx="31750"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2" name="Rectangle 8"/>
          <p:cNvSpPr>
            <a:spLocks noChangeArrowheads="1"/>
          </p:cNvSpPr>
          <p:nvPr/>
        </p:nvSpPr>
        <p:spPr bwMode="gray">
          <a:xfrm>
            <a:off x="442913" y="1781175"/>
            <a:ext cx="8226425"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th-TH" sz="2400"/>
          </a:p>
        </p:txBody>
      </p:sp>
      <p:sp>
        <p:nvSpPr>
          <p:cNvPr id="1033" name="Rectangle 9"/>
          <p:cNvSpPr>
            <a:spLocks noGrp="1" noChangeArrowheads="1"/>
          </p:cNvSpPr>
          <p:nvPr>
            <p:ph type="title"/>
          </p:nvPr>
        </p:nvSpPr>
        <p:spPr bwMode="auto">
          <a:xfrm>
            <a:off x="1150938" y="214313"/>
            <a:ext cx="7793037" cy="14620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p>
            <a:pPr lvl="0"/>
            <a:r>
              <a:rPr lang="th-TH" smtClean="0"/>
              <a:t>Click to edit Master title style</a:t>
            </a:r>
          </a:p>
        </p:txBody>
      </p:sp>
      <p:sp>
        <p:nvSpPr>
          <p:cNvPr id="1034" name="Rectangle 10"/>
          <p:cNvSpPr>
            <a:spLocks noGrp="1" noChangeArrowheads="1"/>
          </p:cNvSpPr>
          <p:nvPr>
            <p:ph type="body" idx="1"/>
          </p:nvPr>
        </p:nvSpPr>
        <p:spPr bwMode="auto">
          <a:xfrm>
            <a:off x="1182688" y="2017713"/>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112651" name="Rectangle 11"/>
          <p:cNvSpPr>
            <a:spLocks noGrp="1" noChangeArrowheads="1"/>
          </p:cNvSpPr>
          <p:nvPr>
            <p:ph type="dt" sz="half" idx="2"/>
          </p:nvPr>
        </p:nvSpPr>
        <p:spPr bwMode="auto">
          <a:xfrm>
            <a:off x="11620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lvl1pPr>
          </a:lstStyle>
          <a:p>
            <a:pPr>
              <a:defRPr/>
            </a:pPr>
            <a:fld id="{AA5F21BE-9635-4C0E-9945-EC8553F0E7A8}" type="datetimeFigureOut">
              <a:rPr lang="th-TH"/>
              <a:pPr>
                <a:defRPr/>
              </a:pPr>
              <a:t>19/08/55</a:t>
            </a:fld>
            <a:endParaRPr lang="th-TH"/>
          </a:p>
        </p:txBody>
      </p:sp>
      <p:sp>
        <p:nvSpPr>
          <p:cNvPr id="112652" name="Rectangle 12"/>
          <p:cNvSpPr>
            <a:spLocks noGrp="1" noChangeArrowheads="1"/>
          </p:cNvSpPr>
          <p:nvPr>
            <p:ph type="ftr" sz="quarter" idx="3"/>
          </p:nvPr>
        </p:nvSpPr>
        <p:spPr bwMode="auto">
          <a:xfrm>
            <a:off x="3657600" y="6243638"/>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lvl1pPr>
          </a:lstStyle>
          <a:p>
            <a:pPr>
              <a:defRPr/>
            </a:pPr>
            <a:endParaRPr lang="th-TH"/>
          </a:p>
        </p:txBody>
      </p:sp>
      <p:sp>
        <p:nvSpPr>
          <p:cNvPr id="112653" name="Rectangle 13"/>
          <p:cNvSpPr>
            <a:spLocks noGrp="1" noChangeArrowheads="1"/>
          </p:cNvSpPr>
          <p:nvPr>
            <p:ph type="sldNum" sz="quarter" idx="4"/>
          </p:nvPr>
        </p:nvSpPr>
        <p:spPr bwMode="auto">
          <a:xfrm>
            <a:off x="7042150" y="6243638"/>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lvl1pPr>
          </a:lstStyle>
          <a:p>
            <a:pPr>
              <a:defRPr/>
            </a:pPr>
            <a:fld id="{9CE50984-FDD1-4AB1-855B-91C353FA97FD}" type="slidenum">
              <a:rPr lang="en-US"/>
              <a:pPr>
                <a:defRPr/>
              </a:pPr>
              <a:t>‹#›</a:t>
            </a:fld>
            <a:endParaRPr lang="th-TH"/>
          </a:p>
        </p:txBody>
      </p:sp>
    </p:spTree>
  </p:cSld>
  <p:clrMap bg1="lt1" tx1="dk1" bg2="lt2" tx2="dk2" accent1="accent1" accent2="accent2" accent3="accent3" accent4="accent4" accent5="accent5" accent6="accent6" hlink="hlink" folHlink="folHlink"/>
  <p:sldLayoutIdLst>
    <p:sldLayoutId id="2147483713"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itchFamily="34" charset="0"/>
          <a:cs typeface="Angsana New" pitchFamily="18" charset="-34"/>
        </a:defRPr>
      </a:lvl2pPr>
      <a:lvl3pPr algn="l" rtl="0" eaLnBrk="0" fontAlgn="base" hangingPunct="0">
        <a:spcBef>
          <a:spcPct val="0"/>
        </a:spcBef>
        <a:spcAft>
          <a:spcPct val="0"/>
        </a:spcAft>
        <a:defRPr sz="4400">
          <a:solidFill>
            <a:schemeClr val="tx2"/>
          </a:solidFill>
          <a:latin typeface="Tahoma" pitchFamily="34" charset="0"/>
          <a:cs typeface="Angsana New" pitchFamily="18" charset="-34"/>
        </a:defRPr>
      </a:lvl3pPr>
      <a:lvl4pPr algn="l" rtl="0" eaLnBrk="0" fontAlgn="base" hangingPunct="0">
        <a:spcBef>
          <a:spcPct val="0"/>
        </a:spcBef>
        <a:spcAft>
          <a:spcPct val="0"/>
        </a:spcAft>
        <a:defRPr sz="4400">
          <a:solidFill>
            <a:schemeClr val="tx2"/>
          </a:solidFill>
          <a:latin typeface="Tahoma" pitchFamily="34" charset="0"/>
          <a:cs typeface="Angsana New" pitchFamily="18" charset="-34"/>
        </a:defRPr>
      </a:lvl4pPr>
      <a:lvl5pPr algn="l" rtl="0" eaLnBrk="0" fontAlgn="base" hangingPunct="0">
        <a:spcBef>
          <a:spcPct val="0"/>
        </a:spcBef>
        <a:spcAft>
          <a:spcPct val="0"/>
        </a:spcAft>
        <a:defRPr sz="4400">
          <a:solidFill>
            <a:schemeClr val="tx2"/>
          </a:solidFill>
          <a:latin typeface="Tahoma" pitchFamily="34" charset="0"/>
          <a:cs typeface="Angsana New" pitchFamily="18" charset="-34"/>
        </a:defRPr>
      </a:lvl5pPr>
      <a:lvl6pPr marL="457200" algn="l" rtl="0" fontAlgn="base">
        <a:spcBef>
          <a:spcPct val="0"/>
        </a:spcBef>
        <a:spcAft>
          <a:spcPct val="0"/>
        </a:spcAft>
        <a:defRPr sz="4400">
          <a:solidFill>
            <a:schemeClr val="tx2"/>
          </a:solidFill>
          <a:latin typeface="Tahoma" pitchFamily="34" charset="0"/>
          <a:cs typeface="Angsana New" pitchFamily="18" charset="-34"/>
        </a:defRPr>
      </a:lvl6pPr>
      <a:lvl7pPr marL="914400" algn="l" rtl="0" fontAlgn="base">
        <a:spcBef>
          <a:spcPct val="0"/>
        </a:spcBef>
        <a:spcAft>
          <a:spcPct val="0"/>
        </a:spcAft>
        <a:defRPr sz="4400">
          <a:solidFill>
            <a:schemeClr val="tx2"/>
          </a:solidFill>
          <a:latin typeface="Tahoma" pitchFamily="34" charset="0"/>
          <a:cs typeface="Angsana New" pitchFamily="18" charset="-34"/>
        </a:defRPr>
      </a:lvl7pPr>
      <a:lvl8pPr marL="1371600" algn="l" rtl="0" fontAlgn="base">
        <a:spcBef>
          <a:spcPct val="0"/>
        </a:spcBef>
        <a:spcAft>
          <a:spcPct val="0"/>
        </a:spcAft>
        <a:defRPr sz="4400">
          <a:solidFill>
            <a:schemeClr val="tx2"/>
          </a:solidFill>
          <a:latin typeface="Tahoma" pitchFamily="34" charset="0"/>
          <a:cs typeface="Angsana New" pitchFamily="18" charset="-34"/>
        </a:defRPr>
      </a:lvl8pPr>
      <a:lvl9pPr marL="1828800" algn="l" rtl="0" fontAlgn="base">
        <a:spcBef>
          <a:spcPct val="0"/>
        </a:spcBef>
        <a:spcAft>
          <a:spcPct val="0"/>
        </a:spcAft>
        <a:defRPr sz="4400">
          <a:solidFill>
            <a:schemeClr val="tx2"/>
          </a:solidFill>
          <a:latin typeface="Tahoma" pitchFamily="34" charset="0"/>
          <a:cs typeface="Angsana New" pitchFamily="18" charset="-34"/>
        </a:defRPr>
      </a:lvl9pPr>
    </p:titleStyle>
    <p:bodyStyle>
      <a:lvl1pPr marL="342900" indent="-342900" algn="l" rtl="0" eaLnBrk="0" fontAlgn="base" hangingPunct="0">
        <a:spcBef>
          <a:spcPct val="20000"/>
        </a:spcBef>
        <a:spcAft>
          <a:spcPct val="0"/>
        </a:spcAft>
        <a:buClr>
          <a:schemeClr val="folHlink"/>
        </a:buClr>
        <a:buSzPct val="60000"/>
        <a:buFont typeface="Wingdings" pitchFamily="2" charset="2"/>
        <a:buChar char="n"/>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itchFamily="2" charset="2"/>
        <a:buChar char="n"/>
        <a:defRPr sz="2800">
          <a:solidFill>
            <a:schemeClr val="tx1"/>
          </a:solidFill>
          <a:latin typeface="+mn-lt"/>
          <a:cs typeface="+mn-cs"/>
        </a:defRPr>
      </a:lvl2pPr>
      <a:lvl3pPr marL="1143000" indent="-228600" algn="l" rtl="0" eaLnBrk="0" fontAlgn="base" hangingPunct="0">
        <a:spcBef>
          <a:spcPct val="20000"/>
        </a:spcBef>
        <a:spcAft>
          <a:spcPct val="0"/>
        </a:spcAft>
        <a:buClr>
          <a:schemeClr val="folHlink"/>
        </a:buClr>
        <a:buSzPct val="50000"/>
        <a:buFont typeface="Wingdings" pitchFamily="2" charset="2"/>
        <a:buChar char="n"/>
        <a:defRPr sz="2400">
          <a:solidFill>
            <a:schemeClr val="tx1"/>
          </a:solidFill>
          <a:latin typeface="+mn-lt"/>
          <a:cs typeface="+mn-cs"/>
        </a:defRPr>
      </a:lvl3pPr>
      <a:lvl4pPr marL="1600200" indent="-228600" algn="l" rtl="0" eaLnBrk="0" fontAlgn="base" hangingPunct="0">
        <a:spcBef>
          <a:spcPct val="20000"/>
        </a:spcBef>
        <a:spcAft>
          <a:spcPct val="0"/>
        </a:spcAft>
        <a:buClr>
          <a:schemeClr val="accent2"/>
        </a:buClr>
        <a:buSzPct val="55000"/>
        <a:buFont typeface="Wingdings" pitchFamily="2" charset="2"/>
        <a:buChar char="n"/>
        <a:defRPr sz="2000">
          <a:solidFill>
            <a:schemeClr val="tx1"/>
          </a:solidFill>
          <a:latin typeface="+mn-lt"/>
          <a:cs typeface="+mn-cs"/>
        </a:defRPr>
      </a:lvl4pPr>
      <a:lvl5pPr marL="2057400" indent="-228600" algn="l" rtl="0" eaLnBrk="0" fontAlgn="base" hangingPunct="0">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5pPr>
      <a:lvl6pPr marL="25146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6pPr>
      <a:lvl7pPr marL="29718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7pPr>
      <a:lvl8pPr marL="34290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8pPr>
      <a:lvl9pPr marL="3886200" indent="-228600" algn="l" rtl="0" fontAlgn="base">
        <a:spcBef>
          <a:spcPct val="20000"/>
        </a:spcBef>
        <a:spcAft>
          <a:spcPct val="0"/>
        </a:spcAft>
        <a:buClr>
          <a:schemeClr val="accent1"/>
        </a:buClr>
        <a:buSzPct val="50000"/>
        <a:buFont typeface="Wingdings" pitchFamily="2" charset="2"/>
        <a:buChar char="n"/>
        <a:defRPr sz="2000">
          <a:solidFill>
            <a:schemeClr val="tx1"/>
          </a:solidFill>
          <a:latin typeface="+mn-lt"/>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4.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8.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3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3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3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hemeOverride" Target="../theme/themeOverride1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0" name="Rectangle 2"/>
          <p:cNvSpPr>
            <a:spLocks noGrp="1" noChangeArrowheads="1"/>
          </p:cNvSpPr>
          <p:nvPr>
            <p:ph type="ctrTitle" idx="4294967295"/>
          </p:nvPr>
        </p:nvSpPr>
        <p:spPr>
          <a:xfrm>
            <a:off x="0" y="-1071563"/>
            <a:ext cx="9144000" cy="6119813"/>
          </a:xfrm>
        </p:spPr>
        <p:txBody>
          <a:bodyPr/>
          <a:lstStyle/>
          <a:p>
            <a:pPr eaLnBrk="1" hangingPunct="1">
              <a:defRPr/>
            </a:pPr>
            <a:r>
              <a:rPr lang="en-US" sz="8800" b="1" dirty="0" smtClean="0">
                <a:effectLst>
                  <a:outerShdw blurRad="38100" dist="38100" dir="2700000" algn="tl">
                    <a:srgbClr val="C0C0C0"/>
                  </a:outerShdw>
                </a:effectLst>
              </a:rPr>
              <a:t>Topic 4</a:t>
            </a:r>
            <a:br>
              <a:rPr lang="en-US" sz="8800" b="1" dirty="0" smtClean="0">
                <a:effectLst>
                  <a:outerShdw blurRad="38100" dist="38100" dir="2700000" algn="tl">
                    <a:srgbClr val="C0C0C0"/>
                  </a:outerShdw>
                </a:effectLst>
              </a:rPr>
            </a:br>
            <a:r>
              <a:rPr lang="en-US" sz="8800" b="1" dirty="0" smtClean="0">
                <a:effectLst>
                  <a:outerShdw blurRad="38100" dist="38100" dir="2700000" algn="tl">
                    <a:srgbClr val="C0C0C0"/>
                  </a:outerShdw>
                </a:effectLst>
              </a:rPr>
              <a:t>Development Across Lifespan</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410"/>
                                        </p:tgtEl>
                                        <p:attrNameLst>
                                          <p:attrName>style.visibility</p:attrName>
                                        </p:attrNameLst>
                                      </p:cBhvr>
                                      <p:to>
                                        <p:strVal val="visible"/>
                                      </p:to>
                                    </p:set>
                                    <p:anim calcmode="lin" valueType="num">
                                      <p:cBhvr>
                                        <p:cTn id="7" dur="1000" fill="hold"/>
                                        <p:tgtEl>
                                          <p:spTgt spid="17410"/>
                                        </p:tgtEl>
                                        <p:attrNameLst>
                                          <p:attrName>ppt_x</p:attrName>
                                        </p:attrNameLst>
                                      </p:cBhvr>
                                      <p:tavLst>
                                        <p:tav tm="0">
                                          <p:val>
                                            <p:strVal val="#ppt_x-.2"/>
                                          </p:val>
                                        </p:tav>
                                        <p:tav tm="100000">
                                          <p:val>
                                            <p:strVal val="#ppt_x"/>
                                          </p:val>
                                        </p:tav>
                                      </p:tavLst>
                                    </p:anim>
                                    <p:anim calcmode="lin" valueType="num">
                                      <p:cBhvr>
                                        <p:cTn id="8" dur="1000" fill="hold"/>
                                        <p:tgtEl>
                                          <p:spTgt spid="174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4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3426" name="Rectangle 2"/>
          <p:cNvSpPr>
            <a:spLocks noGrp="1" noChangeArrowheads="1"/>
          </p:cNvSpPr>
          <p:nvPr>
            <p:ph type="title" idx="4294967295"/>
          </p:nvPr>
        </p:nvSpPr>
        <p:spPr>
          <a:xfrm>
            <a:off x="685800" y="914400"/>
            <a:ext cx="8229600" cy="381000"/>
          </a:xfrm>
        </p:spPr>
        <p:txBody>
          <a:bodyPr/>
          <a:lstStyle/>
          <a:p>
            <a:pPr eaLnBrk="1" hangingPunct="1">
              <a:defRPr/>
            </a:pPr>
            <a:r>
              <a:rPr lang="en-US" dirty="0">
                <a:solidFill>
                  <a:srgbClr val="0000FF"/>
                </a:solidFill>
                <a:latin typeface="Arial Black" pitchFamily="34" charset="0"/>
              </a:rPr>
              <a:t>Developmental </a:t>
            </a:r>
            <a:r>
              <a:rPr lang="en-US" dirty="0" smtClean="0">
                <a:solidFill>
                  <a:srgbClr val="0000FF"/>
                </a:solidFill>
                <a:latin typeface="Arial Black" pitchFamily="34" charset="0"/>
              </a:rPr>
              <a:t>Psychology</a:t>
            </a:r>
            <a:endParaRPr lang="en-US" dirty="0" smtClean="0">
              <a:solidFill>
                <a:srgbClr val="0000FF"/>
              </a:solidFill>
              <a:effectLst>
                <a:outerShdw blurRad="38100" dist="38100" dir="2700000" algn="tl">
                  <a:srgbClr val="C0C0C0"/>
                </a:outerShdw>
              </a:effectLst>
              <a:latin typeface="Arial Black" pitchFamily="34" charset="0"/>
              <a:cs typeface="Times New Roman" pitchFamily="18" charset="0"/>
            </a:endParaRPr>
          </a:p>
        </p:txBody>
      </p:sp>
      <p:sp>
        <p:nvSpPr>
          <p:cNvPr id="103427" name="Rectangle 3"/>
          <p:cNvSpPr>
            <a:spLocks noGrp="1" noChangeArrowheads="1"/>
          </p:cNvSpPr>
          <p:nvPr>
            <p:ph type="body" idx="4294967295"/>
          </p:nvPr>
        </p:nvSpPr>
        <p:spPr/>
        <p:txBody>
          <a:bodyPr/>
          <a:lstStyle/>
          <a:p>
            <a:pPr eaLnBrk="1" hangingPunct="1"/>
            <a:r>
              <a:rPr lang="en-US" sz="4400" dirty="0" smtClean="0">
                <a:solidFill>
                  <a:srgbClr val="000000"/>
                </a:solidFill>
                <a:latin typeface="Arial" pitchFamily="34" charset="0"/>
                <a:cs typeface="Arial" pitchFamily="34" charset="0"/>
              </a:rPr>
              <a:t>The study of progressive changes in behavior and abilities from conception to death.</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3426"/>
                                        </p:tgtEl>
                                        <p:attrNameLst>
                                          <p:attrName>style.visibility</p:attrName>
                                        </p:attrNameLst>
                                      </p:cBhvr>
                                      <p:to>
                                        <p:strVal val="visible"/>
                                      </p:to>
                                    </p:set>
                                    <p:anim calcmode="lin" valueType="num">
                                      <p:cBhvr>
                                        <p:cTn id="7" dur="1000" fill="hold"/>
                                        <p:tgtEl>
                                          <p:spTgt spid="103426"/>
                                        </p:tgtEl>
                                        <p:attrNameLst>
                                          <p:attrName>ppt_x</p:attrName>
                                        </p:attrNameLst>
                                      </p:cBhvr>
                                      <p:tavLst>
                                        <p:tav tm="0">
                                          <p:val>
                                            <p:strVal val="#ppt_x-.2"/>
                                          </p:val>
                                        </p:tav>
                                        <p:tav tm="100000">
                                          <p:val>
                                            <p:strVal val="#ppt_x"/>
                                          </p:val>
                                        </p:tav>
                                      </p:tavLst>
                                    </p:anim>
                                    <p:anim calcmode="lin" valueType="num">
                                      <p:cBhvr>
                                        <p:cTn id="8" dur="1000" fill="hold"/>
                                        <p:tgtEl>
                                          <p:spTgt spid="1034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34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03427">
                                            <p:txEl>
                                              <p:pRg st="0" end="0"/>
                                            </p:txEl>
                                          </p:spTgt>
                                        </p:tgtEl>
                                        <p:attrNameLst>
                                          <p:attrName>style.visibility</p:attrName>
                                        </p:attrNameLst>
                                      </p:cBhvr>
                                      <p:to>
                                        <p:strVal val="visible"/>
                                      </p:to>
                                    </p:set>
                                    <p:animEffect transition="in" filter="fade">
                                      <p:cBhvr>
                                        <p:cTn id="14" dur="500"/>
                                        <p:tgtEl>
                                          <p:spTgt spid="103427">
                                            <p:txEl>
                                              <p:pRg st="0" end="0"/>
                                            </p:txEl>
                                          </p:spTgt>
                                        </p:tgtEl>
                                      </p:cBhvr>
                                    </p:animEffect>
                                    <p:anim calcmode="lin" valueType="num">
                                      <p:cBhvr>
                                        <p:cTn id="15" dur="500" fill="hold"/>
                                        <p:tgtEl>
                                          <p:spTgt spid="1034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03427">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p:bldP spid="103427" grpId="0" build="p"/>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1378" name="Rectangle 2"/>
          <p:cNvSpPr>
            <a:spLocks noGrp="1" noChangeArrowheads="1"/>
          </p:cNvSpPr>
          <p:nvPr>
            <p:ph type="title" idx="4294967295"/>
          </p:nvPr>
        </p:nvSpPr>
        <p:spPr/>
        <p:txBody>
          <a:bodyPr/>
          <a:lstStyle/>
          <a:p>
            <a:pPr eaLnBrk="1" hangingPunct="1">
              <a:defRPr/>
            </a:pPr>
            <a:r>
              <a:rPr lang="en-US" dirty="0" smtClean="0">
                <a:solidFill>
                  <a:srgbClr val="0000FF"/>
                </a:solidFill>
                <a:effectLst>
                  <a:outerShdw blurRad="38100" dist="38100" dir="2700000" algn="tl">
                    <a:srgbClr val="C0C0C0"/>
                  </a:outerShdw>
                </a:effectLst>
              </a:rPr>
              <a:t>Nature and Nurture: Which is more important?</a:t>
            </a:r>
            <a:endParaRPr lang="th-TH" dirty="0" smtClean="0">
              <a:solidFill>
                <a:srgbClr val="0000FF"/>
              </a:solidFill>
              <a:effectLst>
                <a:outerShdw blurRad="38100" dist="38100" dir="2700000" algn="tl">
                  <a:srgbClr val="C0C0C0"/>
                </a:outerShdw>
              </a:effectLst>
            </a:endParaRPr>
          </a:p>
        </p:txBody>
      </p:sp>
      <p:sp>
        <p:nvSpPr>
          <p:cNvPr id="101379" name="Rectangle 3"/>
          <p:cNvSpPr>
            <a:spLocks noGrp="1" noChangeArrowheads="1"/>
          </p:cNvSpPr>
          <p:nvPr>
            <p:ph type="body" idx="4294967295"/>
          </p:nvPr>
        </p:nvSpPr>
        <p:spPr/>
        <p:txBody>
          <a:bodyPr/>
          <a:lstStyle/>
          <a:p>
            <a:pPr eaLnBrk="1" hangingPunct="1">
              <a:defRPr/>
            </a:pPr>
            <a:r>
              <a:rPr lang="en-US" dirty="0" smtClean="0">
                <a:solidFill>
                  <a:srgbClr val="FF0000"/>
                </a:solidFill>
                <a:latin typeface="Arial" pitchFamily="34" charset="0"/>
                <a:cs typeface="Arial" pitchFamily="34" charset="0"/>
              </a:rPr>
              <a:t>Heredity </a:t>
            </a:r>
          </a:p>
          <a:p>
            <a:pPr eaLnBrk="1" hangingPunct="1">
              <a:defRPr/>
            </a:pPr>
            <a:r>
              <a:rPr lang="en-US" dirty="0" smtClean="0">
                <a:latin typeface="Arial" pitchFamily="34" charset="0"/>
                <a:cs typeface="Arial" pitchFamily="34" charset="0"/>
              </a:rPr>
              <a:t>Transmission of physical and psychological characteristics from parents to their children through genes.</a:t>
            </a:r>
          </a:p>
          <a:p>
            <a:pPr marL="0" indent="0" eaLnBrk="1" hangingPunct="1">
              <a:buFont typeface="Wingdings" pitchFamily="2" charset="2"/>
              <a:buNone/>
              <a:defRPr/>
            </a:pPr>
            <a:endParaRPr lang="th-TH"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p:cTn id="7" dur="1000" fill="hold"/>
                                        <p:tgtEl>
                                          <p:spTgt spid="101378"/>
                                        </p:tgtEl>
                                        <p:attrNameLst>
                                          <p:attrName>ppt_x</p:attrName>
                                        </p:attrNameLst>
                                      </p:cBhvr>
                                      <p:tavLst>
                                        <p:tav tm="0">
                                          <p:val>
                                            <p:strVal val="#ppt_x-.2"/>
                                          </p:val>
                                        </p:tav>
                                        <p:tav tm="100000">
                                          <p:val>
                                            <p:strVal val="#ppt_x"/>
                                          </p:val>
                                        </p:tav>
                                      </p:tavLst>
                                    </p:anim>
                                    <p:anim calcmode="lin" valueType="num">
                                      <p:cBhvr>
                                        <p:cTn id="8" dur="1000" fill="hold"/>
                                        <p:tgtEl>
                                          <p:spTgt spid="1013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13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01379">
                                            <p:txEl>
                                              <p:pRg st="0" end="0"/>
                                            </p:txEl>
                                          </p:spTgt>
                                        </p:tgtEl>
                                        <p:attrNameLst>
                                          <p:attrName>style.visibility</p:attrName>
                                        </p:attrNameLst>
                                      </p:cBhvr>
                                      <p:to>
                                        <p:strVal val="visible"/>
                                      </p:to>
                                    </p:set>
                                    <p:animEffect transition="in" filter="fade">
                                      <p:cBhvr>
                                        <p:cTn id="14" dur="500"/>
                                        <p:tgtEl>
                                          <p:spTgt spid="101379">
                                            <p:txEl>
                                              <p:pRg st="0" end="0"/>
                                            </p:txEl>
                                          </p:spTgt>
                                        </p:tgtEl>
                                      </p:cBhvr>
                                    </p:animEffect>
                                    <p:anim calcmode="lin" valueType="num">
                                      <p:cBhvr>
                                        <p:cTn id="15" dur="500" fill="hold"/>
                                        <p:tgtEl>
                                          <p:spTgt spid="1013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0137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01379">
                                            <p:txEl>
                                              <p:pRg st="1" end="1"/>
                                            </p:txEl>
                                          </p:spTgt>
                                        </p:tgtEl>
                                        <p:attrNameLst>
                                          <p:attrName>style.visibility</p:attrName>
                                        </p:attrNameLst>
                                      </p:cBhvr>
                                      <p:to>
                                        <p:strVal val="visible"/>
                                      </p:to>
                                    </p:set>
                                    <p:animEffect transition="in" filter="fade">
                                      <p:cBhvr>
                                        <p:cTn id="21" dur="500"/>
                                        <p:tgtEl>
                                          <p:spTgt spid="101379">
                                            <p:txEl>
                                              <p:pRg st="1" end="1"/>
                                            </p:txEl>
                                          </p:spTgt>
                                        </p:tgtEl>
                                      </p:cBhvr>
                                    </p:animEffect>
                                    <p:anim calcmode="lin" valueType="num">
                                      <p:cBhvr>
                                        <p:cTn id="22" dur="500" fill="hold"/>
                                        <p:tgtEl>
                                          <p:spTgt spid="10137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0137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p:bldP spid="101379"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3" name="Rectangle 3"/>
          <p:cNvSpPr>
            <a:spLocks noGrp="1" noChangeArrowheads="1"/>
          </p:cNvSpPr>
          <p:nvPr>
            <p:ph type="body" idx="4294967295"/>
          </p:nvPr>
        </p:nvSpPr>
        <p:spPr>
          <a:xfrm>
            <a:off x="0" y="188913"/>
            <a:ext cx="9036050" cy="5954712"/>
          </a:xfrm>
        </p:spPr>
        <p:txBody>
          <a:bodyPr/>
          <a:lstStyle/>
          <a:p>
            <a:pPr eaLnBrk="1" hangingPunct="1">
              <a:defRPr/>
            </a:pPr>
            <a:endParaRPr lang="en-US" dirty="0" smtClean="0">
              <a:solidFill>
                <a:srgbClr val="008000"/>
              </a:solidFill>
              <a:effectLst>
                <a:outerShdw blurRad="38100" dist="38100" dir="2700000" algn="tl">
                  <a:srgbClr val="C0C0C0"/>
                </a:outerShdw>
              </a:effectLst>
              <a:latin typeface="Arial Black" pitchFamily="34" charset="0"/>
            </a:endParaRPr>
          </a:p>
          <a:p>
            <a:pPr eaLnBrk="1" hangingPunct="1">
              <a:defRPr/>
            </a:pPr>
            <a:r>
              <a:rPr lang="en-US" dirty="0" smtClean="0">
                <a:solidFill>
                  <a:srgbClr val="0000FF"/>
                </a:solidFill>
                <a:effectLst>
                  <a:outerShdw blurRad="38100" dist="38100" dir="2700000" algn="tl">
                    <a:srgbClr val="C0C0C0"/>
                  </a:outerShdw>
                </a:effectLst>
              </a:rPr>
              <a:t>Nature and Nurture </a:t>
            </a:r>
          </a:p>
          <a:p>
            <a:pPr eaLnBrk="1" hangingPunct="1">
              <a:defRPr/>
            </a:pPr>
            <a:r>
              <a:rPr lang="en-US" dirty="0" smtClean="0">
                <a:solidFill>
                  <a:srgbClr val="FF0000"/>
                </a:solidFill>
                <a:effectLst>
                  <a:outerShdw blurRad="38100" dist="38100" dir="2700000" algn="tl">
                    <a:srgbClr val="C0C0C0"/>
                  </a:outerShdw>
                </a:effectLst>
                <a:latin typeface="Arial Black" pitchFamily="34" charset="0"/>
              </a:rPr>
              <a:t>Heredity (cont.)</a:t>
            </a:r>
            <a:endParaRPr lang="en-US" dirty="0">
              <a:solidFill>
                <a:srgbClr val="FF0000"/>
              </a:solidFill>
              <a:effectLst>
                <a:outerShdw blurRad="38100" dist="38100" dir="2700000" algn="tl">
                  <a:srgbClr val="C0C0C0"/>
                </a:outerShdw>
              </a:effectLst>
              <a:latin typeface="Arial Black" pitchFamily="34" charset="0"/>
            </a:endParaRPr>
          </a:p>
          <a:p>
            <a:pPr eaLnBrk="1" hangingPunct="1">
              <a:defRPr/>
            </a:pPr>
            <a:r>
              <a:rPr lang="en-US" dirty="0" smtClean="0">
                <a:solidFill>
                  <a:srgbClr val="008000"/>
                </a:solidFill>
                <a:effectLst>
                  <a:outerShdw blurRad="38100" dist="38100" dir="2700000" algn="tl">
                    <a:srgbClr val="C0C0C0"/>
                  </a:outerShdw>
                </a:effectLst>
                <a:latin typeface="Arial Black" pitchFamily="34" charset="0"/>
              </a:rPr>
              <a:t>Readiness</a:t>
            </a:r>
            <a:endParaRPr lang="en-US" dirty="0" smtClean="0">
              <a:latin typeface="Arial Black" pitchFamily="34" charset="0"/>
            </a:endParaRPr>
          </a:p>
          <a:p>
            <a:pPr eaLnBrk="1" hangingPunct="1">
              <a:defRPr/>
            </a:pPr>
            <a:r>
              <a:rPr lang="en-US" dirty="0" smtClean="0">
                <a:latin typeface="Arial Black" pitchFamily="34" charset="0"/>
              </a:rPr>
              <a:t>A condition that exists when maturation has advanced enough to allow the rapid acquisition of a particular skill. </a:t>
            </a:r>
          </a:p>
          <a:p>
            <a:pPr eaLnBrk="1" hangingPunct="1">
              <a:defRPr/>
            </a:pPr>
            <a:r>
              <a:rPr lang="en-US" dirty="0" smtClean="0">
                <a:latin typeface="Arial Black" pitchFamily="34" charset="0"/>
              </a:rPr>
              <a:t>Ex. Toilet training 18 – 24 months of age.</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4" presetClass="entr" presetSubtype="0" fill="hold" grpId="0" nodeType="clickEffect">
                                  <p:stCondLst>
                                    <p:cond delay="0"/>
                                  </p:stCondLst>
                                  <p:childTnLst>
                                    <p:set>
                                      <p:cBhvr>
                                        <p:cTn id="6" dur="1" fill="hold">
                                          <p:stCondLst>
                                            <p:cond delay="0"/>
                                          </p:stCondLst>
                                        </p:cTn>
                                        <p:tgtEl>
                                          <p:spTgt spid="20483">
                                            <p:txEl>
                                              <p:pRg st="1" end="1"/>
                                            </p:txEl>
                                          </p:spTgt>
                                        </p:tgtEl>
                                        <p:attrNameLst>
                                          <p:attrName>style.visibility</p:attrName>
                                        </p:attrNameLst>
                                      </p:cBhvr>
                                      <p:to>
                                        <p:strVal val="visible"/>
                                      </p:to>
                                    </p:set>
                                    <p:animEffect transition="in" filter="fade">
                                      <p:cBhvr>
                                        <p:cTn id="7" dur="500"/>
                                        <p:tgtEl>
                                          <p:spTgt spid="20483">
                                            <p:txEl>
                                              <p:pRg st="1" end="1"/>
                                            </p:txEl>
                                          </p:spTgt>
                                        </p:tgtEl>
                                      </p:cBhvr>
                                    </p:animEffect>
                                    <p:anim calcmode="lin" valueType="num">
                                      <p:cBhvr>
                                        <p:cTn id="8" dur="500" fill="hold"/>
                                        <p:tgtEl>
                                          <p:spTgt spid="20483">
                                            <p:txEl>
                                              <p:pRg st="1" end="1"/>
                                            </p:txEl>
                                          </p:spTgt>
                                        </p:tgtEl>
                                        <p:attrNameLst>
                                          <p:attrName>ppt_x</p:attrName>
                                        </p:attrNameLst>
                                      </p:cBhvr>
                                      <p:tavLst>
                                        <p:tav tm="0">
                                          <p:val>
                                            <p:strVal val="#ppt_x"/>
                                          </p:val>
                                        </p:tav>
                                        <p:tav tm="100000">
                                          <p:val>
                                            <p:strVal val="#ppt_x"/>
                                          </p:val>
                                        </p:tav>
                                      </p:tavLst>
                                    </p:anim>
                                    <p:anim calcmode="lin" valueType="num">
                                      <p:cBhvr>
                                        <p:cTn id="9" dur="500" fill="hold"/>
                                        <p:tgtEl>
                                          <p:spTgt spid="2048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0483">
                                            <p:txEl>
                                              <p:pRg st="2" end="2"/>
                                            </p:txEl>
                                          </p:spTgt>
                                        </p:tgtEl>
                                        <p:attrNameLst>
                                          <p:attrName>style.visibility</p:attrName>
                                        </p:attrNameLst>
                                      </p:cBhvr>
                                      <p:to>
                                        <p:strVal val="visible"/>
                                      </p:to>
                                    </p:set>
                                    <p:animEffect transition="in" filter="fade">
                                      <p:cBhvr>
                                        <p:cTn id="14" dur="500"/>
                                        <p:tgtEl>
                                          <p:spTgt spid="20483">
                                            <p:txEl>
                                              <p:pRg st="2" end="2"/>
                                            </p:txEl>
                                          </p:spTgt>
                                        </p:tgtEl>
                                      </p:cBhvr>
                                    </p:animEffect>
                                    <p:anim calcmode="lin" valueType="num">
                                      <p:cBhvr>
                                        <p:cTn id="15" dur="500" fill="hold"/>
                                        <p:tgtEl>
                                          <p:spTgt spid="20483">
                                            <p:txEl>
                                              <p:pRg st="2" end="2"/>
                                            </p:txEl>
                                          </p:spTgt>
                                        </p:tgtEl>
                                        <p:attrNameLst>
                                          <p:attrName>ppt_x</p:attrName>
                                        </p:attrNameLst>
                                      </p:cBhvr>
                                      <p:tavLst>
                                        <p:tav tm="0">
                                          <p:val>
                                            <p:strVal val="#ppt_x"/>
                                          </p:val>
                                        </p:tav>
                                        <p:tav tm="100000">
                                          <p:val>
                                            <p:strVal val="#ppt_x"/>
                                          </p:val>
                                        </p:tav>
                                      </p:tavLst>
                                    </p:anim>
                                    <p:anim calcmode="lin" valueType="num">
                                      <p:cBhvr>
                                        <p:cTn id="16" dur="500" fill="hold"/>
                                        <p:tgtEl>
                                          <p:spTgt spid="20483">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0483">
                                            <p:txEl>
                                              <p:pRg st="3" end="3"/>
                                            </p:txEl>
                                          </p:spTgt>
                                        </p:tgtEl>
                                        <p:attrNameLst>
                                          <p:attrName>style.visibility</p:attrName>
                                        </p:attrNameLst>
                                      </p:cBhvr>
                                      <p:to>
                                        <p:strVal val="visible"/>
                                      </p:to>
                                    </p:set>
                                    <p:animEffect transition="in" filter="fade">
                                      <p:cBhvr>
                                        <p:cTn id="21" dur="500"/>
                                        <p:tgtEl>
                                          <p:spTgt spid="20483">
                                            <p:txEl>
                                              <p:pRg st="3" end="3"/>
                                            </p:txEl>
                                          </p:spTgt>
                                        </p:tgtEl>
                                      </p:cBhvr>
                                    </p:animEffect>
                                    <p:anim calcmode="lin" valueType="num">
                                      <p:cBhvr>
                                        <p:cTn id="22" dur="500" fill="hold"/>
                                        <p:tgtEl>
                                          <p:spTgt spid="20483">
                                            <p:txEl>
                                              <p:pRg st="3" end="3"/>
                                            </p:txEl>
                                          </p:spTgt>
                                        </p:tgtEl>
                                        <p:attrNameLst>
                                          <p:attrName>ppt_x</p:attrName>
                                        </p:attrNameLst>
                                      </p:cBhvr>
                                      <p:tavLst>
                                        <p:tav tm="0">
                                          <p:val>
                                            <p:strVal val="#ppt_x"/>
                                          </p:val>
                                        </p:tav>
                                        <p:tav tm="100000">
                                          <p:val>
                                            <p:strVal val="#ppt_x"/>
                                          </p:val>
                                        </p:tav>
                                      </p:tavLst>
                                    </p:anim>
                                    <p:anim calcmode="lin" valueType="num">
                                      <p:cBhvr>
                                        <p:cTn id="23" dur="500" fill="hold"/>
                                        <p:tgtEl>
                                          <p:spTgt spid="20483">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20483">
                                            <p:txEl>
                                              <p:pRg st="4" end="4"/>
                                            </p:txEl>
                                          </p:spTgt>
                                        </p:tgtEl>
                                        <p:attrNameLst>
                                          <p:attrName>style.visibility</p:attrName>
                                        </p:attrNameLst>
                                      </p:cBhvr>
                                      <p:to>
                                        <p:strVal val="visible"/>
                                      </p:to>
                                    </p:set>
                                    <p:animEffect transition="in" filter="fade">
                                      <p:cBhvr>
                                        <p:cTn id="28" dur="500"/>
                                        <p:tgtEl>
                                          <p:spTgt spid="20483">
                                            <p:txEl>
                                              <p:pRg st="4" end="4"/>
                                            </p:txEl>
                                          </p:spTgt>
                                        </p:tgtEl>
                                      </p:cBhvr>
                                    </p:animEffect>
                                    <p:anim calcmode="lin" valueType="num">
                                      <p:cBhvr>
                                        <p:cTn id="29" dur="500" fill="hold"/>
                                        <p:tgtEl>
                                          <p:spTgt spid="20483">
                                            <p:txEl>
                                              <p:pRg st="4" end="4"/>
                                            </p:txEl>
                                          </p:spTgt>
                                        </p:tgtEl>
                                        <p:attrNameLst>
                                          <p:attrName>ppt_x</p:attrName>
                                        </p:attrNameLst>
                                      </p:cBhvr>
                                      <p:tavLst>
                                        <p:tav tm="0">
                                          <p:val>
                                            <p:strVal val="#ppt_x"/>
                                          </p:val>
                                        </p:tav>
                                        <p:tav tm="100000">
                                          <p:val>
                                            <p:strVal val="#ppt_x"/>
                                          </p:val>
                                        </p:tav>
                                      </p:tavLst>
                                    </p:anim>
                                    <p:anim calcmode="lin" valueType="num">
                                      <p:cBhvr>
                                        <p:cTn id="30" dur="500" fill="hold"/>
                                        <p:tgtEl>
                                          <p:spTgt spid="20483">
                                            <p:txEl>
                                              <p:pRg st="4" end="4"/>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20483">
                                            <p:txEl>
                                              <p:pRg st="5" end="5"/>
                                            </p:txEl>
                                          </p:spTgt>
                                        </p:tgtEl>
                                        <p:attrNameLst>
                                          <p:attrName>style.visibility</p:attrName>
                                        </p:attrNameLst>
                                      </p:cBhvr>
                                      <p:to>
                                        <p:strVal val="visible"/>
                                      </p:to>
                                    </p:set>
                                    <p:animEffect transition="in" filter="fade">
                                      <p:cBhvr>
                                        <p:cTn id="35" dur="500"/>
                                        <p:tgtEl>
                                          <p:spTgt spid="20483">
                                            <p:txEl>
                                              <p:pRg st="5" end="5"/>
                                            </p:txEl>
                                          </p:spTgt>
                                        </p:tgtEl>
                                      </p:cBhvr>
                                    </p:animEffect>
                                    <p:anim calcmode="lin" valueType="num">
                                      <p:cBhvr>
                                        <p:cTn id="36" dur="500" fill="hold"/>
                                        <p:tgtEl>
                                          <p:spTgt spid="20483">
                                            <p:txEl>
                                              <p:pRg st="5" end="5"/>
                                            </p:txEl>
                                          </p:spTgt>
                                        </p:tgtEl>
                                        <p:attrNameLst>
                                          <p:attrName>ppt_x</p:attrName>
                                        </p:attrNameLst>
                                      </p:cBhvr>
                                      <p:tavLst>
                                        <p:tav tm="0">
                                          <p:val>
                                            <p:strVal val="#ppt_x"/>
                                          </p:val>
                                        </p:tav>
                                        <p:tav tm="100000">
                                          <p:val>
                                            <p:strVal val="#ppt_x"/>
                                          </p:val>
                                        </p:tav>
                                      </p:tavLst>
                                    </p:anim>
                                    <p:anim calcmode="lin" valueType="num">
                                      <p:cBhvr>
                                        <p:cTn id="37" dur="500" fill="hold"/>
                                        <p:tgtEl>
                                          <p:spTgt spid="20483">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3"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30" name="Rectangle 2"/>
          <p:cNvSpPr>
            <a:spLocks noGrp="1" noChangeArrowheads="1"/>
          </p:cNvSpPr>
          <p:nvPr>
            <p:ph type="title" idx="4294967295"/>
          </p:nvPr>
        </p:nvSpPr>
        <p:spPr>
          <a:xfrm>
            <a:off x="323850" y="115888"/>
            <a:ext cx="8369300" cy="1173162"/>
          </a:xfrm>
        </p:spPr>
        <p:txBody>
          <a:bodyPr/>
          <a:lstStyle/>
          <a:p>
            <a:pPr eaLnBrk="1" hangingPunct="1">
              <a:defRPr/>
            </a:pPr>
            <a:r>
              <a:rPr lang="en-US" sz="2400" dirty="0">
                <a:solidFill>
                  <a:srgbClr val="0000FF"/>
                </a:solidFill>
                <a:effectLst>
                  <a:outerShdw blurRad="38100" dist="38100" dir="2700000" algn="tl">
                    <a:srgbClr val="C0C0C0"/>
                  </a:outerShdw>
                </a:effectLst>
              </a:rPr>
              <a:t>Nature and </a:t>
            </a:r>
            <a:r>
              <a:rPr lang="en-US" sz="2400" dirty="0" smtClean="0">
                <a:solidFill>
                  <a:srgbClr val="0000FF"/>
                </a:solidFill>
                <a:effectLst>
                  <a:outerShdw blurRad="38100" dist="38100" dir="2700000" algn="tl">
                    <a:srgbClr val="C0C0C0"/>
                  </a:outerShdw>
                </a:effectLst>
              </a:rPr>
              <a:t>Nurture (cont.) </a:t>
            </a:r>
            <a:br>
              <a:rPr lang="en-US" sz="2400" dirty="0" smtClean="0">
                <a:solidFill>
                  <a:srgbClr val="0000FF"/>
                </a:solidFill>
                <a:effectLst>
                  <a:outerShdw blurRad="38100" dist="38100" dir="2700000" algn="tl">
                    <a:srgbClr val="C0C0C0"/>
                  </a:outerShdw>
                </a:effectLst>
              </a:rPr>
            </a:br>
            <a:r>
              <a:rPr lang="en-US" dirty="0" smtClean="0">
                <a:solidFill>
                  <a:srgbClr val="FF0000"/>
                </a:solidFill>
                <a:effectLst>
                  <a:outerShdw blurRad="38100" dist="38100" dir="2700000" algn="tl">
                    <a:srgbClr val="C0C0C0"/>
                  </a:outerShdw>
                </a:effectLst>
                <a:latin typeface="Arial Black" pitchFamily="34" charset="0"/>
                <a:cs typeface="Times New Roman" pitchFamily="18" charset="0"/>
              </a:rPr>
              <a:t>Environment</a:t>
            </a:r>
            <a:endParaRPr lang="en-US" dirty="0" smtClean="0">
              <a:effectLst>
                <a:outerShdw blurRad="38100" dist="38100" dir="2700000" algn="tl">
                  <a:srgbClr val="C0C0C0"/>
                </a:outerShdw>
              </a:effectLst>
              <a:latin typeface="Arial Black" pitchFamily="34" charset="0"/>
            </a:endParaRPr>
          </a:p>
        </p:txBody>
      </p:sp>
      <p:sp>
        <p:nvSpPr>
          <p:cNvPr id="22531" name="Rectangle 3"/>
          <p:cNvSpPr>
            <a:spLocks noGrp="1" noChangeArrowheads="1"/>
          </p:cNvSpPr>
          <p:nvPr>
            <p:ph type="body" idx="4294967295"/>
          </p:nvPr>
        </p:nvSpPr>
        <p:spPr>
          <a:xfrm>
            <a:off x="179388" y="2017713"/>
            <a:ext cx="8775700" cy="4114800"/>
          </a:xfrm>
        </p:spPr>
        <p:txBody>
          <a:bodyPr/>
          <a:lstStyle/>
          <a:p>
            <a:pPr eaLnBrk="1" hangingPunct="1"/>
            <a:r>
              <a:rPr lang="en-US" sz="4400" dirty="0" smtClean="0">
                <a:latin typeface="Arial" pitchFamily="34" charset="0"/>
                <a:cs typeface="Arial" pitchFamily="34" charset="0"/>
              </a:rPr>
              <a:t>All external conditions that affect development, and </a:t>
            </a:r>
            <a:r>
              <a:rPr lang="en-US" sz="4400" dirty="0" smtClean="0">
                <a:latin typeface="Arial" pitchFamily="34" charset="0"/>
                <a:cs typeface="Arial" pitchFamily="34" charset="0"/>
              </a:rPr>
              <a:t>learning.</a:t>
            </a:r>
            <a:endParaRPr lang="en-US" sz="4400" dirty="0" smtClean="0">
              <a:latin typeface="Arial" pitchFamily="34" charset="0"/>
              <a:cs typeface="Arial" pitchFamily="34" charset="0"/>
            </a:endParaRPr>
          </a:p>
          <a:p>
            <a:pPr eaLnBrk="1" hangingPunct="1">
              <a:buFont typeface="Wingdings" pitchFamily="2" charset="2"/>
              <a:buNone/>
            </a:pPr>
            <a:endParaRPr lang="en-US" sz="4400" dirty="0" smtClean="0">
              <a:latin typeface="Arial Black"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p:cTn id="7" dur="1000" fill="hold"/>
                                        <p:tgtEl>
                                          <p:spTgt spid="22530"/>
                                        </p:tgtEl>
                                        <p:attrNameLst>
                                          <p:attrName>ppt_x</p:attrName>
                                        </p:attrNameLst>
                                      </p:cBhvr>
                                      <p:tavLst>
                                        <p:tav tm="0">
                                          <p:val>
                                            <p:strVal val="#ppt_x-.2"/>
                                          </p:val>
                                        </p:tav>
                                        <p:tav tm="100000">
                                          <p:val>
                                            <p:strVal val="#ppt_x"/>
                                          </p:val>
                                        </p:tav>
                                      </p:tavLst>
                                    </p:anim>
                                    <p:anim calcmode="lin" valueType="num">
                                      <p:cBhvr>
                                        <p:cTn id="8" dur="1000" fill="hold"/>
                                        <p:tgtEl>
                                          <p:spTgt spid="2253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253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2531">
                                            <p:txEl>
                                              <p:pRg st="0" end="0"/>
                                            </p:txEl>
                                          </p:spTgt>
                                        </p:tgtEl>
                                        <p:attrNameLst>
                                          <p:attrName>style.visibility</p:attrName>
                                        </p:attrNameLst>
                                      </p:cBhvr>
                                      <p:to>
                                        <p:strVal val="visible"/>
                                      </p:to>
                                    </p:set>
                                    <p:animEffect transition="in" filter="fade">
                                      <p:cBhvr>
                                        <p:cTn id="14" dur="500"/>
                                        <p:tgtEl>
                                          <p:spTgt spid="22531">
                                            <p:txEl>
                                              <p:pRg st="0" end="0"/>
                                            </p:txEl>
                                          </p:spTgt>
                                        </p:tgtEl>
                                      </p:cBhvr>
                                    </p:animEffect>
                                    <p:anim calcmode="lin" valueType="num">
                                      <p:cBhvr>
                                        <p:cTn id="15" dur="500" fill="hold"/>
                                        <p:tgtEl>
                                          <p:spTgt spid="2253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2531">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22531"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179388" y="214313"/>
            <a:ext cx="8764587" cy="1462087"/>
          </a:xfrm>
        </p:spPr>
        <p:txBody>
          <a:bodyPr/>
          <a:lstStyle/>
          <a:p>
            <a:pPr>
              <a:defRPr/>
            </a:pPr>
            <a:r>
              <a:rPr lang="en-US" sz="2400" dirty="0" smtClean="0">
                <a:solidFill>
                  <a:srgbClr val="0000FF"/>
                </a:solidFill>
                <a:effectLst>
                  <a:outerShdw blurRad="38100" dist="38100" dir="2700000" algn="tl">
                    <a:srgbClr val="C0C0C0"/>
                  </a:outerShdw>
                </a:effectLst>
              </a:rPr>
              <a:t>Nature and Nurture </a:t>
            </a:r>
            <a:br>
              <a:rPr lang="en-US" sz="2400" dirty="0" smtClean="0">
                <a:solidFill>
                  <a:srgbClr val="0000FF"/>
                </a:solidFill>
                <a:effectLst>
                  <a:outerShdw blurRad="38100" dist="38100" dir="2700000" algn="tl">
                    <a:srgbClr val="C0C0C0"/>
                  </a:outerShdw>
                </a:effectLst>
              </a:rPr>
            </a:br>
            <a:r>
              <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rPr>
              <a:t>Environment (cont.)</a:t>
            </a:r>
            <a:r>
              <a:rPr lang="en-US" dirty="0" smtClean="0">
                <a:solidFill>
                  <a:srgbClr val="FF0000"/>
                </a:solidFill>
                <a:effectLst>
                  <a:outerShdw blurRad="38100" dist="38100" dir="2700000" algn="tl">
                    <a:srgbClr val="C0C0C0"/>
                  </a:outerShdw>
                </a:effectLst>
                <a:latin typeface="Arial Black" pitchFamily="34" charset="0"/>
                <a:cs typeface="Times New Roman" pitchFamily="18" charset="0"/>
              </a:rPr>
              <a:t/>
            </a:r>
            <a:br>
              <a:rPr lang="en-US" dirty="0" smtClean="0">
                <a:solidFill>
                  <a:srgbClr val="FF0000"/>
                </a:solidFill>
                <a:effectLst>
                  <a:outerShdw blurRad="38100" dist="38100" dir="2700000" algn="tl">
                    <a:srgbClr val="C0C0C0"/>
                  </a:outerShdw>
                </a:effectLst>
                <a:latin typeface="Arial Black" pitchFamily="34" charset="0"/>
                <a:cs typeface="Times New Roman" pitchFamily="18" charset="0"/>
              </a:rPr>
            </a:br>
            <a:r>
              <a:rPr lang="en-US" dirty="0" smtClean="0">
                <a:solidFill>
                  <a:srgbClr val="92D050"/>
                </a:solidFill>
                <a:effectLst>
                  <a:outerShdw blurRad="38100" dist="38100" dir="2700000" algn="tl">
                    <a:srgbClr val="C0C0C0"/>
                  </a:outerShdw>
                </a:effectLst>
                <a:latin typeface="Arial Black" pitchFamily="34" charset="0"/>
                <a:cs typeface="Times New Roman" pitchFamily="18" charset="0"/>
              </a:rPr>
              <a:t>       </a:t>
            </a:r>
            <a:r>
              <a:rPr lang="en-US" dirty="0" smtClean="0">
                <a:solidFill>
                  <a:srgbClr val="008000"/>
                </a:solidFill>
              </a:rPr>
              <a:t>Parental Influence</a:t>
            </a:r>
            <a:endParaRPr lang="en-US" dirty="0">
              <a:solidFill>
                <a:srgbClr val="008000"/>
              </a:solidFill>
            </a:endParaRPr>
          </a:p>
        </p:txBody>
      </p:sp>
      <p:sp>
        <p:nvSpPr>
          <p:cNvPr id="9219" name="Rectangle 3"/>
          <p:cNvSpPr>
            <a:spLocks noGrp="1" noChangeArrowheads="1"/>
          </p:cNvSpPr>
          <p:nvPr>
            <p:ph type="body" idx="1"/>
          </p:nvPr>
        </p:nvSpPr>
        <p:spPr>
          <a:xfrm>
            <a:off x="323850" y="1628775"/>
            <a:ext cx="8640763" cy="4679950"/>
          </a:xfrm>
        </p:spPr>
        <p:txBody>
          <a:bodyPr/>
          <a:lstStyle/>
          <a:p>
            <a:r>
              <a:rPr lang="en-US" dirty="0" smtClean="0">
                <a:solidFill>
                  <a:srgbClr val="C00000"/>
                </a:solidFill>
              </a:rPr>
              <a:t>Congenital Problem</a:t>
            </a:r>
            <a:r>
              <a:rPr lang="en-US" dirty="0" smtClean="0"/>
              <a:t>: Birth defect - A problem or defect that occurs during prenatal development</a:t>
            </a:r>
          </a:p>
          <a:p>
            <a:r>
              <a:rPr lang="en-US" dirty="0" smtClean="0">
                <a:solidFill>
                  <a:srgbClr val="C00000"/>
                </a:solidFill>
              </a:rPr>
              <a:t>1. Genetic Disorder</a:t>
            </a:r>
            <a:r>
              <a:rPr lang="en-US" dirty="0" smtClean="0"/>
              <a:t>: Problem caused by inherited characteristics from </a:t>
            </a:r>
            <a:r>
              <a:rPr lang="en-US" dirty="0" smtClean="0"/>
              <a:t>parents</a:t>
            </a:r>
            <a:endParaRPr lang="en-US" dirty="0" smtClean="0"/>
          </a:p>
          <a:p>
            <a:r>
              <a:rPr lang="en-US" dirty="0" smtClean="0">
                <a:solidFill>
                  <a:srgbClr val="C00000"/>
                </a:solidFill>
              </a:rPr>
              <a:t>2. Teratogen</a:t>
            </a:r>
            <a:r>
              <a:rPr lang="en-US" dirty="0" smtClean="0"/>
              <a:t>:  Problem caused by </a:t>
            </a:r>
            <a:r>
              <a:rPr lang="en-US" dirty="0" smtClean="0"/>
              <a:t>environment</a:t>
            </a:r>
            <a:endParaRPr lang="en-US"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6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9">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9">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2400" dirty="0" smtClean="0">
                <a:solidFill>
                  <a:srgbClr val="0000FF"/>
                </a:solidFill>
                <a:effectLst>
                  <a:outerShdw blurRad="38100" dist="38100" dir="2700000" algn="tl">
                    <a:srgbClr val="C0C0C0"/>
                  </a:outerShdw>
                </a:effectLst>
              </a:rPr>
              <a:t>Nature and Nurture </a:t>
            </a:r>
            <a:br>
              <a:rPr lang="en-US" sz="2400" dirty="0" smtClean="0">
                <a:solidFill>
                  <a:srgbClr val="0000FF"/>
                </a:solidFill>
                <a:effectLst>
                  <a:outerShdw blurRad="38100" dist="38100" dir="2700000" algn="tl">
                    <a:srgbClr val="C0C0C0"/>
                  </a:outerShdw>
                </a:effectLst>
              </a:rPr>
            </a:br>
            <a:r>
              <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rPr>
              <a:t>Environment (cont.) </a:t>
            </a:r>
            <a:br>
              <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rPr>
            </a:br>
            <a:r>
              <a:rPr lang="en-US" dirty="0" smtClean="0">
                <a:solidFill>
                  <a:srgbClr val="008000"/>
                </a:solidFill>
              </a:rPr>
              <a:t>Sensitive Period</a:t>
            </a:r>
            <a:endParaRPr lang="th-TH" dirty="0">
              <a:solidFill>
                <a:srgbClr val="008000"/>
              </a:solidFill>
            </a:endParaRPr>
          </a:p>
        </p:txBody>
      </p:sp>
      <p:sp>
        <p:nvSpPr>
          <p:cNvPr id="10243" name="Content Placeholder 2"/>
          <p:cNvSpPr>
            <a:spLocks noGrp="1"/>
          </p:cNvSpPr>
          <p:nvPr>
            <p:ph idx="1"/>
          </p:nvPr>
        </p:nvSpPr>
        <p:spPr>
          <a:xfrm>
            <a:off x="250825" y="1989138"/>
            <a:ext cx="8785225" cy="4114800"/>
          </a:xfrm>
        </p:spPr>
        <p:txBody>
          <a:bodyPr/>
          <a:lstStyle/>
          <a:p>
            <a:r>
              <a:rPr lang="en-US" dirty="0" smtClean="0">
                <a:latin typeface="Arial Black" pitchFamily="34" charset="0"/>
              </a:rPr>
              <a:t>Sensitive Periods: A period of increased sensitivity to environmental influences; also, a time when certain events must occur for normal development to take </a:t>
            </a:r>
            <a:r>
              <a:rPr lang="en-US" dirty="0" smtClean="0">
                <a:latin typeface="Arial Black" pitchFamily="34" charset="0"/>
              </a:rPr>
              <a:t>place.</a:t>
            </a:r>
            <a:endParaRPr lang="th-TH"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4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p:txBody>
          <a:bodyPr/>
          <a:lstStyle/>
          <a:p>
            <a:pPr>
              <a:defRPr/>
            </a:pPr>
            <a:r>
              <a:rPr lang="en-US" sz="2000" dirty="0" smtClean="0">
                <a:solidFill>
                  <a:srgbClr val="0000FF"/>
                </a:solidFill>
                <a:effectLst>
                  <a:outerShdw blurRad="38100" dist="38100" dir="2700000" algn="tl">
                    <a:srgbClr val="C0C0C0"/>
                  </a:outerShdw>
                </a:effectLst>
              </a:rPr>
              <a:t>Nature and Nurture </a:t>
            </a:r>
            <a:br>
              <a:rPr lang="en-US" sz="2000" dirty="0" smtClean="0">
                <a:solidFill>
                  <a:srgbClr val="0000FF"/>
                </a:solidFill>
                <a:effectLst>
                  <a:outerShdw blurRad="38100" dist="38100" dir="2700000" algn="tl">
                    <a:srgbClr val="C0C0C0"/>
                  </a:outerShdw>
                </a:effectLst>
              </a:rPr>
            </a:br>
            <a:r>
              <a:rPr lang="en-US" sz="2000" dirty="0" smtClean="0">
                <a:solidFill>
                  <a:srgbClr val="FF0000"/>
                </a:solidFill>
                <a:effectLst>
                  <a:outerShdw blurRad="38100" dist="38100" dir="2700000" algn="tl">
                    <a:srgbClr val="C0C0C0"/>
                  </a:outerShdw>
                </a:effectLst>
                <a:latin typeface="Arial Black" pitchFamily="34" charset="0"/>
                <a:cs typeface="Times New Roman" pitchFamily="18" charset="0"/>
              </a:rPr>
              <a:t>Environment (cont.) </a:t>
            </a:r>
            <a:br>
              <a:rPr lang="en-US" sz="2000" dirty="0" smtClean="0">
                <a:solidFill>
                  <a:srgbClr val="FF0000"/>
                </a:solidFill>
                <a:effectLst>
                  <a:outerShdw blurRad="38100" dist="38100" dir="2700000" algn="tl">
                    <a:srgbClr val="C0C0C0"/>
                  </a:outerShdw>
                </a:effectLst>
                <a:latin typeface="Arial Black" pitchFamily="34" charset="0"/>
                <a:cs typeface="Times New Roman" pitchFamily="18" charset="0"/>
              </a:rPr>
            </a:br>
            <a:r>
              <a:rPr lang="en-US" sz="3600" dirty="0" smtClean="0">
                <a:solidFill>
                  <a:srgbClr val="008000"/>
                </a:solidFill>
              </a:rPr>
              <a:t>Deprivation and Enrichment</a:t>
            </a:r>
            <a:endParaRPr lang="en-US" sz="3600" dirty="0">
              <a:solidFill>
                <a:srgbClr val="008000"/>
              </a:solidFill>
            </a:endParaRPr>
          </a:p>
        </p:txBody>
      </p:sp>
      <p:sp>
        <p:nvSpPr>
          <p:cNvPr id="11267" name="Rectangle 3"/>
          <p:cNvSpPr>
            <a:spLocks noGrp="1" noChangeArrowheads="1"/>
          </p:cNvSpPr>
          <p:nvPr>
            <p:ph type="body" idx="1"/>
          </p:nvPr>
        </p:nvSpPr>
        <p:spPr>
          <a:xfrm>
            <a:off x="685800" y="1981200"/>
            <a:ext cx="7772400" cy="2740025"/>
          </a:xfrm>
        </p:spPr>
        <p:txBody>
          <a:bodyPr/>
          <a:lstStyle/>
          <a:p>
            <a:r>
              <a:rPr lang="en-US" dirty="0" smtClean="0"/>
              <a:t>Deprivation: Lack of normal stimulation, nutrition, comfort, or love.</a:t>
            </a:r>
          </a:p>
          <a:p>
            <a:pPr marL="342900" lvl="2" indent="-342900">
              <a:buSzPct val="60000"/>
            </a:pPr>
            <a:r>
              <a:rPr lang="en-US" sz="2700" dirty="0" smtClean="0">
                <a:solidFill>
                  <a:srgbClr val="C00000"/>
                </a:solidFill>
                <a:cs typeface="Times New Roman" pitchFamily="18" charset="0"/>
              </a:rPr>
              <a:t>Deprivation may lead to sickness, cognitive development lags, poor school and performance.</a:t>
            </a:r>
          </a:p>
          <a:p>
            <a:r>
              <a:rPr lang="en-US" dirty="0" smtClean="0"/>
              <a:t>Enrichment: When an environment is deliberately made more loving, stimulating, and emotional supporting.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2400" dirty="0" smtClean="0">
                <a:solidFill>
                  <a:srgbClr val="0000FF"/>
                </a:solidFill>
                <a:effectLst>
                  <a:outerShdw blurRad="38100" dist="38100" dir="2700000" algn="tl">
                    <a:srgbClr val="C0C0C0"/>
                  </a:outerShdw>
                </a:effectLst>
              </a:rPr>
              <a:t>Nature and Nurture (cont.)</a:t>
            </a:r>
            <a:r>
              <a:rPr lang="en-US" dirty="0" smtClean="0">
                <a:solidFill>
                  <a:srgbClr val="0000FF"/>
                </a:solidFill>
                <a:effectLst>
                  <a:outerShdw blurRad="38100" dist="38100" dir="2700000" algn="tl">
                    <a:srgbClr val="C0C0C0"/>
                  </a:outerShdw>
                </a:effectLst>
              </a:rPr>
              <a:t/>
            </a:r>
            <a:br>
              <a:rPr lang="en-US" dirty="0" smtClean="0">
                <a:solidFill>
                  <a:srgbClr val="0000FF"/>
                </a:solidFill>
                <a:effectLst>
                  <a:outerShdw blurRad="38100" dist="38100" dir="2700000" algn="tl">
                    <a:srgbClr val="C0C0C0"/>
                  </a:outerShdw>
                </a:effectLst>
              </a:rPr>
            </a:br>
            <a:r>
              <a:rPr lang="en-US" sz="3600" dirty="0" smtClean="0">
                <a:solidFill>
                  <a:srgbClr val="FF0000"/>
                </a:solidFill>
                <a:effectLst>
                  <a:outerShdw blurRad="38100" dist="38100" dir="2700000" algn="tl">
                    <a:srgbClr val="C0C0C0"/>
                  </a:outerShdw>
                </a:effectLst>
                <a:latin typeface="Arial Black" pitchFamily="34" charset="0"/>
                <a:cs typeface="Times New Roman" pitchFamily="18" charset="0"/>
              </a:rPr>
              <a:t>Reaction Range</a:t>
            </a:r>
            <a:endParaRPr lang="th-TH" sz="3600" dirty="0"/>
          </a:p>
        </p:txBody>
      </p:sp>
      <p:sp>
        <p:nvSpPr>
          <p:cNvPr id="13315" name="Content Placeholder 2"/>
          <p:cNvSpPr>
            <a:spLocks noGrp="1"/>
          </p:cNvSpPr>
          <p:nvPr>
            <p:ph idx="1"/>
          </p:nvPr>
        </p:nvSpPr>
        <p:spPr/>
        <p:txBody>
          <a:bodyPr/>
          <a:lstStyle/>
          <a:p>
            <a:r>
              <a:rPr lang="en-US" dirty="0" smtClean="0"/>
              <a:t>Reaction Range:  The limits environment places on the effects of heredity.</a:t>
            </a:r>
            <a:endParaRPr lang="th-TH" dirty="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14338" name="Picture 2" descr="03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013" y="0"/>
            <a:ext cx="7926387" cy="685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defRPr/>
            </a:pPr>
            <a:r>
              <a:rPr lang="en-US" sz="2400" dirty="0" smtClean="0">
                <a:solidFill>
                  <a:srgbClr val="0000FF"/>
                </a:solidFill>
                <a:effectLst>
                  <a:outerShdw blurRad="38100" dist="38100" dir="2700000" algn="tl">
                    <a:srgbClr val="C0C0C0"/>
                  </a:outerShdw>
                </a:effectLst>
              </a:rPr>
              <a:t>Nature and Nurture </a:t>
            </a:r>
            <a:r>
              <a:rPr lang="en-US" dirty="0" smtClean="0">
                <a:solidFill>
                  <a:srgbClr val="0000FF"/>
                </a:solidFill>
                <a:effectLst>
                  <a:outerShdw blurRad="38100" dist="38100" dir="2700000" algn="tl">
                    <a:srgbClr val="C0C0C0"/>
                  </a:outerShdw>
                </a:effectLst>
              </a:rPr>
              <a:t/>
            </a:r>
            <a:br>
              <a:rPr lang="en-US" dirty="0" smtClean="0">
                <a:solidFill>
                  <a:srgbClr val="0000FF"/>
                </a:solidFill>
                <a:effectLst>
                  <a:outerShdw blurRad="38100" dist="38100" dir="2700000" algn="tl">
                    <a:srgbClr val="C0C0C0"/>
                  </a:outerShdw>
                </a:effectLst>
              </a:rPr>
            </a:br>
            <a:r>
              <a:rPr lang="en-US" sz="3600" dirty="0" smtClean="0">
                <a:solidFill>
                  <a:srgbClr val="FF0000"/>
                </a:solidFill>
                <a:effectLst>
                  <a:outerShdw blurRad="38100" dist="38100" dir="2700000" algn="tl">
                    <a:srgbClr val="C0C0C0"/>
                  </a:outerShdw>
                </a:effectLst>
                <a:latin typeface="Arial Black" pitchFamily="34" charset="0"/>
                <a:cs typeface="Times New Roman" pitchFamily="18" charset="0"/>
              </a:rPr>
              <a:t>Reaction Range (cont.)</a:t>
            </a:r>
            <a:endParaRPr lang="th-TH" sz="3600" dirty="0"/>
          </a:p>
        </p:txBody>
      </p:sp>
      <p:sp>
        <p:nvSpPr>
          <p:cNvPr id="15363" name="Content Placeholder 2"/>
          <p:cNvSpPr>
            <a:spLocks noGrp="1"/>
          </p:cNvSpPr>
          <p:nvPr>
            <p:ph idx="1"/>
          </p:nvPr>
        </p:nvSpPr>
        <p:spPr/>
        <p:txBody>
          <a:bodyPr/>
          <a:lstStyle/>
          <a:p>
            <a:pPr marL="0" indent="0">
              <a:buFont typeface="Wingdings" pitchFamily="2" charset="2"/>
              <a:buNone/>
            </a:pPr>
            <a:r>
              <a:rPr lang="en-US" dirty="0" smtClean="0">
                <a:solidFill>
                  <a:srgbClr val="008000"/>
                </a:solidFill>
              </a:rPr>
              <a:t>The Whole Person</a:t>
            </a:r>
          </a:p>
          <a:p>
            <a:pPr marL="0" indent="0">
              <a:buFont typeface="Wingdings" pitchFamily="2" charset="2"/>
              <a:buNone/>
            </a:pPr>
            <a:r>
              <a:rPr lang="en-US" dirty="0" smtClean="0"/>
              <a:t>The person’s development is determined by three factors:  heredity, environment, and the person’s behavior.</a:t>
            </a:r>
            <a:r>
              <a:rPr lang="en-US" dirty="0" smtClean="0">
                <a:solidFill>
                  <a:srgbClr val="008000"/>
                </a:solidFill>
              </a:rPr>
              <a:t> </a:t>
            </a:r>
          </a:p>
          <a:p>
            <a:pPr marL="0" indent="0">
              <a:buFont typeface="Wingdings" pitchFamily="2" charset="2"/>
              <a:buNone/>
            </a:pPr>
            <a:endParaRPr lang="th-TH" dirty="0" smtClean="0">
              <a:solidFill>
                <a:srgbClr val="008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5363">
                                            <p:txEl>
                                              <p:pRg st="0" end="0"/>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idx="4294967295"/>
          </p:nvPr>
        </p:nvSpPr>
        <p:spPr>
          <a:xfrm>
            <a:off x="685800" y="476250"/>
            <a:ext cx="8062913" cy="1439863"/>
          </a:xfrm>
        </p:spPr>
        <p:txBody>
          <a:bodyPr/>
          <a:lstStyle/>
          <a:p>
            <a:pPr eaLnBrk="1" hangingPunct="1">
              <a:defRPr/>
            </a:pPr>
            <a:r>
              <a:rPr lang="en-US" sz="2000" dirty="0">
                <a:solidFill>
                  <a:srgbClr val="0000FF"/>
                </a:solidFill>
                <a:effectLst>
                  <a:outerShdw blurRad="38100" dist="38100" dir="2700000" algn="tl">
                    <a:srgbClr val="C0C0C0"/>
                  </a:outerShdw>
                </a:effectLst>
              </a:rPr>
              <a:t>Nature and Nurture </a:t>
            </a:r>
            <a:br>
              <a:rPr lang="en-US" sz="2000" dirty="0">
                <a:solidFill>
                  <a:srgbClr val="0000FF"/>
                </a:solidFill>
                <a:effectLst>
                  <a:outerShdw blurRad="38100" dist="38100" dir="2700000" algn="tl">
                    <a:srgbClr val="C0C0C0"/>
                  </a:outerShdw>
                </a:effectLst>
              </a:rPr>
            </a:br>
            <a:r>
              <a:rPr lang="en-US" sz="2000" dirty="0">
                <a:solidFill>
                  <a:srgbClr val="FF0000"/>
                </a:solidFill>
                <a:effectLst>
                  <a:outerShdw blurRad="38100" dist="38100" dir="2700000" algn="tl">
                    <a:srgbClr val="C0C0C0"/>
                  </a:outerShdw>
                </a:effectLst>
                <a:latin typeface="Arial Black" pitchFamily="34" charset="0"/>
                <a:cs typeface="Times New Roman" pitchFamily="18" charset="0"/>
              </a:rPr>
              <a:t>Reaction Range (cont</a:t>
            </a:r>
            <a:r>
              <a:rPr lang="en-US" sz="2000" dirty="0" smtClean="0">
                <a:solidFill>
                  <a:srgbClr val="FF0000"/>
                </a:solidFill>
                <a:effectLst>
                  <a:outerShdw blurRad="38100" dist="38100" dir="2700000" algn="tl">
                    <a:srgbClr val="C0C0C0"/>
                  </a:outerShdw>
                </a:effectLst>
                <a:latin typeface="Arial Black" pitchFamily="34" charset="0"/>
                <a:cs typeface="Times New Roman" pitchFamily="18" charset="0"/>
              </a:rPr>
              <a:t>.)</a:t>
            </a:r>
            <a:br>
              <a:rPr lang="en-US" sz="2000" dirty="0" smtClean="0">
                <a:solidFill>
                  <a:srgbClr val="FF0000"/>
                </a:solidFill>
                <a:effectLst>
                  <a:outerShdw blurRad="38100" dist="38100" dir="2700000" algn="tl">
                    <a:srgbClr val="C0C0C0"/>
                  </a:outerShdw>
                </a:effectLst>
                <a:latin typeface="Arial Black" pitchFamily="34" charset="0"/>
                <a:cs typeface="Times New Roman" pitchFamily="18" charset="0"/>
              </a:rPr>
            </a:br>
            <a:r>
              <a:rPr lang="en-US" sz="2800" dirty="0" smtClean="0">
                <a:solidFill>
                  <a:srgbClr val="008000"/>
                </a:solidFill>
                <a:effectLst>
                  <a:outerShdw blurRad="38100" dist="38100" dir="2700000" algn="tl">
                    <a:srgbClr val="C0C0C0"/>
                  </a:outerShdw>
                </a:effectLst>
                <a:latin typeface="Arial Black" pitchFamily="34" charset="0"/>
                <a:cs typeface="Times New Roman" pitchFamily="18" charset="0"/>
              </a:rPr>
              <a:t>The whole Peron (cont.)</a:t>
            </a:r>
            <a:endParaRPr lang="en-US" sz="2000" dirty="0" smtClean="0">
              <a:effectLst>
                <a:outerShdw blurRad="38100" dist="38100" dir="2700000" algn="tl">
                  <a:srgbClr val="C0C0C0"/>
                </a:outerShdw>
              </a:effectLst>
              <a:latin typeface="Arial Black" pitchFamily="34" charset="0"/>
            </a:endParaRPr>
          </a:p>
        </p:txBody>
      </p:sp>
      <p:sp>
        <p:nvSpPr>
          <p:cNvPr id="21507" name="Rectangle 3"/>
          <p:cNvSpPr>
            <a:spLocks noGrp="1" noChangeArrowheads="1"/>
          </p:cNvSpPr>
          <p:nvPr>
            <p:ph type="body" idx="4294967295"/>
          </p:nvPr>
        </p:nvSpPr>
        <p:spPr>
          <a:xfrm>
            <a:off x="179388" y="2060575"/>
            <a:ext cx="8964612" cy="4071938"/>
          </a:xfrm>
        </p:spPr>
        <p:txBody>
          <a:bodyPr/>
          <a:lstStyle/>
          <a:p>
            <a:pPr eaLnBrk="1" hangingPunct="1"/>
            <a:r>
              <a:rPr lang="en-US" dirty="0" smtClean="0">
                <a:latin typeface="Arial" pitchFamily="34" charset="0"/>
                <a:cs typeface="Arial" pitchFamily="34" charset="0"/>
              </a:rPr>
              <a:t>Each person was born with different temperament and he/she is in different environment that cause them the behave differently.</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1506"/>
                                        </p:tgtEl>
                                        <p:attrNameLst>
                                          <p:attrName>style.visibility</p:attrName>
                                        </p:attrNameLst>
                                      </p:cBhvr>
                                      <p:to>
                                        <p:strVal val="visible"/>
                                      </p:to>
                                    </p:set>
                                    <p:anim calcmode="lin" valueType="num">
                                      <p:cBhvr>
                                        <p:cTn id="7" dur="1000" fill="hold"/>
                                        <p:tgtEl>
                                          <p:spTgt spid="21506"/>
                                        </p:tgtEl>
                                        <p:attrNameLst>
                                          <p:attrName>ppt_x</p:attrName>
                                        </p:attrNameLst>
                                      </p:cBhvr>
                                      <p:tavLst>
                                        <p:tav tm="0">
                                          <p:val>
                                            <p:strVal val="#ppt_x-.2"/>
                                          </p:val>
                                        </p:tav>
                                        <p:tav tm="100000">
                                          <p:val>
                                            <p:strVal val="#ppt_x"/>
                                          </p:val>
                                        </p:tav>
                                      </p:tavLst>
                                    </p:anim>
                                    <p:anim calcmode="lin" valueType="num">
                                      <p:cBhvr>
                                        <p:cTn id="8" dur="1000" fill="hold"/>
                                        <p:tgtEl>
                                          <p:spTgt spid="215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5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1507">
                                            <p:txEl>
                                              <p:pRg st="0" end="0"/>
                                            </p:txEl>
                                          </p:spTgt>
                                        </p:tgtEl>
                                        <p:attrNameLst>
                                          <p:attrName>style.visibility</p:attrName>
                                        </p:attrNameLst>
                                      </p:cBhvr>
                                      <p:to>
                                        <p:strVal val="visible"/>
                                      </p:to>
                                    </p:set>
                                    <p:animEffect transition="in" filter="fade">
                                      <p:cBhvr>
                                        <p:cTn id="14" dur="500"/>
                                        <p:tgtEl>
                                          <p:spTgt spid="21507">
                                            <p:txEl>
                                              <p:pRg st="0" end="0"/>
                                            </p:txEl>
                                          </p:spTgt>
                                        </p:tgtEl>
                                      </p:cBhvr>
                                    </p:animEffect>
                                    <p:anim calcmode="lin" valueType="num">
                                      <p:cBhvr>
                                        <p:cTn id="15"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1507">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21507"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6018" name="Rectangle 2"/>
          <p:cNvSpPr>
            <a:spLocks noGrp="1" noChangeArrowheads="1"/>
          </p:cNvSpPr>
          <p:nvPr>
            <p:ph type="title" idx="4294967295"/>
          </p:nvPr>
        </p:nvSpPr>
        <p:spPr>
          <a:xfrm>
            <a:off x="990600" y="260350"/>
            <a:ext cx="8153400" cy="1001713"/>
          </a:xfrm>
        </p:spPr>
        <p:txBody>
          <a:bodyPr/>
          <a:lstStyle/>
          <a:p>
            <a:pPr eaLnBrk="1" hangingPunct="1">
              <a:defRPr/>
            </a:pPr>
            <a:r>
              <a:rPr lang="en-US" sz="2400" dirty="0">
                <a:solidFill>
                  <a:srgbClr val="0000FF"/>
                </a:solidFill>
                <a:effectLst>
                  <a:outerShdw blurRad="38100" dist="38100" dir="2700000" algn="tl">
                    <a:srgbClr val="C0C0C0"/>
                  </a:outerShdw>
                </a:effectLst>
              </a:rPr>
              <a:t>Nature and Nurture </a:t>
            </a:r>
            <a:br>
              <a:rPr lang="en-US" sz="2400" dirty="0">
                <a:solidFill>
                  <a:srgbClr val="0000FF"/>
                </a:solidFill>
                <a:effectLst>
                  <a:outerShdw blurRad="38100" dist="38100" dir="2700000" algn="tl">
                    <a:srgbClr val="C0C0C0"/>
                  </a:outerShdw>
                </a:effectLst>
              </a:rPr>
            </a:br>
            <a:r>
              <a:rPr lang="en-US" sz="2400" dirty="0">
                <a:solidFill>
                  <a:srgbClr val="FF0000"/>
                </a:solidFill>
                <a:effectLst>
                  <a:outerShdw blurRad="38100" dist="38100" dir="2700000" algn="tl">
                    <a:srgbClr val="C0C0C0"/>
                  </a:outerShdw>
                </a:effectLst>
                <a:latin typeface="Arial Black" pitchFamily="34" charset="0"/>
                <a:cs typeface="Times New Roman" pitchFamily="18" charset="0"/>
              </a:rPr>
              <a:t>Reaction Range (cont.)</a:t>
            </a:r>
            <a:br>
              <a:rPr lang="en-US" sz="2400" dirty="0">
                <a:solidFill>
                  <a:srgbClr val="FF0000"/>
                </a:solidFill>
                <a:effectLst>
                  <a:outerShdw blurRad="38100" dist="38100" dir="2700000" algn="tl">
                    <a:srgbClr val="C0C0C0"/>
                  </a:outerShdw>
                </a:effectLst>
                <a:latin typeface="Arial Black" pitchFamily="34" charset="0"/>
                <a:cs typeface="Times New Roman" pitchFamily="18" charset="0"/>
              </a:rPr>
            </a:br>
            <a:r>
              <a:rPr lang="en-US" sz="2400" dirty="0">
                <a:solidFill>
                  <a:srgbClr val="008000"/>
                </a:solidFill>
                <a:effectLst>
                  <a:outerShdw blurRad="38100" dist="38100" dir="2700000" algn="tl">
                    <a:srgbClr val="C0C0C0"/>
                  </a:outerShdw>
                </a:effectLst>
                <a:latin typeface="Arial Black" pitchFamily="34" charset="0"/>
                <a:cs typeface="Times New Roman" pitchFamily="18" charset="0"/>
              </a:rPr>
              <a:t>The whole Peron (cont</a:t>
            </a:r>
            <a:r>
              <a:rPr lang="en-US" sz="2400" dirty="0" smtClean="0">
                <a:solidFill>
                  <a:srgbClr val="008000"/>
                </a:solidFill>
                <a:effectLst>
                  <a:outerShdw blurRad="38100" dist="38100" dir="2700000" algn="tl">
                    <a:srgbClr val="C0C0C0"/>
                  </a:outerShdw>
                </a:effectLst>
                <a:latin typeface="Arial Black" pitchFamily="34" charset="0"/>
                <a:cs typeface="Times New Roman" pitchFamily="18" charset="0"/>
              </a:rPr>
              <a:t>.)</a:t>
            </a:r>
            <a:endParaRPr lang="en-US" sz="2400" dirty="0" smtClean="0">
              <a:effectLst>
                <a:outerShdw blurRad="38100" dist="38100" dir="2700000" algn="tl">
                  <a:srgbClr val="C0C0C0"/>
                </a:outerShdw>
              </a:effectLst>
              <a:latin typeface="Arial Black" pitchFamily="34" charset="0"/>
            </a:endParaRPr>
          </a:p>
        </p:txBody>
      </p:sp>
      <p:sp>
        <p:nvSpPr>
          <p:cNvPr id="86019" name="Rectangle 3"/>
          <p:cNvSpPr>
            <a:spLocks noGrp="1" noChangeArrowheads="1"/>
          </p:cNvSpPr>
          <p:nvPr>
            <p:ph type="body" idx="4294967295"/>
          </p:nvPr>
        </p:nvSpPr>
        <p:spPr>
          <a:xfrm>
            <a:off x="1182688" y="1484313"/>
            <a:ext cx="7772400" cy="4648200"/>
          </a:xfrm>
        </p:spPr>
        <p:txBody>
          <a:bodyPr/>
          <a:lstStyle/>
          <a:p>
            <a:pPr eaLnBrk="1" hangingPunct="1">
              <a:lnSpc>
                <a:spcPct val="90000"/>
              </a:lnSpc>
            </a:pPr>
            <a:r>
              <a:rPr lang="en-US" dirty="0" smtClean="0">
                <a:solidFill>
                  <a:srgbClr val="C00000"/>
                </a:solidFill>
                <a:latin typeface="Arial" pitchFamily="34" charset="0"/>
                <a:cs typeface="Arial" pitchFamily="34" charset="0"/>
              </a:rPr>
              <a:t>New Born Temperament</a:t>
            </a:r>
          </a:p>
          <a:p>
            <a:pPr eaLnBrk="1" hangingPunct="1"/>
            <a:r>
              <a:rPr lang="en-US" dirty="0" smtClean="0">
                <a:solidFill>
                  <a:srgbClr val="CC0099"/>
                </a:solidFill>
                <a:latin typeface="Arial" pitchFamily="34" charset="0"/>
                <a:cs typeface="Arial" pitchFamily="34" charset="0"/>
              </a:rPr>
              <a:t>Easy Children: 40 %; relaxed and agreeable</a:t>
            </a:r>
          </a:p>
          <a:p>
            <a:pPr eaLnBrk="1" hangingPunct="1"/>
            <a:r>
              <a:rPr lang="en-US" dirty="0" smtClean="0">
                <a:solidFill>
                  <a:srgbClr val="008000"/>
                </a:solidFill>
                <a:latin typeface="Arial" pitchFamily="34" charset="0"/>
                <a:cs typeface="Arial" pitchFamily="34" charset="0"/>
              </a:rPr>
              <a:t>Difficult Children: 10 %; moody, intense, easily angered</a:t>
            </a:r>
          </a:p>
          <a:p>
            <a:pPr eaLnBrk="1" hangingPunct="1">
              <a:lnSpc>
                <a:spcPct val="90000"/>
              </a:lnSpc>
            </a:pPr>
            <a:r>
              <a:rPr lang="en-US" dirty="0" smtClean="0">
                <a:solidFill>
                  <a:srgbClr val="FF6600"/>
                </a:solidFill>
                <a:latin typeface="Arial" pitchFamily="34" charset="0"/>
                <a:cs typeface="Arial" pitchFamily="34" charset="0"/>
              </a:rPr>
              <a:t>Slow-to-Warm-Up Children: 15 %; restrained, unexpressive, shy</a:t>
            </a:r>
          </a:p>
          <a:p>
            <a:pPr eaLnBrk="1" hangingPunct="1">
              <a:lnSpc>
                <a:spcPct val="90000"/>
              </a:lnSpc>
            </a:pPr>
            <a:r>
              <a:rPr lang="en-US" dirty="0" smtClean="0">
                <a:latin typeface="Arial" pitchFamily="34" charset="0"/>
                <a:cs typeface="Arial" pitchFamily="34" charset="0"/>
              </a:rPr>
              <a:t>Remaining Children: Do not fit into any specific category</a:t>
            </a:r>
            <a:endParaRPr lang="en-US" sz="4000" dirty="0" smtClean="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86018"/>
                                        </p:tgtEl>
                                        <p:attrNameLst>
                                          <p:attrName>style.visibility</p:attrName>
                                        </p:attrNameLst>
                                      </p:cBhvr>
                                      <p:to>
                                        <p:strVal val="visible"/>
                                      </p:to>
                                    </p:set>
                                    <p:anim calcmode="lin" valueType="num">
                                      <p:cBhvr>
                                        <p:cTn id="7" dur="1000" fill="hold"/>
                                        <p:tgtEl>
                                          <p:spTgt spid="86018"/>
                                        </p:tgtEl>
                                        <p:attrNameLst>
                                          <p:attrName>ppt_x</p:attrName>
                                        </p:attrNameLst>
                                      </p:cBhvr>
                                      <p:tavLst>
                                        <p:tav tm="0">
                                          <p:val>
                                            <p:strVal val="#ppt_x-.2"/>
                                          </p:val>
                                        </p:tav>
                                        <p:tav tm="100000">
                                          <p:val>
                                            <p:strVal val="#ppt_x"/>
                                          </p:val>
                                        </p:tav>
                                      </p:tavLst>
                                    </p:anim>
                                    <p:anim calcmode="lin" valueType="num">
                                      <p:cBhvr>
                                        <p:cTn id="8" dur="1000" fill="hold"/>
                                        <p:tgtEl>
                                          <p:spTgt spid="860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860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86019">
                                            <p:txEl>
                                              <p:pRg st="0" end="0"/>
                                            </p:txEl>
                                          </p:spTgt>
                                        </p:tgtEl>
                                        <p:attrNameLst>
                                          <p:attrName>style.visibility</p:attrName>
                                        </p:attrNameLst>
                                      </p:cBhvr>
                                      <p:to>
                                        <p:strVal val="visible"/>
                                      </p:to>
                                    </p:set>
                                    <p:animEffect transition="in" filter="fade">
                                      <p:cBhvr>
                                        <p:cTn id="14" dur="500"/>
                                        <p:tgtEl>
                                          <p:spTgt spid="86019">
                                            <p:txEl>
                                              <p:pRg st="0" end="0"/>
                                            </p:txEl>
                                          </p:spTgt>
                                        </p:tgtEl>
                                      </p:cBhvr>
                                    </p:animEffect>
                                    <p:anim calcmode="lin" valueType="num">
                                      <p:cBhvr>
                                        <p:cTn id="15" dur="500" fill="hold"/>
                                        <p:tgtEl>
                                          <p:spTgt spid="860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860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86019">
                                            <p:txEl>
                                              <p:pRg st="1" end="1"/>
                                            </p:txEl>
                                          </p:spTgt>
                                        </p:tgtEl>
                                        <p:attrNameLst>
                                          <p:attrName>style.visibility</p:attrName>
                                        </p:attrNameLst>
                                      </p:cBhvr>
                                      <p:to>
                                        <p:strVal val="visible"/>
                                      </p:to>
                                    </p:set>
                                    <p:animEffect transition="in" filter="fade">
                                      <p:cBhvr>
                                        <p:cTn id="21" dur="500"/>
                                        <p:tgtEl>
                                          <p:spTgt spid="86019">
                                            <p:txEl>
                                              <p:pRg st="1" end="1"/>
                                            </p:txEl>
                                          </p:spTgt>
                                        </p:tgtEl>
                                      </p:cBhvr>
                                    </p:animEffect>
                                    <p:anim calcmode="lin" valueType="num">
                                      <p:cBhvr>
                                        <p:cTn id="22" dur="500" fill="hold"/>
                                        <p:tgtEl>
                                          <p:spTgt spid="8601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86019">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86019">
                                            <p:txEl>
                                              <p:pRg st="2" end="2"/>
                                            </p:txEl>
                                          </p:spTgt>
                                        </p:tgtEl>
                                        <p:attrNameLst>
                                          <p:attrName>style.visibility</p:attrName>
                                        </p:attrNameLst>
                                      </p:cBhvr>
                                      <p:to>
                                        <p:strVal val="visible"/>
                                      </p:to>
                                    </p:set>
                                    <p:animEffect transition="in" filter="fade">
                                      <p:cBhvr>
                                        <p:cTn id="28" dur="500"/>
                                        <p:tgtEl>
                                          <p:spTgt spid="86019">
                                            <p:txEl>
                                              <p:pRg st="2" end="2"/>
                                            </p:txEl>
                                          </p:spTgt>
                                        </p:tgtEl>
                                      </p:cBhvr>
                                    </p:animEffect>
                                    <p:anim calcmode="lin" valueType="num">
                                      <p:cBhvr>
                                        <p:cTn id="29" dur="500" fill="hold"/>
                                        <p:tgtEl>
                                          <p:spTgt spid="86019">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86019">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86019">
                                            <p:txEl>
                                              <p:pRg st="3" end="3"/>
                                            </p:txEl>
                                          </p:spTgt>
                                        </p:tgtEl>
                                        <p:attrNameLst>
                                          <p:attrName>style.visibility</p:attrName>
                                        </p:attrNameLst>
                                      </p:cBhvr>
                                      <p:to>
                                        <p:strVal val="visible"/>
                                      </p:to>
                                    </p:set>
                                    <p:animEffect transition="in" filter="fade">
                                      <p:cBhvr>
                                        <p:cTn id="35" dur="500"/>
                                        <p:tgtEl>
                                          <p:spTgt spid="86019">
                                            <p:txEl>
                                              <p:pRg st="3" end="3"/>
                                            </p:txEl>
                                          </p:spTgt>
                                        </p:tgtEl>
                                      </p:cBhvr>
                                    </p:animEffect>
                                    <p:anim calcmode="lin" valueType="num">
                                      <p:cBhvr>
                                        <p:cTn id="36" dur="500" fill="hold"/>
                                        <p:tgtEl>
                                          <p:spTgt spid="86019">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86019">
                                            <p:txEl>
                                              <p:pRg st="3" end="3"/>
                                            </p:txEl>
                                          </p:spTgt>
                                        </p:tgtEl>
                                        <p:attrNameLst>
                                          <p:attrName>ppt_y</p:attrName>
                                        </p:attrNameLst>
                                      </p:cBhvr>
                                      <p:tavLst>
                                        <p:tav tm="0">
                                          <p:val>
                                            <p:strVal val="#ppt_y+.05"/>
                                          </p:val>
                                        </p:tav>
                                        <p:tav tm="100000">
                                          <p:val>
                                            <p:strVal val="#ppt_y"/>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44" presetClass="entr" presetSubtype="0" fill="hold" grpId="0" nodeType="clickEffect">
                                  <p:stCondLst>
                                    <p:cond delay="0"/>
                                  </p:stCondLst>
                                  <p:childTnLst>
                                    <p:set>
                                      <p:cBhvr>
                                        <p:cTn id="41" dur="1" fill="hold">
                                          <p:stCondLst>
                                            <p:cond delay="0"/>
                                          </p:stCondLst>
                                        </p:cTn>
                                        <p:tgtEl>
                                          <p:spTgt spid="86019">
                                            <p:txEl>
                                              <p:pRg st="4" end="4"/>
                                            </p:txEl>
                                          </p:spTgt>
                                        </p:tgtEl>
                                        <p:attrNameLst>
                                          <p:attrName>style.visibility</p:attrName>
                                        </p:attrNameLst>
                                      </p:cBhvr>
                                      <p:to>
                                        <p:strVal val="visible"/>
                                      </p:to>
                                    </p:set>
                                    <p:animEffect transition="in" filter="fade">
                                      <p:cBhvr>
                                        <p:cTn id="42" dur="500"/>
                                        <p:tgtEl>
                                          <p:spTgt spid="86019">
                                            <p:txEl>
                                              <p:pRg st="4" end="4"/>
                                            </p:txEl>
                                          </p:spTgt>
                                        </p:tgtEl>
                                      </p:cBhvr>
                                    </p:animEffect>
                                    <p:anim calcmode="lin" valueType="num">
                                      <p:cBhvr>
                                        <p:cTn id="43" dur="500" fill="hold"/>
                                        <p:tgtEl>
                                          <p:spTgt spid="86019">
                                            <p:txEl>
                                              <p:pRg st="4" end="4"/>
                                            </p:txEl>
                                          </p:spTgt>
                                        </p:tgtEl>
                                        <p:attrNameLst>
                                          <p:attrName>ppt_x</p:attrName>
                                        </p:attrNameLst>
                                      </p:cBhvr>
                                      <p:tavLst>
                                        <p:tav tm="0">
                                          <p:val>
                                            <p:strVal val="#ppt_x"/>
                                          </p:val>
                                        </p:tav>
                                        <p:tav tm="100000">
                                          <p:val>
                                            <p:strVal val="#ppt_x"/>
                                          </p:val>
                                        </p:tav>
                                      </p:tavLst>
                                    </p:anim>
                                    <p:anim calcmode="lin" valueType="num">
                                      <p:cBhvr>
                                        <p:cTn id="44" dur="500" fill="hold"/>
                                        <p:tgtEl>
                                          <p:spTgt spid="86019">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018" grpId="0"/>
      <p:bldP spid="86019" grpId="0" build="p"/>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4690" name="Rectangle 2"/>
          <p:cNvSpPr>
            <a:spLocks noGrp="1" noChangeArrowheads="1"/>
          </p:cNvSpPr>
          <p:nvPr>
            <p:ph type="title" idx="4294967295"/>
          </p:nvPr>
        </p:nvSpPr>
        <p:spPr>
          <a:xfrm>
            <a:off x="1150938" y="214313"/>
            <a:ext cx="7793037" cy="766762"/>
          </a:xfrm>
        </p:spPr>
        <p:txBody>
          <a:bodyPr/>
          <a:lstStyle/>
          <a:p>
            <a:pPr eaLnBrk="1" hangingPunct="1">
              <a:defRPr/>
            </a:pPr>
            <a:r>
              <a:rPr lang="en-US" b="1" dirty="0" smtClean="0">
                <a:effectLst>
                  <a:outerShdw blurRad="38100" dist="38100" dir="2700000" algn="tl">
                    <a:srgbClr val="C0C0C0"/>
                  </a:outerShdw>
                </a:effectLst>
              </a:rPr>
              <a:t>The New Born</a:t>
            </a:r>
          </a:p>
        </p:txBody>
      </p:sp>
      <p:sp>
        <p:nvSpPr>
          <p:cNvPr id="114691" name="Rectangle 3"/>
          <p:cNvSpPr>
            <a:spLocks noGrp="1" noChangeArrowheads="1"/>
          </p:cNvSpPr>
          <p:nvPr>
            <p:ph type="body" idx="4294967295"/>
          </p:nvPr>
        </p:nvSpPr>
        <p:spPr>
          <a:xfrm>
            <a:off x="0" y="1196975"/>
            <a:ext cx="8955088" cy="4935538"/>
          </a:xfrm>
        </p:spPr>
        <p:txBody>
          <a:bodyPr/>
          <a:lstStyle/>
          <a:p>
            <a:pPr eaLnBrk="1" hangingPunct="1">
              <a:defRPr/>
            </a:pPr>
            <a:r>
              <a:rPr lang="en-US" sz="4000" b="1" dirty="0" smtClean="0">
                <a:solidFill>
                  <a:srgbClr val="FF0000"/>
                </a:solidFill>
                <a:effectLst>
                  <a:outerShdw blurRad="38100" dist="38100" dir="2700000" algn="tl">
                    <a:srgbClr val="C0C0C0"/>
                  </a:outerShdw>
                </a:effectLst>
                <a:latin typeface="Arial" pitchFamily="34" charset="0"/>
                <a:cs typeface="Arial" pitchFamily="34" charset="0"/>
              </a:rPr>
              <a:t>The Newborn and Their Reflexes </a:t>
            </a:r>
          </a:p>
          <a:p>
            <a:pPr eaLnBrk="1" hangingPunct="1">
              <a:defRPr/>
            </a:pPr>
            <a:r>
              <a:rPr lang="en-US" sz="3800" b="1" dirty="0" smtClean="0">
                <a:solidFill>
                  <a:srgbClr val="C00000"/>
                </a:solidFill>
                <a:latin typeface="Arial" pitchFamily="34" charset="0"/>
                <a:cs typeface="Arial" pitchFamily="34" charset="0"/>
              </a:rPr>
              <a:t>Grasping Reflex: </a:t>
            </a:r>
          </a:p>
          <a:p>
            <a:pPr lvl="1" eaLnBrk="1" hangingPunct="1">
              <a:defRPr/>
            </a:pPr>
            <a:r>
              <a:rPr lang="en-US" sz="3400" b="1" dirty="0" smtClean="0">
                <a:latin typeface="Arial" pitchFamily="34" charset="0"/>
                <a:cs typeface="Arial" pitchFamily="34" charset="0"/>
              </a:rPr>
              <a:t>If an object is placed in the infant’s palm, she’ll grasp it </a:t>
            </a:r>
            <a:r>
              <a:rPr lang="en-US" sz="3400" b="1" dirty="0" smtClean="0">
                <a:latin typeface="Arial" pitchFamily="34" charset="0"/>
                <a:cs typeface="Arial" pitchFamily="34" charset="0"/>
              </a:rPr>
              <a:t>automatically.</a:t>
            </a:r>
          </a:p>
          <a:p>
            <a:pPr eaLnBrk="1" hangingPunct="1"/>
            <a:r>
              <a:rPr lang="en-US" sz="3800" b="1" dirty="0" smtClean="0">
                <a:solidFill>
                  <a:srgbClr val="C00000"/>
                </a:solidFill>
                <a:latin typeface="Arial" pitchFamily="34" charset="0"/>
                <a:cs typeface="Arial" pitchFamily="34" charset="0"/>
              </a:rPr>
              <a:t>Sucking Reflex: </a:t>
            </a:r>
          </a:p>
          <a:p>
            <a:pPr lvl="1" eaLnBrk="1" hangingPunct="1"/>
            <a:r>
              <a:rPr lang="en-US" sz="3400" b="1" dirty="0" smtClean="0">
                <a:latin typeface="Arial" pitchFamily="34" charset="0"/>
                <a:cs typeface="Arial" pitchFamily="34" charset="0"/>
              </a:rPr>
              <a:t>      Touch an object or nipple to the infant’s mouth and she’ll make rhythmic sucking movements.</a:t>
            </a:r>
          </a:p>
          <a:p>
            <a:pPr lvl="1" eaLnBrk="1" hangingPunct="1">
              <a:defRPr/>
            </a:pPr>
            <a:r>
              <a:rPr lang="en-US" sz="3400" b="1" dirty="0" smtClean="0">
                <a:latin typeface="Arial" pitchFamily="34" charset="0"/>
                <a:cs typeface="Arial" pitchFamily="34" charset="0"/>
              </a:rPr>
              <a:t> </a:t>
            </a:r>
            <a:endParaRPr lang="en-US" sz="3400" b="1" dirty="0" smtClean="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14690"/>
                                        </p:tgtEl>
                                        <p:attrNameLst>
                                          <p:attrName>style.visibility</p:attrName>
                                        </p:attrNameLst>
                                      </p:cBhvr>
                                      <p:to>
                                        <p:strVal val="visible"/>
                                      </p:to>
                                    </p:set>
                                    <p:anim calcmode="lin" valueType="num">
                                      <p:cBhvr>
                                        <p:cTn id="7" dur="1000" fill="hold"/>
                                        <p:tgtEl>
                                          <p:spTgt spid="114690"/>
                                        </p:tgtEl>
                                        <p:attrNameLst>
                                          <p:attrName>ppt_x</p:attrName>
                                        </p:attrNameLst>
                                      </p:cBhvr>
                                      <p:tavLst>
                                        <p:tav tm="0">
                                          <p:val>
                                            <p:strVal val="#ppt_x-.2"/>
                                          </p:val>
                                        </p:tav>
                                        <p:tav tm="100000">
                                          <p:val>
                                            <p:strVal val="#ppt_x"/>
                                          </p:val>
                                        </p:tav>
                                      </p:tavLst>
                                    </p:anim>
                                    <p:anim calcmode="lin" valueType="num">
                                      <p:cBhvr>
                                        <p:cTn id="8" dur="1000" fill="hold"/>
                                        <p:tgtEl>
                                          <p:spTgt spid="11469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469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14691">
                                            <p:txEl>
                                              <p:pRg st="0" end="0"/>
                                            </p:txEl>
                                          </p:spTgt>
                                        </p:tgtEl>
                                        <p:attrNameLst>
                                          <p:attrName>style.visibility</p:attrName>
                                        </p:attrNameLst>
                                      </p:cBhvr>
                                      <p:to>
                                        <p:strVal val="visible"/>
                                      </p:to>
                                    </p:set>
                                    <p:animEffect transition="in" filter="fade">
                                      <p:cBhvr>
                                        <p:cTn id="14" dur="500"/>
                                        <p:tgtEl>
                                          <p:spTgt spid="114691">
                                            <p:txEl>
                                              <p:pRg st="0" end="0"/>
                                            </p:txEl>
                                          </p:spTgt>
                                        </p:tgtEl>
                                      </p:cBhvr>
                                    </p:animEffect>
                                    <p:anim calcmode="lin" valueType="num">
                                      <p:cBhvr>
                                        <p:cTn id="15" dur="500" fill="hold"/>
                                        <p:tgtEl>
                                          <p:spTgt spid="11469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14691">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14691">
                                            <p:txEl>
                                              <p:pRg st="1" end="1"/>
                                            </p:txEl>
                                          </p:spTgt>
                                        </p:tgtEl>
                                        <p:attrNameLst>
                                          <p:attrName>style.visibility</p:attrName>
                                        </p:attrNameLst>
                                      </p:cBhvr>
                                      <p:to>
                                        <p:strVal val="visible"/>
                                      </p:to>
                                    </p:set>
                                    <p:animEffect transition="in" filter="fade">
                                      <p:cBhvr>
                                        <p:cTn id="21" dur="500"/>
                                        <p:tgtEl>
                                          <p:spTgt spid="114691">
                                            <p:txEl>
                                              <p:pRg st="1" end="1"/>
                                            </p:txEl>
                                          </p:spTgt>
                                        </p:tgtEl>
                                      </p:cBhvr>
                                    </p:animEffect>
                                    <p:anim calcmode="lin" valueType="num">
                                      <p:cBhvr>
                                        <p:cTn id="22" dur="500" fill="hold"/>
                                        <p:tgtEl>
                                          <p:spTgt spid="114691">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14691">
                                            <p:txEl>
                                              <p:pRg st="1" end="1"/>
                                            </p:txEl>
                                          </p:spTgt>
                                        </p:tgtEl>
                                        <p:attrNameLst>
                                          <p:attrName>ppt_y</p:attrName>
                                        </p:attrNameLst>
                                      </p:cBhvr>
                                      <p:tavLst>
                                        <p:tav tm="0">
                                          <p:val>
                                            <p:strVal val="#ppt_y+.05"/>
                                          </p:val>
                                        </p:tav>
                                        <p:tav tm="100000">
                                          <p:val>
                                            <p:strVal val="#ppt_y"/>
                                          </p:val>
                                        </p:tav>
                                      </p:tavLst>
                                    </p:anim>
                                  </p:childTnLst>
                                </p:cTn>
                              </p:par>
                              <p:par>
                                <p:cTn id="24" presetID="44" presetClass="entr" presetSubtype="0" fill="hold" grpId="0" nodeType="withEffect">
                                  <p:stCondLst>
                                    <p:cond delay="0"/>
                                  </p:stCondLst>
                                  <p:childTnLst>
                                    <p:set>
                                      <p:cBhvr>
                                        <p:cTn id="25" dur="1" fill="hold">
                                          <p:stCondLst>
                                            <p:cond delay="0"/>
                                          </p:stCondLst>
                                        </p:cTn>
                                        <p:tgtEl>
                                          <p:spTgt spid="114691">
                                            <p:txEl>
                                              <p:pRg st="2" end="2"/>
                                            </p:txEl>
                                          </p:spTgt>
                                        </p:tgtEl>
                                        <p:attrNameLst>
                                          <p:attrName>style.visibility</p:attrName>
                                        </p:attrNameLst>
                                      </p:cBhvr>
                                      <p:to>
                                        <p:strVal val="visible"/>
                                      </p:to>
                                    </p:set>
                                    <p:animEffect transition="in" filter="fade">
                                      <p:cBhvr>
                                        <p:cTn id="26" dur="500"/>
                                        <p:tgtEl>
                                          <p:spTgt spid="114691">
                                            <p:txEl>
                                              <p:pRg st="2" end="2"/>
                                            </p:txEl>
                                          </p:spTgt>
                                        </p:tgtEl>
                                      </p:cBhvr>
                                    </p:animEffect>
                                    <p:anim calcmode="lin" valueType="num">
                                      <p:cBhvr>
                                        <p:cTn id="27" dur="500" fill="hold"/>
                                        <p:tgtEl>
                                          <p:spTgt spid="114691">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114691">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4" presetClass="entr" presetSubtype="0" fill="hold" grpId="0" nodeType="clickEffect">
                                  <p:stCondLst>
                                    <p:cond delay="0"/>
                                  </p:stCondLst>
                                  <p:childTnLst>
                                    <p:set>
                                      <p:cBhvr>
                                        <p:cTn id="32" dur="1" fill="hold">
                                          <p:stCondLst>
                                            <p:cond delay="0"/>
                                          </p:stCondLst>
                                        </p:cTn>
                                        <p:tgtEl>
                                          <p:spTgt spid="114691">
                                            <p:txEl>
                                              <p:pRg st="3" end="3"/>
                                            </p:txEl>
                                          </p:spTgt>
                                        </p:tgtEl>
                                        <p:attrNameLst>
                                          <p:attrName>style.visibility</p:attrName>
                                        </p:attrNameLst>
                                      </p:cBhvr>
                                      <p:to>
                                        <p:strVal val="visible"/>
                                      </p:to>
                                    </p:set>
                                    <p:animEffect transition="in" filter="fade">
                                      <p:cBhvr>
                                        <p:cTn id="33" dur="500"/>
                                        <p:tgtEl>
                                          <p:spTgt spid="114691">
                                            <p:txEl>
                                              <p:pRg st="3" end="3"/>
                                            </p:txEl>
                                          </p:spTgt>
                                        </p:tgtEl>
                                      </p:cBhvr>
                                    </p:animEffect>
                                    <p:anim calcmode="lin" valueType="num">
                                      <p:cBhvr>
                                        <p:cTn id="34" dur="500" fill="hold"/>
                                        <p:tgtEl>
                                          <p:spTgt spid="114691">
                                            <p:txEl>
                                              <p:pRg st="3" end="3"/>
                                            </p:txEl>
                                          </p:spTgt>
                                        </p:tgtEl>
                                        <p:attrNameLst>
                                          <p:attrName>ppt_x</p:attrName>
                                        </p:attrNameLst>
                                      </p:cBhvr>
                                      <p:tavLst>
                                        <p:tav tm="0">
                                          <p:val>
                                            <p:strVal val="#ppt_x"/>
                                          </p:val>
                                        </p:tav>
                                        <p:tav tm="100000">
                                          <p:val>
                                            <p:strVal val="#ppt_x"/>
                                          </p:val>
                                        </p:tav>
                                      </p:tavLst>
                                    </p:anim>
                                    <p:anim calcmode="lin" valueType="num">
                                      <p:cBhvr>
                                        <p:cTn id="35" dur="500" fill="hold"/>
                                        <p:tgtEl>
                                          <p:spTgt spid="114691">
                                            <p:txEl>
                                              <p:pRg st="3" end="3"/>
                                            </p:txEl>
                                          </p:spTgt>
                                        </p:tgtEl>
                                        <p:attrNameLst>
                                          <p:attrName>ppt_y</p:attrName>
                                        </p:attrNameLst>
                                      </p:cBhvr>
                                      <p:tavLst>
                                        <p:tav tm="0">
                                          <p:val>
                                            <p:strVal val="#ppt_y+.05"/>
                                          </p:val>
                                        </p:tav>
                                        <p:tav tm="100000">
                                          <p:val>
                                            <p:strVal val="#ppt_y"/>
                                          </p:val>
                                        </p:tav>
                                      </p:tavLst>
                                    </p:anim>
                                  </p:childTnLst>
                                </p:cTn>
                              </p:par>
                              <p:par>
                                <p:cTn id="36" presetID="44" presetClass="entr" presetSubtype="0" fill="hold" grpId="0" nodeType="withEffect">
                                  <p:stCondLst>
                                    <p:cond delay="0"/>
                                  </p:stCondLst>
                                  <p:childTnLst>
                                    <p:set>
                                      <p:cBhvr>
                                        <p:cTn id="37" dur="1" fill="hold">
                                          <p:stCondLst>
                                            <p:cond delay="0"/>
                                          </p:stCondLst>
                                        </p:cTn>
                                        <p:tgtEl>
                                          <p:spTgt spid="114691">
                                            <p:txEl>
                                              <p:pRg st="4" end="4"/>
                                            </p:txEl>
                                          </p:spTgt>
                                        </p:tgtEl>
                                        <p:attrNameLst>
                                          <p:attrName>style.visibility</p:attrName>
                                        </p:attrNameLst>
                                      </p:cBhvr>
                                      <p:to>
                                        <p:strVal val="visible"/>
                                      </p:to>
                                    </p:set>
                                    <p:animEffect transition="in" filter="fade">
                                      <p:cBhvr>
                                        <p:cTn id="38" dur="500"/>
                                        <p:tgtEl>
                                          <p:spTgt spid="114691">
                                            <p:txEl>
                                              <p:pRg st="4" end="4"/>
                                            </p:txEl>
                                          </p:spTgt>
                                        </p:tgtEl>
                                      </p:cBhvr>
                                    </p:animEffect>
                                    <p:anim calcmode="lin" valueType="num">
                                      <p:cBhvr>
                                        <p:cTn id="39" dur="500" fill="hold"/>
                                        <p:tgtEl>
                                          <p:spTgt spid="114691">
                                            <p:txEl>
                                              <p:pRg st="4" end="4"/>
                                            </p:txEl>
                                          </p:spTgt>
                                        </p:tgtEl>
                                        <p:attrNameLst>
                                          <p:attrName>ppt_x</p:attrName>
                                        </p:attrNameLst>
                                      </p:cBhvr>
                                      <p:tavLst>
                                        <p:tav tm="0">
                                          <p:val>
                                            <p:strVal val="#ppt_x"/>
                                          </p:val>
                                        </p:tav>
                                        <p:tav tm="100000">
                                          <p:val>
                                            <p:strVal val="#ppt_x"/>
                                          </p:val>
                                        </p:tav>
                                      </p:tavLst>
                                    </p:anim>
                                    <p:anim calcmode="lin" valueType="num">
                                      <p:cBhvr>
                                        <p:cTn id="40" dur="500" fill="hold"/>
                                        <p:tgtEl>
                                          <p:spTgt spid="114691">
                                            <p:txEl>
                                              <p:pRg st="4" end="4"/>
                                            </p:txEl>
                                          </p:spTgt>
                                        </p:tgtEl>
                                        <p:attrNameLst>
                                          <p:attrName>ppt_y</p:attrName>
                                        </p:attrNameLst>
                                      </p:cBhvr>
                                      <p:tavLst>
                                        <p:tav tm="0">
                                          <p:val>
                                            <p:strVal val="#ppt_y+.05"/>
                                          </p:val>
                                        </p:tav>
                                        <p:tav tm="100000">
                                          <p:val>
                                            <p:strVal val="#ppt_y"/>
                                          </p:val>
                                        </p:tav>
                                      </p:tavLst>
                                    </p:anim>
                                  </p:childTnLst>
                                </p:cTn>
                              </p:par>
                              <p:par>
                                <p:cTn id="41" presetID="44" presetClass="entr" presetSubtype="0" fill="hold" grpId="0" nodeType="withEffect">
                                  <p:stCondLst>
                                    <p:cond delay="0"/>
                                  </p:stCondLst>
                                  <p:childTnLst>
                                    <p:set>
                                      <p:cBhvr>
                                        <p:cTn id="42" dur="1" fill="hold">
                                          <p:stCondLst>
                                            <p:cond delay="0"/>
                                          </p:stCondLst>
                                        </p:cTn>
                                        <p:tgtEl>
                                          <p:spTgt spid="114691">
                                            <p:txEl>
                                              <p:pRg st="5" end="5"/>
                                            </p:txEl>
                                          </p:spTgt>
                                        </p:tgtEl>
                                        <p:attrNameLst>
                                          <p:attrName>style.visibility</p:attrName>
                                        </p:attrNameLst>
                                      </p:cBhvr>
                                      <p:to>
                                        <p:strVal val="visible"/>
                                      </p:to>
                                    </p:set>
                                    <p:animEffect transition="in" filter="fade">
                                      <p:cBhvr>
                                        <p:cTn id="43" dur="500"/>
                                        <p:tgtEl>
                                          <p:spTgt spid="114691">
                                            <p:txEl>
                                              <p:pRg st="5" end="5"/>
                                            </p:txEl>
                                          </p:spTgt>
                                        </p:tgtEl>
                                      </p:cBhvr>
                                    </p:animEffect>
                                    <p:anim calcmode="lin" valueType="num">
                                      <p:cBhvr>
                                        <p:cTn id="44" dur="500" fill="hold"/>
                                        <p:tgtEl>
                                          <p:spTgt spid="114691">
                                            <p:txEl>
                                              <p:pRg st="5" end="5"/>
                                            </p:txEl>
                                          </p:spTgt>
                                        </p:tgtEl>
                                        <p:attrNameLst>
                                          <p:attrName>ppt_x</p:attrName>
                                        </p:attrNameLst>
                                      </p:cBhvr>
                                      <p:tavLst>
                                        <p:tav tm="0">
                                          <p:val>
                                            <p:strVal val="#ppt_x"/>
                                          </p:val>
                                        </p:tav>
                                        <p:tav tm="100000">
                                          <p:val>
                                            <p:strVal val="#ppt_x"/>
                                          </p:val>
                                        </p:tav>
                                      </p:tavLst>
                                    </p:anim>
                                    <p:anim calcmode="lin" valueType="num">
                                      <p:cBhvr>
                                        <p:cTn id="45" dur="500" fill="hold"/>
                                        <p:tgtEl>
                                          <p:spTgt spid="114691">
                                            <p:txEl>
                                              <p:pRg st="5" end="5"/>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p:bldP spid="114691" grpId="0" build="p"/>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15714" name="Rectangle 2"/>
          <p:cNvSpPr>
            <a:spLocks noGrp="1" noChangeArrowheads="1"/>
          </p:cNvSpPr>
          <p:nvPr>
            <p:ph type="title" idx="4294967295"/>
          </p:nvPr>
        </p:nvSpPr>
        <p:spPr>
          <a:xfrm>
            <a:off x="1150938" y="214313"/>
            <a:ext cx="7793037" cy="681037"/>
          </a:xfrm>
        </p:spPr>
        <p:txBody>
          <a:bodyPr/>
          <a:lstStyle/>
          <a:p>
            <a:pPr eaLnBrk="1" hangingPunct="1">
              <a:defRPr/>
            </a:pPr>
            <a:r>
              <a:rPr lang="en-US" sz="2400" b="1" dirty="0">
                <a:effectLst>
                  <a:outerShdw blurRad="38100" dist="38100" dir="2700000" algn="tl">
                    <a:srgbClr val="C0C0C0"/>
                  </a:outerShdw>
                </a:effectLst>
                <a:cs typeface="Times New Roman" pitchFamily="18" charset="0"/>
              </a:rPr>
              <a:t>The Newborns</a:t>
            </a:r>
            <a:br>
              <a:rPr lang="en-US" sz="2400" b="1" dirty="0">
                <a:effectLst>
                  <a:outerShdw blurRad="38100" dist="38100" dir="2700000" algn="tl">
                    <a:srgbClr val="C0C0C0"/>
                  </a:outerShdw>
                </a:effectLst>
                <a:cs typeface="Times New Roman" pitchFamily="18" charset="0"/>
              </a:rPr>
            </a:br>
            <a:r>
              <a:rPr lang="en-US" sz="2400" b="1" dirty="0">
                <a:solidFill>
                  <a:srgbClr val="FF0000"/>
                </a:solidFill>
                <a:effectLst>
                  <a:outerShdw blurRad="38100" dist="38100" dir="2700000" algn="tl">
                    <a:srgbClr val="C0C0C0"/>
                  </a:outerShdw>
                </a:effectLst>
                <a:cs typeface="Times New Roman" pitchFamily="18" charset="0"/>
              </a:rPr>
              <a:t>The Newborn and Their Reflexes</a:t>
            </a:r>
            <a:r>
              <a:rPr lang="en-US" sz="2400" b="1" dirty="0">
                <a:solidFill>
                  <a:srgbClr val="FF0000"/>
                </a:solidFill>
                <a:effectLst>
                  <a:outerShdw blurRad="38100" dist="38100" dir="2700000" algn="tl">
                    <a:srgbClr val="C0C0C0"/>
                  </a:outerShdw>
                </a:effectLst>
              </a:rPr>
              <a:t> (cont.)</a:t>
            </a:r>
            <a:endParaRPr lang="en-US" sz="2400" b="1" dirty="0" smtClean="0">
              <a:effectLst>
                <a:outerShdw blurRad="38100" dist="38100" dir="2700000" algn="tl">
                  <a:srgbClr val="C0C0C0"/>
                </a:outerShdw>
              </a:effectLst>
            </a:endParaRPr>
          </a:p>
        </p:txBody>
      </p:sp>
      <p:sp>
        <p:nvSpPr>
          <p:cNvPr id="115715" name="Rectangle 3"/>
          <p:cNvSpPr>
            <a:spLocks noGrp="1" noChangeArrowheads="1"/>
          </p:cNvSpPr>
          <p:nvPr>
            <p:ph type="body" idx="4294967295"/>
          </p:nvPr>
        </p:nvSpPr>
        <p:spPr>
          <a:xfrm>
            <a:off x="0" y="857250"/>
            <a:ext cx="9144000" cy="6000750"/>
          </a:xfrm>
        </p:spPr>
        <p:txBody>
          <a:bodyPr/>
          <a:lstStyle/>
          <a:p>
            <a:pPr eaLnBrk="1" hangingPunct="1"/>
            <a:r>
              <a:rPr lang="en-US" sz="3800" b="1" dirty="0" smtClean="0">
                <a:solidFill>
                  <a:srgbClr val="C00000"/>
                </a:solidFill>
                <a:cs typeface="Times New Roman" pitchFamily="18" charset="0"/>
              </a:rPr>
              <a:t>Moro Reflex: </a:t>
            </a:r>
          </a:p>
          <a:p>
            <a:pPr lvl="1" eaLnBrk="1" hangingPunct="1"/>
            <a:r>
              <a:rPr lang="en-US" sz="3400" b="1" dirty="0" smtClean="0">
                <a:cs typeface="Times New Roman" pitchFamily="18" charset="0"/>
              </a:rPr>
              <a:t>If a baby’s position is abruptly changed or if he is startled by a loud noise, he will make a hugging motion</a:t>
            </a:r>
          </a:p>
          <a:p>
            <a:pPr lvl="1" eaLnBrk="1" hangingPunct="1"/>
            <a:endParaRPr lang="en-US" sz="3400" b="1" dirty="0">
              <a:cs typeface="Times New Roman" pitchFamily="18" charset="0"/>
            </a:endParaRPr>
          </a:p>
          <a:p>
            <a:pPr lvl="1" eaLnBrk="1" hangingPunct="1"/>
            <a:endParaRPr lang="en-US" sz="3400" b="1" dirty="0" smtClean="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15714"/>
                                        </p:tgtEl>
                                        <p:attrNameLst>
                                          <p:attrName>style.visibility</p:attrName>
                                        </p:attrNameLst>
                                      </p:cBhvr>
                                      <p:to>
                                        <p:strVal val="visible"/>
                                      </p:to>
                                    </p:set>
                                    <p:anim calcmode="lin" valueType="num">
                                      <p:cBhvr>
                                        <p:cTn id="7" dur="1000" fill="hold"/>
                                        <p:tgtEl>
                                          <p:spTgt spid="115714"/>
                                        </p:tgtEl>
                                        <p:attrNameLst>
                                          <p:attrName>ppt_x</p:attrName>
                                        </p:attrNameLst>
                                      </p:cBhvr>
                                      <p:tavLst>
                                        <p:tav tm="0">
                                          <p:val>
                                            <p:strVal val="#ppt_x-.2"/>
                                          </p:val>
                                        </p:tav>
                                        <p:tav tm="100000">
                                          <p:val>
                                            <p:strVal val="#ppt_x"/>
                                          </p:val>
                                        </p:tav>
                                      </p:tavLst>
                                    </p:anim>
                                    <p:anim calcmode="lin" valueType="num">
                                      <p:cBhvr>
                                        <p:cTn id="8" dur="1000" fill="hold"/>
                                        <p:tgtEl>
                                          <p:spTgt spid="11571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57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15715">
                                            <p:txEl>
                                              <p:pRg st="0" end="0"/>
                                            </p:txEl>
                                          </p:spTgt>
                                        </p:tgtEl>
                                        <p:attrNameLst>
                                          <p:attrName>style.visibility</p:attrName>
                                        </p:attrNameLst>
                                      </p:cBhvr>
                                      <p:to>
                                        <p:strVal val="visible"/>
                                      </p:to>
                                    </p:set>
                                    <p:animEffect transition="in" filter="fade">
                                      <p:cBhvr>
                                        <p:cTn id="14" dur="500"/>
                                        <p:tgtEl>
                                          <p:spTgt spid="115715">
                                            <p:txEl>
                                              <p:pRg st="0" end="0"/>
                                            </p:txEl>
                                          </p:spTgt>
                                        </p:tgtEl>
                                      </p:cBhvr>
                                    </p:animEffect>
                                    <p:anim calcmode="lin" valueType="num">
                                      <p:cBhvr>
                                        <p:cTn id="15" dur="500" fill="hold"/>
                                        <p:tgtEl>
                                          <p:spTgt spid="11571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15715">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15715">
                                            <p:txEl>
                                              <p:pRg st="1" end="1"/>
                                            </p:txEl>
                                          </p:spTgt>
                                        </p:tgtEl>
                                        <p:attrNameLst>
                                          <p:attrName>style.visibility</p:attrName>
                                        </p:attrNameLst>
                                      </p:cBhvr>
                                      <p:to>
                                        <p:strVal val="visible"/>
                                      </p:to>
                                    </p:set>
                                    <p:animEffect transition="in" filter="fade">
                                      <p:cBhvr>
                                        <p:cTn id="19" dur="500"/>
                                        <p:tgtEl>
                                          <p:spTgt spid="115715">
                                            <p:txEl>
                                              <p:pRg st="1" end="1"/>
                                            </p:txEl>
                                          </p:spTgt>
                                        </p:tgtEl>
                                      </p:cBhvr>
                                    </p:animEffect>
                                    <p:anim calcmode="lin" valueType="num">
                                      <p:cBhvr>
                                        <p:cTn id="20" dur="500" fill="hold"/>
                                        <p:tgtEl>
                                          <p:spTgt spid="115715">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15715">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5714" grpId="0"/>
      <p:bldP spid="115715" grpId="0" build="p"/>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pic>
        <p:nvPicPr>
          <p:cNvPr id="24578" name="Picture 2" descr="030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900" y="1142746"/>
            <a:ext cx="8966200" cy="5715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395536" y="188640"/>
            <a:ext cx="5904656" cy="954107"/>
          </a:xfrm>
          <a:prstGeom prst="rect">
            <a:avLst/>
          </a:prstGeom>
          <a:noFill/>
        </p:spPr>
        <p:txBody>
          <a:bodyPr wrap="square" rtlCol="0">
            <a:spAutoFit/>
          </a:bodyPr>
          <a:lstStyle/>
          <a:p>
            <a:r>
              <a:rPr lang="en-US" sz="2800" b="1" dirty="0" smtClean="0">
                <a:solidFill>
                  <a:srgbClr val="0000FF"/>
                </a:solidFill>
                <a:effectLst>
                  <a:outerShdw blurRad="38100" dist="38100" dir="2700000" algn="tl">
                    <a:srgbClr val="C0C0C0"/>
                  </a:outerShdw>
                </a:effectLst>
                <a:cs typeface="Times New Roman" pitchFamily="18" charset="0"/>
              </a:rPr>
              <a:t>The Newborn (cont.)</a:t>
            </a:r>
          </a:p>
          <a:p>
            <a:r>
              <a:rPr lang="en-US" sz="2800" dirty="0" smtClean="0">
                <a:solidFill>
                  <a:srgbClr val="FF0000"/>
                </a:solidFill>
              </a:rPr>
              <a:t>Motor Development</a:t>
            </a:r>
            <a:endParaRPr lang="th-TH" sz="2800" dirty="0">
              <a:solidFill>
                <a:srgbClr val="FF0000"/>
              </a:solidFill>
            </a:endParaRPr>
          </a:p>
        </p:txBody>
      </p:sp>
    </p:spTree>
    <p:extLst>
      <p:ext uri="{BB962C8B-B14F-4D97-AF65-F5344CB8AC3E}">
        <p14:creationId xmlns:p14="http://schemas.microsoft.com/office/powerpoint/2010/main" val="718960408"/>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7793037" cy="1702519"/>
          </a:xfrm>
        </p:spPr>
        <p:txBody>
          <a:bodyPr/>
          <a:lstStyle/>
          <a:p>
            <a:r>
              <a:rPr lang="en-US" b="1" dirty="0" smtClean="0">
                <a:solidFill>
                  <a:srgbClr val="0000FF"/>
                </a:solidFill>
                <a:effectLst>
                  <a:outerShdw blurRad="38100" dist="38100" dir="2700000" algn="tl">
                    <a:srgbClr val="C0C0C0"/>
                  </a:outerShdw>
                </a:effectLst>
                <a:cs typeface="Times New Roman" pitchFamily="18" charset="0"/>
              </a:rPr>
              <a:t/>
            </a:r>
            <a:br>
              <a:rPr lang="en-US" b="1" dirty="0" smtClean="0">
                <a:solidFill>
                  <a:srgbClr val="0000FF"/>
                </a:solidFill>
                <a:effectLst>
                  <a:outerShdw blurRad="38100" dist="38100" dir="2700000" algn="tl">
                    <a:srgbClr val="C0C0C0"/>
                  </a:outerShdw>
                </a:effectLst>
                <a:cs typeface="Times New Roman" pitchFamily="18" charset="0"/>
              </a:rPr>
            </a:br>
            <a:r>
              <a:rPr lang="en-US" b="1" dirty="0">
                <a:solidFill>
                  <a:srgbClr val="0000FF"/>
                </a:solidFill>
                <a:effectLst>
                  <a:outerShdw blurRad="38100" dist="38100" dir="2700000" algn="tl">
                    <a:srgbClr val="C0C0C0"/>
                  </a:outerShdw>
                </a:effectLst>
                <a:cs typeface="Times New Roman" pitchFamily="18" charset="0"/>
              </a:rPr>
              <a:t/>
            </a:r>
            <a:br>
              <a:rPr lang="en-US" b="1" dirty="0">
                <a:solidFill>
                  <a:srgbClr val="0000FF"/>
                </a:solidFill>
                <a:effectLst>
                  <a:outerShdw blurRad="38100" dist="38100" dir="2700000" algn="tl">
                    <a:srgbClr val="C0C0C0"/>
                  </a:outerShdw>
                </a:effectLst>
                <a:cs typeface="Times New Roman" pitchFamily="18" charset="0"/>
              </a:rPr>
            </a:br>
            <a:r>
              <a:rPr lang="en-US" b="1" dirty="0" smtClean="0">
                <a:solidFill>
                  <a:srgbClr val="0000FF"/>
                </a:solidFill>
                <a:effectLst>
                  <a:outerShdw blurRad="38100" dist="38100" dir="2700000" algn="tl">
                    <a:srgbClr val="C0C0C0"/>
                  </a:outerShdw>
                </a:effectLst>
                <a:cs typeface="Times New Roman" pitchFamily="18" charset="0"/>
              </a:rPr>
              <a:t/>
            </a:r>
            <a:br>
              <a:rPr lang="en-US" b="1" dirty="0" smtClean="0">
                <a:solidFill>
                  <a:srgbClr val="0000FF"/>
                </a:solidFill>
                <a:effectLst>
                  <a:outerShdw blurRad="38100" dist="38100" dir="2700000" algn="tl">
                    <a:srgbClr val="C0C0C0"/>
                  </a:outerShdw>
                </a:effectLst>
                <a:cs typeface="Times New Roman" pitchFamily="18" charset="0"/>
              </a:rPr>
            </a:br>
            <a:r>
              <a:rPr lang="en-US" sz="3200" b="1" dirty="0" smtClean="0">
                <a:solidFill>
                  <a:srgbClr val="0000FF"/>
                </a:solidFill>
                <a:effectLst>
                  <a:outerShdw blurRad="38100" dist="38100" dir="2700000" algn="tl">
                    <a:srgbClr val="C0C0C0"/>
                  </a:outerShdw>
                </a:effectLst>
                <a:cs typeface="Times New Roman" pitchFamily="18" charset="0"/>
              </a:rPr>
              <a:t>The Newborn (cont.)</a:t>
            </a:r>
            <a:br>
              <a:rPr lang="en-US" sz="3200" b="1" dirty="0" smtClean="0">
                <a:solidFill>
                  <a:srgbClr val="0000FF"/>
                </a:solidFill>
                <a:effectLst>
                  <a:outerShdw blurRad="38100" dist="38100" dir="2700000" algn="tl">
                    <a:srgbClr val="C0C0C0"/>
                  </a:outerShdw>
                </a:effectLst>
                <a:cs typeface="Times New Roman" pitchFamily="18" charset="0"/>
              </a:rPr>
            </a:br>
            <a:r>
              <a:rPr lang="en-US" sz="3200" dirty="0" smtClean="0">
                <a:solidFill>
                  <a:srgbClr val="FF0000"/>
                </a:solidFill>
              </a:rPr>
              <a:t>Cognitive </a:t>
            </a:r>
            <a:r>
              <a:rPr lang="en-US" sz="3200" dirty="0" smtClean="0">
                <a:solidFill>
                  <a:srgbClr val="FF0000"/>
                </a:solidFill>
              </a:rPr>
              <a:t> Development</a:t>
            </a:r>
            <a:r>
              <a:rPr lang="th-TH" dirty="0" smtClean="0">
                <a:solidFill>
                  <a:srgbClr val="FF0000"/>
                </a:solidFill>
              </a:rPr>
              <a:t/>
            </a:r>
            <a:br>
              <a:rPr lang="th-TH" dirty="0" smtClean="0">
                <a:solidFill>
                  <a:srgbClr val="FF0000"/>
                </a:solidFill>
              </a:rPr>
            </a:br>
            <a:endParaRPr lang="th-TH" dirty="0"/>
          </a:p>
        </p:txBody>
      </p:sp>
      <p:sp>
        <p:nvSpPr>
          <p:cNvPr id="3" name="Content Placeholder 2"/>
          <p:cNvSpPr>
            <a:spLocks noGrp="1"/>
          </p:cNvSpPr>
          <p:nvPr>
            <p:ph idx="1"/>
          </p:nvPr>
        </p:nvSpPr>
        <p:spPr>
          <a:xfrm>
            <a:off x="971600" y="1124744"/>
            <a:ext cx="7983488" cy="5007769"/>
          </a:xfrm>
        </p:spPr>
        <p:txBody>
          <a:bodyPr/>
          <a:lstStyle/>
          <a:p>
            <a:pPr lvl="1" eaLnBrk="1" hangingPunct="1"/>
            <a:r>
              <a:rPr lang="en-US" sz="3400" b="1" dirty="0" smtClean="0"/>
              <a:t>3 days: prefer complex pattern to simple ones.</a:t>
            </a:r>
          </a:p>
          <a:p>
            <a:pPr lvl="1" eaLnBrk="1" hangingPunct="1"/>
            <a:r>
              <a:rPr lang="en-US" sz="3400" b="1" dirty="0" smtClean="0"/>
              <a:t>3- 8 week : recognize the mother’s voice.</a:t>
            </a:r>
          </a:p>
          <a:p>
            <a:pPr lvl="1" eaLnBrk="1" hangingPunct="1"/>
            <a:r>
              <a:rPr lang="en-US" sz="3400" b="1" dirty="0" smtClean="0"/>
              <a:t>20 days: can imitate facial gestures and actions (</a:t>
            </a:r>
            <a:r>
              <a:rPr lang="en-US" sz="3600" b="1" dirty="0" smtClean="0">
                <a:solidFill>
                  <a:srgbClr val="C00000"/>
                </a:solidFill>
              </a:rPr>
              <a:t>Mimicry)</a:t>
            </a:r>
          </a:p>
          <a:p>
            <a:pPr lvl="1" eaLnBrk="1" hangingPunct="1"/>
            <a:r>
              <a:rPr lang="en-US" sz="3600" b="1" dirty="0" smtClean="0"/>
              <a:t>9 months: imitate actions a day later</a:t>
            </a:r>
            <a:endParaRPr lang="en-US" sz="3400" b="1" dirty="0" smtClean="0"/>
          </a:p>
          <a:p>
            <a:pPr lvl="1" eaLnBrk="1" hangingPunct="1"/>
            <a:endParaRPr lang="en-US" sz="3400" b="1" dirty="0" smtClean="0"/>
          </a:p>
          <a:p>
            <a:pPr lvl="1" eaLnBrk="1" hangingPunct="1"/>
            <a:endParaRPr lang="en-US" sz="3400" b="1" dirty="0" smtClean="0"/>
          </a:p>
          <a:p>
            <a:endParaRPr lang="th-TH" dirty="0"/>
          </a:p>
        </p:txBody>
      </p:sp>
    </p:spTree>
    <p:extLst>
      <p:ext uri="{BB962C8B-B14F-4D97-AF65-F5344CB8AC3E}">
        <p14:creationId xmlns:p14="http://schemas.microsoft.com/office/powerpoint/2010/main" val="16600067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9026" name="Rectangle 2"/>
          <p:cNvSpPr>
            <a:spLocks noGrp="1" noChangeArrowheads="1"/>
          </p:cNvSpPr>
          <p:nvPr>
            <p:ph type="title" idx="4294967295"/>
          </p:nvPr>
        </p:nvSpPr>
        <p:spPr>
          <a:xfrm rot="10800000" flipV="1">
            <a:off x="468312" y="260350"/>
            <a:ext cx="8447087" cy="936402"/>
          </a:xfrm>
        </p:spPr>
        <p:txBody>
          <a:bodyPr/>
          <a:lstStyle/>
          <a:p>
            <a:pPr eaLnBrk="1" hangingPunct="1">
              <a:defRPr/>
            </a:pPr>
            <a:r>
              <a:rPr lang="en-US" sz="3600" b="1" dirty="0">
                <a:solidFill>
                  <a:srgbClr val="0000FF"/>
                </a:solidFill>
                <a:effectLst>
                  <a:outerShdw blurRad="38100" dist="38100" dir="2700000" algn="tl">
                    <a:srgbClr val="C0C0C0"/>
                  </a:outerShdw>
                </a:effectLst>
                <a:cs typeface="Times New Roman" pitchFamily="18" charset="0"/>
              </a:rPr>
              <a:t/>
            </a:r>
            <a:br>
              <a:rPr lang="en-US" sz="3600" b="1" dirty="0">
                <a:solidFill>
                  <a:srgbClr val="0000FF"/>
                </a:solidFill>
                <a:effectLst>
                  <a:outerShdw blurRad="38100" dist="38100" dir="2700000" algn="tl">
                    <a:srgbClr val="C0C0C0"/>
                  </a:outerShdw>
                </a:effectLst>
                <a:cs typeface="Times New Roman" pitchFamily="18" charset="0"/>
              </a:rPr>
            </a:br>
            <a:r>
              <a:rPr lang="en-US" sz="3600" b="1" dirty="0">
                <a:solidFill>
                  <a:srgbClr val="0000FF"/>
                </a:solidFill>
                <a:effectLst>
                  <a:outerShdw blurRad="38100" dist="38100" dir="2700000" algn="tl">
                    <a:srgbClr val="C0C0C0"/>
                  </a:outerShdw>
                </a:effectLst>
                <a:cs typeface="Times New Roman" pitchFamily="18" charset="0"/>
              </a:rPr>
              <a:t>The Newborn (cont.)</a:t>
            </a:r>
            <a:br>
              <a:rPr lang="en-US" sz="3600" b="1" dirty="0">
                <a:solidFill>
                  <a:srgbClr val="0000FF"/>
                </a:solidFill>
                <a:effectLst>
                  <a:outerShdw blurRad="38100" dist="38100" dir="2700000" algn="tl">
                    <a:srgbClr val="C0C0C0"/>
                  </a:outerShdw>
                </a:effectLst>
                <a:cs typeface="Times New Roman" pitchFamily="18" charset="0"/>
              </a:rPr>
            </a:br>
            <a:r>
              <a:rPr lang="en-US" sz="3600" dirty="0" smtClean="0">
                <a:solidFill>
                  <a:srgbClr val="FF0000"/>
                </a:solidFill>
              </a:rPr>
              <a:t>Emotional  </a:t>
            </a:r>
            <a:r>
              <a:rPr lang="en-US" sz="3600" dirty="0">
                <a:solidFill>
                  <a:srgbClr val="FF0000"/>
                </a:solidFill>
              </a:rPr>
              <a:t>Development</a:t>
            </a:r>
            <a:endParaRPr lang="en-US" sz="3600" dirty="0" smtClean="0">
              <a:effectLst>
                <a:outerShdw blurRad="38100" dist="38100" dir="2700000" algn="tl">
                  <a:srgbClr val="C0C0C0"/>
                </a:outerShdw>
              </a:effectLst>
              <a:latin typeface="Arial Black" pitchFamily="34" charset="0"/>
            </a:endParaRPr>
          </a:p>
        </p:txBody>
      </p:sp>
      <p:sp>
        <p:nvSpPr>
          <p:cNvPr id="129027" name="Rectangle 3"/>
          <p:cNvSpPr>
            <a:spLocks noGrp="1" noChangeArrowheads="1"/>
          </p:cNvSpPr>
          <p:nvPr>
            <p:ph type="body" idx="4294967295"/>
          </p:nvPr>
        </p:nvSpPr>
        <p:spPr>
          <a:xfrm>
            <a:off x="1182688" y="1268759"/>
            <a:ext cx="7772400" cy="4863753"/>
          </a:xfrm>
        </p:spPr>
        <p:txBody>
          <a:bodyPr/>
          <a:lstStyle/>
          <a:p>
            <a:pPr eaLnBrk="1" hangingPunct="1"/>
            <a:r>
              <a:rPr lang="en-US" dirty="0" smtClean="0">
                <a:latin typeface="Arial" pitchFamily="34" charset="0"/>
                <a:cs typeface="Arial" pitchFamily="34" charset="0"/>
              </a:rPr>
              <a:t>Basic emotions start at 10 weeks of age.</a:t>
            </a:r>
          </a:p>
          <a:p>
            <a:pPr eaLnBrk="1" hangingPunct="1"/>
            <a:r>
              <a:rPr lang="en-US" dirty="0" smtClean="0">
                <a:latin typeface="Arial" pitchFamily="34" charset="0"/>
                <a:cs typeface="Arial" pitchFamily="34" charset="0"/>
              </a:rPr>
              <a:t>The most common expression interest</a:t>
            </a:r>
            <a:r>
              <a:rPr lang="en-US" dirty="0" smtClean="0">
                <a:latin typeface="Arial" pitchFamily="34" charset="0"/>
                <a:cs typeface="Arial" pitchFamily="34" charset="0"/>
                <a:sym typeface="Wingdings" pitchFamily="2" charset="2"/>
              </a:rPr>
              <a:t> joy anger sadness.</a:t>
            </a:r>
          </a:p>
          <a:p>
            <a:pPr eaLnBrk="1" hangingPunct="1"/>
            <a:r>
              <a:rPr lang="en-US" dirty="0" smtClean="0">
                <a:latin typeface="Arial" pitchFamily="34" charset="0"/>
                <a:cs typeface="Arial" pitchFamily="34" charset="0"/>
                <a:sym typeface="Wingdings" pitchFamily="2" charset="2"/>
              </a:rPr>
              <a:t>Before 8 months, smile is random.</a:t>
            </a:r>
          </a:p>
          <a:p>
            <a:pPr eaLnBrk="1" hangingPunct="1"/>
            <a:r>
              <a:rPr lang="en-US" dirty="0" smtClean="0">
                <a:latin typeface="Arial" pitchFamily="34" charset="0"/>
                <a:cs typeface="Arial" pitchFamily="34" charset="0"/>
                <a:sym typeface="Wingdings" pitchFamily="2" charset="2"/>
              </a:rPr>
              <a:t>8 -12 months -  start social smile</a:t>
            </a:r>
            <a:endParaRPr lang="en-US" dirty="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29026"/>
                                        </p:tgtEl>
                                        <p:attrNameLst>
                                          <p:attrName>style.visibility</p:attrName>
                                        </p:attrNameLst>
                                      </p:cBhvr>
                                      <p:to>
                                        <p:strVal val="visible"/>
                                      </p:to>
                                    </p:set>
                                    <p:anim calcmode="lin" valueType="num">
                                      <p:cBhvr>
                                        <p:cTn id="7" dur="1000" fill="hold"/>
                                        <p:tgtEl>
                                          <p:spTgt spid="129026"/>
                                        </p:tgtEl>
                                        <p:attrNameLst>
                                          <p:attrName>ppt_x</p:attrName>
                                        </p:attrNameLst>
                                      </p:cBhvr>
                                      <p:tavLst>
                                        <p:tav tm="0">
                                          <p:val>
                                            <p:strVal val="#ppt_x-.2"/>
                                          </p:val>
                                        </p:tav>
                                        <p:tav tm="100000">
                                          <p:val>
                                            <p:strVal val="#ppt_x"/>
                                          </p:val>
                                        </p:tav>
                                      </p:tavLst>
                                    </p:anim>
                                    <p:anim calcmode="lin" valueType="num">
                                      <p:cBhvr>
                                        <p:cTn id="8" dur="1000" fill="hold"/>
                                        <p:tgtEl>
                                          <p:spTgt spid="1290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290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29027">
                                            <p:txEl>
                                              <p:pRg st="0" end="0"/>
                                            </p:txEl>
                                          </p:spTgt>
                                        </p:tgtEl>
                                        <p:attrNameLst>
                                          <p:attrName>style.visibility</p:attrName>
                                        </p:attrNameLst>
                                      </p:cBhvr>
                                      <p:to>
                                        <p:strVal val="visible"/>
                                      </p:to>
                                    </p:set>
                                    <p:animEffect transition="in" filter="fade">
                                      <p:cBhvr>
                                        <p:cTn id="14" dur="500"/>
                                        <p:tgtEl>
                                          <p:spTgt spid="129027">
                                            <p:txEl>
                                              <p:pRg st="0" end="0"/>
                                            </p:txEl>
                                          </p:spTgt>
                                        </p:tgtEl>
                                      </p:cBhvr>
                                    </p:animEffect>
                                    <p:anim calcmode="lin" valueType="num">
                                      <p:cBhvr>
                                        <p:cTn id="15" dur="500" fill="hold"/>
                                        <p:tgtEl>
                                          <p:spTgt spid="1290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2902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29027">
                                            <p:txEl>
                                              <p:pRg st="1" end="1"/>
                                            </p:txEl>
                                          </p:spTgt>
                                        </p:tgtEl>
                                        <p:attrNameLst>
                                          <p:attrName>style.visibility</p:attrName>
                                        </p:attrNameLst>
                                      </p:cBhvr>
                                      <p:to>
                                        <p:strVal val="visible"/>
                                      </p:to>
                                    </p:set>
                                    <p:animEffect transition="in" filter="fade">
                                      <p:cBhvr>
                                        <p:cTn id="21" dur="500"/>
                                        <p:tgtEl>
                                          <p:spTgt spid="129027">
                                            <p:txEl>
                                              <p:pRg st="1" end="1"/>
                                            </p:txEl>
                                          </p:spTgt>
                                        </p:tgtEl>
                                      </p:cBhvr>
                                    </p:animEffect>
                                    <p:anim calcmode="lin" valueType="num">
                                      <p:cBhvr>
                                        <p:cTn id="22" dur="500" fill="hold"/>
                                        <p:tgtEl>
                                          <p:spTgt spid="12902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29027">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29027">
                                            <p:txEl>
                                              <p:pRg st="2" end="2"/>
                                            </p:txEl>
                                          </p:spTgt>
                                        </p:tgtEl>
                                        <p:attrNameLst>
                                          <p:attrName>style.visibility</p:attrName>
                                        </p:attrNameLst>
                                      </p:cBhvr>
                                      <p:to>
                                        <p:strVal val="visible"/>
                                      </p:to>
                                    </p:set>
                                    <p:animEffect transition="in" filter="fade">
                                      <p:cBhvr>
                                        <p:cTn id="28" dur="500"/>
                                        <p:tgtEl>
                                          <p:spTgt spid="129027">
                                            <p:txEl>
                                              <p:pRg st="2" end="2"/>
                                            </p:txEl>
                                          </p:spTgt>
                                        </p:tgtEl>
                                      </p:cBhvr>
                                    </p:animEffect>
                                    <p:anim calcmode="lin" valueType="num">
                                      <p:cBhvr>
                                        <p:cTn id="29" dur="500" fill="hold"/>
                                        <p:tgtEl>
                                          <p:spTgt spid="129027">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29027">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129027">
                                            <p:txEl>
                                              <p:pRg st="3" end="3"/>
                                            </p:txEl>
                                          </p:spTgt>
                                        </p:tgtEl>
                                        <p:attrNameLst>
                                          <p:attrName>style.visibility</p:attrName>
                                        </p:attrNameLst>
                                      </p:cBhvr>
                                      <p:to>
                                        <p:strVal val="visible"/>
                                      </p:to>
                                    </p:set>
                                    <p:animEffect transition="in" filter="fade">
                                      <p:cBhvr>
                                        <p:cTn id="35" dur="500"/>
                                        <p:tgtEl>
                                          <p:spTgt spid="129027">
                                            <p:txEl>
                                              <p:pRg st="3" end="3"/>
                                            </p:txEl>
                                          </p:spTgt>
                                        </p:tgtEl>
                                      </p:cBhvr>
                                    </p:animEffect>
                                    <p:anim calcmode="lin" valueType="num">
                                      <p:cBhvr>
                                        <p:cTn id="36" dur="500" fill="hold"/>
                                        <p:tgtEl>
                                          <p:spTgt spid="129027">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129027">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26" grpId="0"/>
      <p:bldP spid="129027" grpId="0" build="p"/>
    </p:bld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idx="4294967295"/>
          </p:nvPr>
        </p:nvSpPr>
        <p:spPr>
          <a:xfrm>
            <a:off x="685800" y="914400"/>
            <a:ext cx="8153400" cy="642938"/>
          </a:xfrm>
        </p:spPr>
        <p:txBody>
          <a:bodyPr/>
          <a:lstStyle/>
          <a:p>
            <a:pPr eaLnBrk="1" hangingPunct="1">
              <a:defRPr/>
            </a:pPr>
            <a:r>
              <a:rPr lang="en-US" sz="3200" b="1" dirty="0">
                <a:solidFill>
                  <a:srgbClr val="0000FF"/>
                </a:solidFill>
                <a:effectLst>
                  <a:outerShdw blurRad="38100" dist="38100" dir="2700000" algn="tl">
                    <a:srgbClr val="C0C0C0"/>
                  </a:outerShdw>
                </a:effectLst>
                <a:cs typeface="Times New Roman" pitchFamily="18" charset="0"/>
              </a:rPr>
              <a:t/>
            </a:r>
            <a:br>
              <a:rPr lang="en-US" sz="3200" b="1" dirty="0">
                <a:solidFill>
                  <a:srgbClr val="0000FF"/>
                </a:solidFill>
                <a:effectLst>
                  <a:outerShdw blurRad="38100" dist="38100" dir="2700000" algn="tl">
                    <a:srgbClr val="C0C0C0"/>
                  </a:outerShdw>
                </a:effectLst>
                <a:cs typeface="Times New Roman" pitchFamily="18" charset="0"/>
              </a:rPr>
            </a:br>
            <a:r>
              <a:rPr lang="en-US" sz="4000" dirty="0" smtClean="0">
                <a:solidFill>
                  <a:srgbClr val="0000FF"/>
                </a:solidFill>
                <a:effectLst>
                  <a:outerShdw blurRad="38100" dist="38100" dir="2700000" algn="tl">
                    <a:srgbClr val="C0C0C0"/>
                  </a:outerShdw>
                </a:effectLst>
                <a:latin typeface="Arial Black" pitchFamily="34" charset="0"/>
                <a:cs typeface="Times New Roman" pitchFamily="18" charset="0"/>
              </a:rPr>
              <a:t>Social Development</a:t>
            </a:r>
            <a:endParaRPr lang="en-US" sz="4000" dirty="0" smtClean="0">
              <a:solidFill>
                <a:srgbClr val="0000FF"/>
              </a:solidFill>
              <a:effectLst>
                <a:outerShdw blurRad="38100" dist="38100" dir="2700000" algn="tl">
                  <a:srgbClr val="C0C0C0"/>
                </a:outerShdw>
              </a:effectLst>
              <a:latin typeface="Arial Black" pitchFamily="34" charset="0"/>
            </a:endParaRPr>
          </a:p>
        </p:txBody>
      </p:sp>
      <p:sp>
        <p:nvSpPr>
          <p:cNvPr id="27651" name="Rectangle 3"/>
          <p:cNvSpPr>
            <a:spLocks noGrp="1" noChangeArrowheads="1"/>
          </p:cNvSpPr>
          <p:nvPr>
            <p:ph type="body" idx="4294967295"/>
          </p:nvPr>
        </p:nvSpPr>
        <p:spPr>
          <a:xfrm>
            <a:off x="0" y="2017713"/>
            <a:ext cx="8955088" cy="4114800"/>
          </a:xfrm>
        </p:spPr>
        <p:txBody>
          <a:bodyPr/>
          <a:lstStyle/>
          <a:p>
            <a:pPr eaLnBrk="1" hangingPunct="1"/>
            <a:r>
              <a:rPr lang="en-US" dirty="0" smtClean="0">
                <a:solidFill>
                  <a:srgbClr val="FF6600"/>
                </a:solidFill>
                <a:latin typeface="Arial Black" pitchFamily="34" charset="0"/>
              </a:rPr>
              <a:t>Social Development:</a:t>
            </a:r>
            <a:r>
              <a:rPr lang="en-US" dirty="0" smtClean="0">
                <a:latin typeface="Arial Black" pitchFamily="34" charset="0"/>
              </a:rPr>
              <a:t> Development of self-awareness, attachment to parents or caregivers, and relationships with other children and adults </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7650"/>
                                        </p:tgtEl>
                                        <p:attrNameLst>
                                          <p:attrName>style.visibility</p:attrName>
                                        </p:attrNameLst>
                                      </p:cBhvr>
                                      <p:to>
                                        <p:strVal val="visible"/>
                                      </p:to>
                                    </p:set>
                                    <p:anim calcmode="lin" valueType="num">
                                      <p:cBhvr>
                                        <p:cTn id="7" dur="1000" fill="hold"/>
                                        <p:tgtEl>
                                          <p:spTgt spid="27650"/>
                                        </p:tgtEl>
                                        <p:attrNameLst>
                                          <p:attrName>ppt_x</p:attrName>
                                        </p:attrNameLst>
                                      </p:cBhvr>
                                      <p:tavLst>
                                        <p:tav tm="0">
                                          <p:val>
                                            <p:strVal val="#ppt_x-.2"/>
                                          </p:val>
                                        </p:tav>
                                        <p:tav tm="100000">
                                          <p:val>
                                            <p:strVal val="#ppt_x"/>
                                          </p:val>
                                        </p:tav>
                                      </p:tavLst>
                                    </p:anim>
                                    <p:anim calcmode="lin" valueType="num">
                                      <p:cBhvr>
                                        <p:cTn id="8" dur="1000" fill="hold"/>
                                        <p:tgtEl>
                                          <p:spTgt spid="27650"/>
                                        </p:tgtEl>
                                        <p:attrNameLst>
                                          <p:attrName>ppt_y</p:attrName>
                                        </p:attrNameLst>
                                      </p:cBhvr>
                                      <p:tavLst>
                                        <p:tav tm="0">
                                          <p:val>
                                            <p:strVal val="#ppt_y"/>
                                          </p:val>
                                        </p:tav>
                                        <p:tav tm="100000">
                                          <p:val>
                                            <p:strVal val="#ppt_y"/>
                                          </p:val>
                                        </p:tav>
                                      </p:tavLst>
                                    </p:anim>
                                    <p:animEffect transition="in" filter="wipe(right)" prLst="gradientSize: 0.1">
                                      <p:cBhvr>
                                        <p:cTn id="9" dur="1000"/>
                                        <p:tgtEl>
                                          <p:spTgt spid="2765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7651">
                                            <p:txEl>
                                              <p:pRg st="0" end="0"/>
                                            </p:txEl>
                                          </p:spTgt>
                                        </p:tgtEl>
                                        <p:attrNameLst>
                                          <p:attrName>style.visibility</p:attrName>
                                        </p:attrNameLst>
                                      </p:cBhvr>
                                      <p:to>
                                        <p:strVal val="visible"/>
                                      </p:to>
                                    </p:set>
                                    <p:animEffect transition="in" filter="fade">
                                      <p:cBhvr>
                                        <p:cTn id="14" dur="500"/>
                                        <p:tgtEl>
                                          <p:spTgt spid="27651">
                                            <p:txEl>
                                              <p:pRg st="0" end="0"/>
                                            </p:txEl>
                                          </p:spTgt>
                                        </p:tgtEl>
                                      </p:cBhvr>
                                    </p:animEffect>
                                    <p:anim calcmode="lin" valueType="num">
                                      <p:cBhvr>
                                        <p:cTn id="15" dur="500" fill="hold"/>
                                        <p:tgtEl>
                                          <p:spTgt spid="2765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7651">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22" name="Rectangle 2"/>
          <p:cNvSpPr>
            <a:spLocks noGrp="1" noChangeArrowheads="1"/>
          </p:cNvSpPr>
          <p:nvPr>
            <p:ph type="title" idx="4294967295"/>
          </p:nvPr>
        </p:nvSpPr>
        <p:spPr>
          <a:xfrm>
            <a:off x="539552" y="260648"/>
            <a:ext cx="8299648" cy="432048"/>
          </a:xfrm>
        </p:spPr>
        <p:txBody>
          <a:bodyPr/>
          <a:lstStyle/>
          <a:p>
            <a:pPr eaLnBrk="1" hangingPunct="1">
              <a:defRPr/>
            </a:pPr>
            <a:r>
              <a:rPr lang="en-US" sz="2800" b="1" dirty="0">
                <a:solidFill>
                  <a:srgbClr val="0000FF"/>
                </a:solidFill>
                <a:effectLst>
                  <a:outerShdw blurRad="38100" dist="38100" dir="2700000" algn="tl">
                    <a:srgbClr val="C0C0C0"/>
                  </a:outerShdw>
                </a:effectLst>
                <a:cs typeface="Times New Roman" pitchFamily="18" charset="0"/>
              </a:rPr>
              <a:t/>
            </a:r>
            <a:br>
              <a:rPr lang="en-US" sz="2800" b="1" dirty="0">
                <a:solidFill>
                  <a:srgbClr val="0000FF"/>
                </a:solidFill>
                <a:effectLst>
                  <a:outerShdw blurRad="38100" dist="38100" dir="2700000" algn="tl">
                    <a:srgbClr val="C0C0C0"/>
                  </a:outerShdw>
                </a:effectLst>
                <a:cs typeface="Times New Roman" pitchFamily="18" charset="0"/>
              </a:rPr>
            </a:br>
            <a:r>
              <a:rPr lang="en-US" sz="2800" dirty="0">
                <a:solidFill>
                  <a:srgbClr val="0000FF"/>
                </a:solidFill>
                <a:effectLst>
                  <a:outerShdw blurRad="38100" dist="38100" dir="2700000" algn="tl">
                    <a:srgbClr val="C0C0C0"/>
                  </a:outerShdw>
                </a:effectLst>
                <a:latin typeface="Arial Black" pitchFamily="34" charset="0"/>
                <a:cs typeface="Times New Roman" pitchFamily="18" charset="0"/>
              </a:rPr>
              <a:t>Social </a:t>
            </a:r>
            <a:r>
              <a:rPr lang="en-US" sz="2800" dirty="0" smtClean="0">
                <a:solidFill>
                  <a:srgbClr val="0000FF"/>
                </a:solidFill>
                <a:effectLst>
                  <a:outerShdw blurRad="38100" dist="38100" dir="2700000" algn="tl">
                    <a:srgbClr val="C0C0C0"/>
                  </a:outerShdw>
                </a:effectLst>
                <a:latin typeface="Arial Black" pitchFamily="34" charset="0"/>
                <a:cs typeface="Times New Roman" pitchFamily="18" charset="0"/>
              </a:rPr>
              <a:t>Development </a:t>
            </a:r>
            <a:r>
              <a:rPr lang="en-US" sz="2800" b="1" dirty="0">
                <a:solidFill>
                  <a:srgbClr val="0000FF"/>
                </a:solidFill>
                <a:effectLst>
                  <a:outerShdw blurRad="38100" dist="38100" dir="2700000" algn="tl">
                    <a:srgbClr val="C0C0C0"/>
                  </a:outerShdw>
                </a:effectLst>
                <a:cs typeface="Times New Roman" pitchFamily="18" charset="0"/>
              </a:rPr>
              <a:t>(cont.)</a:t>
            </a:r>
            <a:endParaRPr lang="en-US" sz="2800" dirty="0" smtClean="0">
              <a:solidFill>
                <a:srgbClr val="0000FF"/>
              </a:solidFill>
              <a:effectLst>
                <a:outerShdw blurRad="38100" dist="38100" dir="2700000" algn="tl">
                  <a:srgbClr val="C0C0C0"/>
                </a:outerShdw>
              </a:effectLst>
              <a:latin typeface="Arial Black" pitchFamily="34" charset="0"/>
            </a:endParaRPr>
          </a:p>
        </p:txBody>
      </p:sp>
      <p:sp>
        <p:nvSpPr>
          <p:cNvPr id="30723" name="Rectangle 3"/>
          <p:cNvSpPr>
            <a:spLocks noGrp="1" noChangeArrowheads="1"/>
          </p:cNvSpPr>
          <p:nvPr>
            <p:ph type="body" idx="4294967295"/>
          </p:nvPr>
        </p:nvSpPr>
        <p:spPr>
          <a:xfrm>
            <a:off x="179512" y="908720"/>
            <a:ext cx="8775576" cy="5223793"/>
          </a:xfrm>
        </p:spPr>
        <p:txBody>
          <a:bodyPr/>
          <a:lstStyle/>
          <a:p>
            <a:pPr eaLnBrk="1" hangingPunct="1"/>
            <a:r>
              <a:rPr lang="en-US" sz="2800" dirty="0" smtClean="0">
                <a:solidFill>
                  <a:srgbClr val="FF0000"/>
                </a:solidFill>
                <a:effectLst>
                  <a:outerShdw blurRad="38100" dist="38100" dir="2700000" algn="tl">
                    <a:srgbClr val="C0C0C0"/>
                  </a:outerShdw>
                </a:effectLst>
                <a:latin typeface="Arial Black" pitchFamily="34" charset="0"/>
              </a:rPr>
              <a:t>Attachment</a:t>
            </a:r>
          </a:p>
          <a:p>
            <a:pPr eaLnBrk="1" hangingPunct="1"/>
            <a:r>
              <a:rPr lang="en-US" sz="2800" dirty="0" smtClean="0">
                <a:solidFill>
                  <a:srgbClr val="008000"/>
                </a:solidFill>
                <a:effectLst>
                  <a:outerShdw blurRad="38100" dist="38100" dir="2700000" algn="tl">
                    <a:srgbClr val="C0C0C0"/>
                  </a:outerShdw>
                </a:effectLst>
                <a:latin typeface="Arial Black" pitchFamily="34" charset="0"/>
              </a:rPr>
              <a:t>Emotional Attachment:</a:t>
            </a:r>
          </a:p>
          <a:p>
            <a:pPr eaLnBrk="1" hangingPunct="1"/>
            <a:r>
              <a:rPr lang="en-US" sz="2800" dirty="0" smtClean="0">
                <a:solidFill>
                  <a:srgbClr val="000000"/>
                </a:solidFill>
                <a:effectLst>
                  <a:outerShdw blurRad="38100" dist="38100" dir="2700000" algn="tl">
                    <a:srgbClr val="C0C0C0"/>
                  </a:outerShdw>
                </a:effectLst>
                <a:latin typeface="Arial Black" pitchFamily="34" charset="0"/>
              </a:rPr>
              <a:t>Close emotional bond that infants form with their parents, caregivers, or others.</a:t>
            </a:r>
            <a:endParaRPr lang="en-US" sz="2800" dirty="0" smtClean="0">
              <a:solidFill>
                <a:srgbClr val="000000"/>
              </a:solidFill>
              <a:effectLst>
                <a:outerShdw blurRad="38100" dist="38100" dir="2700000" algn="tl">
                  <a:srgbClr val="C0C0C0"/>
                </a:outerShdw>
              </a:effectLst>
              <a:latin typeface="Arial Black" pitchFamily="34" charset="0"/>
            </a:endParaRPr>
          </a:p>
          <a:p>
            <a:pPr lvl="1" eaLnBrk="1" hangingPunct="1"/>
            <a:r>
              <a:rPr lang="en-US" dirty="0" smtClean="0">
                <a:solidFill>
                  <a:srgbClr val="C00000"/>
                </a:solidFill>
                <a:effectLst>
                  <a:outerShdw blurRad="38100" dist="38100" dir="2700000" algn="tl">
                    <a:srgbClr val="C0C0C0"/>
                  </a:outerShdw>
                </a:effectLst>
                <a:latin typeface="Arial Black" pitchFamily="34" charset="0"/>
              </a:rPr>
              <a:t>Separation Anxiety</a:t>
            </a:r>
          </a:p>
          <a:p>
            <a:pPr eaLnBrk="1" hangingPunct="1"/>
            <a:r>
              <a:rPr lang="en-US" dirty="0" smtClean="0">
                <a:solidFill>
                  <a:srgbClr val="000000"/>
                </a:solidFill>
                <a:latin typeface="Arial Black" pitchFamily="34" charset="0"/>
              </a:rPr>
              <a:t>Crying </a:t>
            </a:r>
            <a:r>
              <a:rPr lang="en-US" dirty="0" smtClean="0">
                <a:solidFill>
                  <a:srgbClr val="000000"/>
                </a:solidFill>
                <a:latin typeface="Arial Black" pitchFamily="34" charset="0"/>
              </a:rPr>
              <a:t>and signs of fear when a child is left alone or is with a stranger; generally appears around 8-12 </a:t>
            </a:r>
            <a:r>
              <a:rPr lang="en-US" dirty="0" smtClean="0">
                <a:solidFill>
                  <a:srgbClr val="000000"/>
                </a:solidFill>
                <a:latin typeface="Arial Black" pitchFamily="34" charset="0"/>
              </a:rPr>
              <a:t>months.</a:t>
            </a:r>
            <a:endParaRPr lang="en-US" dirty="0" smtClean="0">
              <a:solidFill>
                <a:srgbClr val="000000"/>
              </a:solidFill>
              <a:latin typeface="Arial Black"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0722"/>
                                        </p:tgtEl>
                                        <p:attrNameLst>
                                          <p:attrName>style.visibility</p:attrName>
                                        </p:attrNameLst>
                                      </p:cBhvr>
                                      <p:to>
                                        <p:strVal val="visible"/>
                                      </p:to>
                                    </p:set>
                                    <p:anim calcmode="lin" valueType="num">
                                      <p:cBhvr>
                                        <p:cTn id="7" dur="1000" fill="hold"/>
                                        <p:tgtEl>
                                          <p:spTgt spid="30722"/>
                                        </p:tgtEl>
                                        <p:attrNameLst>
                                          <p:attrName>ppt_x</p:attrName>
                                        </p:attrNameLst>
                                      </p:cBhvr>
                                      <p:tavLst>
                                        <p:tav tm="0">
                                          <p:val>
                                            <p:strVal val="#ppt_x-.2"/>
                                          </p:val>
                                        </p:tav>
                                        <p:tav tm="100000">
                                          <p:val>
                                            <p:strVal val="#ppt_x"/>
                                          </p:val>
                                        </p:tav>
                                      </p:tavLst>
                                    </p:anim>
                                    <p:anim calcmode="lin" valueType="num">
                                      <p:cBhvr>
                                        <p:cTn id="8" dur="1000" fill="hold"/>
                                        <p:tgtEl>
                                          <p:spTgt spid="30722"/>
                                        </p:tgtEl>
                                        <p:attrNameLst>
                                          <p:attrName>ppt_y</p:attrName>
                                        </p:attrNameLst>
                                      </p:cBhvr>
                                      <p:tavLst>
                                        <p:tav tm="0">
                                          <p:val>
                                            <p:strVal val="#ppt_y"/>
                                          </p:val>
                                        </p:tav>
                                        <p:tav tm="100000">
                                          <p:val>
                                            <p:strVal val="#ppt_y"/>
                                          </p:val>
                                        </p:tav>
                                      </p:tavLst>
                                    </p:anim>
                                    <p:animEffect transition="in" filter="wipe(right)" prLst="gradientSize: 0.1">
                                      <p:cBhvr>
                                        <p:cTn id="9" dur="1000"/>
                                        <p:tgtEl>
                                          <p:spTgt spid="3072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0723">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0723">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0723">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0723">
                                            <p:txEl>
                                              <p:pRg st="3" end="3"/>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072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idx="4294967295"/>
          </p:nvPr>
        </p:nvSpPr>
        <p:spPr>
          <a:xfrm>
            <a:off x="395536" y="0"/>
            <a:ext cx="8229600" cy="1052736"/>
          </a:xfrm>
        </p:spPr>
        <p:txBody>
          <a:bodyPr/>
          <a:lstStyle/>
          <a:p>
            <a:pPr eaLnBrk="1" hangingPunct="1">
              <a:defRPr/>
            </a:pPr>
            <a:r>
              <a:rPr lang="en-US" sz="2400" dirty="0" smtClean="0">
                <a:solidFill>
                  <a:srgbClr val="0000FF"/>
                </a:solidFill>
                <a:effectLst>
                  <a:outerShdw blurRad="38100" dist="38100" dir="2700000" algn="tl">
                    <a:srgbClr val="C0C0C0"/>
                  </a:outerShdw>
                </a:effectLst>
                <a:latin typeface="Arial Black" pitchFamily="34" charset="0"/>
                <a:cs typeface="Times New Roman" pitchFamily="18" charset="0"/>
              </a:rPr>
              <a:t>Social </a:t>
            </a:r>
            <a:r>
              <a:rPr lang="en-US" sz="2400" dirty="0">
                <a:solidFill>
                  <a:srgbClr val="0000FF"/>
                </a:solidFill>
                <a:effectLst>
                  <a:outerShdw blurRad="38100" dist="38100" dir="2700000" algn="tl">
                    <a:srgbClr val="C0C0C0"/>
                  </a:outerShdw>
                </a:effectLst>
                <a:latin typeface="Arial Black" pitchFamily="34" charset="0"/>
                <a:cs typeface="Times New Roman" pitchFamily="18" charset="0"/>
              </a:rPr>
              <a:t>Development </a:t>
            </a:r>
            <a:r>
              <a:rPr lang="en-US" sz="2400" b="1" dirty="0" smtClean="0">
                <a:solidFill>
                  <a:srgbClr val="0000FF"/>
                </a:solidFill>
                <a:effectLst>
                  <a:outerShdw blurRad="38100" dist="38100" dir="2700000" algn="tl">
                    <a:srgbClr val="C0C0C0"/>
                  </a:outerShdw>
                </a:effectLst>
                <a:cs typeface="Times New Roman" pitchFamily="18" charset="0"/>
              </a:rPr>
              <a:t/>
            </a:r>
            <a:br>
              <a:rPr lang="en-US" sz="2400" b="1" dirty="0" smtClean="0">
                <a:solidFill>
                  <a:srgbClr val="0000FF"/>
                </a:solidFill>
                <a:effectLst>
                  <a:outerShdw blurRad="38100" dist="38100" dir="2700000" algn="tl">
                    <a:srgbClr val="C0C0C0"/>
                  </a:outerShdw>
                </a:effectLst>
                <a:cs typeface="Times New Roman" pitchFamily="18" charset="0"/>
              </a:rPr>
            </a:br>
            <a:r>
              <a:rPr lang="en-US" sz="2400" b="1" dirty="0" smtClean="0">
                <a:solidFill>
                  <a:srgbClr val="FF0000"/>
                </a:solidFill>
                <a:effectLst>
                  <a:outerShdw blurRad="38100" dist="38100" dir="2700000" algn="tl">
                    <a:srgbClr val="C0C0C0"/>
                  </a:outerShdw>
                </a:effectLst>
                <a:cs typeface="Times New Roman" pitchFamily="18" charset="0"/>
              </a:rPr>
              <a:t>Attachment (cont.)</a:t>
            </a:r>
            <a:endParaRPr lang="en-US" sz="2400" dirty="0" smtClean="0">
              <a:solidFill>
                <a:srgbClr val="FF0000"/>
              </a:solidFill>
              <a:effectLst>
                <a:outerShdw blurRad="38100" dist="38100" dir="2700000" algn="tl">
                  <a:srgbClr val="C0C0C0"/>
                </a:outerShdw>
              </a:effectLst>
              <a:latin typeface="Arial Black" pitchFamily="34" charset="0"/>
              <a:cs typeface="Times New Roman" pitchFamily="18" charset="0"/>
            </a:endParaRPr>
          </a:p>
        </p:txBody>
      </p:sp>
      <p:sp>
        <p:nvSpPr>
          <p:cNvPr id="31747" name="Rectangle 3"/>
          <p:cNvSpPr>
            <a:spLocks noGrp="1" noChangeArrowheads="1"/>
          </p:cNvSpPr>
          <p:nvPr>
            <p:ph type="body" idx="4294967295"/>
          </p:nvPr>
        </p:nvSpPr>
        <p:spPr>
          <a:xfrm>
            <a:off x="0" y="1412776"/>
            <a:ext cx="9144000" cy="5292824"/>
          </a:xfrm>
        </p:spPr>
        <p:txBody>
          <a:bodyPr/>
          <a:lstStyle/>
          <a:p>
            <a:pPr eaLnBrk="1" hangingPunct="1"/>
            <a:r>
              <a:rPr lang="en-US" sz="3600" dirty="0" smtClean="0">
                <a:solidFill>
                  <a:srgbClr val="008000"/>
                </a:solidFill>
                <a:latin typeface="Arial Black" pitchFamily="34" charset="0"/>
              </a:rPr>
              <a:t>Attachment Quality </a:t>
            </a:r>
            <a:r>
              <a:rPr lang="en-US" sz="3600" dirty="0" smtClean="0">
                <a:solidFill>
                  <a:srgbClr val="FF6600"/>
                </a:solidFill>
                <a:latin typeface="Arial Black" pitchFamily="34" charset="0"/>
              </a:rPr>
              <a:t>(</a:t>
            </a:r>
            <a:r>
              <a:rPr lang="en-US" sz="3600" dirty="0" smtClean="0">
                <a:effectLst>
                  <a:outerShdw blurRad="38100" dist="38100" dir="2700000" algn="tl">
                    <a:srgbClr val="C0C0C0"/>
                  </a:outerShdw>
                </a:effectLst>
                <a:latin typeface="Arial Black" pitchFamily="34" charset="0"/>
                <a:cs typeface="Times New Roman" pitchFamily="18" charset="0"/>
              </a:rPr>
              <a:t>Mary Ainsworth) </a:t>
            </a:r>
            <a:endParaRPr lang="en-US" sz="3600" dirty="0" smtClean="0">
              <a:solidFill>
                <a:srgbClr val="FF6600"/>
              </a:solidFill>
              <a:latin typeface="Arial Black" pitchFamily="34" charset="0"/>
            </a:endParaRPr>
          </a:p>
          <a:p>
            <a:pPr lvl="1" eaLnBrk="1" hangingPunct="1"/>
            <a:r>
              <a:rPr lang="en-US" sz="3600" dirty="0" smtClean="0">
                <a:solidFill>
                  <a:srgbClr val="C00000"/>
                </a:solidFill>
                <a:latin typeface="Arial Black" pitchFamily="34" charset="0"/>
              </a:rPr>
              <a:t>Secure</a:t>
            </a:r>
            <a:r>
              <a:rPr lang="en-US" sz="3600" dirty="0" smtClean="0">
                <a:solidFill>
                  <a:srgbClr val="0000FF"/>
                </a:solidFill>
                <a:latin typeface="Arial Black" pitchFamily="34" charset="0"/>
              </a:rPr>
              <a:t>: </a:t>
            </a:r>
            <a:r>
              <a:rPr lang="en-US" sz="3600" dirty="0" smtClean="0">
                <a:solidFill>
                  <a:srgbClr val="000000"/>
                </a:solidFill>
                <a:latin typeface="Arial Black" pitchFamily="34" charset="0"/>
              </a:rPr>
              <a:t>Stable and positive emotional </a:t>
            </a:r>
            <a:r>
              <a:rPr lang="en-US" sz="3600" dirty="0" smtClean="0">
                <a:solidFill>
                  <a:srgbClr val="000000"/>
                </a:solidFill>
                <a:latin typeface="Arial Black" pitchFamily="34" charset="0"/>
              </a:rPr>
              <a:t>bond</a:t>
            </a:r>
            <a:endParaRPr lang="en-US" sz="3600" dirty="0" smtClean="0">
              <a:solidFill>
                <a:srgbClr val="000000"/>
              </a:solidFill>
              <a:latin typeface="Arial Black" pitchFamily="34" charset="0"/>
            </a:endParaRPr>
          </a:p>
          <a:p>
            <a:pPr lvl="1" eaLnBrk="1" hangingPunct="1"/>
            <a:r>
              <a:rPr lang="en-US" sz="3600" dirty="0" smtClean="0">
                <a:solidFill>
                  <a:srgbClr val="C00000"/>
                </a:solidFill>
                <a:latin typeface="Arial Black" pitchFamily="34" charset="0"/>
              </a:rPr>
              <a:t>Insecure-Avoidant: </a:t>
            </a:r>
            <a:r>
              <a:rPr lang="en-US" sz="3600" dirty="0" smtClean="0">
                <a:solidFill>
                  <a:srgbClr val="000000"/>
                </a:solidFill>
                <a:latin typeface="Arial Black" pitchFamily="34" charset="0"/>
              </a:rPr>
              <a:t>Tendency to avoid reunion with parent or caregiver; anxious or emotional bond</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 calcmode="lin" valueType="num">
                                      <p:cBhvr>
                                        <p:cTn id="7" dur="1000" fill="hold"/>
                                        <p:tgtEl>
                                          <p:spTgt spid="31746"/>
                                        </p:tgtEl>
                                        <p:attrNameLst>
                                          <p:attrName>ppt_x</p:attrName>
                                        </p:attrNameLst>
                                      </p:cBhvr>
                                      <p:tavLst>
                                        <p:tav tm="0">
                                          <p:val>
                                            <p:strVal val="#ppt_x-.2"/>
                                          </p:val>
                                        </p:tav>
                                        <p:tav tm="100000">
                                          <p:val>
                                            <p:strVal val="#ppt_x"/>
                                          </p:val>
                                        </p:tav>
                                      </p:tavLst>
                                    </p:anim>
                                    <p:anim calcmode="lin" valueType="num">
                                      <p:cBhvr>
                                        <p:cTn id="8" dur="1000" fill="hold"/>
                                        <p:tgtEl>
                                          <p:spTgt spid="31746"/>
                                        </p:tgtEl>
                                        <p:attrNameLst>
                                          <p:attrName>ppt_y</p:attrName>
                                        </p:attrNameLst>
                                      </p:cBhvr>
                                      <p:tavLst>
                                        <p:tav tm="0">
                                          <p:val>
                                            <p:strVal val="#ppt_y"/>
                                          </p:val>
                                        </p:tav>
                                        <p:tav tm="100000">
                                          <p:val>
                                            <p:strVal val="#ppt_y"/>
                                          </p:val>
                                        </p:tav>
                                      </p:tavLst>
                                    </p:anim>
                                    <p:animEffect transition="in" filter="wipe(right)" prLst="gradientSize: 0.1">
                                      <p:cBhvr>
                                        <p:cTn id="9" dur="1000"/>
                                        <p:tgtEl>
                                          <p:spTgt spid="3174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1747">
                                            <p:txEl>
                                              <p:pRg st="0" end="0"/>
                                            </p:txEl>
                                          </p:spTgt>
                                        </p:tgtEl>
                                        <p:attrNameLst>
                                          <p:attrName>style.visibility</p:attrName>
                                        </p:attrNameLst>
                                      </p:cBhvr>
                                      <p:to>
                                        <p:strVal val="visible"/>
                                      </p:to>
                                    </p:set>
                                    <p:animEffect transition="in" filter="fade">
                                      <p:cBhvr>
                                        <p:cTn id="14" dur="500"/>
                                        <p:tgtEl>
                                          <p:spTgt spid="31747">
                                            <p:txEl>
                                              <p:pRg st="0" end="0"/>
                                            </p:txEl>
                                          </p:spTgt>
                                        </p:tgtEl>
                                      </p:cBhvr>
                                    </p:animEffect>
                                    <p:anim calcmode="lin" valueType="num">
                                      <p:cBhvr>
                                        <p:cTn id="15" dur="500" fill="hold"/>
                                        <p:tgtEl>
                                          <p:spTgt spid="3174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174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31747">
                                            <p:txEl>
                                              <p:pRg st="1" end="1"/>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nodeType="clickEffect">
                                  <p:stCondLst>
                                    <p:cond delay="0"/>
                                  </p:stCondLst>
                                  <p:childTnLst>
                                    <p:set>
                                      <p:cBhvr>
                                        <p:cTn id="24" dur="1" fill="hold">
                                          <p:stCondLst>
                                            <p:cond delay="0"/>
                                          </p:stCondLst>
                                        </p:cTn>
                                        <p:tgtEl>
                                          <p:spTgt spid="317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31747" grpId="0" build="p"/>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9090" name="Rectangle 2"/>
          <p:cNvSpPr>
            <a:spLocks noGrp="1" noChangeArrowheads="1"/>
          </p:cNvSpPr>
          <p:nvPr>
            <p:ph type="title" idx="4294967295"/>
          </p:nvPr>
        </p:nvSpPr>
        <p:spPr>
          <a:xfrm>
            <a:off x="685800" y="914400"/>
            <a:ext cx="8229600" cy="381000"/>
          </a:xfrm>
        </p:spPr>
        <p:txBody>
          <a:bodyPr/>
          <a:lstStyle/>
          <a:p>
            <a:pPr eaLnBrk="1" hangingPunct="1">
              <a:defRPr/>
            </a:pPr>
            <a:r>
              <a:rPr lang="en-US" sz="2800" b="1" dirty="0">
                <a:solidFill>
                  <a:srgbClr val="0000FF"/>
                </a:solidFill>
                <a:effectLst>
                  <a:outerShdw blurRad="38100" dist="38100" dir="2700000" algn="tl">
                    <a:srgbClr val="C0C0C0"/>
                  </a:outerShdw>
                </a:effectLst>
                <a:cs typeface="Times New Roman" pitchFamily="18" charset="0"/>
              </a:rPr>
              <a:t/>
            </a:r>
            <a:br>
              <a:rPr lang="en-US" sz="2800" b="1" dirty="0">
                <a:solidFill>
                  <a:srgbClr val="0000FF"/>
                </a:solidFill>
                <a:effectLst>
                  <a:outerShdw blurRad="38100" dist="38100" dir="2700000" algn="tl">
                    <a:srgbClr val="C0C0C0"/>
                  </a:outerShdw>
                </a:effectLst>
                <a:cs typeface="Times New Roman" pitchFamily="18" charset="0"/>
              </a:rPr>
            </a:br>
            <a:r>
              <a:rPr lang="en-US" sz="2800" dirty="0">
                <a:solidFill>
                  <a:srgbClr val="0000FF"/>
                </a:solidFill>
                <a:effectLst>
                  <a:outerShdw blurRad="38100" dist="38100" dir="2700000" algn="tl">
                    <a:srgbClr val="C0C0C0"/>
                  </a:outerShdw>
                </a:effectLst>
                <a:latin typeface="Arial Black" pitchFamily="34" charset="0"/>
                <a:cs typeface="Times New Roman" pitchFamily="18" charset="0"/>
              </a:rPr>
              <a:t>Social Development </a:t>
            </a:r>
            <a:r>
              <a:rPr lang="en-US" sz="2800" b="1" dirty="0">
                <a:solidFill>
                  <a:srgbClr val="0000FF"/>
                </a:solidFill>
                <a:effectLst>
                  <a:outerShdw blurRad="38100" dist="38100" dir="2700000" algn="tl">
                    <a:srgbClr val="C0C0C0"/>
                  </a:outerShdw>
                </a:effectLst>
                <a:cs typeface="Times New Roman" pitchFamily="18" charset="0"/>
              </a:rPr>
              <a:t/>
            </a:r>
            <a:br>
              <a:rPr lang="en-US" sz="2800" b="1" dirty="0">
                <a:solidFill>
                  <a:srgbClr val="0000FF"/>
                </a:solidFill>
                <a:effectLst>
                  <a:outerShdw blurRad="38100" dist="38100" dir="2700000" algn="tl">
                    <a:srgbClr val="C0C0C0"/>
                  </a:outerShdw>
                </a:effectLst>
                <a:cs typeface="Times New Roman" pitchFamily="18" charset="0"/>
              </a:rPr>
            </a:br>
            <a:r>
              <a:rPr lang="en-US" sz="2800" b="1" dirty="0">
                <a:solidFill>
                  <a:srgbClr val="FF0000"/>
                </a:solidFill>
                <a:effectLst>
                  <a:outerShdw blurRad="38100" dist="38100" dir="2700000" algn="tl">
                    <a:srgbClr val="C0C0C0"/>
                  </a:outerShdw>
                </a:effectLst>
                <a:cs typeface="Times New Roman" pitchFamily="18" charset="0"/>
              </a:rPr>
              <a:t>Attachment (cont.)</a:t>
            </a:r>
            <a:endParaRPr lang="en-US" sz="2800" dirty="0" smtClean="0">
              <a:solidFill>
                <a:srgbClr val="FF0000"/>
              </a:solidFill>
              <a:effectLst>
                <a:outerShdw blurRad="38100" dist="38100" dir="2700000" algn="tl">
                  <a:srgbClr val="C0C0C0"/>
                </a:outerShdw>
              </a:effectLst>
              <a:latin typeface="Arial Black" pitchFamily="34" charset="0"/>
              <a:cs typeface="Times New Roman" pitchFamily="18" charset="0"/>
            </a:endParaRPr>
          </a:p>
        </p:txBody>
      </p:sp>
      <p:sp>
        <p:nvSpPr>
          <p:cNvPr id="89091" name="Rectangle 3"/>
          <p:cNvSpPr>
            <a:spLocks noGrp="1" noChangeArrowheads="1"/>
          </p:cNvSpPr>
          <p:nvPr>
            <p:ph type="body" idx="4294967295"/>
          </p:nvPr>
        </p:nvSpPr>
        <p:spPr>
          <a:xfrm>
            <a:off x="0" y="1600200"/>
            <a:ext cx="9144000" cy="5105400"/>
          </a:xfrm>
        </p:spPr>
        <p:txBody>
          <a:bodyPr/>
          <a:lstStyle/>
          <a:p>
            <a:pPr lvl="1" eaLnBrk="1" hangingPunct="1"/>
            <a:r>
              <a:rPr lang="en-US" sz="3200" dirty="0" smtClean="0">
                <a:solidFill>
                  <a:srgbClr val="008000"/>
                </a:solidFill>
                <a:latin typeface="Arial Black" pitchFamily="34" charset="0"/>
              </a:rPr>
              <a:t>Quality of Attachment </a:t>
            </a:r>
            <a:r>
              <a:rPr lang="en-US" sz="3200" dirty="0" smtClean="0">
                <a:solidFill>
                  <a:srgbClr val="FF6600"/>
                </a:solidFill>
                <a:latin typeface="Arial Black" pitchFamily="34" charset="0"/>
              </a:rPr>
              <a:t>(</a:t>
            </a:r>
            <a:r>
              <a:rPr lang="en-US" sz="3200" dirty="0" smtClean="0">
                <a:effectLst>
                  <a:outerShdw blurRad="38100" dist="38100" dir="2700000" algn="tl">
                    <a:srgbClr val="C0C0C0"/>
                  </a:outerShdw>
                </a:effectLst>
                <a:latin typeface="Arial Black" pitchFamily="34" charset="0"/>
                <a:cs typeface="Times New Roman" pitchFamily="18" charset="0"/>
              </a:rPr>
              <a:t>Mary Ainsworth) </a:t>
            </a:r>
            <a:endParaRPr lang="en-US" sz="3200" dirty="0" smtClean="0">
              <a:solidFill>
                <a:srgbClr val="FF6600"/>
              </a:solidFill>
              <a:latin typeface="Arial Black" pitchFamily="34" charset="0"/>
            </a:endParaRPr>
          </a:p>
          <a:p>
            <a:pPr lvl="1" eaLnBrk="1" hangingPunct="1"/>
            <a:endParaRPr lang="en-US" sz="3200" dirty="0" smtClean="0">
              <a:solidFill>
                <a:srgbClr val="008000"/>
              </a:solidFill>
              <a:latin typeface="Arial Black" pitchFamily="34" charset="0"/>
            </a:endParaRPr>
          </a:p>
          <a:p>
            <a:pPr lvl="1" eaLnBrk="1" hangingPunct="1"/>
            <a:r>
              <a:rPr lang="en-US" sz="3200" dirty="0" smtClean="0">
                <a:solidFill>
                  <a:srgbClr val="C00000"/>
                </a:solidFill>
                <a:latin typeface="Arial Black" pitchFamily="34" charset="0"/>
              </a:rPr>
              <a:t>Insecure-Ambivalent</a:t>
            </a:r>
            <a:r>
              <a:rPr lang="en-US" sz="3200" dirty="0" smtClean="0">
                <a:solidFill>
                  <a:srgbClr val="C00000"/>
                </a:solidFill>
                <a:latin typeface="Arial Black" pitchFamily="34" charset="0"/>
              </a:rPr>
              <a:t>: </a:t>
            </a:r>
            <a:r>
              <a:rPr lang="en-US" sz="3200" dirty="0" smtClean="0">
                <a:solidFill>
                  <a:srgbClr val="000000"/>
                </a:solidFill>
                <a:latin typeface="Arial Black" pitchFamily="34" charset="0"/>
              </a:rPr>
              <a:t>Desire to be with parent or caregiver and some resistance to being reunited; also anxious emotional bond</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89090"/>
                                        </p:tgtEl>
                                        <p:attrNameLst>
                                          <p:attrName>style.visibility</p:attrName>
                                        </p:attrNameLst>
                                      </p:cBhvr>
                                      <p:to>
                                        <p:strVal val="visible"/>
                                      </p:to>
                                    </p:set>
                                    <p:anim calcmode="lin" valueType="num">
                                      <p:cBhvr>
                                        <p:cTn id="7" dur="1000" fill="hold"/>
                                        <p:tgtEl>
                                          <p:spTgt spid="89090"/>
                                        </p:tgtEl>
                                        <p:attrNameLst>
                                          <p:attrName>ppt_x</p:attrName>
                                        </p:attrNameLst>
                                      </p:cBhvr>
                                      <p:tavLst>
                                        <p:tav tm="0">
                                          <p:val>
                                            <p:strVal val="#ppt_x-.2"/>
                                          </p:val>
                                        </p:tav>
                                        <p:tav tm="100000">
                                          <p:val>
                                            <p:strVal val="#ppt_x"/>
                                          </p:val>
                                        </p:tav>
                                      </p:tavLst>
                                    </p:anim>
                                    <p:anim calcmode="lin" valueType="num">
                                      <p:cBhvr>
                                        <p:cTn id="8" dur="1000" fill="hold"/>
                                        <p:tgtEl>
                                          <p:spTgt spid="89090"/>
                                        </p:tgtEl>
                                        <p:attrNameLst>
                                          <p:attrName>ppt_y</p:attrName>
                                        </p:attrNameLst>
                                      </p:cBhvr>
                                      <p:tavLst>
                                        <p:tav tm="0">
                                          <p:val>
                                            <p:strVal val="#ppt_y"/>
                                          </p:val>
                                        </p:tav>
                                        <p:tav tm="100000">
                                          <p:val>
                                            <p:strVal val="#ppt_y"/>
                                          </p:val>
                                        </p:tav>
                                      </p:tavLst>
                                    </p:anim>
                                    <p:animEffect transition="in" filter="wipe(right)" prLst="gradientSize: 0.1">
                                      <p:cBhvr>
                                        <p:cTn id="9" dur="1000"/>
                                        <p:tgtEl>
                                          <p:spTgt spid="89090"/>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89091">
                                            <p:txEl>
                                              <p:pRg st="0" end="0"/>
                                            </p:txEl>
                                          </p:spTgt>
                                        </p:tgtEl>
                                        <p:attrNameLst>
                                          <p:attrName>style.visibility</p:attrName>
                                        </p:attrNameLst>
                                      </p:cBhvr>
                                      <p:to>
                                        <p:strVal val="visible"/>
                                      </p:to>
                                    </p:set>
                                    <p:animEffect transition="in" filter="fade">
                                      <p:cBhvr>
                                        <p:cTn id="14" dur="500"/>
                                        <p:tgtEl>
                                          <p:spTgt spid="89091">
                                            <p:txEl>
                                              <p:pRg st="0" end="0"/>
                                            </p:txEl>
                                          </p:spTgt>
                                        </p:tgtEl>
                                      </p:cBhvr>
                                    </p:animEffect>
                                    <p:anim calcmode="lin" valueType="num">
                                      <p:cBhvr>
                                        <p:cTn id="15" dur="500" fill="hold"/>
                                        <p:tgtEl>
                                          <p:spTgt spid="8909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89091">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89091">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0" grpId="0"/>
      <p:bldP spid="89091"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1882" y="116632"/>
            <a:ext cx="8915400" cy="1440160"/>
          </a:xfrm>
        </p:spPr>
        <p:txBody>
          <a:bodyPr/>
          <a:lstStyle/>
          <a:p>
            <a:pPr eaLnBrk="1" hangingPunct="1">
              <a:defRPr/>
            </a:pPr>
            <a:r>
              <a:rPr lang="en-US" sz="3200" dirty="0" smtClean="0">
                <a:solidFill>
                  <a:srgbClr val="0000FF"/>
                </a:solidFill>
                <a:effectLst>
                  <a:outerShdw blurRad="38100" dist="38100" dir="2700000" algn="tl">
                    <a:srgbClr val="C0C0C0"/>
                  </a:outerShdw>
                </a:effectLst>
                <a:latin typeface="Arial Black" pitchFamily="34" charset="0"/>
              </a:rPr>
              <a:t>Parental Influences</a:t>
            </a:r>
            <a:br>
              <a:rPr lang="en-US" sz="3200" dirty="0" smtClean="0">
                <a:solidFill>
                  <a:srgbClr val="0000FF"/>
                </a:solidFill>
                <a:effectLst>
                  <a:outerShdw blurRad="38100" dist="38100" dir="2700000" algn="tl">
                    <a:srgbClr val="C0C0C0"/>
                  </a:outerShdw>
                </a:effectLst>
                <a:latin typeface="Arial Black" pitchFamily="34" charset="0"/>
              </a:rPr>
            </a:br>
            <a:r>
              <a:rPr lang="en-US" sz="3100" dirty="0" smtClean="0">
                <a:solidFill>
                  <a:srgbClr val="FF0000"/>
                </a:solidFill>
                <a:effectLst>
                  <a:outerShdw blurRad="38100" dist="38100" dir="2700000" algn="tl">
                    <a:srgbClr val="C0C0C0"/>
                  </a:outerShdw>
                </a:effectLst>
                <a:latin typeface="Arial Black" pitchFamily="34" charset="0"/>
              </a:rPr>
              <a:t>Parenting Styles </a:t>
            </a:r>
            <a:r>
              <a:rPr lang="en-US" sz="3100" dirty="0">
                <a:solidFill>
                  <a:srgbClr val="FF0000"/>
                </a:solidFill>
                <a:effectLst>
                  <a:outerShdw blurRad="38100" dist="38100" dir="2700000" algn="tl">
                    <a:srgbClr val="C0C0C0"/>
                  </a:outerShdw>
                </a:effectLst>
                <a:latin typeface="Arial Black" pitchFamily="34" charset="0"/>
                <a:cs typeface="Times New Roman" pitchFamily="18" charset="0"/>
              </a:rPr>
              <a:t>(</a:t>
            </a:r>
            <a:r>
              <a:rPr lang="en-US" sz="3100" dirty="0" smtClean="0">
                <a:solidFill>
                  <a:srgbClr val="FF0000"/>
                </a:solidFill>
                <a:effectLst>
                  <a:outerShdw blurRad="38100" dist="38100" dir="2700000" algn="tl">
                    <a:srgbClr val="C0C0C0"/>
                  </a:outerShdw>
                </a:effectLst>
                <a:latin typeface="Arial Black" pitchFamily="34" charset="0"/>
                <a:cs typeface="Times New Roman" pitchFamily="18" charset="0"/>
              </a:rPr>
              <a:t>Baumrind</a:t>
            </a:r>
            <a:r>
              <a:rPr lang="en-US" sz="3100" dirty="0">
                <a:solidFill>
                  <a:srgbClr val="FF0000"/>
                </a:solidFill>
                <a:effectLst>
                  <a:outerShdw blurRad="38100" dist="38100" dir="2700000" algn="tl">
                    <a:srgbClr val="C0C0C0"/>
                  </a:outerShdw>
                </a:effectLst>
                <a:latin typeface="Arial Black" pitchFamily="34" charset="0"/>
                <a:cs typeface="Times New Roman" pitchFamily="18" charset="0"/>
              </a:rPr>
              <a:t>-</a:t>
            </a:r>
            <a:r>
              <a:rPr lang="en-US" sz="3100" dirty="0" smtClean="0">
                <a:solidFill>
                  <a:srgbClr val="FF0000"/>
                </a:solidFill>
                <a:effectLst>
                  <a:outerShdw blurRad="38100" dist="38100" dir="2700000" algn="tl">
                    <a:srgbClr val="C0C0C0"/>
                  </a:outerShdw>
                </a:effectLst>
                <a:latin typeface="Arial Black" pitchFamily="34" charset="0"/>
                <a:cs typeface="Times New Roman" pitchFamily="18" charset="0"/>
              </a:rPr>
              <a:t>1991, 2005)</a:t>
            </a:r>
            <a:r>
              <a:rPr lang="en-US" sz="3100" dirty="0" smtClean="0">
                <a:solidFill>
                  <a:srgbClr val="FF0000"/>
                </a:solidFill>
                <a:effectLst>
                  <a:outerShdw blurRad="38100" dist="38100" dir="2700000" algn="tl">
                    <a:srgbClr val="C0C0C0"/>
                  </a:outerShdw>
                </a:effectLst>
                <a:latin typeface="Arial Black" pitchFamily="34" charset="0"/>
              </a:rPr>
              <a:t> </a:t>
            </a:r>
            <a:endParaRPr lang="en-US" sz="3100" dirty="0" smtClean="0">
              <a:solidFill>
                <a:srgbClr val="FF0000"/>
              </a:solidFill>
              <a:effectLst>
                <a:outerShdw blurRad="38100" dist="38100" dir="2700000" algn="tl">
                  <a:srgbClr val="C0C0C0"/>
                </a:outerShdw>
              </a:effectLst>
              <a:latin typeface="Arial Black" pitchFamily="34" charset="0"/>
            </a:endParaRPr>
          </a:p>
        </p:txBody>
      </p:sp>
      <p:sp>
        <p:nvSpPr>
          <p:cNvPr id="34819" name="Rectangle 3"/>
          <p:cNvSpPr>
            <a:spLocks noGrp="1" noChangeArrowheads="1"/>
          </p:cNvSpPr>
          <p:nvPr>
            <p:ph type="body" idx="4294967295"/>
          </p:nvPr>
        </p:nvSpPr>
        <p:spPr>
          <a:xfrm>
            <a:off x="0" y="1556792"/>
            <a:ext cx="9036496" cy="4844008"/>
          </a:xfrm>
        </p:spPr>
        <p:txBody>
          <a:bodyPr/>
          <a:lstStyle/>
          <a:p>
            <a:pPr eaLnBrk="1" hangingPunct="1"/>
            <a:r>
              <a:rPr lang="en-US" sz="2800" dirty="0" smtClean="0">
                <a:solidFill>
                  <a:srgbClr val="008000"/>
                </a:solidFill>
                <a:latin typeface="Arial Black" pitchFamily="34" charset="0"/>
                <a:cs typeface="Times New Roman" pitchFamily="18" charset="0"/>
              </a:rPr>
              <a:t>1.Authoritarian Parents:</a:t>
            </a:r>
            <a:r>
              <a:rPr lang="en-US" sz="2800" dirty="0" smtClean="0">
                <a:latin typeface="Arial Black" pitchFamily="34" charset="0"/>
                <a:cs typeface="Times New Roman" pitchFamily="18" charset="0"/>
              </a:rPr>
              <a:t> Enforce rigid rules and demand strict obedience to authority;  children tend to be emotionally stiff and lacking in </a:t>
            </a:r>
            <a:r>
              <a:rPr lang="en-US" sz="2800" dirty="0" smtClean="0">
                <a:latin typeface="Arial Black" pitchFamily="34" charset="0"/>
                <a:cs typeface="Times New Roman" pitchFamily="18" charset="0"/>
              </a:rPr>
              <a:t>curiosity.</a:t>
            </a:r>
          </a:p>
          <a:p>
            <a:pPr eaLnBrk="1" hangingPunct="1"/>
            <a:endParaRPr lang="en-US" sz="2800" dirty="0" smtClean="0">
              <a:latin typeface="Arial Black" pitchFamily="34" charset="0"/>
              <a:cs typeface="Times New Roman" pitchFamily="18" charset="0"/>
            </a:endParaRPr>
          </a:p>
          <a:p>
            <a:pPr eaLnBrk="1" hangingPunct="1"/>
            <a:r>
              <a:rPr lang="en-US" sz="2800" dirty="0" smtClean="0">
                <a:solidFill>
                  <a:srgbClr val="008000"/>
                </a:solidFill>
                <a:latin typeface="Arial Black" pitchFamily="34" charset="0"/>
                <a:cs typeface="Times New Roman" pitchFamily="18" charset="0"/>
              </a:rPr>
              <a:t>2.Overly Permissive:</a:t>
            </a:r>
            <a:r>
              <a:rPr lang="en-US" sz="2800" dirty="0" smtClean="0">
                <a:latin typeface="Arial Black" pitchFamily="34" charset="0"/>
                <a:cs typeface="Times New Roman" pitchFamily="18" charset="0"/>
              </a:rPr>
              <a:t> Give little guidance, allow too much freedom, or don’t hold children accountable for their actions; children tend to be dependent and immature and frequently misbehave</a:t>
            </a:r>
          </a:p>
          <a:p>
            <a:pPr eaLnBrk="1" hangingPunct="1"/>
            <a:endParaRPr lang="en-US" dirty="0" smtClean="0">
              <a:latin typeface="Arial Black" pitchFamily="34" charset="0"/>
              <a:cs typeface="Times New Roman" pitchFamily="18"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1000" fill="hold"/>
                                        <p:tgtEl>
                                          <p:spTgt spid="34818"/>
                                        </p:tgtEl>
                                        <p:attrNameLst>
                                          <p:attrName>ppt_x</p:attrName>
                                        </p:attrNameLst>
                                      </p:cBhvr>
                                      <p:tavLst>
                                        <p:tav tm="0">
                                          <p:val>
                                            <p:strVal val="#ppt_x-.2"/>
                                          </p:val>
                                        </p:tav>
                                        <p:tav tm="100000">
                                          <p:val>
                                            <p:strVal val="#ppt_x"/>
                                          </p:val>
                                        </p:tav>
                                      </p:tavLst>
                                    </p:anim>
                                    <p:anim calcmode="lin" valueType="num">
                                      <p:cBhvr>
                                        <p:cTn id="8" dur="1000" fill="hold"/>
                                        <p:tgtEl>
                                          <p:spTgt spid="348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81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4819">
                                            <p:txEl>
                                              <p:pRg st="0" end="0"/>
                                            </p:txEl>
                                          </p:spTgt>
                                        </p:tgtEl>
                                        <p:attrNameLst>
                                          <p:attrName>style.visibility</p:attrName>
                                        </p:attrNameLst>
                                      </p:cBhvr>
                                      <p:to>
                                        <p:strVal val="visible"/>
                                      </p:to>
                                    </p:set>
                                    <p:animEffect transition="in" filter="fade">
                                      <p:cBhvr>
                                        <p:cTn id="14" dur="500"/>
                                        <p:tgtEl>
                                          <p:spTgt spid="34819">
                                            <p:txEl>
                                              <p:pRg st="0" end="0"/>
                                            </p:txEl>
                                          </p:spTgt>
                                        </p:tgtEl>
                                      </p:cBhvr>
                                    </p:animEffect>
                                    <p:anim calcmode="lin" valueType="num">
                                      <p:cBhvr>
                                        <p:cTn id="15" dur="500" fill="hold"/>
                                        <p:tgtEl>
                                          <p:spTgt spid="3481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3481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34819">
                                            <p:txEl>
                                              <p:pRg st="2" end="2"/>
                                            </p:txEl>
                                          </p:spTgt>
                                        </p:tgtEl>
                                        <p:attrNameLst>
                                          <p:attrName>style.visibility</p:attrName>
                                        </p:attrNameLst>
                                      </p:cBhvr>
                                      <p:to>
                                        <p:strVal val="visible"/>
                                      </p:to>
                                    </p:set>
                                    <p:animEffect transition="in" filter="fade">
                                      <p:cBhvr>
                                        <p:cTn id="21" dur="500"/>
                                        <p:tgtEl>
                                          <p:spTgt spid="34819">
                                            <p:txEl>
                                              <p:pRg st="2" end="2"/>
                                            </p:txEl>
                                          </p:spTgt>
                                        </p:tgtEl>
                                      </p:cBhvr>
                                    </p:animEffect>
                                    <p:anim calcmode="lin" valueType="num">
                                      <p:cBhvr>
                                        <p:cTn id="22" dur="500" fill="hold"/>
                                        <p:tgtEl>
                                          <p:spTgt spid="34819">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34819">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Rectangle 2"/>
          <p:cNvSpPr>
            <a:spLocks noGrp="1" noChangeArrowheads="1"/>
          </p:cNvSpPr>
          <p:nvPr>
            <p:ph type="title" idx="4294967295"/>
          </p:nvPr>
        </p:nvSpPr>
        <p:spPr>
          <a:xfrm>
            <a:off x="21882" y="116632"/>
            <a:ext cx="8915400" cy="1440160"/>
          </a:xfrm>
        </p:spPr>
        <p:txBody>
          <a:bodyPr/>
          <a:lstStyle/>
          <a:p>
            <a:pPr eaLnBrk="1" hangingPunct="1">
              <a:defRPr/>
            </a:pPr>
            <a:r>
              <a:rPr lang="en-US" sz="3200" dirty="0" smtClean="0">
                <a:solidFill>
                  <a:srgbClr val="0000FF"/>
                </a:solidFill>
                <a:effectLst>
                  <a:outerShdw blurRad="38100" dist="38100" dir="2700000" algn="tl">
                    <a:srgbClr val="C0C0C0"/>
                  </a:outerShdw>
                </a:effectLst>
                <a:latin typeface="Arial Black" pitchFamily="34" charset="0"/>
              </a:rPr>
              <a:t>Parental Influences</a:t>
            </a:r>
            <a:br>
              <a:rPr lang="en-US" sz="3200" dirty="0" smtClean="0">
                <a:solidFill>
                  <a:srgbClr val="0000FF"/>
                </a:solidFill>
                <a:effectLst>
                  <a:outerShdw blurRad="38100" dist="38100" dir="2700000" algn="tl">
                    <a:srgbClr val="C0C0C0"/>
                  </a:outerShdw>
                </a:effectLst>
                <a:latin typeface="Arial Black" pitchFamily="34" charset="0"/>
              </a:rPr>
            </a:br>
            <a:r>
              <a:rPr lang="en-US" sz="3100" dirty="0" smtClean="0">
                <a:solidFill>
                  <a:srgbClr val="FF0000"/>
                </a:solidFill>
                <a:effectLst>
                  <a:outerShdw blurRad="38100" dist="38100" dir="2700000" algn="tl">
                    <a:srgbClr val="C0C0C0"/>
                  </a:outerShdw>
                </a:effectLst>
                <a:latin typeface="Arial Black" pitchFamily="34" charset="0"/>
              </a:rPr>
              <a:t>Parenting Styles (cont.)</a:t>
            </a:r>
            <a:endParaRPr lang="en-US" sz="3100" dirty="0" smtClean="0">
              <a:solidFill>
                <a:srgbClr val="FF0000"/>
              </a:solidFill>
              <a:effectLst>
                <a:outerShdw blurRad="38100" dist="38100" dir="2700000" algn="tl">
                  <a:srgbClr val="C0C0C0"/>
                </a:outerShdw>
              </a:effectLst>
              <a:latin typeface="Arial Black" pitchFamily="34" charset="0"/>
            </a:endParaRPr>
          </a:p>
        </p:txBody>
      </p:sp>
      <p:sp>
        <p:nvSpPr>
          <p:cNvPr id="34819" name="Rectangle 3"/>
          <p:cNvSpPr>
            <a:spLocks noGrp="1" noChangeArrowheads="1"/>
          </p:cNvSpPr>
          <p:nvPr>
            <p:ph type="body" idx="4294967295"/>
          </p:nvPr>
        </p:nvSpPr>
        <p:spPr>
          <a:xfrm>
            <a:off x="0" y="1556792"/>
            <a:ext cx="9036496" cy="4844008"/>
          </a:xfrm>
        </p:spPr>
        <p:txBody>
          <a:bodyPr/>
          <a:lstStyle/>
          <a:p>
            <a:pPr eaLnBrk="1" hangingPunct="1"/>
            <a:endParaRPr lang="en-US" dirty="0" smtClean="0">
              <a:latin typeface="Arial Black" pitchFamily="34" charset="0"/>
              <a:cs typeface="Times New Roman" pitchFamily="18" charset="0"/>
            </a:endParaRPr>
          </a:p>
          <a:p>
            <a:pPr eaLnBrk="1" hangingPunct="1"/>
            <a:r>
              <a:rPr lang="en-US" dirty="0" smtClean="0">
                <a:solidFill>
                  <a:srgbClr val="008000"/>
                </a:solidFill>
                <a:latin typeface="Arial Black" pitchFamily="34" charset="0"/>
                <a:cs typeface="Times New Roman" pitchFamily="18" charset="0"/>
              </a:rPr>
              <a:t>3.Authoritative:</a:t>
            </a:r>
            <a:r>
              <a:rPr lang="en-US" dirty="0" smtClean="0">
                <a:latin typeface="Arial Black" pitchFamily="34" charset="0"/>
                <a:cs typeface="Times New Roman" pitchFamily="18" charset="0"/>
              </a:rPr>
              <a:t> Provide firm and consistent guidance combined with love and affection;  children tend to be competent, self-controlled, independent, and assertive</a:t>
            </a:r>
            <a:endParaRPr lang="en-US" dirty="0" smtClean="0">
              <a:latin typeface="Arial Black" pitchFamily="34" charset="0"/>
            </a:endParaRPr>
          </a:p>
          <a:p>
            <a:pPr eaLnBrk="1" hangingPunct="1"/>
            <a:endParaRPr lang="en-US" dirty="0" smtClean="0">
              <a:latin typeface="Arial Black" pitchFamily="34" charset="0"/>
              <a:cs typeface="Times New Roman" pitchFamily="18" charset="0"/>
            </a:endParaRPr>
          </a:p>
        </p:txBody>
      </p:sp>
    </p:spTree>
    <p:extLst>
      <p:ext uri="{BB962C8B-B14F-4D97-AF65-F5344CB8AC3E}">
        <p14:creationId xmlns:p14="http://schemas.microsoft.com/office/powerpoint/2010/main" val="1175685180"/>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34818"/>
                                        </p:tgtEl>
                                        <p:attrNameLst>
                                          <p:attrName>style.visibility</p:attrName>
                                        </p:attrNameLst>
                                      </p:cBhvr>
                                      <p:to>
                                        <p:strVal val="visible"/>
                                      </p:to>
                                    </p:set>
                                    <p:anim calcmode="lin" valueType="num">
                                      <p:cBhvr>
                                        <p:cTn id="7" dur="1000" fill="hold"/>
                                        <p:tgtEl>
                                          <p:spTgt spid="34818"/>
                                        </p:tgtEl>
                                        <p:attrNameLst>
                                          <p:attrName>ppt_x</p:attrName>
                                        </p:attrNameLst>
                                      </p:cBhvr>
                                      <p:tavLst>
                                        <p:tav tm="0">
                                          <p:val>
                                            <p:strVal val="#ppt_x-.2"/>
                                          </p:val>
                                        </p:tav>
                                        <p:tav tm="100000">
                                          <p:val>
                                            <p:strVal val="#ppt_x"/>
                                          </p:val>
                                        </p:tav>
                                      </p:tavLst>
                                    </p:anim>
                                    <p:anim calcmode="lin" valueType="num">
                                      <p:cBhvr>
                                        <p:cTn id="8" dur="1000" fill="hold"/>
                                        <p:tgtEl>
                                          <p:spTgt spid="34818"/>
                                        </p:tgtEl>
                                        <p:attrNameLst>
                                          <p:attrName>ppt_y</p:attrName>
                                        </p:attrNameLst>
                                      </p:cBhvr>
                                      <p:tavLst>
                                        <p:tav tm="0">
                                          <p:val>
                                            <p:strVal val="#ppt_y"/>
                                          </p:val>
                                        </p:tav>
                                        <p:tav tm="100000">
                                          <p:val>
                                            <p:strVal val="#ppt_y"/>
                                          </p:val>
                                        </p:tav>
                                      </p:tavLst>
                                    </p:anim>
                                    <p:animEffect transition="in" filter="wipe(right)" prLst="gradientSize: 0.1">
                                      <p:cBhvr>
                                        <p:cTn id="9" dur="1000"/>
                                        <p:tgtEl>
                                          <p:spTgt spid="34818"/>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34819">
                                            <p:txEl>
                                              <p:pRg st="1" end="1"/>
                                            </p:txEl>
                                          </p:spTgt>
                                        </p:tgtEl>
                                        <p:attrNameLst>
                                          <p:attrName>style.visibility</p:attrName>
                                        </p:attrNameLst>
                                      </p:cBhvr>
                                      <p:to>
                                        <p:strVal val="visible"/>
                                      </p:to>
                                    </p:set>
                                    <p:animEffect transition="in" filter="fade">
                                      <p:cBhvr>
                                        <p:cTn id="14" dur="500"/>
                                        <p:tgtEl>
                                          <p:spTgt spid="34819">
                                            <p:txEl>
                                              <p:pRg st="1" end="1"/>
                                            </p:txEl>
                                          </p:spTgt>
                                        </p:tgtEl>
                                      </p:cBhvr>
                                    </p:animEffect>
                                    <p:anim calcmode="lin" valueType="num">
                                      <p:cBhvr>
                                        <p:cTn id="15" dur="500" fill="hold"/>
                                        <p:tgtEl>
                                          <p:spTgt spid="34819">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3481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p:bldP spid="34819"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5170" name="Rectangle 2"/>
          <p:cNvSpPr>
            <a:spLocks noGrp="1" noChangeArrowheads="1"/>
          </p:cNvSpPr>
          <p:nvPr>
            <p:ph type="title" idx="4294967295"/>
          </p:nvPr>
        </p:nvSpPr>
        <p:spPr>
          <a:xfrm>
            <a:off x="1115616" y="188640"/>
            <a:ext cx="7793037" cy="838423"/>
          </a:xfrm>
        </p:spPr>
        <p:txBody>
          <a:bodyPr/>
          <a:lstStyle/>
          <a:p>
            <a:pPr eaLnBrk="1" hangingPunct="1">
              <a:defRPr/>
            </a:pPr>
            <a:r>
              <a:rPr lang="en-US" sz="5100" dirty="0" smtClean="0">
                <a:solidFill>
                  <a:srgbClr val="0000FF"/>
                </a:solidFill>
                <a:effectLst>
                  <a:outerShdw blurRad="38100" dist="38100" dir="2700000" algn="tl">
                    <a:srgbClr val="C0C0C0"/>
                  </a:outerShdw>
                </a:effectLst>
                <a:latin typeface="Arial" pitchFamily="34" charset="0"/>
                <a:cs typeface="Arial" pitchFamily="34" charset="0"/>
              </a:rPr>
              <a:t>Language Development</a:t>
            </a:r>
            <a:r>
              <a:rPr lang="en-US" dirty="0" smtClean="0">
                <a:solidFill>
                  <a:srgbClr val="0000FF"/>
                </a:solidFill>
                <a:effectLst>
                  <a:outerShdw blurRad="38100" dist="38100" dir="2700000" algn="tl">
                    <a:srgbClr val="C0C0C0"/>
                  </a:outerShdw>
                </a:effectLst>
                <a:latin typeface="Arial" pitchFamily="34" charset="0"/>
                <a:cs typeface="Arial" pitchFamily="34" charset="0"/>
              </a:rPr>
              <a:t> </a:t>
            </a:r>
          </a:p>
        </p:txBody>
      </p:sp>
      <p:sp>
        <p:nvSpPr>
          <p:cNvPr id="135171" name="Rectangle 3"/>
          <p:cNvSpPr>
            <a:spLocks noGrp="1" noChangeArrowheads="1"/>
          </p:cNvSpPr>
          <p:nvPr>
            <p:ph type="body" idx="4294967295"/>
          </p:nvPr>
        </p:nvSpPr>
        <p:spPr>
          <a:xfrm>
            <a:off x="1182688" y="1124744"/>
            <a:ext cx="7772400" cy="5007769"/>
          </a:xfrm>
        </p:spPr>
        <p:txBody>
          <a:bodyPr/>
          <a:lstStyle/>
          <a:p>
            <a:pPr eaLnBrk="1" hangingPunct="1">
              <a:lnSpc>
                <a:spcPct val="90000"/>
              </a:lnSpc>
            </a:pPr>
            <a:r>
              <a:rPr lang="en-US" sz="3400" dirty="0" smtClean="0">
                <a:solidFill>
                  <a:srgbClr val="C00000"/>
                </a:solidFill>
                <a:cs typeface="Times New Roman" pitchFamily="18" charset="0"/>
              </a:rPr>
              <a:t>Cooing: </a:t>
            </a:r>
          </a:p>
          <a:p>
            <a:pPr lvl="1" eaLnBrk="1" hangingPunct="1">
              <a:lnSpc>
                <a:spcPct val="90000"/>
              </a:lnSpc>
            </a:pPr>
            <a:r>
              <a:rPr lang="en-US" sz="3000" dirty="0" smtClean="0">
                <a:cs typeface="Times New Roman" pitchFamily="18" charset="0"/>
              </a:rPr>
              <a:t>Spontaneous repetition of vowel sounds by infants; at 6-8 </a:t>
            </a:r>
            <a:r>
              <a:rPr lang="en-US" sz="3000" dirty="0" smtClean="0">
                <a:solidFill>
                  <a:srgbClr val="CC0099"/>
                </a:solidFill>
                <a:cs typeface="Times New Roman" pitchFamily="18" charset="0"/>
              </a:rPr>
              <a:t>weeks</a:t>
            </a:r>
            <a:endParaRPr lang="en-US" sz="3000" b="1" dirty="0" smtClean="0">
              <a:solidFill>
                <a:srgbClr val="CC0099"/>
              </a:solidFill>
              <a:cs typeface="Times New Roman" pitchFamily="18" charset="0"/>
            </a:endParaRPr>
          </a:p>
          <a:p>
            <a:pPr eaLnBrk="1" hangingPunct="1">
              <a:lnSpc>
                <a:spcPct val="90000"/>
              </a:lnSpc>
            </a:pPr>
            <a:r>
              <a:rPr lang="en-US" sz="3400" dirty="0" smtClean="0">
                <a:solidFill>
                  <a:srgbClr val="C00000"/>
                </a:solidFill>
                <a:cs typeface="Times New Roman" pitchFamily="18" charset="0"/>
              </a:rPr>
              <a:t>Babbling: </a:t>
            </a:r>
          </a:p>
          <a:p>
            <a:pPr lvl="1" eaLnBrk="1" hangingPunct="1">
              <a:lnSpc>
                <a:spcPct val="90000"/>
              </a:lnSpc>
            </a:pPr>
            <a:r>
              <a:rPr lang="en-US" sz="3000" dirty="0" smtClean="0">
                <a:cs typeface="Times New Roman" pitchFamily="18" charset="0"/>
              </a:rPr>
              <a:t>Repetition of meaningless language sounds (e.g., </a:t>
            </a:r>
            <a:r>
              <a:rPr lang="en-US" sz="3000" dirty="0" err="1" smtClean="0">
                <a:cs typeface="Times New Roman" pitchFamily="18" charset="0"/>
              </a:rPr>
              <a:t>babababa</a:t>
            </a:r>
            <a:r>
              <a:rPr lang="en-US" sz="3000" dirty="0" smtClean="0">
                <a:cs typeface="Times New Roman" pitchFamily="18" charset="0"/>
              </a:rPr>
              <a:t>); 7 months</a:t>
            </a:r>
            <a:endParaRPr lang="en-US" sz="3000" b="1" dirty="0" smtClean="0">
              <a:cs typeface="Times New Roman" pitchFamily="18"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35170"/>
                                        </p:tgtEl>
                                        <p:attrNameLst>
                                          <p:attrName>style.visibility</p:attrName>
                                        </p:attrNameLst>
                                      </p:cBhvr>
                                      <p:to>
                                        <p:strVal val="visible"/>
                                      </p:to>
                                    </p:set>
                                    <p:anim calcmode="lin" valueType="num">
                                      <p:cBhvr>
                                        <p:cTn id="7" dur="1000" fill="hold"/>
                                        <p:tgtEl>
                                          <p:spTgt spid="135170"/>
                                        </p:tgtEl>
                                        <p:attrNameLst>
                                          <p:attrName>ppt_x</p:attrName>
                                        </p:attrNameLst>
                                      </p:cBhvr>
                                      <p:tavLst>
                                        <p:tav tm="0">
                                          <p:val>
                                            <p:strVal val="#ppt_x-.2"/>
                                          </p:val>
                                        </p:tav>
                                        <p:tav tm="100000">
                                          <p:val>
                                            <p:strVal val="#ppt_x"/>
                                          </p:val>
                                        </p:tav>
                                      </p:tavLst>
                                    </p:anim>
                                    <p:anim calcmode="lin" valueType="num">
                                      <p:cBhvr>
                                        <p:cTn id="8" dur="1000" fill="hold"/>
                                        <p:tgtEl>
                                          <p:spTgt spid="1351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51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5171">
                                            <p:txEl>
                                              <p:pRg st="0" end="0"/>
                                            </p:txEl>
                                          </p:spTgt>
                                        </p:tgtEl>
                                        <p:attrNameLst>
                                          <p:attrName>style.visibility</p:attrName>
                                        </p:attrNameLst>
                                      </p:cBhvr>
                                      <p:to>
                                        <p:strVal val="visible"/>
                                      </p:to>
                                    </p:set>
                                    <p:animEffect transition="in" filter="fade">
                                      <p:cBhvr>
                                        <p:cTn id="14" dur="500"/>
                                        <p:tgtEl>
                                          <p:spTgt spid="135171">
                                            <p:txEl>
                                              <p:pRg st="0" end="0"/>
                                            </p:txEl>
                                          </p:spTgt>
                                        </p:tgtEl>
                                      </p:cBhvr>
                                    </p:animEffect>
                                    <p:anim calcmode="lin" valueType="num">
                                      <p:cBhvr>
                                        <p:cTn id="15" dur="500" fill="hold"/>
                                        <p:tgtEl>
                                          <p:spTgt spid="13517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5171">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35171">
                                            <p:txEl>
                                              <p:pRg st="1" end="1"/>
                                            </p:txEl>
                                          </p:spTgt>
                                        </p:tgtEl>
                                        <p:attrNameLst>
                                          <p:attrName>style.visibility</p:attrName>
                                        </p:attrNameLst>
                                      </p:cBhvr>
                                      <p:to>
                                        <p:strVal val="visible"/>
                                      </p:to>
                                    </p:set>
                                    <p:animEffect transition="in" filter="fade">
                                      <p:cBhvr>
                                        <p:cTn id="19" dur="500"/>
                                        <p:tgtEl>
                                          <p:spTgt spid="135171">
                                            <p:txEl>
                                              <p:pRg st="1" end="1"/>
                                            </p:txEl>
                                          </p:spTgt>
                                        </p:tgtEl>
                                      </p:cBhvr>
                                    </p:animEffect>
                                    <p:anim calcmode="lin" valueType="num">
                                      <p:cBhvr>
                                        <p:cTn id="20" dur="500" fill="hold"/>
                                        <p:tgtEl>
                                          <p:spTgt spid="135171">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135171">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4" presetClass="entr" presetSubtype="0" fill="hold" grpId="0" nodeType="clickEffect">
                                  <p:stCondLst>
                                    <p:cond delay="0"/>
                                  </p:stCondLst>
                                  <p:childTnLst>
                                    <p:set>
                                      <p:cBhvr>
                                        <p:cTn id="25" dur="1" fill="hold">
                                          <p:stCondLst>
                                            <p:cond delay="0"/>
                                          </p:stCondLst>
                                        </p:cTn>
                                        <p:tgtEl>
                                          <p:spTgt spid="135171">
                                            <p:txEl>
                                              <p:pRg st="2" end="2"/>
                                            </p:txEl>
                                          </p:spTgt>
                                        </p:tgtEl>
                                        <p:attrNameLst>
                                          <p:attrName>style.visibility</p:attrName>
                                        </p:attrNameLst>
                                      </p:cBhvr>
                                      <p:to>
                                        <p:strVal val="visible"/>
                                      </p:to>
                                    </p:set>
                                    <p:animEffect transition="in" filter="fade">
                                      <p:cBhvr>
                                        <p:cTn id="26" dur="500"/>
                                        <p:tgtEl>
                                          <p:spTgt spid="135171">
                                            <p:txEl>
                                              <p:pRg st="2" end="2"/>
                                            </p:txEl>
                                          </p:spTgt>
                                        </p:tgtEl>
                                      </p:cBhvr>
                                    </p:animEffect>
                                    <p:anim calcmode="lin" valueType="num">
                                      <p:cBhvr>
                                        <p:cTn id="27" dur="500" fill="hold"/>
                                        <p:tgtEl>
                                          <p:spTgt spid="135171">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135171">
                                            <p:txEl>
                                              <p:pRg st="2" end="2"/>
                                            </p:txEl>
                                          </p:spTgt>
                                        </p:tgtEl>
                                        <p:attrNameLst>
                                          <p:attrName>ppt_y</p:attrName>
                                        </p:attrNameLst>
                                      </p:cBhvr>
                                      <p:tavLst>
                                        <p:tav tm="0">
                                          <p:val>
                                            <p:strVal val="#ppt_y+.05"/>
                                          </p:val>
                                        </p:tav>
                                        <p:tav tm="100000">
                                          <p:val>
                                            <p:strVal val="#ppt_y"/>
                                          </p:val>
                                        </p:tav>
                                      </p:tavLst>
                                    </p:anim>
                                  </p:childTnLst>
                                </p:cTn>
                              </p:par>
                              <p:par>
                                <p:cTn id="29" presetID="44" presetClass="entr" presetSubtype="0" fill="hold" grpId="0" nodeType="withEffect">
                                  <p:stCondLst>
                                    <p:cond delay="0"/>
                                  </p:stCondLst>
                                  <p:childTnLst>
                                    <p:set>
                                      <p:cBhvr>
                                        <p:cTn id="30" dur="1" fill="hold">
                                          <p:stCondLst>
                                            <p:cond delay="0"/>
                                          </p:stCondLst>
                                        </p:cTn>
                                        <p:tgtEl>
                                          <p:spTgt spid="135171">
                                            <p:txEl>
                                              <p:pRg st="3" end="3"/>
                                            </p:txEl>
                                          </p:spTgt>
                                        </p:tgtEl>
                                        <p:attrNameLst>
                                          <p:attrName>style.visibility</p:attrName>
                                        </p:attrNameLst>
                                      </p:cBhvr>
                                      <p:to>
                                        <p:strVal val="visible"/>
                                      </p:to>
                                    </p:set>
                                    <p:animEffect transition="in" filter="fade">
                                      <p:cBhvr>
                                        <p:cTn id="31" dur="500"/>
                                        <p:tgtEl>
                                          <p:spTgt spid="135171">
                                            <p:txEl>
                                              <p:pRg st="3" end="3"/>
                                            </p:txEl>
                                          </p:spTgt>
                                        </p:tgtEl>
                                      </p:cBhvr>
                                    </p:animEffect>
                                    <p:anim calcmode="lin" valueType="num">
                                      <p:cBhvr>
                                        <p:cTn id="32" dur="500" fill="hold"/>
                                        <p:tgtEl>
                                          <p:spTgt spid="135171">
                                            <p:txEl>
                                              <p:pRg st="3" end="3"/>
                                            </p:txEl>
                                          </p:spTgt>
                                        </p:tgtEl>
                                        <p:attrNameLst>
                                          <p:attrName>ppt_x</p:attrName>
                                        </p:attrNameLst>
                                      </p:cBhvr>
                                      <p:tavLst>
                                        <p:tav tm="0">
                                          <p:val>
                                            <p:strVal val="#ppt_x"/>
                                          </p:val>
                                        </p:tav>
                                        <p:tav tm="100000">
                                          <p:val>
                                            <p:strVal val="#ppt_x"/>
                                          </p:val>
                                        </p:tav>
                                      </p:tavLst>
                                    </p:anim>
                                    <p:anim calcmode="lin" valueType="num">
                                      <p:cBhvr>
                                        <p:cTn id="33" dur="500" fill="hold"/>
                                        <p:tgtEl>
                                          <p:spTgt spid="135171">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0" grpId="0"/>
      <p:bldP spid="135171"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1314" name="Rectangle 2"/>
          <p:cNvSpPr>
            <a:spLocks noGrp="1" noChangeArrowheads="1"/>
          </p:cNvSpPr>
          <p:nvPr>
            <p:ph type="title" idx="4294967295"/>
          </p:nvPr>
        </p:nvSpPr>
        <p:spPr/>
        <p:txBody>
          <a:bodyPr/>
          <a:lstStyle/>
          <a:p>
            <a:pPr eaLnBrk="1" hangingPunct="1">
              <a:defRPr/>
            </a:pPr>
            <a:r>
              <a:rPr lang="en-US" sz="5100" dirty="0" smtClean="0">
                <a:effectLst>
                  <a:outerShdw blurRad="38100" dist="38100" dir="2700000" algn="tl">
                    <a:srgbClr val="C0C0C0"/>
                  </a:outerShdw>
                </a:effectLst>
                <a:cs typeface="Times New Roman" pitchFamily="18" charset="0"/>
              </a:rPr>
              <a:t>Language Development</a:t>
            </a:r>
            <a:r>
              <a:rPr lang="en-US" dirty="0" smtClean="0">
                <a:effectLst>
                  <a:outerShdw blurRad="38100" dist="38100" dir="2700000" algn="tl">
                    <a:srgbClr val="C0C0C0"/>
                  </a:outerShdw>
                </a:effectLst>
              </a:rPr>
              <a:t> </a:t>
            </a:r>
          </a:p>
        </p:txBody>
      </p:sp>
      <p:sp>
        <p:nvSpPr>
          <p:cNvPr id="141315" name="Rectangle 3"/>
          <p:cNvSpPr>
            <a:spLocks noGrp="1" noChangeArrowheads="1"/>
          </p:cNvSpPr>
          <p:nvPr>
            <p:ph type="body" idx="4294967295"/>
          </p:nvPr>
        </p:nvSpPr>
        <p:spPr/>
        <p:txBody>
          <a:bodyPr/>
          <a:lstStyle/>
          <a:p>
            <a:pPr eaLnBrk="1" hangingPunct="1">
              <a:lnSpc>
                <a:spcPct val="90000"/>
              </a:lnSpc>
            </a:pPr>
            <a:endParaRPr lang="en-US" sz="3400" b="1" dirty="0" smtClean="0">
              <a:cs typeface="Times New Roman" pitchFamily="18" charset="0"/>
            </a:endParaRPr>
          </a:p>
          <a:p>
            <a:pPr eaLnBrk="1" hangingPunct="1">
              <a:lnSpc>
                <a:spcPct val="90000"/>
              </a:lnSpc>
            </a:pPr>
            <a:r>
              <a:rPr lang="en-US" sz="3400" dirty="0" smtClean="0">
                <a:solidFill>
                  <a:srgbClr val="C00000"/>
                </a:solidFill>
                <a:cs typeface="Times New Roman" pitchFamily="18" charset="0"/>
              </a:rPr>
              <a:t>Single-Word Stage: </a:t>
            </a:r>
          </a:p>
          <a:p>
            <a:pPr lvl="1" eaLnBrk="1" hangingPunct="1">
              <a:lnSpc>
                <a:spcPct val="90000"/>
              </a:lnSpc>
            </a:pPr>
            <a:r>
              <a:rPr lang="en-US" sz="3000" dirty="0" smtClean="0">
                <a:cs typeface="Times New Roman" pitchFamily="18" charset="0"/>
              </a:rPr>
              <a:t>The child says one word at a </a:t>
            </a:r>
            <a:r>
              <a:rPr lang="en-US" sz="3000" dirty="0" smtClean="0">
                <a:cs typeface="Times New Roman" pitchFamily="18" charset="0"/>
              </a:rPr>
              <a:t>time; 1 year –mama, dada</a:t>
            </a:r>
            <a:endParaRPr lang="en-US" sz="3000" b="1" dirty="0" smtClean="0">
              <a:cs typeface="Times New Roman" pitchFamily="18" charset="0"/>
            </a:endParaRPr>
          </a:p>
          <a:p>
            <a:pPr eaLnBrk="1" hangingPunct="1">
              <a:lnSpc>
                <a:spcPct val="90000"/>
              </a:lnSpc>
            </a:pPr>
            <a:r>
              <a:rPr lang="en-US" sz="3400" dirty="0" smtClean="0">
                <a:solidFill>
                  <a:srgbClr val="C00000"/>
                </a:solidFill>
                <a:cs typeface="Times New Roman" pitchFamily="18" charset="0"/>
              </a:rPr>
              <a:t>Telegraphic Speech: </a:t>
            </a:r>
          </a:p>
          <a:p>
            <a:pPr lvl="1" eaLnBrk="1" hangingPunct="1">
              <a:lnSpc>
                <a:spcPct val="90000"/>
              </a:lnSpc>
            </a:pPr>
            <a:r>
              <a:rPr lang="en-US" sz="3000" dirty="0" smtClean="0">
                <a:cs typeface="Times New Roman" pitchFamily="18" charset="0"/>
              </a:rPr>
              <a:t>Two word sentences that communicate a single idea (e.g., </a:t>
            </a:r>
            <a:r>
              <a:rPr lang="en-US" sz="3000" dirty="0" smtClean="0">
                <a:latin typeface="Arial" pitchFamily="34" charset="0"/>
                <a:cs typeface="Times New Roman" pitchFamily="18" charset="0"/>
              </a:rPr>
              <a:t>“</a:t>
            </a:r>
            <a:r>
              <a:rPr lang="en-US" sz="3000" dirty="0" smtClean="0">
                <a:cs typeface="Times New Roman" pitchFamily="18" charset="0"/>
              </a:rPr>
              <a:t>Want yogurt</a:t>
            </a:r>
            <a:r>
              <a:rPr lang="en-US" sz="3000" dirty="0" smtClean="0">
                <a:latin typeface="Arial" pitchFamily="34" charset="0"/>
                <a:cs typeface="Times New Roman" pitchFamily="18" charset="0"/>
              </a:rPr>
              <a:t>”</a:t>
            </a:r>
            <a:r>
              <a:rPr lang="en-US" sz="3000" dirty="0" smtClean="0">
                <a:cs typeface="Times New Roman" pitchFamily="18" charset="0"/>
              </a:rPr>
              <a:t>)</a:t>
            </a:r>
            <a:r>
              <a:rPr lang="en-US" sz="3000" dirty="0" smtClean="0"/>
              <a:t> </a:t>
            </a:r>
            <a:r>
              <a:rPr lang="en-US" sz="3000" dirty="0" smtClean="0"/>
              <a:t>; 18 – 24 months.</a:t>
            </a:r>
            <a:endParaRPr lang="en-US" sz="3000"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41314"/>
                                        </p:tgtEl>
                                        <p:attrNameLst>
                                          <p:attrName>style.visibility</p:attrName>
                                        </p:attrNameLst>
                                      </p:cBhvr>
                                      <p:to>
                                        <p:strVal val="visible"/>
                                      </p:to>
                                    </p:set>
                                    <p:anim calcmode="lin" valueType="num">
                                      <p:cBhvr>
                                        <p:cTn id="7" dur="1000" fill="hold"/>
                                        <p:tgtEl>
                                          <p:spTgt spid="141314"/>
                                        </p:tgtEl>
                                        <p:attrNameLst>
                                          <p:attrName>ppt_x</p:attrName>
                                        </p:attrNameLst>
                                      </p:cBhvr>
                                      <p:tavLst>
                                        <p:tav tm="0">
                                          <p:val>
                                            <p:strVal val="#ppt_x-.2"/>
                                          </p:val>
                                        </p:tav>
                                        <p:tav tm="100000">
                                          <p:val>
                                            <p:strVal val="#ppt_x"/>
                                          </p:val>
                                        </p:tav>
                                      </p:tavLst>
                                    </p:anim>
                                    <p:anim calcmode="lin" valueType="num">
                                      <p:cBhvr>
                                        <p:cTn id="8" dur="1000" fill="hold"/>
                                        <p:tgtEl>
                                          <p:spTgt spid="14131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4131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41315">
                                            <p:txEl>
                                              <p:pRg st="1" end="1"/>
                                            </p:txEl>
                                          </p:spTgt>
                                        </p:tgtEl>
                                        <p:attrNameLst>
                                          <p:attrName>style.visibility</p:attrName>
                                        </p:attrNameLst>
                                      </p:cBhvr>
                                      <p:to>
                                        <p:strVal val="visible"/>
                                      </p:to>
                                    </p:set>
                                    <p:animEffect transition="in" filter="fade">
                                      <p:cBhvr>
                                        <p:cTn id="14" dur="500"/>
                                        <p:tgtEl>
                                          <p:spTgt spid="141315">
                                            <p:txEl>
                                              <p:pRg st="1" end="1"/>
                                            </p:txEl>
                                          </p:spTgt>
                                        </p:tgtEl>
                                      </p:cBhvr>
                                    </p:animEffect>
                                    <p:anim calcmode="lin" valueType="num">
                                      <p:cBhvr>
                                        <p:cTn id="15" dur="500" fill="hold"/>
                                        <p:tgtEl>
                                          <p:spTgt spid="141315">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41315">
                                            <p:txEl>
                                              <p:pRg st="1" end="1"/>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141315">
                                            <p:txEl>
                                              <p:pRg st="2" end="2"/>
                                            </p:txEl>
                                          </p:spTgt>
                                        </p:tgtEl>
                                        <p:attrNameLst>
                                          <p:attrName>style.visibility</p:attrName>
                                        </p:attrNameLst>
                                      </p:cBhvr>
                                      <p:to>
                                        <p:strVal val="visible"/>
                                      </p:to>
                                    </p:set>
                                    <p:animEffect transition="in" filter="fade">
                                      <p:cBhvr>
                                        <p:cTn id="19" dur="500"/>
                                        <p:tgtEl>
                                          <p:spTgt spid="141315">
                                            <p:txEl>
                                              <p:pRg st="2" end="2"/>
                                            </p:txEl>
                                          </p:spTgt>
                                        </p:tgtEl>
                                      </p:cBhvr>
                                    </p:animEffect>
                                    <p:anim calcmode="lin" valueType="num">
                                      <p:cBhvr>
                                        <p:cTn id="20" dur="500" fill="hold"/>
                                        <p:tgtEl>
                                          <p:spTgt spid="141315">
                                            <p:txEl>
                                              <p:pRg st="2" end="2"/>
                                            </p:txEl>
                                          </p:spTgt>
                                        </p:tgtEl>
                                        <p:attrNameLst>
                                          <p:attrName>ppt_x</p:attrName>
                                        </p:attrNameLst>
                                      </p:cBhvr>
                                      <p:tavLst>
                                        <p:tav tm="0">
                                          <p:val>
                                            <p:strVal val="#ppt_x"/>
                                          </p:val>
                                        </p:tav>
                                        <p:tav tm="100000">
                                          <p:val>
                                            <p:strVal val="#ppt_x"/>
                                          </p:val>
                                        </p:tav>
                                      </p:tavLst>
                                    </p:anim>
                                    <p:anim calcmode="lin" valueType="num">
                                      <p:cBhvr>
                                        <p:cTn id="21" dur="500" fill="hold"/>
                                        <p:tgtEl>
                                          <p:spTgt spid="141315">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4" presetClass="entr" presetSubtype="0" fill="hold" grpId="0" nodeType="clickEffect">
                                  <p:stCondLst>
                                    <p:cond delay="0"/>
                                  </p:stCondLst>
                                  <p:childTnLst>
                                    <p:set>
                                      <p:cBhvr>
                                        <p:cTn id="25" dur="1" fill="hold">
                                          <p:stCondLst>
                                            <p:cond delay="0"/>
                                          </p:stCondLst>
                                        </p:cTn>
                                        <p:tgtEl>
                                          <p:spTgt spid="141315">
                                            <p:txEl>
                                              <p:pRg st="3" end="3"/>
                                            </p:txEl>
                                          </p:spTgt>
                                        </p:tgtEl>
                                        <p:attrNameLst>
                                          <p:attrName>style.visibility</p:attrName>
                                        </p:attrNameLst>
                                      </p:cBhvr>
                                      <p:to>
                                        <p:strVal val="visible"/>
                                      </p:to>
                                    </p:set>
                                    <p:animEffect transition="in" filter="fade">
                                      <p:cBhvr>
                                        <p:cTn id="26" dur="500"/>
                                        <p:tgtEl>
                                          <p:spTgt spid="141315">
                                            <p:txEl>
                                              <p:pRg st="3" end="3"/>
                                            </p:txEl>
                                          </p:spTgt>
                                        </p:tgtEl>
                                      </p:cBhvr>
                                    </p:animEffect>
                                    <p:anim calcmode="lin" valueType="num">
                                      <p:cBhvr>
                                        <p:cTn id="27" dur="500" fill="hold"/>
                                        <p:tgtEl>
                                          <p:spTgt spid="141315">
                                            <p:txEl>
                                              <p:pRg st="3" end="3"/>
                                            </p:txEl>
                                          </p:spTgt>
                                        </p:tgtEl>
                                        <p:attrNameLst>
                                          <p:attrName>ppt_x</p:attrName>
                                        </p:attrNameLst>
                                      </p:cBhvr>
                                      <p:tavLst>
                                        <p:tav tm="0">
                                          <p:val>
                                            <p:strVal val="#ppt_x"/>
                                          </p:val>
                                        </p:tav>
                                        <p:tav tm="100000">
                                          <p:val>
                                            <p:strVal val="#ppt_x"/>
                                          </p:val>
                                        </p:tav>
                                      </p:tavLst>
                                    </p:anim>
                                    <p:anim calcmode="lin" valueType="num">
                                      <p:cBhvr>
                                        <p:cTn id="28" dur="500" fill="hold"/>
                                        <p:tgtEl>
                                          <p:spTgt spid="141315">
                                            <p:txEl>
                                              <p:pRg st="3" end="3"/>
                                            </p:txEl>
                                          </p:spTgt>
                                        </p:tgtEl>
                                        <p:attrNameLst>
                                          <p:attrName>ppt_y</p:attrName>
                                        </p:attrNameLst>
                                      </p:cBhvr>
                                      <p:tavLst>
                                        <p:tav tm="0">
                                          <p:val>
                                            <p:strVal val="#ppt_y+.05"/>
                                          </p:val>
                                        </p:tav>
                                        <p:tav tm="100000">
                                          <p:val>
                                            <p:strVal val="#ppt_y"/>
                                          </p:val>
                                        </p:tav>
                                      </p:tavLst>
                                    </p:anim>
                                  </p:childTnLst>
                                </p:cTn>
                              </p:par>
                              <p:par>
                                <p:cTn id="29" presetID="44" presetClass="entr" presetSubtype="0" fill="hold" grpId="0" nodeType="withEffect">
                                  <p:stCondLst>
                                    <p:cond delay="0"/>
                                  </p:stCondLst>
                                  <p:childTnLst>
                                    <p:set>
                                      <p:cBhvr>
                                        <p:cTn id="30" dur="1" fill="hold">
                                          <p:stCondLst>
                                            <p:cond delay="0"/>
                                          </p:stCondLst>
                                        </p:cTn>
                                        <p:tgtEl>
                                          <p:spTgt spid="141315">
                                            <p:txEl>
                                              <p:pRg st="4" end="4"/>
                                            </p:txEl>
                                          </p:spTgt>
                                        </p:tgtEl>
                                        <p:attrNameLst>
                                          <p:attrName>style.visibility</p:attrName>
                                        </p:attrNameLst>
                                      </p:cBhvr>
                                      <p:to>
                                        <p:strVal val="visible"/>
                                      </p:to>
                                    </p:set>
                                    <p:animEffect transition="in" filter="fade">
                                      <p:cBhvr>
                                        <p:cTn id="31" dur="500"/>
                                        <p:tgtEl>
                                          <p:spTgt spid="141315">
                                            <p:txEl>
                                              <p:pRg st="4" end="4"/>
                                            </p:txEl>
                                          </p:spTgt>
                                        </p:tgtEl>
                                      </p:cBhvr>
                                    </p:animEffect>
                                    <p:anim calcmode="lin" valueType="num">
                                      <p:cBhvr>
                                        <p:cTn id="32" dur="500" fill="hold"/>
                                        <p:tgtEl>
                                          <p:spTgt spid="141315">
                                            <p:txEl>
                                              <p:pRg st="4" end="4"/>
                                            </p:txEl>
                                          </p:spTgt>
                                        </p:tgtEl>
                                        <p:attrNameLst>
                                          <p:attrName>ppt_x</p:attrName>
                                        </p:attrNameLst>
                                      </p:cBhvr>
                                      <p:tavLst>
                                        <p:tav tm="0">
                                          <p:val>
                                            <p:strVal val="#ppt_x"/>
                                          </p:val>
                                        </p:tav>
                                        <p:tav tm="100000">
                                          <p:val>
                                            <p:strVal val="#ppt_x"/>
                                          </p:val>
                                        </p:tav>
                                      </p:tavLst>
                                    </p:anim>
                                    <p:anim calcmode="lin" valueType="num">
                                      <p:cBhvr>
                                        <p:cTn id="33" dur="500" fill="hold"/>
                                        <p:tgtEl>
                                          <p:spTgt spid="141315">
                                            <p:txEl>
                                              <p:pRg st="4" end="4"/>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1314" grpId="0"/>
      <p:bldP spid="141315"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0946" name="Rectangle 2"/>
          <p:cNvSpPr>
            <a:spLocks noGrp="1" noChangeArrowheads="1"/>
          </p:cNvSpPr>
          <p:nvPr>
            <p:ph type="title" idx="4294967295"/>
          </p:nvPr>
        </p:nvSpPr>
        <p:spPr>
          <a:xfrm>
            <a:off x="1150938" y="214313"/>
            <a:ext cx="7793037" cy="910431"/>
          </a:xfrm>
        </p:spPr>
        <p:txBody>
          <a:bodyPr/>
          <a:lstStyle/>
          <a:p>
            <a:pPr eaLnBrk="1" hangingPunct="1">
              <a:defRPr/>
            </a:pPr>
            <a:r>
              <a:rPr lang="en-US" sz="3200" dirty="0">
                <a:effectLst>
                  <a:outerShdw blurRad="38100" dist="38100" dir="2700000" algn="tl">
                    <a:srgbClr val="C0C0C0"/>
                  </a:outerShdw>
                </a:effectLst>
                <a:cs typeface="Times New Roman" pitchFamily="18" charset="0"/>
              </a:rPr>
              <a:t>Language Development</a:t>
            </a:r>
            <a:r>
              <a:rPr lang="en-US" sz="3200" dirty="0">
                <a:effectLst>
                  <a:outerShdw blurRad="38100" dist="38100" dir="2700000" algn="tl">
                    <a:srgbClr val="C0C0C0"/>
                  </a:outerShdw>
                </a:effectLst>
              </a:rPr>
              <a:t> </a:t>
            </a:r>
            <a:r>
              <a:rPr lang="en-US" sz="3200" dirty="0" smtClean="0">
                <a:effectLst>
                  <a:outerShdw blurRad="38100" dist="38100" dir="2700000" algn="tl">
                    <a:srgbClr val="C0C0C0"/>
                  </a:outerShdw>
                </a:effectLst>
              </a:rPr>
              <a:t/>
            </a:r>
            <a:br>
              <a:rPr lang="en-US" sz="3200" dirty="0" smtClean="0">
                <a:effectLst>
                  <a:outerShdw blurRad="38100" dist="38100" dir="2700000" algn="tl">
                    <a:srgbClr val="C0C0C0"/>
                  </a:outerShdw>
                </a:effectLst>
              </a:rPr>
            </a:br>
            <a:r>
              <a:rPr lang="en-US" sz="3200" dirty="0" smtClean="0">
                <a:solidFill>
                  <a:srgbClr val="FF0000"/>
                </a:solidFill>
                <a:effectLst>
                  <a:outerShdw blurRad="38100" dist="38100" dir="2700000" algn="tl">
                    <a:srgbClr val="C0C0C0"/>
                  </a:outerShdw>
                </a:effectLst>
                <a:latin typeface="Arial Black" pitchFamily="34" charset="0"/>
              </a:rPr>
              <a:t>The Root of Language</a:t>
            </a:r>
            <a:endParaRPr lang="th-TH" sz="3200" dirty="0" smtClean="0">
              <a:solidFill>
                <a:srgbClr val="FF0000"/>
              </a:solidFill>
              <a:effectLst>
                <a:outerShdw blurRad="38100" dist="38100" dir="2700000" algn="tl">
                  <a:srgbClr val="C0C0C0"/>
                </a:outerShdw>
              </a:effectLst>
              <a:latin typeface="Arial Black" pitchFamily="34" charset="0"/>
            </a:endParaRPr>
          </a:p>
        </p:txBody>
      </p:sp>
      <p:sp>
        <p:nvSpPr>
          <p:cNvPr id="40963" name="Rectangle 3"/>
          <p:cNvSpPr>
            <a:spLocks noGrp="1" noChangeArrowheads="1"/>
          </p:cNvSpPr>
          <p:nvPr>
            <p:ph idx="4294967295"/>
          </p:nvPr>
        </p:nvSpPr>
        <p:spPr/>
        <p:txBody>
          <a:bodyPr/>
          <a:lstStyle/>
          <a:p>
            <a:pPr eaLnBrk="1" hangingPunct="1"/>
            <a:endParaRPr lang="en-US" smtClean="0"/>
          </a:p>
        </p:txBody>
      </p:sp>
      <p:sp>
        <p:nvSpPr>
          <p:cNvPr id="210948" name="Rectangle 4"/>
          <p:cNvSpPr>
            <a:spLocks noGrp="1" noChangeArrowheads="1"/>
          </p:cNvSpPr>
          <p:nvPr>
            <p:ph type="body" idx="4294967295"/>
          </p:nvPr>
        </p:nvSpPr>
        <p:spPr>
          <a:xfrm>
            <a:off x="0" y="2708920"/>
            <a:ext cx="8305800" cy="3387080"/>
          </a:xfrm>
        </p:spPr>
        <p:txBody>
          <a:bodyPr/>
          <a:lstStyle/>
          <a:p>
            <a:pPr eaLnBrk="1" hangingPunct="1"/>
            <a:r>
              <a:rPr lang="th-TH" sz="3600" dirty="0" smtClean="0">
                <a:solidFill>
                  <a:srgbClr val="008000"/>
                </a:solidFill>
                <a:latin typeface="Arial Black" pitchFamily="34" charset="0"/>
              </a:rPr>
              <a:t>1. Skinner -  Learning </a:t>
            </a:r>
            <a:r>
              <a:rPr lang="en-US" sz="3600" dirty="0" smtClean="0">
                <a:solidFill>
                  <a:srgbClr val="008000"/>
                </a:solidFill>
                <a:latin typeface="Arial Black" pitchFamily="34" charset="0"/>
              </a:rPr>
              <a:t>Theory</a:t>
            </a:r>
            <a:r>
              <a:rPr lang="th-TH" sz="3600" dirty="0" smtClean="0">
                <a:solidFill>
                  <a:srgbClr val="008000"/>
                </a:solidFill>
                <a:latin typeface="Arial Black" pitchFamily="34" charset="0"/>
              </a:rPr>
              <a:t> </a:t>
            </a:r>
          </a:p>
          <a:p>
            <a:pPr eaLnBrk="1" hangingPunct="1"/>
            <a:r>
              <a:rPr lang="th-TH" sz="3600" dirty="0" smtClean="0">
                <a:latin typeface="Arial Black" pitchFamily="34" charset="0"/>
              </a:rPr>
              <a:t>- association, imitation, reinforcement                                            </a:t>
            </a:r>
          </a:p>
        </p:txBody>
      </p:sp>
      <p:pic>
        <p:nvPicPr>
          <p:cNvPr id="4096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62600" y="4114800"/>
            <a:ext cx="2438400" cy="175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10946"/>
                                        </p:tgtEl>
                                        <p:attrNameLst>
                                          <p:attrName>style.visibility</p:attrName>
                                        </p:attrNameLst>
                                      </p:cBhvr>
                                      <p:to>
                                        <p:strVal val="visible"/>
                                      </p:to>
                                    </p:set>
                                    <p:anim calcmode="lin" valueType="num">
                                      <p:cBhvr>
                                        <p:cTn id="7" dur="1000" fill="hold"/>
                                        <p:tgtEl>
                                          <p:spTgt spid="210946"/>
                                        </p:tgtEl>
                                        <p:attrNameLst>
                                          <p:attrName>ppt_x</p:attrName>
                                        </p:attrNameLst>
                                      </p:cBhvr>
                                      <p:tavLst>
                                        <p:tav tm="0">
                                          <p:val>
                                            <p:strVal val="#ppt_x-.2"/>
                                          </p:val>
                                        </p:tav>
                                        <p:tav tm="100000">
                                          <p:val>
                                            <p:strVal val="#ppt_x"/>
                                          </p:val>
                                        </p:tav>
                                      </p:tavLst>
                                    </p:anim>
                                    <p:anim calcmode="lin" valueType="num">
                                      <p:cBhvr>
                                        <p:cTn id="8" dur="1000" fill="hold"/>
                                        <p:tgtEl>
                                          <p:spTgt spid="210946"/>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094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10948">
                                            <p:txEl>
                                              <p:pRg st="0" end="0"/>
                                            </p:txEl>
                                          </p:spTgt>
                                        </p:tgtEl>
                                        <p:attrNameLst>
                                          <p:attrName>style.visibility</p:attrName>
                                        </p:attrNameLst>
                                      </p:cBhvr>
                                      <p:to>
                                        <p:strVal val="visible"/>
                                      </p:to>
                                    </p:set>
                                    <p:animEffect transition="in" filter="fade">
                                      <p:cBhvr>
                                        <p:cTn id="14" dur="500"/>
                                        <p:tgtEl>
                                          <p:spTgt spid="210948">
                                            <p:txEl>
                                              <p:pRg st="0" end="0"/>
                                            </p:txEl>
                                          </p:spTgt>
                                        </p:tgtEl>
                                      </p:cBhvr>
                                    </p:animEffect>
                                    <p:anim calcmode="lin" valueType="num">
                                      <p:cBhvr>
                                        <p:cTn id="15" dur="500" fill="hold"/>
                                        <p:tgtEl>
                                          <p:spTgt spid="210948">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10948">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210948">
                                            <p:txEl>
                                              <p:pRg st="1" end="1"/>
                                            </p:txEl>
                                          </p:spTgt>
                                        </p:tgtEl>
                                        <p:attrNameLst>
                                          <p:attrName>style.visibility</p:attrName>
                                        </p:attrNameLst>
                                      </p:cBhvr>
                                      <p:to>
                                        <p:strVal val="visible"/>
                                      </p:to>
                                    </p:set>
                                    <p:animEffect transition="in" filter="fade">
                                      <p:cBhvr>
                                        <p:cTn id="21" dur="500"/>
                                        <p:tgtEl>
                                          <p:spTgt spid="210948">
                                            <p:txEl>
                                              <p:pRg st="1" end="1"/>
                                            </p:txEl>
                                          </p:spTgt>
                                        </p:tgtEl>
                                      </p:cBhvr>
                                    </p:animEffect>
                                    <p:anim calcmode="lin" valueType="num">
                                      <p:cBhvr>
                                        <p:cTn id="22" dur="500" fill="hold"/>
                                        <p:tgtEl>
                                          <p:spTgt spid="210948">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210948">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0946" grpId="0"/>
      <p:bldP spid="210948"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2994" name="Rectangle 2"/>
          <p:cNvSpPr>
            <a:spLocks noGrp="1" noChangeArrowheads="1"/>
          </p:cNvSpPr>
          <p:nvPr>
            <p:ph type="title" idx="4294967295"/>
          </p:nvPr>
        </p:nvSpPr>
        <p:spPr>
          <a:xfrm>
            <a:off x="395536" y="116633"/>
            <a:ext cx="8405564" cy="648072"/>
          </a:xfrm>
        </p:spPr>
        <p:txBody>
          <a:bodyPr/>
          <a:lstStyle/>
          <a:p>
            <a:pPr eaLnBrk="1" hangingPunct="1">
              <a:defRPr/>
            </a:pPr>
            <a:r>
              <a:rPr lang="en-US" sz="2400" dirty="0">
                <a:effectLst>
                  <a:outerShdw blurRad="38100" dist="38100" dir="2700000" algn="tl">
                    <a:srgbClr val="C0C0C0"/>
                  </a:outerShdw>
                </a:effectLst>
                <a:cs typeface="Times New Roman" pitchFamily="18" charset="0"/>
              </a:rPr>
              <a:t>Language Development</a:t>
            </a:r>
            <a:r>
              <a:rPr lang="en-US" sz="2400" dirty="0">
                <a:effectLst>
                  <a:outerShdw blurRad="38100" dist="38100" dir="2700000" algn="tl">
                    <a:srgbClr val="C0C0C0"/>
                  </a:outerShdw>
                </a:effectLst>
              </a:rPr>
              <a:t> </a:t>
            </a:r>
            <a:br>
              <a:rPr lang="en-US" sz="2400" dirty="0">
                <a:effectLst>
                  <a:outerShdw blurRad="38100" dist="38100" dir="2700000" algn="tl">
                    <a:srgbClr val="C0C0C0"/>
                  </a:outerShdw>
                </a:effectLst>
              </a:rPr>
            </a:br>
            <a:r>
              <a:rPr lang="en-US" sz="2400" dirty="0">
                <a:solidFill>
                  <a:srgbClr val="FF0000"/>
                </a:solidFill>
                <a:effectLst>
                  <a:outerShdw blurRad="38100" dist="38100" dir="2700000" algn="tl">
                    <a:srgbClr val="C0C0C0"/>
                  </a:outerShdw>
                </a:effectLst>
                <a:latin typeface="Arial Black" pitchFamily="34" charset="0"/>
              </a:rPr>
              <a:t>The Root of </a:t>
            </a:r>
            <a:r>
              <a:rPr lang="en-US" sz="2400" dirty="0" smtClean="0">
                <a:solidFill>
                  <a:srgbClr val="FF0000"/>
                </a:solidFill>
                <a:effectLst>
                  <a:outerShdw blurRad="38100" dist="38100" dir="2700000" algn="tl">
                    <a:srgbClr val="C0C0C0"/>
                  </a:outerShdw>
                </a:effectLst>
                <a:latin typeface="Arial Black" pitchFamily="34" charset="0"/>
              </a:rPr>
              <a:t>Language</a:t>
            </a:r>
            <a:r>
              <a:rPr lang="th-TH" sz="2400" dirty="0">
                <a:effectLst>
                  <a:outerShdw blurRad="38100" dist="38100" dir="2700000" algn="tl">
                    <a:srgbClr val="C0C0C0"/>
                  </a:outerShdw>
                </a:effectLst>
                <a:latin typeface="Arial Black" pitchFamily="34" charset="0"/>
              </a:rPr>
              <a:t> </a:t>
            </a:r>
            <a:r>
              <a:rPr lang="en-US" sz="2400" dirty="0">
                <a:effectLst>
                  <a:outerShdw blurRad="38100" dist="38100" dir="2700000" algn="tl">
                    <a:srgbClr val="C0C0C0"/>
                  </a:outerShdw>
                </a:effectLst>
                <a:latin typeface="Arial Black" pitchFamily="34" charset="0"/>
              </a:rPr>
              <a:t> </a:t>
            </a:r>
            <a:r>
              <a:rPr lang="en-US" sz="2400" dirty="0" smtClean="0">
                <a:effectLst>
                  <a:outerShdw blurRad="38100" dist="38100" dir="2700000" algn="tl">
                    <a:srgbClr val="C0C0C0"/>
                  </a:outerShdw>
                </a:effectLst>
                <a:latin typeface="Arial Black" pitchFamily="34" charset="0"/>
              </a:rPr>
              <a:t>(</a:t>
            </a:r>
            <a:r>
              <a:rPr lang="en-US" sz="2400" dirty="0" err="1">
                <a:effectLst>
                  <a:outerShdw blurRad="38100" dist="38100" dir="2700000" algn="tl">
                    <a:srgbClr val="C0C0C0"/>
                  </a:outerShdw>
                </a:effectLst>
                <a:latin typeface="Arial Black" pitchFamily="34" charset="0"/>
              </a:rPr>
              <a:t>C</a:t>
            </a:r>
            <a:r>
              <a:rPr lang="en-US" sz="2400" dirty="0" err="1" smtClean="0">
                <a:effectLst>
                  <a:outerShdw blurRad="38100" dist="38100" dir="2700000" algn="tl">
                    <a:srgbClr val="C0C0C0"/>
                  </a:outerShdw>
                </a:effectLst>
                <a:latin typeface="Arial Black" pitchFamily="34" charset="0"/>
              </a:rPr>
              <a:t>ont</a:t>
            </a:r>
            <a:r>
              <a:rPr lang="th-TH" sz="2400" dirty="0" smtClean="0">
                <a:effectLst>
                  <a:outerShdw blurRad="38100" dist="38100" dir="2700000" algn="tl">
                    <a:srgbClr val="C0C0C0"/>
                  </a:outerShdw>
                </a:effectLst>
                <a:latin typeface="Arial Black" pitchFamily="34" charset="0"/>
              </a:rPr>
              <a:t>.</a:t>
            </a:r>
            <a:r>
              <a:rPr lang="en-US" sz="2400" dirty="0" smtClean="0">
                <a:effectLst>
                  <a:outerShdw blurRad="38100" dist="38100" dir="2700000" algn="tl">
                    <a:srgbClr val="C0C0C0"/>
                  </a:outerShdw>
                </a:effectLst>
                <a:latin typeface="Arial Black" pitchFamily="34" charset="0"/>
              </a:rPr>
              <a:t>)</a:t>
            </a:r>
            <a:r>
              <a:rPr lang="th-TH" sz="2400" dirty="0" smtClean="0">
                <a:effectLst>
                  <a:outerShdw blurRad="38100" dist="38100" dir="2700000" algn="tl">
                    <a:srgbClr val="C0C0C0"/>
                  </a:outerShdw>
                </a:effectLst>
                <a:latin typeface="Arial Black" pitchFamily="34" charset="0"/>
              </a:rPr>
              <a:t>  </a:t>
            </a:r>
            <a:endParaRPr lang="th-TH" sz="2400" dirty="0" smtClean="0">
              <a:effectLst>
                <a:outerShdw blurRad="38100" dist="38100" dir="2700000" algn="tl">
                  <a:srgbClr val="C0C0C0"/>
                </a:outerShdw>
              </a:effectLst>
              <a:latin typeface="Arial Black" pitchFamily="34" charset="0"/>
            </a:endParaRPr>
          </a:p>
        </p:txBody>
      </p:sp>
      <p:sp>
        <p:nvSpPr>
          <p:cNvPr id="212995" name="Rectangle 3"/>
          <p:cNvSpPr>
            <a:spLocks noGrp="1" noChangeArrowheads="1"/>
          </p:cNvSpPr>
          <p:nvPr>
            <p:ph type="body" idx="4294967295"/>
          </p:nvPr>
        </p:nvSpPr>
        <p:spPr>
          <a:xfrm>
            <a:off x="0" y="764704"/>
            <a:ext cx="9144000" cy="5331296"/>
          </a:xfrm>
        </p:spPr>
        <p:txBody>
          <a:bodyPr/>
          <a:lstStyle/>
          <a:p>
            <a:pPr eaLnBrk="1" hangingPunct="1"/>
            <a:r>
              <a:rPr lang="th-TH" sz="2800" b="1" dirty="0" smtClean="0">
                <a:solidFill>
                  <a:srgbClr val="008000"/>
                </a:solidFill>
              </a:rPr>
              <a:t>     </a:t>
            </a:r>
            <a:r>
              <a:rPr lang="th-TH" sz="2800" b="1" dirty="0" smtClean="0">
                <a:solidFill>
                  <a:srgbClr val="008000"/>
                </a:solidFill>
              </a:rPr>
              <a:t>2.  </a:t>
            </a:r>
            <a:r>
              <a:rPr lang="en-US" sz="2800" dirty="0" smtClean="0">
                <a:solidFill>
                  <a:srgbClr val="008000"/>
                </a:solidFill>
                <a:effectLst>
                  <a:outerShdw blurRad="38100" dist="38100" dir="2700000" algn="tl">
                    <a:srgbClr val="C0C0C0"/>
                  </a:outerShdw>
                </a:effectLst>
                <a:latin typeface="Arial Black" pitchFamily="34" charset="0"/>
              </a:rPr>
              <a:t>Language – acquisition Device </a:t>
            </a:r>
            <a:r>
              <a:rPr lang="th-TH" sz="2800" dirty="0" smtClean="0">
                <a:solidFill>
                  <a:srgbClr val="008000"/>
                </a:solidFill>
                <a:effectLst>
                  <a:outerShdw blurRad="38100" dist="38100" dir="2700000" algn="tl">
                    <a:srgbClr val="C0C0C0"/>
                  </a:outerShdw>
                </a:effectLst>
                <a:latin typeface="Arial Black" pitchFamily="34" charset="0"/>
              </a:rPr>
              <a:t>Linguist - Noam Chomsky</a:t>
            </a:r>
            <a:r>
              <a:rPr lang="th-TH" sz="2800" b="1" dirty="0" smtClean="0">
                <a:solidFill>
                  <a:srgbClr val="008000"/>
                </a:solidFill>
              </a:rPr>
              <a:t>                   </a:t>
            </a:r>
            <a:r>
              <a:rPr lang="th-TH" sz="4000" b="1" dirty="0" smtClean="0">
                <a:solidFill>
                  <a:srgbClr val="0000FF"/>
                </a:solidFill>
                <a:latin typeface="Angsana New" pitchFamily="18" charset="-34"/>
              </a:rPr>
              <a:t>Environment</a:t>
            </a:r>
          </a:p>
          <a:p>
            <a:pPr eaLnBrk="1" hangingPunct="1"/>
            <a:r>
              <a:rPr lang="th-TH" sz="4000" b="1" dirty="0" smtClean="0">
                <a:solidFill>
                  <a:srgbClr val="0000FF"/>
                </a:solidFill>
                <a:latin typeface="Angsana New" pitchFamily="18" charset="-34"/>
              </a:rPr>
              <a:t>                                                provides input to</a:t>
            </a:r>
          </a:p>
          <a:p>
            <a:pPr eaLnBrk="1" hangingPunct="1"/>
            <a:r>
              <a:rPr lang="th-TH" sz="4000" b="1" dirty="0" smtClean="0">
                <a:solidFill>
                  <a:srgbClr val="0000FF"/>
                </a:solidFill>
                <a:latin typeface="Angsana New" pitchFamily="18" charset="-34"/>
              </a:rPr>
              <a:t>Genes  </a:t>
            </a:r>
            <a:r>
              <a:rPr lang="en-US" sz="4000" b="1" dirty="0" smtClean="0">
                <a:solidFill>
                  <a:srgbClr val="0000FF"/>
                </a:solidFill>
                <a:latin typeface="Angsana New" pitchFamily="18" charset="-34"/>
              </a:rPr>
              <a:t>design        </a:t>
            </a:r>
            <a:r>
              <a:rPr lang="th-TH" sz="4000" b="1" dirty="0" smtClean="0">
                <a:solidFill>
                  <a:srgbClr val="0000FF"/>
                </a:solidFill>
                <a:latin typeface="Angsana New" pitchFamily="18" charset="-34"/>
              </a:rPr>
              <a:t>Psychological		Behavior</a:t>
            </a:r>
          </a:p>
          <a:p>
            <a:pPr eaLnBrk="1" hangingPunct="1"/>
            <a:r>
              <a:rPr lang="th-TH" sz="4000" b="1" dirty="0" smtClean="0">
                <a:solidFill>
                  <a:srgbClr val="0000FF"/>
                </a:solidFill>
                <a:latin typeface="Angsana New" pitchFamily="18" charset="-34"/>
              </a:rPr>
              <a:t>                                mechanisms,		(e.g.language) </a:t>
            </a:r>
          </a:p>
          <a:p>
            <a:pPr eaLnBrk="1" hangingPunct="1"/>
            <a:r>
              <a:rPr lang="th-TH" sz="4000" b="1" dirty="0" smtClean="0">
                <a:solidFill>
                  <a:srgbClr val="0000FF"/>
                </a:solidFill>
                <a:latin typeface="Angsana New" pitchFamily="18" charset="-34"/>
              </a:rPr>
              <a:t>                                including  language</a:t>
            </a:r>
          </a:p>
          <a:p>
            <a:pPr eaLnBrk="1" hangingPunct="1"/>
            <a:r>
              <a:rPr lang="th-TH" sz="4000" b="1" dirty="0" smtClean="0">
                <a:solidFill>
                  <a:srgbClr val="0000FF"/>
                </a:solidFill>
                <a:latin typeface="Angsana New" pitchFamily="18" charset="-34"/>
              </a:rPr>
              <a:t>                               mechanism</a:t>
            </a:r>
          </a:p>
        </p:txBody>
      </p:sp>
      <p:sp>
        <p:nvSpPr>
          <p:cNvPr id="41988" name="Line 6"/>
          <p:cNvSpPr>
            <a:spLocks noChangeShapeType="1"/>
          </p:cNvSpPr>
          <p:nvPr/>
        </p:nvSpPr>
        <p:spPr bwMode="auto">
          <a:xfrm>
            <a:off x="5181600" y="3352800"/>
            <a:ext cx="11430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wrap="none"/>
          <a:lstStyle/>
          <a:p>
            <a:endParaRPr lang="th-TH"/>
          </a:p>
        </p:txBody>
      </p:sp>
      <p:sp>
        <p:nvSpPr>
          <p:cNvPr id="41989" name="Line 7"/>
          <p:cNvSpPr>
            <a:spLocks noChangeShapeType="1"/>
          </p:cNvSpPr>
          <p:nvPr/>
        </p:nvSpPr>
        <p:spPr bwMode="auto">
          <a:xfrm>
            <a:off x="2484438" y="2924175"/>
            <a:ext cx="431800" cy="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
        <p:nvSpPr>
          <p:cNvPr id="41990" name="Line 8"/>
          <p:cNvSpPr>
            <a:spLocks noChangeShapeType="1"/>
          </p:cNvSpPr>
          <p:nvPr/>
        </p:nvSpPr>
        <p:spPr bwMode="auto">
          <a:xfrm>
            <a:off x="5795963" y="2349500"/>
            <a:ext cx="0" cy="863600"/>
          </a:xfrm>
          <a:prstGeom prst="line">
            <a:avLst/>
          </a:prstGeom>
          <a:noFill/>
          <a:ln w="952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th-TH"/>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12994"/>
                                        </p:tgtEl>
                                        <p:attrNameLst>
                                          <p:attrName>style.visibility</p:attrName>
                                        </p:attrNameLst>
                                      </p:cBhvr>
                                      <p:to>
                                        <p:strVal val="visible"/>
                                      </p:to>
                                    </p:set>
                                    <p:anim calcmode="lin" valueType="num">
                                      <p:cBhvr>
                                        <p:cTn id="7" dur="1000" fill="hold"/>
                                        <p:tgtEl>
                                          <p:spTgt spid="212994"/>
                                        </p:tgtEl>
                                        <p:attrNameLst>
                                          <p:attrName>ppt_x</p:attrName>
                                        </p:attrNameLst>
                                      </p:cBhvr>
                                      <p:tavLst>
                                        <p:tav tm="0">
                                          <p:val>
                                            <p:strVal val="#ppt_x-.2"/>
                                          </p:val>
                                        </p:tav>
                                        <p:tav tm="100000">
                                          <p:val>
                                            <p:strVal val="#ppt_x"/>
                                          </p:val>
                                        </p:tav>
                                      </p:tavLst>
                                    </p:anim>
                                    <p:anim calcmode="lin" valueType="num">
                                      <p:cBhvr>
                                        <p:cTn id="8" dur="1000" fill="hold"/>
                                        <p:tgtEl>
                                          <p:spTgt spid="2129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212994"/>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212995">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212995">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212995">
                                            <p:txEl>
                                              <p:pRg st="2" end="2"/>
                                            </p:txEl>
                                          </p:spTgt>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212995">
                                            <p:txEl>
                                              <p:pRg st="3" end="3"/>
                                            </p:txEl>
                                          </p:spTgt>
                                        </p:tgtEl>
                                        <p:attrNameLst>
                                          <p:attrName>style.visibility</p:attrName>
                                        </p:attrNameLst>
                                      </p:cBhvr>
                                      <p:to>
                                        <p:strVal val="visible"/>
                                      </p:to>
                                    </p:set>
                                  </p:childTnLst>
                                </p:cTn>
                              </p:par>
                              <p:par>
                                <p:cTn id="20" presetID="1" presetClass="entr" presetSubtype="0" fill="hold" nodeType="withEffect">
                                  <p:stCondLst>
                                    <p:cond delay="0"/>
                                  </p:stCondLst>
                                  <p:childTnLst>
                                    <p:set>
                                      <p:cBhvr>
                                        <p:cTn id="21" dur="1" fill="hold">
                                          <p:stCondLst>
                                            <p:cond delay="0"/>
                                          </p:stCondLst>
                                        </p:cTn>
                                        <p:tgtEl>
                                          <p:spTgt spid="212995">
                                            <p:txEl>
                                              <p:pRg st="4" end="4"/>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2129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994"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8242" name="Rectangle 2"/>
          <p:cNvSpPr>
            <a:spLocks noGrp="1" noChangeArrowheads="1"/>
          </p:cNvSpPr>
          <p:nvPr>
            <p:ph type="title" idx="4294967295"/>
          </p:nvPr>
        </p:nvSpPr>
        <p:spPr/>
        <p:txBody>
          <a:bodyPr/>
          <a:lstStyle/>
          <a:p>
            <a:pPr eaLnBrk="1" hangingPunct="1">
              <a:defRPr/>
            </a:pPr>
            <a:r>
              <a:rPr lang="th-TH" sz="2400" b="1" dirty="0">
                <a:solidFill>
                  <a:srgbClr val="008000"/>
                </a:solidFill>
              </a:rPr>
              <a:t> 2.  </a:t>
            </a:r>
            <a:r>
              <a:rPr lang="en-US" sz="2400" dirty="0">
                <a:solidFill>
                  <a:srgbClr val="008000"/>
                </a:solidFill>
                <a:effectLst>
                  <a:outerShdw blurRad="38100" dist="38100" dir="2700000" algn="tl">
                    <a:srgbClr val="C0C0C0"/>
                  </a:outerShdw>
                </a:effectLst>
                <a:latin typeface="Arial Black" pitchFamily="34" charset="0"/>
              </a:rPr>
              <a:t>Language – acquisition Device </a:t>
            </a:r>
            <a:r>
              <a:rPr lang="th-TH" sz="2400" dirty="0">
                <a:solidFill>
                  <a:srgbClr val="008000"/>
                </a:solidFill>
                <a:effectLst>
                  <a:outerShdw blurRad="38100" dist="38100" dir="2700000" algn="tl">
                    <a:srgbClr val="C0C0C0"/>
                  </a:outerShdw>
                </a:effectLst>
                <a:latin typeface="Arial Black" pitchFamily="34" charset="0"/>
              </a:rPr>
              <a:t>Linguist - Noam </a:t>
            </a:r>
            <a:r>
              <a:rPr lang="th-TH" sz="2400" dirty="0" smtClean="0">
                <a:solidFill>
                  <a:srgbClr val="008000"/>
                </a:solidFill>
                <a:effectLst>
                  <a:outerShdw blurRad="38100" dist="38100" dir="2700000" algn="tl">
                    <a:srgbClr val="C0C0C0"/>
                  </a:outerShdw>
                </a:effectLst>
                <a:latin typeface="Arial Black" pitchFamily="34" charset="0"/>
              </a:rPr>
              <a:t>Chomsky </a:t>
            </a:r>
            <a:r>
              <a:rPr lang="en-US" sz="2400" dirty="0" smtClean="0">
                <a:solidFill>
                  <a:srgbClr val="008000"/>
                </a:solidFill>
                <a:effectLst>
                  <a:outerShdw blurRad="38100" dist="38100" dir="2700000" algn="tl">
                    <a:srgbClr val="C0C0C0"/>
                  </a:outerShdw>
                </a:effectLst>
                <a:latin typeface="Arial Black" pitchFamily="34" charset="0"/>
              </a:rPr>
              <a:t>(Cont.)</a:t>
            </a:r>
            <a:r>
              <a:rPr lang="th-TH" sz="2400" b="1" dirty="0" smtClean="0">
                <a:solidFill>
                  <a:srgbClr val="008000"/>
                </a:solidFill>
              </a:rPr>
              <a:t> </a:t>
            </a:r>
            <a:endParaRPr lang="en-US" sz="2400" dirty="0" smtClean="0">
              <a:effectLst>
                <a:outerShdw blurRad="38100" dist="38100" dir="2700000" algn="tl">
                  <a:srgbClr val="C0C0C0"/>
                </a:outerShdw>
              </a:effectLst>
            </a:endParaRPr>
          </a:p>
        </p:txBody>
      </p:sp>
      <p:sp>
        <p:nvSpPr>
          <p:cNvPr id="138243" name="Rectangle 3"/>
          <p:cNvSpPr>
            <a:spLocks noGrp="1" noChangeArrowheads="1"/>
          </p:cNvSpPr>
          <p:nvPr>
            <p:ph type="body" idx="4294967295"/>
          </p:nvPr>
        </p:nvSpPr>
        <p:spPr>
          <a:xfrm>
            <a:off x="179512" y="2017713"/>
            <a:ext cx="8964488" cy="4114800"/>
          </a:xfrm>
        </p:spPr>
        <p:txBody>
          <a:bodyPr/>
          <a:lstStyle/>
          <a:p>
            <a:pPr lvl="1" eaLnBrk="1" hangingPunct="1">
              <a:lnSpc>
                <a:spcPct val="90000"/>
              </a:lnSpc>
            </a:pPr>
            <a:r>
              <a:rPr lang="en-US" sz="3200" b="1" dirty="0" smtClean="0"/>
              <a:t>Chomsky: </a:t>
            </a:r>
            <a:r>
              <a:rPr lang="en-US" sz="3200" b="1" dirty="0" smtClean="0">
                <a:solidFill>
                  <a:srgbClr val="C00000"/>
                </a:solidFill>
              </a:rPr>
              <a:t>Language patterns are inborn </a:t>
            </a:r>
          </a:p>
          <a:p>
            <a:pPr lvl="1" eaLnBrk="1" hangingPunct="1">
              <a:lnSpc>
                <a:spcPct val="90000"/>
              </a:lnSpc>
            </a:pPr>
            <a:r>
              <a:rPr lang="en-US" sz="3000" b="1" dirty="0" smtClean="0"/>
              <a:t>He presumed </a:t>
            </a:r>
            <a:r>
              <a:rPr lang="en-US" sz="3000" b="1" dirty="0" smtClean="0"/>
              <a:t>hereditary readiness of ALL humans to learn certain skills such as how to use language</a:t>
            </a:r>
          </a:p>
          <a:p>
            <a:pPr eaLnBrk="1" hangingPunct="1">
              <a:lnSpc>
                <a:spcPct val="90000"/>
              </a:lnSpc>
            </a:pPr>
            <a:r>
              <a:rPr lang="en-US" sz="3400" b="1" dirty="0" smtClean="0">
                <a:solidFill>
                  <a:srgbClr val="C00000"/>
                </a:solidFill>
              </a:rPr>
              <a:t>Criticism </a:t>
            </a:r>
            <a:r>
              <a:rPr lang="en-US" sz="3400" b="1" dirty="0" smtClean="0">
                <a:solidFill>
                  <a:srgbClr val="C00000"/>
                </a:solidFill>
              </a:rPr>
              <a:t>of Chomsky’s theory:</a:t>
            </a:r>
          </a:p>
          <a:p>
            <a:pPr lvl="1" eaLnBrk="1" hangingPunct="1">
              <a:lnSpc>
                <a:spcPct val="90000"/>
              </a:lnSpc>
            </a:pPr>
            <a:r>
              <a:rPr lang="en-US" sz="3000" b="1" dirty="0" smtClean="0"/>
              <a:t>Underestimates importance of learning and social context</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38242"/>
                                        </p:tgtEl>
                                        <p:attrNameLst>
                                          <p:attrName>style.visibility</p:attrName>
                                        </p:attrNameLst>
                                      </p:cBhvr>
                                      <p:to>
                                        <p:strVal val="visible"/>
                                      </p:to>
                                    </p:set>
                                    <p:anim calcmode="lin" valueType="num">
                                      <p:cBhvr>
                                        <p:cTn id="7" dur="1000" fill="hold"/>
                                        <p:tgtEl>
                                          <p:spTgt spid="138242"/>
                                        </p:tgtEl>
                                        <p:attrNameLst>
                                          <p:attrName>ppt_x</p:attrName>
                                        </p:attrNameLst>
                                      </p:cBhvr>
                                      <p:tavLst>
                                        <p:tav tm="0">
                                          <p:val>
                                            <p:strVal val="#ppt_x-.2"/>
                                          </p:val>
                                        </p:tav>
                                        <p:tav tm="100000">
                                          <p:val>
                                            <p:strVal val="#ppt_x"/>
                                          </p:val>
                                        </p:tav>
                                      </p:tavLst>
                                    </p:anim>
                                    <p:anim calcmode="lin" valueType="num">
                                      <p:cBhvr>
                                        <p:cTn id="8" dur="1000" fill="hold"/>
                                        <p:tgtEl>
                                          <p:spTgt spid="138242"/>
                                        </p:tgtEl>
                                        <p:attrNameLst>
                                          <p:attrName>ppt_y</p:attrName>
                                        </p:attrNameLst>
                                      </p:cBhvr>
                                      <p:tavLst>
                                        <p:tav tm="0">
                                          <p:val>
                                            <p:strVal val="#ppt_y"/>
                                          </p:val>
                                        </p:tav>
                                        <p:tav tm="100000">
                                          <p:val>
                                            <p:strVal val="#ppt_y"/>
                                          </p:val>
                                        </p:tav>
                                      </p:tavLst>
                                    </p:anim>
                                    <p:animEffect transition="in" filter="wipe(right)" prLst="gradientSize: 0.1">
                                      <p:cBhvr>
                                        <p:cTn id="9" dur="1000"/>
                                        <p:tgtEl>
                                          <p:spTgt spid="138242"/>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38243">
                                            <p:txEl>
                                              <p:pRg st="0" end="0"/>
                                            </p:txEl>
                                          </p:spTgt>
                                        </p:tgtEl>
                                        <p:attrNameLst>
                                          <p:attrName>style.visibility</p:attrName>
                                        </p:attrNameLst>
                                      </p:cBhvr>
                                      <p:to>
                                        <p:strVal val="visible"/>
                                      </p:to>
                                    </p:set>
                                    <p:animEffect transition="in" filter="fade">
                                      <p:cBhvr>
                                        <p:cTn id="14" dur="500"/>
                                        <p:tgtEl>
                                          <p:spTgt spid="138243">
                                            <p:txEl>
                                              <p:pRg st="0" end="0"/>
                                            </p:txEl>
                                          </p:spTgt>
                                        </p:tgtEl>
                                      </p:cBhvr>
                                    </p:animEffect>
                                    <p:anim calcmode="lin" valueType="num">
                                      <p:cBhvr>
                                        <p:cTn id="15" dur="500" fill="hold"/>
                                        <p:tgtEl>
                                          <p:spTgt spid="13824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3824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38243">
                                            <p:txEl>
                                              <p:pRg st="1" end="1"/>
                                            </p:txEl>
                                          </p:spTgt>
                                        </p:tgtEl>
                                        <p:attrNameLst>
                                          <p:attrName>style.visibility</p:attrName>
                                        </p:attrNameLst>
                                      </p:cBhvr>
                                      <p:to>
                                        <p:strVal val="visible"/>
                                      </p:to>
                                    </p:set>
                                    <p:animEffect transition="in" filter="fade">
                                      <p:cBhvr>
                                        <p:cTn id="21" dur="500"/>
                                        <p:tgtEl>
                                          <p:spTgt spid="138243">
                                            <p:txEl>
                                              <p:pRg st="1" end="1"/>
                                            </p:txEl>
                                          </p:spTgt>
                                        </p:tgtEl>
                                      </p:cBhvr>
                                    </p:animEffect>
                                    <p:anim calcmode="lin" valueType="num">
                                      <p:cBhvr>
                                        <p:cTn id="22" dur="500" fill="hold"/>
                                        <p:tgtEl>
                                          <p:spTgt spid="13824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3824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38243">
                                            <p:txEl>
                                              <p:pRg st="2" end="2"/>
                                            </p:txEl>
                                          </p:spTgt>
                                        </p:tgtEl>
                                        <p:attrNameLst>
                                          <p:attrName>style.visibility</p:attrName>
                                        </p:attrNameLst>
                                      </p:cBhvr>
                                      <p:to>
                                        <p:strVal val="visible"/>
                                      </p:to>
                                    </p:set>
                                    <p:animEffect transition="in" filter="fade">
                                      <p:cBhvr>
                                        <p:cTn id="28" dur="500"/>
                                        <p:tgtEl>
                                          <p:spTgt spid="138243">
                                            <p:txEl>
                                              <p:pRg st="2" end="2"/>
                                            </p:txEl>
                                          </p:spTgt>
                                        </p:tgtEl>
                                      </p:cBhvr>
                                    </p:animEffect>
                                    <p:anim calcmode="lin" valueType="num">
                                      <p:cBhvr>
                                        <p:cTn id="29" dur="500" fill="hold"/>
                                        <p:tgtEl>
                                          <p:spTgt spid="13824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38243">
                                            <p:txEl>
                                              <p:pRg st="2" end="2"/>
                                            </p:txEl>
                                          </p:spTgt>
                                        </p:tgtEl>
                                        <p:attrNameLst>
                                          <p:attrName>ppt_y</p:attrName>
                                        </p:attrNameLst>
                                      </p:cBhvr>
                                      <p:tavLst>
                                        <p:tav tm="0">
                                          <p:val>
                                            <p:strVal val="#ppt_y+.05"/>
                                          </p:val>
                                        </p:tav>
                                        <p:tav tm="100000">
                                          <p:val>
                                            <p:strVal val="#ppt_y"/>
                                          </p:val>
                                        </p:tav>
                                      </p:tavLst>
                                    </p:anim>
                                  </p:childTnLst>
                                </p:cTn>
                              </p:par>
                              <p:par>
                                <p:cTn id="31" presetID="44" presetClass="entr" presetSubtype="0" fill="hold" grpId="0" nodeType="withEffect">
                                  <p:stCondLst>
                                    <p:cond delay="0"/>
                                  </p:stCondLst>
                                  <p:childTnLst>
                                    <p:set>
                                      <p:cBhvr>
                                        <p:cTn id="32" dur="1" fill="hold">
                                          <p:stCondLst>
                                            <p:cond delay="0"/>
                                          </p:stCondLst>
                                        </p:cTn>
                                        <p:tgtEl>
                                          <p:spTgt spid="138243">
                                            <p:txEl>
                                              <p:pRg st="3" end="3"/>
                                            </p:txEl>
                                          </p:spTgt>
                                        </p:tgtEl>
                                        <p:attrNameLst>
                                          <p:attrName>style.visibility</p:attrName>
                                        </p:attrNameLst>
                                      </p:cBhvr>
                                      <p:to>
                                        <p:strVal val="visible"/>
                                      </p:to>
                                    </p:set>
                                    <p:animEffect transition="in" filter="fade">
                                      <p:cBhvr>
                                        <p:cTn id="33" dur="500"/>
                                        <p:tgtEl>
                                          <p:spTgt spid="138243">
                                            <p:txEl>
                                              <p:pRg st="3" end="3"/>
                                            </p:txEl>
                                          </p:spTgt>
                                        </p:tgtEl>
                                      </p:cBhvr>
                                    </p:animEffect>
                                    <p:anim calcmode="lin" valueType="num">
                                      <p:cBhvr>
                                        <p:cTn id="34" dur="500" fill="hold"/>
                                        <p:tgtEl>
                                          <p:spTgt spid="138243">
                                            <p:txEl>
                                              <p:pRg st="3" end="3"/>
                                            </p:txEl>
                                          </p:spTgt>
                                        </p:tgtEl>
                                        <p:attrNameLst>
                                          <p:attrName>ppt_x</p:attrName>
                                        </p:attrNameLst>
                                      </p:cBhvr>
                                      <p:tavLst>
                                        <p:tav tm="0">
                                          <p:val>
                                            <p:strVal val="#ppt_x"/>
                                          </p:val>
                                        </p:tav>
                                        <p:tav tm="100000">
                                          <p:val>
                                            <p:strVal val="#ppt_x"/>
                                          </p:val>
                                        </p:tav>
                                      </p:tavLst>
                                    </p:anim>
                                    <p:anim calcmode="lin" valueType="num">
                                      <p:cBhvr>
                                        <p:cTn id="35" dur="500" fill="hold"/>
                                        <p:tgtEl>
                                          <p:spTgt spid="138243">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242" grpId="0"/>
      <p:bldP spid="138243" grpId="0" build="p"/>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p:txBody>
          <a:bodyPr/>
          <a:lstStyle/>
          <a:p>
            <a:r>
              <a:rPr lang="en-US" sz="3200" dirty="0" smtClean="0">
                <a:effectLst>
                  <a:outerShdw blurRad="38100" dist="38100" dir="2700000" algn="tl">
                    <a:srgbClr val="C0C0C0"/>
                  </a:outerShdw>
                </a:effectLst>
                <a:cs typeface="Times New Roman" pitchFamily="18" charset="0"/>
              </a:rPr>
              <a:t>Language Development</a:t>
            </a:r>
            <a:r>
              <a:rPr lang="en-US" sz="3200" dirty="0" smtClean="0">
                <a:effectLst>
                  <a:outerShdw blurRad="38100" dist="38100" dir="2700000" algn="tl">
                    <a:srgbClr val="C0C0C0"/>
                  </a:outerShdw>
                </a:effectLst>
              </a:rPr>
              <a:t> (Cont.) </a:t>
            </a:r>
            <a:r>
              <a:rPr lang="en-US" dirty="0" err="1" smtClean="0">
                <a:solidFill>
                  <a:srgbClr val="008000"/>
                </a:solidFill>
              </a:rPr>
              <a:t>Parentese</a:t>
            </a:r>
            <a:r>
              <a:rPr lang="en-US" dirty="0" smtClean="0">
                <a:solidFill>
                  <a:srgbClr val="008000"/>
                </a:solidFill>
              </a:rPr>
              <a:t> </a:t>
            </a:r>
            <a:r>
              <a:rPr lang="en-US" dirty="0">
                <a:solidFill>
                  <a:srgbClr val="008000"/>
                </a:solidFill>
              </a:rPr>
              <a:t>(</a:t>
            </a:r>
            <a:r>
              <a:rPr lang="en-US" dirty="0" err="1">
                <a:solidFill>
                  <a:srgbClr val="008000"/>
                </a:solidFill>
              </a:rPr>
              <a:t>Motherese</a:t>
            </a:r>
            <a:r>
              <a:rPr lang="en-US" dirty="0">
                <a:solidFill>
                  <a:srgbClr val="008000"/>
                </a:solidFill>
              </a:rPr>
              <a:t>)</a:t>
            </a:r>
          </a:p>
        </p:txBody>
      </p:sp>
      <p:sp>
        <p:nvSpPr>
          <p:cNvPr id="81923" name="Rectangle 3"/>
          <p:cNvSpPr>
            <a:spLocks noGrp="1" noChangeArrowheads="1"/>
          </p:cNvSpPr>
          <p:nvPr>
            <p:ph type="body" idx="1"/>
          </p:nvPr>
        </p:nvSpPr>
        <p:spPr>
          <a:xfrm>
            <a:off x="685800" y="1981200"/>
            <a:ext cx="7772400" cy="2740025"/>
          </a:xfrm>
        </p:spPr>
        <p:txBody>
          <a:bodyPr/>
          <a:lstStyle/>
          <a:p>
            <a:r>
              <a:rPr lang="en-US" dirty="0">
                <a:solidFill>
                  <a:srgbClr val="C00000"/>
                </a:solidFill>
              </a:rPr>
              <a:t>Pattern of speech used when talking to infants</a:t>
            </a:r>
          </a:p>
          <a:p>
            <a:pPr lvl="1"/>
            <a:r>
              <a:rPr lang="en-US" dirty="0"/>
              <a:t>Marked by higher-pitched voice; short, simple sentences, slowed speech and exaggerated voice inflections, and repetition</a:t>
            </a:r>
          </a:p>
        </p:txBody>
      </p:sp>
    </p:spTree>
    <p:extLst>
      <p:ext uri="{BB962C8B-B14F-4D97-AF65-F5344CB8AC3E}">
        <p14:creationId xmlns:p14="http://schemas.microsoft.com/office/powerpoint/2010/main" val="22092346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idx="4294967295"/>
          </p:nvPr>
        </p:nvSpPr>
        <p:spPr>
          <a:xfrm>
            <a:off x="107504" y="116632"/>
            <a:ext cx="9217024" cy="1152128"/>
          </a:xfrm>
        </p:spPr>
        <p:txBody>
          <a:bodyPr/>
          <a:lstStyle/>
          <a:p>
            <a:pPr eaLnBrk="1" hangingPunct="1">
              <a:defRPr/>
            </a:pPr>
            <a:r>
              <a:rPr lang="en-US" sz="3200" b="1" dirty="0" smtClean="0">
                <a:solidFill>
                  <a:srgbClr val="0000FF"/>
                </a:solidFill>
                <a:latin typeface="Arial" pitchFamily="34" charset="0"/>
                <a:cs typeface="Arial" pitchFamily="34" charset="0"/>
              </a:rPr>
              <a:t>Cognitive Development : Think </a:t>
            </a:r>
            <a:r>
              <a:rPr lang="en-US" sz="3200" b="1" dirty="0">
                <a:solidFill>
                  <a:srgbClr val="0000FF"/>
                </a:solidFill>
                <a:latin typeface="Arial" pitchFamily="34" charset="0"/>
                <a:cs typeface="Arial" pitchFamily="34" charset="0"/>
              </a:rPr>
              <a:t>Like a </a:t>
            </a:r>
            <a:r>
              <a:rPr lang="en-US" sz="3200" b="1" dirty="0" smtClean="0">
                <a:solidFill>
                  <a:srgbClr val="0000FF"/>
                </a:solidFill>
                <a:latin typeface="Arial" pitchFamily="34" charset="0"/>
                <a:cs typeface="Arial" pitchFamily="34" charset="0"/>
              </a:rPr>
              <a:t>Child</a:t>
            </a:r>
            <a:r>
              <a:rPr lang="en-US" sz="3600" b="1" dirty="0" smtClean="0">
                <a:latin typeface="Arial" pitchFamily="34" charset="0"/>
                <a:cs typeface="Arial" pitchFamily="34" charset="0"/>
              </a:rPr>
              <a:t/>
            </a:r>
            <a:br>
              <a:rPr lang="en-US" sz="3600" b="1" dirty="0" smtClean="0">
                <a:latin typeface="Arial" pitchFamily="34" charset="0"/>
                <a:cs typeface="Arial" pitchFamily="34" charset="0"/>
              </a:rPr>
            </a:br>
            <a:r>
              <a:rPr lang="en-US" sz="3600" dirty="0" smtClean="0">
                <a:solidFill>
                  <a:srgbClr val="FF0000"/>
                </a:solidFill>
                <a:effectLst>
                  <a:outerShdw blurRad="38100" dist="38100" dir="2700000" algn="tl">
                    <a:srgbClr val="C0C0C0"/>
                  </a:outerShdw>
                </a:effectLst>
                <a:latin typeface="Arial" pitchFamily="34" charset="0"/>
                <a:cs typeface="Arial" pitchFamily="34" charset="0"/>
              </a:rPr>
              <a:t>Piaget’s Theory of  Cognitive Development </a:t>
            </a:r>
            <a:endParaRPr lang="en-US" sz="3600" dirty="0" smtClean="0">
              <a:solidFill>
                <a:srgbClr val="FF0000"/>
              </a:solidFill>
              <a:effectLst>
                <a:outerShdw blurRad="38100" dist="38100" dir="2700000" algn="tl">
                  <a:srgbClr val="C0C0C0"/>
                </a:outerShdw>
              </a:effectLst>
              <a:latin typeface="Arial" pitchFamily="34" charset="0"/>
              <a:cs typeface="Arial" pitchFamily="34" charset="0"/>
            </a:endParaRPr>
          </a:p>
        </p:txBody>
      </p:sp>
      <p:sp>
        <p:nvSpPr>
          <p:cNvPr id="40963" name="Rectangle 3"/>
          <p:cNvSpPr>
            <a:spLocks noGrp="1" noChangeArrowheads="1"/>
          </p:cNvSpPr>
          <p:nvPr>
            <p:ph type="body" idx="4294967295"/>
          </p:nvPr>
        </p:nvSpPr>
        <p:spPr>
          <a:xfrm>
            <a:off x="395536" y="1484785"/>
            <a:ext cx="8559552" cy="4647728"/>
          </a:xfrm>
        </p:spPr>
        <p:txBody>
          <a:bodyPr/>
          <a:lstStyle/>
          <a:p>
            <a:pPr eaLnBrk="1" hangingPunct="1"/>
            <a:r>
              <a:rPr lang="en-US" dirty="0" smtClean="0">
                <a:solidFill>
                  <a:srgbClr val="000000"/>
                </a:solidFill>
                <a:latin typeface="Arial" pitchFamily="34" charset="0"/>
                <a:cs typeface="Arial" pitchFamily="34" charset="0"/>
              </a:rPr>
              <a:t>Piaget believed that all children pass through a set series of stages during their cognitive </a:t>
            </a:r>
            <a:r>
              <a:rPr lang="en-US" dirty="0" smtClean="0">
                <a:solidFill>
                  <a:srgbClr val="000000"/>
                </a:solidFill>
                <a:latin typeface="Arial" pitchFamily="34" charset="0"/>
                <a:cs typeface="Arial" pitchFamily="34" charset="0"/>
              </a:rPr>
              <a:t>development.</a:t>
            </a:r>
          </a:p>
          <a:p>
            <a:pPr eaLnBrk="1" hangingPunct="1"/>
            <a:r>
              <a:rPr lang="en-US" dirty="0" smtClean="0">
                <a:solidFill>
                  <a:srgbClr val="008000"/>
                </a:solidFill>
                <a:latin typeface="Arial" pitchFamily="34" charset="0"/>
                <a:cs typeface="Arial" pitchFamily="34" charset="0"/>
              </a:rPr>
              <a:t>Mental Processes : </a:t>
            </a:r>
            <a:r>
              <a:rPr lang="en-US" dirty="0" smtClean="0">
                <a:solidFill>
                  <a:srgbClr val="000000"/>
                </a:solidFill>
                <a:latin typeface="Arial" pitchFamily="34" charset="0"/>
                <a:cs typeface="Arial" pitchFamily="34" charset="0"/>
              </a:rPr>
              <a:t>Intellect grows through assimilation and accommodation process.</a:t>
            </a:r>
          </a:p>
          <a:p>
            <a:pPr eaLnBrk="1" hangingPunct="1"/>
            <a:r>
              <a:rPr lang="en-US" dirty="0" smtClean="0">
                <a:solidFill>
                  <a:srgbClr val="C00000"/>
                </a:solidFill>
                <a:latin typeface="Arial" pitchFamily="34" charset="0"/>
                <a:cs typeface="Arial" pitchFamily="34" charset="0"/>
              </a:rPr>
              <a:t>Assimilation </a:t>
            </a:r>
            <a:r>
              <a:rPr lang="en-US" dirty="0" smtClean="0">
                <a:solidFill>
                  <a:srgbClr val="000000"/>
                </a:solidFill>
                <a:latin typeface="Arial" pitchFamily="34" charset="0"/>
                <a:cs typeface="Arial" pitchFamily="34" charset="0"/>
              </a:rPr>
              <a:t>refers to using existing mental patterns in new situations. </a:t>
            </a:r>
          </a:p>
          <a:p>
            <a:pPr eaLnBrk="1" hangingPunct="1"/>
            <a:r>
              <a:rPr lang="en-US" dirty="0" smtClean="0">
                <a:solidFill>
                  <a:srgbClr val="C00000"/>
                </a:solidFill>
                <a:latin typeface="Arial" pitchFamily="34" charset="0"/>
                <a:cs typeface="Arial" pitchFamily="34" charset="0"/>
              </a:rPr>
              <a:t>Accommodation</a:t>
            </a:r>
            <a:r>
              <a:rPr lang="en-US" dirty="0" smtClean="0">
                <a:solidFill>
                  <a:srgbClr val="000000"/>
                </a:solidFill>
                <a:latin typeface="Arial" pitchFamily="34" charset="0"/>
                <a:cs typeface="Arial" pitchFamily="34" charset="0"/>
              </a:rPr>
              <a:t> refers to modifying existing ideas to fit new requirements.</a:t>
            </a:r>
            <a:endParaRPr lang="en-US" dirty="0" smtClean="0">
              <a:solidFill>
                <a:srgbClr val="000000"/>
              </a:solidFill>
              <a:latin typeface="Arial" pitchFamily="34" charset="0"/>
              <a:cs typeface="Arial"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0962"/>
                                        </p:tgtEl>
                                        <p:attrNameLst>
                                          <p:attrName>style.visibility</p:attrName>
                                        </p:attrNameLst>
                                      </p:cBhvr>
                                      <p:to>
                                        <p:strVal val="visible"/>
                                      </p:to>
                                    </p:set>
                                    <p:anim calcmode="lin" valueType="num">
                                      <p:cBhvr>
                                        <p:cTn id="7" dur="1000" fill="hold"/>
                                        <p:tgtEl>
                                          <p:spTgt spid="40962"/>
                                        </p:tgtEl>
                                        <p:attrNameLst>
                                          <p:attrName>ppt_x</p:attrName>
                                        </p:attrNameLst>
                                      </p:cBhvr>
                                      <p:tavLst>
                                        <p:tav tm="0">
                                          <p:val>
                                            <p:strVal val="#ppt_x-.2"/>
                                          </p:val>
                                        </p:tav>
                                        <p:tav tm="100000">
                                          <p:val>
                                            <p:strVal val="#ppt_x"/>
                                          </p:val>
                                        </p:tav>
                                      </p:tavLst>
                                    </p:anim>
                                    <p:anim calcmode="lin" valueType="num">
                                      <p:cBhvr>
                                        <p:cTn id="8" dur="1000" fill="hold"/>
                                        <p:tgtEl>
                                          <p:spTgt spid="40962"/>
                                        </p:tgtEl>
                                        <p:attrNameLst>
                                          <p:attrName>ppt_y</p:attrName>
                                        </p:attrNameLst>
                                      </p:cBhvr>
                                      <p:tavLst>
                                        <p:tav tm="0">
                                          <p:val>
                                            <p:strVal val="#ppt_y"/>
                                          </p:val>
                                        </p:tav>
                                        <p:tav tm="100000">
                                          <p:val>
                                            <p:strVal val="#ppt_y"/>
                                          </p:val>
                                        </p:tav>
                                      </p:tavLst>
                                    </p:anim>
                                    <p:animEffect transition="in" filter="wipe(right)" prLst="gradientSize: 0.1">
                                      <p:cBhvr>
                                        <p:cTn id="9" dur="1000"/>
                                        <p:tgtEl>
                                          <p:spTgt spid="4096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0963">
                                            <p:txEl>
                                              <p:pRg st="0" end="0"/>
                                            </p:txEl>
                                          </p:spTgt>
                                        </p:tgtEl>
                                        <p:attrNameLst>
                                          <p:attrName>style.visibility</p:attrName>
                                        </p:attrNameLst>
                                      </p:cBhvr>
                                      <p:to>
                                        <p:strVal val="visible"/>
                                      </p:to>
                                    </p:set>
                                    <p:animEffect transition="in" filter="fade">
                                      <p:cBhvr>
                                        <p:cTn id="14" dur="500"/>
                                        <p:tgtEl>
                                          <p:spTgt spid="40963">
                                            <p:txEl>
                                              <p:pRg st="0" end="0"/>
                                            </p:txEl>
                                          </p:spTgt>
                                        </p:tgtEl>
                                      </p:cBhvr>
                                    </p:animEffect>
                                    <p:anim calcmode="lin" valueType="num">
                                      <p:cBhvr>
                                        <p:cTn id="15" dur="500" fill="hold"/>
                                        <p:tgtEl>
                                          <p:spTgt spid="4096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096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40963">
                                            <p:txEl>
                                              <p:pRg st="1" end="1"/>
                                            </p:txEl>
                                          </p:spTgt>
                                        </p:tgtEl>
                                        <p:attrNameLst>
                                          <p:attrName>style.visibility</p:attrName>
                                        </p:attrNameLst>
                                      </p:cBhvr>
                                      <p:to>
                                        <p:strVal val="visible"/>
                                      </p:to>
                                    </p:set>
                                    <p:animEffect transition="in" filter="fade">
                                      <p:cBhvr>
                                        <p:cTn id="21" dur="500"/>
                                        <p:tgtEl>
                                          <p:spTgt spid="40963">
                                            <p:txEl>
                                              <p:pRg st="1" end="1"/>
                                            </p:txEl>
                                          </p:spTgt>
                                        </p:tgtEl>
                                      </p:cBhvr>
                                    </p:animEffect>
                                    <p:anim calcmode="lin" valueType="num">
                                      <p:cBhvr>
                                        <p:cTn id="22" dur="500" fill="hold"/>
                                        <p:tgtEl>
                                          <p:spTgt spid="4096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40963">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40963">
                                            <p:txEl>
                                              <p:pRg st="2" end="2"/>
                                            </p:txEl>
                                          </p:spTgt>
                                        </p:tgtEl>
                                        <p:attrNameLst>
                                          <p:attrName>style.visibility</p:attrName>
                                        </p:attrNameLst>
                                      </p:cBhvr>
                                      <p:to>
                                        <p:strVal val="visible"/>
                                      </p:to>
                                    </p:set>
                                    <p:animEffect transition="in" filter="fade">
                                      <p:cBhvr>
                                        <p:cTn id="28" dur="500"/>
                                        <p:tgtEl>
                                          <p:spTgt spid="40963">
                                            <p:txEl>
                                              <p:pRg st="2" end="2"/>
                                            </p:txEl>
                                          </p:spTgt>
                                        </p:tgtEl>
                                      </p:cBhvr>
                                    </p:animEffect>
                                    <p:anim calcmode="lin" valueType="num">
                                      <p:cBhvr>
                                        <p:cTn id="29" dur="500" fill="hold"/>
                                        <p:tgtEl>
                                          <p:spTgt spid="40963">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40963">
                                            <p:txEl>
                                              <p:pRg st="2" end="2"/>
                                            </p:txEl>
                                          </p:spTgt>
                                        </p:tgtEl>
                                        <p:attrNameLst>
                                          <p:attrName>ppt_y</p:attrName>
                                        </p:attrNameLst>
                                      </p:cBhvr>
                                      <p:tavLst>
                                        <p:tav tm="0">
                                          <p:val>
                                            <p:strVal val="#ppt_y+.05"/>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4" presetClass="entr" presetSubtype="0" fill="hold" grpId="0" nodeType="clickEffect">
                                  <p:stCondLst>
                                    <p:cond delay="0"/>
                                  </p:stCondLst>
                                  <p:childTnLst>
                                    <p:set>
                                      <p:cBhvr>
                                        <p:cTn id="34" dur="1" fill="hold">
                                          <p:stCondLst>
                                            <p:cond delay="0"/>
                                          </p:stCondLst>
                                        </p:cTn>
                                        <p:tgtEl>
                                          <p:spTgt spid="40963">
                                            <p:txEl>
                                              <p:pRg st="3" end="3"/>
                                            </p:txEl>
                                          </p:spTgt>
                                        </p:tgtEl>
                                        <p:attrNameLst>
                                          <p:attrName>style.visibility</p:attrName>
                                        </p:attrNameLst>
                                      </p:cBhvr>
                                      <p:to>
                                        <p:strVal val="visible"/>
                                      </p:to>
                                    </p:set>
                                    <p:animEffect transition="in" filter="fade">
                                      <p:cBhvr>
                                        <p:cTn id="35" dur="500"/>
                                        <p:tgtEl>
                                          <p:spTgt spid="40963">
                                            <p:txEl>
                                              <p:pRg st="3" end="3"/>
                                            </p:txEl>
                                          </p:spTgt>
                                        </p:tgtEl>
                                      </p:cBhvr>
                                    </p:animEffect>
                                    <p:anim calcmode="lin" valueType="num">
                                      <p:cBhvr>
                                        <p:cTn id="36" dur="500" fill="hold"/>
                                        <p:tgtEl>
                                          <p:spTgt spid="40963">
                                            <p:txEl>
                                              <p:pRg st="3" end="3"/>
                                            </p:txEl>
                                          </p:spTgt>
                                        </p:tgtEl>
                                        <p:attrNameLst>
                                          <p:attrName>ppt_x</p:attrName>
                                        </p:attrNameLst>
                                      </p:cBhvr>
                                      <p:tavLst>
                                        <p:tav tm="0">
                                          <p:val>
                                            <p:strVal val="#ppt_x"/>
                                          </p:val>
                                        </p:tav>
                                        <p:tav tm="100000">
                                          <p:val>
                                            <p:strVal val="#ppt_x"/>
                                          </p:val>
                                        </p:tav>
                                      </p:tavLst>
                                    </p:anim>
                                    <p:anim calcmode="lin" valueType="num">
                                      <p:cBhvr>
                                        <p:cTn id="37" dur="500" fill="hold"/>
                                        <p:tgtEl>
                                          <p:spTgt spid="40963">
                                            <p:txEl>
                                              <p:pRg st="3" end="3"/>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2" grpId="0"/>
      <p:bldP spid="40963" grpId="0" build="p"/>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6" name="Rectangle 2"/>
          <p:cNvSpPr>
            <a:spLocks noGrp="1" noChangeArrowheads="1"/>
          </p:cNvSpPr>
          <p:nvPr>
            <p:ph type="title" idx="4294967295"/>
          </p:nvPr>
        </p:nvSpPr>
        <p:spPr>
          <a:xfrm>
            <a:off x="0" y="188640"/>
            <a:ext cx="9396536" cy="1106760"/>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(Cont.)</a:t>
            </a:r>
            <a:endParaRPr lang="en-US" sz="3200" dirty="0" smtClean="0">
              <a:effectLst>
                <a:outerShdw blurRad="38100" dist="38100" dir="2700000" algn="tl">
                  <a:srgbClr val="C0C0C0"/>
                </a:outerShdw>
              </a:effectLst>
              <a:latin typeface="Arial Black" pitchFamily="34" charset="0"/>
            </a:endParaRPr>
          </a:p>
        </p:txBody>
      </p:sp>
      <p:sp>
        <p:nvSpPr>
          <p:cNvPr id="41987" name="Rectangle 3"/>
          <p:cNvSpPr>
            <a:spLocks noGrp="1" noChangeArrowheads="1"/>
          </p:cNvSpPr>
          <p:nvPr>
            <p:ph type="body" idx="4294967295"/>
          </p:nvPr>
        </p:nvSpPr>
        <p:spPr>
          <a:xfrm>
            <a:off x="0" y="1600200"/>
            <a:ext cx="9144000" cy="4456113"/>
          </a:xfrm>
        </p:spPr>
        <p:txBody>
          <a:bodyPr/>
          <a:lstStyle/>
          <a:p>
            <a:pPr eaLnBrk="1" hangingPunct="1"/>
            <a:r>
              <a:rPr lang="en-US" sz="3600" dirty="0" smtClean="0">
                <a:solidFill>
                  <a:srgbClr val="008000"/>
                </a:solidFill>
                <a:latin typeface="Arial" pitchFamily="34" charset="0"/>
                <a:cs typeface="Arial" pitchFamily="34" charset="0"/>
              </a:rPr>
              <a:t>1.Sensorimotor (0-2 Years): </a:t>
            </a:r>
            <a:r>
              <a:rPr lang="en-US" sz="3600" dirty="0" smtClean="0">
                <a:latin typeface="Arial" pitchFamily="34" charset="0"/>
                <a:cs typeface="Arial" pitchFamily="34" charset="0"/>
              </a:rPr>
              <a:t>All </a:t>
            </a:r>
            <a:r>
              <a:rPr lang="en-US" sz="3600" dirty="0" smtClean="0">
                <a:solidFill>
                  <a:srgbClr val="000000"/>
                </a:solidFill>
                <a:latin typeface="Arial" pitchFamily="34" charset="0"/>
                <a:cs typeface="Arial" pitchFamily="34" charset="0"/>
              </a:rPr>
              <a:t>sensory input and motor responses are coordinated; most intellectual development here is nonverbal</a:t>
            </a:r>
          </a:p>
          <a:p>
            <a:pPr lvl="1" eaLnBrk="1" hangingPunct="1"/>
            <a:r>
              <a:rPr lang="en-US" sz="3600" dirty="0" smtClean="0">
                <a:solidFill>
                  <a:srgbClr val="C00000"/>
                </a:solidFill>
                <a:latin typeface="Arial" pitchFamily="34" charset="0"/>
                <a:cs typeface="Arial" pitchFamily="34" charset="0"/>
              </a:rPr>
              <a:t>Object Permanence: </a:t>
            </a:r>
            <a:r>
              <a:rPr lang="en-US" sz="3600" dirty="0" smtClean="0">
                <a:latin typeface="Arial" pitchFamily="34" charset="0"/>
                <a:cs typeface="Arial" pitchFamily="34" charset="0"/>
              </a:rPr>
              <a:t>After 8 months old, children know that </a:t>
            </a:r>
            <a:r>
              <a:rPr lang="en-US" sz="3600" dirty="0" smtClean="0">
                <a:latin typeface="Arial" pitchFamily="34" charset="0"/>
                <a:cs typeface="Arial" pitchFamily="34" charset="0"/>
              </a:rPr>
              <a:t>objects still exist when they are out of </a:t>
            </a:r>
            <a:r>
              <a:rPr lang="en-US" sz="3600" dirty="0" smtClean="0">
                <a:latin typeface="Arial" pitchFamily="34" charset="0"/>
                <a:cs typeface="Arial" pitchFamily="34" charset="0"/>
              </a:rPr>
              <a:t>sight.</a:t>
            </a:r>
            <a:endParaRPr lang="en-US" sz="3600" dirty="0" smtClean="0">
              <a:latin typeface="Arial" pitchFamily="34" charset="0"/>
              <a:cs typeface="Arial" pitchFamily="34" charset="0"/>
            </a:endParaRPr>
          </a:p>
          <a:p>
            <a:pPr eaLnBrk="1" hangingPunct="1"/>
            <a:endParaRPr lang="en-US" sz="3600" dirty="0" smtClean="0">
              <a:latin typeface="Arial Black"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1986"/>
                                        </p:tgtEl>
                                        <p:attrNameLst>
                                          <p:attrName>style.visibility</p:attrName>
                                        </p:attrNameLst>
                                      </p:cBhvr>
                                      <p:to>
                                        <p:strVal val="visible"/>
                                      </p:to>
                                    </p:set>
                                    <p:anim calcmode="lin" valueType="num">
                                      <p:cBhvr>
                                        <p:cTn id="7" dur="1000" fill="hold"/>
                                        <p:tgtEl>
                                          <p:spTgt spid="41986"/>
                                        </p:tgtEl>
                                        <p:attrNameLst>
                                          <p:attrName>ppt_x</p:attrName>
                                        </p:attrNameLst>
                                      </p:cBhvr>
                                      <p:tavLst>
                                        <p:tav tm="0">
                                          <p:val>
                                            <p:strVal val="#ppt_x-.2"/>
                                          </p:val>
                                        </p:tav>
                                        <p:tav tm="100000">
                                          <p:val>
                                            <p:strVal val="#ppt_x"/>
                                          </p:val>
                                        </p:tav>
                                      </p:tavLst>
                                    </p:anim>
                                    <p:anim calcmode="lin" valueType="num">
                                      <p:cBhvr>
                                        <p:cTn id="8" dur="1000" fill="hold"/>
                                        <p:tgtEl>
                                          <p:spTgt spid="41986"/>
                                        </p:tgtEl>
                                        <p:attrNameLst>
                                          <p:attrName>ppt_y</p:attrName>
                                        </p:attrNameLst>
                                      </p:cBhvr>
                                      <p:tavLst>
                                        <p:tav tm="0">
                                          <p:val>
                                            <p:strVal val="#ppt_y"/>
                                          </p:val>
                                        </p:tav>
                                        <p:tav tm="100000">
                                          <p:val>
                                            <p:strVal val="#ppt_y"/>
                                          </p:val>
                                        </p:tav>
                                      </p:tavLst>
                                    </p:anim>
                                    <p:animEffect transition="in" filter="wipe(right)" prLst="gradientSize: 0.1">
                                      <p:cBhvr>
                                        <p:cTn id="9" dur="1000"/>
                                        <p:tgtEl>
                                          <p:spTgt spid="4198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1987">
                                            <p:txEl>
                                              <p:pRg st="0" end="0"/>
                                            </p:txEl>
                                          </p:spTgt>
                                        </p:tgtEl>
                                        <p:attrNameLst>
                                          <p:attrName>style.visibility</p:attrName>
                                        </p:attrNameLst>
                                      </p:cBhvr>
                                      <p:to>
                                        <p:strVal val="visible"/>
                                      </p:to>
                                    </p:set>
                                    <p:animEffect transition="in" filter="fade">
                                      <p:cBhvr>
                                        <p:cTn id="14" dur="500"/>
                                        <p:tgtEl>
                                          <p:spTgt spid="41987">
                                            <p:txEl>
                                              <p:pRg st="0" end="0"/>
                                            </p:txEl>
                                          </p:spTgt>
                                        </p:tgtEl>
                                      </p:cBhvr>
                                    </p:animEffect>
                                    <p:anim calcmode="lin" valueType="num">
                                      <p:cBhvr>
                                        <p:cTn id="15" dur="500" fill="hold"/>
                                        <p:tgtEl>
                                          <p:spTgt spid="4198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198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4198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p:bldP spid="41987" grpId="0" build="p"/>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8" name="Rectangle 2"/>
          <p:cNvSpPr>
            <a:spLocks noGrp="1" noChangeArrowheads="1"/>
          </p:cNvSpPr>
          <p:nvPr>
            <p:ph type="title" idx="4294967295"/>
          </p:nvPr>
        </p:nvSpPr>
        <p:spPr>
          <a:xfrm>
            <a:off x="0" y="0"/>
            <a:ext cx="9252520" cy="1295400"/>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45059" name="Rectangle 3"/>
          <p:cNvSpPr>
            <a:spLocks noGrp="1" noChangeArrowheads="1"/>
          </p:cNvSpPr>
          <p:nvPr>
            <p:ph type="body" idx="4294967295"/>
          </p:nvPr>
        </p:nvSpPr>
        <p:spPr>
          <a:xfrm>
            <a:off x="1182688" y="1556792"/>
            <a:ext cx="7772400" cy="4575721"/>
          </a:xfrm>
        </p:spPr>
        <p:txBody>
          <a:bodyPr/>
          <a:lstStyle/>
          <a:p>
            <a:pPr eaLnBrk="1" hangingPunct="1"/>
            <a:r>
              <a:rPr lang="en-US" dirty="0" smtClean="0">
                <a:solidFill>
                  <a:srgbClr val="008000"/>
                </a:solidFill>
                <a:latin typeface="Arial" pitchFamily="34" charset="0"/>
                <a:cs typeface="Arial" pitchFamily="34" charset="0"/>
              </a:rPr>
              <a:t>2.Preoperational Stage (2-7 Years): </a:t>
            </a:r>
            <a:r>
              <a:rPr lang="en-US" dirty="0" smtClean="0">
                <a:latin typeface="Arial" pitchFamily="34" charset="0"/>
                <a:cs typeface="Arial" pitchFamily="34" charset="0"/>
              </a:rPr>
              <a:t>Children begin to use language and think symbolically, BUT</a:t>
            </a:r>
            <a:r>
              <a:rPr lang="en-US" b="1" dirty="0" smtClean="0">
                <a:latin typeface="Arial" pitchFamily="34" charset="0"/>
                <a:cs typeface="Arial" pitchFamily="34" charset="0"/>
              </a:rPr>
              <a:t> </a:t>
            </a:r>
            <a:r>
              <a:rPr lang="en-US" dirty="0" smtClean="0">
                <a:latin typeface="Arial" pitchFamily="34" charset="0"/>
                <a:cs typeface="Arial" pitchFamily="34" charset="0"/>
              </a:rPr>
              <a:t>their thinking is still </a:t>
            </a:r>
            <a:r>
              <a:rPr lang="en-US" dirty="0" smtClean="0">
                <a:solidFill>
                  <a:srgbClr val="0000FF"/>
                </a:solidFill>
                <a:latin typeface="Arial" pitchFamily="34" charset="0"/>
                <a:cs typeface="Arial" pitchFamily="34" charset="0"/>
              </a:rPr>
              <a:t>intuitive and </a:t>
            </a:r>
            <a:r>
              <a:rPr lang="en-US" dirty="0" smtClean="0">
                <a:solidFill>
                  <a:srgbClr val="0000FF"/>
                </a:solidFill>
                <a:latin typeface="Arial" pitchFamily="34" charset="0"/>
                <a:cs typeface="Arial" pitchFamily="34" charset="0"/>
              </a:rPr>
              <a:t>egocentric.</a:t>
            </a:r>
            <a:endParaRPr lang="en-US" dirty="0" smtClean="0">
              <a:solidFill>
                <a:srgbClr val="0000FF"/>
              </a:solidFill>
              <a:latin typeface="Arial" pitchFamily="34" charset="0"/>
              <a:cs typeface="Arial"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5058"/>
                                        </p:tgtEl>
                                        <p:attrNameLst>
                                          <p:attrName>style.visibility</p:attrName>
                                        </p:attrNameLst>
                                      </p:cBhvr>
                                      <p:to>
                                        <p:strVal val="visible"/>
                                      </p:to>
                                    </p:set>
                                    <p:anim calcmode="lin" valueType="num">
                                      <p:cBhvr>
                                        <p:cTn id="7" dur="1000" fill="hold"/>
                                        <p:tgtEl>
                                          <p:spTgt spid="45058"/>
                                        </p:tgtEl>
                                        <p:attrNameLst>
                                          <p:attrName>ppt_x</p:attrName>
                                        </p:attrNameLst>
                                      </p:cBhvr>
                                      <p:tavLst>
                                        <p:tav tm="0">
                                          <p:val>
                                            <p:strVal val="#ppt_x-.2"/>
                                          </p:val>
                                        </p:tav>
                                        <p:tav tm="100000">
                                          <p:val>
                                            <p:strVal val="#ppt_x"/>
                                          </p:val>
                                        </p:tav>
                                      </p:tavLst>
                                    </p:anim>
                                    <p:anim calcmode="lin" valueType="num">
                                      <p:cBhvr>
                                        <p:cTn id="8" dur="1000" fill="hold"/>
                                        <p:tgtEl>
                                          <p:spTgt spid="450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450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45059">
                                            <p:txEl>
                                              <p:pRg st="0" end="0"/>
                                            </p:txEl>
                                          </p:spTgt>
                                        </p:tgtEl>
                                        <p:attrNameLst>
                                          <p:attrName>style.visibility</p:attrName>
                                        </p:attrNameLst>
                                      </p:cBhvr>
                                      <p:to>
                                        <p:strVal val="visible"/>
                                      </p:to>
                                    </p:set>
                                    <p:animEffect transition="in" filter="fade">
                                      <p:cBhvr>
                                        <p:cTn id="14" dur="500"/>
                                        <p:tgtEl>
                                          <p:spTgt spid="45059">
                                            <p:txEl>
                                              <p:pRg st="0" end="0"/>
                                            </p:txEl>
                                          </p:spTgt>
                                        </p:tgtEl>
                                      </p:cBhvr>
                                    </p:animEffect>
                                    <p:anim calcmode="lin" valueType="num">
                                      <p:cBhvr>
                                        <p:cTn id="15" dur="500" fill="hold"/>
                                        <p:tgtEl>
                                          <p:spTgt spid="450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4505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p:bldP spid="45059" grpId="0" build="p"/>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6" name="Rectangle 2"/>
          <p:cNvSpPr>
            <a:spLocks noGrp="1" noChangeArrowheads="1"/>
          </p:cNvSpPr>
          <p:nvPr>
            <p:ph type="title" idx="4294967295"/>
          </p:nvPr>
        </p:nvSpPr>
        <p:spPr>
          <a:xfrm>
            <a:off x="0" y="1"/>
            <a:ext cx="9396536" cy="980728"/>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47107" name="Rectangle 3"/>
          <p:cNvSpPr>
            <a:spLocks noGrp="1" noChangeArrowheads="1"/>
          </p:cNvSpPr>
          <p:nvPr>
            <p:ph type="body" idx="4294967295"/>
          </p:nvPr>
        </p:nvSpPr>
        <p:spPr>
          <a:xfrm>
            <a:off x="179512" y="1628800"/>
            <a:ext cx="8775576" cy="4503713"/>
          </a:xfrm>
        </p:spPr>
        <p:txBody>
          <a:bodyPr/>
          <a:lstStyle/>
          <a:p>
            <a:pPr eaLnBrk="1" hangingPunct="1"/>
            <a:r>
              <a:rPr lang="en-US" sz="3600" dirty="0" smtClean="0">
                <a:solidFill>
                  <a:srgbClr val="008000"/>
                </a:solidFill>
                <a:latin typeface="Arial" pitchFamily="34" charset="0"/>
                <a:cs typeface="Arial" pitchFamily="34" charset="0"/>
              </a:rPr>
              <a:t>3.Concrete Operational Stage </a:t>
            </a:r>
            <a:r>
              <a:rPr lang="en-US" sz="3600" dirty="0" smtClean="0">
                <a:solidFill>
                  <a:srgbClr val="0000FF"/>
                </a:solidFill>
                <a:latin typeface="Arial" pitchFamily="34" charset="0"/>
                <a:cs typeface="Arial" pitchFamily="34" charset="0"/>
              </a:rPr>
              <a:t>(7-11Years</a:t>
            </a:r>
            <a:r>
              <a:rPr lang="en-US" sz="3600" dirty="0" smtClean="0">
                <a:solidFill>
                  <a:srgbClr val="0000FF"/>
                </a:solidFill>
                <a:latin typeface="Arial" pitchFamily="34" charset="0"/>
                <a:cs typeface="Arial" pitchFamily="34" charset="0"/>
              </a:rPr>
              <a:t>)</a:t>
            </a:r>
            <a:r>
              <a:rPr lang="en-US" sz="3600" dirty="0" smtClean="0">
                <a:latin typeface="Arial" pitchFamily="34" charset="0"/>
                <a:cs typeface="Arial" pitchFamily="34" charset="0"/>
              </a:rPr>
              <a:t> </a:t>
            </a:r>
          </a:p>
          <a:p>
            <a:pPr eaLnBrk="1" hangingPunct="1"/>
            <a:r>
              <a:rPr lang="en-US" sz="3600" dirty="0" smtClean="0">
                <a:latin typeface="Arial" pitchFamily="34" charset="0"/>
                <a:cs typeface="Arial" pitchFamily="34" charset="0"/>
              </a:rPr>
              <a:t>Children </a:t>
            </a:r>
            <a:r>
              <a:rPr lang="en-US" sz="3600" dirty="0" smtClean="0">
                <a:latin typeface="Arial" pitchFamily="34" charset="0"/>
                <a:cs typeface="Arial" pitchFamily="34" charset="0"/>
              </a:rPr>
              <a:t>become able to use concepts of time, space, volume, and number BUT in ways that remain simplified and </a:t>
            </a:r>
            <a:r>
              <a:rPr lang="en-US" sz="3600" i="1" dirty="0" smtClean="0">
                <a:solidFill>
                  <a:srgbClr val="FF6600"/>
                </a:solidFill>
                <a:latin typeface="Arial" pitchFamily="34" charset="0"/>
                <a:cs typeface="Arial" pitchFamily="34" charset="0"/>
              </a:rPr>
              <a:t>concrete</a:t>
            </a:r>
            <a:r>
              <a:rPr lang="en-US" sz="3600" dirty="0" smtClean="0">
                <a:solidFill>
                  <a:srgbClr val="FF6600"/>
                </a:solidFill>
                <a:latin typeface="Arial" pitchFamily="34" charset="0"/>
                <a:cs typeface="Arial" pitchFamily="34" charset="0"/>
              </a:rPr>
              <a:t>, </a:t>
            </a:r>
            <a:r>
              <a:rPr lang="en-US" sz="3600" i="1" dirty="0" smtClean="0">
                <a:solidFill>
                  <a:srgbClr val="FF6600"/>
                </a:solidFill>
                <a:latin typeface="Arial" pitchFamily="34" charset="0"/>
                <a:cs typeface="Arial" pitchFamily="34" charset="0"/>
              </a:rPr>
              <a:t>not abstract</a:t>
            </a:r>
            <a:endParaRPr lang="en-US" sz="3600" dirty="0" smtClean="0">
              <a:solidFill>
                <a:srgbClr val="FF6600"/>
              </a:solidFill>
              <a:latin typeface="Arial" pitchFamily="34" charset="0"/>
              <a:cs typeface="Arial" pitchFamily="34" charset="0"/>
            </a:endParaRPr>
          </a:p>
          <a:p>
            <a:pPr eaLnBrk="1" hangingPunct="1"/>
            <a:endParaRPr lang="en-US" sz="3600" dirty="0" smtClean="0">
              <a:solidFill>
                <a:srgbClr val="FF6600"/>
              </a:solidFill>
              <a:latin typeface="Arial Black"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47106"/>
                                        </p:tgtEl>
                                        <p:attrNameLst>
                                          <p:attrName>style.visibility</p:attrName>
                                        </p:attrNameLst>
                                      </p:cBhvr>
                                      <p:to>
                                        <p:strVal val="visible"/>
                                      </p:to>
                                    </p:set>
                                    <p:anim calcmode="lin" valueType="num">
                                      <p:cBhvr>
                                        <p:cTn id="7" dur="1000" fill="hold"/>
                                        <p:tgtEl>
                                          <p:spTgt spid="47106"/>
                                        </p:tgtEl>
                                        <p:attrNameLst>
                                          <p:attrName>ppt_x</p:attrName>
                                        </p:attrNameLst>
                                      </p:cBhvr>
                                      <p:tavLst>
                                        <p:tav tm="0">
                                          <p:val>
                                            <p:strVal val="#ppt_x-.2"/>
                                          </p:val>
                                        </p:tav>
                                        <p:tav tm="100000">
                                          <p:val>
                                            <p:strVal val="#ppt_x"/>
                                          </p:val>
                                        </p:tav>
                                      </p:tavLst>
                                    </p:anim>
                                    <p:anim calcmode="lin" valueType="num">
                                      <p:cBhvr>
                                        <p:cTn id="8" dur="1000" fill="hold"/>
                                        <p:tgtEl>
                                          <p:spTgt spid="471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47106"/>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47107">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47107">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p:bldLst>
  </p:timing>
</p:sld>
</file>

<file path=ppt/slides/slide35.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6" name="Rectangle 2"/>
          <p:cNvSpPr>
            <a:spLocks noGrp="1" noChangeArrowheads="1"/>
          </p:cNvSpPr>
          <p:nvPr>
            <p:ph type="title" idx="4294967295"/>
          </p:nvPr>
        </p:nvSpPr>
        <p:spPr>
          <a:xfrm>
            <a:off x="0" y="1"/>
            <a:ext cx="9468544" cy="1124744"/>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93187" name="Rectangle 3"/>
          <p:cNvSpPr>
            <a:spLocks noGrp="1" noChangeArrowheads="1"/>
          </p:cNvSpPr>
          <p:nvPr>
            <p:ph type="body" idx="4294967295"/>
          </p:nvPr>
        </p:nvSpPr>
        <p:spPr>
          <a:xfrm>
            <a:off x="179388" y="1557338"/>
            <a:ext cx="8964612" cy="5300662"/>
          </a:xfrm>
        </p:spPr>
        <p:txBody>
          <a:bodyPr/>
          <a:lstStyle/>
          <a:p>
            <a:pPr marL="457200" lvl="1" indent="0" eaLnBrk="1" hangingPunct="1">
              <a:lnSpc>
                <a:spcPct val="90000"/>
              </a:lnSpc>
              <a:buNone/>
            </a:pPr>
            <a:r>
              <a:rPr lang="en-US" sz="3600" dirty="0" smtClean="0">
                <a:solidFill>
                  <a:srgbClr val="008000"/>
                </a:solidFill>
                <a:latin typeface="Arial" pitchFamily="34" charset="0"/>
                <a:cs typeface="Arial" pitchFamily="34" charset="0"/>
              </a:rPr>
              <a:t>3.Concrete Operational Stage (Cont.)</a:t>
            </a:r>
            <a:r>
              <a:rPr lang="en-US" sz="3600" dirty="0" smtClean="0">
                <a:latin typeface="Arial" pitchFamily="34" charset="0"/>
                <a:cs typeface="Arial" pitchFamily="34" charset="0"/>
              </a:rPr>
              <a:t> </a:t>
            </a:r>
          </a:p>
          <a:p>
            <a:pPr marL="457200" lvl="1" indent="0" eaLnBrk="1" hangingPunct="1">
              <a:lnSpc>
                <a:spcPct val="90000"/>
              </a:lnSpc>
              <a:buNone/>
            </a:pPr>
            <a:r>
              <a:rPr lang="en-US" sz="3600" dirty="0" smtClean="0">
                <a:solidFill>
                  <a:srgbClr val="C00000"/>
                </a:solidFill>
                <a:latin typeface="Arial" pitchFamily="34" charset="0"/>
                <a:cs typeface="Arial" pitchFamily="34" charset="0"/>
              </a:rPr>
              <a:t>Reversibility </a:t>
            </a:r>
            <a:r>
              <a:rPr lang="en-US" sz="3600" dirty="0" smtClean="0">
                <a:solidFill>
                  <a:srgbClr val="C00000"/>
                </a:solidFill>
                <a:latin typeface="Arial" pitchFamily="34" charset="0"/>
                <a:cs typeface="Arial" pitchFamily="34" charset="0"/>
              </a:rPr>
              <a:t>of Thought</a:t>
            </a:r>
            <a:r>
              <a:rPr lang="en-US" sz="3600" dirty="0" smtClean="0">
                <a:solidFill>
                  <a:srgbClr val="0000FF"/>
                </a:solidFill>
                <a:latin typeface="Arial" pitchFamily="34" charset="0"/>
                <a:cs typeface="Arial" pitchFamily="34" charset="0"/>
              </a:rPr>
              <a:t>:</a:t>
            </a:r>
            <a:r>
              <a:rPr lang="en-US" sz="3600" dirty="0" smtClean="0">
                <a:latin typeface="Arial" pitchFamily="34" charset="0"/>
                <a:cs typeface="Arial" pitchFamily="34" charset="0"/>
              </a:rPr>
              <a:t> Relationships involving equality or identity can be </a:t>
            </a:r>
            <a:r>
              <a:rPr lang="en-US" sz="3600" dirty="0" smtClean="0">
                <a:latin typeface="Arial" pitchFamily="34" charset="0"/>
                <a:cs typeface="Arial" pitchFamily="34" charset="0"/>
              </a:rPr>
              <a:t>reversed.</a:t>
            </a:r>
            <a:endParaRPr lang="en-US" sz="3600" dirty="0" smtClean="0">
              <a:latin typeface="Arial" pitchFamily="34" charset="0"/>
              <a:cs typeface="Arial" pitchFamily="34" charset="0"/>
            </a:endParaRPr>
          </a:p>
          <a:p>
            <a:pPr eaLnBrk="1" hangingPunct="1">
              <a:lnSpc>
                <a:spcPct val="90000"/>
              </a:lnSpc>
            </a:pPr>
            <a:r>
              <a:rPr lang="en-US" sz="3600" dirty="0" smtClean="0">
                <a:solidFill>
                  <a:srgbClr val="C00000"/>
                </a:solidFill>
                <a:latin typeface="Arial" pitchFamily="34" charset="0"/>
                <a:cs typeface="Arial" pitchFamily="34" charset="0"/>
              </a:rPr>
              <a:t>Conservation</a:t>
            </a:r>
            <a:r>
              <a:rPr lang="en-US" sz="3600" dirty="0" smtClean="0">
                <a:solidFill>
                  <a:srgbClr val="CC0099"/>
                </a:solidFill>
                <a:latin typeface="Arial" pitchFamily="34" charset="0"/>
                <a:cs typeface="Arial" pitchFamily="34" charset="0"/>
              </a:rPr>
              <a:t>:</a:t>
            </a:r>
            <a:r>
              <a:rPr lang="en-US" sz="3600" dirty="0" smtClean="0">
                <a:latin typeface="Arial" pitchFamily="34" charset="0"/>
                <a:cs typeface="Arial" pitchFamily="34" charset="0"/>
              </a:rPr>
              <a:t> Mass, weight, and volume remain unchanged when the shape or appearance of objects </a:t>
            </a:r>
            <a:r>
              <a:rPr lang="en-US" sz="3600" dirty="0" smtClean="0">
                <a:latin typeface="Arial" pitchFamily="34" charset="0"/>
                <a:cs typeface="Arial" pitchFamily="34" charset="0"/>
              </a:rPr>
              <a:t>changes. </a:t>
            </a:r>
            <a:endParaRPr lang="en-US" sz="3600" dirty="0" smtClean="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93186"/>
                                        </p:tgtEl>
                                        <p:attrNameLst>
                                          <p:attrName>style.visibility</p:attrName>
                                        </p:attrNameLst>
                                      </p:cBhvr>
                                      <p:to>
                                        <p:strVal val="visible"/>
                                      </p:to>
                                    </p:set>
                                    <p:anim calcmode="lin" valueType="num">
                                      <p:cBhvr>
                                        <p:cTn id="7" dur="1000" fill="hold"/>
                                        <p:tgtEl>
                                          <p:spTgt spid="93186"/>
                                        </p:tgtEl>
                                        <p:attrNameLst>
                                          <p:attrName>ppt_x</p:attrName>
                                        </p:attrNameLst>
                                      </p:cBhvr>
                                      <p:tavLst>
                                        <p:tav tm="0">
                                          <p:val>
                                            <p:strVal val="#ppt_x-.2"/>
                                          </p:val>
                                        </p:tav>
                                        <p:tav tm="100000">
                                          <p:val>
                                            <p:strVal val="#ppt_x"/>
                                          </p:val>
                                        </p:tav>
                                      </p:tavLst>
                                    </p:anim>
                                    <p:anim calcmode="lin" valueType="num">
                                      <p:cBhvr>
                                        <p:cTn id="8" dur="1000" fill="hold"/>
                                        <p:tgtEl>
                                          <p:spTgt spid="93186"/>
                                        </p:tgtEl>
                                        <p:attrNameLst>
                                          <p:attrName>ppt_y</p:attrName>
                                        </p:attrNameLst>
                                      </p:cBhvr>
                                      <p:tavLst>
                                        <p:tav tm="0">
                                          <p:val>
                                            <p:strVal val="#ppt_y"/>
                                          </p:val>
                                        </p:tav>
                                        <p:tav tm="100000">
                                          <p:val>
                                            <p:strVal val="#ppt_y"/>
                                          </p:val>
                                        </p:tav>
                                      </p:tavLst>
                                    </p:anim>
                                    <p:animEffect transition="in" filter="wipe(right)" prLst="gradientSize: 0.1">
                                      <p:cBhvr>
                                        <p:cTn id="9" dur="1000"/>
                                        <p:tgtEl>
                                          <p:spTgt spid="93186"/>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93187">
                                            <p:txEl>
                                              <p:pRg st="0" end="0"/>
                                            </p:txEl>
                                          </p:spTgt>
                                        </p:tgtEl>
                                        <p:attrNameLst>
                                          <p:attrName>style.visibility</p:attrName>
                                        </p:attrNameLst>
                                      </p:cBhvr>
                                      <p:to>
                                        <p:strVal val="visible"/>
                                      </p:to>
                                    </p:set>
                                    <p:animEffect transition="in" filter="fade">
                                      <p:cBhvr>
                                        <p:cTn id="14" dur="500"/>
                                        <p:tgtEl>
                                          <p:spTgt spid="93187">
                                            <p:txEl>
                                              <p:pRg st="0" end="0"/>
                                            </p:txEl>
                                          </p:spTgt>
                                        </p:tgtEl>
                                      </p:cBhvr>
                                    </p:animEffect>
                                    <p:anim calcmode="lin" valueType="num">
                                      <p:cBhvr>
                                        <p:cTn id="15" dur="500" fill="hold"/>
                                        <p:tgtEl>
                                          <p:spTgt spid="9318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93187">
                                            <p:txEl>
                                              <p:pRg st="0" end="0"/>
                                            </p:txEl>
                                          </p:spTgt>
                                        </p:tgtEl>
                                        <p:attrNameLst>
                                          <p:attrName>ppt_y</p:attrName>
                                        </p:attrNameLst>
                                      </p:cBhvr>
                                      <p:tavLst>
                                        <p:tav tm="0">
                                          <p:val>
                                            <p:strVal val="#ppt_y+.05"/>
                                          </p:val>
                                        </p:tav>
                                        <p:tav tm="100000">
                                          <p:val>
                                            <p:strVal val="#ppt_y"/>
                                          </p:val>
                                        </p:tav>
                                      </p:tavLst>
                                    </p:anim>
                                  </p:childTnLst>
                                </p:cTn>
                              </p:par>
                              <p:par>
                                <p:cTn id="17" presetID="44" presetClass="entr" presetSubtype="0" fill="hold" grpId="0" nodeType="withEffect">
                                  <p:stCondLst>
                                    <p:cond delay="0"/>
                                  </p:stCondLst>
                                  <p:childTnLst>
                                    <p:set>
                                      <p:cBhvr>
                                        <p:cTn id="18" dur="1" fill="hold">
                                          <p:stCondLst>
                                            <p:cond delay="0"/>
                                          </p:stCondLst>
                                        </p:cTn>
                                        <p:tgtEl>
                                          <p:spTgt spid="93187">
                                            <p:txEl>
                                              <p:pRg st="1" end="1"/>
                                            </p:txEl>
                                          </p:spTgt>
                                        </p:tgtEl>
                                        <p:attrNameLst>
                                          <p:attrName>style.visibility</p:attrName>
                                        </p:attrNameLst>
                                      </p:cBhvr>
                                      <p:to>
                                        <p:strVal val="visible"/>
                                      </p:to>
                                    </p:set>
                                    <p:animEffect transition="in" filter="fade">
                                      <p:cBhvr>
                                        <p:cTn id="19" dur="500"/>
                                        <p:tgtEl>
                                          <p:spTgt spid="93187">
                                            <p:txEl>
                                              <p:pRg st="1" end="1"/>
                                            </p:txEl>
                                          </p:spTgt>
                                        </p:tgtEl>
                                      </p:cBhvr>
                                    </p:animEffect>
                                    <p:anim calcmode="lin" valueType="num">
                                      <p:cBhvr>
                                        <p:cTn id="20" dur="500" fill="hold"/>
                                        <p:tgtEl>
                                          <p:spTgt spid="93187">
                                            <p:txEl>
                                              <p:pRg st="1" end="1"/>
                                            </p:txEl>
                                          </p:spTgt>
                                        </p:tgtEl>
                                        <p:attrNameLst>
                                          <p:attrName>ppt_x</p:attrName>
                                        </p:attrNameLst>
                                      </p:cBhvr>
                                      <p:tavLst>
                                        <p:tav tm="0">
                                          <p:val>
                                            <p:strVal val="#ppt_x"/>
                                          </p:val>
                                        </p:tav>
                                        <p:tav tm="100000">
                                          <p:val>
                                            <p:strVal val="#ppt_x"/>
                                          </p:val>
                                        </p:tav>
                                      </p:tavLst>
                                    </p:anim>
                                    <p:anim calcmode="lin" valueType="num">
                                      <p:cBhvr>
                                        <p:cTn id="21" dur="500" fill="hold"/>
                                        <p:tgtEl>
                                          <p:spTgt spid="93187">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4" presetClass="entr" presetSubtype="0" fill="hold" grpId="0" nodeType="clickEffect">
                                  <p:stCondLst>
                                    <p:cond delay="0"/>
                                  </p:stCondLst>
                                  <p:childTnLst>
                                    <p:set>
                                      <p:cBhvr>
                                        <p:cTn id="25" dur="1" fill="hold">
                                          <p:stCondLst>
                                            <p:cond delay="0"/>
                                          </p:stCondLst>
                                        </p:cTn>
                                        <p:tgtEl>
                                          <p:spTgt spid="93187">
                                            <p:txEl>
                                              <p:pRg st="2" end="2"/>
                                            </p:txEl>
                                          </p:spTgt>
                                        </p:tgtEl>
                                        <p:attrNameLst>
                                          <p:attrName>style.visibility</p:attrName>
                                        </p:attrNameLst>
                                      </p:cBhvr>
                                      <p:to>
                                        <p:strVal val="visible"/>
                                      </p:to>
                                    </p:set>
                                    <p:animEffect transition="in" filter="fade">
                                      <p:cBhvr>
                                        <p:cTn id="26" dur="500"/>
                                        <p:tgtEl>
                                          <p:spTgt spid="93187">
                                            <p:txEl>
                                              <p:pRg st="2" end="2"/>
                                            </p:txEl>
                                          </p:spTgt>
                                        </p:tgtEl>
                                      </p:cBhvr>
                                    </p:animEffect>
                                    <p:anim calcmode="lin" valueType="num">
                                      <p:cBhvr>
                                        <p:cTn id="27" dur="500" fill="hold"/>
                                        <p:tgtEl>
                                          <p:spTgt spid="93187">
                                            <p:txEl>
                                              <p:pRg st="2" end="2"/>
                                            </p:txEl>
                                          </p:spTgt>
                                        </p:tgtEl>
                                        <p:attrNameLst>
                                          <p:attrName>ppt_x</p:attrName>
                                        </p:attrNameLst>
                                      </p:cBhvr>
                                      <p:tavLst>
                                        <p:tav tm="0">
                                          <p:val>
                                            <p:strVal val="#ppt_x"/>
                                          </p:val>
                                        </p:tav>
                                        <p:tav tm="100000">
                                          <p:val>
                                            <p:strVal val="#ppt_x"/>
                                          </p:val>
                                        </p:tav>
                                      </p:tavLst>
                                    </p:anim>
                                    <p:anim calcmode="lin" valueType="num">
                                      <p:cBhvr>
                                        <p:cTn id="28" dur="500" fill="hold"/>
                                        <p:tgtEl>
                                          <p:spTgt spid="93187">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P spid="93187"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178" name="Rectangle 2"/>
          <p:cNvSpPr>
            <a:spLocks noGrp="1" noChangeArrowheads="1"/>
          </p:cNvSpPr>
          <p:nvPr>
            <p:ph type="title" idx="4294967295"/>
          </p:nvPr>
        </p:nvSpPr>
        <p:spPr>
          <a:xfrm>
            <a:off x="0" y="0"/>
            <a:ext cx="9324528" cy="980728"/>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a:t>
            </a:r>
            <a:r>
              <a:rPr lang="en-US" sz="3200" b="1" dirty="0">
                <a:latin typeface="Arial" pitchFamily="34" charset="0"/>
                <a:cs typeface="Arial" pitchFamily="34" charset="0"/>
              </a:rPr>
              <a:t/>
            </a:r>
            <a:br>
              <a:rPr lang="en-US" sz="3200" b="1" dirty="0">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Piaget’s Theory of  Cognitive Development (Cont.)</a:t>
            </a:r>
            <a:endParaRPr lang="en-US" sz="3200" dirty="0" smtClean="0">
              <a:effectLst>
                <a:outerShdw blurRad="38100" dist="38100" dir="2700000" algn="tl">
                  <a:srgbClr val="C0C0C0"/>
                </a:outerShdw>
              </a:effectLst>
              <a:latin typeface="Arial Black" pitchFamily="34" charset="0"/>
            </a:endParaRPr>
          </a:p>
        </p:txBody>
      </p:sp>
      <p:sp>
        <p:nvSpPr>
          <p:cNvPr id="50179" name="Rectangle 3"/>
          <p:cNvSpPr>
            <a:spLocks noGrp="1" noChangeArrowheads="1"/>
          </p:cNvSpPr>
          <p:nvPr>
            <p:ph type="body" idx="4294967295"/>
          </p:nvPr>
        </p:nvSpPr>
        <p:spPr>
          <a:xfrm>
            <a:off x="0" y="1196975"/>
            <a:ext cx="9144000" cy="5472113"/>
          </a:xfrm>
        </p:spPr>
        <p:txBody>
          <a:bodyPr/>
          <a:lstStyle/>
          <a:p>
            <a:pPr eaLnBrk="1" hangingPunct="1"/>
            <a:r>
              <a:rPr lang="en-US" sz="3600" dirty="0" smtClean="0">
                <a:solidFill>
                  <a:srgbClr val="008000"/>
                </a:solidFill>
                <a:latin typeface="Arial" pitchFamily="34" charset="0"/>
                <a:cs typeface="Arial" pitchFamily="34" charset="0"/>
              </a:rPr>
              <a:t>4.Formal Operations Stage (11 Years and Up</a:t>
            </a:r>
            <a:r>
              <a:rPr lang="en-US" sz="3600" dirty="0" smtClean="0">
                <a:solidFill>
                  <a:srgbClr val="008000"/>
                </a:solidFill>
                <a:latin typeface="Arial" pitchFamily="34" charset="0"/>
                <a:cs typeface="Arial" pitchFamily="34" charset="0"/>
              </a:rPr>
              <a:t>)</a:t>
            </a:r>
          </a:p>
          <a:p>
            <a:pPr eaLnBrk="1" hangingPunct="1"/>
            <a:r>
              <a:rPr lang="en-US" sz="3600" dirty="0" smtClean="0">
                <a:latin typeface="Arial" pitchFamily="34" charset="0"/>
                <a:cs typeface="Arial" pitchFamily="34" charset="0"/>
              </a:rPr>
              <a:t>Thinking </a:t>
            </a:r>
            <a:r>
              <a:rPr lang="en-US" sz="3600" dirty="0" smtClean="0">
                <a:latin typeface="Arial" pitchFamily="34" charset="0"/>
                <a:cs typeface="Arial" pitchFamily="34" charset="0"/>
              </a:rPr>
              <a:t>now includes abstract, theoretical, and hypothetical ideas</a:t>
            </a: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0178"/>
                                        </p:tgtEl>
                                        <p:attrNameLst>
                                          <p:attrName>style.visibility</p:attrName>
                                        </p:attrNameLst>
                                      </p:cBhvr>
                                      <p:to>
                                        <p:strVal val="visible"/>
                                      </p:to>
                                    </p:set>
                                    <p:anim calcmode="lin" valueType="num">
                                      <p:cBhvr>
                                        <p:cTn id="7" dur="1000" fill="hold"/>
                                        <p:tgtEl>
                                          <p:spTgt spid="50178"/>
                                        </p:tgtEl>
                                        <p:attrNameLst>
                                          <p:attrName>ppt_x</p:attrName>
                                        </p:attrNameLst>
                                      </p:cBhvr>
                                      <p:tavLst>
                                        <p:tav tm="0">
                                          <p:val>
                                            <p:strVal val="#ppt_x-.2"/>
                                          </p:val>
                                        </p:tav>
                                        <p:tav tm="100000">
                                          <p:val>
                                            <p:strVal val="#ppt_x"/>
                                          </p:val>
                                        </p:tav>
                                      </p:tavLst>
                                    </p:anim>
                                    <p:anim calcmode="lin" valueType="num">
                                      <p:cBhvr>
                                        <p:cTn id="8" dur="1000" fill="hold"/>
                                        <p:tgtEl>
                                          <p:spTgt spid="501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501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50179">
                                            <p:txEl>
                                              <p:pRg st="0" end="0"/>
                                            </p:txEl>
                                          </p:spTgt>
                                        </p:tgtEl>
                                        <p:attrNameLst>
                                          <p:attrName>style.visibility</p:attrName>
                                        </p:attrNameLst>
                                      </p:cBhvr>
                                      <p:to>
                                        <p:strVal val="visible"/>
                                      </p:to>
                                    </p:set>
                                    <p:animEffect transition="in" filter="fade">
                                      <p:cBhvr>
                                        <p:cTn id="14" dur="500"/>
                                        <p:tgtEl>
                                          <p:spTgt spid="50179">
                                            <p:txEl>
                                              <p:pRg st="0" end="0"/>
                                            </p:txEl>
                                          </p:spTgt>
                                        </p:tgtEl>
                                      </p:cBhvr>
                                    </p:animEffect>
                                    <p:anim calcmode="lin" valueType="num">
                                      <p:cBhvr>
                                        <p:cTn id="15" dur="500" fill="hold"/>
                                        <p:tgtEl>
                                          <p:spTgt spid="501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5017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50179">
                                            <p:txEl>
                                              <p:pRg st="1" end="1"/>
                                            </p:txEl>
                                          </p:spTgt>
                                        </p:tgtEl>
                                        <p:attrNameLst>
                                          <p:attrName>style.visibility</p:attrName>
                                        </p:attrNameLst>
                                      </p:cBhvr>
                                      <p:to>
                                        <p:strVal val="visible"/>
                                      </p:to>
                                    </p:set>
                                    <p:animEffect transition="in" filter="fade">
                                      <p:cBhvr>
                                        <p:cTn id="21" dur="500"/>
                                        <p:tgtEl>
                                          <p:spTgt spid="50179">
                                            <p:txEl>
                                              <p:pRg st="1" end="1"/>
                                            </p:txEl>
                                          </p:spTgt>
                                        </p:tgtEl>
                                      </p:cBhvr>
                                    </p:animEffect>
                                    <p:anim calcmode="lin" valueType="num">
                                      <p:cBhvr>
                                        <p:cTn id="22" dur="500" fill="hold"/>
                                        <p:tgtEl>
                                          <p:spTgt spid="5017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5017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8" grpId="0"/>
      <p:bldP spid="50179"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6" name="Rectangle 2"/>
          <p:cNvSpPr>
            <a:spLocks noGrp="1" noChangeArrowheads="1"/>
          </p:cNvSpPr>
          <p:nvPr>
            <p:ph type="title" idx="4294967295"/>
          </p:nvPr>
        </p:nvSpPr>
        <p:spPr>
          <a:xfrm>
            <a:off x="251520" y="188641"/>
            <a:ext cx="8892480" cy="792088"/>
          </a:xfrm>
        </p:spPr>
        <p:txBody>
          <a:bodyPr/>
          <a:lstStyle/>
          <a:p>
            <a:pPr eaLnBrk="1" hangingPunct="1">
              <a:defRPr/>
            </a:pPr>
            <a:r>
              <a:rPr lang="en-US" sz="3200" b="1" dirty="0">
                <a:solidFill>
                  <a:srgbClr val="0000FF"/>
                </a:solidFill>
                <a:latin typeface="Arial" pitchFamily="34" charset="0"/>
                <a:cs typeface="Arial" pitchFamily="34" charset="0"/>
              </a:rPr>
              <a:t>Cognitive Development : Think Like a Child </a:t>
            </a:r>
            <a:r>
              <a:rPr lang="en-US" sz="3200" b="1" dirty="0" smtClean="0">
                <a:solidFill>
                  <a:srgbClr val="0000FF"/>
                </a:solidFill>
                <a:latin typeface="Arial" pitchFamily="34" charset="0"/>
                <a:cs typeface="Arial" pitchFamily="34" charset="0"/>
              </a:rPr>
              <a:t/>
            </a:r>
            <a:br>
              <a:rPr lang="en-US" sz="3200" b="1" dirty="0" smtClean="0">
                <a:solidFill>
                  <a:srgbClr val="0000FF"/>
                </a:solidFill>
                <a:latin typeface="Arial" pitchFamily="34" charset="0"/>
                <a:cs typeface="Arial" pitchFamily="34" charset="0"/>
              </a:rPr>
            </a:br>
            <a:r>
              <a:rPr lang="en-US" sz="3200" dirty="0" smtClean="0">
                <a:solidFill>
                  <a:srgbClr val="FF0000"/>
                </a:solidFill>
                <a:effectLst>
                  <a:outerShdw blurRad="38100" dist="38100" dir="2700000" algn="tl">
                    <a:srgbClr val="C0C0C0"/>
                  </a:outerShdw>
                </a:effectLst>
                <a:latin typeface="Arial Black" pitchFamily="34" charset="0"/>
              </a:rPr>
              <a:t>Lev </a:t>
            </a:r>
            <a:r>
              <a:rPr lang="en-US" sz="3200" dirty="0" err="1" smtClean="0">
                <a:solidFill>
                  <a:srgbClr val="FF0000"/>
                </a:solidFill>
                <a:effectLst>
                  <a:outerShdw blurRad="38100" dist="38100" dir="2700000" algn="tl">
                    <a:srgbClr val="C0C0C0"/>
                  </a:outerShdw>
                </a:effectLst>
                <a:latin typeface="Arial Black" pitchFamily="34" charset="0"/>
              </a:rPr>
              <a:t>Vygotsky’s</a:t>
            </a:r>
            <a:r>
              <a:rPr lang="en-US" sz="3200" dirty="0" smtClean="0">
                <a:solidFill>
                  <a:srgbClr val="FF0000"/>
                </a:solidFill>
                <a:effectLst>
                  <a:outerShdw blurRad="38100" dist="38100" dir="2700000" algn="tl">
                    <a:srgbClr val="C0C0C0"/>
                  </a:outerShdw>
                </a:effectLst>
                <a:latin typeface="Arial Black" pitchFamily="34" charset="0"/>
              </a:rPr>
              <a:t> Sociocultural Theory </a:t>
            </a:r>
          </a:p>
        </p:txBody>
      </p:sp>
      <p:sp>
        <p:nvSpPr>
          <p:cNvPr id="52227" name="Rectangle 3"/>
          <p:cNvSpPr>
            <a:spLocks noGrp="1" noChangeArrowheads="1"/>
          </p:cNvSpPr>
          <p:nvPr>
            <p:ph type="body" idx="4294967295"/>
          </p:nvPr>
        </p:nvSpPr>
        <p:spPr>
          <a:xfrm>
            <a:off x="685800" y="1600200"/>
            <a:ext cx="8458200" cy="5029200"/>
          </a:xfrm>
        </p:spPr>
        <p:txBody>
          <a:bodyPr/>
          <a:lstStyle/>
          <a:p>
            <a:pPr eaLnBrk="1" hangingPunct="1"/>
            <a:r>
              <a:rPr lang="en-US" dirty="0" smtClean="0">
                <a:solidFill>
                  <a:srgbClr val="FF6600"/>
                </a:solidFill>
                <a:latin typeface="Arial" pitchFamily="34" charset="0"/>
                <a:cs typeface="Arial" pitchFamily="34" charset="0"/>
              </a:rPr>
              <a:t>Children’s cognitive development is heavily influenced by social and cultural </a:t>
            </a:r>
            <a:r>
              <a:rPr lang="en-US" dirty="0" smtClean="0">
                <a:solidFill>
                  <a:srgbClr val="FF6600"/>
                </a:solidFill>
                <a:latin typeface="Arial" pitchFamily="34" charset="0"/>
                <a:cs typeface="Arial" pitchFamily="34" charset="0"/>
              </a:rPr>
              <a:t>factors.</a:t>
            </a:r>
            <a:endParaRPr lang="en-US" dirty="0" smtClean="0">
              <a:solidFill>
                <a:srgbClr val="FF6600"/>
              </a:solidFill>
              <a:latin typeface="Arial" pitchFamily="34" charset="0"/>
              <a:cs typeface="Arial" pitchFamily="34" charset="0"/>
            </a:endParaRPr>
          </a:p>
          <a:p>
            <a:pPr eaLnBrk="1" hangingPunct="1"/>
            <a:r>
              <a:rPr lang="en-US" dirty="0" smtClean="0">
                <a:solidFill>
                  <a:srgbClr val="008000"/>
                </a:solidFill>
                <a:latin typeface="Arial" pitchFamily="34" charset="0"/>
                <a:cs typeface="Arial" pitchFamily="34" charset="0"/>
              </a:rPr>
              <a:t>A child’s thinking develops through dialogues </a:t>
            </a:r>
            <a:r>
              <a:rPr lang="en-US" dirty="0" smtClean="0">
                <a:solidFill>
                  <a:srgbClr val="008000"/>
                </a:solidFill>
                <a:latin typeface="Arial" pitchFamily="34" charset="0"/>
                <a:cs typeface="Arial" pitchFamily="34" charset="0"/>
              </a:rPr>
              <a:t>with </a:t>
            </a:r>
            <a:r>
              <a:rPr lang="en-US" dirty="0" smtClean="0">
                <a:solidFill>
                  <a:srgbClr val="008000"/>
                </a:solidFill>
                <a:latin typeface="Arial" pitchFamily="34" charset="0"/>
                <a:cs typeface="Arial" pitchFamily="34" charset="0"/>
              </a:rPr>
              <a:t>more capable </a:t>
            </a:r>
            <a:r>
              <a:rPr lang="en-US" dirty="0" smtClean="0">
                <a:solidFill>
                  <a:srgbClr val="008000"/>
                </a:solidFill>
                <a:latin typeface="Arial" pitchFamily="34" charset="0"/>
                <a:cs typeface="Arial" pitchFamily="34" charset="0"/>
              </a:rPr>
              <a:t>persons.</a:t>
            </a:r>
            <a:endParaRPr lang="en-US" dirty="0" smtClean="0">
              <a:solidFill>
                <a:srgbClr val="008000"/>
              </a:solidFill>
              <a:latin typeface="Arial" pitchFamily="34" charset="0"/>
              <a:cs typeface="Arial" pitchFamily="34" charset="0"/>
            </a:endParaRPr>
          </a:p>
        </p:txBody>
      </p:sp>
    </p:spTree>
  </p:cSld>
  <p:clrMapOvr>
    <a:overrideClrMapping bg1="lt1" tx1="dk1" bg2="lt2" tx2="dk2" accent1="accent1" accent2="accent2" accent3="accent3" accent4="accent4" accent5="accent5" accent6="accent6" hlink="hlink" folHlink="folHlink"/>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52226"/>
                                        </p:tgtEl>
                                        <p:attrNameLst>
                                          <p:attrName>style.visibility</p:attrName>
                                        </p:attrNameLst>
                                      </p:cBhvr>
                                      <p:to>
                                        <p:strVal val="visible"/>
                                      </p:to>
                                    </p:set>
                                    <p:anim calcmode="lin" valueType="num">
                                      <p:cBhvr>
                                        <p:cTn id="7" dur="1000" fill="hold"/>
                                        <p:tgtEl>
                                          <p:spTgt spid="52226"/>
                                        </p:tgtEl>
                                        <p:attrNameLst>
                                          <p:attrName>ppt_x</p:attrName>
                                        </p:attrNameLst>
                                      </p:cBhvr>
                                      <p:tavLst>
                                        <p:tav tm="0">
                                          <p:val>
                                            <p:strVal val="#ppt_x-.2"/>
                                          </p:val>
                                        </p:tav>
                                        <p:tav tm="100000">
                                          <p:val>
                                            <p:strVal val="#ppt_x"/>
                                          </p:val>
                                        </p:tav>
                                      </p:tavLst>
                                    </p:anim>
                                    <p:anim calcmode="lin" valueType="num">
                                      <p:cBhvr>
                                        <p:cTn id="8" dur="1000" fill="hold"/>
                                        <p:tgtEl>
                                          <p:spTgt spid="52226"/>
                                        </p:tgtEl>
                                        <p:attrNameLst>
                                          <p:attrName>ppt_y</p:attrName>
                                        </p:attrNameLst>
                                      </p:cBhvr>
                                      <p:tavLst>
                                        <p:tav tm="0">
                                          <p:val>
                                            <p:strVal val="#ppt_y"/>
                                          </p:val>
                                        </p:tav>
                                        <p:tav tm="100000">
                                          <p:val>
                                            <p:strVal val="#ppt_y"/>
                                          </p:val>
                                        </p:tav>
                                      </p:tavLst>
                                    </p:anim>
                                    <p:animEffect transition="in" filter="wipe(right)" prLst="gradientSize: 0.1">
                                      <p:cBhvr>
                                        <p:cTn id="9" dur="1000"/>
                                        <p:tgtEl>
                                          <p:spTgt spid="5222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52227">
                                            <p:txEl>
                                              <p:pRg st="0" end="0"/>
                                            </p:txEl>
                                          </p:spTgt>
                                        </p:tgtEl>
                                        <p:attrNameLst>
                                          <p:attrName>style.visibility</p:attrName>
                                        </p:attrNameLst>
                                      </p:cBhvr>
                                      <p:to>
                                        <p:strVal val="visible"/>
                                      </p:to>
                                    </p:set>
                                    <p:animEffect transition="in" filter="fade">
                                      <p:cBhvr>
                                        <p:cTn id="14" dur="500"/>
                                        <p:tgtEl>
                                          <p:spTgt spid="52227">
                                            <p:txEl>
                                              <p:pRg st="0" end="0"/>
                                            </p:txEl>
                                          </p:spTgt>
                                        </p:tgtEl>
                                      </p:cBhvr>
                                    </p:animEffect>
                                    <p:anim calcmode="lin" valueType="num">
                                      <p:cBhvr>
                                        <p:cTn id="15" dur="500" fill="hold"/>
                                        <p:tgtEl>
                                          <p:spTgt spid="5222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5222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52227">
                                            <p:txEl>
                                              <p:pRg st="1" end="1"/>
                                            </p:txEl>
                                          </p:spTgt>
                                        </p:tgtEl>
                                        <p:attrNameLst>
                                          <p:attrName>style.visibility</p:attrName>
                                        </p:attrNameLst>
                                      </p:cBhvr>
                                      <p:to>
                                        <p:strVal val="visible"/>
                                      </p:to>
                                    </p:set>
                                    <p:animEffect transition="in" filter="fade">
                                      <p:cBhvr>
                                        <p:cTn id="21" dur="500"/>
                                        <p:tgtEl>
                                          <p:spTgt spid="52227">
                                            <p:txEl>
                                              <p:pRg st="1" end="1"/>
                                            </p:txEl>
                                          </p:spTgt>
                                        </p:tgtEl>
                                      </p:cBhvr>
                                    </p:animEffect>
                                    <p:anim calcmode="lin" valueType="num">
                                      <p:cBhvr>
                                        <p:cTn id="22" dur="500" fill="hold"/>
                                        <p:tgtEl>
                                          <p:spTgt spid="5222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52227">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p:bldP spid="52227"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a:xfrm>
            <a:off x="0" y="214313"/>
            <a:ext cx="8943975" cy="1462087"/>
          </a:xfrm>
        </p:spPr>
        <p:txBody>
          <a:bodyPr/>
          <a:lstStyle/>
          <a:p>
            <a:r>
              <a:rPr lang="en-US" sz="2800" b="1" dirty="0" smtClean="0">
                <a:solidFill>
                  <a:srgbClr val="0000FF"/>
                </a:solidFill>
                <a:latin typeface="Arial" pitchFamily="34" charset="0"/>
                <a:cs typeface="Arial" pitchFamily="34" charset="0"/>
              </a:rPr>
              <a:t>Cognitive Development : Think Like a Child </a:t>
            </a:r>
            <a:br>
              <a:rPr lang="en-US" sz="2800" b="1" dirty="0" smtClean="0">
                <a:solidFill>
                  <a:srgbClr val="0000FF"/>
                </a:solidFill>
                <a:latin typeface="Arial" pitchFamily="34" charset="0"/>
                <a:cs typeface="Arial" pitchFamily="34" charset="0"/>
              </a:rPr>
            </a:b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Lev </a:t>
            </a:r>
            <a:r>
              <a:rPr lang="en-US" sz="2800" dirty="0" err="1" smtClean="0">
                <a:solidFill>
                  <a:srgbClr val="FF0000"/>
                </a:solidFill>
                <a:effectLst>
                  <a:outerShdw blurRad="38100" dist="38100" dir="2700000" algn="tl">
                    <a:srgbClr val="C0C0C0"/>
                  </a:outerShdw>
                </a:effectLst>
                <a:latin typeface="Arial" pitchFamily="34" charset="0"/>
                <a:cs typeface="Arial" pitchFamily="34" charset="0"/>
              </a:rPr>
              <a:t>Vygotsky’s</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 Sociocultural Theory  (Cont.)</a:t>
            </a:r>
            <a:r>
              <a:rPr lang="en-US" sz="3200" dirty="0" smtClean="0">
                <a:solidFill>
                  <a:srgbClr val="FF0000"/>
                </a:solidFill>
                <a:effectLst>
                  <a:outerShdw blurRad="38100" dist="38100" dir="2700000" algn="tl">
                    <a:srgbClr val="C0C0C0"/>
                  </a:outerShdw>
                </a:effectLst>
                <a:latin typeface="Arial Black" pitchFamily="34" charset="0"/>
              </a:rPr>
              <a:t/>
            </a:r>
            <a:br>
              <a:rPr lang="en-US" sz="3200" dirty="0" smtClean="0">
                <a:solidFill>
                  <a:srgbClr val="FF0000"/>
                </a:solidFill>
                <a:effectLst>
                  <a:outerShdw blurRad="38100" dist="38100" dir="2700000" algn="tl">
                    <a:srgbClr val="C0C0C0"/>
                  </a:outerShdw>
                </a:effectLst>
                <a:latin typeface="Arial Black" pitchFamily="34" charset="0"/>
              </a:rPr>
            </a:br>
            <a:r>
              <a:rPr lang="en-US" sz="3200" dirty="0">
                <a:solidFill>
                  <a:srgbClr val="FF0000"/>
                </a:solidFill>
                <a:effectLst>
                  <a:outerShdw blurRad="38100" dist="38100" dir="2700000" algn="tl">
                    <a:srgbClr val="C0C0C0"/>
                  </a:outerShdw>
                </a:effectLst>
                <a:latin typeface="Arial Black" pitchFamily="34" charset="0"/>
              </a:rPr>
              <a:t> </a:t>
            </a:r>
            <a:r>
              <a:rPr lang="en-US" sz="3200" dirty="0" smtClean="0">
                <a:solidFill>
                  <a:srgbClr val="FF0000"/>
                </a:solidFill>
                <a:effectLst>
                  <a:outerShdw blurRad="38100" dist="38100" dir="2700000" algn="tl">
                    <a:srgbClr val="C0C0C0"/>
                  </a:outerShdw>
                </a:effectLst>
                <a:latin typeface="Arial Black" pitchFamily="34" charset="0"/>
              </a:rPr>
              <a:t>                  </a:t>
            </a:r>
            <a:r>
              <a:rPr lang="en-US" sz="3200" dirty="0" smtClean="0">
                <a:solidFill>
                  <a:srgbClr val="008000"/>
                </a:solidFill>
              </a:rPr>
              <a:t>Zone </a:t>
            </a:r>
            <a:r>
              <a:rPr lang="en-US" sz="3200" dirty="0">
                <a:solidFill>
                  <a:srgbClr val="008000"/>
                </a:solidFill>
              </a:rPr>
              <a:t>of Proximal Development</a:t>
            </a:r>
          </a:p>
        </p:txBody>
      </p:sp>
      <p:sp>
        <p:nvSpPr>
          <p:cNvPr id="91139" name="Rectangle 3"/>
          <p:cNvSpPr>
            <a:spLocks noGrp="1" noChangeArrowheads="1"/>
          </p:cNvSpPr>
          <p:nvPr>
            <p:ph type="body" idx="1"/>
          </p:nvPr>
        </p:nvSpPr>
        <p:spPr>
          <a:xfrm>
            <a:off x="685800" y="1981200"/>
            <a:ext cx="7772400" cy="2227263"/>
          </a:xfrm>
        </p:spPr>
        <p:txBody>
          <a:bodyPr/>
          <a:lstStyle/>
          <a:p>
            <a:r>
              <a:rPr lang="en-US" dirty="0"/>
              <a:t>Range of tasks a child cannot master alone even though they are close to having the necessary mental skills; they need guidance from a skilled partner in order to complete the </a:t>
            </a:r>
            <a:r>
              <a:rPr lang="en-US" dirty="0" smtClean="0"/>
              <a:t>task.</a:t>
            </a:r>
            <a:endParaRPr lang="en-US" dirty="0"/>
          </a:p>
        </p:txBody>
      </p:sp>
    </p:spTree>
    <p:extLst>
      <p:ext uri="{BB962C8B-B14F-4D97-AF65-F5344CB8AC3E}">
        <p14:creationId xmlns:p14="http://schemas.microsoft.com/office/powerpoint/2010/main" val="1622720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113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113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38"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p:txBody>
          <a:bodyPr/>
          <a:lstStyle/>
          <a:p>
            <a:r>
              <a:rPr lang="en-US" sz="2800" b="1" dirty="0" smtClean="0">
                <a:solidFill>
                  <a:srgbClr val="0000FF"/>
                </a:solidFill>
                <a:latin typeface="Arial" pitchFamily="34" charset="0"/>
                <a:cs typeface="Arial" pitchFamily="34" charset="0"/>
              </a:rPr>
              <a:t>Cognitive Development : Think Like a Child </a:t>
            </a:r>
            <a:br>
              <a:rPr lang="en-US" sz="2800" b="1" dirty="0" smtClean="0">
                <a:solidFill>
                  <a:srgbClr val="0000FF"/>
                </a:solidFill>
                <a:latin typeface="Arial" pitchFamily="34" charset="0"/>
                <a:cs typeface="Arial" pitchFamily="34" charset="0"/>
              </a:rPr>
            </a:b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Lev </a:t>
            </a:r>
            <a:r>
              <a:rPr lang="en-US" sz="2800" dirty="0" err="1" smtClean="0">
                <a:solidFill>
                  <a:srgbClr val="FF0000"/>
                </a:solidFill>
                <a:effectLst>
                  <a:outerShdw blurRad="38100" dist="38100" dir="2700000" algn="tl">
                    <a:srgbClr val="C0C0C0"/>
                  </a:outerShdw>
                </a:effectLst>
                <a:latin typeface="Arial" pitchFamily="34" charset="0"/>
                <a:cs typeface="Arial" pitchFamily="34" charset="0"/>
              </a:rPr>
              <a:t>Vygotsky’s</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 Sociocultural Theory  (Cont.) </a:t>
            </a:r>
            <a:r>
              <a:rPr lang="en-US" sz="3200" dirty="0" smtClean="0">
                <a:solidFill>
                  <a:srgbClr val="008000"/>
                </a:solidFill>
              </a:rPr>
              <a:t>Scaffolding</a:t>
            </a:r>
            <a:endParaRPr lang="en-US" sz="3200" dirty="0">
              <a:solidFill>
                <a:srgbClr val="008000"/>
              </a:solidFill>
            </a:endParaRPr>
          </a:p>
        </p:txBody>
      </p:sp>
      <p:sp>
        <p:nvSpPr>
          <p:cNvPr id="92163" name="Rectangle 3"/>
          <p:cNvSpPr>
            <a:spLocks noGrp="1" noChangeArrowheads="1"/>
          </p:cNvSpPr>
          <p:nvPr>
            <p:ph type="body" idx="1"/>
          </p:nvPr>
        </p:nvSpPr>
        <p:spPr>
          <a:xfrm>
            <a:off x="685800" y="1981200"/>
            <a:ext cx="7772400" cy="3968080"/>
          </a:xfrm>
        </p:spPr>
        <p:txBody>
          <a:bodyPr/>
          <a:lstStyle/>
          <a:p>
            <a:r>
              <a:rPr lang="en-US" dirty="0">
                <a:latin typeface="Arial" pitchFamily="34" charset="0"/>
                <a:cs typeface="Arial" pitchFamily="34" charset="0"/>
              </a:rPr>
              <a:t>Framework or temporary support.  Adults help children learn how to think by scaffolding, or supporting, their attempts to solve a problem or to discover principles</a:t>
            </a:r>
          </a:p>
          <a:p>
            <a:pPr lvl="1"/>
            <a:r>
              <a:rPr lang="en-US" dirty="0">
                <a:solidFill>
                  <a:srgbClr val="C00000"/>
                </a:solidFill>
              </a:rPr>
              <a:t>Scaffolding must be responsive to a child’s needs</a:t>
            </a:r>
          </a:p>
        </p:txBody>
      </p:sp>
    </p:spTree>
    <p:extLst>
      <p:ext uri="{BB962C8B-B14F-4D97-AF65-F5344CB8AC3E}">
        <p14:creationId xmlns:p14="http://schemas.microsoft.com/office/powerpoint/2010/main" val="3959157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16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216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21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62" grpId="0"/>
    </p:bldLst>
  </p:timing>
</p:sld>
</file>

<file path=ppt/slides/slide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3538" name="Rectangle 2"/>
          <p:cNvSpPr>
            <a:spLocks noGrp="1" noChangeArrowheads="1"/>
          </p:cNvSpPr>
          <p:nvPr>
            <p:ph type="title" idx="4294967295"/>
          </p:nvPr>
        </p:nvSpPr>
        <p:spPr>
          <a:xfrm>
            <a:off x="685800" y="914400"/>
            <a:ext cx="8153400" cy="381000"/>
          </a:xfrm>
        </p:spPr>
        <p:txBody>
          <a:bodyPr/>
          <a:lstStyle/>
          <a:p>
            <a:pPr eaLnBrk="1" hangingPunct="1">
              <a:defRPr/>
            </a:pPr>
            <a:r>
              <a:rPr lang="en-US" sz="3200" dirty="0" smtClean="0">
                <a:solidFill>
                  <a:srgbClr val="0000FF"/>
                </a:solidFill>
                <a:latin typeface="Arial" pitchFamily="34" charset="0"/>
                <a:cs typeface="Arial" pitchFamily="34" charset="0"/>
              </a:rPr>
              <a:t>Adolescence and Young </a:t>
            </a:r>
            <a:r>
              <a:rPr lang="en-US" sz="3200" dirty="0">
                <a:solidFill>
                  <a:srgbClr val="0000FF"/>
                </a:solidFill>
                <a:latin typeface="Arial" pitchFamily="34" charset="0"/>
                <a:cs typeface="Arial" pitchFamily="34" charset="0"/>
              </a:rPr>
              <a:t>Adulthood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Lawrence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Kohlberg and Moral Development </a:t>
            </a:r>
          </a:p>
        </p:txBody>
      </p:sp>
      <p:sp>
        <p:nvSpPr>
          <p:cNvPr id="193539" name="Rectangle 3"/>
          <p:cNvSpPr>
            <a:spLocks noGrp="1" noChangeArrowheads="1"/>
          </p:cNvSpPr>
          <p:nvPr>
            <p:ph type="body" idx="4294967295"/>
          </p:nvPr>
        </p:nvSpPr>
        <p:spPr>
          <a:xfrm>
            <a:off x="323528" y="1844824"/>
            <a:ext cx="8631560" cy="4287689"/>
          </a:xfrm>
        </p:spPr>
        <p:txBody>
          <a:bodyPr/>
          <a:lstStyle/>
          <a:p>
            <a:pPr eaLnBrk="1" hangingPunct="1"/>
            <a:r>
              <a:rPr lang="en-US" dirty="0" smtClean="0">
                <a:solidFill>
                  <a:srgbClr val="990000"/>
                </a:solidFill>
                <a:latin typeface="Arial" pitchFamily="34" charset="0"/>
                <a:cs typeface="Arial" pitchFamily="34" charset="0"/>
              </a:rPr>
              <a:t>Moral Development: When we acquire values, beliefs, and thinking abilities that guide responsible behavior</a:t>
            </a:r>
          </a:p>
          <a:p>
            <a:pPr eaLnBrk="1" hangingPunct="1"/>
            <a:r>
              <a:rPr lang="en-US" dirty="0" smtClean="0">
                <a:latin typeface="Arial" pitchFamily="34" charset="0"/>
                <a:cs typeface="Arial" pitchFamily="34" charset="0"/>
              </a:rPr>
              <a:t>Stage theorist, like Freud and Erikson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93538"/>
                                        </p:tgtEl>
                                        <p:attrNameLst>
                                          <p:attrName>style.visibility</p:attrName>
                                        </p:attrNameLst>
                                      </p:cBhvr>
                                      <p:to>
                                        <p:strVal val="visible"/>
                                      </p:to>
                                    </p:set>
                                    <p:anim calcmode="lin" valueType="num">
                                      <p:cBhvr>
                                        <p:cTn id="7" dur="1000" fill="hold"/>
                                        <p:tgtEl>
                                          <p:spTgt spid="193538"/>
                                        </p:tgtEl>
                                        <p:attrNameLst>
                                          <p:attrName>ppt_x</p:attrName>
                                        </p:attrNameLst>
                                      </p:cBhvr>
                                      <p:tavLst>
                                        <p:tav tm="0">
                                          <p:val>
                                            <p:strVal val="#ppt_x-.2"/>
                                          </p:val>
                                        </p:tav>
                                        <p:tav tm="100000">
                                          <p:val>
                                            <p:strVal val="#ppt_x"/>
                                          </p:val>
                                        </p:tav>
                                      </p:tavLst>
                                    </p:anim>
                                    <p:anim calcmode="lin" valueType="num">
                                      <p:cBhvr>
                                        <p:cTn id="8" dur="1000" fill="hold"/>
                                        <p:tgtEl>
                                          <p:spTgt spid="19353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9353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93539">
                                            <p:txEl>
                                              <p:pRg st="0" end="0"/>
                                            </p:txEl>
                                          </p:spTgt>
                                        </p:tgtEl>
                                        <p:attrNameLst>
                                          <p:attrName>style.visibility</p:attrName>
                                        </p:attrNameLst>
                                      </p:cBhvr>
                                      <p:to>
                                        <p:strVal val="visible"/>
                                      </p:to>
                                    </p:set>
                                    <p:animEffect transition="in" filter="fade">
                                      <p:cBhvr>
                                        <p:cTn id="14" dur="500"/>
                                        <p:tgtEl>
                                          <p:spTgt spid="193539">
                                            <p:txEl>
                                              <p:pRg st="0" end="0"/>
                                            </p:txEl>
                                          </p:spTgt>
                                        </p:tgtEl>
                                      </p:cBhvr>
                                    </p:animEffect>
                                    <p:anim calcmode="lin" valueType="num">
                                      <p:cBhvr>
                                        <p:cTn id="15" dur="500" fill="hold"/>
                                        <p:tgtEl>
                                          <p:spTgt spid="19353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9353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93539">
                                            <p:txEl>
                                              <p:pRg st="1" end="1"/>
                                            </p:txEl>
                                          </p:spTgt>
                                        </p:tgtEl>
                                        <p:attrNameLst>
                                          <p:attrName>style.visibility</p:attrName>
                                        </p:attrNameLst>
                                      </p:cBhvr>
                                      <p:to>
                                        <p:strVal val="visible"/>
                                      </p:to>
                                    </p:set>
                                    <p:animEffect transition="in" filter="fade">
                                      <p:cBhvr>
                                        <p:cTn id="21" dur="500"/>
                                        <p:tgtEl>
                                          <p:spTgt spid="193539">
                                            <p:txEl>
                                              <p:pRg st="1" end="1"/>
                                            </p:txEl>
                                          </p:spTgt>
                                        </p:tgtEl>
                                      </p:cBhvr>
                                    </p:animEffect>
                                    <p:anim calcmode="lin" valueType="num">
                                      <p:cBhvr>
                                        <p:cTn id="22" dur="500" fill="hold"/>
                                        <p:tgtEl>
                                          <p:spTgt spid="19353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9353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8" grpId="0"/>
      <p:bldP spid="19353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3092" y="188640"/>
            <a:ext cx="8839200" cy="1143000"/>
          </a:xfrm>
        </p:spPr>
        <p:txBody>
          <a:bodyPr/>
          <a:lstStyle/>
          <a:p>
            <a:pPr algn="r">
              <a:defRPr/>
            </a:pPr>
            <a:r>
              <a:rPr lang="en-US" sz="3200" b="1" i="1" dirty="0">
                <a:solidFill>
                  <a:srgbClr val="FF0000"/>
                </a:solidFill>
                <a:effectLst>
                  <a:outerShdw blurRad="38100" dist="38100" dir="2700000" algn="tl">
                    <a:srgbClr val="C0C0C0"/>
                  </a:outerShdw>
                </a:effectLst>
                <a:latin typeface="Arial" pitchFamily="34" charset="0"/>
                <a:cs typeface="Arial" pitchFamily="34" charset="0"/>
              </a:rPr>
              <a:t>Moral Development(cont.)</a:t>
            </a:r>
            <a:br>
              <a:rPr lang="en-US" sz="3200" b="1" i="1" dirty="0">
                <a:solidFill>
                  <a:srgbClr val="FF0000"/>
                </a:solidFill>
                <a:effectLst>
                  <a:outerShdw blurRad="38100" dist="38100" dir="2700000" algn="tl">
                    <a:srgbClr val="C0C0C0"/>
                  </a:outerShdw>
                </a:effectLst>
                <a:latin typeface="Arial" pitchFamily="34" charset="0"/>
                <a:cs typeface="Arial" pitchFamily="34" charset="0"/>
              </a:rPr>
            </a:br>
            <a:r>
              <a:rPr lang="en-US" sz="3200" b="1" i="1" dirty="0" smtClean="0">
                <a:solidFill>
                  <a:srgbClr val="00B050"/>
                </a:solidFill>
                <a:effectLst>
                  <a:outerShdw blurRad="38100" dist="38100" dir="2700000" algn="tl">
                    <a:srgbClr val="C0C0C0"/>
                  </a:outerShdw>
                </a:effectLst>
                <a:latin typeface="Arial" pitchFamily="34" charset="0"/>
                <a:cs typeface="Arial" pitchFamily="34" charset="0"/>
              </a:rPr>
              <a:t>Basic </a:t>
            </a:r>
            <a:r>
              <a:rPr lang="en-US" sz="3200" b="1" i="1" dirty="0">
                <a:solidFill>
                  <a:srgbClr val="00B050"/>
                </a:solidFill>
                <a:effectLst>
                  <a:outerShdw blurRad="38100" dist="38100" dir="2700000" algn="tl">
                    <a:srgbClr val="C0C0C0"/>
                  </a:outerShdw>
                </a:effectLst>
                <a:latin typeface="Arial" pitchFamily="34" charset="0"/>
                <a:cs typeface="Arial" pitchFamily="34" charset="0"/>
              </a:rPr>
              <a:t>Stages of Moral Development</a:t>
            </a:r>
            <a:endParaRPr lang="th-TH" sz="3200" b="1" i="1" dirty="0">
              <a:solidFill>
                <a:srgbClr val="00B050"/>
              </a:solidFill>
              <a:effectLst>
                <a:outerShdw blurRad="38100" dist="38100" dir="2700000" algn="tl">
                  <a:srgbClr val="C0C0C0"/>
                </a:outerShdw>
              </a:effectLst>
              <a:latin typeface="Arial" pitchFamily="34" charset="0"/>
              <a:cs typeface="Times New Roman" pitchFamily="18" charset="0"/>
            </a:endParaRPr>
          </a:p>
        </p:txBody>
      </p:sp>
      <p:sp>
        <p:nvSpPr>
          <p:cNvPr id="34819" name="Rectangle 3"/>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3200" b="1" dirty="0">
              <a:solidFill>
                <a:schemeClr val="tx2"/>
              </a:solidFill>
              <a:effectLst>
                <a:outerShdw blurRad="38100" dist="38100" dir="2700000" algn="tl">
                  <a:srgbClr val="C0C0C0"/>
                </a:outerShdw>
              </a:effectLst>
              <a:latin typeface="Times New Roman" pitchFamily="18" charset="0"/>
            </a:endParaRPr>
          </a:p>
        </p:txBody>
      </p:sp>
      <p:sp>
        <p:nvSpPr>
          <p:cNvPr id="34820" name="Rectangle 4"/>
          <p:cNvSpPr>
            <a:spLocks noChangeArrowheads="1"/>
          </p:cNvSpPr>
          <p:nvPr/>
        </p:nvSpPr>
        <p:spPr bwMode="auto">
          <a:xfrm>
            <a:off x="228600" y="2057400"/>
            <a:ext cx="8915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33400" indent="-533400">
              <a:spcBef>
                <a:spcPct val="20000"/>
              </a:spcBef>
              <a:buClr>
                <a:schemeClr val="tx1"/>
              </a:buClr>
              <a:buSzPct val="70000"/>
              <a:buFont typeface="Wingdings" pitchFamily="2" charset="2"/>
              <a:buNone/>
            </a:pPr>
            <a:r>
              <a:rPr lang="en-US" sz="4000" b="1" dirty="0">
                <a:latin typeface="Times New Roman" pitchFamily="18" charset="0"/>
              </a:rPr>
              <a:t>Level 1: Pre-conventional Morality</a:t>
            </a:r>
            <a:endParaRPr lang="en-US" sz="4000" dirty="0">
              <a:latin typeface="Times New Roman" pitchFamily="18" charset="0"/>
            </a:endParaRPr>
          </a:p>
          <a:p>
            <a:pPr marL="533400" indent="-533400">
              <a:spcBef>
                <a:spcPct val="20000"/>
              </a:spcBef>
              <a:buClr>
                <a:schemeClr val="tx1"/>
              </a:buClr>
              <a:buSzPct val="70000"/>
              <a:buFont typeface="Wingdings" pitchFamily="2" charset="2"/>
              <a:buNone/>
            </a:pPr>
            <a:r>
              <a:rPr lang="en-US" sz="4000" dirty="0">
                <a:latin typeface="Times New Roman" pitchFamily="18" charset="0"/>
              </a:rPr>
              <a:t>	</a:t>
            </a:r>
            <a:r>
              <a:rPr lang="en-US" sz="4000" b="1" dirty="0">
                <a:solidFill>
                  <a:schemeClr val="tx2"/>
                </a:solidFill>
                <a:latin typeface="Times New Roman" pitchFamily="18" charset="0"/>
              </a:rPr>
              <a:t>Stage 1</a:t>
            </a:r>
            <a:r>
              <a:rPr lang="en-US" sz="4000" dirty="0">
                <a:latin typeface="Times New Roman" pitchFamily="18" charset="0"/>
              </a:rPr>
              <a:t>: Obedient and Punishment Orientation</a:t>
            </a:r>
          </a:p>
          <a:p>
            <a:pPr marL="533400" indent="-533400">
              <a:spcBef>
                <a:spcPct val="20000"/>
              </a:spcBef>
              <a:buClr>
                <a:schemeClr val="tx1"/>
              </a:buClr>
              <a:buSzPct val="70000"/>
              <a:buFont typeface="Wingdings" pitchFamily="2" charset="2"/>
              <a:buNone/>
            </a:pPr>
            <a:r>
              <a:rPr lang="en-US" sz="4000" dirty="0">
                <a:latin typeface="Times New Roman" pitchFamily="18" charset="0"/>
              </a:rPr>
              <a:t>	</a:t>
            </a:r>
            <a:r>
              <a:rPr lang="en-US" sz="4000" b="1" dirty="0">
                <a:solidFill>
                  <a:schemeClr val="tx2"/>
                </a:solidFill>
                <a:latin typeface="Times New Roman" pitchFamily="18" charset="0"/>
              </a:rPr>
              <a:t>Stage 2</a:t>
            </a:r>
            <a:r>
              <a:rPr lang="en-US" sz="4000" dirty="0">
                <a:latin typeface="Times New Roman" pitchFamily="18" charset="0"/>
              </a:rPr>
              <a:t>: Reward Orientation</a:t>
            </a:r>
          </a:p>
          <a:p>
            <a:pPr marL="533400" indent="-533400">
              <a:spcBef>
                <a:spcPct val="20000"/>
              </a:spcBef>
              <a:buClr>
                <a:schemeClr val="tx1"/>
              </a:buClr>
              <a:buSzPct val="70000"/>
              <a:buFont typeface="Wingdings" pitchFamily="2" charset="2"/>
              <a:buNone/>
            </a:pPr>
            <a:endParaRPr lang="en-US" sz="4000" dirty="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4820">
                                            <p:txEl>
                                              <p:pRg st="0" end="0"/>
                                            </p:txEl>
                                          </p:spTgt>
                                        </p:tgtEl>
                                        <p:attrNameLst>
                                          <p:attrName>style.visibility</p:attrName>
                                        </p:attrNameLst>
                                      </p:cBhvr>
                                      <p:to>
                                        <p:strVal val="visible"/>
                                      </p:to>
                                    </p:set>
                                    <p:anim calcmode="lin" valueType="num">
                                      <p:cBhvr additive="base">
                                        <p:cTn id="7" dur="500" fill="hold"/>
                                        <p:tgtEl>
                                          <p:spTgt spid="34820">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482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4820">
                                            <p:txEl>
                                              <p:pRg st="1" end="1"/>
                                            </p:txEl>
                                          </p:spTgt>
                                        </p:tgtEl>
                                        <p:attrNameLst>
                                          <p:attrName>style.visibility</p:attrName>
                                        </p:attrNameLst>
                                      </p:cBhvr>
                                      <p:to>
                                        <p:strVal val="visible"/>
                                      </p:to>
                                    </p:set>
                                    <p:anim calcmode="lin" valueType="num">
                                      <p:cBhvr additive="base">
                                        <p:cTn id="13" dur="500" fill="hold"/>
                                        <p:tgtEl>
                                          <p:spTgt spid="34820">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4820">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4820">
                                            <p:txEl>
                                              <p:pRg st="2" end="2"/>
                                            </p:txEl>
                                          </p:spTgt>
                                        </p:tgtEl>
                                        <p:attrNameLst>
                                          <p:attrName>style.visibility</p:attrName>
                                        </p:attrNameLst>
                                      </p:cBhvr>
                                      <p:to>
                                        <p:strVal val="visible"/>
                                      </p:to>
                                    </p:set>
                                    <p:anim calcmode="lin" valueType="num">
                                      <p:cBhvr additive="base">
                                        <p:cTn id="19" dur="500" fill="hold"/>
                                        <p:tgtEl>
                                          <p:spTgt spid="34820">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4820">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0" grpId="0" build="p" autoUpdateAnimBg="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29732" y="181875"/>
            <a:ext cx="8839200" cy="1143000"/>
          </a:xfrm>
        </p:spPr>
        <p:txBody>
          <a:bodyPr/>
          <a:lstStyle/>
          <a:p>
            <a:pPr algn="r">
              <a:defRPr/>
            </a:pPr>
            <a:r>
              <a:rPr lang="en-US" sz="3200" b="1" i="1" dirty="0">
                <a:solidFill>
                  <a:srgbClr val="FF0000"/>
                </a:solidFill>
                <a:effectLst>
                  <a:outerShdw blurRad="38100" dist="38100" dir="2700000" algn="tl">
                    <a:srgbClr val="C0C0C0"/>
                  </a:outerShdw>
                </a:effectLst>
                <a:latin typeface="Arial" pitchFamily="34" charset="0"/>
                <a:cs typeface="Arial" pitchFamily="34" charset="0"/>
              </a:rPr>
              <a:t>Moral </a:t>
            </a:r>
            <a:r>
              <a:rPr lang="en-US" sz="3200" b="1" i="1" dirty="0" smtClean="0">
                <a:solidFill>
                  <a:srgbClr val="FF0000"/>
                </a:solidFill>
                <a:effectLst>
                  <a:outerShdw blurRad="38100" dist="38100" dir="2700000" algn="tl">
                    <a:srgbClr val="C0C0C0"/>
                  </a:outerShdw>
                </a:effectLst>
                <a:latin typeface="Arial" pitchFamily="34" charset="0"/>
                <a:cs typeface="Arial" pitchFamily="34" charset="0"/>
              </a:rPr>
              <a:t>Development</a:t>
            </a:r>
            <a:r>
              <a:rPr lang="en-US" sz="3200" b="1" i="1" dirty="0">
                <a:solidFill>
                  <a:srgbClr val="FF0000"/>
                </a:solidFill>
                <a:effectLst>
                  <a:outerShdw blurRad="38100" dist="38100" dir="2700000" algn="tl">
                    <a:srgbClr val="C0C0C0"/>
                  </a:outerShdw>
                </a:effectLst>
                <a:latin typeface="Arial" pitchFamily="34" charset="0"/>
                <a:cs typeface="Arial" pitchFamily="34" charset="0"/>
              </a:rPr>
              <a:t/>
            </a:r>
            <a:br>
              <a:rPr lang="en-US" sz="3200" b="1" i="1" dirty="0">
                <a:solidFill>
                  <a:srgbClr val="FF0000"/>
                </a:solidFill>
                <a:effectLst>
                  <a:outerShdw blurRad="38100" dist="38100" dir="2700000" algn="tl">
                    <a:srgbClr val="C0C0C0"/>
                  </a:outerShdw>
                </a:effectLst>
                <a:latin typeface="Arial" pitchFamily="34" charset="0"/>
                <a:cs typeface="Arial" pitchFamily="34" charset="0"/>
              </a:rPr>
            </a:br>
            <a:r>
              <a:rPr lang="en-US" sz="3200" b="1" i="1" dirty="0">
                <a:solidFill>
                  <a:srgbClr val="00B050"/>
                </a:solidFill>
                <a:effectLst>
                  <a:outerShdw blurRad="38100" dist="38100" dir="2700000" algn="tl">
                    <a:srgbClr val="C0C0C0"/>
                  </a:outerShdw>
                </a:effectLst>
                <a:latin typeface="Arial" pitchFamily="34" charset="0"/>
                <a:cs typeface="Arial" pitchFamily="34" charset="0"/>
              </a:rPr>
              <a:t>Basic Stages of Moral </a:t>
            </a:r>
            <a:r>
              <a:rPr lang="en-US" sz="3200" b="1" i="1" dirty="0" smtClean="0">
                <a:solidFill>
                  <a:srgbClr val="00B050"/>
                </a:solidFill>
                <a:effectLst>
                  <a:outerShdw blurRad="38100" dist="38100" dir="2700000" algn="tl">
                    <a:srgbClr val="C0C0C0"/>
                  </a:outerShdw>
                </a:effectLst>
                <a:latin typeface="Arial" pitchFamily="34" charset="0"/>
                <a:cs typeface="Arial" pitchFamily="34" charset="0"/>
              </a:rPr>
              <a:t>Development (Cont.)</a:t>
            </a:r>
            <a:endParaRPr lang="th-TH" sz="3200" b="1" i="1" dirty="0">
              <a:effectLst>
                <a:outerShdw blurRad="38100" dist="38100" dir="2700000" algn="tl">
                  <a:srgbClr val="C0C0C0"/>
                </a:outerShdw>
              </a:effectLst>
              <a:latin typeface="Times New Roman" pitchFamily="18" charset="0"/>
              <a:cs typeface="Times New Roman" pitchFamily="18" charset="0"/>
            </a:endParaRPr>
          </a:p>
        </p:txBody>
      </p:sp>
      <p:sp>
        <p:nvSpPr>
          <p:cNvPr id="35843" name="Rectangle 3"/>
          <p:cNvSpPr>
            <a:spLocks noChangeArrowheads="1"/>
          </p:cNvSpPr>
          <p:nvPr/>
        </p:nvSpPr>
        <p:spPr bwMode="auto">
          <a:xfrm>
            <a:off x="1" y="116632"/>
            <a:ext cx="8839200" cy="15597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
        <p:nvSpPr>
          <p:cNvPr id="35844" name="Rectangle 4"/>
          <p:cNvSpPr>
            <a:spLocks noChangeArrowheads="1"/>
          </p:cNvSpPr>
          <p:nvPr/>
        </p:nvSpPr>
        <p:spPr bwMode="auto">
          <a:xfrm>
            <a:off x="228600" y="2057400"/>
            <a:ext cx="8915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33400" indent="-533400">
              <a:spcBef>
                <a:spcPct val="20000"/>
              </a:spcBef>
              <a:buClr>
                <a:schemeClr val="tx1"/>
              </a:buClr>
              <a:buSzPct val="70000"/>
              <a:buFont typeface="Wingdings" pitchFamily="2" charset="2"/>
              <a:buNone/>
            </a:pPr>
            <a:r>
              <a:rPr lang="en-US" sz="4000" b="1">
                <a:latin typeface="Times New Roman" pitchFamily="18" charset="0"/>
              </a:rPr>
              <a:t>Level 2: Conventional Morality</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3</a:t>
            </a:r>
            <a:r>
              <a:rPr lang="en-US" sz="4000">
                <a:latin typeface="Times New Roman" pitchFamily="18" charset="0"/>
              </a:rPr>
              <a:t>: “Good Boy” Morality</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4</a:t>
            </a:r>
            <a:r>
              <a:rPr lang="en-US" sz="4000">
                <a:latin typeface="Times New Roman" pitchFamily="18" charset="0"/>
              </a:rPr>
              <a:t>: “Right” is what society defines as right. (conform to rules and laws)</a:t>
            </a:r>
          </a:p>
          <a:p>
            <a:pPr marL="533400" indent="-533400">
              <a:spcBef>
                <a:spcPct val="20000"/>
              </a:spcBef>
              <a:buClr>
                <a:schemeClr val="tx1"/>
              </a:buClr>
              <a:buSzPct val="70000"/>
              <a:buFont typeface="Wingdings" pitchFamily="2" charset="2"/>
              <a:buNone/>
            </a:pPr>
            <a:endParaRPr lang="en-US" sz="40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5844">
                                            <p:txEl>
                                              <p:pRg st="0" end="0"/>
                                            </p:txEl>
                                          </p:spTgt>
                                        </p:tgtEl>
                                        <p:attrNameLst>
                                          <p:attrName>style.visibility</p:attrName>
                                        </p:attrNameLst>
                                      </p:cBhvr>
                                      <p:to>
                                        <p:strVal val="visible"/>
                                      </p:to>
                                    </p:set>
                                    <p:anim calcmode="lin" valueType="num">
                                      <p:cBhvr additive="base">
                                        <p:cTn id="7" dur="500" fill="hold"/>
                                        <p:tgtEl>
                                          <p:spTgt spid="35844">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584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5844">
                                            <p:txEl>
                                              <p:pRg st="1" end="1"/>
                                            </p:txEl>
                                          </p:spTgt>
                                        </p:tgtEl>
                                        <p:attrNameLst>
                                          <p:attrName>style.visibility</p:attrName>
                                        </p:attrNameLst>
                                      </p:cBhvr>
                                      <p:to>
                                        <p:strVal val="visible"/>
                                      </p:to>
                                    </p:set>
                                    <p:anim calcmode="lin" valueType="num">
                                      <p:cBhvr additive="base">
                                        <p:cTn id="13" dur="500" fill="hold"/>
                                        <p:tgtEl>
                                          <p:spTgt spid="35844">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584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5844">
                                            <p:txEl>
                                              <p:pRg st="2" end="2"/>
                                            </p:txEl>
                                          </p:spTgt>
                                        </p:tgtEl>
                                        <p:attrNameLst>
                                          <p:attrName>style.visibility</p:attrName>
                                        </p:attrNameLst>
                                      </p:cBhvr>
                                      <p:to>
                                        <p:strVal val="visible"/>
                                      </p:to>
                                    </p:set>
                                    <p:anim calcmode="lin" valueType="num">
                                      <p:cBhvr additive="base">
                                        <p:cTn id="19" dur="500" fill="hold"/>
                                        <p:tgtEl>
                                          <p:spTgt spid="35844">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584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107504" y="116632"/>
            <a:ext cx="8839200" cy="1143000"/>
          </a:xfrm>
        </p:spPr>
        <p:txBody>
          <a:bodyPr/>
          <a:lstStyle/>
          <a:p>
            <a:pPr algn="r">
              <a:defRPr/>
            </a:pPr>
            <a:r>
              <a:rPr lang="en-US" sz="3200" b="1" i="1" dirty="0">
                <a:solidFill>
                  <a:srgbClr val="FF0000"/>
                </a:solidFill>
                <a:effectLst>
                  <a:outerShdw blurRad="38100" dist="38100" dir="2700000" algn="tl">
                    <a:srgbClr val="C0C0C0"/>
                  </a:outerShdw>
                </a:effectLst>
                <a:latin typeface="Arial" pitchFamily="34" charset="0"/>
                <a:cs typeface="Arial" pitchFamily="34" charset="0"/>
              </a:rPr>
              <a:t>Moral Development</a:t>
            </a:r>
            <a:br>
              <a:rPr lang="en-US" sz="3200" b="1" i="1" dirty="0">
                <a:solidFill>
                  <a:srgbClr val="FF0000"/>
                </a:solidFill>
                <a:effectLst>
                  <a:outerShdw blurRad="38100" dist="38100" dir="2700000" algn="tl">
                    <a:srgbClr val="C0C0C0"/>
                  </a:outerShdw>
                </a:effectLst>
                <a:latin typeface="Arial" pitchFamily="34" charset="0"/>
                <a:cs typeface="Arial" pitchFamily="34" charset="0"/>
              </a:rPr>
            </a:br>
            <a:r>
              <a:rPr lang="en-US" sz="3200" b="1" i="1" dirty="0">
                <a:solidFill>
                  <a:srgbClr val="00B050"/>
                </a:solidFill>
                <a:effectLst>
                  <a:outerShdw blurRad="38100" dist="38100" dir="2700000" algn="tl">
                    <a:srgbClr val="C0C0C0"/>
                  </a:outerShdw>
                </a:effectLst>
                <a:latin typeface="Arial" pitchFamily="34" charset="0"/>
                <a:cs typeface="Arial" pitchFamily="34" charset="0"/>
              </a:rPr>
              <a:t>Basic Stages of Moral Development (Cont.)</a:t>
            </a:r>
            <a:endParaRPr lang="th-TH" sz="3200" b="1" i="1" dirty="0">
              <a:effectLst>
                <a:outerShdw blurRad="38100" dist="38100" dir="2700000" algn="tl">
                  <a:srgbClr val="C0C0C0"/>
                </a:outerShdw>
              </a:effectLst>
              <a:latin typeface="Times New Roman" pitchFamily="18" charset="0"/>
              <a:cs typeface="Times New Roman" pitchFamily="18" charset="0"/>
            </a:endParaRPr>
          </a:p>
        </p:txBody>
      </p:sp>
      <p:sp>
        <p:nvSpPr>
          <p:cNvPr id="36867" name="Rectangle 3"/>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
        <p:nvSpPr>
          <p:cNvPr id="36868" name="Rectangle 4"/>
          <p:cNvSpPr>
            <a:spLocks noChangeArrowheads="1"/>
          </p:cNvSpPr>
          <p:nvPr/>
        </p:nvSpPr>
        <p:spPr bwMode="auto">
          <a:xfrm>
            <a:off x="228600" y="2057400"/>
            <a:ext cx="8915400" cy="441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533400" indent="-533400">
              <a:spcBef>
                <a:spcPct val="20000"/>
              </a:spcBef>
              <a:buClr>
                <a:schemeClr val="tx1"/>
              </a:buClr>
              <a:buSzPct val="70000"/>
              <a:buFont typeface="Wingdings" pitchFamily="2" charset="2"/>
              <a:buNone/>
            </a:pPr>
            <a:r>
              <a:rPr lang="en-US" sz="4000" b="1">
                <a:latin typeface="Times New Roman" pitchFamily="18" charset="0"/>
              </a:rPr>
              <a:t>Level 3: Post-Conventional Morality</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5</a:t>
            </a:r>
            <a:r>
              <a:rPr lang="en-US" sz="4000">
                <a:latin typeface="Times New Roman" pitchFamily="18" charset="0"/>
              </a:rPr>
              <a:t>: Individual Right, Self respect</a:t>
            </a:r>
          </a:p>
          <a:p>
            <a:pPr marL="533400" indent="-533400">
              <a:spcBef>
                <a:spcPct val="20000"/>
              </a:spcBef>
              <a:buClr>
                <a:schemeClr val="tx1"/>
              </a:buClr>
              <a:buSzPct val="70000"/>
              <a:buFont typeface="Wingdings" pitchFamily="2" charset="2"/>
              <a:buNone/>
            </a:pPr>
            <a:r>
              <a:rPr lang="en-US" sz="4000">
                <a:latin typeface="Times New Roman" pitchFamily="18" charset="0"/>
              </a:rPr>
              <a:t>	</a:t>
            </a:r>
            <a:r>
              <a:rPr lang="en-US" sz="4000" b="1">
                <a:solidFill>
                  <a:schemeClr val="tx2"/>
                </a:solidFill>
                <a:latin typeface="Times New Roman" pitchFamily="18" charset="0"/>
              </a:rPr>
              <a:t>Stage 6</a:t>
            </a:r>
            <a:r>
              <a:rPr lang="en-US" sz="4000">
                <a:latin typeface="Times New Roman" pitchFamily="18" charset="0"/>
              </a:rPr>
              <a:t>: Individual Principles &amp; Conscience</a:t>
            </a:r>
          </a:p>
          <a:p>
            <a:pPr marL="533400" indent="-533400">
              <a:spcBef>
                <a:spcPct val="20000"/>
              </a:spcBef>
              <a:buClr>
                <a:schemeClr val="tx1"/>
              </a:buClr>
              <a:buSzPct val="70000"/>
              <a:buFont typeface="Wingdings" pitchFamily="2" charset="2"/>
              <a:buNone/>
            </a:pPr>
            <a:endParaRPr lang="en-US" sz="4000">
              <a:latin typeface="Times New Roman"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36868">
                                            <p:txEl>
                                              <p:pRg st="0" end="0"/>
                                            </p:txEl>
                                          </p:spTgt>
                                        </p:tgtEl>
                                        <p:attrNameLst>
                                          <p:attrName>style.visibility</p:attrName>
                                        </p:attrNameLst>
                                      </p:cBhvr>
                                      <p:to>
                                        <p:strVal val="visible"/>
                                      </p:to>
                                    </p:set>
                                    <p:anim calcmode="lin" valueType="num">
                                      <p:cBhvr additive="base">
                                        <p:cTn id="7" dur="500" fill="hold"/>
                                        <p:tgtEl>
                                          <p:spTgt spid="36868">
                                            <p:txEl>
                                              <p:pRg st="0" end="0"/>
                                            </p:txEl>
                                          </p:spTgt>
                                        </p:tgtEl>
                                        <p:attrNameLst>
                                          <p:attrName>ppt_x</p:attrName>
                                        </p:attrNameLst>
                                      </p:cBhvr>
                                      <p:tavLst>
                                        <p:tav tm="0">
                                          <p:val>
                                            <p:strVal val="1+#ppt_w/2"/>
                                          </p:val>
                                        </p:tav>
                                        <p:tav tm="100000">
                                          <p:val>
                                            <p:strVal val="#ppt_x"/>
                                          </p:val>
                                        </p:tav>
                                      </p:tavLst>
                                    </p:anim>
                                    <p:anim calcmode="lin" valueType="num">
                                      <p:cBhvr additive="base">
                                        <p:cTn id="8" dur="500" fill="hold"/>
                                        <p:tgtEl>
                                          <p:spTgt spid="3686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36868">
                                            <p:txEl>
                                              <p:pRg st="1" end="1"/>
                                            </p:txEl>
                                          </p:spTgt>
                                        </p:tgtEl>
                                        <p:attrNameLst>
                                          <p:attrName>style.visibility</p:attrName>
                                        </p:attrNameLst>
                                      </p:cBhvr>
                                      <p:to>
                                        <p:strVal val="visible"/>
                                      </p:to>
                                    </p:set>
                                    <p:anim calcmode="lin" valueType="num">
                                      <p:cBhvr additive="base">
                                        <p:cTn id="13" dur="500" fill="hold"/>
                                        <p:tgtEl>
                                          <p:spTgt spid="36868">
                                            <p:txEl>
                                              <p:pRg st="1" end="1"/>
                                            </p:tx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36868">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grpId="0" nodeType="clickEffect">
                                  <p:stCondLst>
                                    <p:cond delay="0"/>
                                  </p:stCondLst>
                                  <p:childTnLst>
                                    <p:set>
                                      <p:cBhvr>
                                        <p:cTn id="18" dur="1" fill="hold">
                                          <p:stCondLst>
                                            <p:cond delay="0"/>
                                          </p:stCondLst>
                                        </p:cTn>
                                        <p:tgtEl>
                                          <p:spTgt spid="36868">
                                            <p:txEl>
                                              <p:pRg st="2" end="2"/>
                                            </p:txEl>
                                          </p:spTgt>
                                        </p:tgtEl>
                                        <p:attrNameLst>
                                          <p:attrName>style.visibility</p:attrName>
                                        </p:attrNameLst>
                                      </p:cBhvr>
                                      <p:to>
                                        <p:strVal val="visible"/>
                                      </p:to>
                                    </p:set>
                                    <p:anim calcmode="lin" valueType="num">
                                      <p:cBhvr additive="base">
                                        <p:cTn id="19" dur="500" fill="hold"/>
                                        <p:tgtEl>
                                          <p:spTgt spid="36868">
                                            <p:txEl>
                                              <p:pRg st="2" end="2"/>
                                            </p:tx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36868">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0" y="617538"/>
            <a:ext cx="9144000" cy="1143000"/>
          </a:xfrm>
        </p:spPr>
        <p:txBody>
          <a:bodyPr/>
          <a:lstStyle/>
          <a:p>
            <a:pPr>
              <a:defRPr/>
            </a:pPr>
            <a:r>
              <a:rPr lang="en-US" sz="3000" b="1" i="1" dirty="0" smtClean="0">
                <a:effectLst>
                  <a:outerShdw blurRad="38100" dist="38100" dir="2700000" algn="tl">
                    <a:srgbClr val="C0C0C0"/>
                  </a:outerShdw>
                </a:effectLst>
                <a:latin typeface="Arial" pitchFamily="34" charset="0"/>
                <a:cs typeface="Arial" pitchFamily="34" charset="0"/>
              </a:rPr>
              <a:t>The Story of a Lifetime</a:t>
            </a:r>
            <a:br>
              <a:rPr lang="en-US" sz="3000" b="1" i="1" dirty="0" smtClean="0">
                <a:effectLst>
                  <a:outerShdw blurRad="38100" dist="38100" dir="2700000" algn="tl">
                    <a:srgbClr val="C0C0C0"/>
                  </a:outerShdw>
                </a:effectLst>
                <a:latin typeface="Arial" pitchFamily="34" charset="0"/>
                <a:cs typeface="Arial" pitchFamily="34" charset="0"/>
              </a:rPr>
            </a:br>
            <a:r>
              <a:rPr lang="en-US" sz="3000" b="1" i="1" dirty="0" err="1" smtClean="0">
                <a:solidFill>
                  <a:srgbClr val="FF0000"/>
                </a:solidFill>
                <a:effectLst>
                  <a:outerShdw blurRad="38100" dist="38100" dir="2700000" algn="tl">
                    <a:srgbClr val="C0C0C0"/>
                  </a:outerShdw>
                </a:effectLst>
                <a:latin typeface="Arial" pitchFamily="34" charset="0"/>
                <a:cs typeface="Arial" pitchFamily="34" charset="0"/>
              </a:rPr>
              <a:t>Etrikson’s</a:t>
            </a:r>
            <a:r>
              <a:rPr lang="en-US" sz="3000" b="1" i="1" dirty="0" smtClean="0">
                <a:solidFill>
                  <a:srgbClr val="FF0000"/>
                </a:solidFill>
                <a:effectLst>
                  <a:outerShdw blurRad="38100" dist="38100" dir="2700000" algn="tl">
                    <a:srgbClr val="C0C0C0"/>
                  </a:outerShdw>
                </a:effectLst>
                <a:latin typeface="Arial" pitchFamily="34" charset="0"/>
                <a:cs typeface="Arial" pitchFamily="34" charset="0"/>
              </a:rPr>
              <a:t> </a:t>
            </a:r>
            <a:r>
              <a:rPr lang="en-US" sz="3000" b="1" i="1" dirty="0">
                <a:solidFill>
                  <a:srgbClr val="FF0000"/>
                </a:solidFill>
                <a:effectLst>
                  <a:outerShdw blurRad="38100" dist="38100" dir="2700000" algn="tl">
                    <a:srgbClr val="C0C0C0"/>
                  </a:outerShdw>
                </a:effectLst>
                <a:latin typeface="Arial" pitchFamily="34" charset="0"/>
                <a:cs typeface="Arial" pitchFamily="34" charset="0"/>
              </a:rPr>
              <a:t>Stages of Psychological Development</a:t>
            </a:r>
            <a:endParaRPr lang="th-TH" sz="3000" b="1" i="1" dirty="0">
              <a:solidFill>
                <a:srgbClr val="FF0000"/>
              </a:solidFill>
              <a:effectLst>
                <a:outerShdw blurRad="38100" dist="38100" dir="2700000" algn="tl">
                  <a:srgbClr val="C0C0C0"/>
                </a:outerShdw>
              </a:effectLst>
              <a:latin typeface="Arial" pitchFamily="34" charset="0"/>
              <a:cs typeface="Times New Roman" pitchFamily="18" charset="0"/>
            </a:endParaRPr>
          </a:p>
        </p:txBody>
      </p:sp>
      <p:sp>
        <p:nvSpPr>
          <p:cNvPr id="69635" name="Rectangle 5"/>
          <p:cNvSpPr>
            <a:spLocks noGrp="1" noChangeArrowheads="1"/>
          </p:cNvSpPr>
          <p:nvPr>
            <p:ph type="body" sz="half" idx="1"/>
          </p:nvPr>
        </p:nvSpPr>
        <p:spPr>
          <a:xfrm>
            <a:off x="0" y="2057400"/>
            <a:ext cx="49530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Stage</a:t>
            </a:r>
          </a:p>
          <a:p>
            <a:pPr marL="533400" indent="-533400">
              <a:buClr>
                <a:schemeClr val="tx1"/>
              </a:buClr>
              <a:buSzPct val="70000"/>
              <a:buFont typeface="Wingdings" pitchFamily="2" charset="2"/>
              <a:buAutoNum type="arabicPeriod"/>
            </a:pPr>
            <a:r>
              <a:rPr lang="en-US" sz="4000" smtClean="0">
                <a:latin typeface="Times New Roman" pitchFamily="18" charset="0"/>
                <a:cs typeface="Times New Roman" pitchFamily="18" charset="0"/>
              </a:rPr>
              <a:t>Trust and mistrust</a:t>
            </a:r>
          </a:p>
          <a:p>
            <a:pPr marL="533400" indent="-533400">
              <a:buClr>
                <a:schemeClr val="tx1"/>
              </a:buClr>
              <a:buSzPct val="70000"/>
              <a:buFont typeface="Wingdings" pitchFamily="2" charset="2"/>
              <a:buAutoNum type="arabicPeriod"/>
            </a:pPr>
            <a:r>
              <a:rPr lang="en-US" sz="4000" smtClean="0">
                <a:latin typeface="Times New Roman" pitchFamily="18" charset="0"/>
                <a:cs typeface="Times New Roman" pitchFamily="18" charset="0"/>
              </a:rPr>
              <a:t>Autonomy vs.shame and doubt</a:t>
            </a:r>
          </a:p>
          <a:p>
            <a:pPr marL="533400" indent="-533400">
              <a:buClr>
                <a:schemeClr val="tx1"/>
              </a:buClr>
              <a:buSzPct val="70000"/>
              <a:buFont typeface="Wingdings" pitchFamily="2" charset="2"/>
              <a:buAutoNum type="arabicPeriod"/>
            </a:pPr>
            <a:r>
              <a:rPr lang="en-US" sz="4000" smtClean="0">
                <a:latin typeface="Times New Roman" pitchFamily="18" charset="0"/>
                <a:cs typeface="Times New Roman" pitchFamily="18" charset="0"/>
              </a:rPr>
              <a:t>Initiative vs. guilt</a:t>
            </a:r>
            <a:endParaRPr lang="th-TH" sz="4000" smtClean="0">
              <a:latin typeface="Times New Roman" pitchFamily="18" charset="0"/>
              <a:cs typeface="Times New Roman" pitchFamily="18" charset="0"/>
            </a:endParaRPr>
          </a:p>
        </p:txBody>
      </p:sp>
      <p:sp>
        <p:nvSpPr>
          <p:cNvPr id="69636" name="Rectangle 6"/>
          <p:cNvSpPr>
            <a:spLocks noGrp="1" noChangeArrowheads="1"/>
          </p:cNvSpPr>
          <p:nvPr>
            <p:ph type="body" sz="half" idx="2"/>
          </p:nvPr>
        </p:nvSpPr>
        <p:spPr>
          <a:xfrm>
            <a:off x="5410200" y="1981200"/>
            <a:ext cx="37338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Approx. Ages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Birth – 1½ yrs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1½ - 3</a:t>
            </a:r>
          </a:p>
          <a:p>
            <a:pPr marL="533400" indent="-533400" algn="ctr">
              <a:buClr>
                <a:schemeClr val="tx1"/>
              </a:buClr>
              <a:buSzPct val="70000"/>
              <a:buFont typeface="Wingdings" pitchFamily="2" charset="2"/>
              <a:buNone/>
            </a:pPr>
            <a:endParaRPr lang="en-US" sz="4000" smtClean="0">
              <a:latin typeface="Times New Roman" pitchFamily="18" charset="0"/>
              <a:cs typeface="Times New Roman" pitchFamily="18" charset="0"/>
            </a:endParaRP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3 - 6 </a:t>
            </a:r>
            <a:endParaRPr lang="th-TH" sz="4000" smtClean="0">
              <a:latin typeface="Times New Roman" pitchFamily="18" charset="0"/>
              <a:cs typeface="Times New Roman" pitchFamily="18" charset="0"/>
            </a:endParaRPr>
          </a:p>
        </p:txBody>
      </p:sp>
      <p:sp>
        <p:nvSpPr>
          <p:cNvPr id="37891" name="Rectangle 3"/>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0" y="617538"/>
            <a:ext cx="8943975" cy="1143000"/>
          </a:xfrm>
        </p:spPr>
        <p:txBody>
          <a:bodyPr/>
          <a:lstStyle/>
          <a:p>
            <a:pPr algn="r">
              <a:defRPr/>
            </a:pPr>
            <a:r>
              <a:rPr lang="en-US" sz="5400" b="1" i="1">
                <a:effectLst>
                  <a:outerShdw blurRad="38100" dist="38100" dir="2700000" algn="tl">
                    <a:srgbClr val="C0C0C0"/>
                  </a:outerShdw>
                </a:effectLst>
                <a:latin typeface="Times New Roman" pitchFamily="18" charset="0"/>
                <a:cs typeface="Times New Roman" pitchFamily="18" charset="0"/>
              </a:rPr>
              <a:t>Erikson’s Stages of Psychological Development</a:t>
            </a:r>
            <a:endParaRPr lang="th-TH" sz="5400" b="1" i="1">
              <a:effectLst>
                <a:outerShdw blurRad="38100" dist="38100" dir="2700000" algn="tl">
                  <a:srgbClr val="C0C0C0"/>
                </a:outerShdw>
              </a:effectLst>
              <a:latin typeface="Times New Roman" pitchFamily="18" charset="0"/>
              <a:cs typeface="Times New Roman" pitchFamily="18" charset="0"/>
            </a:endParaRPr>
          </a:p>
        </p:txBody>
      </p:sp>
      <p:sp>
        <p:nvSpPr>
          <p:cNvPr id="70659" name="Rectangle 3"/>
          <p:cNvSpPr>
            <a:spLocks noGrp="1" noChangeArrowheads="1"/>
          </p:cNvSpPr>
          <p:nvPr>
            <p:ph type="body" sz="half" idx="1"/>
          </p:nvPr>
        </p:nvSpPr>
        <p:spPr>
          <a:xfrm>
            <a:off x="0" y="2057400"/>
            <a:ext cx="54864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Stage</a:t>
            </a:r>
          </a:p>
          <a:p>
            <a:pPr marL="533400" indent="-533400">
              <a:buClr>
                <a:schemeClr val="tx1"/>
              </a:buClr>
              <a:buSzPct val="70000"/>
              <a:buFont typeface="Wingdings" pitchFamily="2" charset="2"/>
              <a:buAutoNum type="arabicPeriod" startAt="4"/>
            </a:pPr>
            <a:r>
              <a:rPr lang="en-US" sz="4000" smtClean="0">
                <a:latin typeface="Times New Roman" pitchFamily="18" charset="0"/>
                <a:cs typeface="Times New Roman" pitchFamily="18" charset="0"/>
              </a:rPr>
              <a:t>Industry vs. inferiority</a:t>
            </a:r>
          </a:p>
          <a:p>
            <a:pPr marL="533400" indent="-533400">
              <a:buClr>
                <a:schemeClr val="tx1"/>
              </a:buClr>
              <a:buSzPct val="70000"/>
              <a:buFont typeface="Wingdings" pitchFamily="2" charset="2"/>
              <a:buAutoNum type="arabicPeriod" startAt="4"/>
            </a:pPr>
            <a:r>
              <a:rPr lang="en-US" sz="4000" smtClean="0">
                <a:latin typeface="Times New Roman" pitchFamily="18" charset="0"/>
                <a:cs typeface="Times New Roman" pitchFamily="18" charset="0"/>
              </a:rPr>
              <a:t>Identity vs. role-confusion</a:t>
            </a:r>
          </a:p>
          <a:p>
            <a:pPr marL="533400" indent="-533400">
              <a:buClr>
                <a:schemeClr val="tx1"/>
              </a:buClr>
              <a:buSzPct val="70000"/>
              <a:buFont typeface="Wingdings" pitchFamily="2" charset="2"/>
              <a:buAutoNum type="arabicPeriod" startAt="4"/>
            </a:pPr>
            <a:r>
              <a:rPr lang="en-US" sz="4000" smtClean="0">
                <a:latin typeface="Times New Roman" pitchFamily="18" charset="0"/>
                <a:cs typeface="Times New Roman" pitchFamily="18" charset="0"/>
              </a:rPr>
              <a:t>Intimacy vs. isolation</a:t>
            </a:r>
            <a:endParaRPr lang="th-TH" sz="4000" smtClean="0">
              <a:latin typeface="Times New Roman" pitchFamily="18" charset="0"/>
              <a:cs typeface="Times New Roman" pitchFamily="18" charset="0"/>
            </a:endParaRPr>
          </a:p>
        </p:txBody>
      </p:sp>
      <p:sp>
        <p:nvSpPr>
          <p:cNvPr id="70660" name="Rectangle 4"/>
          <p:cNvSpPr>
            <a:spLocks noGrp="1" noChangeArrowheads="1"/>
          </p:cNvSpPr>
          <p:nvPr>
            <p:ph type="body" sz="half" idx="2"/>
          </p:nvPr>
        </p:nvSpPr>
        <p:spPr>
          <a:xfrm>
            <a:off x="5410200" y="1981200"/>
            <a:ext cx="37338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Approx. Ages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6 - 12</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Adolescence (13-19)</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Early adulthood</a:t>
            </a:r>
            <a:endParaRPr lang="th-TH" sz="4000" smtClean="0">
              <a:latin typeface="Times New Roman" pitchFamily="18" charset="0"/>
              <a:cs typeface="Times New Roman" pitchFamily="18" charset="0"/>
            </a:endParaRPr>
          </a:p>
        </p:txBody>
      </p:sp>
      <p:sp>
        <p:nvSpPr>
          <p:cNvPr id="39941" name="Rectangle 5"/>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0" y="617538"/>
            <a:ext cx="8943975" cy="1143000"/>
          </a:xfrm>
        </p:spPr>
        <p:txBody>
          <a:bodyPr/>
          <a:lstStyle/>
          <a:p>
            <a:pPr algn="r">
              <a:defRPr/>
            </a:pPr>
            <a:r>
              <a:rPr lang="en-US" sz="5400" b="1" i="1" dirty="0">
                <a:effectLst>
                  <a:outerShdw blurRad="38100" dist="38100" dir="2700000" algn="tl">
                    <a:srgbClr val="C0C0C0"/>
                  </a:outerShdw>
                </a:effectLst>
                <a:latin typeface="Times New Roman" pitchFamily="18" charset="0"/>
                <a:cs typeface="Times New Roman" pitchFamily="18" charset="0"/>
              </a:rPr>
              <a:t>Erikson’s Stages of Psychological Development</a:t>
            </a:r>
            <a:endParaRPr lang="th-TH" sz="5400" b="1" i="1" dirty="0">
              <a:effectLst>
                <a:outerShdw blurRad="38100" dist="38100" dir="2700000" algn="tl">
                  <a:srgbClr val="C0C0C0"/>
                </a:outerShdw>
              </a:effectLst>
              <a:latin typeface="Times New Roman" pitchFamily="18" charset="0"/>
              <a:cs typeface="Times New Roman" pitchFamily="18" charset="0"/>
            </a:endParaRPr>
          </a:p>
        </p:txBody>
      </p:sp>
      <p:sp>
        <p:nvSpPr>
          <p:cNvPr id="71683" name="Rectangle 3"/>
          <p:cNvSpPr>
            <a:spLocks noGrp="1" noChangeArrowheads="1"/>
          </p:cNvSpPr>
          <p:nvPr>
            <p:ph type="body" sz="half" idx="1"/>
          </p:nvPr>
        </p:nvSpPr>
        <p:spPr>
          <a:xfrm>
            <a:off x="0" y="2057400"/>
            <a:ext cx="54864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Stage</a:t>
            </a:r>
          </a:p>
          <a:p>
            <a:pPr marL="533400" indent="-533400">
              <a:buClr>
                <a:schemeClr val="tx1"/>
              </a:buClr>
              <a:buSzPct val="70000"/>
              <a:buFont typeface="Wingdings" pitchFamily="2" charset="2"/>
              <a:buAutoNum type="arabicPeriod" startAt="7"/>
            </a:pPr>
            <a:r>
              <a:rPr lang="en-US" sz="4000" smtClean="0">
                <a:latin typeface="Times New Roman" pitchFamily="18" charset="0"/>
                <a:cs typeface="Times New Roman" pitchFamily="18" charset="0"/>
              </a:rPr>
              <a:t>Generativity vs. Stagnation</a:t>
            </a:r>
          </a:p>
          <a:p>
            <a:pPr marL="533400" indent="-533400">
              <a:buClr>
                <a:schemeClr val="tx1"/>
              </a:buClr>
              <a:buSzPct val="70000"/>
              <a:buFont typeface="Wingdings" pitchFamily="2" charset="2"/>
              <a:buAutoNum type="arabicPeriod" startAt="7"/>
            </a:pPr>
            <a:r>
              <a:rPr lang="en-US" sz="4000" smtClean="0">
                <a:latin typeface="Times New Roman" pitchFamily="18" charset="0"/>
                <a:cs typeface="Times New Roman" pitchFamily="18" charset="0"/>
              </a:rPr>
              <a:t>Ego integrity vs. despair</a:t>
            </a:r>
            <a:endParaRPr lang="th-TH" sz="4000" smtClean="0">
              <a:latin typeface="Times New Roman" pitchFamily="18" charset="0"/>
              <a:cs typeface="Times New Roman" pitchFamily="18" charset="0"/>
            </a:endParaRPr>
          </a:p>
        </p:txBody>
      </p:sp>
      <p:sp>
        <p:nvSpPr>
          <p:cNvPr id="71684" name="Rectangle 4"/>
          <p:cNvSpPr>
            <a:spLocks noGrp="1" noChangeArrowheads="1"/>
          </p:cNvSpPr>
          <p:nvPr>
            <p:ph type="body" sz="half" idx="2"/>
          </p:nvPr>
        </p:nvSpPr>
        <p:spPr>
          <a:xfrm>
            <a:off x="5410200" y="1981200"/>
            <a:ext cx="3733800" cy="4114800"/>
          </a:xfrm>
        </p:spPr>
        <p:txBody>
          <a:bodyPr/>
          <a:lstStyle/>
          <a:p>
            <a:pPr marL="533400" indent="-533400" algn="ctr">
              <a:buFont typeface="Wingdings" pitchFamily="2" charset="2"/>
              <a:buNone/>
            </a:pPr>
            <a:r>
              <a:rPr lang="en-US" sz="4400" b="1" smtClean="0">
                <a:solidFill>
                  <a:schemeClr val="hlink"/>
                </a:solidFill>
                <a:latin typeface="Times New Roman" pitchFamily="18" charset="0"/>
                <a:cs typeface="Times New Roman" pitchFamily="18" charset="0"/>
              </a:rPr>
              <a:t>Approx. Ages</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   Middle adulthood</a:t>
            </a:r>
          </a:p>
          <a:p>
            <a:pPr marL="533400" indent="-533400" algn="ctr">
              <a:buClr>
                <a:schemeClr val="tx1"/>
              </a:buClr>
              <a:buSzPct val="70000"/>
              <a:buFont typeface="Wingdings" pitchFamily="2" charset="2"/>
              <a:buNone/>
            </a:pPr>
            <a:r>
              <a:rPr lang="en-US" sz="4000" smtClean="0">
                <a:latin typeface="Times New Roman" pitchFamily="18" charset="0"/>
                <a:cs typeface="Times New Roman" pitchFamily="18" charset="0"/>
              </a:rPr>
              <a:t>Late adulthood</a:t>
            </a:r>
            <a:endParaRPr lang="th-TH" sz="4000" smtClean="0">
              <a:latin typeface="Times New Roman" pitchFamily="18" charset="0"/>
              <a:cs typeface="Times New Roman" pitchFamily="18" charset="0"/>
            </a:endParaRPr>
          </a:p>
        </p:txBody>
      </p:sp>
      <p:sp>
        <p:nvSpPr>
          <p:cNvPr id="40965" name="Rectangle 5"/>
          <p:cNvSpPr>
            <a:spLocks noChangeArrowheads="1"/>
          </p:cNvSpPr>
          <p:nvPr/>
        </p:nvSpPr>
        <p:spPr bwMode="auto">
          <a:xfrm>
            <a:off x="1350963" y="533400"/>
            <a:ext cx="7488237"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b"/>
          <a:lstStyle/>
          <a:p>
            <a:pPr algn="r">
              <a:defRPr/>
            </a:pPr>
            <a:endParaRPr lang="th-TH" sz="5400" b="1">
              <a:solidFill>
                <a:schemeClr val="tx2"/>
              </a:solidFill>
              <a:effectLst>
                <a:outerShdw blurRad="38100" dist="38100" dir="2700000" algn="tl">
                  <a:srgbClr val="C0C0C0"/>
                </a:outerShdw>
              </a:effectLst>
              <a:latin typeface="Times New Roman"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7938" name="Rectangle 2"/>
          <p:cNvSpPr>
            <a:spLocks noGrp="1" noChangeArrowheads="1"/>
          </p:cNvSpPr>
          <p:nvPr>
            <p:ph type="title" idx="4294967295"/>
          </p:nvPr>
        </p:nvSpPr>
        <p:spPr>
          <a:xfrm>
            <a:off x="684213" y="933450"/>
            <a:ext cx="8078787" cy="1487488"/>
          </a:xfrm>
        </p:spPr>
        <p:txBody>
          <a:bodyPr/>
          <a:lstStyle/>
          <a:p>
            <a:pPr eaLnBrk="1" hangingPunct="1">
              <a:defRPr/>
            </a:pPr>
            <a:r>
              <a:rPr lang="en-US" sz="3800" dirty="0" smtClean="0">
                <a:solidFill>
                  <a:srgbClr val="0000FF"/>
                </a:solidFill>
                <a:effectLst>
                  <a:outerShdw blurRad="38100" dist="38100" dir="2700000" algn="tl">
                    <a:srgbClr val="C0C0C0"/>
                  </a:outerShdw>
                </a:effectLst>
                <a:latin typeface="Arial Black" pitchFamily="34" charset="0"/>
                <a:cs typeface="Times New Roman" pitchFamily="18" charset="0"/>
              </a:rPr>
              <a:t>Erik Erikson’s Eight Stages of Psychosocial Dilemmas</a:t>
            </a:r>
            <a:r>
              <a:rPr lang="en-US" sz="3800" dirty="0" smtClean="0">
                <a:effectLst>
                  <a:outerShdw blurRad="38100" dist="38100" dir="2700000" algn="tl">
                    <a:srgbClr val="C0C0C0"/>
                  </a:outerShdw>
                </a:effectLst>
                <a:latin typeface="Arial Black" pitchFamily="34" charset="0"/>
              </a:rPr>
              <a:t> </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67938"/>
                                        </p:tgtEl>
                                        <p:attrNameLst>
                                          <p:attrName>style.visibility</p:attrName>
                                        </p:attrNameLst>
                                      </p:cBhvr>
                                      <p:to>
                                        <p:strVal val="visible"/>
                                      </p:to>
                                    </p:set>
                                    <p:anim calcmode="lin" valueType="num">
                                      <p:cBhvr>
                                        <p:cTn id="7" dur="1000" fill="hold"/>
                                        <p:tgtEl>
                                          <p:spTgt spid="167938"/>
                                        </p:tgtEl>
                                        <p:attrNameLst>
                                          <p:attrName>ppt_x</p:attrName>
                                        </p:attrNameLst>
                                      </p:cBhvr>
                                      <p:tavLst>
                                        <p:tav tm="0">
                                          <p:val>
                                            <p:strVal val="#ppt_x-.2"/>
                                          </p:val>
                                        </p:tav>
                                        <p:tav tm="100000">
                                          <p:val>
                                            <p:strVal val="#ppt_x"/>
                                          </p:val>
                                        </p:tav>
                                      </p:tavLst>
                                    </p:anim>
                                    <p:anim calcmode="lin" valueType="num">
                                      <p:cBhvr>
                                        <p:cTn id="8" dur="1000" fill="hold"/>
                                        <p:tgtEl>
                                          <p:spTgt spid="16793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79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7938" grpId="0"/>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8962" name="Rectangle 2"/>
          <p:cNvSpPr>
            <a:spLocks noGrp="1" noChangeArrowheads="1"/>
          </p:cNvSpPr>
          <p:nvPr>
            <p:ph type="title" idx="4294967295"/>
          </p:nvPr>
        </p:nvSpPr>
        <p:spPr>
          <a:xfrm>
            <a:off x="0" y="0"/>
            <a:ext cx="8839200" cy="1295400"/>
          </a:xfrm>
        </p:spPr>
        <p:txBody>
          <a:bodyPr/>
          <a:lstStyle/>
          <a:p>
            <a:pPr eaLnBrk="1" hangingPunct="1">
              <a:defRPr/>
            </a:pPr>
            <a:r>
              <a:rPr lang="en-US" sz="3800" dirty="0" smtClean="0">
                <a:solidFill>
                  <a:srgbClr val="0000FF"/>
                </a:solidFill>
                <a:effectLst>
                  <a:outerShdw blurRad="38100" dist="38100" dir="2700000" algn="tl">
                    <a:srgbClr val="C0C0C0"/>
                  </a:outerShdw>
                </a:effectLst>
                <a:latin typeface="Arial Black" pitchFamily="34" charset="0"/>
              </a:rPr>
              <a:t/>
            </a:r>
            <a:br>
              <a:rPr lang="en-US" sz="3800" dirty="0" smtClean="0">
                <a:solidFill>
                  <a:srgbClr val="0000FF"/>
                </a:solidFill>
                <a:effectLst>
                  <a:outerShdw blurRad="38100" dist="38100" dir="2700000" algn="tl">
                    <a:srgbClr val="C0C0C0"/>
                  </a:outerShdw>
                </a:effectLst>
                <a:latin typeface="Arial Black" pitchFamily="34" charset="0"/>
              </a:rPr>
            </a:br>
            <a:r>
              <a:rPr lang="en-US" sz="2400" b="1" i="1" dirty="0" smtClean="0">
                <a:effectLst>
                  <a:outerShdw blurRad="38100" dist="38100" dir="2700000" algn="tl">
                    <a:srgbClr val="C0C0C0"/>
                  </a:outerShdw>
                </a:effectLst>
                <a:latin typeface="Arial" pitchFamily="34" charset="0"/>
                <a:cs typeface="Arial" pitchFamily="34" charset="0"/>
              </a:rPr>
              <a:t>Erikson’s </a:t>
            </a:r>
            <a:r>
              <a:rPr lang="en-US" sz="2400" b="1" i="1" dirty="0">
                <a:effectLst>
                  <a:outerShdw blurRad="38100" dist="38100" dir="2700000" algn="tl">
                    <a:srgbClr val="C0C0C0"/>
                  </a:outerShdw>
                </a:effectLst>
                <a:latin typeface="Arial" pitchFamily="34" charset="0"/>
                <a:cs typeface="Arial" pitchFamily="34" charset="0"/>
              </a:rPr>
              <a:t>Stages of Psychological </a:t>
            </a:r>
            <a:r>
              <a:rPr lang="en-US" sz="2400" b="1" i="1" dirty="0" smtClean="0">
                <a:effectLst>
                  <a:outerShdw blurRad="38100" dist="38100" dir="2700000" algn="tl">
                    <a:srgbClr val="C0C0C0"/>
                  </a:outerShdw>
                </a:effectLst>
                <a:latin typeface="Arial" pitchFamily="34" charset="0"/>
                <a:cs typeface="Arial" pitchFamily="34" charset="0"/>
              </a:rPr>
              <a:t>Development</a:t>
            </a:r>
            <a:r>
              <a:rPr lang="en-US" sz="3200" b="1" i="1" dirty="0" smtClean="0">
                <a:effectLst>
                  <a:outerShdw blurRad="38100" dist="38100" dir="2700000" algn="tl">
                    <a:srgbClr val="C0C0C0"/>
                  </a:outerShdw>
                </a:effectLst>
                <a:latin typeface="Arial" pitchFamily="34" charset="0"/>
                <a:cs typeface="Arial" pitchFamily="34" charset="0"/>
              </a:rPr>
              <a:t/>
            </a:r>
            <a:br>
              <a:rPr lang="en-US" sz="3200" b="1" i="1" dirty="0" smtClean="0">
                <a:effectLst>
                  <a:outerShdw blurRad="38100" dist="38100" dir="2700000" algn="tl">
                    <a:srgbClr val="C0C0C0"/>
                  </a:outerShdw>
                </a:effectLst>
                <a:latin typeface="Arial" pitchFamily="34" charset="0"/>
                <a:cs typeface="Arial" pitchFamily="34" charset="0"/>
              </a:rPr>
            </a:b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One: Trust versus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Mistrust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(Birth-1)</a:t>
            </a:r>
          </a:p>
        </p:txBody>
      </p:sp>
      <p:sp>
        <p:nvSpPr>
          <p:cNvPr id="168963" name="Rectangle 3"/>
          <p:cNvSpPr>
            <a:spLocks noGrp="1" noChangeArrowheads="1"/>
          </p:cNvSpPr>
          <p:nvPr>
            <p:ph type="body" idx="4294967295"/>
          </p:nvPr>
        </p:nvSpPr>
        <p:spPr>
          <a:xfrm>
            <a:off x="0" y="1600200"/>
            <a:ext cx="9144000" cy="4525963"/>
          </a:xfrm>
        </p:spPr>
        <p:txBody>
          <a:bodyPr/>
          <a:lstStyle/>
          <a:p>
            <a:pPr eaLnBrk="1" hangingPunct="1"/>
            <a:r>
              <a:rPr lang="en-US" sz="4200" dirty="0" smtClean="0">
                <a:solidFill>
                  <a:srgbClr val="FF0000"/>
                </a:solidFill>
                <a:latin typeface="Arial" pitchFamily="34" charset="0"/>
                <a:cs typeface="Arial" pitchFamily="34" charset="0"/>
              </a:rPr>
              <a:t>Trust: Established when babies given adequate warmth, touch, love, and physical care</a:t>
            </a:r>
          </a:p>
          <a:p>
            <a:pPr lvl="1" eaLnBrk="1" hangingPunct="1"/>
            <a:r>
              <a:rPr lang="en-US" sz="3800" dirty="0" smtClean="0">
                <a:solidFill>
                  <a:srgbClr val="008000"/>
                </a:solidFill>
                <a:latin typeface="Arial" pitchFamily="34" charset="0"/>
                <a:cs typeface="Arial" pitchFamily="34" charset="0"/>
              </a:rPr>
              <a:t>Mistrust: Caused by inadequate or unpredictable care and by cold, indifferent, and rejecting parents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68962"/>
                                        </p:tgtEl>
                                        <p:attrNameLst>
                                          <p:attrName>style.visibility</p:attrName>
                                        </p:attrNameLst>
                                      </p:cBhvr>
                                      <p:to>
                                        <p:strVal val="visible"/>
                                      </p:to>
                                    </p:set>
                                    <p:anim calcmode="lin" valueType="num">
                                      <p:cBhvr>
                                        <p:cTn id="7" dur="1000" fill="hold"/>
                                        <p:tgtEl>
                                          <p:spTgt spid="168962"/>
                                        </p:tgtEl>
                                        <p:attrNameLst>
                                          <p:attrName>ppt_x</p:attrName>
                                        </p:attrNameLst>
                                      </p:cBhvr>
                                      <p:tavLst>
                                        <p:tav tm="0">
                                          <p:val>
                                            <p:strVal val="#ppt_x-.2"/>
                                          </p:val>
                                        </p:tav>
                                        <p:tav tm="100000">
                                          <p:val>
                                            <p:strVal val="#ppt_x"/>
                                          </p:val>
                                        </p:tav>
                                      </p:tavLst>
                                    </p:anim>
                                    <p:anim calcmode="lin" valueType="num">
                                      <p:cBhvr>
                                        <p:cTn id="8" dur="1000" fill="hold"/>
                                        <p:tgtEl>
                                          <p:spTgt spid="168962"/>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896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68963">
                                            <p:txEl>
                                              <p:pRg st="0" end="0"/>
                                            </p:txEl>
                                          </p:spTgt>
                                        </p:tgtEl>
                                        <p:attrNameLst>
                                          <p:attrName>style.visibility</p:attrName>
                                        </p:attrNameLst>
                                      </p:cBhvr>
                                      <p:to>
                                        <p:strVal val="visible"/>
                                      </p:to>
                                    </p:set>
                                    <p:animEffect transition="in" filter="fade">
                                      <p:cBhvr>
                                        <p:cTn id="14" dur="500"/>
                                        <p:tgtEl>
                                          <p:spTgt spid="168963">
                                            <p:txEl>
                                              <p:pRg st="0" end="0"/>
                                            </p:txEl>
                                          </p:spTgt>
                                        </p:tgtEl>
                                      </p:cBhvr>
                                    </p:animEffect>
                                    <p:anim calcmode="lin" valueType="num">
                                      <p:cBhvr>
                                        <p:cTn id="15" dur="500" fill="hold"/>
                                        <p:tgtEl>
                                          <p:spTgt spid="16896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6896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16896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8962" grpId="0"/>
      <p:bldP spid="168963"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9986" name="Rectangle 2"/>
          <p:cNvSpPr>
            <a:spLocks noGrp="1" noChangeArrowheads="1"/>
          </p:cNvSpPr>
          <p:nvPr>
            <p:ph type="title" idx="4294967295"/>
          </p:nvPr>
        </p:nvSpPr>
        <p:spPr>
          <a:xfrm>
            <a:off x="468313" y="0"/>
            <a:ext cx="8675687" cy="1628775"/>
          </a:xfrm>
        </p:spPr>
        <p:txBody>
          <a:bodyPr/>
          <a:lstStyle/>
          <a:p>
            <a:pPr eaLnBrk="1" hangingPunct="1">
              <a:defRPr/>
            </a:pPr>
            <a:r>
              <a:rPr lang="en-US" sz="2800" dirty="0">
                <a:solidFill>
                  <a:srgbClr val="0000FF"/>
                </a:solidFill>
                <a:effectLst>
                  <a:outerShdw blurRad="38100" dist="38100" dir="2700000" algn="tl">
                    <a:srgbClr val="C0C0C0"/>
                  </a:outerShdw>
                </a:effectLst>
                <a:latin typeface="Arial" pitchFamily="34" charset="0"/>
                <a:cs typeface="Arial" pitchFamily="34" charset="0"/>
              </a:rPr>
              <a:t/>
            </a:r>
            <a:br>
              <a:rPr lang="en-US" sz="2800" dirty="0">
                <a:solidFill>
                  <a:srgbClr val="0000FF"/>
                </a:solidFill>
                <a:effectLst>
                  <a:outerShdw blurRad="38100" dist="38100" dir="2700000" algn="tl">
                    <a:srgbClr val="C0C0C0"/>
                  </a:outerShdw>
                </a:effectLst>
                <a:latin typeface="Arial" pitchFamily="34" charset="0"/>
                <a:cs typeface="Arial"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Two: Autonomy versus Shame and Doubt (1-3)</a:t>
            </a:r>
          </a:p>
        </p:txBody>
      </p:sp>
      <p:sp>
        <p:nvSpPr>
          <p:cNvPr id="169987" name="Rectangle 3"/>
          <p:cNvSpPr>
            <a:spLocks noGrp="1" noChangeArrowheads="1"/>
          </p:cNvSpPr>
          <p:nvPr>
            <p:ph type="body" idx="4294967295"/>
          </p:nvPr>
        </p:nvSpPr>
        <p:spPr>
          <a:xfrm>
            <a:off x="1182688" y="2017713"/>
            <a:ext cx="7696200" cy="3910012"/>
          </a:xfrm>
        </p:spPr>
        <p:txBody>
          <a:bodyPr/>
          <a:lstStyle/>
          <a:p>
            <a:pPr eaLnBrk="1" hangingPunct="1"/>
            <a:r>
              <a:rPr lang="en-US" sz="3800" dirty="0" smtClean="0">
                <a:solidFill>
                  <a:srgbClr val="990000"/>
                </a:solidFill>
                <a:latin typeface="Arial" pitchFamily="34" charset="0"/>
                <a:cs typeface="Arial" pitchFamily="34" charset="0"/>
              </a:rPr>
              <a:t>Autonomy: Doing things for themselves</a:t>
            </a:r>
          </a:p>
          <a:p>
            <a:pPr eaLnBrk="1" hangingPunct="1"/>
            <a:r>
              <a:rPr lang="en-US" sz="3800" dirty="0" smtClean="0">
                <a:solidFill>
                  <a:srgbClr val="008000"/>
                </a:solidFill>
                <a:latin typeface="Arial" pitchFamily="34" charset="0"/>
                <a:cs typeface="Arial" pitchFamily="34" charset="0"/>
              </a:rPr>
              <a:t>Overprotective parents may cause children to doubt abilities and feel shameful about their actions</a:t>
            </a:r>
          </a:p>
          <a:p>
            <a:pPr eaLnBrk="1" hangingPunct="1"/>
            <a:endParaRPr lang="en-US" sz="3800" dirty="0" smtClean="0">
              <a:solidFill>
                <a:srgbClr val="008000"/>
              </a:solidFill>
              <a:latin typeface="Arial Black" pitchFamily="34" charset="0"/>
            </a:endParaRPr>
          </a:p>
          <a:p>
            <a:pPr eaLnBrk="1" hangingPunct="1"/>
            <a:endParaRPr lang="en-US" sz="3800" dirty="0" smtClean="0">
              <a:latin typeface="Arial Black"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69986"/>
                                        </p:tgtEl>
                                        <p:attrNameLst>
                                          <p:attrName>style.visibility</p:attrName>
                                        </p:attrNameLst>
                                      </p:cBhvr>
                                      <p:to>
                                        <p:strVal val="visible"/>
                                      </p:to>
                                    </p:set>
                                    <p:anim calcmode="lin" valueType="num">
                                      <p:cBhvr>
                                        <p:cTn id="7" dur="1000" fill="hold"/>
                                        <p:tgtEl>
                                          <p:spTgt spid="169986"/>
                                        </p:tgtEl>
                                        <p:attrNameLst>
                                          <p:attrName>ppt_x</p:attrName>
                                        </p:attrNameLst>
                                      </p:cBhvr>
                                      <p:tavLst>
                                        <p:tav tm="0">
                                          <p:val>
                                            <p:strVal val="#ppt_x-.2"/>
                                          </p:val>
                                        </p:tav>
                                        <p:tav tm="100000">
                                          <p:val>
                                            <p:strVal val="#ppt_x"/>
                                          </p:val>
                                        </p:tav>
                                      </p:tavLst>
                                    </p:anim>
                                    <p:anim calcmode="lin" valueType="num">
                                      <p:cBhvr>
                                        <p:cTn id="8" dur="1000" fill="hold"/>
                                        <p:tgtEl>
                                          <p:spTgt spid="16998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6998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69987">
                                            <p:txEl>
                                              <p:pRg st="0" end="0"/>
                                            </p:txEl>
                                          </p:spTgt>
                                        </p:tgtEl>
                                        <p:attrNameLst>
                                          <p:attrName>style.visibility</p:attrName>
                                        </p:attrNameLst>
                                      </p:cBhvr>
                                      <p:to>
                                        <p:strVal val="visible"/>
                                      </p:to>
                                    </p:set>
                                    <p:animEffect transition="in" filter="fade">
                                      <p:cBhvr>
                                        <p:cTn id="14" dur="500"/>
                                        <p:tgtEl>
                                          <p:spTgt spid="169987">
                                            <p:txEl>
                                              <p:pRg st="0" end="0"/>
                                            </p:txEl>
                                          </p:spTgt>
                                        </p:tgtEl>
                                      </p:cBhvr>
                                    </p:animEffect>
                                    <p:anim calcmode="lin" valueType="num">
                                      <p:cBhvr>
                                        <p:cTn id="15" dur="500" fill="hold"/>
                                        <p:tgtEl>
                                          <p:spTgt spid="16998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6998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69987">
                                            <p:txEl>
                                              <p:pRg st="1" end="1"/>
                                            </p:txEl>
                                          </p:spTgt>
                                        </p:tgtEl>
                                        <p:attrNameLst>
                                          <p:attrName>style.visibility</p:attrName>
                                        </p:attrNameLst>
                                      </p:cBhvr>
                                      <p:to>
                                        <p:strVal val="visible"/>
                                      </p:to>
                                    </p:set>
                                    <p:animEffect transition="in" filter="fade">
                                      <p:cBhvr>
                                        <p:cTn id="21" dur="500"/>
                                        <p:tgtEl>
                                          <p:spTgt spid="169987">
                                            <p:txEl>
                                              <p:pRg st="1" end="1"/>
                                            </p:txEl>
                                          </p:spTgt>
                                        </p:tgtEl>
                                      </p:cBhvr>
                                    </p:animEffect>
                                    <p:anim calcmode="lin" valueType="num">
                                      <p:cBhvr>
                                        <p:cTn id="22" dur="500" fill="hold"/>
                                        <p:tgtEl>
                                          <p:spTgt spid="16998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69987">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9986" grpId="0"/>
      <p:bldP spid="169987" grpId="0" build="p"/>
    </p:bldLst>
  </p:timing>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1010" name="Rectangle 2"/>
          <p:cNvSpPr>
            <a:spLocks noGrp="1" noChangeArrowheads="1"/>
          </p:cNvSpPr>
          <p:nvPr>
            <p:ph type="title" idx="4294967295"/>
          </p:nvPr>
        </p:nvSpPr>
        <p:spPr>
          <a:xfrm>
            <a:off x="0" y="116632"/>
            <a:ext cx="8748464" cy="1178768"/>
          </a:xfrm>
        </p:spPr>
        <p:txBody>
          <a:bodyPr/>
          <a:lstStyle/>
          <a:p>
            <a:pPr eaLnBrk="1" hangingPunct="1">
              <a:defRPr/>
            </a:pPr>
            <a:r>
              <a:rPr lang="en-US" sz="6000" dirty="0">
                <a:solidFill>
                  <a:srgbClr val="0000FF"/>
                </a:solidFill>
                <a:effectLst>
                  <a:outerShdw blurRad="38100" dist="38100" dir="2700000" algn="tl">
                    <a:srgbClr val="C0C0C0"/>
                  </a:outerShdw>
                </a:effectLst>
                <a:latin typeface="Arial Black" pitchFamily="34" charset="0"/>
              </a:rPr>
              <a:t/>
            </a:r>
            <a:br>
              <a:rPr lang="en-US" sz="6000" dirty="0">
                <a:solidFill>
                  <a:srgbClr val="0000FF"/>
                </a:solidFill>
                <a:effectLst>
                  <a:outerShdw blurRad="38100" dist="38100" dir="2700000" algn="tl">
                    <a:srgbClr val="C0C0C0"/>
                  </a:outerShdw>
                </a:effectLst>
                <a:latin typeface="Arial Black"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a:t>
            </a:r>
            <a:br>
              <a:rPr lang="en-US" sz="2800" b="1" i="1" dirty="0" smtClean="0">
                <a:effectLst>
                  <a:outerShdw blurRad="38100" dist="38100" dir="2700000" algn="tl">
                    <a:srgbClr val="C0C0C0"/>
                  </a:outerShdw>
                </a:effectLst>
                <a:latin typeface="Arial" pitchFamily="34" charset="0"/>
                <a:cs typeface="Arial" pitchFamily="34" charset="0"/>
              </a:rPr>
            </a:b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Three: Initiative versus Guilt (3-5)</a:t>
            </a:r>
          </a:p>
        </p:txBody>
      </p:sp>
      <p:sp>
        <p:nvSpPr>
          <p:cNvPr id="171011" name="Rectangle 3"/>
          <p:cNvSpPr>
            <a:spLocks noGrp="1" noChangeArrowheads="1"/>
          </p:cNvSpPr>
          <p:nvPr>
            <p:ph type="body" idx="4294967295"/>
          </p:nvPr>
        </p:nvSpPr>
        <p:spPr>
          <a:xfrm>
            <a:off x="179388" y="2017713"/>
            <a:ext cx="8775700" cy="4114800"/>
          </a:xfrm>
        </p:spPr>
        <p:txBody>
          <a:bodyPr/>
          <a:lstStyle/>
          <a:p>
            <a:pPr eaLnBrk="1" hangingPunct="1"/>
            <a:r>
              <a:rPr lang="en-US" dirty="0" smtClean="0">
                <a:solidFill>
                  <a:srgbClr val="990000"/>
                </a:solidFill>
                <a:latin typeface="Arial" pitchFamily="34" charset="0"/>
                <a:cs typeface="Arial" pitchFamily="34" charset="0"/>
              </a:rPr>
              <a:t>Initiative: Parents reinforce via giving children freedom to play, use imagination, and ask questions</a:t>
            </a:r>
          </a:p>
          <a:p>
            <a:pPr eaLnBrk="1" hangingPunct="1"/>
            <a:r>
              <a:rPr lang="en-US" dirty="0" smtClean="0">
                <a:solidFill>
                  <a:srgbClr val="008000"/>
                </a:solidFill>
                <a:latin typeface="Arial" pitchFamily="34" charset="0"/>
                <a:cs typeface="Arial" pitchFamily="34" charset="0"/>
              </a:rPr>
              <a:t>Guilt: May occur if parents criticize, prevent play, or discourage a child’s questions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1010"/>
                                        </p:tgtEl>
                                        <p:attrNameLst>
                                          <p:attrName>style.visibility</p:attrName>
                                        </p:attrNameLst>
                                      </p:cBhvr>
                                      <p:to>
                                        <p:strVal val="visible"/>
                                      </p:to>
                                    </p:set>
                                    <p:anim calcmode="lin" valueType="num">
                                      <p:cBhvr>
                                        <p:cTn id="7" dur="1000" fill="hold"/>
                                        <p:tgtEl>
                                          <p:spTgt spid="171010"/>
                                        </p:tgtEl>
                                        <p:attrNameLst>
                                          <p:attrName>ppt_x</p:attrName>
                                        </p:attrNameLst>
                                      </p:cBhvr>
                                      <p:tavLst>
                                        <p:tav tm="0">
                                          <p:val>
                                            <p:strVal val="#ppt_x-.2"/>
                                          </p:val>
                                        </p:tav>
                                        <p:tav tm="100000">
                                          <p:val>
                                            <p:strVal val="#ppt_x"/>
                                          </p:val>
                                        </p:tav>
                                      </p:tavLst>
                                    </p:anim>
                                    <p:anim calcmode="lin" valueType="num">
                                      <p:cBhvr>
                                        <p:cTn id="8" dur="1000" fill="hold"/>
                                        <p:tgtEl>
                                          <p:spTgt spid="1710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101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1011">
                                            <p:txEl>
                                              <p:pRg st="0" end="0"/>
                                            </p:txEl>
                                          </p:spTgt>
                                        </p:tgtEl>
                                        <p:attrNameLst>
                                          <p:attrName>style.visibility</p:attrName>
                                        </p:attrNameLst>
                                      </p:cBhvr>
                                      <p:to>
                                        <p:strVal val="visible"/>
                                      </p:to>
                                    </p:set>
                                    <p:animEffect transition="in" filter="fade">
                                      <p:cBhvr>
                                        <p:cTn id="14" dur="500"/>
                                        <p:tgtEl>
                                          <p:spTgt spid="171011">
                                            <p:txEl>
                                              <p:pRg st="0" end="0"/>
                                            </p:txEl>
                                          </p:spTgt>
                                        </p:tgtEl>
                                      </p:cBhvr>
                                    </p:animEffect>
                                    <p:anim calcmode="lin" valueType="num">
                                      <p:cBhvr>
                                        <p:cTn id="15" dur="500" fill="hold"/>
                                        <p:tgtEl>
                                          <p:spTgt spid="17101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1011">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1011">
                                            <p:txEl>
                                              <p:pRg st="1" end="1"/>
                                            </p:txEl>
                                          </p:spTgt>
                                        </p:tgtEl>
                                        <p:attrNameLst>
                                          <p:attrName>style.visibility</p:attrName>
                                        </p:attrNameLst>
                                      </p:cBhvr>
                                      <p:to>
                                        <p:strVal val="visible"/>
                                      </p:to>
                                    </p:set>
                                    <p:animEffect transition="in" filter="fade">
                                      <p:cBhvr>
                                        <p:cTn id="21" dur="500"/>
                                        <p:tgtEl>
                                          <p:spTgt spid="171011">
                                            <p:txEl>
                                              <p:pRg st="1" end="1"/>
                                            </p:txEl>
                                          </p:spTgt>
                                        </p:tgtEl>
                                      </p:cBhvr>
                                    </p:animEffect>
                                    <p:anim calcmode="lin" valueType="num">
                                      <p:cBhvr>
                                        <p:cTn id="22" dur="500" fill="hold"/>
                                        <p:tgtEl>
                                          <p:spTgt spid="171011">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1011">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1010" grpId="0"/>
      <p:bldP spid="171011" grpId="0" build="p"/>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2034" name="Rectangle 2"/>
          <p:cNvSpPr>
            <a:spLocks noGrp="1" noChangeArrowheads="1"/>
          </p:cNvSpPr>
          <p:nvPr>
            <p:ph type="title" idx="4294967295"/>
          </p:nvPr>
        </p:nvSpPr>
        <p:spPr>
          <a:xfrm>
            <a:off x="0" y="0"/>
            <a:ext cx="8764960" cy="1289720"/>
          </a:xfrm>
        </p:spPr>
        <p:txBody>
          <a:bodyPr/>
          <a:lstStyle/>
          <a:p>
            <a:pPr eaLnBrk="1" hangingPunct="1">
              <a:defRPr/>
            </a:pPr>
            <a:r>
              <a:rPr lang="en-US" sz="6000" dirty="0">
                <a:solidFill>
                  <a:srgbClr val="0000FF"/>
                </a:solidFill>
                <a:effectLst>
                  <a:outerShdw blurRad="38100" dist="38100" dir="2700000" algn="tl">
                    <a:srgbClr val="C0C0C0"/>
                  </a:outerShdw>
                </a:effectLst>
                <a:latin typeface="Arial Black" pitchFamily="34" charset="0"/>
              </a:rPr>
              <a:t/>
            </a:r>
            <a:br>
              <a:rPr lang="en-US" sz="6000" dirty="0">
                <a:solidFill>
                  <a:srgbClr val="0000FF"/>
                </a:solidFill>
                <a:effectLst>
                  <a:outerShdw blurRad="38100" dist="38100" dir="2700000" algn="tl">
                    <a:srgbClr val="C0C0C0"/>
                  </a:outerShdw>
                </a:effectLst>
                <a:latin typeface="Arial Black"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Four: Industry versus Inferiority (6-12)</a:t>
            </a:r>
          </a:p>
        </p:txBody>
      </p:sp>
      <p:sp>
        <p:nvSpPr>
          <p:cNvPr id="172035" name="Rectangle 3"/>
          <p:cNvSpPr>
            <a:spLocks noGrp="1" noChangeArrowheads="1"/>
          </p:cNvSpPr>
          <p:nvPr>
            <p:ph type="body" idx="4294967295"/>
          </p:nvPr>
        </p:nvSpPr>
        <p:spPr>
          <a:xfrm>
            <a:off x="1182688" y="2503488"/>
            <a:ext cx="7772400" cy="3629025"/>
          </a:xfrm>
        </p:spPr>
        <p:txBody>
          <a:bodyPr/>
          <a:lstStyle/>
          <a:p>
            <a:pPr eaLnBrk="1" hangingPunct="1"/>
            <a:r>
              <a:rPr lang="en-US" sz="3600" dirty="0" smtClean="0">
                <a:solidFill>
                  <a:srgbClr val="990000"/>
                </a:solidFill>
                <a:latin typeface="Arial" pitchFamily="34" charset="0"/>
                <a:cs typeface="Arial" pitchFamily="34" charset="0"/>
              </a:rPr>
              <a:t>Industry: Occurs when child is praised for productive activities</a:t>
            </a:r>
          </a:p>
          <a:p>
            <a:pPr eaLnBrk="1" hangingPunct="1"/>
            <a:r>
              <a:rPr lang="en-US" sz="3600" dirty="0" smtClean="0">
                <a:solidFill>
                  <a:srgbClr val="008000"/>
                </a:solidFill>
                <a:latin typeface="Arial" pitchFamily="34" charset="0"/>
                <a:cs typeface="Arial" pitchFamily="34" charset="0"/>
              </a:rPr>
              <a:t>Inferiority: Occurs if child’s efforts are regarded as messy or inadequate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2034"/>
                                        </p:tgtEl>
                                        <p:attrNameLst>
                                          <p:attrName>style.visibility</p:attrName>
                                        </p:attrNameLst>
                                      </p:cBhvr>
                                      <p:to>
                                        <p:strVal val="visible"/>
                                      </p:to>
                                    </p:set>
                                    <p:anim calcmode="lin" valueType="num">
                                      <p:cBhvr>
                                        <p:cTn id="7" dur="1000" fill="hold"/>
                                        <p:tgtEl>
                                          <p:spTgt spid="172034"/>
                                        </p:tgtEl>
                                        <p:attrNameLst>
                                          <p:attrName>ppt_x</p:attrName>
                                        </p:attrNameLst>
                                      </p:cBhvr>
                                      <p:tavLst>
                                        <p:tav tm="0">
                                          <p:val>
                                            <p:strVal val="#ppt_x-.2"/>
                                          </p:val>
                                        </p:tav>
                                        <p:tav tm="100000">
                                          <p:val>
                                            <p:strVal val="#ppt_x"/>
                                          </p:val>
                                        </p:tav>
                                      </p:tavLst>
                                    </p:anim>
                                    <p:anim calcmode="lin" valueType="num">
                                      <p:cBhvr>
                                        <p:cTn id="8" dur="1000" fill="hold"/>
                                        <p:tgtEl>
                                          <p:spTgt spid="17203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203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2035">
                                            <p:txEl>
                                              <p:pRg st="0" end="0"/>
                                            </p:txEl>
                                          </p:spTgt>
                                        </p:tgtEl>
                                        <p:attrNameLst>
                                          <p:attrName>style.visibility</p:attrName>
                                        </p:attrNameLst>
                                      </p:cBhvr>
                                      <p:to>
                                        <p:strVal val="visible"/>
                                      </p:to>
                                    </p:set>
                                    <p:animEffect transition="in" filter="fade">
                                      <p:cBhvr>
                                        <p:cTn id="14" dur="500"/>
                                        <p:tgtEl>
                                          <p:spTgt spid="172035">
                                            <p:txEl>
                                              <p:pRg st="0" end="0"/>
                                            </p:txEl>
                                          </p:spTgt>
                                        </p:tgtEl>
                                      </p:cBhvr>
                                    </p:animEffect>
                                    <p:anim calcmode="lin" valueType="num">
                                      <p:cBhvr>
                                        <p:cTn id="15" dur="500" fill="hold"/>
                                        <p:tgtEl>
                                          <p:spTgt spid="17203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203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2035">
                                            <p:txEl>
                                              <p:pRg st="1" end="1"/>
                                            </p:txEl>
                                          </p:spTgt>
                                        </p:tgtEl>
                                        <p:attrNameLst>
                                          <p:attrName>style.visibility</p:attrName>
                                        </p:attrNameLst>
                                      </p:cBhvr>
                                      <p:to>
                                        <p:strVal val="visible"/>
                                      </p:to>
                                    </p:set>
                                    <p:animEffect transition="in" filter="fade">
                                      <p:cBhvr>
                                        <p:cTn id="21" dur="500"/>
                                        <p:tgtEl>
                                          <p:spTgt spid="172035">
                                            <p:txEl>
                                              <p:pRg st="1" end="1"/>
                                            </p:txEl>
                                          </p:spTgt>
                                        </p:tgtEl>
                                      </p:cBhvr>
                                    </p:animEffect>
                                    <p:anim calcmode="lin" valueType="num">
                                      <p:cBhvr>
                                        <p:cTn id="22" dur="500" fill="hold"/>
                                        <p:tgtEl>
                                          <p:spTgt spid="172035">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2035">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4" grpId="0"/>
      <p:bldP spid="172035" grpId="0" build="p"/>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3058" name="Rectangle 2"/>
          <p:cNvSpPr>
            <a:spLocks noGrp="1" noChangeArrowheads="1"/>
          </p:cNvSpPr>
          <p:nvPr>
            <p:ph type="title" idx="4294967295"/>
          </p:nvPr>
        </p:nvSpPr>
        <p:spPr>
          <a:xfrm>
            <a:off x="0" y="0"/>
            <a:ext cx="9144000" cy="1340768"/>
          </a:xfrm>
        </p:spPr>
        <p:txBody>
          <a:bodyPr/>
          <a:lstStyle/>
          <a:p>
            <a:pPr eaLnBrk="1" hangingPunct="1">
              <a:defRPr/>
            </a:pPr>
            <a:r>
              <a:rPr lang="en-US" sz="6000" dirty="0">
                <a:solidFill>
                  <a:srgbClr val="0000FF"/>
                </a:solidFill>
                <a:effectLst>
                  <a:outerShdw blurRad="38100" dist="38100" dir="2700000" algn="tl">
                    <a:srgbClr val="C0C0C0"/>
                  </a:outerShdw>
                </a:effectLst>
                <a:latin typeface="Arial Black" pitchFamily="34" charset="0"/>
              </a:rPr>
              <a:t/>
            </a:r>
            <a:br>
              <a:rPr lang="en-US" sz="6000" dirty="0">
                <a:solidFill>
                  <a:srgbClr val="0000FF"/>
                </a:solidFill>
                <a:effectLst>
                  <a:outerShdw blurRad="38100" dist="38100" dir="2700000" algn="tl">
                    <a:srgbClr val="C0C0C0"/>
                  </a:outerShdw>
                </a:effectLst>
                <a:latin typeface="Arial Black"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Five (Adolescence): Identity versus Role Confusion</a:t>
            </a:r>
          </a:p>
        </p:txBody>
      </p:sp>
      <p:sp>
        <p:nvSpPr>
          <p:cNvPr id="173059" name="Rectangle 3"/>
          <p:cNvSpPr>
            <a:spLocks noGrp="1" noChangeArrowheads="1"/>
          </p:cNvSpPr>
          <p:nvPr>
            <p:ph type="body" idx="4294967295"/>
          </p:nvPr>
        </p:nvSpPr>
        <p:spPr>
          <a:xfrm>
            <a:off x="611560" y="1988840"/>
            <a:ext cx="7696200" cy="4176464"/>
          </a:xfrm>
        </p:spPr>
        <p:txBody>
          <a:bodyPr/>
          <a:lstStyle/>
          <a:p>
            <a:pPr eaLnBrk="1" hangingPunct="1">
              <a:lnSpc>
                <a:spcPct val="90000"/>
              </a:lnSpc>
            </a:pPr>
            <a:r>
              <a:rPr lang="en-US" sz="3600" dirty="0" smtClean="0">
                <a:solidFill>
                  <a:srgbClr val="990000"/>
                </a:solidFill>
                <a:latin typeface="Arial" pitchFamily="34" charset="0"/>
                <a:cs typeface="Arial" pitchFamily="34" charset="0"/>
              </a:rPr>
              <a:t>Identity: For adolescents; problems answering, “Who am I?”</a:t>
            </a:r>
          </a:p>
          <a:p>
            <a:pPr eaLnBrk="1" hangingPunct="1">
              <a:lnSpc>
                <a:spcPct val="90000"/>
              </a:lnSpc>
            </a:pPr>
            <a:r>
              <a:rPr lang="en-US" sz="3600" dirty="0" smtClean="0">
                <a:solidFill>
                  <a:srgbClr val="008000"/>
                </a:solidFill>
                <a:latin typeface="Arial" pitchFamily="34" charset="0"/>
                <a:cs typeface="Arial" pitchFamily="34" charset="0"/>
              </a:rPr>
              <a:t>Role Confusion: Occurs when adolescents are unsure of where they are going and who they are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3058"/>
                                        </p:tgtEl>
                                        <p:attrNameLst>
                                          <p:attrName>style.visibility</p:attrName>
                                        </p:attrNameLst>
                                      </p:cBhvr>
                                      <p:to>
                                        <p:strVal val="visible"/>
                                      </p:to>
                                    </p:set>
                                    <p:anim calcmode="lin" valueType="num">
                                      <p:cBhvr>
                                        <p:cTn id="7" dur="1000" fill="hold"/>
                                        <p:tgtEl>
                                          <p:spTgt spid="173058"/>
                                        </p:tgtEl>
                                        <p:attrNameLst>
                                          <p:attrName>ppt_x</p:attrName>
                                        </p:attrNameLst>
                                      </p:cBhvr>
                                      <p:tavLst>
                                        <p:tav tm="0">
                                          <p:val>
                                            <p:strVal val="#ppt_x-.2"/>
                                          </p:val>
                                        </p:tav>
                                        <p:tav tm="100000">
                                          <p:val>
                                            <p:strVal val="#ppt_x"/>
                                          </p:val>
                                        </p:tav>
                                      </p:tavLst>
                                    </p:anim>
                                    <p:anim calcmode="lin" valueType="num">
                                      <p:cBhvr>
                                        <p:cTn id="8" dur="1000" fill="hold"/>
                                        <p:tgtEl>
                                          <p:spTgt spid="173058"/>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305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3059">
                                            <p:txEl>
                                              <p:pRg st="0" end="0"/>
                                            </p:txEl>
                                          </p:spTgt>
                                        </p:tgtEl>
                                        <p:attrNameLst>
                                          <p:attrName>style.visibility</p:attrName>
                                        </p:attrNameLst>
                                      </p:cBhvr>
                                      <p:to>
                                        <p:strVal val="visible"/>
                                      </p:to>
                                    </p:set>
                                    <p:animEffect transition="in" filter="fade">
                                      <p:cBhvr>
                                        <p:cTn id="14" dur="500"/>
                                        <p:tgtEl>
                                          <p:spTgt spid="173059">
                                            <p:txEl>
                                              <p:pRg st="0" end="0"/>
                                            </p:txEl>
                                          </p:spTgt>
                                        </p:tgtEl>
                                      </p:cBhvr>
                                    </p:animEffect>
                                    <p:anim calcmode="lin" valueType="num">
                                      <p:cBhvr>
                                        <p:cTn id="15" dur="500" fill="hold"/>
                                        <p:tgtEl>
                                          <p:spTgt spid="17305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3059">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3059">
                                            <p:txEl>
                                              <p:pRg st="1" end="1"/>
                                            </p:txEl>
                                          </p:spTgt>
                                        </p:tgtEl>
                                        <p:attrNameLst>
                                          <p:attrName>style.visibility</p:attrName>
                                        </p:attrNameLst>
                                      </p:cBhvr>
                                      <p:to>
                                        <p:strVal val="visible"/>
                                      </p:to>
                                    </p:set>
                                    <p:animEffect transition="in" filter="fade">
                                      <p:cBhvr>
                                        <p:cTn id="21" dur="500"/>
                                        <p:tgtEl>
                                          <p:spTgt spid="173059">
                                            <p:txEl>
                                              <p:pRg st="1" end="1"/>
                                            </p:txEl>
                                          </p:spTgt>
                                        </p:tgtEl>
                                      </p:cBhvr>
                                    </p:animEffect>
                                    <p:anim calcmode="lin" valueType="num">
                                      <p:cBhvr>
                                        <p:cTn id="22" dur="500" fill="hold"/>
                                        <p:tgtEl>
                                          <p:spTgt spid="173059">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3059">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3058" grpId="0"/>
      <p:bldP spid="173059" grpId="0" build="p"/>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82" name="Rectangle 2"/>
          <p:cNvSpPr>
            <a:spLocks noGrp="1" noChangeArrowheads="1"/>
          </p:cNvSpPr>
          <p:nvPr>
            <p:ph type="title" idx="4294967295"/>
          </p:nvPr>
        </p:nvSpPr>
        <p:spPr>
          <a:xfrm>
            <a:off x="0" y="0"/>
            <a:ext cx="8763000" cy="1295400"/>
          </a:xfrm>
        </p:spPr>
        <p:txBody>
          <a:bodyPr/>
          <a:lstStyle/>
          <a:p>
            <a:pPr eaLnBrk="1" hangingPunct="1">
              <a:defRPr/>
            </a:pPr>
            <a:r>
              <a:rPr lang="en-US" sz="6000" dirty="0">
                <a:solidFill>
                  <a:srgbClr val="0000FF"/>
                </a:solidFill>
                <a:effectLst>
                  <a:outerShdw blurRad="38100" dist="38100" dir="2700000" algn="tl">
                    <a:srgbClr val="C0C0C0"/>
                  </a:outerShdw>
                </a:effectLst>
                <a:latin typeface="Arial Black" pitchFamily="34" charset="0"/>
              </a:rPr>
              <a:t/>
            </a:r>
            <a:br>
              <a:rPr lang="en-US" sz="6000" dirty="0">
                <a:solidFill>
                  <a:srgbClr val="0000FF"/>
                </a:solidFill>
                <a:effectLst>
                  <a:outerShdw blurRad="38100" dist="38100" dir="2700000" algn="tl">
                    <a:srgbClr val="C0C0C0"/>
                  </a:outerShdw>
                </a:effectLst>
                <a:latin typeface="Arial Black"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 </a:t>
            </a:r>
            <a:br>
              <a:rPr lang="en-US" sz="2800" b="1" i="1" dirty="0" smtClean="0">
                <a:effectLst>
                  <a:outerShdw blurRad="38100" dist="38100" dir="2700000" algn="tl">
                    <a:srgbClr val="C0C0C0"/>
                  </a:outerShdw>
                </a:effectLst>
                <a:latin typeface="Arial" pitchFamily="34" charset="0"/>
                <a:cs typeface="Arial" pitchFamily="34" charset="0"/>
              </a:rPr>
            </a:b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Six (Young Adulthood): Intimacy versus Isolation</a:t>
            </a:r>
          </a:p>
        </p:txBody>
      </p:sp>
      <p:sp>
        <p:nvSpPr>
          <p:cNvPr id="174083" name="Rectangle 3"/>
          <p:cNvSpPr>
            <a:spLocks noGrp="1" noChangeArrowheads="1"/>
          </p:cNvSpPr>
          <p:nvPr>
            <p:ph type="body" idx="4294967295"/>
          </p:nvPr>
        </p:nvSpPr>
        <p:spPr>
          <a:xfrm>
            <a:off x="539552" y="2132856"/>
            <a:ext cx="8339336" cy="3861544"/>
          </a:xfrm>
        </p:spPr>
        <p:txBody>
          <a:bodyPr/>
          <a:lstStyle/>
          <a:p>
            <a:pPr eaLnBrk="1" hangingPunct="1"/>
            <a:r>
              <a:rPr lang="en-US" dirty="0" smtClean="0">
                <a:solidFill>
                  <a:srgbClr val="990000"/>
                </a:solidFill>
                <a:latin typeface="Arial" pitchFamily="34" charset="0"/>
                <a:cs typeface="Arial" pitchFamily="34" charset="0"/>
              </a:rPr>
              <a:t>Intimacy: Ability to care about others and to share experiences with them</a:t>
            </a:r>
          </a:p>
          <a:p>
            <a:pPr eaLnBrk="1" hangingPunct="1"/>
            <a:r>
              <a:rPr lang="en-US" dirty="0" smtClean="0">
                <a:solidFill>
                  <a:srgbClr val="008000"/>
                </a:solidFill>
                <a:latin typeface="Arial" pitchFamily="34" charset="0"/>
                <a:cs typeface="Arial" pitchFamily="34" charset="0"/>
              </a:rPr>
              <a:t>Isolation: Feeling alone and uncared for in life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4082"/>
                                        </p:tgtEl>
                                        <p:attrNameLst>
                                          <p:attrName>style.visibility</p:attrName>
                                        </p:attrNameLst>
                                      </p:cBhvr>
                                      <p:to>
                                        <p:strVal val="visible"/>
                                      </p:to>
                                    </p:set>
                                    <p:anim calcmode="lin" valueType="num">
                                      <p:cBhvr>
                                        <p:cTn id="7" dur="1000" fill="hold"/>
                                        <p:tgtEl>
                                          <p:spTgt spid="174082"/>
                                        </p:tgtEl>
                                        <p:attrNameLst>
                                          <p:attrName>ppt_x</p:attrName>
                                        </p:attrNameLst>
                                      </p:cBhvr>
                                      <p:tavLst>
                                        <p:tav tm="0">
                                          <p:val>
                                            <p:strVal val="#ppt_x-.2"/>
                                          </p:val>
                                        </p:tav>
                                        <p:tav tm="100000">
                                          <p:val>
                                            <p:strVal val="#ppt_x"/>
                                          </p:val>
                                        </p:tav>
                                      </p:tavLst>
                                    </p:anim>
                                    <p:anim calcmode="lin" valueType="num">
                                      <p:cBhvr>
                                        <p:cTn id="8" dur="1000" fill="hold"/>
                                        <p:tgtEl>
                                          <p:spTgt spid="174082"/>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4082"/>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4083">
                                            <p:txEl>
                                              <p:pRg st="0" end="0"/>
                                            </p:txEl>
                                          </p:spTgt>
                                        </p:tgtEl>
                                        <p:attrNameLst>
                                          <p:attrName>style.visibility</p:attrName>
                                        </p:attrNameLst>
                                      </p:cBhvr>
                                      <p:to>
                                        <p:strVal val="visible"/>
                                      </p:to>
                                    </p:set>
                                    <p:animEffect transition="in" filter="fade">
                                      <p:cBhvr>
                                        <p:cTn id="14" dur="500"/>
                                        <p:tgtEl>
                                          <p:spTgt spid="174083">
                                            <p:txEl>
                                              <p:pRg st="0" end="0"/>
                                            </p:txEl>
                                          </p:spTgt>
                                        </p:tgtEl>
                                      </p:cBhvr>
                                    </p:animEffect>
                                    <p:anim calcmode="lin" valueType="num">
                                      <p:cBhvr>
                                        <p:cTn id="15" dur="500" fill="hold"/>
                                        <p:tgtEl>
                                          <p:spTgt spid="174083">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4083">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4083">
                                            <p:txEl>
                                              <p:pRg st="1" end="1"/>
                                            </p:txEl>
                                          </p:spTgt>
                                        </p:tgtEl>
                                        <p:attrNameLst>
                                          <p:attrName>style.visibility</p:attrName>
                                        </p:attrNameLst>
                                      </p:cBhvr>
                                      <p:to>
                                        <p:strVal val="visible"/>
                                      </p:to>
                                    </p:set>
                                    <p:animEffect transition="in" filter="fade">
                                      <p:cBhvr>
                                        <p:cTn id="21" dur="500"/>
                                        <p:tgtEl>
                                          <p:spTgt spid="174083">
                                            <p:txEl>
                                              <p:pRg st="1" end="1"/>
                                            </p:txEl>
                                          </p:spTgt>
                                        </p:tgtEl>
                                      </p:cBhvr>
                                    </p:animEffect>
                                    <p:anim calcmode="lin" valueType="num">
                                      <p:cBhvr>
                                        <p:cTn id="22" dur="500" fill="hold"/>
                                        <p:tgtEl>
                                          <p:spTgt spid="174083">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4083">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2" grpId="0"/>
      <p:bldP spid="174083" grpId="0" build="p"/>
    </p:bldLst>
  </p:timing>
</p:sld>
</file>

<file path=ppt/slides/slide5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5106" name="Rectangle 2"/>
          <p:cNvSpPr>
            <a:spLocks noGrp="1" noChangeArrowheads="1"/>
          </p:cNvSpPr>
          <p:nvPr>
            <p:ph type="title" idx="4294967295"/>
          </p:nvPr>
        </p:nvSpPr>
        <p:spPr>
          <a:xfrm>
            <a:off x="107504" y="116633"/>
            <a:ext cx="8801546" cy="1440160"/>
          </a:xfrm>
        </p:spPr>
        <p:txBody>
          <a:bodyPr/>
          <a:lstStyle/>
          <a:p>
            <a:pPr eaLnBrk="1" hangingPunct="1">
              <a:defRPr/>
            </a:pPr>
            <a:r>
              <a:rPr lang="en-US" sz="2800" dirty="0">
                <a:solidFill>
                  <a:srgbClr val="0000FF"/>
                </a:solidFill>
                <a:effectLst>
                  <a:outerShdw blurRad="38100" dist="38100" dir="2700000" algn="tl">
                    <a:srgbClr val="C0C0C0"/>
                  </a:outerShdw>
                </a:effectLst>
                <a:latin typeface="Arial" pitchFamily="34" charset="0"/>
                <a:cs typeface="Arial" pitchFamily="34" charset="0"/>
              </a:rPr>
              <a:t/>
            </a:r>
            <a:br>
              <a:rPr lang="en-US" sz="2800" dirty="0">
                <a:solidFill>
                  <a:srgbClr val="0000FF"/>
                </a:solidFill>
                <a:effectLst>
                  <a:outerShdw blurRad="38100" dist="38100" dir="2700000" algn="tl">
                    <a:srgbClr val="C0C0C0"/>
                  </a:outerShdw>
                </a:effectLst>
                <a:latin typeface="Arial" pitchFamily="34" charset="0"/>
                <a:cs typeface="Arial"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 </a:t>
            </a:r>
            <a:br>
              <a:rPr lang="en-US" sz="2800" b="1" i="1" dirty="0" smtClean="0">
                <a:effectLst>
                  <a:outerShdw blurRad="38100" dist="38100" dir="2700000" algn="tl">
                    <a:srgbClr val="C0C0C0"/>
                  </a:outerShdw>
                </a:effectLst>
                <a:latin typeface="Arial" pitchFamily="34" charset="0"/>
                <a:cs typeface="Arial" pitchFamily="34" charset="0"/>
              </a:rPr>
            </a:b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Seven (Middle Adulthood): </a:t>
            </a:r>
            <a:r>
              <a:rPr lang="en-US" sz="3200" dirty="0" err="1" smtClean="0">
                <a:solidFill>
                  <a:srgbClr val="FF0000"/>
                </a:solidFill>
                <a:effectLst>
                  <a:outerShdw blurRad="38100" dist="38100" dir="2700000" algn="tl">
                    <a:srgbClr val="C0C0C0"/>
                  </a:outerShdw>
                </a:effectLst>
                <a:latin typeface="Arial" pitchFamily="34" charset="0"/>
                <a:cs typeface="Arial" pitchFamily="34" charset="0"/>
              </a:rPr>
              <a:t>Generativity</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 versus Stagnation</a:t>
            </a:r>
          </a:p>
        </p:txBody>
      </p:sp>
      <p:sp>
        <p:nvSpPr>
          <p:cNvPr id="175107" name="Rectangle 3"/>
          <p:cNvSpPr>
            <a:spLocks noGrp="1" noChangeArrowheads="1"/>
          </p:cNvSpPr>
          <p:nvPr>
            <p:ph type="body" idx="4294967295"/>
          </p:nvPr>
        </p:nvSpPr>
        <p:spPr>
          <a:xfrm>
            <a:off x="457200" y="2565400"/>
            <a:ext cx="8067675" cy="3743325"/>
          </a:xfrm>
        </p:spPr>
        <p:txBody>
          <a:bodyPr/>
          <a:lstStyle/>
          <a:p>
            <a:pPr eaLnBrk="1" hangingPunct="1"/>
            <a:r>
              <a:rPr lang="en-US" sz="3600" dirty="0" err="1" smtClean="0">
                <a:solidFill>
                  <a:srgbClr val="990000"/>
                </a:solidFill>
                <a:latin typeface="Arial" pitchFamily="34" charset="0"/>
                <a:cs typeface="Arial" pitchFamily="34" charset="0"/>
              </a:rPr>
              <a:t>Generativity</a:t>
            </a:r>
            <a:r>
              <a:rPr lang="en-US" sz="3600" dirty="0" smtClean="0">
                <a:solidFill>
                  <a:srgbClr val="990000"/>
                </a:solidFill>
                <a:latin typeface="Arial" pitchFamily="34" charset="0"/>
                <a:cs typeface="Arial" pitchFamily="34" charset="0"/>
              </a:rPr>
              <a:t>: Interest in guiding the next generation</a:t>
            </a:r>
          </a:p>
          <a:p>
            <a:pPr eaLnBrk="1" hangingPunct="1"/>
            <a:r>
              <a:rPr lang="en-US" sz="3600" dirty="0" smtClean="0">
                <a:solidFill>
                  <a:srgbClr val="008000"/>
                </a:solidFill>
                <a:latin typeface="Arial" pitchFamily="34" charset="0"/>
                <a:cs typeface="Arial" pitchFamily="34" charset="0"/>
              </a:rPr>
              <a:t>Stagnation: When one is only concerned with one’s own needs and comforts</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5106"/>
                                        </p:tgtEl>
                                        <p:attrNameLst>
                                          <p:attrName>style.visibility</p:attrName>
                                        </p:attrNameLst>
                                      </p:cBhvr>
                                      <p:to>
                                        <p:strVal val="visible"/>
                                      </p:to>
                                    </p:set>
                                    <p:anim calcmode="lin" valueType="num">
                                      <p:cBhvr>
                                        <p:cTn id="7" dur="1000" fill="hold"/>
                                        <p:tgtEl>
                                          <p:spTgt spid="175106"/>
                                        </p:tgtEl>
                                        <p:attrNameLst>
                                          <p:attrName>ppt_x</p:attrName>
                                        </p:attrNameLst>
                                      </p:cBhvr>
                                      <p:tavLst>
                                        <p:tav tm="0">
                                          <p:val>
                                            <p:strVal val="#ppt_x-.2"/>
                                          </p:val>
                                        </p:tav>
                                        <p:tav tm="100000">
                                          <p:val>
                                            <p:strVal val="#ppt_x"/>
                                          </p:val>
                                        </p:tav>
                                      </p:tavLst>
                                    </p:anim>
                                    <p:anim calcmode="lin" valueType="num">
                                      <p:cBhvr>
                                        <p:cTn id="8" dur="1000" fill="hold"/>
                                        <p:tgtEl>
                                          <p:spTgt spid="175106"/>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5106"/>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5107">
                                            <p:txEl>
                                              <p:pRg st="0" end="0"/>
                                            </p:txEl>
                                          </p:spTgt>
                                        </p:tgtEl>
                                        <p:attrNameLst>
                                          <p:attrName>style.visibility</p:attrName>
                                        </p:attrNameLst>
                                      </p:cBhvr>
                                      <p:to>
                                        <p:strVal val="visible"/>
                                      </p:to>
                                    </p:set>
                                    <p:animEffect transition="in" filter="fade">
                                      <p:cBhvr>
                                        <p:cTn id="14" dur="500"/>
                                        <p:tgtEl>
                                          <p:spTgt spid="175107">
                                            <p:txEl>
                                              <p:pRg st="0" end="0"/>
                                            </p:txEl>
                                          </p:spTgt>
                                        </p:tgtEl>
                                      </p:cBhvr>
                                    </p:animEffect>
                                    <p:anim calcmode="lin" valueType="num">
                                      <p:cBhvr>
                                        <p:cTn id="15" dur="500" fill="hold"/>
                                        <p:tgtEl>
                                          <p:spTgt spid="175107">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75107">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5107">
                                            <p:txEl>
                                              <p:pRg st="1" end="1"/>
                                            </p:txEl>
                                          </p:spTgt>
                                        </p:tgtEl>
                                        <p:attrNameLst>
                                          <p:attrName>style.visibility</p:attrName>
                                        </p:attrNameLst>
                                      </p:cBhvr>
                                      <p:to>
                                        <p:strVal val="visible"/>
                                      </p:to>
                                    </p:set>
                                    <p:animEffect transition="in" filter="fade">
                                      <p:cBhvr>
                                        <p:cTn id="21" dur="500"/>
                                        <p:tgtEl>
                                          <p:spTgt spid="175107">
                                            <p:txEl>
                                              <p:pRg st="1" end="1"/>
                                            </p:txEl>
                                          </p:spTgt>
                                        </p:tgtEl>
                                      </p:cBhvr>
                                    </p:animEffect>
                                    <p:anim calcmode="lin" valueType="num">
                                      <p:cBhvr>
                                        <p:cTn id="22" dur="500" fill="hold"/>
                                        <p:tgtEl>
                                          <p:spTgt spid="175107">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75107">
                                            <p:txEl>
                                              <p:pRg st="1" end="1"/>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5106" grpId="0"/>
      <p:bldP spid="175107" grpId="0" build="p"/>
    </p:bldLst>
  </p:timing>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6130" name="Rectangle 2"/>
          <p:cNvSpPr>
            <a:spLocks noGrp="1" noChangeArrowheads="1"/>
          </p:cNvSpPr>
          <p:nvPr>
            <p:ph type="title" idx="4294967295"/>
          </p:nvPr>
        </p:nvSpPr>
        <p:spPr>
          <a:xfrm>
            <a:off x="0" y="0"/>
            <a:ext cx="8915400" cy="1295400"/>
          </a:xfrm>
        </p:spPr>
        <p:txBody>
          <a:bodyPr/>
          <a:lstStyle/>
          <a:p>
            <a:pPr eaLnBrk="1" hangingPunct="1">
              <a:defRPr/>
            </a:pPr>
            <a:r>
              <a:rPr lang="en-US" sz="6000" dirty="0">
                <a:solidFill>
                  <a:srgbClr val="0000FF"/>
                </a:solidFill>
                <a:effectLst>
                  <a:outerShdw blurRad="38100" dist="38100" dir="2700000" algn="tl">
                    <a:srgbClr val="C0C0C0"/>
                  </a:outerShdw>
                </a:effectLst>
                <a:latin typeface="Arial Black" pitchFamily="34" charset="0"/>
              </a:rPr>
              <a:t/>
            </a:r>
            <a:br>
              <a:rPr lang="en-US" sz="6000" dirty="0">
                <a:solidFill>
                  <a:srgbClr val="0000FF"/>
                </a:solidFill>
                <a:effectLst>
                  <a:outerShdw blurRad="38100" dist="38100" dir="2700000" algn="tl">
                    <a:srgbClr val="C0C0C0"/>
                  </a:outerShdw>
                </a:effectLst>
                <a:latin typeface="Arial Black" pitchFamily="34" charset="0"/>
              </a:rPr>
            </a:br>
            <a:r>
              <a:rPr lang="en-US" sz="2800" b="1" i="1" dirty="0">
                <a:effectLst>
                  <a:outerShdw blurRad="38100" dist="38100" dir="2700000" algn="tl">
                    <a:srgbClr val="C0C0C0"/>
                  </a:outerShdw>
                </a:effectLst>
                <a:latin typeface="Arial" pitchFamily="34" charset="0"/>
                <a:cs typeface="Arial" pitchFamily="34" charset="0"/>
              </a:rPr>
              <a:t>Erikson’s Stages of Psychological </a:t>
            </a:r>
            <a:r>
              <a:rPr lang="en-US" sz="2800" b="1" i="1" dirty="0" smtClean="0">
                <a:effectLst>
                  <a:outerShdw blurRad="38100" dist="38100" dir="2700000" algn="tl">
                    <a:srgbClr val="C0C0C0"/>
                  </a:outerShdw>
                </a:effectLst>
                <a:latin typeface="Arial" pitchFamily="34" charset="0"/>
                <a:cs typeface="Arial" pitchFamily="34" charset="0"/>
              </a:rPr>
              <a:t>Development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Stage </a:t>
            </a:r>
            <a:r>
              <a:rPr lang="en-US" sz="2800" dirty="0" smtClean="0">
                <a:solidFill>
                  <a:srgbClr val="FF0000"/>
                </a:solidFill>
                <a:effectLst>
                  <a:outerShdw blurRad="38100" dist="38100" dir="2700000" algn="tl">
                    <a:srgbClr val="C0C0C0"/>
                  </a:outerShdw>
                </a:effectLst>
                <a:latin typeface="Arial" pitchFamily="34" charset="0"/>
                <a:cs typeface="Arial" pitchFamily="34" charset="0"/>
              </a:rPr>
              <a:t>Eight (Late Adulthood): Integrity versus Despair</a:t>
            </a:r>
          </a:p>
        </p:txBody>
      </p:sp>
      <p:sp>
        <p:nvSpPr>
          <p:cNvPr id="176131" name="Rectangle 3"/>
          <p:cNvSpPr>
            <a:spLocks noGrp="1" noChangeArrowheads="1"/>
          </p:cNvSpPr>
          <p:nvPr>
            <p:ph type="body" idx="4294967295"/>
          </p:nvPr>
        </p:nvSpPr>
        <p:spPr>
          <a:xfrm>
            <a:off x="0" y="1628775"/>
            <a:ext cx="9144000" cy="4895850"/>
          </a:xfrm>
        </p:spPr>
        <p:txBody>
          <a:bodyPr/>
          <a:lstStyle/>
          <a:p>
            <a:pPr eaLnBrk="1" hangingPunct="1"/>
            <a:endParaRPr lang="en-US" sz="3800" dirty="0" smtClean="0">
              <a:solidFill>
                <a:srgbClr val="990000"/>
              </a:solidFill>
              <a:latin typeface="Arial" pitchFamily="34" charset="0"/>
              <a:cs typeface="Arial" pitchFamily="34" charset="0"/>
            </a:endParaRPr>
          </a:p>
          <a:p>
            <a:pPr eaLnBrk="1" hangingPunct="1"/>
            <a:r>
              <a:rPr lang="en-US" sz="3800" dirty="0" smtClean="0">
                <a:solidFill>
                  <a:srgbClr val="990000"/>
                </a:solidFill>
                <a:latin typeface="Arial" pitchFamily="34" charset="0"/>
                <a:cs typeface="Arial" pitchFamily="34" charset="0"/>
              </a:rPr>
              <a:t>Integrity</a:t>
            </a:r>
            <a:r>
              <a:rPr lang="en-US" sz="3800" dirty="0" smtClean="0">
                <a:solidFill>
                  <a:srgbClr val="990000"/>
                </a:solidFill>
                <a:latin typeface="Arial" pitchFamily="34" charset="0"/>
                <a:cs typeface="Arial" pitchFamily="34" charset="0"/>
              </a:rPr>
              <a:t>: Self-respect; developed when people have lived richly and responsibly</a:t>
            </a:r>
          </a:p>
          <a:p>
            <a:pPr eaLnBrk="1" hangingPunct="1"/>
            <a:r>
              <a:rPr lang="en-US" sz="3800" dirty="0" smtClean="0">
                <a:solidFill>
                  <a:srgbClr val="008000"/>
                </a:solidFill>
                <a:latin typeface="Arial" pitchFamily="34" charset="0"/>
                <a:cs typeface="Arial" pitchFamily="34" charset="0"/>
              </a:rPr>
              <a:t>Despair: Occurs when previous life events are viewed with regret; experiences heartache and remorse</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76130"/>
                                        </p:tgtEl>
                                        <p:attrNameLst>
                                          <p:attrName>style.visibility</p:attrName>
                                        </p:attrNameLst>
                                      </p:cBhvr>
                                      <p:to>
                                        <p:strVal val="visible"/>
                                      </p:to>
                                    </p:set>
                                    <p:anim calcmode="lin" valueType="num">
                                      <p:cBhvr>
                                        <p:cTn id="7" dur="1000" fill="hold"/>
                                        <p:tgtEl>
                                          <p:spTgt spid="176130"/>
                                        </p:tgtEl>
                                        <p:attrNameLst>
                                          <p:attrName>ppt_x</p:attrName>
                                        </p:attrNameLst>
                                      </p:cBhvr>
                                      <p:tavLst>
                                        <p:tav tm="0">
                                          <p:val>
                                            <p:strVal val="#ppt_x-.2"/>
                                          </p:val>
                                        </p:tav>
                                        <p:tav tm="100000">
                                          <p:val>
                                            <p:strVal val="#ppt_x"/>
                                          </p:val>
                                        </p:tav>
                                      </p:tavLst>
                                    </p:anim>
                                    <p:anim calcmode="lin" valueType="num">
                                      <p:cBhvr>
                                        <p:cTn id="8" dur="1000" fill="hold"/>
                                        <p:tgtEl>
                                          <p:spTgt spid="17613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76130"/>
                                        </p:tgtEl>
                                      </p:cBhvr>
                                    </p:animEffect>
                                  </p:childTnLst>
                                </p:cTn>
                              </p:par>
                            </p:childTnLst>
                          </p:cTn>
                        </p:par>
                      </p:childTnLst>
                    </p:cTn>
                  </p:par>
                  <p:par>
                    <p:cTn id="10" fill="hold">
                      <p:stCondLst>
                        <p:cond delay="indefinite"/>
                      </p:stCondLst>
                      <p:childTnLst>
                        <p:par>
                          <p:cTn id="11" fill="hold">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76131">
                                            <p:txEl>
                                              <p:pRg st="1" end="1"/>
                                            </p:txEl>
                                          </p:spTgt>
                                        </p:tgtEl>
                                        <p:attrNameLst>
                                          <p:attrName>style.visibility</p:attrName>
                                        </p:attrNameLst>
                                      </p:cBhvr>
                                      <p:to>
                                        <p:strVal val="visible"/>
                                      </p:to>
                                    </p:set>
                                    <p:animEffect transition="in" filter="fade">
                                      <p:cBhvr>
                                        <p:cTn id="14" dur="500"/>
                                        <p:tgtEl>
                                          <p:spTgt spid="176131">
                                            <p:txEl>
                                              <p:pRg st="1" end="1"/>
                                            </p:txEl>
                                          </p:spTgt>
                                        </p:tgtEl>
                                      </p:cBhvr>
                                    </p:animEffect>
                                    <p:anim calcmode="lin" valueType="num">
                                      <p:cBhvr>
                                        <p:cTn id="15" dur="500" fill="hold"/>
                                        <p:tgtEl>
                                          <p:spTgt spid="176131">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176131">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76131">
                                            <p:txEl>
                                              <p:pRg st="2" end="2"/>
                                            </p:txEl>
                                          </p:spTgt>
                                        </p:tgtEl>
                                        <p:attrNameLst>
                                          <p:attrName>style.visibility</p:attrName>
                                        </p:attrNameLst>
                                      </p:cBhvr>
                                      <p:to>
                                        <p:strVal val="visible"/>
                                      </p:to>
                                    </p:set>
                                    <p:animEffect transition="in" filter="fade">
                                      <p:cBhvr>
                                        <p:cTn id="21" dur="500"/>
                                        <p:tgtEl>
                                          <p:spTgt spid="176131">
                                            <p:txEl>
                                              <p:pRg st="2" end="2"/>
                                            </p:txEl>
                                          </p:spTgt>
                                        </p:tgtEl>
                                      </p:cBhvr>
                                    </p:animEffect>
                                    <p:anim calcmode="lin" valueType="num">
                                      <p:cBhvr>
                                        <p:cTn id="22" dur="500" fill="hold"/>
                                        <p:tgtEl>
                                          <p:spTgt spid="176131">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76131">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6130" grpId="0"/>
      <p:bldP spid="176131" grpId="0" build="p"/>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6370" name="Rectangle 2"/>
          <p:cNvSpPr>
            <a:spLocks noGrp="1" noChangeArrowheads="1"/>
          </p:cNvSpPr>
          <p:nvPr>
            <p:ph type="title" idx="4294967295"/>
          </p:nvPr>
        </p:nvSpPr>
        <p:spPr>
          <a:xfrm>
            <a:off x="685800" y="914400"/>
            <a:ext cx="8153400" cy="381000"/>
          </a:xfrm>
        </p:spPr>
        <p:txBody>
          <a:bodyPr/>
          <a:lstStyle/>
          <a:p>
            <a:pPr eaLnBrk="1" hangingPunct="1">
              <a:defRPr/>
            </a:pPr>
            <a:r>
              <a:rPr lang="en-US" sz="3800" dirty="0" smtClean="0">
                <a:solidFill>
                  <a:srgbClr val="0000FF"/>
                </a:solidFill>
                <a:effectLst>
                  <a:outerShdw blurRad="38100" dist="38100" dir="2700000" algn="tl">
                    <a:srgbClr val="C0C0C0"/>
                  </a:outerShdw>
                </a:effectLst>
                <a:latin typeface="Arial Black" pitchFamily="34" charset="0"/>
                <a:cs typeface="Times New Roman" pitchFamily="18" charset="0"/>
              </a:rPr>
              <a:t>Death and </a:t>
            </a:r>
            <a:r>
              <a:rPr lang="en-US" sz="3800" dirty="0" smtClean="0">
                <a:solidFill>
                  <a:srgbClr val="0000FF"/>
                </a:solidFill>
                <a:effectLst>
                  <a:outerShdw blurRad="38100" dist="38100" dir="2700000" algn="tl">
                    <a:srgbClr val="C0C0C0"/>
                  </a:outerShdw>
                </a:effectLst>
                <a:latin typeface="Arial Black" pitchFamily="34" charset="0"/>
                <a:cs typeface="Times New Roman" pitchFamily="18" charset="0"/>
              </a:rPr>
              <a:t>Dying</a:t>
            </a:r>
            <a:br>
              <a:rPr lang="en-US" sz="3800" dirty="0" smtClean="0">
                <a:solidFill>
                  <a:srgbClr val="0000FF"/>
                </a:solidFill>
                <a:effectLst>
                  <a:outerShdw blurRad="38100" dist="38100" dir="2700000" algn="tl">
                    <a:srgbClr val="C0C0C0"/>
                  </a:outerShdw>
                </a:effectLst>
                <a:latin typeface="Arial Black" pitchFamily="34" charset="0"/>
                <a:cs typeface="Times New Roman" pitchFamily="18" charset="0"/>
              </a:rPr>
            </a:b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Reaction to Impending Death</a:t>
            </a:r>
            <a:endParaRPr lang="en-US" sz="3800" dirty="0" smtClean="0">
              <a:effectLst>
                <a:outerShdw blurRad="38100" dist="38100" dir="2700000" algn="tl">
                  <a:srgbClr val="C0C0C0"/>
                </a:outerShdw>
              </a:effectLst>
              <a:latin typeface="Arial Black" pitchFamily="34" charset="0"/>
            </a:endParaRPr>
          </a:p>
        </p:txBody>
      </p:sp>
      <p:sp>
        <p:nvSpPr>
          <p:cNvPr id="186371" name="Rectangle 3"/>
          <p:cNvSpPr>
            <a:spLocks noGrp="1" noChangeArrowheads="1"/>
          </p:cNvSpPr>
          <p:nvPr>
            <p:ph type="body" idx="4294967295"/>
          </p:nvPr>
        </p:nvSpPr>
        <p:spPr>
          <a:xfrm>
            <a:off x="539552" y="1916832"/>
            <a:ext cx="7772400" cy="3236913"/>
          </a:xfrm>
        </p:spPr>
        <p:txBody>
          <a:bodyPr/>
          <a:lstStyle/>
          <a:p>
            <a:pPr eaLnBrk="1" hangingPunct="1"/>
            <a:r>
              <a:rPr lang="en-US" sz="3800" dirty="0" err="1" smtClean="0">
                <a:solidFill>
                  <a:srgbClr val="990000"/>
                </a:solidFill>
                <a:latin typeface="Arial" pitchFamily="34" charset="0"/>
                <a:cs typeface="Arial" pitchFamily="34" charset="0"/>
              </a:rPr>
              <a:t>Kubler</a:t>
            </a:r>
            <a:r>
              <a:rPr lang="en-US" sz="3800" dirty="0" smtClean="0">
                <a:solidFill>
                  <a:srgbClr val="990000"/>
                </a:solidFill>
                <a:latin typeface="Arial" pitchFamily="34" charset="0"/>
                <a:cs typeface="Arial" pitchFamily="34" charset="0"/>
              </a:rPr>
              <a:t>-Ross</a:t>
            </a:r>
            <a:r>
              <a:rPr lang="en-US" sz="3800" dirty="0" smtClean="0">
                <a:latin typeface="Arial" pitchFamily="34" charset="0"/>
                <a:cs typeface="Arial" pitchFamily="34" charset="0"/>
              </a:rPr>
              <a:t> was a </a:t>
            </a:r>
            <a:r>
              <a:rPr lang="en-US" sz="3800" dirty="0" err="1" smtClean="0">
                <a:latin typeface="Arial" pitchFamily="34" charset="0"/>
                <a:cs typeface="Arial" pitchFamily="34" charset="0"/>
              </a:rPr>
              <a:t>thanatologist</a:t>
            </a:r>
            <a:r>
              <a:rPr lang="en-US" sz="3800" dirty="0" smtClean="0">
                <a:latin typeface="Arial" pitchFamily="34" charset="0"/>
                <a:cs typeface="Arial" pitchFamily="34" charset="0"/>
              </a:rPr>
              <a:t>: One who studies emotional and behavioral reactions to death and dying</a:t>
            </a: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6370"/>
                                        </p:tgtEl>
                                        <p:attrNameLst>
                                          <p:attrName>style.visibility</p:attrName>
                                        </p:attrNameLst>
                                      </p:cBhvr>
                                      <p:to>
                                        <p:strVal val="visible"/>
                                      </p:to>
                                    </p:set>
                                    <p:anim calcmode="lin" valueType="num">
                                      <p:cBhvr>
                                        <p:cTn id="7" dur="1000" fill="hold"/>
                                        <p:tgtEl>
                                          <p:spTgt spid="186370"/>
                                        </p:tgtEl>
                                        <p:attrNameLst>
                                          <p:attrName>ppt_x</p:attrName>
                                        </p:attrNameLst>
                                      </p:cBhvr>
                                      <p:tavLst>
                                        <p:tav tm="0">
                                          <p:val>
                                            <p:strVal val="#ppt_x-.2"/>
                                          </p:val>
                                        </p:tav>
                                        <p:tav tm="100000">
                                          <p:val>
                                            <p:strVal val="#ppt_x"/>
                                          </p:val>
                                        </p:tav>
                                      </p:tavLst>
                                    </p:anim>
                                    <p:anim calcmode="lin" valueType="num">
                                      <p:cBhvr>
                                        <p:cTn id="8" dur="1000" fill="hold"/>
                                        <p:tgtEl>
                                          <p:spTgt spid="18637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6370"/>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86371">
                                            <p:txEl>
                                              <p:pRg st="0" end="0"/>
                                            </p:txEl>
                                          </p:spTgt>
                                        </p:tgtEl>
                                        <p:attrNameLst>
                                          <p:attrName>style.visibility</p:attrName>
                                        </p:attrNameLst>
                                      </p:cBhvr>
                                      <p:to>
                                        <p:strVal val="visible"/>
                                      </p:to>
                                    </p:set>
                                    <p:animEffect transition="in" filter="fade">
                                      <p:cBhvr>
                                        <p:cTn id="14" dur="500"/>
                                        <p:tgtEl>
                                          <p:spTgt spid="186371">
                                            <p:txEl>
                                              <p:pRg st="0" end="0"/>
                                            </p:txEl>
                                          </p:spTgt>
                                        </p:tgtEl>
                                      </p:cBhvr>
                                    </p:animEffect>
                                    <p:anim calcmode="lin" valueType="num">
                                      <p:cBhvr>
                                        <p:cTn id="15" dur="500" fill="hold"/>
                                        <p:tgtEl>
                                          <p:spTgt spid="186371">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86371">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6370" grpId="0"/>
      <p:bldP spid="186371" grpId="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7394" name="Rectangle 2"/>
          <p:cNvSpPr>
            <a:spLocks noGrp="1" noChangeArrowheads="1"/>
          </p:cNvSpPr>
          <p:nvPr>
            <p:ph type="title" idx="4294967295"/>
          </p:nvPr>
        </p:nvSpPr>
        <p:spPr>
          <a:xfrm>
            <a:off x="685800" y="914400"/>
            <a:ext cx="8153400" cy="381000"/>
          </a:xfrm>
        </p:spPr>
        <p:txBody>
          <a:bodyPr/>
          <a:lstStyle/>
          <a:p>
            <a:pPr eaLnBrk="1" hangingPunct="1">
              <a:defRPr/>
            </a:pPr>
            <a:r>
              <a:rPr lang="en-US" sz="3200" dirty="0">
                <a:solidFill>
                  <a:srgbClr val="0000FF"/>
                </a:solidFill>
                <a:effectLst>
                  <a:outerShdw blurRad="38100" dist="38100" dir="2700000" algn="tl">
                    <a:srgbClr val="C0C0C0"/>
                  </a:outerShdw>
                </a:effectLst>
                <a:latin typeface="Arial" pitchFamily="34" charset="0"/>
                <a:cs typeface="Arial" pitchFamily="34" charset="0"/>
              </a:rPr>
              <a:t>Death and Dying</a:t>
            </a:r>
            <a:br>
              <a:rPr lang="en-US" sz="3200" dirty="0">
                <a:solidFill>
                  <a:srgbClr val="0000FF"/>
                </a:solidFill>
                <a:effectLst>
                  <a:outerShdw blurRad="38100" dist="38100" dir="2700000" algn="tl">
                    <a:srgbClr val="C0C0C0"/>
                  </a:outerShdw>
                </a:effectLst>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Reaction to Impending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Death (Cont.)</a:t>
            </a:r>
            <a:r>
              <a:rPr lang="en-US" sz="3200" dirty="0" smtClean="0">
                <a:effectLst>
                  <a:outerShdw blurRad="38100" dist="38100" dir="2700000" algn="tl">
                    <a:srgbClr val="C0C0C0"/>
                  </a:outerShdw>
                </a:effectLst>
                <a:latin typeface="Arial" pitchFamily="34" charset="0"/>
                <a:cs typeface="Arial" pitchFamily="34" charset="0"/>
              </a:rPr>
              <a:t> </a:t>
            </a:r>
            <a:endParaRPr lang="en-US" sz="3200" dirty="0" smtClean="0">
              <a:effectLst>
                <a:outerShdw blurRad="38100" dist="38100" dir="2700000" algn="tl">
                  <a:srgbClr val="C0C0C0"/>
                </a:outerShdw>
              </a:effectLst>
              <a:latin typeface="Arial" pitchFamily="34" charset="0"/>
              <a:cs typeface="Arial" pitchFamily="34" charset="0"/>
            </a:endParaRPr>
          </a:p>
        </p:txBody>
      </p:sp>
      <p:sp>
        <p:nvSpPr>
          <p:cNvPr id="187395" name="Rectangle 3"/>
          <p:cNvSpPr>
            <a:spLocks noGrp="1" noChangeArrowheads="1"/>
          </p:cNvSpPr>
          <p:nvPr>
            <p:ph type="body" idx="4294967295"/>
          </p:nvPr>
        </p:nvSpPr>
        <p:spPr>
          <a:xfrm>
            <a:off x="395288" y="2276475"/>
            <a:ext cx="8559800" cy="3856038"/>
          </a:xfrm>
        </p:spPr>
        <p:txBody>
          <a:bodyPr/>
          <a:lstStyle/>
          <a:p>
            <a:pPr eaLnBrk="1" hangingPunct="1"/>
            <a:r>
              <a:rPr lang="en-US" dirty="0" smtClean="0">
                <a:solidFill>
                  <a:srgbClr val="D60093"/>
                </a:solidFill>
                <a:latin typeface="Arial" pitchFamily="34" charset="0"/>
                <a:cs typeface="Arial" pitchFamily="34" charset="0"/>
              </a:rPr>
              <a:t>1.Denial and Isolation:</a:t>
            </a:r>
            <a:r>
              <a:rPr lang="en-US" dirty="0" smtClean="0">
                <a:latin typeface="Arial" pitchFamily="34" charset="0"/>
                <a:cs typeface="Arial" pitchFamily="34" charset="0"/>
              </a:rPr>
              <a:t> Denying death’s reality and isolating oneself from information confirming that death will occur:  “It’s a mistake; the doctors are wrong</a:t>
            </a:r>
            <a:r>
              <a:rPr lang="en-US" dirty="0" smtClean="0">
                <a:latin typeface="Arial" pitchFamily="34" charset="0"/>
                <a:cs typeface="Arial" pitchFamily="34" charset="0"/>
              </a:rPr>
              <a:t>.”</a:t>
            </a:r>
          </a:p>
          <a:p>
            <a:pPr marL="0" indent="0" eaLnBrk="1" hangingPunct="1">
              <a:buNone/>
            </a:pPr>
            <a:endParaRPr lang="en-US" dirty="0" smtClean="0">
              <a:latin typeface="Arial" pitchFamily="34" charset="0"/>
              <a:cs typeface="Arial" pitchFamily="34" charset="0"/>
            </a:endParaRPr>
          </a:p>
          <a:p>
            <a:pPr eaLnBrk="1" hangingPunct="1"/>
            <a:r>
              <a:rPr lang="en-US" dirty="0" smtClean="0">
                <a:solidFill>
                  <a:srgbClr val="D60093"/>
                </a:solidFill>
                <a:latin typeface="Arial" pitchFamily="34" charset="0"/>
                <a:cs typeface="Arial" pitchFamily="34" charset="0"/>
              </a:rPr>
              <a:t>2. Anger:</a:t>
            </a:r>
            <a:r>
              <a:rPr lang="en-US" dirty="0" smtClean="0">
                <a:latin typeface="Arial" pitchFamily="34" charset="0"/>
                <a:cs typeface="Arial" pitchFamily="34" charset="0"/>
              </a:rPr>
              <a:t>  Asking “Why me?”  Anger may then be projected onto the living.</a:t>
            </a:r>
          </a:p>
          <a:p>
            <a:pPr eaLnBrk="1" hangingPunct="1"/>
            <a:endParaRPr lang="en-US" dirty="0" smtClean="0">
              <a:latin typeface="Arial" pitchFamily="34" charset="0"/>
              <a:cs typeface="Arial"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394"/>
                                        </p:tgtEl>
                                        <p:attrNameLst>
                                          <p:attrName>style.visibility</p:attrName>
                                        </p:attrNameLst>
                                      </p:cBhvr>
                                      <p:to>
                                        <p:strVal val="visible"/>
                                      </p:to>
                                    </p:set>
                                    <p:anim calcmode="lin" valueType="num">
                                      <p:cBhvr>
                                        <p:cTn id="7" dur="1000" fill="hold"/>
                                        <p:tgtEl>
                                          <p:spTgt spid="187394"/>
                                        </p:tgtEl>
                                        <p:attrNameLst>
                                          <p:attrName>ppt_x</p:attrName>
                                        </p:attrNameLst>
                                      </p:cBhvr>
                                      <p:tavLst>
                                        <p:tav tm="0">
                                          <p:val>
                                            <p:strVal val="#ppt_x-.2"/>
                                          </p:val>
                                        </p:tav>
                                        <p:tav tm="100000">
                                          <p:val>
                                            <p:strVal val="#ppt_x"/>
                                          </p:val>
                                        </p:tav>
                                      </p:tavLst>
                                    </p:anim>
                                    <p:anim calcmode="lin" valueType="num">
                                      <p:cBhvr>
                                        <p:cTn id="8" dur="1000" fill="hold"/>
                                        <p:tgtEl>
                                          <p:spTgt spid="1873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3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87395">
                                            <p:txEl>
                                              <p:pRg st="0" end="0"/>
                                            </p:txEl>
                                          </p:spTgt>
                                        </p:tgtEl>
                                        <p:attrNameLst>
                                          <p:attrName>style.visibility</p:attrName>
                                        </p:attrNameLst>
                                      </p:cBhvr>
                                      <p:to>
                                        <p:strVal val="visible"/>
                                      </p:to>
                                    </p:set>
                                    <p:animEffect transition="in" filter="fade">
                                      <p:cBhvr>
                                        <p:cTn id="14" dur="500"/>
                                        <p:tgtEl>
                                          <p:spTgt spid="187395">
                                            <p:txEl>
                                              <p:pRg st="0" end="0"/>
                                            </p:txEl>
                                          </p:spTgt>
                                        </p:tgtEl>
                                      </p:cBhvr>
                                    </p:animEffect>
                                    <p:anim calcmode="lin" valueType="num">
                                      <p:cBhvr>
                                        <p:cTn id="15" dur="500" fill="hold"/>
                                        <p:tgtEl>
                                          <p:spTgt spid="18739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8739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87395">
                                            <p:txEl>
                                              <p:pRg st="2" end="2"/>
                                            </p:txEl>
                                          </p:spTgt>
                                        </p:tgtEl>
                                        <p:attrNameLst>
                                          <p:attrName>style.visibility</p:attrName>
                                        </p:attrNameLst>
                                      </p:cBhvr>
                                      <p:to>
                                        <p:strVal val="visible"/>
                                      </p:to>
                                    </p:set>
                                    <p:animEffect transition="in" filter="fade">
                                      <p:cBhvr>
                                        <p:cTn id="21" dur="500"/>
                                        <p:tgtEl>
                                          <p:spTgt spid="187395">
                                            <p:txEl>
                                              <p:pRg st="2" end="2"/>
                                            </p:txEl>
                                          </p:spTgt>
                                        </p:tgtEl>
                                      </p:cBhvr>
                                    </p:animEffect>
                                    <p:anim calcmode="lin" valueType="num">
                                      <p:cBhvr>
                                        <p:cTn id="22" dur="500" fill="hold"/>
                                        <p:tgtEl>
                                          <p:spTgt spid="187395">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187395">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p:bldP spid="187395" grpId="0" build="p"/>
    </p:bldLst>
  </p:timing>
</p:sld>
</file>

<file path=ppt/slides/slide58.xml><?xml version="1.0" encoding="utf-8"?>
<p:sld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87394" name="Rectangle 2"/>
          <p:cNvSpPr>
            <a:spLocks noGrp="1" noChangeArrowheads="1"/>
          </p:cNvSpPr>
          <p:nvPr>
            <p:ph type="title" idx="4294967295"/>
          </p:nvPr>
        </p:nvSpPr>
        <p:spPr>
          <a:xfrm>
            <a:off x="685800" y="914400"/>
            <a:ext cx="8153400" cy="381000"/>
          </a:xfrm>
        </p:spPr>
        <p:txBody>
          <a:bodyPr/>
          <a:lstStyle/>
          <a:p>
            <a:pPr eaLnBrk="1" hangingPunct="1">
              <a:defRPr/>
            </a:pPr>
            <a:r>
              <a:rPr lang="en-US" sz="3200" dirty="0">
                <a:solidFill>
                  <a:srgbClr val="0000FF"/>
                </a:solidFill>
                <a:effectLst>
                  <a:outerShdw blurRad="38100" dist="38100" dir="2700000" algn="tl">
                    <a:srgbClr val="C0C0C0"/>
                  </a:outerShdw>
                </a:effectLst>
                <a:latin typeface="Arial" pitchFamily="34" charset="0"/>
                <a:cs typeface="Arial" pitchFamily="34" charset="0"/>
              </a:rPr>
              <a:t>Death and Dying</a:t>
            </a:r>
            <a:br>
              <a:rPr lang="en-US" sz="3200" dirty="0">
                <a:solidFill>
                  <a:srgbClr val="0000FF"/>
                </a:solidFill>
                <a:effectLst>
                  <a:outerShdw blurRad="38100" dist="38100" dir="2700000" algn="tl">
                    <a:srgbClr val="C0C0C0"/>
                  </a:outerShdw>
                </a:effectLst>
                <a:latin typeface="Arial" pitchFamily="34" charset="0"/>
                <a:cs typeface="Arial" pitchFamily="34" charset="0"/>
              </a:rPr>
            </a:br>
            <a:r>
              <a:rPr lang="en-US" sz="3200" dirty="0">
                <a:solidFill>
                  <a:srgbClr val="FF0000"/>
                </a:solidFill>
                <a:effectLst>
                  <a:outerShdw blurRad="38100" dist="38100" dir="2700000" algn="tl">
                    <a:srgbClr val="C0C0C0"/>
                  </a:outerShdw>
                </a:effectLst>
                <a:latin typeface="Arial" pitchFamily="34" charset="0"/>
                <a:cs typeface="Arial" pitchFamily="34" charset="0"/>
              </a:rPr>
              <a:t>Reaction to Impending </a:t>
            </a:r>
            <a:r>
              <a:rPr lang="en-US" sz="3200" dirty="0" smtClean="0">
                <a:solidFill>
                  <a:srgbClr val="FF0000"/>
                </a:solidFill>
                <a:effectLst>
                  <a:outerShdw blurRad="38100" dist="38100" dir="2700000" algn="tl">
                    <a:srgbClr val="C0C0C0"/>
                  </a:outerShdw>
                </a:effectLst>
                <a:latin typeface="Arial" pitchFamily="34" charset="0"/>
                <a:cs typeface="Arial" pitchFamily="34" charset="0"/>
              </a:rPr>
              <a:t>Death (Cont.)</a:t>
            </a:r>
            <a:r>
              <a:rPr lang="en-US" sz="3200" dirty="0" smtClean="0">
                <a:effectLst>
                  <a:outerShdw blurRad="38100" dist="38100" dir="2700000" algn="tl">
                    <a:srgbClr val="C0C0C0"/>
                  </a:outerShdw>
                </a:effectLst>
                <a:latin typeface="Arial" pitchFamily="34" charset="0"/>
                <a:cs typeface="Arial" pitchFamily="34" charset="0"/>
              </a:rPr>
              <a:t> </a:t>
            </a:r>
            <a:endParaRPr lang="en-US" sz="3200" dirty="0" smtClean="0">
              <a:effectLst>
                <a:outerShdw blurRad="38100" dist="38100" dir="2700000" algn="tl">
                  <a:srgbClr val="C0C0C0"/>
                </a:outerShdw>
              </a:effectLst>
              <a:latin typeface="Arial" pitchFamily="34" charset="0"/>
              <a:cs typeface="Arial" pitchFamily="34" charset="0"/>
            </a:endParaRPr>
          </a:p>
        </p:txBody>
      </p:sp>
      <p:sp>
        <p:nvSpPr>
          <p:cNvPr id="187395" name="Rectangle 3"/>
          <p:cNvSpPr>
            <a:spLocks noGrp="1" noChangeArrowheads="1"/>
          </p:cNvSpPr>
          <p:nvPr>
            <p:ph type="body" idx="4294967295"/>
          </p:nvPr>
        </p:nvSpPr>
        <p:spPr>
          <a:xfrm>
            <a:off x="395288" y="1628800"/>
            <a:ext cx="8559800" cy="4503713"/>
          </a:xfrm>
        </p:spPr>
        <p:txBody>
          <a:bodyPr/>
          <a:lstStyle/>
          <a:p>
            <a:pPr eaLnBrk="1" hangingPunct="1"/>
            <a:r>
              <a:rPr lang="en-US" dirty="0" smtClean="0">
                <a:solidFill>
                  <a:srgbClr val="D60093"/>
                </a:solidFill>
                <a:latin typeface="Arial" pitchFamily="34" charset="0"/>
                <a:cs typeface="Arial" pitchFamily="34" charset="0"/>
              </a:rPr>
              <a:t>3.Bargaining</a:t>
            </a:r>
            <a:r>
              <a:rPr lang="en-US" dirty="0" smtClean="0">
                <a:latin typeface="Arial" pitchFamily="34" charset="0"/>
                <a:cs typeface="Arial" pitchFamily="34" charset="0"/>
              </a:rPr>
              <a:t>: Terminally ill will bargain with God or with themselves: “If I can live longer I’ll be a better person.”</a:t>
            </a:r>
          </a:p>
          <a:p>
            <a:pPr eaLnBrk="1" hangingPunct="1"/>
            <a:r>
              <a:rPr lang="en-US" dirty="0" smtClean="0">
                <a:solidFill>
                  <a:srgbClr val="D60093"/>
                </a:solidFill>
                <a:latin typeface="Arial" pitchFamily="34" charset="0"/>
                <a:cs typeface="Arial" pitchFamily="34" charset="0"/>
              </a:rPr>
              <a:t>4.Depression</a:t>
            </a:r>
            <a:r>
              <a:rPr lang="en-US" dirty="0" smtClean="0">
                <a:latin typeface="Arial" pitchFamily="34" charset="0"/>
                <a:cs typeface="Arial" pitchFamily="34" charset="0"/>
              </a:rPr>
              <a:t>: Feelings of futility, exhaustion, and deep sadness</a:t>
            </a:r>
          </a:p>
          <a:p>
            <a:pPr eaLnBrk="1" hangingPunct="1"/>
            <a:r>
              <a:rPr lang="en-US" dirty="0" smtClean="0">
                <a:solidFill>
                  <a:srgbClr val="D60093"/>
                </a:solidFill>
                <a:latin typeface="Arial" pitchFamily="34" charset="0"/>
                <a:cs typeface="Arial" pitchFamily="34" charset="0"/>
              </a:rPr>
              <a:t>5.Acceptance</a:t>
            </a:r>
            <a:r>
              <a:rPr lang="en-US" dirty="0" smtClean="0">
                <a:latin typeface="Arial" pitchFamily="34" charset="0"/>
                <a:cs typeface="Arial" pitchFamily="34" charset="0"/>
              </a:rPr>
              <a:t>: If death is not sudden, many will accept death calmly: person is at peace finally with the concept of death.</a:t>
            </a:r>
          </a:p>
          <a:p>
            <a:pPr eaLnBrk="1" hangingPunct="1"/>
            <a:endParaRPr lang="en-US" dirty="0" smtClean="0">
              <a:latin typeface="Arial" pitchFamily="34" charset="0"/>
              <a:cs typeface="Arial" pitchFamily="34" charset="0"/>
            </a:endParaRPr>
          </a:p>
          <a:p>
            <a:pPr eaLnBrk="1" hangingPunct="1"/>
            <a:endParaRPr lang="en-US" dirty="0" smtClean="0">
              <a:latin typeface="Arial" pitchFamily="34" charset="0"/>
              <a:cs typeface="Arial" pitchFamily="34" charset="0"/>
            </a:endParaRPr>
          </a:p>
          <a:p>
            <a:pPr eaLnBrk="1" hangingPunct="1"/>
            <a:endParaRPr lang="en-US" dirty="0" smtClean="0">
              <a:latin typeface="Arial" pitchFamily="34" charset="0"/>
              <a:cs typeface="Arial" pitchFamily="34" charset="0"/>
            </a:endParaRPr>
          </a:p>
        </p:txBody>
      </p:sp>
    </p:spTree>
    <p:extLst>
      <p:ext uri="{BB962C8B-B14F-4D97-AF65-F5344CB8AC3E}">
        <p14:creationId xmlns:p14="http://schemas.microsoft.com/office/powerpoint/2010/main" val="309070185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187394"/>
                                        </p:tgtEl>
                                        <p:attrNameLst>
                                          <p:attrName>style.visibility</p:attrName>
                                        </p:attrNameLst>
                                      </p:cBhvr>
                                      <p:to>
                                        <p:strVal val="visible"/>
                                      </p:to>
                                    </p:set>
                                    <p:anim calcmode="lin" valueType="num">
                                      <p:cBhvr>
                                        <p:cTn id="7" dur="1000" fill="hold"/>
                                        <p:tgtEl>
                                          <p:spTgt spid="187394"/>
                                        </p:tgtEl>
                                        <p:attrNameLst>
                                          <p:attrName>ppt_x</p:attrName>
                                        </p:attrNameLst>
                                      </p:cBhvr>
                                      <p:tavLst>
                                        <p:tav tm="0">
                                          <p:val>
                                            <p:strVal val="#ppt_x-.2"/>
                                          </p:val>
                                        </p:tav>
                                        <p:tav tm="100000">
                                          <p:val>
                                            <p:strVal val="#ppt_x"/>
                                          </p:val>
                                        </p:tav>
                                      </p:tavLst>
                                    </p:anim>
                                    <p:anim calcmode="lin" valueType="num">
                                      <p:cBhvr>
                                        <p:cTn id="8" dur="1000" fill="hold"/>
                                        <p:tgtEl>
                                          <p:spTgt spid="187394"/>
                                        </p:tgtEl>
                                        <p:attrNameLst>
                                          <p:attrName>ppt_y</p:attrName>
                                        </p:attrNameLst>
                                      </p:cBhvr>
                                      <p:tavLst>
                                        <p:tav tm="0">
                                          <p:val>
                                            <p:strVal val="#ppt_y"/>
                                          </p:val>
                                        </p:tav>
                                        <p:tav tm="100000">
                                          <p:val>
                                            <p:strVal val="#ppt_y"/>
                                          </p:val>
                                        </p:tav>
                                      </p:tavLst>
                                    </p:anim>
                                    <p:animEffect transition="in" filter="wipe(right)" prLst="gradientSize: 0.1">
                                      <p:cBhvr>
                                        <p:cTn id="9" dur="1000"/>
                                        <p:tgtEl>
                                          <p:spTgt spid="187394"/>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187395">
                                            <p:txEl>
                                              <p:pRg st="0" end="0"/>
                                            </p:txEl>
                                          </p:spTgt>
                                        </p:tgtEl>
                                        <p:attrNameLst>
                                          <p:attrName>style.visibility</p:attrName>
                                        </p:attrNameLst>
                                      </p:cBhvr>
                                      <p:to>
                                        <p:strVal val="visible"/>
                                      </p:to>
                                    </p:set>
                                    <p:animEffect transition="in" filter="fade">
                                      <p:cBhvr>
                                        <p:cTn id="14" dur="500"/>
                                        <p:tgtEl>
                                          <p:spTgt spid="187395">
                                            <p:txEl>
                                              <p:pRg st="0" end="0"/>
                                            </p:txEl>
                                          </p:spTgt>
                                        </p:tgtEl>
                                      </p:cBhvr>
                                    </p:animEffect>
                                    <p:anim calcmode="lin" valueType="num">
                                      <p:cBhvr>
                                        <p:cTn id="15" dur="500" fill="hold"/>
                                        <p:tgtEl>
                                          <p:spTgt spid="187395">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187395">
                                            <p:txEl>
                                              <p:pRg st="0" end="0"/>
                                            </p:txEl>
                                          </p:spTgt>
                                        </p:tgtEl>
                                        <p:attrNameLst>
                                          <p:attrName>ppt_y</p:attrName>
                                        </p:attrNameLst>
                                      </p:cBhvr>
                                      <p:tavLst>
                                        <p:tav tm="0">
                                          <p:val>
                                            <p:strVal val="#ppt_y+.05"/>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4" presetClass="entr" presetSubtype="0" fill="hold" grpId="0" nodeType="clickEffect">
                                  <p:stCondLst>
                                    <p:cond delay="0"/>
                                  </p:stCondLst>
                                  <p:childTnLst>
                                    <p:set>
                                      <p:cBhvr>
                                        <p:cTn id="20" dur="1" fill="hold">
                                          <p:stCondLst>
                                            <p:cond delay="0"/>
                                          </p:stCondLst>
                                        </p:cTn>
                                        <p:tgtEl>
                                          <p:spTgt spid="187395">
                                            <p:txEl>
                                              <p:pRg st="1" end="1"/>
                                            </p:txEl>
                                          </p:spTgt>
                                        </p:tgtEl>
                                        <p:attrNameLst>
                                          <p:attrName>style.visibility</p:attrName>
                                        </p:attrNameLst>
                                      </p:cBhvr>
                                      <p:to>
                                        <p:strVal val="visible"/>
                                      </p:to>
                                    </p:set>
                                    <p:animEffect transition="in" filter="fade">
                                      <p:cBhvr>
                                        <p:cTn id="21" dur="500"/>
                                        <p:tgtEl>
                                          <p:spTgt spid="187395">
                                            <p:txEl>
                                              <p:pRg st="1" end="1"/>
                                            </p:txEl>
                                          </p:spTgt>
                                        </p:tgtEl>
                                      </p:cBhvr>
                                    </p:animEffect>
                                    <p:anim calcmode="lin" valueType="num">
                                      <p:cBhvr>
                                        <p:cTn id="22" dur="500" fill="hold"/>
                                        <p:tgtEl>
                                          <p:spTgt spid="187395">
                                            <p:txEl>
                                              <p:pRg st="1" end="1"/>
                                            </p:txEl>
                                          </p:spTgt>
                                        </p:tgtEl>
                                        <p:attrNameLst>
                                          <p:attrName>ppt_x</p:attrName>
                                        </p:attrNameLst>
                                      </p:cBhvr>
                                      <p:tavLst>
                                        <p:tav tm="0">
                                          <p:val>
                                            <p:strVal val="#ppt_x"/>
                                          </p:val>
                                        </p:tav>
                                        <p:tav tm="100000">
                                          <p:val>
                                            <p:strVal val="#ppt_x"/>
                                          </p:val>
                                        </p:tav>
                                      </p:tavLst>
                                    </p:anim>
                                    <p:anim calcmode="lin" valueType="num">
                                      <p:cBhvr>
                                        <p:cTn id="23" dur="500" fill="hold"/>
                                        <p:tgtEl>
                                          <p:spTgt spid="187395">
                                            <p:txEl>
                                              <p:pRg st="1" end="1"/>
                                            </p:txEl>
                                          </p:spTgt>
                                        </p:tgtEl>
                                        <p:attrNameLst>
                                          <p:attrName>ppt_y</p:attrName>
                                        </p:attrNameLst>
                                      </p:cBhvr>
                                      <p:tavLst>
                                        <p:tav tm="0">
                                          <p:val>
                                            <p:strVal val="#ppt_y+.05"/>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4" presetClass="entr" presetSubtype="0" fill="hold" grpId="0" nodeType="clickEffect">
                                  <p:stCondLst>
                                    <p:cond delay="0"/>
                                  </p:stCondLst>
                                  <p:childTnLst>
                                    <p:set>
                                      <p:cBhvr>
                                        <p:cTn id="27" dur="1" fill="hold">
                                          <p:stCondLst>
                                            <p:cond delay="0"/>
                                          </p:stCondLst>
                                        </p:cTn>
                                        <p:tgtEl>
                                          <p:spTgt spid="187395">
                                            <p:txEl>
                                              <p:pRg st="2" end="2"/>
                                            </p:txEl>
                                          </p:spTgt>
                                        </p:tgtEl>
                                        <p:attrNameLst>
                                          <p:attrName>style.visibility</p:attrName>
                                        </p:attrNameLst>
                                      </p:cBhvr>
                                      <p:to>
                                        <p:strVal val="visible"/>
                                      </p:to>
                                    </p:set>
                                    <p:animEffect transition="in" filter="fade">
                                      <p:cBhvr>
                                        <p:cTn id="28" dur="500"/>
                                        <p:tgtEl>
                                          <p:spTgt spid="187395">
                                            <p:txEl>
                                              <p:pRg st="2" end="2"/>
                                            </p:txEl>
                                          </p:spTgt>
                                        </p:tgtEl>
                                      </p:cBhvr>
                                    </p:animEffect>
                                    <p:anim calcmode="lin" valueType="num">
                                      <p:cBhvr>
                                        <p:cTn id="29" dur="500" fill="hold"/>
                                        <p:tgtEl>
                                          <p:spTgt spid="187395">
                                            <p:txEl>
                                              <p:pRg st="2" end="2"/>
                                            </p:txEl>
                                          </p:spTgt>
                                        </p:tgtEl>
                                        <p:attrNameLst>
                                          <p:attrName>ppt_x</p:attrName>
                                        </p:attrNameLst>
                                      </p:cBhvr>
                                      <p:tavLst>
                                        <p:tav tm="0">
                                          <p:val>
                                            <p:strVal val="#ppt_x"/>
                                          </p:val>
                                        </p:tav>
                                        <p:tav tm="100000">
                                          <p:val>
                                            <p:strVal val="#ppt_x"/>
                                          </p:val>
                                        </p:tav>
                                      </p:tavLst>
                                    </p:anim>
                                    <p:anim calcmode="lin" valueType="num">
                                      <p:cBhvr>
                                        <p:cTn id="30" dur="500" fill="hold"/>
                                        <p:tgtEl>
                                          <p:spTgt spid="187395">
                                            <p:txEl>
                                              <p:pRg st="2" end="2"/>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7394" grpId="0"/>
      <p:bldP spid="187395" grpId="0" build="p"/>
    </p:bldLst>
  </p:timing>
</p:sld>
</file>

<file path=ppt/slides/slide5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3778" name="Rectangle 2"/>
          <p:cNvSpPr>
            <a:spLocks noGrp="1" noChangeArrowheads="1"/>
          </p:cNvSpPr>
          <p:nvPr>
            <p:ph type="title" idx="4294967295"/>
          </p:nvPr>
        </p:nvSpPr>
        <p:spPr/>
        <p:txBody>
          <a:bodyPr/>
          <a:lstStyle/>
          <a:p>
            <a:pPr eaLnBrk="1" hangingPunct="1">
              <a:defRPr/>
            </a:pPr>
            <a:r>
              <a:rPr lang="en-US" smtClean="0">
                <a:effectLst>
                  <a:outerShdw blurRad="38100" dist="38100" dir="2700000" algn="tl">
                    <a:srgbClr val="C0C0C0"/>
                  </a:outerShdw>
                </a:effectLst>
              </a:rPr>
              <a:t>Reading Assignment</a:t>
            </a:r>
            <a:endParaRPr lang="th-TH" smtClean="0">
              <a:effectLst>
                <a:outerShdw blurRad="38100" dist="38100" dir="2700000" algn="tl">
                  <a:srgbClr val="C0C0C0"/>
                </a:outerShdw>
              </a:effectLst>
            </a:endParaRPr>
          </a:p>
        </p:txBody>
      </p:sp>
      <p:sp>
        <p:nvSpPr>
          <p:cNvPr id="203779" name="Rectangle 3"/>
          <p:cNvSpPr>
            <a:spLocks noGrp="1" noChangeArrowheads="1"/>
          </p:cNvSpPr>
          <p:nvPr>
            <p:ph type="body" idx="4294967295"/>
          </p:nvPr>
        </p:nvSpPr>
        <p:spPr/>
        <p:txBody>
          <a:bodyPr/>
          <a:lstStyle/>
          <a:p>
            <a:pPr eaLnBrk="1" hangingPunct="1"/>
            <a:r>
              <a:rPr lang="en-US" dirty="0" smtClean="0"/>
              <a:t>Psychology in Action: Effective </a:t>
            </a:r>
            <a:r>
              <a:rPr lang="en-US" dirty="0" smtClean="0"/>
              <a:t>Parenting – </a:t>
            </a:r>
            <a:r>
              <a:rPr lang="en-US" dirty="0" smtClean="0"/>
              <a:t>Always kiss Your Children Goodnight  pp. 105 – 107.</a:t>
            </a:r>
            <a:endParaRPr lang="th-TH" dirty="0" smtClean="0"/>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9" presetClass="entr" presetSubtype="0" fill="hold" grpId="0" nodeType="withEffect">
                                  <p:stCondLst>
                                    <p:cond delay="0"/>
                                  </p:stCondLst>
                                  <p:childTnLst>
                                    <p:set>
                                      <p:cBhvr>
                                        <p:cTn id="6" dur="1" fill="hold">
                                          <p:stCondLst>
                                            <p:cond delay="0"/>
                                          </p:stCondLst>
                                        </p:cTn>
                                        <p:tgtEl>
                                          <p:spTgt spid="203778"/>
                                        </p:tgtEl>
                                        <p:attrNameLst>
                                          <p:attrName>style.visibility</p:attrName>
                                        </p:attrNameLst>
                                      </p:cBhvr>
                                      <p:to>
                                        <p:strVal val="visible"/>
                                      </p:to>
                                    </p:set>
                                    <p:anim calcmode="lin" valueType="num">
                                      <p:cBhvr>
                                        <p:cTn id="7" dur="1000" fill="hold"/>
                                        <p:tgtEl>
                                          <p:spTgt spid="203778"/>
                                        </p:tgtEl>
                                        <p:attrNameLst>
                                          <p:attrName>ppt_x</p:attrName>
                                        </p:attrNameLst>
                                      </p:cBhvr>
                                      <p:tavLst>
                                        <p:tav tm="0">
                                          <p:val>
                                            <p:strVal val="#ppt_x-.2"/>
                                          </p:val>
                                        </p:tav>
                                        <p:tav tm="100000">
                                          <p:val>
                                            <p:strVal val="#ppt_x"/>
                                          </p:val>
                                        </p:tav>
                                      </p:tavLst>
                                    </p:anim>
                                    <p:anim calcmode="lin" valueType="num">
                                      <p:cBhvr>
                                        <p:cTn id="8" dur="1000" fill="hold"/>
                                        <p:tgtEl>
                                          <p:spTgt spid="203778"/>
                                        </p:tgtEl>
                                        <p:attrNameLst>
                                          <p:attrName>ppt_y</p:attrName>
                                        </p:attrNameLst>
                                      </p:cBhvr>
                                      <p:tavLst>
                                        <p:tav tm="0">
                                          <p:val>
                                            <p:strVal val="#ppt_y"/>
                                          </p:val>
                                        </p:tav>
                                        <p:tav tm="100000">
                                          <p:val>
                                            <p:strVal val="#ppt_y"/>
                                          </p:val>
                                        </p:tav>
                                      </p:tavLst>
                                    </p:anim>
                                    <p:animEffect transition="in" filter="wipe(right)" prLst="gradientSize: 0.1">
                                      <p:cBhvr>
                                        <p:cTn id="9" dur="1000"/>
                                        <p:tgtEl>
                                          <p:spTgt spid="203778"/>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44" presetClass="entr" presetSubtype="0" fill="hold" grpId="0" nodeType="clickEffect">
                                  <p:stCondLst>
                                    <p:cond delay="0"/>
                                  </p:stCondLst>
                                  <p:childTnLst>
                                    <p:set>
                                      <p:cBhvr>
                                        <p:cTn id="13" dur="1" fill="hold">
                                          <p:stCondLst>
                                            <p:cond delay="0"/>
                                          </p:stCondLst>
                                        </p:cTn>
                                        <p:tgtEl>
                                          <p:spTgt spid="203779">
                                            <p:txEl>
                                              <p:pRg st="0" end="0"/>
                                            </p:txEl>
                                          </p:spTgt>
                                        </p:tgtEl>
                                        <p:attrNameLst>
                                          <p:attrName>style.visibility</p:attrName>
                                        </p:attrNameLst>
                                      </p:cBhvr>
                                      <p:to>
                                        <p:strVal val="visible"/>
                                      </p:to>
                                    </p:set>
                                    <p:animEffect transition="in" filter="fade">
                                      <p:cBhvr>
                                        <p:cTn id="14" dur="500"/>
                                        <p:tgtEl>
                                          <p:spTgt spid="203779">
                                            <p:txEl>
                                              <p:pRg st="0" end="0"/>
                                            </p:txEl>
                                          </p:spTgt>
                                        </p:tgtEl>
                                      </p:cBhvr>
                                    </p:animEffect>
                                    <p:anim calcmode="lin" valueType="num">
                                      <p:cBhvr>
                                        <p:cTn id="15" dur="500" fill="hold"/>
                                        <p:tgtEl>
                                          <p:spTgt spid="203779">
                                            <p:txEl>
                                              <p:pRg st="0" end="0"/>
                                            </p:txEl>
                                          </p:spTgt>
                                        </p:tgtEl>
                                        <p:attrNameLst>
                                          <p:attrName>ppt_x</p:attrName>
                                        </p:attrNameLst>
                                      </p:cBhvr>
                                      <p:tavLst>
                                        <p:tav tm="0">
                                          <p:val>
                                            <p:strVal val="#ppt_x"/>
                                          </p:val>
                                        </p:tav>
                                        <p:tav tm="100000">
                                          <p:val>
                                            <p:strVal val="#ppt_x"/>
                                          </p:val>
                                        </p:tav>
                                      </p:tavLst>
                                    </p:anim>
                                    <p:anim calcmode="lin" valueType="num">
                                      <p:cBhvr>
                                        <p:cTn id="16" dur="500" fill="hold"/>
                                        <p:tgtEl>
                                          <p:spTgt spid="203779">
                                            <p:txEl>
                                              <p:pRg st="0" end="0"/>
                                            </p:txEl>
                                          </p:spTgt>
                                        </p:tgtEl>
                                        <p:attrNameLst>
                                          <p:attrName>ppt_y</p:attrName>
                                        </p:attrNameLst>
                                      </p:cBhvr>
                                      <p:tavLst>
                                        <p:tav tm="0">
                                          <p:val>
                                            <p:strVal val="#ppt_y+.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3778" grpId="0"/>
      <p:bldP spid="203779" grpId="0" build="p"/>
    </p:bldLst>
  </p:timing>
</p:sld>
</file>

<file path=ppt/theme/theme1.xml><?xml version="1.0" encoding="utf-8"?>
<a:theme xmlns:a="http://schemas.openxmlformats.org/drawingml/2006/main" name="Blends">
  <a:themeElements>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Blends">
      <a:majorFont>
        <a:latin typeface="Tahoma"/>
        <a:ea typeface=""/>
        <a:cs typeface="Angsana New"/>
      </a:majorFont>
      <a:minorFont>
        <a:latin typeface="Tahoma"/>
        <a:ea typeface=""/>
        <a:cs typeface="Angsana New"/>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ends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Blends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Blends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Blends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Blends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Blends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2.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3.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4.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5.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6.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7.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8.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9.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10.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11.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12.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ppt/theme/themeOverride13.xml><?xml version="1.0" encoding="utf-8"?>
<a:themeOverride xmlns:a="http://schemas.openxmlformats.org/drawingml/2006/main">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themeOverride>
</file>

<file path=docProps/app.xml><?xml version="1.0" encoding="utf-8"?>
<Properties xmlns="http://schemas.openxmlformats.org/officeDocument/2006/extended-properties" xmlns:vt="http://schemas.openxmlformats.org/officeDocument/2006/docPropsVTypes">
  <Template>Blends</Template>
  <TotalTime>980</TotalTime>
  <Words>1949</Words>
  <Application>Microsoft Office PowerPoint</Application>
  <PresentationFormat>On-screen Show (4:3)</PresentationFormat>
  <Paragraphs>229</Paragraphs>
  <Slides>59</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59</vt:i4>
      </vt:variant>
    </vt:vector>
  </HeadingPairs>
  <TitlesOfParts>
    <vt:vector size="67" baseType="lpstr">
      <vt:lpstr>Tahoma</vt:lpstr>
      <vt:lpstr>Angsana New</vt:lpstr>
      <vt:lpstr>Arial</vt:lpstr>
      <vt:lpstr>Wingdings</vt:lpstr>
      <vt:lpstr>Arial Black</vt:lpstr>
      <vt:lpstr>Times New Roman</vt:lpstr>
      <vt:lpstr>Verdana</vt:lpstr>
      <vt:lpstr>Blends</vt:lpstr>
      <vt:lpstr>Topic 4 Development Across Lifespan</vt:lpstr>
      <vt:lpstr>Developmental Psychology</vt:lpstr>
      <vt:lpstr>Nature and Nurture: Which is more important?</vt:lpstr>
      <vt:lpstr>PowerPoint Presentation</vt:lpstr>
      <vt:lpstr>Nature and Nurture (cont.)  Environment</vt:lpstr>
      <vt:lpstr>Nature and Nurture  Environment (cont.)        Parental Influence</vt:lpstr>
      <vt:lpstr>Nature and Nurture  Environment (cont.)  Sensitive Period</vt:lpstr>
      <vt:lpstr>Nature and Nurture  Environment (cont.)  Deprivation and Enrichment</vt:lpstr>
      <vt:lpstr>Nature and Nurture (cont.) Reaction Range</vt:lpstr>
      <vt:lpstr>PowerPoint Presentation</vt:lpstr>
      <vt:lpstr>Nature and Nurture  Reaction Range (cont.)</vt:lpstr>
      <vt:lpstr>Nature and Nurture  Reaction Range (cont.) The whole Peron (cont.)</vt:lpstr>
      <vt:lpstr>Nature and Nurture  Reaction Range (cont.) The whole Peron (cont.)</vt:lpstr>
      <vt:lpstr>The New Born</vt:lpstr>
      <vt:lpstr>The Newborns The Newborn and Their Reflexes (cont.)</vt:lpstr>
      <vt:lpstr>PowerPoint Presentation</vt:lpstr>
      <vt:lpstr>   The Newborn (cont.) Cognitive  Development </vt:lpstr>
      <vt:lpstr> The Newborn (cont.) Emotional  Development</vt:lpstr>
      <vt:lpstr> Social Development</vt:lpstr>
      <vt:lpstr> Social Development (cont.)</vt:lpstr>
      <vt:lpstr>Social Development  Attachment (cont.)</vt:lpstr>
      <vt:lpstr> Social Development  Attachment (cont.)</vt:lpstr>
      <vt:lpstr>Parental Influences Parenting Styles (Baumrind-1991, 2005) </vt:lpstr>
      <vt:lpstr>Parental Influences Parenting Styles (cont.)</vt:lpstr>
      <vt:lpstr>Language Development </vt:lpstr>
      <vt:lpstr>Language Development </vt:lpstr>
      <vt:lpstr>Language Development  The Root of Language</vt:lpstr>
      <vt:lpstr>Language Development  The Root of Language  (Cont.)  </vt:lpstr>
      <vt:lpstr> 2.  Language – acquisition Device Linguist - Noam Chomsky (Cont.) </vt:lpstr>
      <vt:lpstr>Language Development (Cont.) Parentese (Motherese)</vt:lpstr>
      <vt:lpstr>Cognitive Development : Think Like a Child Piaget’s Theory of  Cognitive Development </vt:lpstr>
      <vt:lpstr>Cognitive Development : Think Like a Child Piaget’s Theory of  Cognitive Development (Cont.)</vt:lpstr>
      <vt:lpstr>Cognitive Development : Think Like a Child Piaget’s Theory of  Cognitive Development (Cont.)</vt:lpstr>
      <vt:lpstr>Cognitive Development : Think Like a Child Piaget’s Theory of  Cognitive Development (Cont.)</vt:lpstr>
      <vt:lpstr>Cognitive Development : Think Like a Child Piaget’s Theory of  Cognitive Development (Cont.)</vt:lpstr>
      <vt:lpstr>Cognitive Development : Think Like a Child Piaget’s Theory of  Cognitive Development (Cont.)</vt:lpstr>
      <vt:lpstr>Cognitive Development : Think Like a Child  Lev Vygotsky’s Sociocultural Theory </vt:lpstr>
      <vt:lpstr>Cognitive Development : Think Like a Child  Lev Vygotsky’s Sociocultural Theory  (Cont.)                    Zone of Proximal Development</vt:lpstr>
      <vt:lpstr>Cognitive Development : Think Like a Child  Lev Vygotsky’s Sociocultural Theory  (Cont.) Scaffolding</vt:lpstr>
      <vt:lpstr>Adolescence and Young Adulthood Lawrence Kohlberg and Moral Development </vt:lpstr>
      <vt:lpstr>Moral Development(cont.) Basic Stages of Moral Development</vt:lpstr>
      <vt:lpstr>Moral Development Basic Stages of Moral Development (Cont.)</vt:lpstr>
      <vt:lpstr>Moral Development Basic Stages of Moral Development (Cont.)</vt:lpstr>
      <vt:lpstr>The Story of a Lifetime Etrikson’s Stages of Psychological Development</vt:lpstr>
      <vt:lpstr>Erikson’s Stages of Psychological Development</vt:lpstr>
      <vt:lpstr>Erikson’s Stages of Psychological Development</vt:lpstr>
      <vt:lpstr>Erik Erikson’s Eight Stages of Psychosocial Dilemmas </vt:lpstr>
      <vt:lpstr> Erikson’s Stages of Psychological Development Stage One: Trust versus Mistrust (Birth-1)</vt:lpstr>
      <vt:lpstr> Erikson’s Stages of Psychological Development Stage Two: Autonomy versus Shame and Doubt (1-3)</vt:lpstr>
      <vt:lpstr> Erikson’s Stages of Psychological Development Stage Three: Initiative versus Guilt (3-5)</vt:lpstr>
      <vt:lpstr> Erikson’s Stages of Psychological Development Stage Four: Industry versus Inferiority (6-12)</vt:lpstr>
      <vt:lpstr> Erikson’s Stages of Psychological Development Stage Five (Adolescence): Identity versus Role Confusion</vt:lpstr>
      <vt:lpstr> Erikson’s Stages of Psychological Development  Stage Six (Young Adulthood): Intimacy versus Isolation</vt:lpstr>
      <vt:lpstr> Erikson’s Stages of Psychological Development  Stage Seven (Middle Adulthood): Generativity versus Stagnation</vt:lpstr>
      <vt:lpstr> Erikson’s Stages of Psychological Development  Stage Eight (Late Adulthood): Integrity versus Despair</vt:lpstr>
      <vt:lpstr>Death and Dying Reaction to Impending Death</vt:lpstr>
      <vt:lpstr>Death and Dying Reaction to Impending Death (Cont.) </vt:lpstr>
      <vt:lpstr>Death and Dying Reaction to Impending Death (Cont.) </vt:lpstr>
      <vt:lpstr>Reading Assignment</vt:lpstr>
    </vt:vector>
  </TitlesOfParts>
  <Company>iLLUSiON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3:  Child Development</dc:title>
  <dc:creator>Administrator</dc:creator>
  <cp:lastModifiedBy>vaio</cp:lastModifiedBy>
  <cp:revision>49</cp:revision>
  <dcterms:created xsi:type="dcterms:W3CDTF">2006-08-28T09:55:29Z</dcterms:created>
  <dcterms:modified xsi:type="dcterms:W3CDTF">2012-08-19T13:42:44Z</dcterms:modified>
</cp:coreProperties>
</file>