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7" r:id="rId3"/>
    <p:sldId id="292" r:id="rId4"/>
    <p:sldId id="258" r:id="rId5"/>
    <p:sldId id="259" r:id="rId6"/>
    <p:sldId id="260" r:id="rId7"/>
    <p:sldId id="261" r:id="rId8"/>
    <p:sldId id="293" r:id="rId9"/>
    <p:sldId id="262" r:id="rId10"/>
    <p:sldId id="285" r:id="rId11"/>
    <p:sldId id="286" r:id="rId12"/>
    <p:sldId id="265" r:id="rId13"/>
    <p:sldId id="287" r:id="rId14"/>
    <p:sldId id="272" r:id="rId15"/>
    <p:sldId id="271" r:id="rId16"/>
    <p:sldId id="288" r:id="rId17"/>
    <p:sldId id="289" r:id="rId18"/>
    <p:sldId id="281" r:id="rId19"/>
    <p:sldId id="276" r:id="rId20"/>
    <p:sldId id="290" r:id="rId21"/>
    <p:sldId id="294" r:id="rId22"/>
    <p:sldId id="291" r:id="rId23"/>
    <p:sldId id="295" r:id="rId24"/>
  </p:sldIdLst>
  <p:sldSz cx="9144000" cy="6858000" type="screen4x3"/>
  <p:notesSz cx="9144000" cy="6858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20218" autoAdjust="0"/>
    <p:restoredTop sz="94638" autoAdjust="0"/>
  </p:normalViewPr>
  <p:slideViewPr>
    <p:cSldViewPr>
      <p:cViewPr varScale="1">
        <p:scale>
          <a:sx n="69" d="100"/>
          <a:sy n="69" d="100"/>
        </p:scale>
        <p:origin x="-84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fld id="{8BF730A3-96CA-4E7F-AE56-605CF7962388}" type="datetimeFigureOut">
              <a:rPr lang="en-US"/>
              <a:pPr>
                <a:defRPr/>
              </a:pPr>
              <a:t>11/5/2012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fld id="{D76AA4A4-0EC9-4B91-B1DE-69252E9546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fld id="{963A1FF1-8F8F-41F7-9CEE-CE6063869426}" type="datetimeFigureOut">
              <a:rPr lang="en-US"/>
              <a:pPr>
                <a:defRPr/>
              </a:pPr>
              <a:t>11/5/2012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fld id="{7502EBF3-0AA7-4621-B798-BA21BC6C6F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05E05C2-E92A-44C6-86CA-D599EC70438B}" type="slidenum">
              <a:rPr lang="en-US"/>
              <a:pPr>
                <a:defRPr/>
              </a:pPr>
              <a:t>1</a:t>
            </a:fld>
            <a:endParaRPr lang="en-US"/>
          </a:p>
        </p:txBody>
      </p:sp>
      <p:sp>
        <p:nvSpPr>
          <p:cNvPr id="419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4F4C52-B460-4321-A284-A7F9512E57FD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704832-F2C3-4376-B39F-31F8264E66D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5B88E1-6ED7-4583-A2AD-DF8BB163627C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D8DC1C-4183-4B30-8ACF-DA2F4D322E8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74175F-95F0-4E04-8FAD-427ACB87C8CF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5B38A-C531-4161-96C1-5897F1B3FB4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4CA8D0-9D1E-428C-8D55-7EA6E274CDC8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E2F1AB-574E-4D74-8233-35C5060A93B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815577-9014-4428-A947-E4FE6B96FF47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A3A18-8A6E-4CAF-B533-9B64826CB30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3D422A-DA95-47D7-8254-958CC9B84E9B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06BB8B-A30D-4C33-8D94-85182A72228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00D23F-3B53-4853-8B9E-EB07C69D757B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B6B0EE-CF54-4839-B568-301319A2835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7CE0C0-AAAB-42E4-AA6F-134E2C893613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BE78BC-109C-4137-AC1F-18023800D2C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F02FFB-A324-4788-9C95-48F332E3136F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78606-EE9A-4BDD-A2C4-92A18E0A7DB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F0D97E-7D06-4C69-BEC0-35D59515D504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55FBAB-B8C3-4086-B107-C56CDA54A46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53C016-5000-4722-A01E-FC8CD1534FB2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CFCE38-C898-4CA0-8F22-6221E2DD8FE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  <a:endParaRPr lang="en-US" smtClean="0"/>
          </a:p>
          <a:p>
            <a:pPr lvl="1"/>
            <a:r>
              <a:rPr lang="th-TH" smtClean="0"/>
              <a:t>ระดับที่สอง</a:t>
            </a:r>
            <a:endParaRPr lang="en-US" smtClean="0"/>
          </a:p>
          <a:p>
            <a:pPr lvl="2"/>
            <a:r>
              <a:rPr lang="th-TH" smtClean="0"/>
              <a:t>ระดับที่สาม</a:t>
            </a:r>
            <a:endParaRPr lang="en-US" smtClean="0"/>
          </a:p>
          <a:p>
            <a:pPr lvl="3"/>
            <a:r>
              <a:rPr lang="th-TH" smtClean="0"/>
              <a:t>ระดับที่สี่</a:t>
            </a:r>
            <a:endParaRPr lang="en-US" smtClean="0"/>
          </a:p>
          <a:p>
            <a:pPr lvl="4"/>
            <a:r>
              <a:rPr lang="th-TH" smtClean="0"/>
              <a:t>ระดับที่ห้า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978F867C-B9DA-450E-9B28-5483E5BBDEBB}" type="datetimeFigureOut">
              <a:rPr lang="th-TH"/>
              <a:pPr/>
              <a:t>05/11/55</a:t>
            </a:fld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Angsana New" pitchFamily="18" charset="-34"/>
              </a:defRPr>
            </a:lvl1pPr>
          </a:lstStyle>
          <a:p>
            <a:pPr>
              <a:defRPr/>
            </a:pPr>
            <a:fld id="{728EAE7A-65CB-41EE-8D63-FF4E70179A0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984375"/>
          </a:xfrm>
        </p:spPr>
        <p:txBody>
          <a:bodyPr/>
          <a:lstStyle/>
          <a:p>
            <a:pPr eaLnBrk="1" hangingPunct="1">
              <a:defRPr/>
            </a:pPr>
            <a:r>
              <a:rPr 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</a:rPr>
              <a:t>Financial Sector in Thailand</a:t>
            </a:r>
            <a:endParaRPr lang="th-TH" sz="8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5400" b="1" smtClean="0">
                <a:latin typeface="Angsana New" charset="-34"/>
              </a:rPr>
              <a:t>References</a:t>
            </a:r>
            <a:endParaRPr lang="th-TH" sz="5400" b="1" smtClean="0">
              <a:latin typeface="Angsana New" charset="-34"/>
            </a:endParaRPr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th-TH" sz="4000" b="1" smtClean="0">
                <a:latin typeface="Angsana New" charset="-34"/>
              </a:rPr>
              <a:t>วเรศ อุปปาติก </a:t>
            </a:r>
            <a:r>
              <a:rPr lang="th-TH" sz="4000" b="1" u="sng" smtClean="0">
                <a:latin typeface="Angsana New" charset="-34"/>
              </a:rPr>
              <a:t>เศรษฐศาสตร์การเงินและธนาคาร</a:t>
            </a:r>
            <a:r>
              <a:rPr lang="th-TH" sz="4000" b="1" smtClean="0">
                <a:latin typeface="Angsana New" charset="-34"/>
              </a:rPr>
              <a:t> 2544 บทที่ 6 และ 9</a:t>
            </a:r>
          </a:p>
          <a:p>
            <a:pPr eaLnBrk="1" hangingPunct="1"/>
            <a:r>
              <a:rPr lang="th-TH" sz="4000" b="1" smtClean="0">
                <a:latin typeface="Angsana New" charset="-34"/>
              </a:rPr>
              <a:t>อรวรรณ รัตนภากร “โครงสร้างทางการเงินไทยในระดับมหภาค” บทความเสนอในการสัมมนาทางวิชาการประจำปี 2548 จัดโดย คณะเศรษฐศาสตร์ มหาวิทยาลัยธรรมศาสตร์ 14-15 มิถุนายน 2548</a:t>
            </a:r>
          </a:p>
        </p:txBody>
      </p:sp>
      <p:sp>
        <p:nvSpPr>
          <p:cNvPr id="1638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9F9FF8D-C391-41F7-91FB-73D5D9FF6309}" type="slidenum">
              <a:rPr lang="en-US" smtClean="0">
                <a:cs typeface="Angsana New" charset="-34"/>
              </a:rPr>
              <a:pPr/>
              <a:t>2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l" eaLnBrk="1" hangingPunct="1"/>
            <a:r>
              <a:rPr lang="en-US" sz="3600" b="1" smtClean="0">
                <a:latin typeface="Times New Roman" pitchFamily="18" charset="0"/>
              </a:rPr>
              <a:t>References</a:t>
            </a:r>
            <a:endParaRPr lang="th-TH" sz="3600" b="1" smtClean="0">
              <a:latin typeface="Times New Roman" pitchFamily="18" charset="0"/>
            </a:endParaRPr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th-TH" sz="4000" b="1" smtClean="0"/>
              <a:t>ธาริษา วัฒนเกส  “การเปิดเสรีและเสถียรภาพของระบบธนาคารพาณิชย์ไทย” เอกสารวิจัยส่วนบุคคลตามหลักสูตรการป้องกันราชอาณาจักรภาครัฐ เอกชน และการเมือง รุ่นที่ 3 พ.ศ. 2548-49</a:t>
            </a:r>
            <a:r>
              <a:rPr lang="en-US" sz="4000" b="1" smtClean="0"/>
              <a:t> </a:t>
            </a:r>
            <a:r>
              <a:rPr lang="en-US" sz="4000" b="1" smtClean="0">
                <a:latin typeface="Angsana New" charset="-34"/>
              </a:rPr>
              <a:t>http://www.bot.or.th/Thai/FinancialInstitutions/FIStructure/FI_System/THFISYS/Documents/Thai_FISystem.pdf</a:t>
            </a:r>
          </a:p>
        </p:txBody>
      </p:sp>
      <p:sp>
        <p:nvSpPr>
          <p:cNvPr id="17411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DF302B9C-F1CB-4F9C-988B-A9F0D9FEDC1B}" type="slidenum">
              <a:rPr lang="en-US" sz="1400"/>
              <a:pPr algn="r"/>
              <a:t>3</a:t>
            </a:fld>
            <a:endParaRPr lang="th-TH" sz="1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4800" b="1" smtClean="0">
                <a:latin typeface="Angsana New" charset="-34"/>
              </a:rPr>
              <a:t>References</a:t>
            </a:r>
            <a:endParaRPr lang="th-TH" sz="4800" b="1" smtClean="0"/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th-TH" sz="4000" b="1" smtClean="0">
                <a:latin typeface="Angsana New" charset="-34"/>
              </a:rPr>
              <a:t>รุ่ง โปษยานนท์ มัลลิกะมาส, ดอน นาครทรรพ     และ ผจงจิต จิตตะมัย “ความท้าทายของธนาคารพาณิชย์ภายใต้การเปลี่ยนแปลงของสภาพแวดล้อมทางเศรษฐกิจและการเงิน” บทความเสนอในการสัมมนาทางวิชาการประจำปี 2548 จัดโดยธนาคารแห่งประเทศไทย </a:t>
            </a:r>
          </a:p>
        </p:txBody>
      </p:sp>
      <p:sp>
        <p:nvSpPr>
          <p:cNvPr id="1843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7CE0330-6541-4839-B581-24087343C9EA}" type="slidenum">
              <a:rPr lang="en-US" smtClean="0">
                <a:cs typeface="Angsana New" charset="-34"/>
              </a:rPr>
              <a:pPr/>
              <a:t>4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5400" b="1" smtClean="0">
                <a:latin typeface="Angsana New" charset="-34"/>
              </a:rPr>
              <a:t>Introduction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4400" b="1" smtClean="0">
                <a:latin typeface="Angsana New" charset="-34"/>
              </a:rPr>
              <a:t>Financial sector</a:t>
            </a:r>
            <a:r>
              <a:rPr lang="th-TH" sz="4400" b="1" smtClean="0">
                <a:latin typeface="Angsana New" charset="-34"/>
              </a:rPr>
              <a:t>: </a:t>
            </a:r>
            <a:r>
              <a:rPr lang="en-US" sz="4400" b="1" smtClean="0">
                <a:latin typeface="Angsana New" charset="-34"/>
              </a:rPr>
              <a:t>saving, lending, borrowing, investing</a:t>
            </a:r>
            <a:r>
              <a:rPr lang="th-TH" sz="4400" b="1" smtClean="0">
                <a:latin typeface="Angsana New" charset="-34"/>
              </a:rPr>
              <a:t> </a:t>
            </a:r>
          </a:p>
          <a:p>
            <a:pPr lvl="1" eaLnBrk="1" hangingPunct="1"/>
            <a:r>
              <a:rPr lang="en-US" sz="4400" b="1" smtClean="0">
                <a:latin typeface="Angsana New" charset="-34"/>
              </a:rPr>
              <a:t>Role of </a:t>
            </a:r>
            <a:r>
              <a:rPr lang="th-TH" sz="4400" b="1" smtClean="0">
                <a:latin typeface="Angsana New" charset="-34"/>
              </a:rPr>
              <a:t> intermediation</a:t>
            </a:r>
            <a:r>
              <a:rPr lang="en-US" sz="4400" b="1" smtClean="0">
                <a:latin typeface="Angsana New" charset="-34"/>
              </a:rPr>
              <a:t> between savers and investors</a:t>
            </a:r>
          </a:p>
          <a:p>
            <a:pPr lvl="1" eaLnBrk="1" hangingPunct="1"/>
            <a:r>
              <a:rPr lang="en-US" sz="4400" b="1" smtClean="0">
                <a:latin typeface="Angsana New" charset="-34"/>
              </a:rPr>
              <a:t>Promote efficiency in resource allocation</a:t>
            </a:r>
            <a:endParaRPr lang="th-TH" sz="4400" b="1" smtClean="0">
              <a:latin typeface="Angsana New" charset="-34"/>
            </a:endParaRPr>
          </a:p>
        </p:txBody>
      </p:sp>
      <p:sp>
        <p:nvSpPr>
          <p:cNvPr id="1945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0404801-2C36-4F28-A0DE-6D84C5755087}" type="slidenum">
              <a:rPr lang="en-US" smtClean="0">
                <a:cs typeface="Angsana New" charset="-34"/>
              </a:rPr>
              <a:pPr/>
              <a:t>5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pPr algn="l" eaLnBrk="1" hangingPunct="1"/>
            <a:r>
              <a:rPr lang="en-US" sz="4800" b="1" smtClean="0">
                <a:latin typeface="Angsana New" charset="-34"/>
              </a:rPr>
              <a:t>Structure of financial sector</a:t>
            </a:r>
            <a:endParaRPr lang="th-TH" sz="4800" b="1" smtClean="0">
              <a:latin typeface="Angsana New" charset="-34"/>
            </a:endParaRPr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4400" b="1" smtClean="0">
                <a:latin typeface="Angsana New" charset="-34"/>
              </a:rPr>
              <a:t>Informal and formal sector</a:t>
            </a:r>
            <a:endParaRPr lang="th-TH" sz="4400" b="1" smtClean="0">
              <a:latin typeface="Angsana New" charset="-34"/>
            </a:endParaRPr>
          </a:p>
          <a:p>
            <a:pPr eaLnBrk="1" hangingPunct="1"/>
            <a:r>
              <a:rPr lang="en-US" sz="4400" b="1" smtClean="0">
                <a:latin typeface="Angsana New" charset="-34"/>
              </a:rPr>
              <a:t>Informal sector</a:t>
            </a:r>
            <a:r>
              <a:rPr lang="th-TH" sz="4400" b="1" smtClean="0">
                <a:latin typeface="Angsana New" charset="-34"/>
              </a:rPr>
              <a:t>: </a:t>
            </a:r>
            <a:r>
              <a:rPr lang="en-US" sz="4400" b="1" smtClean="0">
                <a:latin typeface="Angsana New" charset="-34"/>
              </a:rPr>
              <a:t>No state regulation e.g. personal loans</a:t>
            </a:r>
            <a:endParaRPr lang="th-TH" sz="4400" b="1" smtClean="0">
              <a:latin typeface="Angsana New" charset="-34"/>
            </a:endParaRPr>
          </a:p>
          <a:p>
            <a:pPr lvl="1" eaLnBrk="1" hangingPunct="1"/>
            <a:r>
              <a:rPr lang="th-TH" sz="4000" b="1" smtClean="0">
                <a:latin typeface="Angsana New" charset="-34"/>
              </a:rPr>
              <a:t>	</a:t>
            </a:r>
            <a:r>
              <a:rPr lang="en-US" sz="4400" b="1" smtClean="0">
                <a:latin typeface="Angsana New" charset="-34"/>
              </a:rPr>
              <a:t>was significant (90% of total credit in 1962)</a:t>
            </a:r>
            <a:endParaRPr lang="th-TH" sz="4400" b="1" smtClean="0">
              <a:latin typeface="Angsana New" charset="-34"/>
            </a:endParaRPr>
          </a:p>
          <a:p>
            <a:pPr lvl="1" eaLnBrk="1" hangingPunct="1"/>
            <a:r>
              <a:rPr lang="en-US" sz="4400" b="1" smtClean="0">
                <a:latin typeface="Angsana New" charset="-34"/>
              </a:rPr>
              <a:t>but much reduced and replaced by formal sector</a:t>
            </a:r>
            <a:endParaRPr lang="th-TH" sz="4400" b="1" smtClean="0">
              <a:latin typeface="Angsana New" charset="-34"/>
            </a:endParaRPr>
          </a:p>
        </p:txBody>
      </p:sp>
      <p:sp>
        <p:nvSpPr>
          <p:cNvPr id="2048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4DF6033-B377-477A-A058-139E7044670C}" type="slidenum">
              <a:rPr lang="en-US" smtClean="0">
                <a:cs typeface="Angsana New" charset="-34"/>
              </a:rPr>
              <a:pPr/>
              <a:t>6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pPr algn="l" eaLnBrk="1" hangingPunct="1"/>
            <a:r>
              <a:rPr lang="en-US" sz="4800" b="1" smtClean="0">
                <a:latin typeface="Angsana New" charset="-34"/>
              </a:rPr>
              <a:t>Structure of financial sector</a:t>
            </a:r>
            <a:endParaRPr lang="th-TH" sz="4800" b="1" smtClean="0"/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4400" b="1" smtClean="0">
                <a:latin typeface="Angsana New" charset="-34"/>
              </a:rPr>
              <a:t>Formal sector</a:t>
            </a:r>
            <a:r>
              <a:rPr lang="th-TH" sz="4400" b="1" smtClean="0">
                <a:latin typeface="Angsana New" charset="-34"/>
              </a:rPr>
              <a:t>: </a:t>
            </a:r>
            <a:r>
              <a:rPr lang="en-US" sz="4400" b="1" smtClean="0">
                <a:latin typeface="Angsana New" charset="-34"/>
              </a:rPr>
              <a:t>supervised  and regulated by Bank of Thailand and other agencies</a:t>
            </a:r>
            <a:endParaRPr lang="th-TH" sz="4400" b="1" smtClean="0">
              <a:latin typeface="Angsana New" charset="-34"/>
            </a:endParaRPr>
          </a:p>
          <a:p>
            <a:pPr lvl="1" eaLnBrk="1" hangingPunct="1"/>
            <a:r>
              <a:rPr lang="th-TH" sz="4000" b="1" smtClean="0">
                <a:latin typeface="Angsana New" charset="-34"/>
              </a:rPr>
              <a:t>	</a:t>
            </a:r>
            <a:r>
              <a:rPr lang="en-US" sz="4400" b="1" smtClean="0">
                <a:latin typeface="Angsana New" charset="-34"/>
              </a:rPr>
              <a:t>financial institutions, capital market</a:t>
            </a:r>
            <a:endParaRPr lang="th-TH" sz="4400" b="1" smtClean="0">
              <a:latin typeface="Angsana New" charset="-34"/>
            </a:endParaRPr>
          </a:p>
        </p:txBody>
      </p:sp>
      <p:sp>
        <p:nvSpPr>
          <p:cNvPr id="2150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198AB67-224C-4718-93CE-B7C8C67C03FF}" type="slidenum">
              <a:rPr lang="en-US" smtClean="0">
                <a:cs typeface="Angsana New" charset="-34"/>
              </a:rPr>
              <a:pPr/>
              <a:t>7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990600"/>
            <a:ext cx="83820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TextBox 3"/>
          <p:cNvSpPr txBox="1">
            <a:spLocks noChangeArrowheads="1"/>
          </p:cNvSpPr>
          <p:nvPr/>
        </p:nvSpPr>
        <p:spPr bwMode="auto">
          <a:xfrm>
            <a:off x="2895600" y="228600"/>
            <a:ext cx="2584450" cy="7699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sz="4400" b="1"/>
              <a:t>การเงินในระบบ</a:t>
            </a:r>
            <a:endParaRPr lang="en-US" sz="4400" b="1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pPr algn="l" eaLnBrk="1" hangingPunct="1"/>
            <a:r>
              <a:rPr lang="en-US" sz="4800" b="1" smtClean="0">
                <a:latin typeface="Angsana New" charset="-34"/>
              </a:rPr>
              <a:t>Structure of financial sector</a:t>
            </a:r>
            <a:endParaRPr lang="th-TH" sz="4800" b="1" smtClean="0"/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4400" b="1" smtClean="0">
                <a:latin typeface="Angsana New" charset="-34"/>
              </a:rPr>
              <a:t>Financial institutions</a:t>
            </a:r>
            <a:r>
              <a:rPr lang="th-TH" sz="4400" b="1" smtClean="0">
                <a:latin typeface="Angsana New" charset="-34"/>
              </a:rPr>
              <a:t>:</a:t>
            </a:r>
          </a:p>
          <a:p>
            <a:pPr lvl="1" eaLnBrk="1" hangingPunct="1"/>
            <a:r>
              <a:rPr lang="en-US" sz="4400" b="1" smtClean="0">
                <a:latin typeface="Angsana New" charset="-34"/>
              </a:rPr>
              <a:t>Commercial banks</a:t>
            </a:r>
            <a:endParaRPr lang="th-TH" sz="4400" b="1" smtClean="0">
              <a:latin typeface="Angsana New" charset="-34"/>
            </a:endParaRPr>
          </a:p>
          <a:p>
            <a:pPr lvl="1" eaLnBrk="1" hangingPunct="1"/>
            <a:r>
              <a:rPr lang="en-US" sz="4400" b="1" smtClean="0">
                <a:latin typeface="Angsana New" charset="-34"/>
              </a:rPr>
              <a:t>Development banks </a:t>
            </a:r>
            <a:r>
              <a:rPr lang="th-TH" sz="4400" b="1" smtClean="0">
                <a:latin typeface="Angsana New" charset="-34"/>
              </a:rPr>
              <a:t>(</a:t>
            </a:r>
            <a:r>
              <a:rPr lang="en-US" sz="4400" b="1" smtClean="0">
                <a:latin typeface="Angsana New" charset="-34"/>
              </a:rPr>
              <a:t>Savings, Housing,</a:t>
            </a:r>
            <a:r>
              <a:rPr lang="th-TH" sz="4400" b="1" smtClean="0">
                <a:latin typeface="Angsana New" charset="-34"/>
              </a:rPr>
              <a:t> SME </a:t>
            </a:r>
            <a:r>
              <a:rPr lang="en-US" sz="4400" b="1" smtClean="0">
                <a:latin typeface="Angsana New" charset="-34"/>
              </a:rPr>
              <a:t> and </a:t>
            </a:r>
            <a:r>
              <a:rPr lang="th-TH" sz="4400" b="1" smtClean="0">
                <a:latin typeface="Angsana New" charset="-34"/>
              </a:rPr>
              <a:t>EXIM)</a:t>
            </a:r>
          </a:p>
        </p:txBody>
      </p:sp>
      <p:sp>
        <p:nvSpPr>
          <p:cNvPr id="2355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66AB6A2-4BB2-4A1B-99D6-6914C4301B78}" type="slidenum">
              <a:rPr lang="en-US" smtClean="0">
                <a:cs typeface="Angsana New" charset="-34"/>
              </a:rPr>
              <a:pPr/>
              <a:t>9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pPr algn="l" eaLnBrk="1" hangingPunct="1"/>
            <a:r>
              <a:rPr lang="en-US" sz="4800" b="1" smtClean="0">
                <a:latin typeface="Angsana New" charset="-34"/>
              </a:rPr>
              <a:t>Structure of financial sector</a:t>
            </a:r>
            <a:endParaRPr lang="th-TH" sz="4800" b="1" smtClean="0"/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4400" b="1" smtClean="0">
                <a:latin typeface="Angsana New" charset="-34"/>
              </a:rPr>
              <a:t>Financial institutions</a:t>
            </a:r>
            <a:r>
              <a:rPr lang="th-TH" sz="4400" b="1" smtClean="0">
                <a:latin typeface="Angsana New" charset="-34"/>
              </a:rPr>
              <a:t>:</a:t>
            </a:r>
          </a:p>
          <a:p>
            <a:pPr lvl="1" eaLnBrk="1" hangingPunct="1"/>
            <a:r>
              <a:rPr lang="en-US" sz="4400" b="1" smtClean="0">
                <a:latin typeface="Angsana New" charset="-34"/>
              </a:rPr>
              <a:t>non banks (finance companies, securities companies, asset management, small credit providers)</a:t>
            </a:r>
            <a:endParaRPr lang="th-TH" sz="4400" b="1" smtClean="0">
              <a:latin typeface="Angsana New" charset="-34"/>
            </a:endParaRPr>
          </a:p>
          <a:p>
            <a:pPr lvl="1" eaLnBrk="1" hangingPunct="1"/>
            <a:r>
              <a:rPr lang="en-US" sz="4400" b="1" smtClean="0">
                <a:latin typeface="Angsana New" charset="-34"/>
              </a:rPr>
              <a:t>Others (insurance, agricultural and savings co-operatives, pawn shops)</a:t>
            </a:r>
            <a:endParaRPr lang="th-TH" sz="4400" b="1" smtClean="0">
              <a:latin typeface="Angsana New" charset="-34"/>
            </a:endParaRPr>
          </a:p>
        </p:txBody>
      </p:sp>
      <p:sp>
        <p:nvSpPr>
          <p:cNvPr id="2457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A5F28DC-F4FB-4D08-9DA2-BA6EEA62B85F}" type="slidenum">
              <a:rPr lang="en-US" smtClean="0">
                <a:cs typeface="Angsana New" charset="-34"/>
              </a:rPr>
              <a:pPr/>
              <a:t>10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>
          <a:ln>
            <a:solidFill>
              <a:srgbClr val="FF0000"/>
            </a:solidFill>
          </a:ln>
        </p:spPr>
        <p:txBody>
          <a:bodyPr/>
          <a:lstStyle/>
          <a:p>
            <a:pPr algn="l" eaLnBrk="1" hangingPunct="1"/>
            <a:r>
              <a:rPr lang="en-US" sz="4800" b="1" smtClean="0">
                <a:latin typeface="Angsana New" charset="-34"/>
              </a:rPr>
              <a:t>Structure of financial sector</a:t>
            </a:r>
            <a:endParaRPr lang="th-TH" sz="4800" b="1" smtClean="0"/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4400" b="1" smtClean="0">
                <a:latin typeface="Angsana New" charset="-34"/>
              </a:rPr>
              <a:t>Commercial banks play biggest role</a:t>
            </a:r>
          </a:p>
          <a:p>
            <a:pPr eaLnBrk="1" hangingPunct="1"/>
            <a:r>
              <a:rPr lang="en-US" sz="4400" b="1" smtClean="0">
                <a:latin typeface="Angsana New" charset="-34"/>
              </a:rPr>
              <a:t>But capital market has expanded after the 1997 crisis</a:t>
            </a:r>
            <a:endParaRPr lang="th-TH" sz="4400" b="1" smtClean="0">
              <a:latin typeface="Angsana New" charset="-34"/>
            </a:endParaRPr>
          </a:p>
        </p:txBody>
      </p:sp>
      <p:sp>
        <p:nvSpPr>
          <p:cNvPr id="2560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7526A5-1966-41C3-B8AB-206CC7D8FEC5}" type="slidenum">
              <a:rPr lang="en-US" smtClean="0">
                <a:cs typeface="Angsana New" charset="-34"/>
              </a:rPr>
              <a:pPr/>
              <a:t>11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1">
              <a:lumMod val="90000"/>
            </a:schemeClr>
          </a:solidFill>
          <a:ln>
            <a:solidFill>
              <a:srgbClr val="0070C0"/>
            </a:solidFill>
          </a:ln>
        </p:spPr>
        <p:txBody>
          <a:bodyPr/>
          <a:lstStyle/>
          <a:p>
            <a:pPr algn="l" eaLnBrk="1" hangingPunct="1">
              <a:defRPr/>
            </a:pPr>
            <a:r>
              <a:rPr lang="en-US" sz="4800" b="1" dirty="0" smtClean="0">
                <a:latin typeface="Angsana New" pitchFamily="18" charset="-34"/>
              </a:rPr>
              <a:t>Commercial banks </a:t>
            </a:r>
            <a:r>
              <a:rPr lang="th-TH" sz="4800" b="1" dirty="0" smtClean="0">
                <a:latin typeface="Angsana New" pitchFamily="18" charset="-34"/>
              </a:rPr>
              <a:t>(</a:t>
            </a:r>
            <a:r>
              <a:rPr lang="en-US" sz="4800" b="1" dirty="0" smtClean="0">
                <a:latin typeface="Angsana New" pitchFamily="18" charset="-34"/>
              </a:rPr>
              <a:t>before the crisis</a:t>
            </a:r>
            <a:r>
              <a:rPr lang="th-TH" sz="4800" b="1" dirty="0" smtClean="0">
                <a:latin typeface="Angsana New" pitchFamily="18" charset="-34"/>
              </a:rPr>
              <a:t>)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4400" b="1" smtClean="0">
                <a:latin typeface="Angsana New" charset="-34"/>
              </a:rPr>
              <a:t>Before</a:t>
            </a:r>
            <a:r>
              <a:rPr lang="th-TH" sz="4400" b="1" smtClean="0">
                <a:latin typeface="Angsana New" charset="-34"/>
              </a:rPr>
              <a:t> WW2</a:t>
            </a:r>
            <a:r>
              <a:rPr lang="en-US" sz="4400" b="1" smtClean="0">
                <a:latin typeface="Angsana New" charset="-34"/>
              </a:rPr>
              <a:t>, </a:t>
            </a:r>
            <a:r>
              <a:rPr lang="th-TH" sz="4400" b="1" smtClean="0">
                <a:latin typeface="Angsana New" charset="-34"/>
              </a:rPr>
              <a:t> </a:t>
            </a:r>
            <a:r>
              <a:rPr lang="en-US" sz="4400" b="1" smtClean="0">
                <a:latin typeface="Angsana New" charset="-34"/>
              </a:rPr>
              <a:t>foreign banks dominated; business mainly related to foreign trade transactions</a:t>
            </a:r>
            <a:endParaRPr lang="th-TH" sz="4400" b="1" smtClean="0">
              <a:latin typeface="Angsana New" charset="-34"/>
            </a:endParaRPr>
          </a:p>
          <a:p>
            <a:pPr eaLnBrk="1" hangingPunct="1"/>
            <a:r>
              <a:rPr lang="en-US" sz="4400" b="1" smtClean="0">
                <a:latin typeface="Angsana New" charset="-34"/>
              </a:rPr>
              <a:t>During</a:t>
            </a:r>
            <a:r>
              <a:rPr lang="th-TH" sz="4400" b="1" smtClean="0">
                <a:latin typeface="Angsana New" charset="-34"/>
              </a:rPr>
              <a:t> WW2  </a:t>
            </a:r>
            <a:r>
              <a:rPr lang="en-US" sz="4400" b="1" smtClean="0">
                <a:latin typeface="Angsana New" charset="-34"/>
              </a:rPr>
              <a:t>Thai banks started to play more role e.g. Bangkok Bank and Kasokornthai Bank</a:t>
            </a:r>
            <a:endParaRPr lang="th-TH" sz="4400" b="1" smtClean="0">
              <a:latin typeface="Angsana New" charset="-34"/>
            </a:endParaRPr>
          </a:p>
          <a:p>
            <a:pPr eaLnBrk="1" hangingPunct="1"/>
            <a:r>
              <a:rPr lang="en-US" sz="4400" b="1" smtClean="0">
                <a:latin typeface="Angsana New" charset="-34"/>
              </a:rPr>
              <a:t>In 1942, the Bank of Thailand was established</a:t>
            </a:r>
            <a:endParaRPr lang="th-TH" sz="4400" b="1" smtClean="0">
              <a:latin typeface="Angsana New" charset="-34"/>
            </a:endParaRPr>
          </a:p>
        </p:txBody>
      </p:sp>
      <p:sp>
        <p:nvSpPr>
          <p:cNvPr id="2662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9CC7DC1-5E71-4E40-B0F0-F623BA73FA09}" type="slidenum">
              <a:rPr lang="en-US" smtClean="0">
                <a:cs typeface="Angsana New" charset="-34"/>
              </a:rPr>
              <a:pPr/>
              <a:t>12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1">
              <a:lumMod val="90000"/>
            </a:schemeClr>
          </a:solidFill>
          <a:ln>
            <a:solidFill>
              <a:srgbClr val="0070C0"/>
            </a:solidFill>
          </a:ln>
        </p:spPr>
        <p:txBody>
          <a:bodyPr/>
          <a:lstStyle/>
          <a:p>
            <a:pPr algn="l" eaLnBrk="1" hangingPunct="1">
              <a:defRPr/>
            </a:pPr>
            <a:r>
              <a:rPr lang="en-US" sz="4800" b="1" dirty="0" smtClean="0">
                <a:latin typeface="Angsana New" pitchFamily="18" charset="-34"/>
              </a:rPr>
              <a:t>Commercial banks </a:t>
            </a:r>
            <a:r>
              <a:rPr lang="th-TH" sz="4800" b="1" dirty="0" smtClean="0">
                <a:latin typeface="Angsana New" pitchFamily="18" charset="-34"/>
              </a:rPr>
              <a:t>(</a:t>
            </a:r>
            <a:r>
              <a:rPr lang="en-US" sz="4800" b="1" dirty="0" smtClean="0">
                <a:latin typeface="Angsana New" pitchFamily="18" charset="-34"/>
              </a:rPr>
              <a:t>before the crisis</a:t>
            </a:r>
            <a:r>
              <a:rPr lang="th-TH" sz="4800" b="1" dirty="0" smtClean="0">
                <a:latin typeface="Angsana New" pitchFamily="18" charset="-34"/>
              </a:rPr>
              <a:t>)</a:t>
            </a:r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4400" b="1" smtClean="0">
                <a:latin typeface="Angsana New" charset="-34"/>
              </a:rPr>
              <a:t>After</a:t>
            </a:r>
            <a:r>
              <a:rPr lang="th-TH" sz="4400" b="1" smtClean="0">
                <a:latin typeface="Angsana New" charset="-34"/>
              </a:rPr>
              <a:t> WW2</a:t>
            </a:r>
            <a:r>
              <a:rPr lang="en-US" sz="4400" b="1" smtClean="0">
                <a:latin typeface="Angsana New" charset="-34"/>
              </a:rPr>
              <a:t> </a:t>
            </a:r>
            <a:r>
              <a:rPr lang="th-TH" sz="4400" b="1" smtClean="0">
                <a:latin typeface="Angsana New" charset="-34"/>
              </a:rPr>
              <a:t> </a:t>
            </a:r>
            <a:endParaRPr lang="en-US" sz="4400" b="1" smtClean="0">
              <a:latin typeface="Angsana New" charset="-34"/>
            </a:endParaRPr>
          </a:p>
          <a:p>
            <a:pPr lvl="1" eaLnBrk="1" hangingPunct="1"/>
            <a:r>
              <a:rPr lang="en-US" sz="4000" b="1" smtClean="0">
                <a:latin typeface="Angsana New" charset="-34"/>
              </a:rPr>
              <a:t>Policy of  “no new entry, no exit” led to “moral hazard” problem</a:t>
            </a:r>
          </a:p>
          <a:p>
            <a:pPr lvl="1" eaLnBrk="1" hangingPunct="1"/>
            <a:r>
              <a:rPr lang="en-US" sz="4000" b="1" smtClean="0">
                <a:latin typeface="Angsana New" charset="-34"/>
              </a:rPr>
              <a:t>Financial liberalization in 1990 allowed Bangkok International Banking Facilities (BIBF), leading to foreign borrowing and financial crisis in 1997</a:t>
            </a:r>
            <a:endParaRPr lang="th-TH" sz="4400" b="1" smtClean="0">
              <a:latin typeface="Angsana New" charset="-34"/>
            </a:endParaRPr>
          </a:p>
        </p:txBody>
      </p:sp>
      <p:sp>
        <p:nvSpPr>
          <p:cNvPr id="2765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CAAF58D-FE93-4D93-A789-2EE760C256FE}" type="slidenum">
              <a:rPr lang="en-US" smtClean="0">
                <a:cs typeface="Angsana New" charset="-34"/>
              </a:rPr>
              <a:pPr/>
              <a:t>13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l" eaLnBrk="1" hangingPunct="1">
              <a:defRPr/>
            </a:pPr>
            <a:r>
              <a:rPr lang="en-US" sz="4800" b="1" dirty="0" smtClean="0">
                <a:latin typeface="Angsana New" pitchFamily="18" charset="-34"/>
              </a:rPr>
              <a:t>Finance and Securities Companies </a:t>
            </a:r>
            <a:br>
              <a:rPr lang="en-US" sz="4800" b="1" dirty="0" smtClean="0">
                <a:latin typeface="Angsana New" pitchFamily="18" charset="-34"/>
              </a:rPr>
            </a:br>
            <a:r>
              <a:rPr lang="en-US" sz="4800" b="1" dirty="0" smtClean="0">
                <a:latin typeface="Angsana New" pitchFamily="18" charset="-34"/>
              </a:rPr>
              <a:t>( before the crisis)</a:t>
            </a:r>
            <a:endParaRPr lang="th-TH" sz="4800" b="1" dirty="0" smtClean="0">
              <a:latin typeface="Angsana New" pitchFamily="18" charset="-34"/>
            </a:endParaRPr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Angsana New" charset="-34"/>
              </a:rPr>
              <a:t>Finance companies are similar to banks, except they cannot accept deposits, so they borrow by issuing promissory notes and lend with higher risk </a:t>
            </a:r>
          </a:p>
          <a:p>
            <a:pPr eaLnBrk="1" hangingPunct="1"/>
            <a:r>
              <a:rPr lang="en-US" sz="4000" b="1" smtClean="0">
                <a:latin typeface="Angsana New" charset="-34"/>
              </a:rPr>
              <a:t>Finance companies were combined with securities brokers, thus subject to risks in stock market</a:t>
            </a:r>
            <a:endParaRPr lang="th-TH" sz="4000" b="1" smtClean="0">
              <a:latin typeface="Angsana New" charset="-34"/>
            </a:endParaRPr>
          </a:p>
        </p:txBody>
      </p:sp>
      <p:sp>
        <p:nvSpPr>
          <p:cNvPr id="2867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B7E1294-FD57-4E18-905F-FDB46618F976}" type="slidenum">
              <a:rPr lang="en-US" smtClean="0">
                <a:cs typeface="Angsana New" charset="-34"/>
              </a:rPr>
              <a:pPr/>
              <a:t>14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algn="l" eaLnBrk="1" hangingPunct="1"/>
            <a:r>
              <a:rPr lang="en-US" sz="4800" b="1" smtClean="0">
                <a:latin typeface="Angsana New" charset="-34"/>
              </a:rPr>
              <a:t>Financial institutions during the 1997 crisis</a:t>
            </a:r>
            <a:endParaRPr lang="th-TH" sz="4800" b="1" smtClean="0">
              <a:latin typeface="Angsana New" charset="-34"/>
            </a:endParaRPr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4400" b="1" smtClean="0">
                <a:latin typeface="Angsana New" charset="-34"/>
              </a:rPr>
              <a:t>Capital outflow, and bubble burst in real estate and stock market led to no confidence in financial institutions (start with finance and securities companies and then banks)</a:t>
            </a:r>
          </a:p>
          <a:p>
            <a:pPr eaLnBrk="1" hangingPunct="1"/>
            <a:r>
              <a:rPr lang="en-US" sz="4400" b="1" smtClean="0">
                <a:latin typeface="Angsana New" charset="-34"/>
              </a:rPr>
              <a:t>Bank run, liquidity problem, and finally insolvency problem</a:t>
            </a:r>
            <a:endParaRPr lang="th-TH" sz="4400" b="1" smtClean="0">
              <a:latin typeface="Angsana New" charset="-34"/>
            </a:endParaRPr>
          </a:p>
        </p:txBody>
      </p:sp>
      <p:sp>
        <p:nvSpPr>
          <p:cNvPr id="2969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DF127AD-A877-4A74-8ADC-B4163D1F69E1}" type="slidenum">
              <a:rPr lang="en-US" smtClean="0">
                <a:cs typeface="Angsana New" charset="-34"/>
              </a:rPr>
              <a:pPr/>
              <a:t>15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algn="l" eaLnBrk="1" hangingPunct="1"/>
            <a:r>
              <a:rPr lang="en-US" sz="4800" b="1" smtClean="0">
                <a:latin typeface="Angsana New" charset="-34"/>
              </a:rPr>
              <a:t>Financial institutions during the 1997 crisis</a:t>
            </a:r>
            <a:endParaRPr lang="th-TH" sz="4800" b="1" smtClean="0">
              <a:latin typeface="Angsana New" charset="-34"/>
            </a:endParaRPr>
          </a:p>
        </p:txBody>
      </p:sp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</p:spPr>
        <p:txBody>
          <a:bodyPr/>
          <a:lstStyle/>
          <a:p>
            <a:pPr eaLnBrk="1" hangingPunct="1"/>
            <a:r>
              <a:rPr lang="en-US" sz="4400" b="1" smtClean="0">
                <a:latin typeface="Angsana New" charset="-34"/>
              </a:rPr>
              <a:t>BOT  and Finance Ministry intervened by:</a:t>
            </a:r>
          </a:p>
          <a:p>
            <a:pPr lvl="1" eaLnBrk="1" hangingPunct="1"/>
            <a:r>
              <a:rPr lang="en-US" sz="4000" b="1" smtClean="0">
                <a:latin typeface="Angsana New" charset="-34"/>
              </a:rPr>
              <a:t>FIDF took over weak finance co’s and banks</a:t>
            </a:r>
          </a:p>
          <a:p>
            <a:pPr lvl="1" eaLnBrk="1" hangingPunct="1"/>
            <a:r>
              <a:rPr lang="en-US" sz="4000" b="1" smtClean="0">
                <a:latin typeface="Angsana New" charset="-34"/>
              </a:rPr>
              <a:t>New organizations dealing with bad assets</a:t>
            </a:r>
          </a:p>
          <a:p>
            <a:pPr lvl="1" eaLnBrk="1" hangingPunct="1"/>
            <a:r>
              <a:rPr lang="en-US" sz="4000" b="1" smtClean="0">
                <a:latin typeface="Angsana New" charset="-34"/>
              </a:rPr>
              <a:t>Allowed 49% foreign ownership in banks for 10 years (ABN Amro, DBS, Standard Chartered, UOB)</a:t>
            </a:r>
          </a:p>
          <a:p>
            <a:pPr lvl="1" eaLnBrk="1" hangingPunct="1"/>
            <a:r>
              <a:rPr lang="en-US" sz="4000" b="1" smtClean="0">
                <a:latin typeface="Angsana New" charset="-34"/>
              </a:rPr>
              <a:t>100% deposit guarantee by the government</a:t>
            </a:r>
            <a:endParaRPr lang="th-TH" sz="4000" b="1" smtClean="0">
              <a:latin typeface="Angsana New" charset="-34"/>
            </a:endParaRPr>
          </a:p>
        </p:txBody>
      </p:sp>
      <p:sp>
        <p:nvSpPr>
          <p:cNvPr id="307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84152A1-B09C-4B12-A524-A1ABCEEF7F91}" type="slidenum">
              <a:rPr lang="en-US" smtClean="0">
                <a:cs typeface="Angsana New" charset="-34"/>
              </a:rPr>
              <a:pPr/>
              <a:t>16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algn="l" eaLnBrk="1" hangingPunct="1"/>
            <a:r>
              <a:rPr lang="en-US" sz="4800" b="1" smtClean="0">
                <a:latin typeface="Angsana New" charset="-34"/>
              </a:rPr>
              <a:t>Financial institutions during the 1997 crisis</a:t>
            </a:r>
            <a:endParaRPr lang="th-TH" sz="4800" b="1" smtClean="0">
              <a:latin typeface="Angsana New" charset="-34"/>
            </a:endParaRPr>
          </a:p>
        </p:txBody>
      </p:sp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4400" b="1" smtClean="0">
                <a:latin typeface="Angsana New" charset="-34"/>
              </a:rPr>
              <a:t>Government finances FIDF through sale of bonds : taxpayers’ burden</a:t>
            </a:r>
          </a:p>
          <a:p>
            <a:pPr eaLnBrk="1" hangingPunct="1"/>
            <a:r>
              <a:rPr lang="en-US" sz="4400" b="1" smtClean="0">
                <a:latin typeface="Angsana New" charset="-34"/>
              </a:rPr>
              <a:t>Now 15 banks: Big Four + Medium + Retail banks</a:t>
            </a:r>
          </a:p>
          <a:p>
            <a:pPr eaLnBrk="1" hangingPunct="1"/>
            <a:r>
              <a:rPr lang="en-US" sz="4400" b="1" smtClean="0">
                <a:latin typeface="Angsana New" charset="-34"/>
              </a:rPr>
              <a:t>Many banks are majority-owned by foreign banks</a:t>
            </a:r>
            <a:endParaRPr lang="th-TH" sz="4000" b="1" smtClean="0">
              <a:latin typeface="Angsana New" charset="-34"/>
            </a:endParaRPr>
          </a:p>
        </p:txBody>
      </p:sp>
      <p:sp>
        <p:nvSpPr>
          <p:cNvPr id="3174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533D129-03BD-4806-95F6-69DF68CE8AE4}" type="slidenum">
              <a:rPr lang="en-US" smtClean="0">
                <a:cs typeface="Angsana New" charset="-34"/>
              </a:rPr>
              <a:pPr/>
              <a:t>17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/>
          <p:cNvSpPr>
            <a:spLocks noGrp="1"/>
          </p:cNvSpPr>
          <p:nvPr>
            <p:ph type="title"/>
          </p:nvPr>
        </p:nvSpPr>
        <p:spPr>
          <a:solidFill>
            <a:srgbClr val="FF66FF"/>
          </a:solidFill>
        </p:spPr>
        <p:txBody>
          <a:bodyPr/>
          <a:lstStyle/>
          <a:p>
            <a:pPr eaLnBrk="1" hangingPunct="1"/>
            <a:r>
              <a:rPr lang="en-US" sz="6000" b="1" smtClean="0">
                <a:latin typeface="Angsana New" charset="-34"/>
              </a:rPr>
              <a:t>FI Recovery 2003- Present</a:t>
            </a:r>
          </a:p>
        </p:txBody>
      </p:sp>
      <p:sp>
        <p:nvSpPr>
          <p:cNvPr id="3481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4400" b="1" smtClean="0">
                <a:latin typeface="Angsana New" charset="-34"/>
              </a:rPr>
              <a:t>Past lessons: important to have sound system with adequate nationwide services</a:t>
            </a:r>
          </a:p>
          <a:p>
            <a:pPr eaLnBrk="1" hangingPunct="1"/>
            <a:r>
              <a:rPr lang="en-US" sz="4400" b="1" smtClean="0">
                <a:latin typeface="Angsana New" charset="-34"/>
              </a:rPr>
              <a:t>FI Development Plan for nationwide financial service (rural and SME) and adaptive to future changes (universal banking) in 5-10 years</a:t>
            </a:r>
          </a:p>
          <a:p>
            <a:pPr eaLnBrk="1" hangingPunct="1"/>
            <a:endParaRPr lang="en-US" sz="4400" b="1" smtClean="0">
              <a:latin typeface="Angsana New" charset="-34"/>
            </a:endParaRPr>
          </a:p>
        </p:txBody>
      </p:sp>
      <p:sp>
        <p:nvSpPr>
          <p:cNvPr id="3481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2A1BC07-1D87-4124-9800-CD1CC4BF395B}" type="slidenum">
              <a:rPr lang="en-US" smtClean="0">
                <a:cs typeface="Angsana New" charset="-34"/>
              </a:rPr>
              <a:pPr/>
              <a:t>19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le 1"/>
          <p:cNvSpPr>
            <a:spLocks noGrp="1"/>
          </p:cNvSpPr>
          <p:nvPr>
            <p:ph type="title"/>
          </p:nvPr>
        </p:nvSpPr>
        <p:spPr>
          <a:solidFill>
            <a:srgbClr val="FF66FF"/>
          </a:solidFill>
        </p:spPr>
        <p:txBody>
          <a:bodyPr/>
          <a:lstStyle/>
          <a:p>
            <a:pPr eaLnBrk="1" hangingPunct="1"/>
            <a:r>
              <a:rPr lang="en-US" sz="6000" b="1" smtClean="0">
                <a:latin typeface="Angsana New" charset="-34"/>
              </a:rPr>
              <a:t>FI Recovery 2003- Present</a:t>
            </a:r>
          </a:p>
        </p:txBody>
      </p:sp>
      <p:sp>
        <p:nvSpPr>
          <p:cNvPr id="3584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4400" b="1" smtClean="0">
                <a:latin typeface="Angsana New" charset="-34"/>
              </a:rPr>
              <a:t>New Financial Institution Law 2008 enables BOT to improve its regulatory practices</a:t>
            </a:r>
          </a:p>
          <a:p>
            <a:pPr lvl="1" eaLnBrk="1" hangingPunct="1"/>
            <a:r>
              <a:rPr lang="en-US" sz="4000" b="1" smtClean="0">
                <a:latin typeface="Angsana New" charset="-34"/>
              </a:rPr>
              <a:t> All financial institutions in one law</a:t>
            </a:r>
          </a:p>
          <a:p>
            <a:pPr lvl="1" eaLnBrk="1" hangingPunct="1"/>
            <a:r>
              <a:rPr lang="en-US" sz="4000" b="1" smtClean="0">
                <a:latin typeface="Angsana New" charset="-34"/>
              </a:rPr>
              <a:t>Improvements of supervision tools for better risk management</a:t>
            </a:r>
          </a:p>
          <a:p>
            <a:pPr lvl="1" eaLnBrk="1" hangingPunct="1"/>
            <a:r>
              <a:rPr lang="en-US" sz="4000" b="1" smtClean="0">
                <a:latin typeface="Angsana New" charset="-34"/>
              </a:rPr>
              <a:t>More power and transparency by BOT in dealing with “problem institutions”</a:t>
            </a:r>
          </a:p>
          <a:p>
            <a:pPr lvl="1" eaLnBrk="1" hangingPunct="1"/>
            <a:endParaRPr lang="en-US" sz="4000" b="1" smtClean="0">
              <a:latin typeface="Angsana New" charset="-34"/>
            </a:endParaRPr>
          </a:p>
          <a:p>
            <a:pPr eaLnBrk="1" hangingPunct="1">
              <a:buFontTx/>
              <a:buNone/>
            </a:pPr>
            <a:endParaRPr lang="en-US" sz="4400" b="1" smtClean="0">
              <a:latin typeface="Angsana New" charset="-34"/>
            </a:endParaRPr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37598DD-29A8-427C-82FD-D168A29DB24E}" type="slidenum">
              <a:rPr lang="en-US" smtClean="0">
                <a:cs typeface="Angsana New" charset="-34"/>
              </a:rPr>
              <a:pPr/>
              <a:t>20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le 1"/>
          <p:cNvSpPr>
            <a:spLocks noGrp="1"/>
          </p:cNvSpPr>
          <p:nvPr>
            <p:ph type="title"/>
          </p:nvPr>
        </p:nvSpPr>
        <p:spPr>
          <a:solidFill>
            <a:srgbClr val="FF66FF"/>
          </a:solidFill>
        </p:spPr>
        <p:txBody>
          <a:bodyPr/>
          <a:lstStyle/>
          <a:p>
            <a:pPr eaLnBrk="1" hangingPunct="1"/>
            <a:r>
              <a:rPr lang="en-US" sz="6000" b="1" smtClean="0">
                <a:latin typeface="Angsana New" charset="-34"/>
              </a:rPr>
              <a:t>FI Recovery 2003- Present</a:t>
            </a:r>
          </a:p>
        </p:txBody>
      </p:sp>
      <p:sp>
        <p:nvSpPr>
          <p:cNvPr id="3686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05800" cy="4953000"/>
          </a:xfrm>
        </p:spPr>
        <p:txBody>
          <a:bodyPr/>
          <a:lstStyle/>
          <a:p>
            <a:pPr eaLnBrk="1" hangingPunct="1"/>
            <a:r>
              <a:rPr lang="en-US" sz="4400" b="1" smtClean="0">
                <a:latin typeface="Angsana New" charset="-34"/>
              </a:rPr>
              <a:t>New Financial Institution Law 2008 enables BOT to improve its regulatory practices</a:t>
            </a:r>
          </a:p>
          <a:p>
            <a:pPr lvl="1" eaLnBrk="1" hangingPunct="1"/>
            <a:r>
              <a:rPr lang="en-US" sz="4000" b="1" smtClean="0">
                <a:latin typeface="Angsana New" charset="-34"/>
              </a:rPr>
              <a:t>10% shareholding limit by one person</a:t>
            </a:r>
          </a:p>
          <a:p>
            <a:pPr lvl="1" eaLnBrk="1" hangingPunct="1"/>
            <a:r>
              <a:rPr lang="en-US" sz="4000" b="1" smtClean="0">
                <a:latin typeface="Angsana New" charset="-34"/>
              </a:rPr>
              <a:t>25% shareholding limit by foreigners (can approve up to 49%)</a:t>
            </a:r>
          </a:p>
          <a:p>
            <a:pPr eaLnBrk="1" hangingPunct="1"/>
            <a:r>
              <a:rPr lang="en-US" sz="4400" b="1" smtClean="0">
                <a:latin typeface="Angsana New" charset="-34"/>
              </a:rPr>
              <a:t>Improvement of “credit bureau” as central information on credit worthiness of debtors</a:t>
            </a:r>
          </a:p>
          <a:p>
            <a:pPr eaLnBrk="1" hangingPunct="1"/>
            <a:endParaRPr lang="en-US" sz="4400" b="1" smtClean="0">
              <a:latin typeface="Angsana New" charset="-34"/>
            </a:endParaRPr>
          </a:p>
        </p:txBody>
      </p:sp>
      <p:sp>
        <p:nvSpPr>
          <p:cNvPr id="3686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41BF535-6E3D-494F-9F01-1B6DCBD4D262}" type="slidenum">
              <a:rPr lang="en-US" smtClean="0">
                <a:cs typeface="Angsana New" charset="-34"/>
              </a:rPr>
              <a:pPr/>
              <a:t>21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/>
          <p:cNvSpPr>
            <a:spLocks noGrp="1"/>
          </p:cNvSpPr>
          <p:nvPr>
            <p:ph type="title"/>
          </p:nvPr>
        </p:nvSpPr>
        <p:spPr>
          <a:solidFill>
            <a:srgbClr val="FF66FF"/>
          </a:solidFill>
        </p:spPr>
        <p:txBody>
          <a:bodyPr/>
          <a:lstStyle/>
          <a:p>
            <a:pPr eaLnBrk="1" hangingPunct="1"/>
            <a:r>
              <a:rPr lang="en-US" sz="6000" b="1" smtClean="0">
                <a:latin typeface="Angsana New" charset="-34"/>
              </a:rPr>
              <a:t>FI Recovery 2003- Present</a:t>
            </a:r>
          </a:p>
        </p:txBody>
      </p:sp>
      <p:sp>
        <p:nvSpPr>
          <p:cNvPr id="37890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pPr eaLnBrk="1" hangingPunct="1"/>
            <a:r>
              <a:rPr lang="en-US" sz="4400" b="1" smtClean="0">
                <a:latin typeface="Angsana New" charset="-34"/>
              </a:rPr>
              <a:t>New Deposit Protection Institution to replace 100% deposit guarantee (moral hazard?)</a:t>
            </a:r>
          </a:p>
          <a:p>
            <a:pPr lvl="1" eaLnBrk="1" hangingPunct="1"/>
            <a:r>
              <a:rPr lang="en-US" sz="4000" b="1" smtClean="0">
                <a:latin typeface="Angsana New" charset="-34"/>
              </a:rPr>
              <a:t>100% guarantee in the first year 2009 (extended to 3 years due to the hamburger crisis)</a:t>
            </a:r>
          </a:p>
          <a:p>
            <a:pPr lvl="1" eaLnBrk="1" hangingPunct="1"/>
            <a:r>
              <a:rPr lang="en-US" sz="4000" b="1" smtClean="0">
                <a:latin typeface="Angsana New" charset="-34"/>
              </a:rPr>
              <a:t>100 million baht guarantee in the next year </a:t>
            </a:r>
          </a:p>
          <a:p>
            <a:pPr lvl="1" eaLnBrk="1" hangingPunct="1"/>
            <a:r>
              <a:rPr lang="en-US" sz="4000" b="1" smtClean="0">
                <a:latin typeface="Angsana New" charset="-34"/>
              </a:rPr>
              <a:t>50, 10 and finally 1 million guarantee in consequent years</a:t>
            </a:r>
          </a:p>
          <a:p>
            <a:pPr eaLnBrk="1" hangingPunct="1"/>
            <a:endParaRPr lang="en-US" sz="4400" b="1" smtClean="0">
              <a:latin typeface="Angsana New" charset="-34"/>
            </a:endParaRPr>
          </a:p>
        </p:txBody>
      </p:sp>
      <p:sp>
        <p:nvSpPr>
          <p:cNvPr id="3789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AF934DE-BD75-4C83-893C-E16001510C75}" type="slidenum">
              <a:rPr lang="en-US" smtClean="0">
                <a:cs typeface="Angsana New" charset="-34"/>
              </a:rPr>
              <a:pPr/>
              <a:t>22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/>
          <p:cNvSpPr>
            <a:spLocks noGrp="1"/>
          </p:cNvSpPr>
          <p:nvPr>
            <p:ph type="title"/>
          </p:nvPr>
        </p:nvSpPr>
        <p:spPr>
          <a:solidFill>
            <a:srgbClr val="FF66FF"/>
          </a:solidFill>
        </p:spPr>
        <p:txBody>
          <a:bodyPr/>
          <a:lstStyle/>
          <a:p>
            <a:pPr eaLnBrk="1" hangingPunct="1"/>
            <a:r>
              <a:rPr lang="en-US" sz="6000" b="1" smtClean="0">
                <a:latin typeface="Angsana New" charset="-34"/>
              </a:rPr>
              <a:t>FI Recovery 2003- Present</a:t>
            </a:r>
          </a:p>
        </p:txBody>
      </p:sp>
      <p:sp>
        <p:nvSpPr>
          <p:cNvPr id="3891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pPr eaLnBrk="1" hangingPunct="1"/>
            <a:r>
              <a:rPr lang="en-US" sz="4400" b="1" smtClean="0">
                <a:latin typeface="Angsana New" charset="-34"/>
              </a:rPr>
              <a:t>Gradual opening of the sector for competition from foreign banks; as part of ASEAN Economic Community</a:t>
            </a:r>
          </a:p>
          <a:p>
            <a:pPr eaLnBrk="1" hangingPunct="1"/>
            <a:r>
              <a:rPr lang="en-US" sz="4400" b="1" smtClean="0">
                <a:latin typeface="Angsana New" charset="-34"/>
              </a:rPr>
              <a:t>Thai banks still weak in personnel and technology</a:t>
            </a:r>
            <a:endParaRPr lang="en-US" sz="4000" b="1" smtClean="0">
              <a:latin typeface="Angsana New" charset="-34"/>
            </a:endParaRPr>
          </a:p>
          <a:p>
            <a:pPr eaLnBrk="1" hangingPunct="1"/>
            <a:endParaRPr lang="en-US" sz="4400" b="1" smtClean="0">
              <a:latin typeface="Angsana New" charset="-34"/>
            </a:endParaRPr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0DC1B23-61A7-4709-A704-B5B9F10F74D0}" type="slidenum">
              <a:rPr lang="en-US" smtClean="0">
                <a:cs typeface="Angsana New" charset="-34"/>
              </a:rPr>
              <a:pPr/>
              <a:t>23</a:t>
            </a:fld>
            <a:endParaRPr lang="th-TH" smtClean="0"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786</Words>
  <Application>Microsoft Office PowerPoint</Application>
  <PresentationFormat>On-screen Show (4:3)</PresentationFormat>
  <Paragraphs>98</Paragraphs>
  <Slides>23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การออกแบบเริ่มต้น</vt:lpstr>
      <vt:lpstr>Financial Sector in Thailand</vt:lpstr>
      <vt:lpstr>References</vt:lpstr>
      <vt:lpstr>References</vt:lpstr>
      <vt:lpstr>References</vt:lpstr>
      <vt:lpstr>Introduction</vt:lpstr>
      <vt:lpstr>Structure of financial sector</vt:lpstr>
      <vt:lpstr>Structure of financial sector</vt:lpstr>
      <vt:lpstr>Slide 8</vt:lpstr>
      <vt:lpstr>Structure of financial sector</vt:lpstr>
      <vt:lpstr>Structure of financial sector</vt:lpstr>
      <vt:lpstr>Structure of financial sector</vt:lpstr>
      <vt:lpstr>Commercial banks (before the crisis)</vt:lpstr>
      <vt:lpstr>Commercial banks (before the crisis)</vt:lpstr>
      <vt:lpstr>Finance and Securities Companies  ( before the crisis)</vt:lpstr>
      <vt:lpstr>Financial institutions during the 1997 crisis</vt:lpstr>
      <vt:lpstr>Financial institutions during the 1997 crisis</vt:lpstr>
      <vt:lpstr>Financial institutions during the 1997 crisis</vt:lpstr>
      <vt:lpstr>Slide 18</vt:lpstr>
      <vt:lpstr>FI Recovery 2003- Present</vt:lpstr>
      <vt:lpstr>FI Recovery 2003- Present</vt:lpstr>
      <vt:lpstr>FI Recovery 2003- Present</vt:lpstr>
      <vt:lpstr>FI Recovery 2003- Present</vt:lpstr>
      <vt:lpstr>FI Recovery 2003- Present</vt:lpstr>
    </vt:vector>
  </TitlesOfParts>
  <Company>economic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สาขาการเงินของไทย</dc:title>
  <dc:creator>praipol</dc:creator>
  <cp:lastModifiedBy>Praipol</cp:lastModifiedBy>
  <cp:revision>40</cp:revision>
  <dcterms:created xsi:type="dcterms:W3CDTF">2007-09-28T10:56:21Z</dcterms:created>
  <dcterms:modified xsi:type="dcterms:W3CDTF">2012-11-05T02:55:40Z</dcterms:modified>
</cp:coreProperties>
</file>