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258" r:id="rId3"/>
    <p:sldId id="257" r:id="rId4"/>
    <p:sldId id="259" r:id="rId5"/>
    <p:sldId id="261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87" r:id="rId14"/>
    <p:sldId id="296" r:id="rId15"/>
    <p:sldId id="295" r:id="rId16"/>
    <p:sldId id="297" r:id="rId17"/>
    <p:sldId id="298" r:id="rId18"/>
    <p:sldId id="299" r:id="rId19"/>
    <p:sldId id="300" r:id="rId20"/>
    <p:sldId id="301" r:id="rId21"/>
    <p:sldId id="303" r:id="rId22"/>
    <p:sldId id="302" r:id="rId23"/>
    <p:sldId id="304" r:id="rId24"/>
    <p:sldId id="305" r:id="rId25"/>
    <p:sldId id="306" r:id="rId26"/>
    <p:sldId id="307" r:id="rId27"/>
    <p:sldId id="310" r:id="rId28"/>
    <p:sldId id="308" r:id="rId29"/>
    <p:sldId id="260" r:id="rId30"/>
    <p:sldId id="286" r:id="rId31"/>
  </p:sldIdLst>
  <p:sldSz cx="12192000" cy="6858000"/>
  <p:notesSz cx="6858000" cy="9144000"/>
  <p:defaultTextStyle>
    <a:defPPr>
      <a:defRPr lang="en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Jenmana" initials="MJ" lastIdx="2" clrIdx="0">
    <p:extLst>
      <p:ext uri="{19B8F6BF-5375-455C-9EA6-DF929625EA0E}">
        <p15:presenceInfo xmlns:p15="http://schemas.microsoft.com/office/powerpoint/2012/main" userId="06981423c1d5c226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6"/>
    <p:restoredTop sz="95588"/>
  </p:normalViewPr>
  <p:slideViewPr>
    <p:cSldViewPr snapToGrid="0" snapToObjects="1">
      <p:cViewPr varScale="1">
        <p:scale>
          <a:sx n="74" d="100"/>
          <a:sy n="74" d="100"/>
        </p:scale>
        <p:origin x="192" y="6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C6B02-86E0-7347-AE9E-1018A3BF5E79}" type="datetimeFigureOut">
              <a:rPr lang="en-GB" smtClean="0"/>
              <a:t>11/08/2020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F710D0-C747-F34B-B856-023961ABE6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205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877E5-3693-6144-8ED3-8A27B30898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301616-72D2-1F4F-9B35-06CEF6AB0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5D367-0152-9B41-958B-67BF2E249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1BE28-E3C2-CB4D-9F86-9844565C67A0}" type="datetime1">
              <a:rPr lang="fr-FR" smtClean="0"/>
              <a:t>11/08/2020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C9AEB7-7B25-0149-A40F-6E5289C7C1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65C32-2E0B-2F4B-81EE-91582EE5F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351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CB278-2464-2E46-B298-F0FA643455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EC26A8-44D5-114F-8834-DC4852ACC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D3F51-59A7-D542-A623-A0CC8B1FE5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11/08/2020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B11339-B9C5-9D43-A2CE-B92988459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91FA01-FF45-CC4A-B94A-520588E425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14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A81FB-597E-F44A-9773-9768F62F6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BC31A48-1F97-A441-980D-C440EC1C8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F9FBC7-54D9-B048-9FBE-211A698B6B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24ADC-D770-A44F-ABC8-6620A6B21217}" type="datetime1">
              <a:rPr lang="fr-FR" smtClean="0"/>
              <a:t>11/08/2020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9BD728-D62E-D44B-BC1A-863F63E53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9882B-04E5-4A4D-A043-421CF4DEF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493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48019A-8E64-BC4B-B0DC-87A094812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19D8A-9ED0-8343-B64D-10DE3FDE81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84C437-CBB5-984D-8446-4AFFDE923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65273-E1A1-E04B-A6CC-F8B6C5343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945B9-CE34-5C43-994E-04882D041299}" type="datetime1">
              <a:rPr lang="fr-FR" smtClean="0"/>
              <a:t>11/08/2020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64BE-AF1C-4441-9457-3DE74D0D4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663B48-714E-A14F-AB84-95254D5EA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6083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CDFA0-475C-9442-82C8-4E92FB6BD0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3BBC7-7999-1649-B7C3-AEA9463A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0048C-F225-6346-AAED-91AFDFEF99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15195F-BEE7-164B-8E95-7DC4EAB898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8B5C3E-FAC7-5D4E-9A4C-6712B904B8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5C1DFB4-FD2E-2049-B35F-674913159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33F07-857D-E849-B308-61D166F4F6AF}" type="datetime1">
              <a:rPr lang="fr-FR" smtClean="0"/>
              <a:t>11/08/2020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10814CC-CD3D-B14C-90FE-792F7F8EB0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CEE468-BD97-6846-8B28-0D311C15C2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6136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C3103D-4710-2C4F-994B-1A80200029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DC29D9-EBDC-F549-8BCD-70A71F338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3F05B-927E-7547-AD6F-83932AB7BAEA}" type="datetime1">
              <a:rPr lang="fr-FR" smtClean="0"/>
              <a:t>11/08/2020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3DFF3F-5E5B-7543-A7EA-1691DCE09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7BA6C5-E731-144E-97A2-D70DD64D3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706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A7D6E6A-2EB7-3948-895A-165C38CA5D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4414A-B4AF-1F44-A5DF-885F681E5D72}" type="datetime1">
              <a:rPr lang="fr-FR" smtClean="0"/>
              <a:t>11/08/2020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413834-347D-9646-942F-AC8C5FFAD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DAAA6AE-6667-8C46-A17E-37F858DBE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770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AF0C-7746-7143-865C-127CB4737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77070-3345-6A4F-A852-381BD0D237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F1E98B-C94C-5741-A083-4D0291A069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C32E3D-7351-9045-A4AF-BA6C3AAA4B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DA4FC8-397C-5045-8C8B-41E5BC224363}" type="datetime1">
              <a:rPr lang="fr-FR" smtClean="0"/>
              <a:t>11/08/2020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B3741-70CF-7148-870B-6B28898C79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6BFFC4-0327-B645-A6C4-7C7B8BC63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862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D258D-20AD-9E41-8952-ED1A37B2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8E4D3B-A0B8-A841-BF04-AA803F2CC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524CC7-0884-2247-A936-A4CF22A8C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BAB390-58F3-3B4F-8170-4F33658F1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87D32-99B8-784B-AD46-4BA05839F90F}" type="datetime1">
              <a:rPr lang="fr-FR" smtClean="0"/>
              <a:t>11/08/2020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3F3C9D-9087-AE48-A054-CBE1D2F08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6A0796-AC1C-2F47-9A97-6AA0E832FC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885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E7FFE5-6551-B141-A01F-BDDF5AA1A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4F7F67-3580-A045-8855-94A0CB5E35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36772F-77C6-C342-A64F-19C8B4702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E90B0-D547-1A40-907F-111560824634}" type="datetime1">
              <a:rPr lang="fr-FR" smtClean="0"/>
              <a:t>11/08/2020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27853D-BE0C-594D-88D1-4835C70EA7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862C2-FC88-1144-B5F4-C5073C7A8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1906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D8ED00-05C3-D24B-B2C8-7B637CAE17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C8AFF6-DDC0-A34B-BBB9-9C69CF8FA1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FECC0D-A73E-9C40-902F-E5BC3670E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ADD41-F6CA-B045-AA3A-E8CEEF488ABE}" type="datetime1">
              <a:rPr lang="fr-FR" smtClean="0"/>
              <a:t>11/08/2020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D7C0A-0BB6-E641-BD13-6F1DE8FE6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97F2FF-DDCB-2040-84DC-FDE2FF5E48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5339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CC0FEF-26C1-B944-9FC3-5D5D94F03B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82257-39B0-BB42-BA3D-99B01E523D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1B15E6-8A7D-374E-ABB7-3DB23A9BA4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fld id="{DA5527E5-F39F-AA46-98A0-C9D3206B2AC7}" type="datetime1">
              <a:rPr lang="fr-FR" smtClean="0"/>
              <a:t>11/08/2020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314D8-64F5-564E-A8A7-C21762DFC4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r>
              <a:rPr lang="en-GB" dirty="0"/>
              <a:t>EE406: Contemporary Economic Issues, Semester 1/2020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A65781-81C3-1C4C-BA99-6A60831120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fld id="{CFA15A9C-0F48-5444-878F-85225626D73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581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Baskerville" panose="02020502070401020303" pitchFamily="18" charset="0"/>
          <a:ea typeface="Baskerville" panose="02020502070401020303" pitchFamily="18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89CA62-007E-C14A-950A-AB4C17D218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4277" y="949325"/>
            <a:ext cx="9915035" cy="2387600"/>
          </a:xfrm>
        </p:spPr>
        <p:txBody>
          <a:bodyPr/>
          <a:lstStyle/>
          <a:p>
            <a:pPr algn="l"/>
            <a:r>
              <a:rPr lang="en-US" dirty="0"/>
              <a:t>II. </a:t>
            </a:r>
            <a:r>
              <a:rPr lang="en-US" dirty="0" err="1"/>
              <a:t>Globalisation</a:t>
            </a:r>
            <a:r>
              <a:rPr lang="en-US" dirty="0"/>
              <a:t> &amp; Epidemics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E4E5CA-618E-4A4B-AE25-ADBC041B8D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4278" y="3429000"/>
            <a:ext cx="9144000" cy="1655762"/>
          </a:xfrm>
        </p:spPr>
        <p:txBody>
          <a:bodyPr/>
          <a:lstStyle/>
          <a:p>
            <a:pPr algn="l"/>
            <a:r>
              <a:rPr lang="en-GB" dirty="0"/>
              <a:t>Globalisation as a </a:t>
            </a:r>
            <a:r>
              <a:rPr lang="en-GB"/>
              <a:t>cause of COVID-19</a:t>
            </a: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6371DC-D666-844D-9C15-1300DB68B950}"/>
              </a:ext>
            </a:extLst>
          </p:cNvPr>
          <p:cNvSpPr txBox="1"/>
          <p:nvPr/>
        </p:nvSpPr>
        <p:spPr>
          <a:xfrm>
            <a:off x="724278" y="5257800"/>
            <a:ext cx="39844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askerville" panose="02020502070401020303" pitchFamily="18" charset="0"/>
                <a:ea typeface="Baskerville" panose="02020502070401020303" pitchFamily="18" charset="0"/>
              </a:rPr>
              <a:t>EE406: </a:t>
            </a:r>
            <a:r>
              <a:rPr lang="en-GB">
                <a:latin typeface="Baskerville" panose="02020502070401020303" pitchFamily="18" charset="0"/>
                <a:ea typeface="Baskerville" panose="02020502070401020303" pitchFamily="18" charset="0"/>
              </a:rPr>
              <a:t>Contemporary Economic </a:t>
            </a:r>
            <a:r>
              <a:rPr lang="en-GB" dirty="0">
                <a:latin typeface="Baskerville" panose="02020502070401020303" pitchFamily="18" charset="0"/>
                <a:ea typeface="Baskerville" panose="02020502070401020303" pitchFamily="18" charset="0"/>
              </a:rPr>
              <a:t>Issues</a:t>
            </a:r>
          </a:p>
          <a:p>
            <a:r>
              <a:rPr lang="en-GB" sz="1500" dirty="0">
                <a:latin typeface="Baskerville" panose="02020502070401020303" pitchFamily="18" charset="0"/>
                <a:ea typeface="Baskerville" panose="02020502070401020303" pitchFamily="18" charset="0"/>
              </a:rPr>
              <a:t>Semester 1/2020</a:t>
            </a:r>
          </a:p>
          <a:p>
            <a:r>
              <a:rPr lang="en-GB" sz="1500" dirty="0">
                <a:latin typeface="Baskerville" panose="02020502070401020303" pitchFamily="18" charset="0"/>
                <a:ea typeface="Baskerville" panose="02020502070401020303" pitchFamily="18" charset="0"/>
              </a:rPr>
              <a:t>Faculty of Economics, Thammasat University</a:t>
            </a:r>
          </a:p>
        </p:txBody>
      </p:sp>
    </p:spTree>
    <p:extLst>
      <p:ext uri="{BB962C8B-B14F-4D97-AF65-F5344CB8AC3E}">
        <p14:creationId xmlns:p14="http://schemas.microsoft.com/office/powerpoint/2010/main" val="41937203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E8C1D-5E8A-4F4A-9393-F9DC1E24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What is globalisation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E529D-D6C1-D441-8C9B-492E09CB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24ADC-D770-A44F-ABC8-6620A6B21217}" type="datetime1">
              <a:rPr lang="fr-FR" smtClean="0"/>
              <a:t>11/08/2020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F19C1-125F-4A49-AE01-91940123E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69537-F792-BC48-8828-2D02B0095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11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1FEF2-5BA4-FE42-AD82-7B2EA3309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Globalisation: definitions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54F430-BDF7-344C-AFC9-0B6D48A6B8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Compression of the world;</a:t>
            </a:r>
          </a:p>
          <a:p>
            <a:r>
              <a:rPr lang="en-GB" dirty="0"/>
              <a:t>Intensification of consciousness of the world as a whole;</a:t>
            </a:r>
          </a:p>
          <a:p>
            <a:r>
              <a:rPr lang="en-GB" dirty="0"/>
              <a:t>Global interdependence and consciousness of the global whole;</a:t>
            </a:r>
          </a:p>
          <a:p>
            <a:r>
              <a:rPr lang="en-GB" dirty="0"/>
              <a:t>Intensification of worldwide social relations;</a:t>
            </a:r>
          </a:p>
          <a:p>
            <a:r>
              <a:rPr lang="en-GB" dirty="0"/>
              <a:t>Linking distance localities in such a way that local happenings are shaped by events occurring many miles away and vice versa;</a:t>
            </a:r>
          </a:p>
          <a:p>
            <a:r>
              <a:rPr lang="en-GB" dirty="0"/>
              <a:t>A social process in which the local constraints of geography on economic, political, social, and cultural arrangement recedes…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1C60A2-4522-2745-9A1D-2C99B3FD8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11/08/2020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44812C-B309-B54D-A316-10B12F3BE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7F938-8AD2-1D4E-B135-E43C7FF2C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230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4AD6D-582B-E946-B335-E9CBAD209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Globalisation: a few economic point of views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Raise profound questions regarding globalisation as the outcome of complex socio-economic developments and the convergence of world systems.</a:t>
            </a:r>
          </a:p>
          <a:p>
            <a:r>
              <a:rPr lang="en-GB" i="1" dirty="0"/>
              <a:t>Generic economic approach</a:t>
            </a:r>
            <a:r>
              <a:rPr lang="en-GB" dirty="0"/>
              <a:t>: integration of world’s markets in goods and services – and flows of investment and people across borders</a:t>
            </a:r>
          </a:p>
          <a:p>
            <a:r>
              <a:rPr lang="en-GB" dirty="0"/>
              <a:t>Globalisation has led to certain levels of “price convergence” but not for wages.</a:t>
            </a:r>
          </a:p>
          <a:p>
            <a:r>
              <a:rPr lang="en-GB" dirty="0"/>
              <a:t>Nations tend to specialise in the production in which they are “low-cost” producer: </a:t>
            </a:r>
            <a:r>
              <a:rPr lang="en-GB" i="1" dirty="0"/>
              <a:t>economies of scale, abundant of resources/skill, and government</a:t>
            </a:r>
            <a:endParaRPr lang="en-GB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79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4AD6D-582B-E946-B335-E9CBAD209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Complexities of globalisation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Specialisation and global trade mutually benefit the economies involved</a:t>
            </a:r>
          </a:p>
          <a:p>
            <a:r>
              <a:rPr lang="en-GB" dirty="0"/>
              <a:t>Not only an integration of firms (like multinationals), but also markets themselves.</a:t>
            </a:r>
          </a:p>
          <a:p>
            <a:r>
              <a:rPr lang="en-GB" dirty="0"/>
              <a:t>But the within-country distributional effects are more complicated</a:t>
            </a:r>
          </a:p>
          <a:p>
            <a:r>
              <a:rPr lang="en-GB" dirty="0"/>
              <a:t>1899: The steamship </a:t>
            </a:r>
            <a:r>
              <a:rPr lang="en-GB" i="1" dirty="0"/>
              <a:t>Manila, </a:t>
            </a:r>
            <a:r>
              <a:rPr lang="en-GB" dirty="0"/>
              <a:t>Suez Canal opening, and agricultural prices and productivities.</a:t>
            </a:r>
          </a:p>
          <a:p>
            <a:endParaRPr lang="en-GB" i="1" dirty="0"/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11/08/2020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1418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94AD6D-582B-E946-B335-E9CBAD209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EE211 and EE212 has taught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Exchange involves the possibility of mutual gains and also conflicts over how these gains will be distributed;</a:t>
            </a:r>
          </a:p>
          <a:p>
            <a:r>
              <a:rPr lang="en-GB" dirty="0"/>
              <a:t>The resulting outcomes may not be Pareto efficient (there may be technically feasible mutual gains that remain unrealized);</a:t>
            </a:r>
          </a:p>
          <a:p>
            <a:r>
              <a:rPr lang="en-GB" dirty="0"/>
              <a:t>The resulting distribution may seem unfair in the eyes of many;</a:t>
            </a:r>
          </a:p>
          <a:p>
            <a:r>
              <a:rPr lang="en-GB" dirty="0"/>
              <a:t>Well-designed government policies can improve the efficiency or fairness of the outcomes.</a:t>
            </a:r>
            <a:endParaRPr lang="en-GB" i="1" dirty="0"/>
          </a:p>
          <a:p>
            <a:r>
              <a:rPr lang="en-US" i="1" dirty="0"/>
              <a:t>True for any markets</a:t>
            </a:r>
            <a:endParaRPr lang="en-GB" i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213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But since national boundaries are involved, gov. has more tools</a:t>
            </a:r>
          </a:p>
          <a:p>
            <a:r>
              <a:rPr lang="en-GB" i="1" dirty="0"/>
              <a:t>Imposition of tariffs</a:t>
            </a:r>
            <a:r>
              <a:rPr lang="en-GB" dirty="0"/>
              <a:t>: tax to discriminate goods from other countries</a:t>
            </a:r>
            <a:endParaRPr lang="en-GB" i="1" dirty="0"/>
          </a:p>
          <a:p>
            <a:r>
              <a:rPr lang="en-GB" i="1" dirty="0"/>
              <a:t>Immigration policies</a:t>
            </a:r>
          </a:p>
          <a:p>
            <a:r>
              <a:rPr lang="en-GB" i="1" dirty="0"/>
              <a:t>Capital controls</a:t>
            </a:r>
          </a:p>
          <a:p>
            <a:r>
              <a:rPr lang="en-GB" i="1" dirty="0"/>
              <a:t>Monetary policies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1456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But since national boundaries are involved, gov. has more tools</a:t>
            </a:r>
          </a:p>
          <a:p>
            <a:r>
              <a:rPr lang="en-GB" i="1" dirty="0"/>
              <a:t>Imposition of tariffs</a:t>
            </a:r>
          </a:p>
          <a:p>
            <a:r>
              <a:rPr lang="en-GB" i="1" dirty="0"/>
              <a:t>Immigration policies: </a:t>
            </a:r>
            <a:r>
              <a:rPr lang="en-GB" dirty="0"/>
              <a:t>regulating movement of people in a way that would not be acceptable within nations</a:t>
            </a:r>
            <a:endParaRPr lang="en-GB" i="1" dirty="0"/>
          </a:p>
          <a:p>
            <a:r>
              <a:rPr lang="en-GB" i="1" dirty="0"/>
              <a:t>Capital controls</a:t>
            </a:r>
          </a:p>
          <a:p>
            <a:r>
              <a:rPr lang="en-GB" i="1" dirty="0"/>
              <a:t>Monetary policies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9487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But since national boundaries are involved, gov. has more tools</a:t>
            </a:r>
          </a:p>
          <a:p>
            <a:r>
              <a:rPr lang="en-GB" i="1" dirty="0"/>
              <a:t>Imposition of tariffs</a:t>
            </a:r>
          </a:p>
          <a:p>
            <a:r>
              <a:rPr lang="en-GB" i="1" dirty="0"/>
              <a:t>Immigration policies</a:t>
            </a:r>
          </a:p>
          <a:p>
            <a:r>
              <a:rPr lang="en-GB" i="1" dirty="0"/>
              <a:t>Capital controls</a:t>
            </a:r>
            <a:r>
              <a:rPr lang="en-GB" dirty="0"/>
              <a:t>: limit the ability of firms &amp; individuals to transfer financial resources across borders</a:t>
            </a:r>
            <a:endParaRPr lang="en-GB" i="1" dirty="0"/>
          </a:p>
          <a:p>
            <a:r>
              <a:rPr lang="en-GB" i="1" dirty="0"/>
              <a:t>Monetary policies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7938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But since national boundaries are involved, gov. has more tools</a:t>
            </a:r>
          </a:p>
          <a:p>
            <a:r>
              <a:rPr lang="en-GB" i="1" dirty="0"/>
              <a:t>Imposition of tariffs</a:t>
            </a:r>
          </a:p>
          <a:p>
            <a:r>
              <a:rPr lang="en-GB" i="1" dirty="0"/>
              <a:t>Immigration policies</a:t>
            </a:r>
          </a:p>
          <a:p>
            <a:r>
              <a:rPr lang="en-GB" i="1" dirty="0"/>
              <a:t>Capital controls</a:t>
            </a:r>
          </a:p>
          <a:p>
            <a:r>
              <a:rPr lang="en-GB" i="1" dirty="0"/>
              <a:t>Monetary policies</a:t>
            </a:r>
            <a:r>
              <a:rPr lang="en-GB" dirty="0"/>
              <a:t>: influencing relative price through exchange rates</a:t>
            </a:r>
            <a:endParaRPr lang="en-GB" i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893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7794DD-5D46-504A-BAF5-9DFE8076FA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But globalisation also limits the reach of the government</a:t>
            </a:r>
          </a:p>
          <a:p>
            <a:r>
              <a:rPr lang="en-GB" dirty="0"/>
              <a:t>Enforcing contracts and protecting property rights are difficult (almost impossible) to do at a global level</a:t>
            </a:r>
          </a:p>
          <a:p>
            <a:r>
              <a:rPr lang="en-GB" dirty="0"/>
              <a:t>Controversial question: fairness of distribution of mutual gains from exchange.</a:t>
            </a:r>
          </a:p>
          <a:p>
            <a:pPr lvl="1"/>
            <a:r>
              <a:rPr lang="en-GB" dirty="0"/>
              <a:t>Sometimes coincide with national differences: ”rich” vs. “poor”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11</a:t>
            </a:fld>
            <a:endParaRPr lang="en-GB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5424E37-7713-F843-B9CC-9EE496EAA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Complexities of globalisation </a:t>
            </a:r>
          </a:p>
        </p:txBody>
      </p:sp>
    </p:spTree>
    <p:extLst>
      <p:ext uri="{BB962C8B-B14F-4D97-AF65-F5344CB8AC3E}">
        <p14:creationId xmlns:p14="http://schemas.microsoft.com/office/powerpoint/2010/main" val="22104939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81782F-E80D-E543-87FC-07C1441796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24EC19-B013-4741-8F51-1E8A429EA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67CA62-8E53-BC43-BF0B-F30DBD876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12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B28940-6E1C-9F43-A0A4-6009C36986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740" y="1111293"/>
            <a:ext cx="8661715" cy="468374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4B79483-3F69-4642-8D03-544BBE968190}"/>
              </a:ext>
            </a:extLst>
          </p:cNvPr>
          <p:cNvSpPr txBox="1"/>
          <p:nvPr/>
        </p:nvSpPr>
        <p:spPr>
          <a:xfrm>
            <a:off x="3418740" y="430526"/>
            <a:ext cx="504971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Ford employees across the world in 2014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2365BC0-1CF4-E946-8F8A-C24C4F94C43B}"/>
              </a:ext>
            </a:extLst>
          </p:cNvPr>
          <p:cNvSpPr txBox="1"/>
          <p:nvPr/>
        </p:nvSpPr>
        <p:spPr>
          <a:xfrm>
            <a:off x="1612740" y="5891026"/>
            <a:ext cx="3949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askerville" panose="02020502070401020303" pitchFamily="18" charset="0"/>
                <a:ea typeface="Baskerville" panose="02020502070401020303" pitchFamily="18" charset="0"/>
              </a:rPr>
              <a:t>Reprinted from Core-econ. Chapter 18. </a:t>
            </a:r>
          </a:p>
        </p:txBody>
      </p:sp>
    </p:spTree>
    <p:extLst>
      <p:ext uri="{BB962C8B-B14F-4D97-AF65-F5344CB8AC3E}">
        <p14:creationId xmlns:p14="http://schemas.microsoft.com/office/powerpoint/2010/main" val="36811385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E8C1D-5E8A-4F4A-9393-F9DC1E24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Globalisation and deglobalisation in the long-run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E529D-D6C1-D441-8C9B-492E09CB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24ADC-D770-A44F-ABC8-6620A6B21217}" type="datetime1">
              <a:rPr lang="fr-FR" smtClean="0"/>
              <a:t>13/08/2020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F19C1-125F-4A49-AE01-91940123E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69537-F792-BC48-8828-2D02B0095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13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6D9E1C-0C91-104C-BD18-5DDC2A0B76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552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3436E-D084-4C46-A0A6-24816690E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can we measure globalisation in goods &amp; services?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74633-6172-7447-9B00-AA95BE30EE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approach: measure the amount of trade in a country or region, or the world as a whole, over time.</a:t>
            </a:r>
          </a:p>
          <a:p>
            <a:pPr lvl="1"/>
            <a:r>
              <a:rPr lang="en-GB" dirty="0"/>
              <a:t>Export, import, or total trade as share of GDP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E99EB-D7BA-564F-9219-5B5925CFE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59A64-18FA-1F48-9D09-55AF61639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68C3-57CE-F846-8884-5A585D169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6868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1C4D48-26C2-624B-B13D-943AF7381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40A532-88E2-8E47-9F7A-0165D4581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9103-B465-6B42-9CD3-5A12CBDD7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15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EAFAF70-CA50-8641-A807-3C889454A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76" y="570801"/>
            <a:ext cx="9048648" cy="504936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BC3B172B-F6E6-4947-B6AC-B6476E880A16}"/>
              </a:ext>
            </a:extLst>
          </p:cNvPr>
          <p:cNvSpPr txBox="1"/>
          <p:nvPr/>
        </p:nvSpPr>
        <p:spPr>
          <a:xfrm>
            <a:off x="1612740" y="5891026"/>
            <a:ext cx="3949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Baskerville" panose="02020502070401020303" pitchFamily="18" charset="0"/>
                <a:ea typeface="Baskerville" panose="02020502070401020303" pitchFamily="18" charset="0"/>
              </a:rPr>
              <a:t>Reprinted from Core-econ. Chapter 18. </a:t>
            </a:r>
          </a:p>
        </p:txBody>
      </p:sp>
    </p:spTree>
    <p:extLst>
      <p:ext uri="{BB962C8B-B14F-4D97-AF65-F5344CB8AC3E}">
        <p14:creationId xmlns:p14="http://schemas.microsoft.com/office/powerpoint/2010/main" val="7883150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3436E-D084-4C46-A0A6-24816690E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How can we measure globalisation in goods &amp; services?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174633-6172-7447-9B00-AA95BE30EE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One approach: measure the amount of trade in a country or region, or the world as a whole, over time.</a:t>
            </a:r>
          </a:p>
          <a:p>
            <a:r>
              <a:rPr lang="en-GB" dirty="0">
                <a:solidFill>
                  <a:schemeClr val="accent2"/>
                </a:solidFill>
              </a:rPr>
              <a:t>Second method:</a:t>
            </a:r>
            <a:r>
              <a:rPr lang="en-GB" dirty="0"/>
              <a:t> the additional costs associated with exporting goods relative to selling them domestically.</a:t>
            </a:r>
          </a:p>
          <a:p>
            <a:pPr lvl="1"/>
            <a:r>
              <a:rPr lang="en-GB" dirty="0"/>
              <a:t>Condensation of the world? Price convergence to a single price?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E99EB-D7BA-564F-9219-5B5925CFE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59A64-18FA-1F48-9D09-55AF61639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B68C3-57CE-F846-8884-5A585D1696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5735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F69F0E-4E51-9346-8EDF-A3215E682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example of Japan exporting cars to the US.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6D574-C083-454F-BCB8-8FB9E6219A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Imagine that there are only these two countries</a:t>
            </a:r>
          </a:p>
          <a:p>
            <a:r>
              <a:rPr lang="en-GB" dirty="0"/>
              <a:t>Japan produces cars but does not consume</a:t>
            </a:r>
          </a:p>
          <a:p>
            <a:r>
              <a:rPr lang="en-GB" dirty="0"/>
              <a:t>US consume cars, but don’t produce</a:t>
            </a:r>
          </a:p>
          <a:p>
            <a:r>
              <a:rPr lang="en-GB" dirty="0"/>
              <a:t>(everything is traded)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71BC4E-1D83-F04F-B7B3-6AA76127B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F6D1B6-85FF-5D46-9865-EBEA4DE7B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13D092-B865-5947-B398-C58DF3235E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3449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18970-E78B-7041-A308-F6F99B83C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8C64C-DABE-BF40-96F9-645A67714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C9476-8262-9544-A207-331E96ABF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18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50C7636-FE4E-1540-9A27-1EF9288E8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849" y="956350"/>
            <a:ext cx="9986302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5424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18970-E78B-7041-A308-F6F99B83C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8C64C-DABE-BF40-96F9-645A67714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C9476-8262-9544-A207-331E96ABF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19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E149AE8-0A5E-5B4D-91EA-6144717A85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849" y="956350"/>
            <a:ext cx="9986302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7864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18970-E78B-7041-A308-F6F99B83C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8C64C-DABE-BF40-96F9-645A67714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C9476-8262-9544-A207-331E96ABF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20</a:t>
            </a:fld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FED6A9-DBA9-8B49-B843-D8211E95F3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5545" y="956350"/>
            <a:ext cx="9940909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35249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618970-E78B-7041-A308-F6F99B83C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78C64C-DABE-BF40-96F9-645A67714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DC9476-8262-9544-A207-331E96ABF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21</a:t>
            </a:fld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A44182-93CE-BC46-B640-E0808D9791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849" y="956350"/>
            <a:ext cx="998630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477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66B03-EF42-DC4B-8A01-65E0191F6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means: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47A39-C283-1243-A189-8CB5215A8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/>
              <a:t>Globalisation should lead to falling import prices</a:t>
            </a:r>
          </a:p>
          <a:p>
            <a:r>
              <a:rPr lang="en-GB" i="1" dirty="0"/>
              <a:t>Globalisation should also lead to rising export prices</a:t>
            </a:r>
          </a:p>
          <a:p>
            <a:r>
              <a:rPr lang="en-GB" i="1" dirty="0"/>
              <a:t>Declining price gaps between importing and exporting countries are </a:t>
            </a:r>
            <a:r>
              <a:rPr lang="en-GB" i="1" dirty="0">
                <a:solidFill>
                  <a:schemeClr val="accent2"/>
                </a:solidFill>
              </a:rPr>
              <a:t>a much surer sign </a:t>
            </a:r>
            <a:r>
              <a:rPr lang="en-GB" i="1" dirty="0"/>
              <a:t>of globalisation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6ECB0C-AB27-0243-8B56-75C30F4AE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176D6-F710-4F41-ACFB-73C4FC1E2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26A81-6FA0-804C-9E45-B865E5100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4229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1740CE-1AAA-9B4A-8B66-6D2882DF2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668950-9181-BF4D-B586-B79FB3FAF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F858D2-7CFE-7647-A265-7EC0DCF8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23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EFF93B1-6DB5-FD48-A3CD-073159827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187" y="956350"/>
            <a:ext cx="10219626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DC277C9-76A3-9C4D-A290-6467A47EE51F}"/>
              </a:ext>
            </a:extLst>
          </p:cNvPr>
          <p:cNvSpPr txBox="1"/>
          <p:nvPr/>
        </p:nvSpPr>
        <p:spPr>
          <a:xfrm>
            <a:off x="3226112" y="301595"/>
            <a:ext cx="57397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The Anglo-American wheat trade (1800–1914).</a:t>
            </a:r>
          </a:p>
        </p:txBody>
      </p:sp>
    </p:spTree>
    <p:extLst>
      <p:ext uri="{BB962C8B-B14F-4D97-AF65-F5344CB8AC3E}">
        <p14:creationId xmlns:p14="http://schemas.microsoft.com/office/powerpoint/2010/main" val="2699591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41C597-45F5-1041-8610-5500D9CA1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first epoch of globalisation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3BD50F-D0CC-2C4E-9AA6-D4F8AF1A8F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International price gaps fell sharply on many routes and for many commodities between 1815 and 1914, the first epoch of modern globalisation.</a:t>
            </a:r>
          </a:p>
          <a:p>
            <a:r>
              <a:rPr lang="en-GB" dirty="0"/>
              <a:t>Introduction of steamships on international trade routes</a:t>
            </a:r>
          </a:p>
          <a:p>
            <a:r>
              <a:rPr lang="en-GB" dirty="0"/>
              <a:t>Development of extensive networks of railways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05C37-348D-1E44-B83C-1D44BE21A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73A5BF-9C66-9746-896A-3E4672475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D957F3-12CF-4E4B-912F-08D969F71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3423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83BBD-0F0F-0246-93B3-471ABF519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05ADD-454F-6B43-8212-D2E9E23B3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A36B4-E0D9-364B-90BB-22D29D4C9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25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3E633DF-AA45-6B4C-A9BC-42E11849B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2809" y="956350"/>
            <a:ext cx="9306382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D5836D0-FF0B-0B41-B563-6F82024EFA7F}"/>
              </a:ext>
            </a:extLst>
          </p:cNvPr>
          <p:cNvSpPr txBox="1"/>
          <p:nvPr/>
        </p:nvSpPr>
        <p:spPr>
          <a:xfrm>
            <a:off x="3226112" y="301595"/>
            <a:ext cx="5389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The Anglo-American price gap (1870-1914).</a:t>
            </a:r>
          </a:p>
        </p:txBody>
      </p:sp>
    </p:spTree>
    <p:extLst>
      <p:ext uri="{BB962C8B-B14F-4D97-AF65-F5344CB8AC3E}">
        <p14:creationId xmlns:p14="http://schemas.microsoft.com/office/powerpoint/2010/main" val="24324246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83BBD-0F0F-0246-93B3-471ABF519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05ADD-454F-6B43-8212-D2E9E23B3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8A36B4-E0D9-364B-90BB-22D29D4C9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26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D5836D0-FF0B-0B41-B563-6F82024EFA7F}"/>
              </a:ext>
            </a:extLst>
          </p:cNvPr>
          <p:cNvSpPr txBox="1"/>
          <p:nvPr/>
        </p:nvSpPr>
        <p:spPr>
          <a:xfrm>
            <a:off x="3957433" y="301595"/>
            <a:ext cx="4277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Impediments to trade (1870-2000)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D2DB21E-5854-4246-8140-2ABD3CAAF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5508" y="956350"/>
            <a:ext cx="8940984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2423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C9331-2A38-3843-9A07-4A8D2AEC6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Choose the correct answers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A7A3D-EEE2-D74D-BBA5-F9853E44C8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GB" dirty="0"/>
              <a:t> The graph suggests a consistent decline in trade costs since 1870.</a:t>
            </a:r>
          </a:p>
          <a:p>
            <a:pPr>
              <a:buFont typeface="Wingdings" pitchFamily="2" charset="2"/>
              <a:buChar char="q"/>
            </a:pPr>
            <a:r>
              <a:rPr lang="en-GB" dirty="0"/>
              <a:t> Attempts by countries to address their unemployment problems after the 1929 Great Depression seem to have led to a decline in globalization.</a:t>
            </a:r>
          </a:p>
          <a:p>
            <a:pPr>
              <a:buFont typeface="Wingdings" pitchFamily="2" charset="2"/>
              <a:buChar char="q"/>
            </a:pPr>
            <a:r>
              <a:rPr lang="en-GB" dirty="0"/>
              <a:t> There does not seem to be any evidence of increased globalization after the Second World War.</a:t>
            </a:r>
          </a:p>
          <a:p>
            <a:pPr>
              <a:buFont typeface="Wingdings" pitchFamily="2" charset="2"/>
              <a:buChar char="q"/>
            </a:pPr>
            <a:r>
              <a:rPr lang="en-GB" dirty="0"/>
              <a:t> The graph suggests that commodity market integration over the past 150 years was one of interrupted integration.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BC51DC-FF2A-8846-BA1E-2194F813A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CFFEBB-9853-7744-9584-8F4B3F47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BB0DD-4BA7-E84F-934E-88F10664A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2476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56E13C-B628-F94E-A81D-936675F14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13/08/2020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379F9-580C-9B49-A396-15D3B74EF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648E00-4F93-EE43-B0B8-A3E8AF709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28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D46136E-96E2-9C44-91C6-6DDC9D8E4A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8874" y="956350"/>
            <a:ext cx="8854251" cy="5400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4A9BF6F-7847-EB42-9425-65F22BEDA725}"/>
              </a:ext>
            </a:extLst>
          </p:cNvPr>
          <p:cNvSpPr txBox="1"/>
          <p:nvPr/>
        </p:nvSpPr>
        <p:spPr>
          <a:xfrm>
            <a:off x="4092181" y="301595"/>
            <a:ext cx="40076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>
                <a:latin typeface="Baskerville" panose="02020502070401020303" pitchFamily="18" charset="0"/>
                <a:ea typeface="Baskerville" panose="02020502070401020303" pitchFamily="18" charset="0"/>
              </a:rPr>
              <a:t>Average tariff rates (1982-2009)</a:t>
            </a:r>
          </a:p>
        </p:txBody>
      </p:sp>
    </p:spTree>
    <p:extLst>
      <p:ext uri="{BB962C8B-B14F-4D97-AF65-F5344CB8AC3E}">
        <p14:creationId xmlns:p14="http://schemas.microsoft.com/office/powerpoint/2010/main" val="15410061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E8C1D-5E8A-4F4A-9393-F9DC1E24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Next class:</a:t>
            </a:r>
            <a:br>
              <a:rPr lang="en-GB" dirty="0"/>
            </a:br>
            <a:r>
              <a:rPr lang="en-GB" dirty="0"/>
              <a:t>Globalisation as a cause of COVID-19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E529D-D6C1-D441-8C9B-492E09CBB3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24ADC-D770-A44F-ABC8-6620A6B21217}" type="datetime1">
              <a:rPr lang="fr-FR" smtClean="0"/>
              <a:t>11/08/2020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6F19C1-125F-4A49-AE01-91940123E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B69537-F792-BC48-8828-2D02B0095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062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DB40-A12B-5E46-BFDE-6A00E65BD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BD7BA5-CAF9-044D-B572-96D874F033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err="1"/>
              <a:t>Farzanegan</a:t>
            </a:r>
            <a:r>
              <a:rPr lang="en-GB" sz="2000" dirty="0"/>
              <a:t>, M. R., </a:t>
            </a:r>
            <a:r>
              <a:rPr lang="en-GB" sz="2000" dirty="0" err="1"/>
              <a:t>Feizi</a:t>
            </a:r>
            <a:r>
              <a:rPr lang="en-GB" sz="2000" dirty="0"/>
              <a:t>, M., </a:t>
            </a:r>
            <a:r>
              <a:rPr lang="en-GB" sz="2000" dirty="0" err="1"/>
              <a:t>Gholipour</a:t>
            </a:r>
            <a:r>
              <a:rPr lang="en-GB" sz="2000" dirty="0"/>
              <a:t> H. F. (2020, May). Globalisation and Outbreak of COVID-19: An Empirical Analysis. </a:t>
            </a:r>
            <a:r>
              <a:rPr lang="en-GB" sz="2000" i="1" dirty="0" err="1"/>
              <a:t>CESifo</a:t>
            </a:r>
            <a:r>
              <a:rPr lang="en-GB" sz="2000" i="1" dirty="0"/>
              <a:t> Working Papers (No. 8315, 2020).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Snowden, F. M. (2019). </a:t>
            </a:r>
            <a:r>
              <a:rPr lang="en-GB" sz="2000" i="1" dirty="0"/>
              <a:t>Epidemics and Society: From the Black Death to the Present, </a:t>
            </a:r>
            <a:r>
              <a:rPr lang="en-GB" sz="2000" dirty="0"/>
              <a:t>Yale University Press.</a:t>
            </a:r>
          </a:p>
          <a:p>
            <a:pPr marL="0" indent="0">
              <a:buNone/>
            </a:pPr>
            <a:endParaRPr lang="en-GB" sz="2000" i="1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C74A6C-46CB-B64F-87F2-C75B48E5D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13906-A1A0-F34C-9688-B6EF8ABF0B1F}" type="datetime1">
              <a:rPr lang="fr-FR" smtClean="0"/>
              <a:t>11/08/2020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151B8B-9DF6-E744-85A3-E6B6DBB42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EE406: Contemporary Economic Issues, Semester 1/2020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E4BDB8-37E1-B449-9610-BA223B9C4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A15A9C-0F48-5444-878F-85225626D733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5470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3991</TotalTime>
  <Words>1221</Words>
  <Application>Microsoft Macintosh PowerPoint</Application>
  <PresentationFormat>Widescreen</PresentationFormat>
  <Paragraphs>178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Baskerville</vt:lpstr>
      <vt:lpstr>Calibri</vt:lpstr>
      <vt:lpstr>Wingdings</vt:lpstr>
      <vt:lpstr>Office Theme</vt:lpstr>
      <vt:lpstr>II. Globalisation &amp; Epidemics</vt:lpstr>
      <vt:lpstr>What is globalisation</vt:lpstr>
      <vt:lpstr>Globalisation: definitions</vt:lpstr>
      <vt:lpstr>Globalisation: a few economic point of views</vt:lpstr>
      <vt:lpstr>Complexities of globalisation </vt:lpstr>
      <vt:lpstr>What EE211 and EE212 has taught you</vt:lpstr>
      <vt:lpstr>PowerPoint Presentation</vt:lpstr>
      <vt:lpstr>PowerPoint Presentation</vt:lpstr>
      <vt:lpstr>PowerPoint Presentation</vt:lpstr>
      <vt:lpstr>PowerPoint Presentation</vt:lpstr>
      <vt:lpstr>Complexities of globalisation </vt:lpstr>
      <vt:lpstr>PowerPoint Presentation</vt:lpstr>
      <vt:lpstr>Globalisation and deglobalisation in the long-run</vt:lpstr>
      <vt:lpstr>How can we measure globalisation in goods &amp; services?</vt:lpstr>
      <vt:lpstr>PowerPoint Presentation</vt:lpstr>
      <vt:lpstr>How can we measure globalisation in goods &amp; services?</vt:lpstr>
      <vt:lpstr>The example of Japan exporting cars to the US.</vt:lpstr>
      <vt:lpstr>PowerPoint Presentation</vt:lpstr>
      <vt:lpstr>PowerPoint Presentation</vt:lpstr>
      <vt:lpstr>PowerPoint Presentation</vt:lpstr>
      <vt:lpstr>PowerPoint Presentation</vt:lpstr>
      <vt:lpstr>This means:</vt:lpstr>
      <vt:lpstr>PowerPoint Presentation</vt:lpstr>
      <vt:lpstr>The first epoch of globalisation</vt:lpstr>
      <vt:lpstr>PowerPoint Presentation</vt:lpstr>
      <vt:lpstr>PowerPoint Presentation</vt:lpstr>
      <vt:lpstr>Choose the correct answers</vt:lpstr>
      <vt:lpstr>PowerPoint Presentation</vt:lpstr>
      <vt:lpstr>Next class: Globalisation as a cause of COVID-19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Epidemics and Society</dc:title>
  <dc:creator>Mark Jenmana</dc:creator>
  <cp:lastModifiedBy>Mark Jenmana</cp:lastModifiedBy>
  <cp:revision>211</cp:revision>
  <dcterms:created xsi:type="dcterms:W3CDTF">2020-07-28T10:41:28Z</dcterms:created>
  <dcterms:modified xsi:type="dcterms:W3CDTF">2020-08-13T02:33:40Z</dcterms:modified>
</cp:coreProperties>
</file>