
<file path=[Content_Types].xml><?xml version="1.0" encoding="utf-8"?>
<Types xmlns="http://schemas.openxmlformats.org/package/2006/content-types"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79" r:id="rId2"/>
  </p:sldIdLst>
  <p:sldSz cx="9144000" cy="6858000" type="screen4x3"/>
  <p:notesSz cx="6781800" cy="99187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5980BF"/>
    <a:srgbClr val="ECECEC"/>
    <a:srgbClr val="CBD7EB"/>
    <a:srgbClr val="B1C3E1"/>
    <a:srgbClr val="0099CC"/>
    <a:srgbClr val="0085B4"/>
    <a:srgbClr val="336699"/>
    <a:srgbClr val="006699"/>
    <a:srgbClr val="0099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74" autoAdjust="0"/>
    <p:restoredTop sz="94624" autoAdjust="0"/>
  </p:normalViewPr>
  <p:slideViewPr>
    <p:cSldViewPr snapToGrid="0">
      <p:cViewPr varScale="1">
        <p:scale>
          <a:sx n="63" d="100"/>
          <a:sy n="63" d="100"/>
        </p:scale>
        <p:origin x="-69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9519" cy="496411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0698" y="0"/>
            <a:ext cx="2939519" cy="496411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35FE6DC6-7244-4148-ADFD-09A850CAB949}" type="datetimeFigureOut">
              <a:rPr lang="th-TH" smtClean="0"/>
              <a:pPr/>
              <a:t>13/03/55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0703"/>
            <a:ext cx="2939519" cy="496411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0698" y="9420703"/>
            <a:ext cx="2939519" cy="496411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466966C0-165A-4F11-980C-164205F777DA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9519" cy="496411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0698" y="0"/>
            <a:ext cx="2939519" cy="496411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06F156E3-BB37-4533-8EF1-856799BFCB97}" type="datetimeFigureOut">
              <a:rPr lang="th-TH" smtClean="0"/>
              <a:pPr/>
              <a:t>13/03/55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2813" y="744538"/>
            <a:ext cx="4956175" cy="3717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7863" y="4711939"/>
            <a:ext cx="5426074" cy="4462939"/>
          </a:xfrm>
          <a:prstGeom prst="rect">
            <a:avLst/>
          </a:prstGeom>
        </p:spPr>
        <p:txBody>
          <a:bodyPr vert="horz" lIns="91294" tIns="45647" rIns="91294" bIns="45647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0703"/>
            <a:ext cx="2939519" cy="496411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0698" y="9420703"/>
            <a:ext cx="2939519" cy="496411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FAFFF4F1-35F0-49D9-BF1B-44EEBD3FDEDD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7"/>
          <p:cNvSpPr>
            <a:spLocks noChangeArrowheads="1"/>
          </p:cNvSpPr>
          <p:nvPr/>
        </p:nvSpPr>
        <p:spPr bwMode="gray">
          <a:xfrm>
            <a:off x="0" y="0"/>
            <a:ext cx="9144000" cy="609600"/>
          </a:xfrm>
          <a:prstGeom prst="rect">
            <a:avLst/>
          </a:prstGeom>
          <a:gradFill rotWithShape="1">
            <a:gsLst>
              <a:gs pos="37000">
                <a:srgbClr val="285A7C"/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ltGray">
          <a:xfrm>
            <a:off x="0" y="476250"/>
            <a:ext cx="9151938" cy="6381750"/>
          </a:xfrm>
          <a:prstGeom prst="rect">
            <a:avLst/>
          </a:prstGeom>
          <a:gradFill rotWithShape="1">
            <a:gsLst>
              <a:gs pos="56000">
                <a:srgbClr val="638AA1"/>
              </a:gs>
              <a:gs pos="100000">
                <a:schemeClr val="accent1">
                  <a:gamma/>
                  <a:shade val="87843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ltGray">
          <a:xfrm flipV="1">
            <a:off x="304800" y="685800"/>
            <a:ext cx="5257800" cy="57912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1600200" y="0"/>
            <a:ext cx="716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grpSp>
        <p:nvGrpSpPr>
          <p:cNvPr id="3083" name="Group 11"/>
          <p:cNvGrpSpPr>
            <a:grpSpLocks/>
          </p:cNvGrpSpPr>
          <p:nvPr/>
        </p:nvGrpSpPr>
        <p:grpSpPr bwMode="auto">
          <a:xfrm>
            <a:off x="1143000" y="2133600"/>
            <a:ext cx="8001000" cy="4724400"/>
            <a:chOff x="720" y="1344"/>
            <a:chExt cx="5040" cy="2976"/>
          </a:xfrm>
          <a:solidFill>
            <a:srgbClr val="F8F8F8"/>
          </a:solidFill>
        </p:grpSpPr>
        <p:sp>
          <p:nvSpPr>
            <p:cNvPr id="3084" name="Rectangle 12"/>
            <p:cNvSpPr>
              <a:spLocks noChangeArrowheads="1"/>
            </p:cNvSpPr>
            <p:nvPr userDrawn="1"/>
          </p:nvSpPr>
          <p:spPr bwMode="white">
            <a:xfrm>
              <a:off x="1032" y="1344"/>
              <a:ext cx="4728" cy="2976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grpSp>
          <p:nvGrpSpPr>
            <p:cNvPr id="3085" name="Group 13"/>
            <p:cNvGrpSpPr>
              <a:grpSpLocks/>
            </p:cNvGrpSpPr>
            <p:nvPr userDrawn="1"/>
          </p:nvGrpSpPr>
          <p:grpSpPr bwMode="auto">
            <a:xfrm>
              <a:off x="720" y="1344"/>
              <a:ext cx="624" cy="2976"/>
              <a:chOff x="768" y="1104"/>
              <a:chExt cx="624" cy="3216"/>
            </a:xfrm>
            <a:grpFill/>
          </p:grpSpPr>
          <p:sp>
            <p:nvSpPr>
              <p:cNvPr id="3086" name="Oval 14"/>
              <p:cNvSpPr>
                <a:spLocks noChangeArrowheads="1"/>
              </p:cNvSpPr>
              <p:nvPr userDrawn="1"/>
            </p:nvSpPr>
            <p:spPr bwMode="white">
              <a:xfrm>
                <a:off x="768" y="1104"/>
                <a:ext cx="624" cy="624"/>
              </a:xfrm>
              <a:prstGeom prst="ellipse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th-TH"/>
              </a:p>
            </p:txBody>
          </p:sp>
          <p:sp>
            <p:nvSpPr>
              <p:cNvPr id="3087" name="Rectangle 15"/>
              <p:cNvSpPr>
                <a:spLocks noChangeArrowheads="1"/>
              </p:cNvSpPr>
              <p:nvPr userDrawn="1"/>
            </p:nvSpPr>
            <p:spPr bwMode="white">
              <a:xfrm>
                <a:off x="768" y="1440"/>
                <a:ext cx="576" cy="288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th-TH"/>
              </a:p>
            </p:txBody>
          </p:sp>
        </p:grpSp>
      </p:grp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black">
          <a:xfrm>
            <a:off x="2819400" y="2438400"/>
            <a:ext cx="6172200" cy="1162050"/>
          </a:xfrm>
          <a:prstGeom prst="rect">
            <a:avLst/>
          </a:prstGeom>
        </p:spPr>
        <p:txBody>
          <a:bodyPr/>
          <a:lstStyle>
            <a:lvl1pPr>
              <a:defRPr sz="44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White">
          <a:xfrm>
            <a:off x="2819400" y="1905000"/>
            <a:ext cx="6324600" cy="381000"/>
          </a:xfrm>
          <a:prstGeom prst="rect">
            <a:avLst/>
          </a:prstGeom>
          <a:solidFill>
            <a:srgbClr val="CC9900"/>
          </a:solidFill>
          <a:ln>
            <a:solidFill>
              <a:schemeClr val="bg1"/>
            </a:solidFill>
          </a:ln>
        </p:spPr>
        <p:txBody>
          <a:bodyPr/>
          <a:lstStyle>
            <a:lvl1pPr marL="0" indent="0" algn="ctr">
              <a:buFontTx/>
              <a:buNone/>
              <a:defRPr sz="2000">
                <a:solidFill>
                  <a:srgbClr val="F8F8F8"/>
                </a:solidFill>
              </a:defRPr>
            </a:lvl1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27" name="Picture 26" descr="vayu_Logo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1438" y="83379"/>
            <a:ext cx="1500166" cy="1416795"/>
          </a:xfrm>
          <a:prstGeom prst="rect">
            <a:avLst/>
          </a:prstGeom>
        </p:spPr>
      </p:pic>
      <p:sp>
        <p:nvSpPr>
          <p:cNvPr id="18" name="Rectangle 17"/>
          <p:cNvSpPr/>
          <p:nvPr userDrawn="1"/>
        </p:nvSpPr>
        <p:spPr>
          <a:xfrm>
            <a:off x="5841243" y="709684"/>
            <a:ext cx="832513" cy="83251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Rectangle 18"/>
          <p:cNvSpPr/>
          <p:nvPr userDrawn="1"/>
        </p:nvSpPr>
        <p:spPr>
          <a:xfrm>
            <a:off x="6919416" y="709684"/>
            <a:ext cx="832513" cy="83251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Rectangle 19"/>
          <p:cNvSpPr/>
          <p:nvPr userDrawn="1"/>
        </p:nvSpPr>
        <p:spPr>
          <a:xfrm>
            <a:off x="7997589" y="709684"/>
            <a:ext cx="832513" cy="83251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w="31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084" y="162635"/>
            <a:ext cx="7196158" cy="609600"/>
          </a:xfrm>
          <a:prstGeom prst="rect">
            <a:avLst/>
          </a:prstGeom>
        </p:spPr>
        <p:txBody>
          <a:bodyPr/>
          <a:lstStyle>
            <a:lvl1pPr>
              <a:defRPr kumimoji="0" lang="th-TH" sz="3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Click to edit Master title style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 sz="25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defRPr>
            </a:lvl1pPr>
            <a:lvl2pPr>
              <a:defRPr sz="25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defRPr>
            </a:lvl2pPr>
            <a:lvl3pPr>
              <a:defRPr sz="25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defRPr>
            </a:lvl3pPr>
            <a:lvl4pPr>
              <a:defRPr sz="25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defRPr>
            </a:lvl4pPr>
            <a:lvl5pPr>
              <a:defRPr sz="25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047" y="162636"/>
            <a:ext cx="6858000" cy="609600"/>
          </a:xfrm>
          <a:prstGeom prst="rect">
            <a:avLst/>
          </a:prstGeom>
        </p:spPr>
        <p:txBody>
          <a:bodyPr/>
          <a:lstStyle>
            <a:lvl1pPr>
              <a:defRPr kumimoji="0" lang="th-TH" sz="30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 sz="25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defRPr>
            </a:lvl1pPr>
          </a:lstStyle>
          <a:p>
            <a:r>
              <a:rPr lang="en-US" dirty="0" smtClean="0"/>
              <a:t>Click icon to add table</a:t>
            </a:r>
            <a:endParaRPr lang="th-TH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7"/>
          <p:cNvSpPr>
            <a:spLocks noChangeArrowheads="1"/>
          </p:cNvSpPr>
          <p:nvPr userDrawn="1"/>
        </p:nvSpPr>
        <p:spPr bwMode="gray">
          <a:xfrm>
            <a:off x="0" y="1"/>
            <a:ext cx="9144000" cy="900752"/>
          </a:xfrm>
          <a:prstGeom prst="rect">
            <a:avLst/>
          </a:prstGeom>
          <a:gradFill rotWithShape="1">
            <a:gsLst>
              <a:gs pos="37000">
                <a:srgbClr val="638AA1"/>
              </a:gs>
              <a:gs pos="100000">
                <a:schemeClr val="accent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43" name="Rectangle 27"/>
          <p:cNvSpPr>
            <a:spLocks noChangeArrowheads="1"/>
          </p:cNvSpPr>
          <p:nvPr userDrawn="1"/>
        </p:nvSpPr>
        <p:spPr bwMode="ltGray">
          <a:xfrm>
            <a:off x="0" y="914400"/>
            <a:ext cx="9144000" cy="136478"/>
          </a:xfrm>
          <a:prstGeom prst="rect">
            <a:avLst/>
          </a:prstGeom>
          <a:solidFill>
            <a:srgbClr val="2B6185"/>
          </a:solidFill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5" name="Oval 44"/>
          <p:cNvSpPr/>
          <p:nvPr userDrawn="1"/>
        </p:nvSpPr>
        <p:spPr>
          <a:xfrm>
            <a:off x="7886548" y="571355"/>
            <a:ext cx="1039091" cy="1039091"/>
          </a:xfrm>
          <a:prstGeom prst="ellipse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41" name="Picture 40" descr="vayu_Logo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7956645" y="639641"/>
            <a:ext cx="914402" cy="863584"/>
          </a:xfrm>
          <a:prstGeom prst="rect">
            <a:avLst/>
          </a:prstGeom>
        </p:spPr>
      </p:pic>
      <p:sp>
        <p:nvSpPr>
          <p:cNvPr id="13" name="Line 33"/>
          <p:cNvSpPr>
            <a:spLocks noChangeShapeType="1"/>
          </p:cNvSpPr>
          <p:nvPr userDrawn="1"/>
        </p:nvSpPr>
        <p:spPr bwMode="auto">
          <a:xfrm>
            <a:off x="304800" y="6590638"/>
            <a:ext cx="8610600" cy="0"/>
          </a:xfrm>
          <a:prstGeom prst="line">
            <a:avLst/>
          </a:prstGeom>
          <a:noFill/>
          <a:ln w="9525">
            <a:solidFill>
              <a:srgbClr val="0F1A81"/>
            </a:solidFill>
            <a:round/>
            <a:headEnd/>
            <a:tailEnd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1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4" name="Date Placeholder 3"/>
          <p:cNvSpPr txBox="1">
            <a:spLocks/>
          </p:cNvSpPr>
          <p:nvPr userDrawn="1"/>
        </p:nvSpPr>
        <p:spPr>
          <a:xfrm>
            <a:off x="213810" y="6546424"/>
            <a:ext cx="2133600" cy="1682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26/05/11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rdiaUPC" pitchFamily="34" charset="-34"/>
              <a:ea typeface="+mn-ea"/>
              <a:cs typeface="CordiaUPC" pitchFamily="34" charset="-34"/>
            </a:endParaRPr>
          </a:p>
        </p:txBody>
      </p:sp>
      <p:sp>
        <p:nvSpPr>
          <p:cNvPr id="15" name="Slide Number Placeholder 4"/>
          <p:cNvSpPr txBox="1">
            <a:spLocks/>
          </p:cNvSpPr>
          <p:nvPr userDrawn="1"/>
        </p:nvSpPr>
        <p:spPr>
          <a:xfrm>
            <a:off x="4026091" y="6539600"/>
            <a:ext cx="1078174" cy="25016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</a:t>
            </a:r>
            <a:fld id="{E59A9424-99AC-4071-AC38-57AE39514818}" type="slidenum"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rdiaUPC" pitchFamily="34" charset="-34"/>
              <a:ea typeface="+mn-ea"/>
              <a:cs typeface="CordiaUPC" pitchFamily="34" charset="-34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 userDrawn="1"/>
        </p:nvSpPr>
        <p:spPr bwMode="blackWhite">
          <a:xfrm>
            <a:off x="6257956" y="6541778"/>
            <a:ext cx="289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1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t>Fiscal Policy Research Institute Foundation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50" dirty="0" smtClean="0"/>
              <a:t>Ministry of Financ</a:t>
            </a:r>
            <a:r>
              <a:rPr lang="en-US" spc="50" dirty="0" smtClean="0"/>
              <a:t>e : Structure of Revenue </a:t>
            </a:r>
            <a:endParaRPr spc="50" dirty="0" smtClean="0"/>
          </a:p>
        </p:txBody>
      </p:sp>
      <p:sp>
        <p:nvSpPr>
          <p:cNvPr id="34" name="Line 152"/>
          <p:cNvSpPr>
            <a:spLocks noChangeShapeType="1"/>
          </p:cNvSpPr>
          <p:nvPr/>
        </p:nvSpPr>
        <p:spPr bwMode="auto">
          <a:xfrm>
            <a:off x="4244975" y="3773630"/>
            <a:ext cx="441325" cy="3143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35" name="Line 158"/>
          <p:cNvSpPr>
            <a:spLocks noChangeShapeType="1"/>
          </p:cNvSpPr>
          <p:nvPr/>
        </p:nvSpPr>
        <p:spPr bwMode="auto">
          <a:xfrm flipH="1" flipV="1">
            <a:off x="2828925" y="2802080"/>
            <a:ext cx="396875" cy="2238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36" name="Rectangle 6"/>
          <p:cNvSpPr txBox="1">
            <a:spLocks noChangeArrowheads="1"/>
          </p:cNvSpPr>
          <p:nvPr/>
        </p:nvSpPr>
        <p:spPr bwMode="gray">
          <a:xfrm>
            <a:off x="4427220" y="2700163"/>
            <a:ext cx="1729740" cy="606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82575" indent="-282575" algn="ctr">
              <a:buClr>
                <a:srgbClr val="1D619F"/>
              </a:buClr>
              <a:buSzPct val="80000"/>
            </a:pPr>
            <a:r>
              <a:rPr lang="en-US" sz="2000" b="1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Revenue Department </a:t>
            </a:r>
          </a:p>
          <a:p>
            <a:pPr marL="282575" indent="-282575" algn="ctr">
              <a:buClr>
                <a:srgbClr val="1D619F"/>
              </a:buClr>
              <a:buSzPct val="80000"/>
            </a:pPr>
            <a:r>
              <a:rPr lang="th-TH" sz="2000" b="1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กรมสรรพากร</a:t>
            </a:r>
            <a:endParaRPr lang="th-TH" sz="20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 marL="282575" indent="-282575" algn="ctr">
              <a:buClr>
                <a:srgbClr val="1D619F"/>
              </a:buClr>
              <a:buSzPct val="80000"/>
            </a:pPr>
            <a:r>
              <a:rPr lang="en-US" sz="2000" b="1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66 %</a:t>
            </a:r>
            <a:endParaRPr lang="th-TH" sz="20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 marL="282575" indent="-282575">
              <a:spcBef>
                <a:spcPct val="20000"/>
              </a:spcBef>
              <a:buClr>
                <a:srgbClr val="1D619F"/>
              </a:buClr>
              <a:buSzPct val="80000"/>
            </a:pPr>
            <a:endParaRPr lang="en-US" sz="2000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 marL="282575" indent="-282575">
              <a:spcBef>
                <a:spcPct val="20000"/>
              </a:spcBef>
              <a:buClr>
                <a:srgbClr val="1D619F"/>
              </a:buClr>
              <a:buSzPct val="80000"/>
            </a:pPr>
            <a:endParaRPr lang="th-TH" sz="16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7" name="Line 149"/>
          <p:cNvSpPr>
            <a:spLocks noChangeShapeType="1"/>
          </p:cNvSpPr>
          <p:nvPr/>
        </p:nvSpPr>
        <p:spPr bwMode="auto">
          <a:xfrm flipV="1">
            <a:off x="5186362" y="1493980"/>
            <a:ext cx="0" cy="3079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38" name="Line 151"/>
          <p:cNvSpPr>
            <a:spLocks noChangeShapeType="1"/>
          </p:cNvSpPr>
          <p:nvPr/>
        </p:nvSpPr>
        <p:spPr bwMode="auto">
          <a:xfrm flipV="1">
            <a:off x="5543550" y="1587643"/>
            <a:ext cx="357187" cy="3476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39" name="Line 152"/>
          <p:cNvSpPr>
            <a:spLocks noChangeShapeType="1"/>
          </p:cNvSpPr>
          <p:nvPr/>
        </p:nvSpPr>
        <p:spPr bwMode="auto">
          <a:xfrm>
            <a:off x="5448300" y="2540143"/>
            <a:ext cx="738187" cy="4603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40" name="Line 156"/>
          <p:cNvSpPr>
            <a:spLocks noChangeShapeType="1"/>
          </p:cNvSpPr>
          <p:nvPr/>
        </p:nvSpPr>
        <p:spPr bwMode="auto">
          <a:xfrm flipH="1">
            <a:off x="4257675" y="2560780"/>
            <a:ext cx="344487" cy="3365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41" name="Line 158"/>
          <p:cNvSpPr>
            <a:spLocks noChangeShapeType="1"/>
          </p:cNvSpPr>
          <p:nvPr/>
        </p:nvSpPr>
        <p:spPr bwMode="auto">
          <a:xfrm flipH="1" flipV="1">
            <a:off x="4400550" y="1659080"/>
            <a:ext cx="338137" cy="2857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42" name="Line 31"/>
          <p:cNvSpPr>
            <a:spLocks noChangeShapeType="1"/>
          </p:cNvSpPr>
          <p:nvPr/>
        </p:nvSpPr>
        <p:spPr bwMode="auto">
          <a:xfrm flipV="1">
            <a:off x="5757862" y="2249630"/>
            <a:ext cx="428625" cy="52388"/>
          </a:xfrm>
          <a:prstGeom prst="line">
            <a:avLst/>
          </a:prstGeom>
          <a:noFill/>
          <a:ln w="9525">
            <a:solidFill>
              <a:sysClr val="windowText" lastClr="000000"/>
            </a:solidFill>
            <a:round/>
            <a:headEnd/>
            <a:tailE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43" name="Rectangle 6"/>
          <p:cNvSpPr txBox="1">
            <a:spLocks noChangeArrowheads="1"/>
          </p:cNvSpPr>
          <p:nvPr/>
        </p:nvSpPr>
        <p:spPr bwMode="gray">
          <a:xfrm>
            <a:off x="5599747" y="4386088"/>
            <a:ext cx="2111693" cy="4048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82575" indent="-282575" algn="ctr">
              <a:buClr>
                <a:srgbClr val="1D619F"/>
              </a:buClr>
              <a:buSzPct val="80000"/>
            </a:pPr>
            <a:r>
              <a:rPr lang="en-US" sz="2000" b="1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Excise Department </a:t>
            </a:r>
          </a:p>
          <a:p>
            <a:pPr marL="282575" indent="-282575" algn="ctr">
              <a:buClr>
                <a:srgbClr val="1D619F"/>
              </a:buClr>
              <a:buSzPct val="80000"/>
            </a:pPr>
            <a:r>
              <a:rPr lang="th-TH" sz="2000" b="1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กรม</a:t>
            </a:r>
            <a:r>
              <a:rPr lang="th-TH" sz="2000" b="1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สรรพสามิต</a:t>
            </a:r>
          </a:p>
          <a:p>
            <a:pPr marL="282575" indent="-282575" algn="ctr">
              <a:buClr>
                <a:srgbClr val="1D619F"/>
              </a:buClr>
              <a:buSzPct val="80000"/>
            </a:pPr>
            <a:r>
              <a:rPr lang="en-US" sz="2000" b="1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18%</a:t>
            </a:r>
            <a:endParaRPr lang="th-TH" sz="16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4" name="Rectangle 6"/>
          <p:cNvSpPr txBox="1">
            <a:spLocks noChangeArrowheads="1"/>
          </p:cNvSpPr>
          <p:nvPr/>
        </p:nvSpPr>
        <p:spPr bwMode="gray">
          <a:xfrm>
            <a:off x="1341120" y="5088080"/>
            <a:ext cx="2059305" cy="4048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82575" indent="-282575" algn="ctr">
              <a:buClr>
                <a:srgbClr val="1D619F"/>
              </a:buClr>
              <a:buSzPct val="80000"/>
            </a:pPr>
            <a:r>
              <a:rPr lang="en-US" sz="2000" b="1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Customs Department </a:t>
            </a:r>
          </a:p>
          <a:p>
            <a:pPr marL="282575" indent="-282575" algn="ctr">
              <a:buClr>
                <a:srgbClr val="1D619F"/>
              </a:buClr>
              <a:buSzPct val="80000"/>
            </a:pPr>
            <a:r>
              <a:rPr lang="th-TH" sz="2000" b="1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กรม</a:t>
            </a:r>
            <a:r>
              <a:rPr lang="th-TH" sz="2000" b="1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ศุลกากร</a:t>
            </a:r>
          </a:p>
          <a:p>
            <a:pPr marL="282575" indent="-282575" algn="ctr">
              <a:buClr>
                <a:srgbClr val="1D619F"/>
              </a:buClr>
              <a:buSzPct val="80000"/>
            </a:pPr>
            <a:r>
              <a:rPr lang="en-US" sz="2000" b="1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5%</a:t>
            </a:r>
            <a:endParaRPr lang="en-US" sz="2000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 marL="282575" indent="-282575" algn="ctr">
              <a:spcBef>
                <a:spcPct val="20000"/>
              </a:spcBef>
              <a:buClr>
                <a:srgbClr val="1D619F"/>
              </a:buClr>
              <a:buSzPct val="80000"/>
            </a:pPr>
            <a:endParaRPr lang="th-TH" sz="16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45" name="Picture 2" descr="http://www.bpaccountant.com/images_profiles/banner494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33925" y="1887680"/>
            <a:ext cx="88106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" descr="http://www.tlcthai.com/webboard/data/118/1/30-08-2010/101544/images/101544_headline?128360786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43425" y="4118118"/>
            <a:ext cx="898525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6" descr="http://t3.gstatic.com/images?q=tbn:rA5bQCeFkZJAWM::&amp;t=1&amp;usg=__I991jRzD7gqHSZvzsRoZNphAG_c="/>
          <p:cNvPicPr>
            <a:picLocks noChangeAspect="1" noChangeArrowheads="1"/>
          </p:cNvPicPr>
          <p:nvPr/>
        </p:nvPicPr>
        <p:blipFill>
          <a:blip r:embed="rId4" cstate="print"/>
          <a:srcRect t="3555" r="51958"/>
          <a:stretch>
            <a:fillRect/>
          </a:stretch>
        </p:blipFill>
        <p:spPr bwMode="auto">
          <a:xfrm>
            <a:off x="2198687" y="4016518"/>
            <a:ext cx="844550" cy="103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8" descr="http://www.mof.go.th/katin2550/images/vayu_or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86112" y="2756043"/>
            <a:ext cx="1225550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" name="Line 156"/>
          <p:cNvSpPr>
            <a:spLocks noChangeShapeType="1"/>
          </p:cNvSpPr>
          <p:nvPr/>
        </p:nvSpPr>
        <p:spPr bwMode="auto">
          <a:xfrm flipH="1">
            <a:off x="2816225" y="3773630"/>
            <a:ext cx="444500" cy="40481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50" name="Rectangle 6"/>
          <p:cNvSpPr txBox="1">
            <a:spLocks noChangeArrowheads="1"/>
          </p:cNvSpPr>
          <p:nvPr/>
        </p:nvSpPr>
        <p:spPr bwMode="gray">
          <a:xfrm>
            <a:off x="457200" y="2514601"/>
            <a:ext cx="3261360" cy="62483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82575" indent="-282575" algn="ctr">
              <a:buClr>
                <a:srgbClr val="1D619F"/>
              </a:buClr>
              <a:buSzPct val="80000"/>
            </a:pPr>
            <a:r>
              <a:rPr lang="en-US" sz="2000" b="1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State Enterprises and State’s Assets  10 </a:t>
            </a:r>
            <a:r>
              <a:rPr lang="en-US" sz="2000" b="1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%</a:t>
            </a:r>
            <a:endParaRPr lang="th-TH" sz="20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 marL="282575" indent="-282575">
              <a:spcBef>
                <a:spcPct val="20000"/>
              </a:spcBef>
              <a:buClr>
                <a:srgbClr val="1D619F"/>
              </a:buClr>
              <a:buSzPct val="80000"/>
            </a:pPr>
            <a:endParaRPr lang="en-US" sz="2000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 marL="282575" indent="-282575">
              <a:spcBef>
                <a:spcPct val="20000"/>
              </a:spcBef>
              <a:buClr>
                <a:srgbClr val="1D619F"/>
              </a:buClr>
              <a:buSzPct val="80000"/>
            </a:pPr>
            <a:endParaRPr lang="th-TH" sz="16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51" name="Rectangle 6"/>
          <p:cNvSpPr txBox="1">
            <a:spLocks noChangeArrowheads="1"/>
          </p:cNvSpPr>
          <p:nvPr/>
        </p:nvSpPr>
        <p:spPr bwMode="gray">
          <a:xfrm>
            <a:off x="6115050" y="1944830"/>
            <a:ext cx="2084070" cy="606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82575" indent="-282575" algn="ctr">
              <a:buClr>
                <a:srgbClr val="1D619F"/>
              </a:buClr>
              <a:buSzPct val="80000"/>
            </a:pPr>
            <a:r>
              <a:rPr lang="en-US" sz="2000" b="1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Corporate Income Tax</a:t>
            </a:r>
            <a:endParaRPr lang="th-TH" sz="20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 marL="282575" indent="-282575" algn="ctr">
              <a:buClr>
                <a:srgbClr val="1D619F"/>
              </a:buClr>
              <a:buSzPct val="80000"/>
            </a:pPr>
            <a:r>
              <a:rPr lang="en-US" sz="2000" b="1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31 %</a:t>
            </a:r>
            <a:endParaRPr lang="th-TH" sz="20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 marL="282575" indent="-282575">
              <a:spcBef>
                <a:spcPct val="20000"/>
              </a:spcBef>
              <a:buClr>
                <a:srgbClr val="1D619F"/>
              </a:buClr>
              <a:buSzPct val="80000"/>
            </a:pPr>
            <a:endParaRPr lang="en-US" sz="2000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 marL="282575" indent="-282575">
              <a:spcBef>
                <a:spcPct val="20000"/>
              </a:spcBef>
              <a:buClr>
                <a:srgbClr val="1D619F"/>
              </a:buClr>
              <a:buSzPct val="80000"/>
            </a:pPr>
            <a:endParaRPr lang="th-TH" sz="16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52" name="Rectangle 6"/>
          <p:cNvSpPr txBox="1">
            <a:spLocks noChangeArrowheads="1"/>
          </p:cNvSpPr>
          <p:nvPr/>
        </p:nvSpPr>
        <p:spPr bwMode="gray">
          <a:xfrm>
            <a:off x="5900737" y="2802080"/>
            <a:ext cx="2328863" cy="606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82575" indent="-282575" algn="ctr">
              <a:buClr>
                <a:srgbClr val="1D619F"/>
              </a:buClr>
              <a:buSzPct val="80000"/>
            </a:pPr>
            <a:r>
              <a:rPr lang="en-US" sz="2000" b="1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Personal Income Tax </a:t>
            </a:r>
            <a:endParaRPr lang="th-TH" sz="20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 marL="282575" indent="-282575" algn="ctr">
              <a:buClr>
                <a:srgbClr val="1D619F"/>
              </a:buClr>
              <a:buSzPct val="80000"/>
            </a:pPr>
            <a:r>
              <a:rPr lang="en-US" sz="2000" b="1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18 %</a:t>
            </a:r>
            <a:endParaRPr lang="th-TH" sz="20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 marL="282575" indent="-282575">
              <a:spcBef>
                <a:spcPct val="20000"/>
              </a:spcBef>
              <a:buClr>
                <a:srgbClr val="1D619F"/>
              </a:buClr>
              <a:buSzPct val="80000"/>
            </a:pPr>
            <a:endParaRPr lang="en-US" sz="2000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 marL="282575" indent="-282575">
              <a:spcBef>
                <a:spcPct val="20000"/>
              </a:spcBef>
              <a:buClr>
                <a:srgbClr val="1D619F"/>
              </a:buClr>
              <a:buSzPct val="80000"/>
            </a:pPr>
            <a:endParaRPr lang="th-TH" sz="16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53" name="Rectangle 6"/>
          <p:cNvSpPr txBox="1">
            <a:spLocks noChangeArrowheads="1"/>
          </p:cNvSpPr>
          <p:nvPr/>
        </p:nvSpPr>
        <p:spPr bwMode="gray">
          <a:xfrm>
            <a:off x="5757862" y="1195530"/>
            <a:ext cx="2151698" cy="606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82575" indent="-282575" algn="ctr">
              <a:buClr>
                <a:srgbClr val="1D619F"/>
              </a:buClr>
              <a:buSzPct val="80000"/>
            </a:pPr>
            <a:r>
              <a:rPr lang="en-US" sz="2000" b="1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Private Property Tax</a:t>
            </a:r>
            <a:endParaRPr lang="th-TH" sz="20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 marL="282575" indent="-282575" algn="ctr">
              <a:buClr>
                <a:srgbClr val="1D619F"/>
              </a:buClr>
              <a:buSzPct val="80000"/>
            </a:pPr>
            <a:r>
              <a:rPr lang="en-US" sz="2000" b="1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6 %</a:t>
            </a:r>
            <a:endParaRPr lang="th-TH" sz="20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 marL="282575" indent="-282575">
              <a:spcBef>
                <a:spcPct val="20000"/>
              </a:spcBef>
              <a:buClr>
                <a:srgbClr val="1D619F"/>
              </a:buClr>
              <a:buSzPct val="80000"/>
            </a:pPr>
            <a:endParaRPr lang="en-US" sz="2000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 marL="282575" indent="-282575">
              <a:spcBef>
                <a:spcPct val="20000"/>
              </a:spcBef>
              <a:buClr>
                <a:srgbClr val="1D619F"/>
              </a:buClr>
              <a:buSzPct val="80000"/>
            </a:pPr>
            <a:endParaRPr lang="th-TH" sz="16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54" name="Rectangle 6"/>
          <p:cNvSpPr txBox="1">
            <a:spLocks noChangeArrowheads="1"/>
          </p:cNvSpPr>
          <p:nvPr/>
        </p:nvSpPr>
        <p:spPr bwMode="gray">
          <a:xfrm>
            <a:off x="4686300" y="1011698"/>
            <a:ext cx="785812" cy="606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82575" indent="-282575" algn="ctr">
              <a:buClr>
                <a:srgbClr val="1D619F"/>
              </a:buClr>
              <a:buSzPct val="80000"/>
            </a:pPr>
            <a:r>
              <a:rPr lang="en-US" sz="2000" b="1" dirty="0" smtClean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Other</a:t>
            </a:r>
            <a:endParaRPr lang="th-TH" sz="20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 marL="282575" indent="-282575" algn="ctr">
              <a:buClr>
                <a:srgbClr val="1D619F"/>
              </a:buClr>
              <a:buSzPct val="80000"/>
            </a:pPr>
            <a:r>
              <a:rPr lang="en-US" sz="2000" b="1" dirty="0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2 %</a:t>
            </a:r>
            <a:endParaRPr lang="th-TH" sz="20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 marL="282575" indent="-282575">
              <a:spcBef>
                <a:spcPct val="20000"/>
              </a:spcBef>
              <a:buClr>
                <a:srgbClr val="1D619F"/>
              </a:buClr>
              <a:buSzPct val="80000"/>
            </a:pPr>
            <a:endParaRPr lang="en-US" sz="2000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 marL="282575" indent="-282575">
              <a:spcBef>
                <a:spcPct val="20000"/>
              </a:spcBef>
              <a:buClr>
                <a:srgbClr val="1D619F"/>
              </a:buClr>
              <a:buSzPct val="80000"/>
            </a:pPr>
            <a:endParaRPr lang="th-TH" sz="1600" b="1" dirty="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55" name="Rectangle 6"/>
          <p:cNvSpPr txBox="1">
            <a:spLocks noChangeArrowheads="1"/>
          </p:cNvSpPr>
          <p:nvPr/>
        </p:nvSpPr>
        <p:spPr bwMode="gray">
          <a:xfrm>
            <a:off x="3829050" y="1301893"/>
            <a:ext cx="785812" cy="606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282575" indent="-282575" algn="ctr">
              <a:buClr>
                <a:srgbClr val="1D619F"/>
              </a:buClr>
              <a:buSzPct val="80000"/>
            </a:pPr>
            <a:r>
              <a:rPr lang="en-US" sz="2000" b="1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VAT</a:t>
            </a:r>
            <a:endParaRPr lang="th-TH" sz="2000" b="1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 marL="282575" indent="-282575" algn="ctr">
              <a:buClr>
                <a:srgbClr val="1D619F"/>
              </a:buClr>
              <a:buSzPct val="80000"/>
            </a:pPr>
            <a:r>
              <a:rPr lang="en-US" sz="2000" b="1">
                <a:solidFill>
                  <a:srgbClr val="000000"/>
                </a:solidFill>
                <a:latin typeface="Cordia New" pitchFamily="34" charset="-34"/>
                <a:cs typeface="Cordia New" pitchFamily="34" charset="-34"/>
              </a:rPr>
              <a:t>41 %</a:t>
            </a:r>
            <a:endParaRPr lang="th-TH" sz="2000" b="1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 marL="282575" indent="-282575">
              <a:spcBef>
                <a:spcPct val="20000"/>
              </a:spcBef>
              <a:buClr>
                <a:srgbClr val="1D619F"/>
              </a:buClr>
              <a:buSzPct val="80000"/>
            </a:pPr>
            <a:endParaRPr lang="en-US" sz="2000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  <a:p>
            <a:pPr marL="282575" indent="-282575">
              <a:spcBef>
                <a:spcPct val="20000"/>
              </a:spcBef>
              <a:buClr>
                <a:srgbClr val="1D619F"/>
              </a:buClr>
              <a:buSzPct val="80000"/>
            </a:pPr>
            <a:endParaRPr lang="th-TH" sz="1600" b="1">
              <a:solidFill>
                <a:srgbClr val="000000"/>
              </a:solidFill>
              <a:latin typeface="Cordia New" pitchFamily="34" charset="-34"/>
              <a:cs typeface="Cordia New" pitchFamily="34" charset="-34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10TGp_simple_dark_v2">
  <a:themeElements>
    <a:clrScheme name="Default Design 1">
      <a:dk1>
        <a:srgbClr val="5F5F5F"/>
      </a:dk1>
      <a:lt1>
        <a:srgbClr val="FFFFFF"/>
      </a:lt1>
      <a:dk2>
        <a:srgbClr val="686B5D"/>
      </a:dk2>
      <a:lt2>
        <a:srgbClr val="DFDFDB"/>
      </a:lt2>
      <a:accent1>
        <a:srgbClr val="9E9E92"/>
      </a:accent1>
      <a:accent2>
        <a:srgbClr val="809EA8"/>
      </a:accent2>
      <a:accent3>
        <a:srgbClr val="B9BAB6"/>
      </a:accent3>
      <a:accent4>
        <a:srgbClr val="DADADA"/>
      </a:accent4>
      <a:accent5>
        <a:srgbClr val="CCCCC7"/>
      </a:accent5>
      <a:accent6>
        <a:srgbClr val="738F98"/>
      </a:accent6>
      <a:hlink>
        <a:srgbClr val="FFCC66"/>
      </a:hlink>
      <a:folHlink>
        <a:srgbClr val="86BD61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5F5F5F"/>
        </a:dk1>
        <a:lt1>
          <a:srgbClr val="FFFFFF"/>
        </a:lt1>
        <a:dk2>
          <a:srgbClr val="686B5D"/>
        </a:dk2>
        <a:lt2>
          <a:srgbClr val="DFDFDB"/>
        </a:lt2>
        <a:accent1>
          <a:srgbClr val="9E9E9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CCCC7"/>
        </a:accent5>
        <a:accent6>
          <a:srgbClr val="738F98"/>
        </a:accent6>
        <a:hlink>
          <a:srgbClr val="FFCC66"/>
        </a:hlink>
        <a:folHlink>
          <a:srgbClr val="86BD6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8377B1"/>
        </a:accent1>
        <a:accent2>
          <a:srgbClr val="4AA3D0"/>
        </a:accent2>
        <a:accent3>
          <a:srgbClr val="B8B8CA"/>
        </a:accent3>
        <a:accent4>
          <a:srgbClr val="DADADA"/>
        </a:accent4>
        <a:accent5>
          <a:srgbClr val="C1BDD5"/>
        </a:accent5>
        <a:accent6>
          <a:srgbClr val="4293BC"/>
        </a:accent6>
        <a:hlink>
          <a:srgbClr val="81B2F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5452"/>
        </a:dk1>
        <a:lt1>
          <a:srgbClr val="FFFFFF"/>
        </a:lt1>
        <a:dk2>
          <a:srgbClr val="006666"/>
        </a:dk2>
        <a:lt2>
          <a:srgbClr val="FFFF99"/>
        </a:lt2>
        <a:accent1>
          <a:srgbClr val="009999"/>
        </a:accent1>
        <a:accent2>
          <a:srgbClr val="40A468"/>
        </a:accent2>
        <a:accent3>
          <a:srgbClr val="AAB8B8"/>
        </a:accent3>
        <a:accent4>
          <a:srgbClr val="DADADA"/>
        </a:accent4>
        <a:accent5>
          <a:srgbClr val="AACACA"/>
        </a:accent5>
        <a:accent6>
          <a:srgbClr val="39945E"/>
        </a:accent6>
        <a:hlink>
          <a:srgbClr val="ABC13F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210TGp_simple_dark_v2</Template>
  <TotalTime>958</TotalTime>
  <Words>52</Words>
  <Application>Microsoft Office PowerPoint</Application>
  <PresentationFormat>On-screen Show (4:3)</PresentationFormat>
  <Paragraphs>21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210TGp_simple_dark_v2</vt:lpstr>
      <vt:lpstr>Ministry of Finance : Structure of Revenue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kanthima</dc:creator>
  <cp:lastModifiedBy>Nat</cp:lastModifiedBy>
  <cp:revision>104</cp:revision>
  <dcterms:created xsi:type="dcterms:W3CDTF">2011-05-24T07:52:33Z</dcterms:created>
  <dcterms:modified xsi:type="dcterms:W3CDTF">2012-03-13T02:13:24Z</dcterms:modified>
</cp:coreProperties>
</file>