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8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CC2B22-AB7E-4574-931D-83F922922E62}" type="datetimeFigureOut">
              <a:rPr lang="en-US" smtClean="0"/>
              <a:t>1/22/2019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21B8B4-900E-4C7C-AB03-948E2C04D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7646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75849-EAB6-49A7-B70C-A7545A604FF5}" type="datetime1">
              <a:rPr lang="en-US" smtClean="0"/>
              <a:t>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885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2594-4A5A-45FA-8F61-B543EA660B13}" type="datetime1">
              <a:rPr lang="en-US" smtClean="0"/>
              <a:t>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490457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E8499-1484-4756-96CE-E431A9DC93AA}" type="datetime1">
              <a:rPr lang="en-US" smtClean="0"/>
              <a:t>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849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2594-4A5A-45FA-8F61-B543EA660B13}" type="datetime1">
              <a:rPr lang="en-US" smtClean="0"/>
              <a:t>1/22/2019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003715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2594-4A5A-45FA-8F61-B543EA660B13}" type="datetime1">
              <a:rPr lang="en-US" smtClean="0"/>
              <a:t>1/22/2019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504777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556D1-E45F-40E4-8BD3-BC40243CFAEF}" type="datetime1">
              <a:rPr lang="en-US" smtClean="0"/>
              <a:t>1/22/2019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707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7BC04-79CA-49B8-B7C5-F8DCCB006B82}" type="datetime1">
              <a:rPr lang="en-US" smtClean="0"/>
              <a:t>1/22/2019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7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2594-4A5A-45FA-8F61-B543EA660B13}" type="datetime1">
              <a:rPr lang="en-US" smtClean="0"/>
              <a:t>1/22/2019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7084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5452-C5FA-47E7-A4FE-BFBA9BC7E424}" type="datetime1">
              <a:rPr lang="en-US" smtClean="0"/>
              <a:t>1/22/2019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601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รูปภาพพาโนราม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2594-4A5A-45FA-8F61-B543EA660B13}" type="datetime1">
              <a:rPr lang="en-US" smtClean="0"/>
              <a:t>1/22/2019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502905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2594-4A5A-45FA-8F61-B543EA660B13}" type="datetime1">
              <a:rPr lang="en-US" smtClean="0"/>
              <a:t>1/22/2019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695213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2594-4A5A-45FA-8F61-B543EA660B13}" type="datetime1">
              <a:rPr lang="en-US" smtClean="0"/>
              <a:t>1/22/2019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0172207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2594-4A5A-45FA-8F61-B543EA660B13}" type="datetime1">
              <a:rPr lang="en-US" smtClean="0"/>
              <a:t>1/22/2019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025755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คอลัมน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2594-4A5A-45FA-8F61-B543EA660B13}" type="datetime1">
              <a:rPr lang="en-US" smtClean="0"/>
              <a:t>1/22/2019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067887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อลัมน์รูปภาพ 3 รู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2594-4A5A-45FA-8F61-B543EA660B13}" type="datetime1">
              <a:rPr lang="en-US" smtClean="0"/>
              <a:t>1/22/2019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383174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2594-4A5A-45FA-8F61-B543EA660B13}" type="datetime1">
              <a:rPr lang="en-US" smtClean="0"/>
              <a:t>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981161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32594-4A5A-45FA-8F61-B543EA660B13}" type="datetime1">
              <a:rPr lang="en-US" smtClean="0"/>
              <a:t>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521730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88DC6E1-5FA0-4B9B-BBE3-4C6E2D9F3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B2BB00FF-8189-4C7C-9289-FEA9FF73CD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C257DB5-4A70-4BB5-8D21-6FBD5120F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E1187-10AB-4FB4-96DB-99B12A405D2A}" type="datetime1">
              <a:rPr lang="en-US" smtClean="0"/>
              <a:t>1/22/2019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4B3C4D16-9D25-4970-9632-AD5C1317D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65A6882-7356-49C7-855E-A60DAAD21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948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5B32594-4A5A-45FA-8F61-B543EA660B13}" type="datetime1">
              <a:rPr lang="en-US" smtClean="0"/>
              <a:t>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CB7E2F9-6F8D-40B9-922D-D9CBBD140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936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  <p:sldLayoutId id="2147483702" r:id="rId18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8">
            <a:extLst>
              <a:ext uri="{FF2B5EF4-FFF2-40B4-BE49-F238E27FC236}">
                <a16:creationId xmlns:a16="http://schemas.microsoft.com/office/drawing/2014/main" id="{5193C720-BAE2-4A39-9751-F1518A809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5286708"/>
          </a:xfrm>
          <a:prstGeom prst="rect">
            <a:avLst/>
          </a:prstGeom>
          <a:ln>
            <a:noFill/>
          </a:ln>
          <a:effectLst>
            <a:outerShdw blurRad="889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0">
            <a:extLst>
              <a:ext uri="{FF2B5EF4-FFF2-40B4-BE49-F238E27FC236}">
                <a16:creationId xmlns:a16="http://schemas.microsoft.com/office/drawing/2014/main" id="{FF1B7961-B8F2-4DF3-8A5C-FECC83259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269"/>
          <a:stretch/>
        </p:blipFill>
        <p:spPr>
          <a:xfrm>
            <a:off x="0" y="0"/>
            <a:ext cx="12192000" cy="1627464"/>
          </a:xfrm>
          <a:prstGeom prst="rect">
            <a:avLst/>
          </a:prstGeom>
        </p:spPr>
      </p:pic>
      <p:pic>
        <p:nvPicPr>
          <p:cNvPr id="21" name="Picture 12">
            <a:extLst>
              <a:ext uri="{FF2B5EF4-FFF2-40B4-BE49-F238E27FC236}">
                <a16:creationId xmlns:a16="http://schemas.microsoft.com/office/drawing/2014/main" id="{840C739E-344C-45ED-B321-957FFBB02F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51" t="72447" r="32841"/>
          <a:stretch/>
        </p:blipFill>
        <p:spPr>
          <a:xfrm>
            <a:off x="6526134" y="3384053"/>
            <a:ext cx="2305206" cy="1889621"/>
          </a:xfrm>
          <a:custGeom>
            <a:avLst/>
            <a:gdLst>
              <a:gd name="connsiteX0" fmla="*/ 8425821 w 12192000"/>
              <a:gd name="connsiteY0" fmla="*/ 2921316 h 3611460"/>
              <a:gd name="connsiteX1" fmla="*/ 8425821 w 12192000"/>
              <a:gd name="connsiteY1" fmla="*/ 3598426 h 3611460"/>
              <a:gd name="connsiteX2" fmla="*/ 9652455 w 12192000"/>
              <a:gd name="connsiteY2" fmla="*/ 3598426 h 3611460"/>
              <a:gd name="connsiteX3" fmla="*/ 9652455 w 12192000"/>
              <a:gd name="connsiteY3" fmla="*/ 2921316 h 3611460"/>
              <a:gd name="connsiteX4" fmla="*/ 0 w 12192000"/>
              <a:gd name="connsiteY4" fmla="*/ 0 h 3611460"/>
              <a:gd name="connsiteX5" fmla="*/ 12192000 w 12192000"/>
              <a:gd name="connsiteY5" fmla="*/ 0 h 3611460"/>
              <a:gd name="connsiteX6" fmla="*/ 12192000 w 12192000"/>
              <a:gd name="connsiteY6" fmla="*/ 3611460 h 3611460"/>
              <a:gd name="connsiteX7" fmla="*/ 0 w 12192000"/>
              <a:gd name="connsiteY7" fmla="*/ 3611460 h 3611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3611460">
                <a:moveTo>
                  <a:pt x="8425821" y="2921316"/>
                </a:moveTo>
                <a:lnTo>
                  <a:pt x="8425821" y="3598426"/>
                </a:lnTo>
                <a:lnTo>
                  <a:pt x="9652455" y="3598426"/>
                </a:lnTo>
                <a:lnTo>
                  <a:pt x="9652455" y="2921316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3611460"/>
                </a:lnTo>
                <a:lnTo>
                  <a:pt x="0" y="3611460"/>
                </a:lnTo>
                <a:close/>
              </a:path>
            </a:pathLst>
          </a:custGeom>
        </p:spPr>
      </p:pic>
      <p:pic>
        <p:nvPicPr>
          <p:cNvPr id="22" name="Picture 14">
            <a:extLst>
              <a:ext uri="{FF2B5EF4-FFF2-40B4-BE49-F238E27FC236}">
                <a16:creationId xmlns:a16="http://schemas.microsoft.com/office/drawing/2014/main" id="{F099E10D-E5EA-4427-B5BF-FBCA386829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69" t="72447" r="62822"/>
          <a:stretch/>
        </p:blipFill>
        <p:spPr>
          <a:xfrm>
            <a:off x="5443064" y="3371019"/>
            <a:ext cx="1451918" cy="1889621"/>
          </a:xfrm>
          <a:custGeom>
            <a:avLst/>
            <a:gdLst>
              <a:gd name="connsiteX0" fmla="*/ 8425821 w 12192000"/>
              <a:gd name="connsiteY0" fmla="*/ 2921316 h 3611460"/>
              <a:gd name="connsiteX1" fmla="*/ 8425821 w 12192000"/>
              <a:gd name="connsiteY1" fmla="*/ 3598426 h 3611460"/>
              <a:gd name="connsiteX2" fmla="*/ 9652455 w 12192000"/>
              <a:gd name="connsiteY2" fmla="*/ 3598426 h 3611460"/>
              <a:gd name="connsiteX3" fmla="*/ 9652455 w 12192000"/>
              <a:gd name="connsiteY3" fmla="*/ 2921316 h 3611460"/>
              <a:gd name="connsiteX4" fmla="*/ 0 w 12192000"/>
              <a:gd name="connsiteY4" fmla="*/ 0 h 3611460"/>
              <a:gd name="connsiteX5" fmla="*/ 12192000 w 12192000"/>
              <a:gd name="connsiteY5" fmla="*/ 0 h 3611460"/>
              <a:gd name="connsiteX6" fmla="*/ 12192000 w 12192000"/>
              <a:gd name="connsiteY6" fmla="*/ 3611460 h 3611460"/>
              <a:gd name="connsiteX7" fmla="*/ 0 w 12192000"/>
              <a:gd name="connsiteY7" fmla="*/ 3611460 h 3611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3611460">
                <a:moveTo>
                  <a:pt x="8425821" y="2921316"/>
                </a:moveTo>
                <a:lnTo>
                  <a:pt x="8425821" y="3598426"/>
                </a:lnTo>
                <a:lnTo>
                  <a:pt x="9652455" y="3598426"/>
                </a:lnTo>
                <a:lnTo>
                  <a:pt x="9652455" y="2921316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3611460"/>
                </a:lnTo>
                <a:lnTo>
                  <a:pt x="0" y="3611460"/>
                </a:lnTo>
                <a:close/>
              </a:path>
            </a:pathLst>
          </a:cu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8200506-6F68-497A-8BF1-03E63E8C68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445" t="47340"/>
          <a:stretch/>
        </p:blipFill>
        <p:spPr>
          <a:xfrm>
            <a:off x="8965579" y="1675248"/>
            <a:ext cx="3237619" cy="3611460"/>
          </a:xfrm>
          <a:custGeom>
            <a:avLst/>
            <a:gdLst>
              <a:gd name="connsiteX0" fmla="*/ 2237500 w 3237619"/>
              <a:gd name="connsiteY0" fmla="*/ 2921316 h 3611460"/>
              <a:gd name="connsiteX1" fmla="*/ 2237500 w 3237619"/>
              <a:gd name="connsiteY1" fmla="*/ 3598426 h 3611460"/>
              <a:gd name="connsiteX2" fmla="*/ 2563236 w 3237619"/>
              <a:gd name="connsiteY2" fmla="*/ 3598426 h 3611460"/>
              <a:gd name="connsiteX3" fmla="*/ 2563236 w 3237619"/>
              <a:gd name="connsiteY3" fmla="*/ 2921316 h 3611460"/>
              <a:gd name="connsiteX4" fmla="*/ 0 w 3237619"/>
              <a:gd name="connsiteY4" fmla="*/ 0 h 3611460"/>
              <a:gd name="connsiteX5" fmla="*/ 3237619 w 3237619"/>
              <a:gd name="connsiteY5" fmla="*/ 0 h 3611460"/>
              <a:gd name="connsiteX6" fmla="*/ 3237619 w 3237619"/>
              <a:gd name="connsiteY6" fmla="*/ 3611460 h 3611460"/>
              <a:gd name="connsiteX7" fmla="*/ 557562 w 3237619"/>
              <a:gd name="connsiteY7" fmla="*/ 3611460 h 3611460"/>
              <a:gd name="connsiteX8" fmla="*/ 557562 w 3237619"/>
              <a:gd name="connsiteY8" fmla="*/ 2822752 h 3611460"/>
              <a:gd name="connsiteX9" fmla="*/ 0 w 3237619"/>
              <a:gd name="connsiteY9" fmla="*/ 2822752 h 3611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37619" h="3611460">
                <a:moveTo>
                  <a:pt x="2237500" y="2921316"/>
                </a:moveTo>
                <a:lnTo>
                  <a:pt x="2237500" y="3598426"/>
                </a:lnTo>
                <a:lnTo>
                  <a:pt x="2563236" y="3598426"/>
                </a:lnTo>
                <a:lnTo>
                  <a:pt x="2563236" y="2921316"/>
                </a:lnTo>
                <a:close/>
                <a:moveTo>
                  <a:pt x="0" y="0"/>
                </a:moveTo>
                <a:lnTo>
                  <a:pt x="3237619" y="0"/>
                </a:lnTo>
                <a:lnTo>
                  <a:pt x="3237619" y="3611460"/>
                </a:lnTo>
                <a:lnTo>
                  <a:pt x="557562" y="3611460"/>
                </a:lnTo>
                <a:lnTo>
                  <a:pt x="557562" y="2822752"/>
                </a:lnTo>
                <a:lnTo>
                  <a:pt x="0" y="2822752"/>
                </a:lnTo>
                <a:close/>
              </a:path>
            </a:pathLst>
          </a:custGeom>
        </p:spPr>
      </p:pic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1CD1662-10D7-44F9-9A42-3E7E4ADFF4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4035" y="1124125"/>
            <a:ext cx="8689976" cy="1844385"/>
          </a:xfrm>
        </p:spPr>
        <p:txBody>
          <a:bodyPr>
            <a:normAutofit/>
          </a:bodyPr>
          <a:lstStyle/>
          <a:p>
            <a:r>
              <a:rPr lang="en-US" sz="4400" dirty="0"/>
              <a:t>What is a Business Model ?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17FBF95E-D524-4C9C-B703-7DBE5E143E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4035" y="3013746"/>
            <a:ext cx="8689976" cy="1078889"/>
          </a:xfrm>
        </p:spPr>
        <p:txBody>
          <a:bodyPr>
            <a:normAutofit/>
          </a:bodyPr>
          <a:lstStyle/>
          <a:p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</a:rPr>
              <a:t>EE 488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2935FD9-9DF6-4DCA-9E6A-82F00F5B27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260639"/>
            <a:ext cx="12188952" cy="1597361"/>
          </a:xfrm>
          <a:prstGeom prst="rect">
            <a:avLst/>
          </a:prstGeom>
          <a:solidFill>
            <a:srgbClr val="1C1C1C"/>
          </a:solidFill>
          <a:ln>
            <a:noFill/>
          </a:ln>
          <a:effectLst>
            <a:outerShdw blurRad="88900" dist="254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009124B0-4E18-4EEA-AC6B-B8AF91551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CB7E2F9-6F8D-40B9-922D-D9CBBD140201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206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6F4DB63-A191-45D9-8A53-9B18F8FE26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0" name="Rectangle 10">
            <a:extLst>
              <a:ext uri="{FF2B5EF4-FFF2-40B4-BE49-F238E27FC236}">
                <a16:creationId xmlns:a16="http://schemas.microsoft.com/office/drawing/2014/main" id="{C0BB8E50-9569-495A-A548-A5AD50553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2">
            <a:extLst>
              <a:ext uri="{FF2B5EF4-FFF2-40B4-BE49-F238E27FC236}">
                <a16:creationId xmlns:a16="http://schemas.microsoft.com/office/drawing/2014/main" id="{D6F26545-4582-4DBE-973B-ED1BC9CBD2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5891"/>
            <a:ext cx="12188952" cy="228600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889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14">
            <a:extLst>
              <a:ext uri="{FF2B5EF4-FFF2-40B4-BE49-F238E27FC236}">
                <a16:creationId xmlns:a16="http://schemas.microsoft.com/office/drawing/2014/main" id="{E47A6981-7EBF-4F2B-BD20-3124170BF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37" b="73004"/>
          <a:stretch/>
        </p:blipFill>
        <p:spPr>
          <a:xfrm>
            <a:off x="77277" y="-1"/>
            <a:ext cx="1272021" cy="841175"/>
          </a:xfrm>
          <a:prstGeom prst="rect">
            <a:avLst/>
          </a:prstGeom>
        </p:spPr>
      </p:pic>
      <p:pic>
        <p:nvPicPr>
          <p:cNvPr id="24" name="Picture 16">
            <a:extLst>
              <a:ext uri="{FF2B5EF4-FFF2-40B4-BE49-F238E27FC236}">
                <a16:creationId xmlns:a16="http://schemas.microsoft.com/office/drawing/2014/main" id="{6497DCFF-C2AA-4065-BFCF-1E7535B0D8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24" t="86960" r="29150"/>
          <a:stretch/>
        </p:blipFill>
        <p:spPr>
          <a:xfrm>
            <a:off x="11061755" y="-1"/>
            <a:ext cx="1127197" cy="5539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5E1159C-5B31-49A8-A933-C1179723C5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959" t="72411" r="-74" b="13790"/>
          <a:stretch/>
        </p:blipFill>
        <p:spPr>
          <a:xfrm>
            <a:off x="77277" y="1444827"/>
            <a:ext cx="1096303" cy="841175"/>
          </a:xfrm>
          <a:custGeom>
            <a:avLst/>
            <a:gdLst>
              <a:gd name="connsiteX0" fmla="*/ 0 w 915864"/>
              <a:gd name="connsiteY0" fmla="*/ 0 h 702727"/>
              <a:gd name="connsiteX1" fmla="*/ 915864 w 915864"/>
              <a:gd name="connsiteY1" fmla="*/ 0 h 702727"/>
              <a:gd name="connsiteX2" fmla="*/ 915864 w 915864"/>
              <a:gd name="connsiteY2" fmla="*/ 702727 h 702727"/>
              <a:gd name="connsiteX3" fmla="*/ 176126 w 915864"/>
              <a:gd name="connsiteY3" fmla="*/ 702727 h 702727"/>
              <a:gd name="connsiteX4" fmla="*/ 175195 w 915864"/>
              <a:gd name="connsiteY4" fmla="*/ 702179 h 702727"/>
              <a:gd name="connsiteX5" fmla="*/ 45222 w 915864"/>
              <a:gd name="connsiteY5" fmla="*/ 592499 h 702727"/>
              <a:gd name="connsiteX6" fmla="*/ 0 w 915864"/>
              <a:gd name="connsiteY6" fmla="*/ 531614 h 702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5864" h="702727">
                <a:moveTo>
                  <a:pt x="0" y="0"/>
                </a:moveTo>
                <a:lnTo>
                  <a:pt x="915864" y="0"/>
                </a:lnTo>
                <a:lnTo>
                  <a:pt x="915864" y="702727"/>
                </a:lnTo>
                <a:lnTo>
                  <a:pt x="176126" y="702727"/>
                </a:lnTo>
                <a:lnTo>
                  <a:pt x="175195" y="702179"/>
                </a:lnTo>
                <a:cubicBezTo>
                  <a:pt x="126139" y="669596"/>
                  <a:pt x="82453" y="632772"/>
                  <a:pt x="45222" y="592499"/>
                </a:cubicBezTo>
                <a:lnTo>
                  <a:pt x="0" y="531614"/>
                </a:lnTo>
                <a:close/>
              </a:path>
            </a:pathLst>
          </a:cu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A9BD01A-0D38-48EA-98E5-BB66386F3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24" t="71774" r="2564"/>
          <a:stretch/>
        </p:blipFill>
        <p:spPr>
          <a:xfrm>
            <a:off x="11036686" y="1071807"/>
            <a:ext cx="1155314" cy="1230086"/>
          </a:xfrm>
          <a:prstGeom prst="rect">
            <a:avLst/>
          </a:prstGeom>
        </p:spPr>
      </p:pic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6D3397B-CA77-4AB4-A108-13F824D2F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439924"/>
            <a:ext cx="10364451" cy="143793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Definition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090F5152-11A4-40D5-A106-DCB8C8885F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4" y="2705878"/>
            <a:ext cx="10363826" cy="3085322"/>
          </a:xfrm>
        </p:spPr>
        <p:txBody>
          <a:bodyPr anchor="ctr">
            <a:normAutofit/>
          </a:bodyPr>
          <a:lstStyle/>
          <a:p>
            <a:r>
              <a:rPr lang="en-US" dirty="0"/>
              <a:t>Business model is a company’s plan for how it will generate revenue and make a profit.</a:t>
            </a:r>
          </a:p>
          <a:p>
            <a:r>
              <a:rPr lang="en-US" dirty="0"/>
              <a:t>It explains what products or services the business plans to manufacture and market, and how it plan to do so, including what expenses it will occur.</a:t>
            </a: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C032F069-7B07-49A5-835D-18740FD20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CB7E2F9-6F8D-40B9-922D-D9CBBD140201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000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4F95DE6-BC61-4DB8-97B8-E32959EA0E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8D9C176-456B-4F71-AB87-9D14B8B3D1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66" t="75007" r="30510"/>
          <a:stretch/>
        </p:blipFill>
        <p:spPr>
          <a:xfrm>
            <a:off x="0" y="138157"/>
            <a:ext cx="1712063" cy="1045389"/>
          </a:xfrm>
          <a:custGeom>
            <a:avLst/>
            <a:gdLst>
              <a:gd name="connsiteX0" fmla="*/ 2051608 w 4103216"/>
              <a:gd name="connsiteY0" fmla="*/ 0 h 1714050"/>
              <a:gd name="connsiteX1" fmla="*/ 4103216 w 4103216"/>
              <a:gd name="connsiteY1" fmla="*/ 1266738 h 1714050"/>
              <a:gd name="connsiteX2" fmla="*/ 4010980 w 4103216"/>
              <a:gd name="connsiteY2" fmla="*/ 1643427 h 1714050"/>
              <a:gd name="connsiteX3" fmla="*/ 3969116 w 4103216"/>
              <a:gd name="connsiteY3" fmla="*/ 1714050 h 1714050"/>
              <a:gd name="connsiteX4" fmla="*/ 134100 w 4103216"/>
              <a:gd name="connsiteY4" fmla="*/ 1714050 h 1714050"/>
              <a:gd name="connsiteX5" fmla="*/ 92237 w 4103216"/>
              <a:gd name="connsiteY5" fmla="*/ 1643427 h 1714050"/>
              <a:gd name="connsiteX6" fmla="*/ 0 w 4103216"/>
              <a:gd name="connsiteY6" fmla="*/ 1266738 h 1714050"/>
              <a:gd name="connsiteX7" fmla="*/ 2051608 w 4103216"/>
              <a:gd name="connsiteY7" fmla="*/ 0 h 171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3216" h="1714050">
                <a:moveTo>
                  <a:pt x="2051608" y="0"/>
                </a:moveTo>
                <a:cubicBezTo>
                  <a:pt x="3184680" y="0"/>
                  <a:pt x="4103216" y="567138"/>
                  <a:pt x="4103216" y="1266738"/>
                </a:cubicBezTo>
                <a:cubicBezTo>
                  <a:pt x="4103216" y="1397913"/>
                  <a:pt x="4070924" y="1524431"/>
                  <a:pt x="4010980" y="1643427"/>
                </a:cubicBezTo>
                <a:lnTo>
                  <a:pt x="3969116" y="1714050"/>
                </a:lnTo>
                <a:lnTo>
                  <a:pt x="134100" y="1714050"/>
                </a:lnTo>
                <a:lnTo>
                  <a:pt x="92237" y="1643427"/>
                </a:lnTo>
                <a:cubicBezTo>
                  <a:pt x="32293" y="1524431"/>
                  <a:pt x="0" y="1397913"/>
                  <a:pt x="0" y="1266738"/>
                </a:cubicBezTo>
                <a:cubicBezTo>
                  <a:pt x="0" y="567138"/>
                  <a:pt x="918536" y="0"/>
                  <a:pt x="2051608" y="0"/>
                </a:cubicBezTo>
                <a:close/>
              </a:path>
            </a:pathLst>
          </a:custGeom>
        </p:spPr>
      </p:pic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E31618D-EE91-4D10-8679-8675F7882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7"/>
            <a:ext cx="7859564" cy="1596177"/>
          </a:xfrm>
        </p:spPr>
        <p:txBody>
          <a:bodyPr>
            <a:normAutofit/>
          </a:bodyPr>
          <a:lstStyle/>
          <a:p>
            <a:r>
              <a:rPr lang="en-US" sz="4000"/>
              <a:t>What do you need to know?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FF97C55-868F-4FDD-BD3C-D2F191796F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83" t="89413" r="18746"/>
          <a:stretch/>
        </p:blipFill>
        <p:spPr>
          <a:xfrm>
            <a:off x="8404564" y="0"/>
            <a:ext cx="2589690" cy="59154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9722FB9-EA01-42A6-96B2-185F5CC120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0213"/>
          <a:stretch/>
        </p:blipFill>
        <p:spPr>
          <a:xfrm>
            <a:off x="10471066" y="183232"/>
            <a:ext cx="1720934" cy="1683522"/>
          </a:xfrm>
          <a:prstGeom prst="rect">
            <a:avLst/>
          </a:prstGeom>
        </p:spPr>
      </p:pic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ABDF612-8C5A-493D-B19E-3A2F8D98E6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3" y="2367092"/>
            <a:ext cx="7859565" cy="3424107"/>
          </a:xfrm>
        </p:spPr>
        <p:txBody>
          <a:bodyPr>
            <a:normAutofit/>
          </a:bodyPr>
          <a:lstStyle/>
          <a:p>
            <a:r>
              <a:rPr lang="en-US" sz="1800"/>
              <a:t>1. Value Proposition.</a:t>
            </a:r>
          </a:p>
          <a:p>
            <a:pPr lvl="1"/>
            <a:r>
              <a:rPr lang="en-US" dirty="0"/>
              <a:t>Value proposition is a statement of what company offers in the form of goods or services that is of value to potential customers, in a way that differentiates the company from its competitors.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2B4E49C-E7B4-4F6A-8B93-646A0E2411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0341"/>
          <a:stretch/>
        </p:blipFill>
        <p:spPr>
          <a:xfrm>
            <a:off x="11494523" y="2664767"/>
            <a:ext cx="635958" cy="764233"/>
          </a:xfrm>
          <a:custGeom>
            <a:avLst/>
            <a:gdLst>
              <a:gd name="connsiteX0" fmla="*/ 0 w 984308"/>
              <a:gd name="connsiteY0" fmla="*/ 0 h 1182847"/>
              <a:gd name="connsiteX1" fmla="*/ 984308 w 984308"/>
              <a:gd name="connsiteY1" fmla="*/ 0 h 1182847"/>
              <a:gd name="connsiteX2" fmla="*/ 984308 w 984308"/>
              <a:gd name="connsiteY2" fmla="*/ 1161661 h 1182847"/>
              <a:gd name="connsiteX3" fmla="*/ 966627 w 984308"/>
              <a:gd name="connsiteY3" fmla="*/ 1165915 h 1182847"/>
              <a:gd name="connsiteX4" fmla="*/ 787132 w 984308"/>
              <a:gd name="connsiteY4" fmla="*/ 1182847 h 1182847"/>
              <a:gd name="connsiteX5" fmla="*/ 48601 w 984308"/>
              <a:gd name="connsiteY5" fmla="*/ 815395 h 1182847"/>
              <a:gd name="connsiteX6" fmla="*/ 0 w 984308"/>
              <a:gd name="connsiteY6" fmla="*/ 731606 h 1182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4308" h="1182847">
                <a:moveTo>
                  <a:pt x="0" y="0"/>
                </a:moveTo>
                <a:lnTo>
                  <a:pt x="984308" y="0"/>
                </a:lnTo>
                <a:lnTo>
                  <a:pt x="984308" y="1161661"/>
                </a:lnTo>
                <a:lnTo>
                  <a:pt x="966627" y="1165915"/>
                </a:lnTo>
                <a:cubicBezTo>
                  <a:pt x="908648" y="1177017"/>
                  <a:pt x="848618" y="1182847"/>
                  <a:pt x="787132" y="1182847"/>
                </a:cubicBezTo>
                <a:cubicBezTo>
                  <a:pt x="479703" y="1182847"/>
                  <a:pt x="208655" y="1037089"/>
                  <a:pt x="48601" y="815395"/>
                </a:cubicBezTo>
                <a:lnTo>
                  <a:pt x="0" y="731606"/>
                </a:lnTo>
                <a:close/>
              </a:path>
            </a:pathLst>
          </a:cu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6528FBF-1727-4546-8131-BA22ED8B54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73" t="81531" r="19879"/>
          <a:stretch/>
        </p:blipFill>
        <p:spPr>
          <a:xfrm>
            <a:off x="8887626" y="5982056"/>
            <a:ext cx="1192806" cy="875944"/>
          </a:xfrm>
          <a:custGeom>
            <a:avLst/>
            <a:gdLst>
              <a:gd name="connsiteX0" fmla="*/ 2051608 w 4103216"/>
              <a:gd name="connsiteY0" fmla="*/ 0 h 1714050"/>
              <a:gd name="connsiteX1" fmla="*/ 4103216 w 4103216"/>
              <a:gd name="connsiteY1" fmla="*/ 1266738 h 1714050"/>
              <a:gd name="connsiteX2" fmla="*/ 4010980 w 4103216"/>
              <a:gd name="connsiteY2" fmla="*/ 1643427 h 1714050"/>
              <a:gd name="connsiteX3" fmla="*/ 3969116 w 4103216"/>
              <a:gd name="connsiteY3" fmla="*/ 1714050 h 1714050"/>
              <a:gd name="connsiteX4" fmla="*/ 134100 w 4103216"/>
              <a:gd name="connsiteY4" fmla="*/ 1714050 h 1714050"/>
              <a:gd name="connsiteX5" fmla="*/ 92237 w 4103216"/>
              <a:gd name="connsiteY5" fmla="*/ 1643427 h 1714050"/>
              <a:gd name="connsiteX6" fmla="*/ 0 w 4103216"/>
              <a:gd name="connsiteY6" fmla="*/ 1266738 h 1714050"/>
              <a:gd name="connsiteX7" fmla="*/ 2051608 w 4103216"/>
              <a:gd name="connsiteY7" fmla="*/ 0 h 171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3216" h="1714050">
                <a:moveTo>
                  <a:pt x="2051608" y="0"/>
                </a:moveTo>
                <a:cubicBezTo>
                  <a:pt x="3184680" y="0"/>
                  <a:pt x="4103216" y="567138"/>
                  <a:pt x="4103216" y="1266738"/>
                </a:cubicBezTo>
                <a:cubicBezTo>
                  <a:pt x="4103216" y="1397913"/>
                  <a:pt x="4070924" y="1524431"/>
                  <a:pt x="4010980" y="1643427"/>
                </a:cubicBezTo>
                <a:lnTo>
                  <a:pt x="3969116" y="1714050"/>
                </a:lnTo>
                <a:lnTo>
                  <a:pt x="134100" y="1714050"/>
                </a:lnTo>
                <a:lnTo>
                  <a:pt x="92237" y="1643427"/>
                </a:lnTo>
                <a:cubicBezTo>
                  <a:pt x="32293" y="1524431"/>
                  <a:pt x="0" y="1397913"/>
                  <a:pt x="0" y="1266738"/>
                </a:cubicBezTo>
                <a:cubicBezTo>
                  <a:pt x="0" y="567138"/>
                  <a:pt x="918536" y="0"/>
                  <a:pt x="2051608" y="0"/>
                </a:cubicBezTo>
                <a:close/>
              </a:path>
            </a:pathLst>
          </a:custGeom>
        </p:spPr>
      </p:pic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B9B78AB-CF92-4DB3-9346-06B74C45C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CB7E2F9-6F8D-40B9-922D-D9CBBD140201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002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8EABEB9-8FF6-4659-BA2E-48613403E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946BE15-7A16-4D89-BB30-AABC76EFF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2. need to know projected start up costs and sources of financing, the target customer base for the business, marketing strategy, competition, and projections of revenues and expenses. </a:t>
            </a:r>
          </a:p>
          <a:p>
            <a:pPr lvl="1"/>
            <a:r>
              <a:rPr lang="en-US" dirty="0"/>
              <a:t>One of the most common mistakes leading to the failure of business s a failure to project the necessary expenses to fund the business to the point of profitability.</a:t>
            </a: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D7BDAB84-AC0A-4FFE-AC89-311E20F04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810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4F95DE6-BC61-4DB8-97B8-E32959EA0E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0">
            <a:extLst>
              <a:ext uri="{FF2B5EF4-FFF2-40B4-BE49-F238E27FC236}">
                <a16:creationId xmlns:a16="http://schemas.microsoft.com/office/drawing/2014/main" id="{48D9C176-456B-4F71-AB87-9D14B8B3D1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66" t="75007" r="30510"/>
          <a:stretch/>
        </p:blipFill>
        <p:spPr>
          <a:xfrm>
            <a:off x="0" y="138157"/>
            <a:ext cx="1712063" cy="1045389"/>
          </a:xfrm>
          <a:custGeom>
            <a:avLst/>
            <a:gdLst>
              <a:gd name="connsiteX0" fmla="*/ 2051608 w 4103216"/>
              <a:gd name="connsiteY0" fmla="*/ 0 h 1714050"/>
              <a:gd name="connsiteX1" fmla="*/ 4103216 w 4103216"/>
              <a:gd name="connsiteY1" fmla="*/ 1266738 h 1714050"/>
              <a:gd name="connsiteX2" fmla="*/ 4010980 w 4103216"/>
              <a:gd name="connsiteY2" fmla="*/ 1643427 h 1714050"/>
              <a:gd name="connsiteX3" fmla="*/ 3969116 w 4103216"/>
              <a:gd name="connsiteY3" fmla="*/ 1714050 h 1714050"/>
              <a:gd name="connsiteX4" fmla="*/ 134100 w 4103216"/>
              <a:gd name="connsiteY4" fmla="*/ 1714050 h 1714050"/>
              <a:gd name="connsiteX5" fmla="*/ 92237 w 4103216"/>
              <a:gd name="connsiteY5" fmla="*/ 1643427 h 1714050"/>
              <a:gd name="connsiteX6" fmla="*/ 0 w 4103216"/>
              <a:gd name="connsiteY6" fmla="*/ 1266738 h 1714050"/>
              <a:gd name="connsiteX7" fmla="*/ 2051608 w 4103216"/>
              <a:gd name="connsiteY7" fmla="*/ 0 h 171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3216" h="1714050">
                <a:moveTo>
                  <a:pt x="2051608" y="0"/>
                </a:moveTo>
                <a:cubicBezTo>
                  <a:pt x="3184680" y="0"/>
                  <a:pt x="4103216" y="567138"/>
                  <a:pt x="4103216" y="1266738"/>
                </a:cubicBezTo>
                <a:cubicBezTo>
                  <a:pt x="4103216" y="1397913"/>
                  <a:pt x="4070924" y="1524431"/>
                  <a:pt x="4010980" y="1643427"/>
                </a:cubicBezTo>
                <a:lnTo>
                  <a:pt x="3969116" y="1714050"/>
                </a:lnTo>
                <a:lnTo>
                  <a:pt x="134100" y="1714050"/>
                </a:lnTo>
                <a:lnTo>
                  <a:pt x="92237" y="1643427"/>
                </a:lnTo>
                <a:cubicBezTo>
                  <a:pt x="32293" y="1524431"/>
                  <a:pt x="0" y="1397913"/>
                  <a:pt x="0" y="1266738"/>
                </a:cubicBezTo>
                <a:cubicBezTo>
                  <a:pt x="0" y="567138"/>
                  <a:pt x="918536" y="0"/>
                  <a:pt x="2051608" y="0"/>
                </a:cubicBezTo>
                <a:close/>
              </a:path>
            </a:pathLst>
          </a:custGeom>
        </p:spPr>
      </p:pic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DA88A7E-E24D-4F4C-B19C-C004E5315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7"/>
            <a:ext cx="7859564" cy="1596177"/>
          </a:xfrm>
        </p:spPr>
        <p:txBody>
          <a:bodyPr>
            <a:normAutofit/>
          </a:bodyPr>
          <a:lstStyle/>
          <a:p>
            <a:r>
              <a:rPr lang="en-US" sz="4000"/>
              <a:t>Types of Business Model</a:t>
            </a:r>
          </a:p>
        </p:txBody>
      </p:sp>
      <p:pic>
        <p:nvPicPr>
          <p:cNvPr id="21" name="Picture 12">
            <a:extLst>
              <a:ext uri="{FF2B5EF4-FFF2-40B4-BE49-F238E27FC236}">
                <a16:creationId xmlns:a16="http://schemas.microsoft.com/office/drawing/2014/main" id="{CFF97C55-868F-4FDD-BD3C-D2F191796F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83" t="89413" r="18746"/>
          <a:stretch/>
        </p:blipFill>
        <p:spPr>
          <a:xfrm>
            <a:off x="8404564" y="0"/>
            <a:ext cx="2589690" cy="591546"/>
          </a:xfrm>
          <a:prstGeom prst="rect">
            <a:avLst/>
          </a:prstGeom>
        </p:spPr>
      </p:pic>
      <p:pic>
        <p:nvPicPr>
          <p:cNvPr id="22" name="Picture 14">
            <a:extLst>
              <a:ext uri="{FF2B5EF4-FFF2-40B4-BE49-F238E27FC236}">
                <a16:creationId xmlns:a16="http://schemas.microsoft.com/office/drawing/2014/main" id="{69722FB9-EA01-42A6-96B2-185F5CC120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0213"/>
          <a:stretch/>
        </p:blipFill>
        <p:spPr>
          <a:xfrm>
            <a:off x="10471066" y="183232"/>
            <a:ext cx="1720934" cy="1683522"/>
          </a:xfrm>
          <a:prstGeom prst="rect">
            <a:avLst/>
          </a:prstGeom>
        </p:spPr>
      </p:pic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4D3A7B10-192D-44D6-BE63-EB7FEF150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3" y="2367092"/>
            <a:ext cx="7859565" cy="3424107"/>
          </a:xfrm>
        </p:spPr>
        <p:txBody>
          <a:bodyPr>
            <a:normAutofit/>
          </a:bodyPr>
          <a:lstStyle/>
          <a:p>
            <a:r>
              <a:rPr lang="en-US" sz="1800"/>
              <a:t>There are many types of business models.</a:t>
            </a:r>
          </a:p>
          <a:p>
            <a:r>
              <a:rPr lang="en-US" sz="1800"/>
              <a:t>The traditional business models are direct sales, franchising, advertising-base, brick-and-mortar, and click-and-mortar business model.</a:t>
            </a:r>
          </a:p>
          <a:p>
            <a:r>
              <a:rPr lang="en-US" sz="1800"/>
              <a:t>Two businesses operate within the same industry may have different business model because they have different comparative advantages.</a:t>
            </a:r>
          </a:p>
          <a:p>
            <a:pPr marL="0" indent="0">
              <a:buNone/>
            </a:pPr>
            <a:endParaRPr lang="en-US" sz="1800"/>
          </a:p>
          <a:p>
            <a:pPr marL="0" indent="0">
              <a:buNone/>
            </a:pPr>
            <a:endParaRPr lang="en-US" sz="1800"/>
          </a:p>
        </p:txBody>
      </p:sp>
      <p:pic>
        <p:nvPicPr>
          <p:cNvPr id="23" name="Picture 16">
            <a:extLst>
              <a:ext uri="{FF2B5EF4-FFF2-40B4-BE49-F238E27FC236}">
                <a16:creationId xmlns:a16="http://schemas.microsoft.com/office/drawing/2014/main" id="{D2B4E49C-E7B4-4F6A-8B93-646A0E2411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0341"/>
          <a:stretch/>
        </p:blipFill>
        <p:spPr>
          <a:xfrm>
            <a:off x="11494523" y="2664767"/>
            <a:ext cx="635958" cy="764233"/>
          </a:xfrm>
          <a:custGeom>
            <a:avLst/>
            <a:gdLst>
              <a:gd name="connsiteX0" fmla="*/ 0 w 984308"/>
              <a:gd name="connsiteY0" fmla="*/ 0 h 1182847"/>
              <a:gd name="connsiteX1" fmla="*/ 984308 w 984308"/>
              <a:gd name="connsiteY1" fmla="*/ 0 h 1182847"/>
              <a:gd name="connsiteX2" fmla="*/ 984308 w 984308"/>
              <a:gd name="connsiteY2" fmla="*/ 1161661 h 1182847"/>
              <a:gd name="connsiteX3" fmla="*/ 966627 w 984308"/>
              <a:gd name="connsiteY3" fmla="*/ 1165915 h 1182847"/>
              <a:gd name="connsiteX4" fmla="*/ 787132 w 984308"/>
              <a:gd name="connsiteY4" fmla="*/ 1182847 h 1182847"/>
              <a:gd name="connsiteX5" fmla="*/ 48601 w 984308"/>
              <a:gd name="connsiteY5" fmla="*/ 815395 h 1182847"/>
              <a:gd name="connsiteX6" fmla="*/ 0 w 984308"/>
              <a:gd name="connsiteY6" fmla="*/ 731606 h 1182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4308" h="1182847">
                <a:moveTo>
                  <a:pt x="0" y="0"/>
                </a:moveTo>
                <a:lnTo>
                  <a:pt x="984308" y="0"/>
                </a:lnTo>
                <a:lnTo>
                  <a:pt x="984308" y="1161661"/>
                </a:lnTo>
                <a:lnTo>
                  <a:pt x="966627" y="1165915"/>
                </a:lnTo>
                <a:cubicBezTo>
                  <a:pt x="908648" y="1177017"/>
                  <a:pt x="848618" y="1182847"/>
                  <a:pt x="787132" y="1182847"/>
                </a:cubicBezTo>
                <a:cubicBezTo>
                  <a:pt x="479703" y="1182847"/>
                  <a:pt x="208655" y="1037089"/>
                  <a:pt x="48601" y="815395"/>
                </a:cubicBezTo>
                <a:lnTo>
                  <a:pt x="0" y="731606"/>
                </a:lnTo>
                <a:close/>
              </a:path>
            </a:pathLst>
          </a:cu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6528FBF-1727-4546-8131-BA22ED8B54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73" t="81531" r="19879"/>
          <a:stretch/>
        </p:blipFill>
        <p:spPr>
          <a:xfrm>
            <a:off x="8887626" y="5982056"/>
            <a:ext cx="1192806" cy="875944"/>
          </a:xfrm>
          <a:custGeom>
            <a:avLst/>
            <a:gdLst>
              <a:gd name="connsiteX0" fmla="*/ 2051608 w 4103216"/>
              <a:gd name="connsiteY0" fmla="*/ 0 h 1714050"/>
              <a:gd name="connsiteX1" fmla="*/ 4103216 w 4103216"/>
              <a:gd name="connsiteY1" fmla="*/ 1266738 h 1714050"/>
              <a:gd name="connsiteX2" fmla="*/ 4010980 w 4103216"/>
              <a:gd name="connsiteY2" fmla="*/ 1643427 h 1714050"/>
              <a:gd name="connsiteX3" fmla="*/ 3969116 w 4103216"/>
              <a:gd name="connsiteY3" fmla="*/ 1714050 h 1714050"/>
              <a:gd name="connsiteX4" fmla="*/ 134100 w 4103216"/>
              <a:gd name="connsiteY4" fmla="*/ 1714050 h 1714050"/>
              <a:gd name="connsiteX5" fmla="*/ 92237 w 4103216"/>
              <a:gd name="connsiteY5" fmla="*/ 1643427 h 1714050"/>
              <a:gd name="connsiteX6" fmla="*/ 0 w 4103216"/>
              <a:gd name="connsiteY6" fmla="*/ 1266738 h 1714050"/>
              <a:gd name="connsiteX7" fmla="*/ 2051608 w 4103216"/>
              <a:gd name="connsiteY7" fmla="*/ 0 h 171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3216" h="1714050">
                <a:moveTo>
                  <a:pt x="2051608" y="0"/>
                </a:moveTo>
                <a:cubicBezTo>
                  <a:pt x="3184680" y="0"/>
                  <a:pt x="4103216" y="567138"/>
                  <a:pt x="4103216" y="1266738"/>
                </a:cubicBezTo>
                <a:cubicBezTo>
                  <a:pt x="4103216" y="1397913"/>
                  <a:pt x="4070924" y="1524431"/>
                  <a:pt x="4010980" y="1643427"/>
                </a:cubicBezTo>
                <a:lnTo>
                  <a:pt x="3969116" y="1714050"/>
                </a:lnTo>
                <a:lnTo>
                  <a:pt x="134100" y="1714050"/>
                </a:lnTo>
                <a:lnTo>
                  <a:pt x="92237" y="1643427"/>
                </a:lnTo>
                <a:cubicBezTo>
                  <a:pt x="32293" y="1524431"/>
                  <a:pt x="0" y="1397913"/>
                  <a:pt x="0" y="1266738"/>
                </a:cubicBezTo>
                <a:cubicBezTo>
                  <a:pt x="0" y="567138"/>
                  <a:pt x="918536" y="0"/>
                  <a:pt x="2051608" y="0"/>
                </a:cubicBezTo>
                <a:close/>
              </a:path>
            </a:pathLst>
          </a:custGeom>
        </p:spPr>
      </p:pic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3EDC00D-329A-4D7C-9EE7-104E2B689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CB7E2F9-6F8D-40B9-922D-D9CBBD140201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133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004014B-BB8E-4754-886C-F13E129E9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Brick And Mortar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0CC0CC31-D3E5-4A3D-ADFF-A48A2EED2D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Brick and mortar refers to a traditional street-side business that deals with its customers face-to-face in an office or store that the business owns or rents.</a:t>
            </a:r>
          </a:p>
          <a:p>
            <a:r>
              <a:rPr lang="en-US" dirty="0"/>
              <a:t>The local grocery store and the corner bank are examples.</a:t>
            </a:r>
          </a:p>
          <a:p>
            <a:r>
              <a:rPr lang="en-US" dirty="0"/>
              <a:t>Today brick-and-mortar businesses can find it difficult to compete with mostly web-based businesses like Amazon.com (AMZN) and Lazada.co.th, because the latter usually have lower operating costs and greater flexibility.</a:t>
            </a:r>
          </a:p>
          <a:p>
            <a:endParaRPr lang="en-US" dirty="0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9CB2CD1A-37DF-4A54-A44F-D46F6AE2B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7956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6803786-FE0C-4564-AFB4-F69755733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B4ED15E9-CE2F-4D7A-B646-8BFB1A6BEA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 you think brick-and-mortar model has been completely dead? And why? Provide an example.</a:t>
            </a:r>
          </a:p>
          <a:p>
            <a:r>
              <a:rPr lang="en-US" dirty="0"/>
              <a:t>Provide the case of a company that applies business model successfully. </a:t>
            </a: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927F5AF-59C6-45CE-8217-BAC1AC498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7E2F9-6F8D-40B9-922D-D9CBBD14020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5616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928B170-B7BC-4BDA-AF69-28A89C4F89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ตัวแทนเนื้อหา 5" descr="รูปภาพประกอบด้วย ท้องฟ้า, กลางแจ้ง, น้ำ, อาคาร&#10;&#10;คำอธิบายที่สร้างขึ้นโดยอัตโนมัติ">
            <a:extLst>
              <a:ext uri="{FF2B5EF4-FFF2-40B4-BE49-F238E27FC236}">
                <a16:creationId xmlns:a16="http://schemas.microsoft.com/office/drawing/2014/main" id="{A2AF53AA-FCBC-4986-8C99-A4AA203278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" r="3" b="3"/>
          <a:stretch/>
        </p:blipFill>
        <p:spPr>
          <a:xfrm>
            <a:off x="8121445" y="1683478"/>
            <a:ext cx="3427091" cy="3499962"/>
          </a:xfrm>
          <a:prstGeom prst="roundRect">
            <a:avLst>
              <a:gd name="adj" fmla="val 5301"/>
            </a:avLst>
          </a:prstGeom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E1E8C82-833C-4573-807A-A01BED3757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B117009-6312-421E-B4D6-E3600E34D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6" y="640831"/>
            <a:ext cx="6564205" cy="1573863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5BA559FC-975D-4A48-9C7E-CB4975A38D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4" y="2367092"/>
            <a:ext cx="6564207" cy="38813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700"/>
              <a:t>Since its initial launch in 2008, Spotify has made its way to Thailand, making it the 61</a:t>
            </a:r>
            <a:r>
              <a:rPr lang="en-US" sz="1700" baseline="30000"/>
              <a:t>st</a:t>
            </a:r>
            <a:r>
              <a:rPr lang="en-US" sz="1700"/>
              <a:t> country enjoying streaming service.</a:t>
            </a:r>
          </a:p>
          <a:p>
            <a:pPr>
              <a:lnSpc>
                <a:spcPct val="110000"/>
              </a:lnSpc>
            </a:pPr>
            <a:r>
              <a:rPr lang="en-US" sz="1700"/>
              <a:t>Spotify offers</a:t>
            </a:r>
          </a:p>
          <a:p>
            <a:pPr lvl="1">
              <a:lnSpc>
                <a:spcPct val="110000"/>
              </a:lnSpc>
            </a:pPr>
            <a:r>
              <a:rPr lang="en-US" sz="1700"/>
              <a:t>30 day free trial</a:t>
            </a:r>
          </a:p>
          <a:p>
            <a:pPr lvl="1">
              <a:lnSpc>
                <a:spcPct val="110000"/>
              </a:lnSpc>
            </a:pPr>
            <a:r>
              <a:rPr lang="en-US" sz="1700"/>
              <a:t>Free option with ads</a:t>
            </a:r>
          </a:p>
          <a:p>
            <a:pPr lvl="1">
              <a:lnSpc>
                <a:spcPct val="110000"/>
              </a:lnSpc>
            </a:pPr>
            <a:r>
              <a:rPr lang="en-US" sz="1700"/>
              <a:t>129TB/month for 1 user</a:t>
            </a:r>
          </a:p>
          <a:p>
            <a:pPr lvl="1">
              <a:lnSpc>
                <a:spcPct val="110000"/>
              </a:lnSpc>
            </a:pPr>
            <a:r>
              <a:rPr lang="en-US" sz="1700"/>
              <a:t>199TB/month for 6 users.</a:t>
            </a:r>
          </a:p>
          <a:p>
            <a:pPr lvl="1">
              <a:lnSpc>
                <a:spcPct val="110000"/>
              </a:lnSpc>
            </a:pPr>
            <a:endParaRPr lang="en-US" sz="1700"/>
          </a:p>
          <a:p>
            <a:pPr marL="457200" lvl="1" indent="0">
              <a:lnSpc>
                <a:spcPct val="110000"/>
              </a:lnSpc>
              <a:buNone/>
            </a:pPr>
            <a:r>
              <a:rPr lang="en-US" sz="1700"/>
              <a:t>         What is Spotify business model and why does it success?</a:t>
            </a:r>
          </a:p>
          <a:p>
            <a:pPr>
              <a:lnSpc>
                <a:spcPct val="110000"/>
              </a:lnSpc>
            </a:pPr>
            <a:endParaRPr lang="en-US" sz="1700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CA66E3E-F40A-40EC-BD43-14C5600E4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6265130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CB7E2F9-6F8D-40B9-922D-D9CBBD140201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3784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>
            <a:extLst>
              <a:ext uri="{FF2B5EF4-FFF2-40B4-BE49-F238E27FC236}">
                <a16:creationId xmlns:a16="http://schemas.microsoft.com/office/drawing/2014/main" id="{25496B42-CC46-4183-B481-887CD3E8C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2758CE0-F916-4DCE-88D1-71430BE44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7E2BA2D5-46A3-46C0-98C9-A072D543B3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573895B-DA42-4260-AE1E-182BA4123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ตัวแทนเนื้อหา 5" descr="รูปภาพประกอบด้วย ภาพตัดปะ&#10;&#10;คำอธิบายที่สร้างขึ้นโดยอัตโนมัติ">
            <a:extLst>
              <a:ext uri="{FF2B5EF4-FFF2-40B4-BE49-F238E27FC236}">
                <a16:creationId xmlns:a16="http://schemas.microsoft.com/office/drawing/2014/main" id="{42C8C872-2682-4ED6-9D65-B0EB8A0D16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7" r="6292" b="-1"/>
          <a:stretch/>
        </p:blipFill>
        <p:spPr>
          <a:xfrm>
            <a:off x="1814732" y="957486"/>
            <a:ext cx="4293208" cy="4940394"/>
          </a:xfrm>
          <a:prstGeom prst="roundRect">
            <a:avLst>
              <a:gd name="adj" fmla="val 5301"/>
            </a:avLst>
          </a:prstGeom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BFD63E2-B9BB-4D56-9E70-0A0AC4114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0382" y="957486"/>
            <a:ext cx="3707844" cy="313191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/>
              <a:t>Value Proposition</a:t>
            </a: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CAA8B7DF-5F37-429A-9262-FB9843246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6126478"/>
            <a:ext cx="76421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  <a:defRPr/>
            </a:pPr>
            <a:fld id="{8CB7E2F9-6F8D-40B9-922D-D9CBBD140201}" type="slidenum">
              <a:rPr lang="en-US"/>
              <a:pPr defTabSz="914400">
                <a:spcAft>
                  <a:spcPts val="600"/>
                </a:spcAft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949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>
            <a:extLst>
              <a:ext uri="{FF2B5EF4-FFF2-40B4-BE49-F238E27FC236}">
                <a16:creationId xmlns:a16="http://schemas.microsoft.com/office/drawing/2014/main" id="{25496B42-CC46-4183-B481-887CD3E8C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2758CE0-F916-4DCE-88D1-71430BE44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48EC41B9-2D25-48A6-BC40-DA8F79F3EB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ตัวแทนเนื้อหา 5">
            <a:extLst>
              <a:ext uri="{FF2B5EF4-FFF2-40B4-BE49-F238E27FC236}">
                <a16:creationId xmlns:a16="http://schemas.microsoft.com/office/drawing/2014/main" id="{0B17CAB7-A550-4E2A-B438-0D3BC1FC47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037" y="957486"/>
            <a:ext cx="8478271" cy="3285330"/>
          </a:xfrm>
          <a:prstGeom prst="roundRect">
            <a:avLst>
              <a:gd name="adj" fmla="val 5301"/>
            </a:avLst>
          </a:prstGeom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6BE94C4-A7FC-4F02-B92B-6C40D705A9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86"/>
          <a:stretch/>
        </p:blipFill>
        <p:spPr>
          <a:xfrm>
            <a:off x="-2607" y="3133164"/>
            <a:ext cx="12192000" cy="372483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8F21547-A433-450A-B2A3-930DCFABD9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24"/>
          <a:stretch/>
        </p:blipFill>
        <p:spPr>
          <a:xfrm>
            <a:off x="0" y="0"/>
            <a:ext cx="3496235" cy="6858000"/>
          </a:xfrm>
          <a:prstGeom prst="rect">
            <a:avLst/>
          </a:prstGeom>
        </p:spPr>
      </p:pic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2BF1DBA-E264-478F-9D88-C3D00EA19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211" y="4562855"/>
            <a:ext cx="10916365" cy="113755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Grab in Thailand</a:t>
            </a: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C61827D7-5E4A-4583-AE39-6D4455E98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6354825"/>
            <a:ext cx="76421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8CB7E2F9-6F8D-40B9-922D-D9CBBD140201}" type="slidenum">
              <a:rPr lang="en-US"/>
              <a:pPr defTabSz="914400">
                <a:spcAft>
                  <a:spcPts val="600"/>
                </a:spcAft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4843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DDE267B-E820-4910-868D-BA40CFB93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6800" y="-9523"/>
            <a:ext cx="10058400" cy="6867522"/>
          </a:xfrm>
          <a:custGeom>
            <a:avLst/>
            <a:gdLst>
              <a:gd name="connsiteX0" fmla="*/ 1263465 w 10058400"/>
              <a:gd name="connsiteY0" fmla="*/ 0 h 6867522"/>
              <a:gd name="connsiteX1" fmla="*/ 8794935 w 10058400"/>
              <a:gd name="connsiteY1" fmla="*/ 0 h 6867522"/>
              <a:gd name="connsiteX2" fmla="*/ 8909975 w 10058400"/>
              <a:gd name="connsiteY2" fmla="*/ 132807 h 6867522"/>
              <a:gd name="connsiteX3" fmla="*/ 10058400 w 10058400"/>
              <a:gd name="connsiteY3" fmla="*/ 3331845 h 6867522"/>
              <a:gd name="connsiteX4" fmla="*/ 8751905 w 10058400"/>
              <a:gd name="connsiteY4" fmla="*/ 6713366 h 6867522"/>
              <a:gd name="connsiteX5" fmla="*/ 8604930 w 10058400"/>
              <a:gd name="connsiteY5" fmla="*/ 6867522 h 6867522"/>
              <a:gd name="connsiteX6" fmla="*/ 1453470 w 10058400"/>
              <a:gd name="connsiteY6" fmla="*/ 6867522 h 6867522"/>
              <a:gd name="connsiteX7" fmla="*/ 1306495 w 10058400"/>
              <a:gd name="connsiteY7" fmla="*/ 6713366 h 6867522"/>
              <a:gd name="connsiteX8" fmla="*/ 0 w 10058400"/>
              <a:gd name="connsiteY8" fmla="*/ 3331845 h 6867522"/>
              <a:gd name="connsiteX9" fmla="*/ 1148425 w 10058400"/>
              <a:gd name="connsiteY9" fmla="*/ 132807 h 6867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058400" h="6867522">
                <a:moveTo>
                  <a:pt x="1263465" y="0"/>
                </a:moveTo>
                <a:lnTo>
                  <a:pt x="8794935" y="0"/>
                </a:lnTo>
                <a:lnTo>
                  <a:pt x="8909975" y="132807"/>
                </a:lnTo>
                <a:cubicBezTo>
                  <a:pt x="9627420" y="1002149"/>
                  <a:pt x="10058400" y="2116667"/>
                  <a:pt x="10058400" y="3331845"/>
                </a:cubicBezTo>
                <a:cubicBezTo>
                  <a:pt x="10058400" y="4633822"/>
                  <a:pt x="9563653" y="5820244"/>
                  <a:pt x="8751905" y="6713366"/>
                </a:cubicBezTo>
                <a:lnTo>
                  <a:pt x="8604930" y="6867522"/>
                </a:lnTo>
                <a:lnTo>
                  <a:pt x="1453470" y="6867522"/>
                </a:lnTo>
                <a:lnTo>
                  <a:pt x="1306495" y="6713366"/>
                </a:lnTo>
                <a:cubicBezTo>
                  <a:pt x="494747" y="5820244"/>
                  <a:pt x="0" y="4633822"/>
                  <a:pt x="0" y="3331845"/>
                </a:cubicBezTo>
                <a:cubicBezTo>
                  <a:pt x="0" y="2116667"/>
                  <a:pt x="430980" y="1002149"/>
                  <a:pt x="1148425" y="1328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F3E25D7-C2F8-445D-AA42-C1163028D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ตัวแทนเนื้อหา 5" descr="รูปภาพประกอบด้วย ภาพหน้าจอ&#10;&#10;คำอธิบายที่สร้างขึ้นโดยอัตโนมัติ">
            <a:extLst>
              <a:ext uri="{FF2B5EF4-FFF2-40B4-BE49-F238E27FC236}">
                <a16:creationId xmlns:a16="http://schemas.microsoft.com/office/drawing/2014/main" id="{09698EAD-9B99-4FFA-96E0-1A3681CB0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99"/>
          <a:stretch/>
        </p:blipFill>
        <p:spPr>
          <a:xfrm>
            <a:off x="2432671" y="965201"/>
            <a:ext cx="7326658" cy="4918074"/>
          </a:xfrm>
          <a:prstGeom prst="rect">
            <a:avLst/>
          </a:prstGeom>
        </p:spPr>
      </p:pic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98D124FC-0F50-479A-B5EC-0D89533FD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8CB7E2F9-6F8D-40B9-922D-D9CBBD140201}" type="slidenum">
              <a:rPr lang="en-US"/>
              <a:pPr>
                <a:spcAft>
                  <a:spcPts val="600"/>
                </a:spcAft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1966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D4DD4CF-9732-4771-98FE-77886DC915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>
            <a:extLst>
              <a:ext uri="{FF2B5EF4-FFF2-40B4-BE49-F238E27FC236}">
                <a16:creationId xmlns:a16="http://schemas.microsoft.com/office/drawing/2014/main" id="{0917E639-5738-4605-929E-122219831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ตัวแทนเนื้อหา 5" descr="รูปภาพประกอบด้วย บุคคล, ถือ&#10;&#10;คำอธิบายที่สร้างขึ้นโดยอัตโนมัติ">
            <a:extLst>
              <a:ext uri="{FF2B5EF4-FFF2-40B4-BE49-F238E27FC236}">
                <a16:creationId xmlns:a16="http://schemas.microsoft.com/office/drawing/2014/main" id="{C62D65D1-4FE5-4566-9F67-3423C1AD5CB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9" r="10745"/>
          <a:stretch/>
        </p:blipFill>
        <p:spPr>
          <a:xfrm>
            <a:off x="1" y="10"/>
            <a:ext cx="7479157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A2861A9C-C970-4FFE-B67C-222B6F5732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79161" y="-2"/>
            <a:ext cx="81313" cy="6858002"/>
          </a:xfrm>
          <a:prstGeom prst="rect">
            <a:avLst/>
          </a:prstGeom>
          <a:gradFill flip="none" rotWithShape="1">
            <a:gsLst>
              <a:gs pos="84000">
                <a:srgbClr val="B5B5B5"/>
              </a:gs>
              <a:gs pos="60159">
                <a:srgbClr val="D5D5D5"/>
              </a:gs>
              <a:gs pos="50447">
                <a:srgbClr val="E6E6E6"/>
              </a:gs>
              <a:gs pos="44260">
                <a:srgbClr val="D5D5D5"/>
              </a:gs>
              <a:gs pos="15928">
                <a:srgbClr val="B5B5B5"/>
              </a:gs>
              <a:gs pos="7000">
                <a:srgbClr val="8A8A8A"/>
              </a:gs>
              <a:gs pos="0">
                <a:srgbClr val="BBBBBB"/>
              </a:gs>
              <a:gs pos="93000">
                <a:srgbClr val="8A8A8A"/>
              </a:gs>
              <a:gs pos="100000">
                <a:srgbClr val="BBBBB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D2FDF82E-EBD8-4EC5-AD10-CD9E70EE8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9772504C-55EC-4575-93C0-5EF426745C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96408" y="2367092"/>
            <a:ext cx="3352128" cy="3881309"/>
          </a:xfrm>
        </p:spPr>
        <p:txBody>
          <a:bodyPr>
            <a:normAutofit/>
          </a:bodyPr>
          <a:lstStyle/>
          <a:p>
            <a:r>
              <a:rPr lang="en-US" sz="1800"/>
              <a:t>Xiaomi </a:t>
            </a:r>
          </a:p>
          <a:p>
            <a:r>
              <a:rPr lang="en-US" sz="1800"/>
              <a:t>An e-commerce company</a:t>
            </a:r>
          </a:p>
          <a:p>
            <a:r>
              <a:rPr lang="en-US" sz="1800"/>
              <a:t>Offline is secondary to online</a:t>
            </a:r>
          </a:p>
          <a:p>
            <a:r>
              <a:rPr lang="en-US" sz="1800"/>
              <a:t>Lowers the prices of premium</a:t>
            </a: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B3BB2DF6-26E1-46AD-AAB0-A385BBC54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6265130"/>
            <a:ext cx="764215" cy="365125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spcAft>
                <a:spcPts val="600"/>
              </a:spcAft>
            </a:pPr>
            <a:fld id="{8CB7E2F9-6F8D-40B9-922D-D9CBBD140201}" type="slidenum">
              <a:rPr lang="en-US"/>
              <a:pPr>
                <a:spcAft>
                  <a:spcPts val="600"/>
                </a:spcAft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807526"/>
      </p:ext>
    </p:extLst>
  </p:cSld>
  <p:clrMapOvr>
    <a:masterClrMapping/>
  </p:clrMapOvr>
</p:sld>
</file>

<file path=ppt/theme/theme1.xml><?xml version="1.0" encoding="utf-8"?>
<a:theme xmlns:a="http://schemas.openxmlformats.org/drawingml/2006/main" name="หยดน้ำ">
  <a:themeElements>
    <a:clrScheme name="หยดน้ำ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หยดน้ำ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หยดน้ำ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416</Words>
  <Application>Microsoft Office PowerPoint</Application>
  <PresentationFormat>แบบจอกว้าง</PresentationFormat>
  <Paragraphs>47</Paragraphs>
  <Slides>12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12</vt:i4>
      </vt:variant>
    </vt:vector>
  </HeadingPairs>
  <TitlesOfParts>
    <vt:vector size="16" baseType="lpstr">
      <vt:lpstr>Arial</vt:lpstr>
      <vt:lpstr>Calibri</vt:lpstr>
      <vt:lpstr>Tw Cen MT</vt:lpstr>
      <vt:lpstr>หยดน้ำ</vt:lpstr>
      <vt:lpstr>What is a Business Model ?</vt:lpstr>
      <vt:lpstr>Definition</vt:lpstr>
      <vt:lpstr>What do you need to know?</vt:lpstr>
      <vt:lpstr>งานนำเสนอ PowerPoint</vt:lpstr>
      <vt:lpstr>Types of Business Model</vt:lpstr>
      <vt:lpstr>Brick And Mortar</vt:lpstr>
      <vt:lpstr>Questions</vt:lpstr>
      <vt:lpstr>งานนำเสนอ PowerPoint</vt:lpstr>
      <vt:lpstr>Value Proposition</vt:lpstr>
      <vt:lpstr>Grab in Thailand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Business Model ?</dc:title>
  <dc:creator>chanin Mephokee</dc:creator>
  <cp:lastModifiedBy>chanin Mephokee</cp:lastModifiedBy>
  <cp:revision>1</cp:revision>
  <dcterms:created xsi:type="dcterms:W3CDTF">2019-01-22T10:17:57Z</dcterms:created>
  <dcterms:modified xsi:type="dcterms:W3CDTF">2019-01-22T10:36:35Z</dcterms:modified>
</cp:coreProperties>
</file>