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6"/>
  </p:notesMasterIdLst>
  <p:handoutMasterIdLst>
    <p:handoutMasterId r:id="rId27"/>
  </p:handoutMasterIdLst>
  <p:sldIdLst>
    <p:sldId id="257" r:id="rId2"/>
    <p:sldId id="258" r:id="rId3"/>
    <p:sldId id="259" r:id="rId4"/>
    <p:sldId id="260" r:id="rId5"/>
    <p:sldId id="273" r:id="rId6"/>
    <p:sldId id="261" r:id="rId7"/>
    <p:sldId id="262" r:id="rId8"/>
    <p:sldId id="263" r:id="rId9"/>
    <p:sldId id="275" r:id="rId10"/>
    <p:sldId id="264" r:id="rId11"/>
    <p:sldId id="265" r:id="rId12"/>
    <p:sldId id="266" r:id="rId13"/>
    <p:sldId id="274" r:id="rId14"/>
    <p:sldId id="279" r:id="rId15"/>
    <p:sldId id="267" r:id="rId16"/>
    <p:sldId id="268" r:id="rId17"/>
    <p:sldId id="277" r:id="rId18"/>
    <p:sldId id="269" r:id="rId19"/>
    <p:sldId id="278" r:id="rId20"/>
    <p:sldId id="270" r:id="rId21"/>
    <p:sldId id="271" r:id="rId22"/>
    <p:sldId id="272" r:id="rId23"/>
    <p:sldId id="276" r:id="rId24"/>
    <p:sldId id="280" r:id="rId25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998C3E4-893D-4C82-99AD-2C303076C630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297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590F761-87C5-45D5-A77A-C14C880495BA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01BE1C-6B17-4422-B65A-DD0CF04911C4}" type="slidenum">
              <a:rPr lang="en-US"/>
              <a:pPr/>
              <a:t>1</a:t>
            </a:fld>
            <a:endParaRPr lang="th-TH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7B3213-B2D1-4716-99AA-5E71FEF0C970}" type="slidenum">
              <a:rPr lang="en-US"/>
              <a:pPr/>
              <a:t>23</a:t>
            </a:fld>
            <a:endParaRPr lang="th-TH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BCF0F9-CD9F-4F53-9781-F759599482C4}" type="slidenum">
              <a:rPr lang="en-US"/>
              <a:pPr/>
              <a:t>24</a:t>
            </a:fld>
            <a:endParaRPr lang="th-TH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1E1C49D-9466-40C3-ABED-F344438BDB34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03A12-3CE5-4DE5-A77A-1108929C5DBC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A924EC-76F7-44AA-8484-73C32F9F6D53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2E55F-9758-4C4D-B683-B63E5AD05BE5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F0CA44-6605-4919-8FF9-2E5C31AC8BBD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4CB590-2A72-4270-AEF2-849AD181B305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BDE4EF-CBD2-48EA-A084-506C22419F42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BA558-CFE9-403F-86DD-BE58AD9B3744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B54F8-63D3-4079-9138-7EB78819D74C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0B6F3-2658-49E3-9C96-568D47DB19AF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F1A56-39C7-48B9-B880-1AFF2B0205BB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3584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th-TH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th-TH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A36B3F2-DC9B-4F11-AAE6-617697D67228}" type="slidenum">
              <a:rPr lang="en-US"/>
              <a:pPr/>
              <a:t>‹#›</a:t>
            </a:fld>
            <a:endParaRPr lang="th-T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4403ACAF-6084-4C0F-844C-C29D3F174E29}" type="slidenum">
              <a:rPr lang="en-US"/>
              <a:pPr/>
              <a:t>1</a:t>
            </a:fld>
            <a:endParaRPr lang="th-TH"/>
          </a:p>
        </p:txBody>
      </p:sp>
      <p:sp>
        <p:nvSpPr>
          <p:cNvPr id="3074" name="Rectangle 2"/>
          <p:cNvSpPr>
            <a:spLocks noGrp="1" noRot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/>
              <a:t>Agriculture in Thailand</a:t>
            </a:r>
            <a:br>
              <a:rPr lang="en-US" b="1"/>
            </a:br>
            <a:r>
              <a:rPr lang="en-US" b="1"/>
              <a:t>Part 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631D-7535-429C-8C3F-E0F4EC8706A1}" type="slidenum">
              <a:rPr lang="en-US"/>
              <a:pPr/>
              <a:t>2</a:t>
            </a:fld>
            <a:endParaRPr lang="th-TH"/>
          </a:p>
        </p:txBody>
      </p:sp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/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US" b="1">
                <a:latin typeface="Times New Roman" pitchFamily="18" charset="0"/>
              </a:rPr>
              <a:t>Factor Markets: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b="1">
                <a:latin typeface="Times New Roman" pitchFamily="18" charset="0"/>
              </a:rPr>
              <a:t>		</a:t>
            </a:r>
            <a:r>
              <a:rPr lang="en-US" b="1" u="sng">
                <a:latin typeface="Times New Roman" pitchFamily="18" charset="0"/>
              </a:rPr>
              <a:t>Land Rights:</a:t>
            </a:r>
            <a:endParaRPr lang="en-US" b="1">
              <a:latin typeface="Times New Roman" pitchFamily="18" charset="0"/>
            </a:endParaRPr>
          </a:p>
          <a:p>
            <a:pPr marL="1371600" lvl="2" indent="-457200"/>
            <a:r>
              <a:rPr lang="en-US" sz="3200" b="1">
                <a:latin typeface="Times New Roman" pitchFamily="18" charset="0"/>
              </a:rPr>
              <a:t>High tenancy rates in central and north (old rice areas), but small rates elsewhere</a:t>
            </a:r>
          </a:p>
          <a:p>
            <a:pPr marL="1371600" lvl="2" indent="-457200"/>
            <a:r>
              <a:rPr lang="en-US" sz="3200" b="1">
                <a:latin typeface="Times New Roman" pitchFamily="18" charset="0"/>
              </a:rPr>
              <a:t>In 2003, total= 24%, central= 44%, north= 36%, northeast= 16%,   south= 5%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7C84-4E08-4088-AC1F-07E3329BE280}" type="slidenum">
              <a:rPr lang="en-US"/>
              <a:pPr/>
              <a:t>3</a:t>
            </a:fld>
            <a:endParaRPr lang="th-TH"/>
          </a:p>
        </p:txBody>
      </p:sp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/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th-TH" b="1">
                <a:latin typeface="Times New Roman" pitchFamily="18" charset="0"/>
                <a:cs typeface="Times New Roman" pitchFamily="18" charset="0"/>
              </a:rPr>
              <a:t>Factor Markets:</a:t>
            </a:r>
          </a:p>
          <a:p>
            <a:pPr marL="609600" indent="-609600">
              <a:buFont typeface="Wingdings" pitchFamily="2" charset="2"/>
              <a:buNone/>
            </a:pPr>
            <a:r>
              <a:rPr lang="th-TH" b="1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th-TH" b="1" u="sng">
                <a:latin typeface="Times New Roman" pitchFamily="18" charset="0"/>
                <a:cs typeface="Times New Roman" pitchFamily="18" charset="0"/>
              </a:rPr>
              <a:t>Land Rights:</a:t>
            </a:r>
            <a:endParaRPr lang="th-TH" b="1">
              <a:latin typeface="Times New Roman" pitchFamily="18" charset="0"/>
              <a:cs typeface="Times New Roman" pitchFamily="18" charset="0"/>
            </a:endParaRPr>
          </a:p>
          <a:p>
            <a:pPr marL="1371600" lvl="2" indent="-457200"/>
            <a:r>
              <a:rPr lang="th-TH" sz="3200" b="1">
                <a:latin typeface="Times New Roman" pitchFamily="18" charset="0"/>
                <a:cs typeface="Times New Roman" pitchFamily="18" charset="0"/>
              </a:rPr>
              <a:t>Unclear 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ownership of</a:t>
            </a:r>
            <a:r>
              <a:rPr lang="th-TH" sz="3200" b="1">
                <a:latin typeface="Times New Roman" pitchFamily="18" charset="0"/>
                <a:cs typeface="Times New Roman" pitchFamily="18" charset="0"/>
              </a:rPr>
              <a:t> farmers’ land</a:t>
            </a:r>
            <a:endParaRPr lang="en-US" sz="3200" b="1">
              <a:latin typeface="Times New Roman" pitchFamily="18" charset="0"/>
              <a:cs typeface="Times New Roman" pitchFamily="18" charset="0"/>
            </a:endParaRPr>
          </a:p>
          <a:p>
            <a:pPr marL="1371600" lvl="2" indent="-457200"/>
            <a:r>
              <a:rPr lang="en-US" sz="3200" b="1">
                <a:latin typeface="Times New Roman" pitchFamily="18" charset="0"/>
                <a:cs typeface="Times New Roman" pitchFamily="18" charset="0"/>
              </a:rPr>
              <a:t>20% of farmers are “squatters” in forest land</a:t>
            </a:r>
            <a:endParaRPr lang="th-TH" sz="3200" b="1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609600" indent="-609600">
              <a:buFont typeface="Wingdings" pitchFamily="2" charset="2"/>
              <a:buNone/>
            </a:pPr>
            <a:r>
              <a:rPr lang="th-TH" b="1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</a:t>
            </a:r>
            <a:r>
              <a:rPr lang="th-TH" b="1">
                <a:latin typeface="Times New Roman" pitchFamily="18" charset="0"/>
                <a:cs typeface="Times New Roman" pitchFamily="18" charset="0"/>
              </a:rPr>
              <a:t> Problems of </a:t>
            </a:r>
            <a:r>
              <a:rPr lang="en-US" b="1">
                <a:latin typeface="Times New Roman" pitchFamily="18" charset="0"/>
                <a:cs typeface="Times New Roman" pitchFamily="18" charset="0"/>
              </a:rPr>
              <a:t>no incentive for </a:t>
            </a:r>
            <a:r>
              <a:rPr lang="th-TH" b="1">
                <a:latin typeface="Times New Roman" pitchFamily="18" charset="0"/>
                <a:cs typeface="Times New Roman" pitchFamily="18" charset="0"/>
              </a:rPr>
              <a:t>land conservation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 typeface="Wingdings" pitchFamily="2" charset="2"/>
              <a:buNone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b="1">
                <a:latin typeface="Times New Roman" pitchFamily="18" charset="0"/>
                <a:cs typeface="Times New Roman" pitchFamily="18" charset="0"/>
              </a:rPr>
              <a:t>No loan collateral, and low </a:t>
            </a:r>
            <a:r>
              <a:rPr lang="th-TH" b="1">
                <a:latin typeface="Times New Roman" pitchFamily="18" charset="0"/>
                <a:cs typeface="Times New Roman" pitchFamily="18" charset="0"/>
              </a:rPr>
              <a:t>productivity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C2DA2-70DD-49C7-ADC1-8CFAE0FE475E}" type="slidenum">
              <a:rPr lang="en-US"/>
              <a:pPr/>
              <a:t>4</a:t>
            </a:fld>
            <a:endParaRPr lang="th-TH"/>
          </a:p>
        </p:txBody>
      </p:sp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b="1" u="sng">
                <a:latin typeface="Times New Roman" pitchFamily="18" charset="0"/>
                <a:cs typeface="Times New Roman" pitchFamily="18" charset="0"/>
              </a:rPr>
              <a:t>Labor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  <a:p>
            <a:pPr lvl="2">
              <a:lnSpc>
                <a:spcPct val="90000"/>
              </a:lnSpc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Seasonal demand and supply</a:t>
            </a:r>
          </a:p>
          <a:p>
            <a:pPr lvl="2">
              <a:lnSpc>
                <a:spcPct val="90000"/>
              </a:lnSpc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More cash-wage labor VS household labor exchange</a:t>
            </a:r>
          </a:p>
          <a:p>
            <a:pPr lvl="2">
              <a:lnSpc>
                <a:spcPct val="90000"/>
              </a:lnSpc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Supply from the Northeast, but no year-round surplus</a:t>
            </a:r>
          </a:p>
          <a:p>
            <a:pPr lvl="2">
              <a:lnSpc>
                <a:spcPct val="90000"/>
              </a:lnSpc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More labor shortage in recent years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CAC0-AE08-4A76-BDFD-90C370AA903D}" type="slidenum">
              <a:rPr lang="en-US"/>
              <a:pPr/>
              <a:t>5</a:t>
            </a:fld>
            <a:endParaRPr lang="th-TH"/>
          </a:p>
        </p:txBody>
      </p:sp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u="sng">
                <a:latin typeface="Times New Roman" pitchFamily="18" charset="0"/>
                <a:cs typeface="Times New Roman" pitchFamily="18" charset="0"/>
              </a:rPr>
              <a:t>Labor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  <a:p>
            <a:pPr lvl="2">
              <a:lnSpc>
                <a:spcPct val="90000"/>
              </a:lnSpc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More farmers become “professionals” rather than “casual”</a:t>
            </a:r>
          </a:p>
          <a:p>
            <a:pPr lvl="3">
              <a:lnSpc>
                <a:spcPct val="90000"/>
              </a:lnSpc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“professionals”: new generation, new technology coping with market changes and labor shortage; households obtaining &gt;60% of income from agri., and heads of families have no second jobs</a:t>
            </a:r>
          </a:p>
          <a:p>
            <a:pPr lvl="3">
              <a:lnSpc>
                <a:spcPct val="90000"/>
              </a:lnSpc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 number of “professionals” rising from 0.94 million HH in 1986 to 1.36 million HH in 2004 (20% of total farm HH)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4F4D9-B42E-43AC-B812-D26CE143A1D0}" type="slidenum">
              <a:rPr lang="en-US"/>
              <a:pPr/>
              <a:t>6</a:t>
            </a:fld>
            <a:endParaRPr lang="th-TH"/>
          </a:p>
        </p:txBody>
      </p:sp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u="sng">
                <a:latin typeface="Times New Roman" pitchFamily="18" charset="0"/>
                <a:cs typeface="Times New Roman" pitchFamily="18" charset="0"/>
              </a:rPr>
              <a:t>Credit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en-US" sz="3200" b="1">
                <a:latin typeface="Times New Roman" pitchFamily="18" charset="0"/>
                <a:cs typeface="Times New Roman" pitchFamily="18" charset="0"/>
              </a:rPr>
              <a:t>Traditional (informal) sources VS formal sources (Bank of Agriculture and Agricultural Cooperatives or BAAC)</a:t>
            </a:r>
          </a:p>
          <a:p>
            <a:pPr lvl="2"/>
            <a:r>
              <a:rPr lang="en-US" sz="3200" b="1">
                <a:latin typeface="Times New Roman" pitchFamily="18" charset="0"/>
                <a:cs typeface="Times New Roman" pitchFamily="18" charset="0"/>
              </a:rPr>
              <a:t>Debt problem for small farmers</a:t>
            </a:r>
          </a:p>
          <a:p>
            <a:pPr lvl="2"/>
            <a:r>
              <a:rPr lang="en-US" sz="3200" b="1">
                <a:latin typeface="Times New Roman" pitchFamily="18" charset="0"/>
                <a:cs typeface="Times New Roman" pitchFamily="18" charset="0"/>
              </a:rPr>
              <a:t>60% of farming households are indebted</a:t>
            </a:r>
          </a:p>
          <a:p>
            <a:pPr lvl="2"/>
            <a:r>
              <a:rPr lang="en-US" sz="3200" b="1">
                <a:latin typeface="Times New Roman" pitchFamily="18" charset="0"/>
                <a:cs typeface="Times New Roman" pitchFamily="18" charset="0"/>
              </a:rPr>
              <a:t>Not enough long-term credit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B3F03-FDB4-43E8-82FA-147E8A775876}" type="slidenum">
              <a:rPr lang="en-US"/>
              <a:pPr/>
              <a:t>7</a:t>
            </a:fld>
            <a:endParaRPr lang="th-TH"/>
          </a:p>
        </p:txBody>
      </p:sp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AutoNum type="arabicPeriod" startAt="2"/>
            </a:pPr>
            <a:r>
              <a:rPr lang="th-TH" b="1" u="sng">
                <a:latin typeface="Times New Roman" pitchFamily="18" charset="0"/>
              </a:rPr>
              <a:t>Output Markets:</a:t>
            </a:r>
            <a:endParaRPr lang="th-TH" b="1">
              <a:latin typeface="Times New Roman" pitchFamily="18" charset="0"/>
            </a:endParaRPr>
          </a:p>
          <a:p>
            <a:pPr marL="990600" lvl="1" indent="-533400">
              <a:buClr>
                <a:schemeClr val="bg2"/>
              </a:buClr>
              <a:buFont typeface="Wingdings" pitchFamily="2" charset="2"/>
              <a:buChar char="n"/>
            </a:pPr>
            <a:r>
              <a:rPr lang="th-TH" sz="3200" b="1">
                <a:latin typeface="Times New Roman" pitchFamily="18" charset="0"/>
              </a:rPr>
              <a:t>Not much government intervention</a:t>
            </a:r>
            <a:r>
              <a:rPr lang="en-US" sz="3200" b="1">
                <a:latin typeface="Times New Roman" pitchFamily="18" charset="0"/>
              </a:rPr>
              <a:t>, except in rice</a:t>
            </a:r>
            <a:endParaRPr lang="th-TH" sz="3200" b="1">
              <a:latin typeface="Times New Roman" pitchFamily="18" charset="0"/>
            </a:endParaRPr>
          </a:p>
          <a:p>
            <a:pPr marL="990600" lvl="1" indent="-533400">
              <a:buClr>
                <a:schemeClr val="bg2"/>
              </a:buClr>
              <a:buFont typeface="Wingdings" pitchFamily="2" charset="2"/>
              <a:buChar char="n"/>
            </a:pPr>
            <a:r>
              <a:rPr lang="th-TH" sz="3200" b="1">
                <a:latin typeface="Times New Roman" pitchFamily="18" charset="0"/>
              </a:rPr>
              <a:t>Arm’s length markets</a:t>
            </a:r>
            <a:r>
              <a:rPr lang="en-US" sz="3200" b="1">
                <a:latin typeface="Times New Roman" pitchFamily="18" charset="0"/>
              </a:rPr>
              <a:t> through middlemen</a:t>
            </a:r>
            <a:r>
              <a:rPr lang="th-TH" sz="3200" b="1">
                <a:latin typeface="Times New Roman" pitchFamily="18" charset="0"/>
              </a:rPr>
              <a:t>: efficiently organized, except product quality</a:t>
            </a:r>
          </a:p>
          <a:p>
            <a:pPr marL="990600" lvl="1" indent="-533400">
              <a:buClr>
                <a:schemeClr val="bg2"/>
              </a:buClr>
              <a:buFont typeface="Wingdings" pitchFamily="2" charset="2"/>
              <a:buNone/>
            </a:pPr>
            <a:endParaRPr lang="th-TH" sz="32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6FA85-2978-4815-B525-0FEE53E37623}" type="slidenum">
              <a:rPr lang="en-US"/>
              <a:pPr/>
              <a:t>8</a:t>
            </a:fld>
            <a:endParaRPr lang="th-TH"/>
          </a:p>
        </p:txBody>
      </p:sp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AutoNum type="arabicPeriod" startAt="2"/>
            </a:pPr>
            <a:r>
              <a:rPr lang="en-US" b="1" u="sng">
                <a:latin typeface="Times New Roman" pitchFamily="18" charset="0"/>
              </a:rPr>
              <a:t>Output Markets:</a:t>
            </a:r>
            <a:endParaRPr lang="en-US" b="1">
              <a:latin typeface="Times New Roman" pitchFamily="18" charset="0"/>
            </a:endParaRPr>
          </a:p>
          <a:p>
            <a:pPr marL="990600" lvl="1" indent="-533400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</a:pPr>
            <a:r>
              <a:rPr lang="en-US" sz="3200" b="1">
                <a:latin typeface="Times New Roman" pitchFamily="18" charset="0"/>
              </a:rPr>
              <a:t>Contract farming: firms contract farmers in advance to produce and sell products at fixed prices e.g. poultry, pigs, tobacco, pineapples, vegetables</a:t>
            </a:r>
          </a:p>
          <a:p>
            <a:pPr marL="990600" lvl="1" indent="-533400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</a:pPr>
            <a:r>
              <a:rPr lang="en-US" sz="3200" b="1">
                <a:latin typeface="Times New Roman" pitchFamily="18" charset="0"/>
              </a:rPr>
              <a:t>Contract farming: lower price risk for farmers, quality control, technology promotion</a:t>
            </a:r>
          </a:p>
          <a:p>
            <a:pPr marL="990600" lvl="1" indent="-533400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</a:pPr>
            <a:endParaRPr lang="en-US" sz="32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06A65-153F-4280-82A2-BCFBF0FB1688}" type="slidenum">
              <a:rPr lang="en-US"/>
              <a:pPr/>
              <a:t>9</a:t>
            </a:fld>
            <a:endParaRPr lang="th-TH"/>
          </a:p>
        </p:txBody>
      </p:sp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IV. Markets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AutoNum type="arabicPeriod" startAt="2"/>
            </a:pPr>
            <a:r>
              <a:rPr lang="en-US" b="1" u="sng">
                <a:latin typeface="Times New Roman" pitchFamily="18" charset="0"/>
              </a:rPr>
              <a:t>Output Markets:</a:t>
            </a:r>
            <a:endParaRPr lang="en-US" b="1">
              <a:latin typeface="Times New Roman" pitchFamily="18" charset="0"/>
            </a:endParaRPr>
          </a:p>
          <a:p>
            <a:pPr marL="990600" lvl="1" indent="-533400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</a:pPr>
            <a:r>
              <a:rPr lang="en-US" sz="3200" b="1">
                <a:latin typeface="Times New Roman" pitchFamily="18" charset="0"/>
              </a:rPr>
              <a:t>Sugar cane: pre-arranged 70:30 price split between growers and sugar millers, with negotiated basic farm price</a:t>
            </a:r>
          </a:p>
          <a:p>
            <a:pPr marL="990600" lvl="1" indent="-533400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</a:pPr>
            <a:r>
              <a:rPr lang="en-US" sz="3200" b="1">
                <a:latin typeface="Times New Roman" pitchFamily="18" charset="0"/>
              </a:rPr>
              <a:t>A case of bilateral monopoly, with political power to get subsidy from govt. and domestic sugar consumers</a:t>
            </a:r>
          </a:p>
          <a:p>
            <a:pPr marL="990600" lvl="1" indent="-533400">
              <a:lnSpc>
                <a:spcPct val="90000"/>
              </a:lnSpc>
              <a:buClr>
                <a:schemeClr val="bg2"/>
              </a:buClr>
              <a:buFont typeface="Wingdings" pitchFamily="2" charset="2"/>
              <a:buChar char="n"/>
            </a:pPr>
            <a:endParaRPr lang="en-US" sz="32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E3879-4D7D-4606-8DC5-5311E3981BF2}" type="slidenum">
              <a:rPr lang="en-US"/>
              <a:pPr/>
              <a:t>10</a:t>
            </a:fld>
            <a:endParaRPr lang="th-TH"/>
          </a:p>
        </p:txBody>
      </p:sp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/>
            <a:r>
              <a:rPr lang="en-US" sz="4000">
                <a:latin typeface="Tahoma" pitchFamily="34" charset="0"/>
                <a:cs typeface="Tahoma" pitchFamily="34" charset="0"/>
              </a:rPr>
              <a:t>V. Policies</a:t>
            </a:r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u="sng">
                <a:latin typeface="Times New Roman" pitchFamily="18" charset="0"/>
              </a:rPr>
              <a:t>Land </a:t>
            </a:r>
            <a:endParaRPr lang="en-US" b="1">
              <a:latin typeface="Times New Roman" pitchFamily="18" charset="0"/>
            </a:endParaRPr>
          </a:p>
          <a:p>
            <a:r>
              <a:rPr lang="en-US" b="1">
                <a:latin typeface="Times New Roman" pitchFamily="18" charset="0"/>
              </a:rPr>
              <a:t>Not clear in granting land rights for agriculture: natural forests VS economic forests</a:t>
            </a:r>
          </a:p>
          <a:p>
            <a:r>
              <a:rPr lang="en-US" b="1">
                <a:latin typeface="Times New Roman" pitchFamily="18" charset="0"/>
              </a:rPr>
              <a:t>Clashes between officials and farmers over unclear “forest land”</a:t>
            </a:r>
          </a:p>
          <a:p>
            <a:r>
              <a:rPr lang="en-US" b="1">
                <a:latin typeface="Times New Roman" pitchFamily="18" charset="0"/>
              </a:rPr>
              <a:t>Slow land titling for farmers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48FEA-3A44-4CC4-90B9-2E6182F9EB81}" type="slidenum">
              <a:rPr lang="en-US"/>
              <a:pPr/>
              <a:t>11</a:t>
            </a:fld>
            <a:endParaRPr lang="th-TH"/>
          </a:p>
        </p:txBody>
      </p:sp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V. Policies</a:t>
            </a:r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u="sng">
                <a:latin typeface="Times New Roman" pitchFamily="18" charset="0"/>
                <a:cs typeface="Times New Roman" pitchFamily="18" charset="0"/>
              </a:rPr>
              <a:t>Irrigation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20% of agri. Land is irrigated (VS rainfed)</a:t>
            </a:r>
          </a:p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Fail to increase efficiency of existing systems, wasteful use of water, and conflict among different users</a:t>
            </a:r>
          </a:p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Present system based on “unlimited supply”</a:t>
            </a:r>
          </a:p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“Pricing of water” still politically unacceptable</a:t>
            </a:r>
            <a:endParaRPr lang="en-US" b="1" u="sng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en-US" b="1" u="sng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9B43-3A0F-42BD-B553-814951DA5D16}" type="slidenum">
              <a:rPr lang="en-US"/>
              <a:pPr/>
              <a:t>12</a:t>
            </a:fld>
            <a:endParaRPr lang="th-TH"/>
          </a:p>
        </p:txBody>
      </p:sp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V. Policies</a:t>
            </a:r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4800" y="1600200"/>
            <a:ext cx="8540750" cy="44227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u="sng">
                <a:latin typeface="Times New Roman" pitchFamily="18" charset="0"/>
              </a:rPr>
              <a:t>Credit</a:t>
            </a:r>
            <a:endParaRPr lang="en-US" b="1">
              <a:latin typeface="Times New Roman" pitchFamily="18" charset="0"/>
            </a:endParaRPr>
          </a:p>
          <a:p>
            <a:r>
              <a:rPr lang="en-US" b="1">
                <a:latin typeface="Times New Roman" pitchFamily="18" charset="0"/>
              </a:rPr>
              <a:t>3 modes: </a:t>
            </a:r>
          </a:p>
          <a:p>
            <a:pPr lvl="1"/>
            <a:r>
              <a:rPr lang="en-US" sz="3200" b="1">
                <a:latin typeface="Times New Roman" pitchFamily="18" charset="0"/>
              </a:rPr>
              <a:t>In the past, commercial banks required to lend x% of deposits to agri.; but not so successful</a:t>
            </a:r>
          </a:p>
          <a:p>
            <a:pPr lvl="1"/>
            <a:r>
              <a:rPr lang="en-US" sz="3200" b="1">
                <a:latin typeface="Times New Roman" pitchFamily="18" charset="0"/>
              </a:rPr>
              <a:t>BAAC, most successful with large impact, reaching 90% of farm households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9915A-5D49-4DF8-BED9-1E5587405684}" type="slidenum">
              <a:rPr lang="en-US"/>
              <a:pPr/>
              <a:t>13</a:t>
            </a:fld>
            <a:endParaRPr lang="th-TH"/>
          </a:p>
        </p:txBody>
      </p:sp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V. Policies</a:t>
            </a: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371600"/>
            <a:ext cx="8458200" cy="5181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u="sng" dirty="0">
                <a:latin typeface="Times New Roman" pitchFamily="18" charset="0"/>
              </a:rPr>
              <a:t>Credit</a:t>
            </a:r>
            <a:endParaRPr lang="en-US" b="1" dirty="0">
              <a:latin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</a:rPr>
              <a:t>3 modes: </a:t>
            </a:r>
          </a:p>
          <a:p>
            <a:pPr lvl="1"/>
            <a:r>
              <a:rPr lang="en-US" b="1" dirty="0">
                <a:latin typeface="Times New Roman" pitchFamily="18" charset="0"/>
              </a:rPr>
              <a:t>mortgage scheme, paddy-pledging scheme: farmers pledge their paddy with BAAC at guaranteed price, and get loans at subsidized rate; problems of small price impact, corruption, and expensive subsidy</a:t>
            </a:r>
          </a:p>
          <a:p>
            <a:pPr lvl="1"/>
            <a:r>
              <a:rPr lang="en-US" b="1" dirty="0">
                <a:latin typeface="Times New Roman" pitchFamily="18" charset="0"/>
              </a:rPr>
              <a:t>Recent change to “price </a:t>
            </a:r>
            <a:r>
              <a:rPr lang="en-US" b="1" dirty="0" smtClean="0">
                <a:latin typeface="Times New Roman" pitchFamily="18" charset="0"/>
              </a:rPr>
              <a:t>guarantee</a:t>
            </a:r>
            <a:r>
              <a:rPr lang="en-US" b="1" dirty="0">
                <a:latin typeface="Times New Roman" pitchFamily="18" charset="0"/>
              </a:rPr>
              <a:t>” at minimum levels for rice, corn and cassava by the </a:t>
            </a:r>
            <a:r>
              <a:rPr lang="en-US" b="1" dirty="0" err="1" smtClean="0">
                <a:latin typeface="Times New Roman" pitchFamily="18" charset="0"/>
              </a:rPr>
              <a:t>Abhisit</a:t>
            </a:r>
            <a:r>
              <a:rPr lang="en-US" b="1" dirty="0" smtClean="0">
                <a:latin typeface="Times New Roman" pitchFamily="18" charset="0"/>
              </a:rPr>
              <a:t> government</a:t>
            </a:r>
          </a:p>
          <a:p>
            <a:pPr lvl="1"/>
            <a:r>
              <a:rPr lang="en-US" b="1" dirty="0" smtClean="0">
                <a:latin typeface="Times New Roman" pitchFamily="18" charset="0"/>
              </a:rPr>
              <a:t>Switch back to mortgage in </a:t>
            </a:r>
            <a:r>
              <a:rPr lang="en-US" b="1" dirty="0" err="1" smtClean="0">
                <a:latin typeface="Times New Roman" pitchFamily="18" charset="0"/>
              </a:rPr>
              <a:t>Yingluck</a:t>
            </a:r>
            <a:r>
              <a:rPr lang="en-US" b="1" dirty="0" smtClean="0">
                <a:latin typeface="Times New Roman" pitchFamily="18" charset="0"/>
              </a:rPr>
              <a:t> government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AA8C-D6B0-4878-B2DA-CF9C1BFC05D6}" type="slidenum">
              <a:rPr lang="en-US"/>
              <a:pPr/>
              <a:t>14</a:t>
            </a:fld>
            <a:endParaRPr lang="th-TH"/>
          </a:p>
        </p:txBody>
      </p:sp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V. Policies</a:t>
            </a:r>
          </a:p>
        </p:txBody>
      </p:sp>
      <p:sp>
        <p:nvSpPr>
          <p:cNvPr id="409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371600"/>
            <a:ext cx="8229600" cy="5181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u="sng">
                <a:latin typeface="Times New Roman" pitchFamily="18" charset="0"/>
              </a:rPr>
              <a:t>Credit</a:t>
            </a:r>
            <a:endParaRPr lang="en-US" b="1">
              <a:latin typeface="Times New Roman" pitchFamily="18" charset="0"/>
            </a:endParaRPr>
          </a:p>
          <a:p>
            <a:r>
              <a:rPr lang="en-US" b="1">
                <a:latin typeface="Times New Roman" pitchFamily="18" charset="0"/>
              </a:rPr>
              <a:t>3 modes: </a:t>
            </a:r>
          </a:p>
          <a:p>
            <a:pPr lvl="1"/>
            <a:r>
              <a:rPr lang="en-US" b="1">
                <a:latin typeface="Times New Roman" pitchFamily="18" charset="0"/>
              </a:rPr>
              <a:t>Past debt deferment program, allowing farmers to postpone debt repayment for 3 years; problems of financial discipline and benefit to the not-so-poor farmers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31486-60BE-48EA-B664-1C454E2279DF}" type="slidenum">
              <a:rPr lang="en-US"/>
              <a:pPr/>
              <a:t>15</a:t>
            </a:fld>
            <a:endParaRPr lang="th-TH"/>
          </a:p>
        </p:txBody>
      </p:sp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V. Policies</a:t>
            </a:r>
          </a:p>
        </p:txBody>
      </p:sp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h-TH" b="1" u="sng">
                <a:latin typeface="Times New Roman" pitchFamily="18" charset="0"/>
              </a:rPr>
              <a:t>Pricing</a:t>
            </a:r>
            <a:endParaRPr lang="th-TH" b="1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th-TH" b="1">
                <a:latin typeface="Times New Roman" pitchFamily="18" charset="0"/>
              </a:rPr>
              <a:t>Border measures on exports &amp; imports</a:t>
            </a:r>
          </a:p>
          <a:p>
            <a:pPr>
              <a:lnSpc>
                <a:spcPct val="90000"/>
              </a:lnSpc>
            </a:pPr>
            <a:r>
              <a:rPr lang="th-TH" b="1">
                <a:latin typeface="Times New Roman" pitchFamily="18" charset="0"/>
              </a:rPr>
              <a:t>Heavily-taxed agriculture in the past; a controversial “rice premium”</a:t>
            </a:r>
          </a:p>
          <a:p>
            <a:pPr>
              <a:lnSpc>
                <a:spcPct val="90000"/>
              </a:lnSpc>
            </a:pPr>
            <a:r>
              <a:rPr lang="th-TH" b="1">
                <a:latin typeface="Times New Roman" pitchFamily="18" charset="0"/>
              </a:rPr>
              <a:t>Agricultural taxes reduced after </a:t>
            </a:r>
            <a:r>
              <a:rPr lang="en-US" b="1">
                <a:latin typeface="Times New Roman" pitchFamily="18" charset="0"/>
              </a:rPr>
              <a:t>1982</a:t>
            </a:r>
            <a:endParaRPr lang="th-TH" b="1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th-TH" b="1">
                <a:latin typeface="Times New Roman" pitchFamily="18" charset="0"/>
              </a:rPr>
              <a:t>Some protection </a:t>
            </a:r>
            <a:r>
              <a:rPr lang="en-US" b="1">
                <a:latin typeface="Times New Roman" pitchFamily="18" charset="0"/>
              </a:rPr>
              <a:t>from import</a:t>
            </a:r>
            <a:r>
              <a:rPr lang="th-TH" b="1">
                <a:latin typeface="Times New Roman" pitchFamily="18" charset="0"/>
              </a:rPr>
              <a:t> for sugar, </a:t>
            </a:r>
            <a:r>
              <a:rPr lang="en-US" b="1">
                <a:latin typeface="Times New Roman" pitchFamily="18" charset="0"/>
              </a:rPr>
              <a:t>soybean, </a:t>
            </a:r>
            <a:r>
              <a:rPr lang="th-TH" b="1">
                <a:latin typeface="Times New Roman" pitchFamily="18" charset="0"/>
              </a:rPr>
              <a:t>cotton, oil palm</a:t>
            </a:r>
          </a:p>
          <a:p>
            <a:pPr>
              <a:lnSpc>
                <a:spcPct val="90000"/>
              </a:lnSpc>
            </a:pPr>
            <a:r>
              <a:rPr lang="en-US" b="1">
                <a:latin typeface="Times New Roman" pitchFamily="18" charset="0"/>
              </a:rPr>
              <a:t>Ineffective direct price intervention</a:t>
            </a:r>
            <a:r>
              <a:rPr lang="th-TH" b="1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63DFC-8A1E-46AA-96CB-C0F8467E9B96}" type="slidenum">
              <a:rPr lang="en-US"/>
              <a:pPr/>
              <a:t>16</a:t>
            </a:fld>
            <a:endParaRPr lang="th-TH"/>
          </a:p>
        </p:txBody>
      </p:sp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VI. Future Directions</a:t>
            </a:r>
            <a:r>
              <a:rPr lang="en-US"/>
              <a:t> </a:t>
            </a:r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>
                <a:latin typeface="Times New Roman" pitchFamily="18" charset="0"/>
              </a:rPr>
              <a:t>Three causes of agri. decline since 1980s:</a:t>
            </a:r>
          </a:p>
          <a:p>
            <a:pPr lvl="1"/>
            <a:r>
              <a:rPr lang="en-US" sz="3200" b="1">
                <a:latin typeface="Times New Roman" pitchFamily="18" charset="0"/>
              </a:rPr>
              <a:t>Natural decline: agri. share naturally declines with economic growth; but not clear why this is always true analytically</a:t>
            </a:r>
          </a:p>
          <a:p>
            <a:pPr lvl="1"/>
            <a:r>
              <a:rPr lang="en-US" sz="3200" b="1">
                <a:latin typeface="Times New Roman" pitchFamily="18" charset="0"/>
              </a:rPr>
              <a:t>End of land frontier: land surplus ended in 1980s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6B2F6-90A6-45FF-B86E-ABEF28B1032B}" type="slidenum">
              <a:rPr lang="en-US"/>
              <a:pPr/>
              <a:t>17</a:t>
            </a:fld>
            <a:endParaRPr lang="th-TH"/>
          </a:p>
        </p:txBody>
      </p:sp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VI. Future Directions</a:t>
            </a:r>
            <a:r>
              <a:rPr lang="en-US"/>
              <a:t> </a:t>
            </a: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>
                <a:latin typeface="Times New Roman" pitchFamily="18" charset="0"/>
              </a:rPr>
              <a:t>Three causes of agri. decline since 1980s:</a:t>
            </a:r>
          </a:p>
          <a:p>
            <a:pPr lvl="1"/>
            <a:r>
              <a:rPr lang="en-US" sz="3200" b="1">
                <a:latin typeface="Times New Roman" pitchFamily="18" charset="0"/>
              </a:rPr>
              <a:t>Dutch disease: industrial export boom causes baht appreciation, adversely affecting agri. exports (But the baht depreciation after the crisis has invalidated this argument? What about the recent baht appreciation?)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C1582-6166-4C92-B814-2AEA8D02E453}" type="slidenum">
              <a:rPr lang="en-US"/>
              <a:pPr/>
              <a:t>18</a:t>
            </a:fld>
            <a:endParaRPr lang="th-TH"/>
          </a:p>
        </p:txBody>
      </p:sp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VI. Future Directions</a:t>
            </a:r>
            <a:r>
              <a:rPr lang="en-US"/>
              <a:t> </a:t>
            </a:r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latin typeface="Times New Roman" pitchFamily="18" charset="0"/>
              </a:rPr>
              <a:t>Thai agriculture at a crossroads with no land surplus and good export market</a:t>
            </a:r>
          </a:p>
          <a:p>
            <a:r>
              <a:rPr lang="en-US" b="1" dirty="0">
                <a:latin typeface="Times New Roman" pitchFamily="18" charset="0"/>
              </a:rPr>
              <a:t>Absolute decline of agricultural labor, and labor become more scarce</a:t>
            </a:r>
          </a:p>
          <a:p>
            <a:r>
              <a:rPr lang="en-US" b="1" dirty="0">
                <a:latin typeface="Times New Roman" pitchFamily="18" charset="0"/>
              </a:rPr>
              <a:t>Not enough water during dry </a:t>
            </a:r>
            <a:r>
              <a:rPr lang="en-US" b="1" dirty="0" smtClean="0">
                <a:latin typeface="Times New Roman" pitchFamily="18" charset="0"/>
              </a:rPr>
              <a:t>season</a:t>
            </a:r>
          </a:p>
          <a:p>
            <a:r>
              <a:rPr lang="en-US" b="1" dirty="0" smtClean="0">
                <a:latin typeface="Times New Roman" pitchFamily="18" charset="0"/>
              </a:rPr>
              <a:t>Floods during rainy season?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2638-E224-4025-8844-99FC066884DD}" type="slidenum">
              <a:rPr lang="en-US"/>
              <a:pPr/>
              <a:t>19</a:t>
            </a:fld>
            <a:endParaRPr lang="th-TH"/>
          </a:p>
        </p:txBody>
      </p:sp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VI. Future Directions</a:t>
            </a:r>
            <a:r>
              <a:rPr lang="en-US"/>
              <a:t> </a:t>
            </a: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1371600"/>
            <a:ext cx="8540750" cy="495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b="1">
                <a:latin typeface="Times New Roman" pitchFamily="18" charset="0"/>
              </a:rPr>
              <a:t>Towards land-intensive, capital-intensive, and less water-intensive horticulture (fruits, vegetables, flowers) and livestock</a:t>
            </a:r>
          </a:p>
          <a:p>
            <a:pPr>
              <a:lnSpc>
                <a:spcPct val="90000"/>
              </a:lnSpc>
            </a:pPr>
            <a:r>
              <a:rPr lang="en-US" b="1">
                <a:latin typeface="Times New Roman" pitchFamily="18" charset="0"/>
              </a:rPr>
              <a:t>Towards safe and organic food crops (alternative agriculture)</a:t>
            </a:r>
          </a:p>
          <a:p>
            <a:pPr>
              <a:lnSpc>
                <a:spcPct val="90000"/>
              </a:lnSpc>
            </a:pPr>
            <a:r>
              <a:rPr lang="en-US" b="1">
                <a:latin typeface="Times New Roman" pitchFamily="18" charset="0"/>
              </a:rPr>
              <a:t>Different government role is required: away from price intervention, towards R&amp;D promotion and extension</a:t>
            </a:r>
          </a:p>
          <a:p>
            <a:pPr>
              <a:lnSpc>
                <a:spcPct val="90000"/>
              </a:lnSpc>
            </a:pPr>
            <a:r>
              <a:rPr lang="en-US" b="1">
                <a:latin typeface="Times New Roman" pitchFamily="18" charset="0"/>
              </a:rPr>
              <a:t>Role of genetically modified organism (GMO)?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42A29-8A1F-4167-8AF8-087DC490CF72}" type="slidenum">
              <a:rPr lang="en-US"/>
              <a:pPr/>
              <a:t>20</a:t>
            </a:fld>
            <a:endParaRPr lang="th-TH"/>
          </a:p>
        </p:txBody>
      </p:sp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VII. Recent Issues: Agriculture and the Economic Crisis in 1997</a:t>
            </a:r>
            <a:r>
              <a:rPr lang="en-US"/>
              <a:t> </a:t>
            </a:r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>
                <a:latin typeface="Times New Roman" pitchFamily="18" charset="0"/>
              </a:rPr>
              <a:t>Thai agriculture  was less affected than other sectors</a:t>
            </a:r>
          </a:p>
          <a:p>
            <a:r>
              <a:rPr lang="en-US" b="1">
                <a:latin typeface="Times New Roman" pitchFamily="18" charset="0"/>
              </a:rPr>
              <a:t>Agriculture (rural economy) absorbed some laid-off workers</a:t>
            </a:r>
          </a:p>
          <a:p>
            <a:r>
              <a:rPr lang="en-US" b="1">
                <a:latin typeface="Times New Roman" pitchFamily="18" charset="0"/>
              </a:rPr>
              <a:t>Reduced government spending in rural 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E3D5-7B74-4A63-A872-132DFA5D952F}" type="slidenum">
              <a:rPr lang="en-US"/>
              <a:pPr/>
              <a:t>21</a:t>
            </a:fld>
            <a:endParaRPr lang="th-TH"/>
          </a:p>
        </p:txBody>
      </p:sp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VII. Recent Issues: Agriculture and the Economic Crisis in 1997</a:t>
            </a:r>
            <a:r>
              <a:rPr lang="en-US"/>
              <a:t> 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b="1">
                <a:latin typeface="Times New Roman" pitchFamily="18" charset="0"/>
              </a:rPr>
              <a:t> Rural community development efforts strengthened</a:t>
            </a:r>
          </a:p>
          <a:p>
            <a:pPr>
              <a:lnSpc>
                <a:spcPct val="90000"/>
              </a:lnSpc>
            </a:pPr>
            <a:r>
              <a:rPr lang="en-US" b="1">
                <a:latin typeface="Times New Roman" pitchFamily="18" charset="0"/>
              </a:rPr>
              <a:t>The King’s “sufficiency economy”: produce for own consumption and sell the surplus to reduce risk in world market</a:t>
            </a:r>
          </a:p>
          <a:p>
            <a:pPr lvl="1">
              <a:lnSpc>
                <a:spcPct val="90000"/>
              </a:lnSpc>
            </a:pPr>
            <a:r>
              <a:rPr lang="en-US" b="1">
                <a:latin typeface="Times New Roman" pitchFamily="18" charset="0"/>
              </a:rPr>
              <a:t>Household, community, and national levels</a:t>
            </a:r>
          </a:p>
          <a:p>
            <a:pPr lvl="1">
              <a:lnSpc>
                <a:spcPct val="90000"/>
              </a:lnSpc>
            </a:pPr>
            <a:r>
              <a:rPr lang="en-US" b="1">
                <a:latin typeface="Times New Roman" pitchFamily="18" charset="0"/>
              </a:rPr>
              <a:t>Farm land use: 30/30/30/10 </a:t>
            </a:r>
            <a:r>
              <a:rPr lang="en-US" b="1">
                <a:latin typeface="Times New Roman" pitchFamily="18" charset="0"/>
                <a:sym typeface="Wingdings" pitchFamily="2" charset="2"/>
              </a:rPr>
              <a:t> water irrigation + poultry &amp; aquaculture/ rice/ other cash crops/ housing &amp; backyard production</a:t>
            </a:r>
            <a:endParaRPr lang="en-US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C565-CCEF-4C10-BBD7-8A308141C86E}" type="slidenum">
              <a:rPr lang="en-US"/>
              <a:pPr/>
              <a:t>22</a:t>
            </a:fld>
            <a:endParaRPr lang="th-TH"/>
          </a:p>
        </p:txBody>
      </p:sp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VII. Recent Issues: Agriculture and Thaksin’s Policy</a:t>
            </a:r>
            <a:r>
              <a:rPr lang="en-US"/>
              <a:t> </a:t>
            </a: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>
                <a:latin typeface="Times New Roman" pitchFamily="18" charset="0"/>
              </a:rPr>
              <a:t>Kitchen of the world</a:t>
            </a:r>
          </a:p>
          <a:p>
            <a:r>
              <a:rPr lang="en-US" b="1">
                <a:latin typeface="Times New Roman" pitchFamily="18" charset="0"/>
              </a:rPr>
              <a:t>Debt postponement/deferment</a:t>
            </a:r>
          </a:p>
          <a:p>
            <a:r>
              <a:rPr lang="en-US" b="1">
                <a:latin typeface="Times New Roman" pitchFamily="18" charset="0"/>
              </a:rPr>
              <a:t>Asset capitalization</a:t>
            </a:r>
          </a:p>
          <a:p>
            <a:r>
              <a:rPr lang="en-US" b="1">
                <a:latin typeface="Times New Roman" pitchFamily="18" charset="0"/>
              </a:rPr>
              <a:t>One Tambon One Product</a:t>
            </a:r>
          </a:p>
          <a:p>
            <a:r>
              <a:rPr lang="en-US" b="1">
                <a:latin typeface="Times New Roman" pitchFamily="18" charset="0"/>
              </a:rPr>
              <a:t>Free Trade Agreement with China, Australia, NZ and impact on temperate-zone fruits, vegetables, and dairy products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73AC3-D264-42DD-A119-17E5DA42E2BA}" type="slidenum">
              <a:rPr lang="en-US"/>
              <a:pPr/>
              <a:t>23</a:t>
            </a:fld>
            <a:endParaRPr lang="th-TH"/>
          </a:p>
        </p:txBody>
      </p:sp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latin typeface="Tahoma" pitchFamily="34" charset="0"/>
                <a:cs typeface="Tahoma" pitchFamily="34" charset="0"/>
              </a:rPr>
              <a:t>VII. Recent Issues: Agriculture and High Oil Prices </a:t>
            </a:r>
            <a:r>
              <a:rPr lang="en-US"/>
              <a:t> </a:t>
            </a: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>
                <a:latin typeface="Times New Roman" pitchFamily="18" charset="0"/>
              </a:rPr>
              <a:t>High oil prices since 2004 </a:t>
            </a:r>
            <a:r>
              <a:rPr lang="en-US" b="1">
                <a:latin typeface="Times New Roman" pitchFamily="18" charset="0"/>
                <a:sym typeface="Wingdings" pitchFamily="2" charset="2"/>
              </a:rPr>
              <a:t> biofuels become a more competitive substitute</a:t>
            </a:r>
          </a:p>
          <a:p>
            <a:r>
              <a:rPr lang="en-US" b="1">
                <a:latin typeface="Times New Roman" pitchFamily="18" charset="0"/>
                <a:sym typeface="Wingdings" pitchFamily="2" charset="2"/>
              </a:rPr>
              <a:t>Ethanol from sugar (molasses), maize, and cassava</a:t>
            </a:r>
          </a:p>
          <a:p>
            <a:r>
              <a:rPr lang="en-US" b="1">
                <a:latin typeface="Times New Roman" pitchFamily="18" charset="0"/>
                <a:sym typeface="Wingdings" pitchFamily="2" charset="2"/>
              </a:rPr>
              <a:t>Biodiesel from oil palm, coconut, jathropa, and algae</a:t>
            </a:r>
            <a:endParaRPr lang="en-US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43C4-0AE5-47B7-9169-929841D55940}" type="slidenum">
              <a:rPr lang="en-US"/>
              <a:pPr/>
              <a:t>24</a:t>
            </a:fld>
            <a:endParaRPr lang="th-TH"/>
          </a:p>
        </p:txBody>
      </p:sp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ahoma" pitchFamily="34" charset="0"/>
                <a:cs typeface="Tahoma" pitchFamily="34" charset="0"/>
              </a:rPr>
              <a:t>VII. Recent Issues: Agriculture and High Oil Prices </a:t>
            </a:r>
            <a:r>
              <a:rPr lang="en-US" sz="4800"/>
              <a:t> </a:t>
            </a:r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>
                <a:latin typeface="Times New Roman" pitchFamily="18" charset="0"/>
              </a:rPr>
              <a:t>Agricultural wastes can be used as fuels in producing electricity, e.g. sugar cane waste, paddy husk, cassava roots, wood waste, as well as bio-gas from animal waste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ouds">
  <a:themeElements>
    <a:clrScheme name="Clouds 14">
      <a:dk1>
        <a:srgbClr val="FFFFFF"/>
      </a:dk1>
      <a:lt1>
        <a:srgbClr val="FFFF00"/>
      </a:lt1>
      <a:dk2>
        <a:srgbClr val="3333CC"/>
      </a:dk2>
      <a:lt2>
        <a:srgbClr val="FF3300"/>
      </a:lt2>
      <a:accent1>
        <a:srgbClr val="99CC00"/>
      </a:accent1>
      <a:accent2>
        <a:srgbClr val="6F801A"/>
      </a:accent2>
      <a:accent3>
        <a:srgbClr val="ADADE2"/>
      </a:accent3>
      <a:accent4>
        <a:srgbClr val="DADA00"/>
      </a:accent4>
      <a:accent5>
        <a:srgbClr val="CAE2AA"/>
      </a:accent5>
      <a:accent6>
        <a:srgbClr val="647316"/>
      </a:accent6>
      <a:hlink>
        <a:srgbClr val="FFFFCC"/>
      </a:hlink>
      <a:folHlink>
        <a:srgbClr val="CCCC00"/>
      </a:folHlink>
    </a:clrScheme>
    <a:fontScheme name="Clouds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10">
        <a:dk1>
          <a:srgbClr val="FFFFFF"/>
        </a:dk1>
        <a:lt1>
          <a:srgbClr val="FF9900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8200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11">
        <a:dk1>
          <a:srgbClr val="FFFFFF"/>
        </a:dk1>
        <a:lt1>
          <a:srgbClr val="993300"/>
        </a:lt1>
        <a:dk2>
          <a:srgbClr val="005000"/>
        </a:dk2>
        <a:lt2>
          <a:srgbClr val="FF3300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822A00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12">
        <a:dk1>
          <a:srgbClr val="FFFFFF"/>
        </a:dk1>
        <a:lt1>
          <a:srgbClr val="993300"/>
        </a:lt1>
        <a:dk2>
          <a:srgbClr val="3333CC"/>
        </a:dk2>
        <a:lt2>
          <a:srgbClr val="FF3300"/>
        </a:lt2>
        <a:accent1>
          <a:srgbClr val="99CC00"/>
        </a:accent1>
        <a:accent2>
          <a:srgbClr val="6F801A"/>
        </a:accent2>
        <a:accent3>
          <a:srgbClr val="ADADE2"/>
        </a:accent3>
        <a:accent4>
          <a:srgbClr val="822A00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13">
        <a:dk1>
          <a:srgbClr val="FFFFFF"/>
        </a:dk1>
        <a:lt1>
          <a:srgbClr val="FFFF99"/>
        </a:lt1>
        <a:dk2>
          <a:srgbClr val="3333CC"/>
        </a:dk2>
        <a:lt2>
          <a:srgbClr val="FF3300"/>
        </a:lt2>
        <a:accent1>
          <a:srgbClr val="99CC00"/>
        </a:accent1>
        <a:accent2>
          <a:srgbClr val="6F801A"/>
        </a:accent2>
        <a:accent3>
          <a:srgbClr val="ADADE2"/>
        </a:accent3>
        <a:accent4>
          <a:srgbClr val="DADA82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14">
        <a:dk1>
          <a:srgbClr val="FFFFFF"/>
        </a:dk1>
        <a:lt1>
          <a:srgbClr val="FFFF00"/>
        </a:lt1>
        <a:dk2>
          <a:srgbClr val="3333CC"/>
        </a:dk2>
        <a:lt2>
          <a:srgbClr val="FF3300"/>
        </a:lt2>
        <a:accent1>
          <a:srgbClr val="99CC00"/>
        </a:accent1>
        <a:accent2>
          <a:srgbClr val="6F801A"/>
        </a:accent2>
        <a:accent3>
          <a:srgbClr val="ADADE2"/>
        </a:accent3>
        <a:accent4>
          <a:srgbClr val="DADA00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320</TotalTime>
  <Words>853</Words>
  <Application>Microsoft Office PowerPoint</Application>
  <PresentationFormat>On-screen Show (4:3)</PresentationFormat>
  <Paragraphs>140</Paragraphs>
  <Slides>24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Angsana New</vt:lpstr>
      <vt:lpstr>Wingdings</vt:lpstr>
      <vt:lpstr>Tahoma</vt:lpstr>
      <vt:lpstr>Times New Roman</vt:lpstr>
      <vt:lpstr>Clouds</vt:lpstr>
      <vt:lpstr>Agriculture in Thailand Part B</vt:lpstr>
      <vt:lpstr>IV. Markets</vt:lpstr>
      <vt:lpstr>IV. Markets</vt:lpstr>
      <vt:lpstr>IV. Markets</vt:lpstr>
      <vt:lpstr>IV. Markets</vt:lpstr>
      <vt:lpstr>IV. Markets</vt:lpstr>
      <vt:lpstr>IV. Markets</vt:lpstr>
      <vt:lpstr>IV. Markets</vt:lpstr>
      <vt:lpstr>IV. Markets</vt:lpstr>
      <vt:lpstr>V. Policies</vt:lpstr>
      <vt:lpstr>V. Policies</vt:lpstr>
      <vt:lpstr>V. Policies</vt:lpstr>
      <vt:lpstr>V. Policies</vt:lpstr>
      <vt:lpstr>V. Policies</vt:lpstr>
      <vt:lpstr>V. Policies</vt:lpstr>
      <vt:lpstr>VI. Future Directions </vt:lpstr>
      <vt:lpstr>VI. Future Directions </vt:lpstr>
      <vt:lpstr>VI. Future Directions </vt:lpstr>
      <vt:lpstr>VI. Future Directions </vt:lpstr>
      <vt:lpstr>VII. Recent Issues: Agriculture and the Economic Crisis in 1997 </vt:lpstr>
      <vt:lpstr>VII. Recent Issues: Agriculture and the Economic Crisis in 1997 </vt:lpstr>
      <vt:lpstr>VII. Recent Issues: Agriculture and Thaksin’s Policy </vt:lpstr>
      <vt:lpstr>VII. Recent Issues: Agriculture and High Oil Prices  </vt:lpstr>
      <vt:lpstr>VII. Recent Issues: Agriculture and High Oil Prices  </vt:lpstr>
    </vt:vector>
  </TitlesOfParts>
  <Company>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Agriculture in Thailand</dc:title>
  <dc:creator>praipol</dc:creator>
  <cp:lastModifiedBy>user</cp:lastModifiedBy>
  <cp:revision>17</cp:revision>
  <dcterms:created xsi:type="dcterms:W3CDTF">2006-09-08T04:58:15Z</dcterms:created>
  <dcterms:modified xsi:type="dcterms:W3CDTF">2012-02-12T19:03:32Z</dcterms:modified>
</cp:coreProperties>
</file>