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1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88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9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3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1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9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371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02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0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2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1/24/2014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6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Political economy of industrial policy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1/24/2014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08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Debates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Manufacturing still matter for Thailand and for the world?</a:t>
            </a:r>
          </a:p>
          <a:p>
            <a:pPr lvl="1"/>
            <a:r>
              <a:rPr lang="en-US" dirty="0" smtClean="0"/>
              <a:t>Post Industrialization</a:t>
            </a:r>
          </a:p>
          <a:p>
            <a:pPr lvl="1"/>
            <a:r>
              <a:rPr lang="en-US" dirty="0" smtClean="0"/>
              <a:t>Cost and Demand for services sector</a:t>
            </a:r>
          </a:p>
          <a:p>
            <a:pPr lvl="1"/>
            <a:r>
              <a:rPr lang="en-US" dirty="0" smtClean="0"/>
              <a:t>Deindustrialization and Industry Decline are not the same thing</a:t>
            </a:r>
          </a:p>
          <a:p>
            <a:pPr lvl="1"/>
            <a:r>
              <a:rPr lang="en-US" dirty="0" smtClean="0"/>
              <a:t>Long-term trend of manufacturing decline since service are non-tradable.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Policy 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Favoring promising industries</a:t>
            </a:r>
          </a:p>
          <a:p>
            <a:r>
              <a:rPr lang="en-US" dirty="0" smtClean="0"/>
              <a:t>Creating skilled workforce</a:t>
            </a:r>
          </a:p>
          <a:p>
            <a:r>
              <a:rPr lang="en-US" dirty="0" smtClean="0"/>
              <a:t>Developing infrastructure</a:t>
            </a:r>
          </a:p>
          <a:p>
            <a:r>
              <a:rPr lang="en-US" dirty="0" smtClean="0"/>
              <a:t>Regional policy</a:t>
            </a:r>
          </a:p>
          <a:p>
            <a:r>
              <a:rPr lang="en-US" dirty="0" smtClean="0"/>
              <a:t>Fundamentalism and Selective</a:t>
            </a:r>
          </a:p>
          <a:p>
            <a:r>
              <a:rPr lang="en-US" dirty="0" smtClean="0"/>
              <a:t>Should we include?</a:t>
            </a:r>
          </a:p>
          <a:p>
            <a:pPr lvl="1"/>
            <a:r>
              <a:rPr lang="en-US" dirty="0" smtClean="0"/>
              <a:t>Fiscal and Financial policy</a:t>
            </a:r>
          </a:p>
          <a:p>
            <a:pPr lvl="1"/>
            <a:r>
              <a:rPr lang="en-US" dirty="0" smtClean="0"/>
              <a:t>Macroeconomics policy</a:t>
            </a:r>
          </a:p>
          <a:p>
            <a:pPr lvl="1"/>
            <a:r>
              <a:rPr lang="en-US" dirty="0" smtClean="0"/>
              <a:t>R&amp;D</a:t>
            </a:r>
          </a:p>
          <a:p>
            <a:pPr lvl="1"/>
            <a:r>
              <a:rPr lang="en-US" dirty="0" smtClean="0"/>
              <a:t>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957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Keywords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Particular Industries</a:t>
            </a:r>
          </a:p>
          <a:p>
            <a:r>
              <a:rPr lang="en-US" dirty="0" smtClean="0"/>
              <a:t>Efficiency</a:t>
            </a:r>
          </a:p>
          <a:p>
            <a:r>
              <a:rPr lang="en-US" dirty="0" smtClean="0"/>
              <a:t>Economy as a whole</a:t>
            </a:r>
          </a:p>
          <a:p>
            <a:r>
              <a:rPr lang="en-US" dirty="0" smtClean="0"/>
              <a:t>Perceived by State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216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Logic of Industrial Policy: Static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nature of coordination problem</a:t>
            </a:r>
          </a:p>
          <a:p>
            <a:pPr lvl="1"/>
            <a:r>
              <a:rPr lang="en-US" dirty="0" smtClean="0"/>
              <a:t>Decreasing Return</a:t>
            </a:r>
          </a:p>
          <a:p>
            <a:pPr lvl="1"/>
            <a:r>
              <a:rPr lang="en-US" dirty="0" smtClean="0"/>
              <a:t>Constant Return</a:t>
            </a:r>
          </a:p>
          <a:p>
            <a:pPr lvl="1"/>
            <a:r>
              <a:rPr lang="en-US" dirty="0" smtClean="0"/>
              <a:t>Increasing Return</a:t>
            </a:r>
          </a:p>
          <a:p>
            <a:pPr lvl="1"/>
            <a:r>
              <a:rPr lang="en-US" dirty="0" smtClean="0"/>
              <a:t>Marx, Hayek and Schumpeter</a:t>
            </a:r>
          </a:p>
          <a:p>
            <a:pPr lvl="2"/>
            <a:r>
              <a:rPr lang="en-US" dirty="0" smtClean="0"/>
              <a:t>Wasteful investment</a:t>
            </a:r>
          </a:p>
          <a:p>
            <a:pPr lvl="2"/>
            <a:r>
              <a:rPr lang="en-US" dirty="0" smtClean="0"/>
              <a:t>Firm chance</a:t>
            </a:r>
          </a:p>
          <a:p>
            <a:pPr lvl="2"/>
            <a:r>
              <a:rPr lang="en-US" dirty="0" smtClean="0"/>
              <a:t>Evolutionary and Selection</a:t>
            </a:r>
          </a:p>
          <a:p>
            <a:pPr lvl="2"/>
            <a:r>
              <a:rPr lang="en-US" dirty="0" smtClean="0"/>
              <a:t>Fixed cost, sunk cost and recoverability</a:t>
            </a:r>
          </a:p>
        </p:txBody>
      </p:sp>
    </p:spTree>
    <p:extLst>
      <p:ext uri="{BB962C8B-B14F-4D97-AF65-F5344CB8AC3E}">
        <p14:creationId xmlns:p14="http://schemas.microsoft.com/office/powerpoint/2010/main" val="3682709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Solving Coordination Problem.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 Coordination</a:t>
            </a:r>
          </a:p>
          <a:p>
            <a:pPr lvl="1"/>
            <a:r>
              <a:rPr lang="en-US" dirty="0" smtClean="0"/>
              <a:t>Over and under Investment</a:t>
            </a:r>
          </a:p>
          <a:p>
            <a:pPr lvl="1"/>
            <a:r>
              <a:rPr lang="en-US" dirty="0" smtClean="0"/>
              <a:t>Over investment</a:t>
            </a:r>
          </a:p>
          <a:p>
            <a:pPr lvl="2"/>
            <a:r>
              <a:rPr lang="en-US" dirty="0" smtClean="0"/>
              <a:t>Why?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Under investment</a:t>
            </a:r>
          </a:p>
          <a:p>
            <a:pPr lvl="2"/>
            <a:r>
              <a:rPr lang="en-US" dirty="0" smtClean="0"/>
              <a:t>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442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2533C"/>
                </a:solidFill>
              </a:rPr>
              <a:t>Solving Coordination Problem.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Negotiated Exit/Capacity Scrapping</a:t>
            </a:r>
          </a:p>
          <a:p>
            <a:pPr lvl="1"/>
            <a:r>
              <a:rPr lang="en-US" dirty="0" smtClean="0"/>
              <a:t>Economic management of bad time.</a:t>
            </a:r>
          </a:p>
          <a:p>
            <a:pPr lvl="1"/>
            <a:r>
              <a:rPr lang="en-US" dirty="0" smtClean="0"/>
              <a:t>Bad situation.</a:t>
            </a:r>
          </a:p>
          <a:p>
            <a:pPr lvl="1"/>
            <a:r>
              <a:rPr lang="en-US" dirty="0" smtClean="0"/>
              <a:t>Methods</a:t>
            </a:r>
          </a:p>
          <a:p>
            <a:pPr lvl="2"/>
            <a:r>
              <a:rPr lang="en-US" dirty="0" smtClean="0"/>
              <a:t>Side Payments</a:t>
            </a:r>
          </a:p>
          <a:p>
            <a:pPr lvl="2"/>
            <a:r>
              <a:rPr lang="en-US" dirty="0" smtClean="0"/>
              <a:t>Agreement on Capacity Scrapping</a:t>
            </a:r>
          </a:p>
          <a:p>
            <a:pPr lvl="2"/>
            <a:r>
              <a:rPr lang="en-US" dirty="0" smtClean="0"/>
              <a:t>Mothballing</a:t>
            </a:r>
          </a:p>
          <a:p>
            <a:pPr lvl="2"/>
            <a:r>
              <a:rPr lang="en-US" dirty="0" smtClean="0"/>
              <a:t>Market segmentation by government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60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2533C"/>
                </a:solidFill>
              </a:rPr>
              <a:t>Solving Coordination Problem.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Recession Cartel</a:t>
            </a:r>
          </a:p>
          <a:p>
            <a:pPr lvl="1"/>
            <a:r>
              <a:rPr lang="en-US" dirty="0" smtClean="0"/>
              <a:t>Avoiding price war</a:t>
            </a:r>
          </a:p>
          <a:p>
            <a:pPr lvl="1"/>
            <a:r>
              <a:rPr lang="en-US" dirty="0" smtClean="0"/>
              <a:t>Reducing bargaining cost among firms</a:t>
            </a:r>
          </a:p>
          <a:p>
            <a:pPr lvl="2"/>
            <a:r>
              <a:rPr lang="en-US" dirty="0" smtClean="0"/>
              <a:t>Why?</a:t>
            </a:r>
          </a:p>
          <a:p>
            <a:pPr marL="27432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019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Static discourse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Credibility</a:t>
            </a:r>
          </a:p>
          <a:p>
            <a:r>
              <a:rPr lang="en-US" dirty="0" smtClean="0"/>
              <a:t>Fairness</a:t>
            </a:r>
          </a:p>
          <a:p>
            <a:r>
              <a:rPr lang="en-US" dirty="0" smtClean="0"/>
              <a:t>Flexibility</a:t>
            </a:r>
          </a:p>
          <a:p>
            <a:pPr lvl="1"/>
            <a:r>
              <a:rPr lang="en-US" dirty="0" smtClean="0"/>
              <a:t>Limited human </a:t>
            </a:r>
            <a:r>
              <a:rPr lang="en-US" dirty="0" err="1" smtClean="0"/>
              <a:t>cogition</a:t>
            </a:r>
            <a:endParaRPr lang="en-US" dirty="0" smtClean="0"/>
          </a:p>
          <a:p>
            <a:pPr lvl="1"/>
            <a:r>
              <a:rPr lang="en-US" dirty="0" smtClean="0"/>
              <a:t>Bounded Rationality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063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2533C"/>
                </a:solidFill>
              </a:rPr>
              <a:t>Logic of Industrial Policy: </a:t>
            </a:r>
            <a:r>
              <a:rPr lang="en-US" dirty="0" smtClean="0">
                <a:solidFill>
                  <a:srgbClr val="D2533C"/>
                </a:solidFill>
              </a:rPr>
              <a:t>Dynamic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Knowledge</a:t>
            </a:r>
          </a:p>
          <a:p>
            <a:pPr lvl="1"/>
            <a:r>
              <a:rPr lang="en-US" dirty="0" smtClean="0"/>
              <a:t>Cannot all be codify</a:t>
            </a:r>
          </a:p>
          <a:p>
            <a:r>
              <a:rPr lang="en-US" dirty="0" smtClean="0"/>
              <a:t>Change</a:t>
            </a:r>
          </a:p>
          <a:p>
            <a:pPr lvl="1"/>
            <a:r>
              <a:rPr lang="en-US" dirty="0" smtClean="0"/>
              <a:t>Change is common: What should we do?</a:t>
            </a:r>
          </a:p>
          <a:p>
            <a:r>
              <a:rPr lang="en-US" dirty="0" smtClean="0"/>
              <a:t>Evolution</a:t>
            </a:r>
          </a:p>
          <a:p>
            <a:pPr lvl="1"/>
            <a:r>
              <a:rPr lang="en-US" dirty="0" smtClean="0"/>
              <a:t>Natural Selection and Human Selection.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84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 as a Device to Promote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Economic Change, Coordination and Industrial Policy</a:t>
            </a:r>
          </a:p>
          <a:p>
            <a:r>
              <a:rPr lang="en-US" dirty="0" err="1" smtClean="0"/>
              <a:t>Codifiability</a:t>
            </a:r>
            <a:r>
              <a:rPr lang="en-US" dirty="0" smtClean="0"/>
              <a:t> of Knowledge, Product Cycle and Industrial Policy</a:t>
            </a:r>
          </a:p>
          <a:p>
            <a:r>
              <a:rPr lang="en-US" dirty="0" smtClean="0"/>
              <a:t>Diversity of Innovatory Sources and Industrial Polity</a:t>
            </a:r>
          </a:p>
          <a:p>
            <a:r>
              <a:rPr lang="en-US" dirty="0" smtClean="0"/>
              <a:t>Solicitation of Risk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401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Possible Problem of Industrial Policy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Problems of Information</a:t>
            </a:r>
          </a:p>
          <a:p>
            <a:pPr lvl="1"/>
            <a:r>
              <a:rPr lang="en-US" dirty="0" smtClean="0"/>
              <a:t>Insufficient Information</a:t>
            </a:r>
          </a:p>
          <a:p>
            <a:pPr lvl="1"/>
            <a:r>
              <a:rPr lang="en-US" dirty="0" smtClean="0"/>
              <a:t>Asymmetric Information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790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Problems of Rent-Seeking and Entrepreneurship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Ever-changing Nature</a:t>
            </a:r>
          </a:p>
          <a:p>
            <a:r>
              <a:rPr lang="en-US" dirty="0" smtClean="0"/>
              <a:t>Creative Destruction</a:t>
            </a:r>
          </a:p>
          <a:p>
            <a:r>
              <a:rPr lang="en-US" dirty="0" smtClean="0"/>
              <a:t>Diversion from unproductive to productive is possible or not.</a:t>
            </a:r>
          </a:p>
          <a:p>
            <a:r>
              <a:rPr lang="en-US" dirty="0" smtClean="0"/>
              <a:t>What will you do with rent?</a:t>
            </a:r>
          </a:p>
          <a:p>
            <a:pPr lvl="1"/>
            <a:r>
              <a:rPr lang="en-US" dirty="0" smtClean="0"/>
              <a:t>Patent</a:t>
            </a:r>
          </a:p>
        </p:txBody>
      </p:sp>
    </p:spTree>
    <p:extLst>
      <p:ext uri="{BB962C8B-B14F-4D97-AF65-F5344CB8AC3E}">
        <p14:creationId xmlns:p14="http://schemas.microsoft.com/office/powerpoint/2010/main" val="4022574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Political Problems: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Legitimacy</a:t>
            </a:r>
          </a:p>
          <a:p>
            <a:pPr lvl="1"/>
            <a:r>
              <a:rPr lang="en-US" dirty="0" smtClean="0"/>
              <a:t>Socio-economic system</a:t>
            </a:r>
          </a:p>
          <a:p>
            <a:pPr lvl="1"/>
            <a:r>
              <a:rPr lang="en-US" dirty="0" smtClean="0"/>
              <a:t>1 vs 99, red vs yellow, and etc.</a:t>
            </a:r>
          </a:p>
          <a:p>
            <a:r>
              <a:rPr lang="en-US" dirty="0" smtClean="0"/>
              <a:t>Democratic Control</a:t>
            </a:r>
          </a:p>
          <a:p>
            <a:pPr lvl="1"/>
            <a:r>
              <a:rPr lang="en-US" dirty="0" smtClean="0"/>
              <a:t>Should we let our economy run by a few bureaucrat, elite, and etc.</a:t>
            </a:r>
          </a:p>
          <a:p>
            <a:pPr lvl="2"/>
            <a:r>
              <a:rPr lang="en-US" dirty="0" smtClean="0"/>
              <a:t>Central Bank Vs. politician</a:t>
            </a:r>
          </a:p>
          <a:p>
            <a:pPr lvl="2"/>
            <a:r>
              <a:rPr lang="en-US" dirty="0" smtClean="0"/>
              <a:t>Politician Vs. good man</a:t>
            </a:r>
          </a:p>
          <a:p>
            <a:pPr lvl="1"/>
            <a:r>
              <a:rPr lang="en-US" dirty="0" smtClean="0"/>
              <a:t>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415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of Supporting 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Norms</a:t>
            </a:r>
          </a:p>
          <a:p>
            <a:r>
              <a:rPr lang="en-US" dirty="0" smtClean="0"/>
              <a:t>Culture</a:t>
            </a:r>
          </a:p>
          <a:p>
            <a:r>
              <a:rPr lang="en-US" dirty="0" smtClean="0"/>
              <a:t>Bureaucratic Structure</a:t>
            </a:r>
          </a:p>
          <a:p>
            <a:r>
              <a:rPr lang="en-US" dirty="0" smtClean="0"/>
              <a:t>Laws</a:t>
            </a:r>
          </a:p>
          <a:p>
            <a:r>
              <a:rPr lang="en-US" dirty="0" smtClean="0"/>
              <a:t>Corruption</a:t>
            </a:r>
          </a:p>
          <a:p>
            <a:r>
              <a:rPr lang="en-US" dirty="0" smtClean="0"/>
              <a:t>Macro environment.</a:t>
            </a:r>
          </a:p>
          <a:p>
            <a:r>
              <a:rPr lang="en-US" dirty="0" smtClean="0"/>
              <a:t>People.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37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359</Words>
  <Application>Microsoft Office PowerPoint</Application>
  <PresentationFormat>On-screen Show (4:3)</PresentationFormat>
  <Paragraphs>101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Clarity</vt:lpstr>
      <vt:lpstr>The Political economy of industrial policy</vt:lpstr>
      <vt:lpstr>Industrial Policy Debates</vt:lpstr>
      <vt:lpstr>Industry Policy Definition</vt:lpstr>
      <vt:lpstr>Keywords</vt:lpstr>
      <vt:lpstr>Logic of Industrial Policy: Static</vt:lpstr>
      <vt:lpstr>Solving Coordination Problem.</vt:lpstr>
      <vt:lpstr>Solving Coordination Problem.</vt:lpstr>
      <vt:lpstr>Solving Coordination Problem.</vt:lpstr>
      <vt:lpstr>Static discourse</vt:lpstr>
      <vt:lpstr>Logic of Industrial Policy: Dynamic</vt:lpstr>
      <vt:lpstr>Industrial Policy as a Device to Promote Change</vt:lpstr>
      <vt:lpstr>Possible Problem of Industrial Policy </vt:lpstr>
      <vt:lpstr>Problems of Rent-Seeking and Entrepreneurship</vt:lpstr>
      <vt:lpstr>Political Problems:</vt:lpstr>
      <vt:lpstr>Problems of Supporting Institutions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Monthien</cp:lastModifiedBy>
  <cp:revision>6</cp:revision>
  <dcterms:created xsi:type="dcterms:W3CDTF">2014-01-24T04:35:23Z</dcterms:created>
  <dcterms:modified xsi:type="dcterms:W3CDTF">2014-01-24T06:02:16Z</dcterms:modified>
</cp:coreProperties>
</file>