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61" r:id="rId4"/>
    <p:sldId id="260" r:id="rId5"/>
    <p:sldId id="262" r:id="rId6"/>
    <p:sldId id="263" r:id="rId7"/>
    <p:sldId id="295" r:id="rId8"/>
    <p:sldId id="264" r:id="rId9"/>
    <p:sldId id="296" r:id="rId10"/>
    <p:sldId id="265" r:id="rId11"/>
    <p:sldId id="293" r:id="rId12"/>
    <p:sldId id="294" r:id="rId13"/>
    <p:sldId id="266" r:id="rId14"/>
    <p:sldId id="267" r:id="rId15"/>
    <p:sldId id="268" r:id="rId16"/>
    <p:sldId id="298" r:id="rId17"/>
    <p:sldId id="269" r:id="rId18"/>
    <p:sldId id="270" r:id="rId19"/>
    <p:sldId id="271" r:id="rId20"/>
    <p:sldId id="272" r:id="rId21"/>
    <p:sldId id="299" r:id="rId22"/>
    <p:sldId id="297" r:id="rId23"/>
    <p:sldId id="300" r:id="rId24"/>
    <p:sldId id="301" r:id="rId25"/>
    <p:sldId id="303" r:id="rId26"/>
    <p:sldId id="304" r:id="rId27"/>
    <p:sldId id="302" r:id="rId28"/>
    <p:sldId id="277" r:id="rId29"/>
    <p:sldId id="278" r:id="rId30"/>
    <p:sldId id="279" r:id="rId31"/>
    <p:sldId id="285" r:id="rId32"/>
    <p:sldId id="286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25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33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5" Type="http://schemas.openxmlformats.org/officeDocument/2006/relationships/image" Target="../media/image52.emf"/><Relationship Id="rId4" Type="http://schemas.openxmlformats.org/officeDocument/2006/relationships/image" Target="../media/image51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image" Target="../media/image54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image" Target="../media/image61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image" Target="../media/image65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image" Target="../media/image73.emf"/><Relationship Id="rId1" Type="http://schemas.openxmlformats.org/officeDocument/2006/relationships/image" Target="../media/image72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emf"/><Relationship Id="rId2" Type="http://schemas.openxmlformats.org/officeDocument/2006/relationships/image" Target="../media/image76.emf"/><Relationship Id="rId1" Type="http://schemas.openxmlformats.org/officeDocument/2006/relationships/image" Target="../media/image72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image" Target="../media/image81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image" Target="../media/image85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7.emf"/><Relationship Id="rId1" Type="http://schemas.openxmlformats.org/officeDocument/2006/relationships/image" Target="../media/image96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emf"/><Relationship Id="rId1" Type="http://schemas.openxmlformats.org/officeDocument/2006/relationships/image" Target="../media/image100.e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emf"/><Relationship Id="rId1" Type="http://schemas.openxmlformats.org/officeDocument/2006/relationships/image" Target="../media/image102.e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emf"/><Relationship Id="rId1" Type="http://schemas.openxmlformats.org/officeDocument/2006/relationships/image" Target="../media/image105.e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emf"/><Relationship Id="rId1" Type="http://schemas.openxmlformats.org/officeDocument/2006/relationships/image" Target="../media/image108.e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emf"/><Relationship Id="rId1" Type="http://schemas.openxmlformats.org/officeDocument/2006/relationships/image" Target="../media/image1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9" charset="0"/>
              </a:defRPr>
            </a:lvl1pPr>
          </a:lstStyle>
          <a:p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9" charset="0"/>
              </a:defRPr>
            </a:lvl1pPr>
          </a:lstStyle>
          <a:p>
            <a:fld id="{921775D9-4C13-43F1-B7C0-698FA86559F6}" type="datetimeFigureOut">
              <a:rPr lang="en-US" altLang="en-US"/>
              <a:pPr/>
              <a:t>4/9/2014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9" charset="0"/>
              </a:defRPr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9" charset="0"/>
              </a:defRPr>
            </a:lvl1pPr>
          </a:lstStyle>
          <a:p>
            <a:fld id="{8B90D08B-B582-458C-AD16-17B69B358A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41398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A5CF059-2EB3-4519-9F0F-E91C4CBC7002}" type="slidenum">
              <a:rPr lang="en-US" altLang="en-US">
                <a:latin typeface="Calibri" pitchFamily="-109" charset="0"/>
              </a:rPr>
              <a:pPr eaLnBrk="1" hangingPunct="1"/>
              <a:t>1</a:t>
            </a:fld>
            <a:endParaRPr lang="en-US" altLang="en-US">
              <a:latin typeface="Calibri" pitchFamily="-109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E58191B-76A2-48C4-B29C-BE40F5DA916A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FCB90-FD47-423F-860E-D0F7F50236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28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8EA7C5-4E39-45E8-AB56-DA6AA982958A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6532C-AA2F-4249-8ACD-9967BCE967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1726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026A00-4A93-4195-B283-0AD5EA17C69E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54B9CA-F37A-4403-92B5-9C8312645A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800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E1101D-245E-4C69-877E-2D39F3366E15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A9AC7-CF5E-4E9D-9605-F31CA223E6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212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C6BC7E-D1B6-4C7E-88F1-1545B3031D2D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6101EB-E48C-43BC-8961-1E4B68AAC3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4349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8B61C1-FE6B-4415-A7DD-CED85AAA2476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735FD-D97A-4638-AA6D-9B30CD1E6F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0525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7A0074-2124-41DB-BA8C-F2401B772185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A58AC-0843-44FD-9F05-C162B400F6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32720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653AEE-B8EE-4EC6-B45C-F1093F62BE8E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43ACB-E6AC-4EF7-B8EF-BDD7B2BAF5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6526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CA59D1-2217-4AA7-B2F0-F2ED55FE8BB0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6A90E-58B8-463F-A66B-B1A98A7B2F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7989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D64AD8-A877-4D88-A520-98BF9D876709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EE88E2-06BA-4105-8EE2-B07634500F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5328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DAF723-3539-4CBB-8C8C-687940E86A1A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51BE1E-F713-4F83-B98D-6BC07EA4AA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1193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3277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-109" charset="0"/>
              </a:defRPr>
            </a:lvl1pPr>
          </a:lstStyle>
          <a:p>
            <a:fld id="{64300484-18E8-4BEF-909A-9DFB687702C3}" type="datetime1">
              <a:rPr lang="en-US" altLang="en-US" smtClean="0"/>
              <a:t>4/9/2014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497073" y="44656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898989"/>
                </a:solidFill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defRPr>
            </a:lvl1pPr>
          </a:lstStyle>
          <a:p>
            <a:r>
              <a:rPr lang="en-US" altLang="en-US" smtClean="0"/>
              <a:t>Copyright (c)2014 John Wiley &amp; Sons, Inc.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-109" charset="0"/>
              </a:defRPr>
            </a:lvl1pPr>
          </a:lstStyle>
          <a:p>
            <a:fld id="{29AFB4A7-8B93-4DF1-90A4-88F07D3BD1A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Liberation Sans" panose="020B0604020202020204" pitchFamily="34" charset="0"/>
          <a:ea typeface="Liberation Sans" panose="020B0604020202020204" pitchFamily="34" charset="0"/>
          <a:cs typeface="Liberation Sans" panose="020B060402020202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Liberation Sans" panose="020B0604020202020204" pitchFamily="34" charset="0"/>
          <a:ea typeface="Liberation Sans" panose="020B0604020202020204" pitchFamily="34" charset="0"/>
          <a:cs typeface="Liberation Sans" panose="020B060402020202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Liberation Sans" panose="020B0604020202020204" pitchFamily="34" charset="0"/>
          <a:ea typeface="Liberation Sans" panose="020B0604020202020204" pitchFamily="34" charset="0"/>
          <a:cs typeface="Liberation Sans" panose="020B060402020202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Liberation Sans" panose="020B0604020202020204" pitchFamily="34" charset="0"/>
          <a:ea typeface="Liberation Sans" panose="020B0604020202020204" pitchFamily="34" charset="0"/>
          <a:cs typeface="Liberation Sans" panose="020B0604020202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Liberation Sans" panose="020B0604020202020204" pitchFamily="34" charset="0"/>
          <a:ea typeface="Liberation Sans" panose="020B0604020202020204" pitchFamily="34" charset="0"/>
          <a:cs typeface="Liberation Sans" panose="020B060402020202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Liberation Sans" panose="020B0604020202020204" pitchFamily="34" charset="0"/>
          <a:ea typeface="Liberation Sans" panose="020B0604020202020204" pitchFamily="34" charset="0"/>
          <a:cs typeface="Liberation Sans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3.jpeg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11" Type="http://schemas.openxmlformats.org/officeDocument/2006/relationships/image" Target="../media/image2.emf"/><Relationship Id="rId5" Type="http://schemas.openxmlformats.org/officeDocument/2006/relationships/image" Target="../media/image1.emf"/><Relationship Id="rId10" Type="http://schemas.openxmlformats.org/officeDocument/2006/relationships/oleObject" Target="../embeddings/oleObject2.bin"/><Relationship Id="rId4" Type="http://schemas.openxmlformats.org/officeDocument/2006/relationships/oleObject" Target="../embeddings/oleObject1.bin"/><Relationship Id="rId9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11.emf"/><Relationship Id="rId18" Type="http://schemas.openxmlformats.org/officeDocument/2006/relationships/oleObject" Target="../embeddings/oleObject9.bin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8.bin"/><Relationship Id="rId17" Type="http://schemas.openxmlformats.org/officeDocument/2006/relationships/slide" Target="slide3.xml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image" Target="../media/image10.emf"/><Relationship Id="rId5" Type="http://schemas.openxmlformats.org/officeDocument/2006/relationships/oleObject" Target="../embeddings/oleObject4.bin"/><Relationship Id="rId15" Type="http://schemas.openxmlformats.org/officeDocument/2006/relationships/image" Target="../media/image5.wmf"/><Relationship Id="rId10" Type="http://schemas.openxmlformats.org/officeDocument/2006/relationships/oleObject" Target="../embeddings/oleObject7.bin"/><Relationship Id="rId19" Type="http://schemas.openxmlformats.org/officeDocument/2006/relationships/image" Target="../media/image12.emf"/><Relationship Id="rId4" Type="http://schemas.openxmlformats.org/officeDocument/2006/relationships/image" Target="../media/image7.wmf"/><Relationship Id="rId9" Type="http://schemas.openxmlformats.org/officeDocument/2006/relationships/image" Target="../media/image9.wmf"/><Relationship Id="rId14" Type="http://schemas.openxmlformats.org/officeDocument/2006/relationships/image" Target="../media/image13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0.bin"/><Relationship Id="rId7" Type="http://schemas.openxmlformats.org/officeDocument/2006/relationships/image" Target="../media/image17.emf"/><Relationship Id="rId12" Type="http://schemas.openxmlformats.org/officeDocument/2006/relationships/image" Target="../media/image1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emf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10" Type="http://schemas.openxmlformats.org/officeDocument/2006/relationships/slide" Target="slide3.xml"/><Relationship Id="rId4" Type="http://schemas.openxmlformats.org/officeDocument/2006/relationships/image" Target="../media/image14.emf"/><Relationship Id="rId9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13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.wmf"/><Relationship Id="rId5" Type="http://schemas.openxmlformats.org/officeDocument/2006/relationships/image" Target="../media/image20.emf"/><Relationship Id="rId10" Type="http://schemas.openxmlformats.org/officeDocument/2006/relationships/image" Target="../media/image19.emf"/><Relationship Id="rId4" Type="http://schemas.openxmlformats.org/officeDocument/2006/relationships/image" Target="../media/image18.emf"/><Relationship Id="rId9" Type="http://schemas.openxmlformats.org/officeDocument/2006/relationships/oleObject" Target="../embeddings/oleObject1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audio" Target="../media/audio1.wav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3.emf"/><Relationship Id="rId11" Type="http://schemas.openxmlformats.org/officeDocument/2006/relationships/image" Target="../media/image22.emf"/><Relationship Id="rId5" Type="http://schemas.openxmlformats.org/officeDocument/2006/relationships/image" Target="../media/image21.e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5.bin"/><Relationship Id="rId9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slide" Target="slide3.xml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8.wmf"/><Relationship Id="rId11" Type="http://schemas.openxmlformats.org/officeDocument/2006/relationships/image" Target="../media/image5.wmf"/><Relationship Id="rId5" Type="http://schemas.openxmlformats.org/officeDocument/2006/relationships/oleObject" Target="../embeddings/oleObject18.bin"/><Relationship Id="rId15" Type="http://schemas.openxmlformats.org/officeDocument/2006/relationships/image" Target="../media/image25.emf"/><Relationship Id="rId10" Type="http://schemas.openxmlformats.org/officeDocument/2006/relationships/image" Target="../media/image26.emf"/><Relationship Id="rId4" Type="http://schemas.openxmlformats.org/officeDocument/2006/relationships/image" Target="../media/image7.wmf"/><Relationship Id="rId9" Type="http://schemas.openxmlformats.org/officeDocument/2006/relationships/image" Target="../media/image24.emf"/><Relationship Id="rId14" Type="http://schemas.openxmlformats.org/officeDocument/2006/relationships/oleObject" Target="../embeddings/oleObject2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13" Type="http://schemas.openxmlformats.org/officeDocument/2006/relationships/image" Target="../media/image29.emf"/><Relationship Id="rId3" Type="http://schemas.openxmlformats.org/officeDocument/2006/relationships/oleObject" Target="../embeddings/oleObject22.bin"/><Relationship Id="rId7" Type="http://schemas.openxmlformats.org/officeDocument/2006/relationships/image" Target="../media/image28.e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3.bin"/><Relationship Id="rId11" Type="http://schemas.openxmlformats.org/officeDocument/2006/relationships/slide" Target="slide3.xml"/><Relationship Id="rId5" Type="http://schemas.openxmlformats.org/officeDocument/2006/relationships/image" Target="../media/image30.wmf"/><Relationship Id="rId10" Type="http://schemas.openxmlformats.org/officeDocument/2006/relationships/image" Target="../media/image6.wmf"/><Relationship Id="rId4" Type="http://schemas.openxmlformats.org/officeDocument/2006/relationships/image" Target="../media/image27.wmf"/><Relationship Id="rId9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slide" Target="slide3.xml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8.wmf"/><Relationship Id="rId11" Type="http://schemas.openxmlformats.org/officeDocument/2006/relationships/image" Target="../media/image5.wmf"/><Relationship Id="rId5" Type="http://schemas.openxmlformats.org/officeDocument/2006/relationships/oleObject" Target="../embeddings/oleObject26.bin"/><Relationship Id="rId15" Type="http://schemas.openxmlformats.org/officeDocument/2006/relationships/image" Target="../media/image33.emf"/><Relationship Id="rId10" Type="http://schemas.openxmlformats.org/officeDocument/2006/relationships/image" Target="../media/image34.emf"/><Relationship Id="rId4" Type="http://schemas.openxmlformats.org/officeDocument/2006/relationships/image" Target="../media/image7.wmf"/><Relationship Id="rId9" Type="http://schemas.openxmlformats.org/officeDocument/2006/relationships/image" Target="../media/image32.emf"/><Relationship Id="rId14" Type="http://schemas.openxmlformats.org/officeDocument/2006/relationships/oleObject" Target="../embeddings/oleObject2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13" Type="http://schemas.openxmlformats.org/officeDocument/2006/relationships/image" Target="../media/image36.emf"/><Relationship Id="rId3" Type="http://schemas.openxmlformats.org/officeDocument/2006/relationships/oleObject" Target="../embeddings/oleObject30.bin"/><Relationship Id="rId7" Type="http://schemas.openxmlformats.org/officeDocument/2006/relationships/image" Target="../media/image35.emf"/><Relationship Id="rId12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1.bin"/><Relationship Id="rId11" Type="http://schemas.openxmlformats.org/officeDocument/2006/relationships/slide" Target="slide3.xml"/><Relationship Id="rId5" Type="http://schemas.openxmlformats.org/officeDocument/2006/relationships/image" Target="../media/image30.wmf"/><Relationship Id="rId10" Type="http://schemas.openxmlformats.org/officeDocument/2006/relationships/image" Target="../media/image6.wmf"/><Relationship Id="rId4" Type="http://schemas.openxmlformats.org/officeDocument/2006/relationships/image" Target="../media/image27.wmf"/><Relationship Id="rId9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33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.wmf"/><Relationship Id="rId5" Type="http://schemas.openxmlformats.org/officeDocument/2006/relationships/image" Target="../media/image40.emf"/><Relationship Id="rId10" Type="http://schemas.openxmlformats.org/officeDocument/2006/relationships/image" Target="../media/image39.emf"/><Relationship Id="rId4" Type="http://schemas.openxmlformats.org/officeDocument/2006/relationships/image" Target="../media/image38.emf"/><Relationship Id="rId9" Type="http://schemas.openxmlformats.org/officeDocument/2006/relationships/oleObject" Target="../embeddings/oleObject34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35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.wmf"/><Relationship Id="rId11" Type="http://schemas.openxmlformats.org/officeDocument/2006/relationships/image" Target="../media/image44.png"/><Relationship Id="rId5" Type="http://schemas.openxmlformats.org/officeDocument/2006/relationships/image" Target="../media/image43.emf"/><Relationship Id="rId10" Type="http://schemas.openxmlformats.org/officeDocument/2006/relationships/image" Target="../media/image42.emf"/><Relationship Id="rId4" Type="http://schemas.openxmlformats.org/officeDocument/2006/relationships/image" Target="../media/image41.emf"/><Relationship Id="rId9" Type="http://schemas.openxmlformats.org/officeDocument/2006/relationships/oleObject" Target="../embeddings/oleObject36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37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.wmf"/><Relationship Id="rId5" Type="http://schemas.openxmlformats.org/officeDocument/2006/relationships/image" Target="../media/image47.emf"/><Relationship Id="rId10" Type="http://schemas.openxmlformats.org/officeDocument/2006/relationships/image" Target="../media/image46.emf"/><Relationship Id="rId4" Type="http://schemas.openxmlformats.org/officeDocument/2006/relationships/image" Target="../media/image45.emf"/><Relationship Id="rId9" Type="http://schemas.openxmlformats.org/officeDocument/2006/relationships/oleObject" Target="../embeddings/oleObject38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13" Type="http://schemas.openxmlformats.org/officeDocument/2006/relationships/image" Target="../media/image6.wmf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5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2.e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9.wmf"/><Relationship Id="rId11" Type="http://schemas.openxmlformats.org/officeDocument/2006/relationships/image" Target="../media/image53.emf"/><Relationship Id="rId5" Type="http://schemas.openxmlformats.org/officeDocument/2006/relationships/oleObject" Target="../embeddings/oleObject40.bin"/><Relationship Id="rId15" Type="http://schemas.openxmlformats.org/officeDocument/2006/relationships/oleObject" Target="../embeddings/oleObject43.bin"/><Relationship Id="rId10" Type="http://schemas.openxmlformats.org/officeDocument/2006/relationships/image" Target="../media/image51.emf"/><Relationship Id="rId4" Type="http://schemas.openxmlformats.org/officeDocument/2006/relationships/image" Target="../media/image48.wmf"/><Relationship Id="rId9" Type="http://schemas.openxmlformats.org/officeDocument/2006/relationships/oleObject" Target="../embeddings/oleObject42.bin"/><Relationship Id="rId1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44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.wmf"/><Relationship Id="rId5" Type="http://schemas.openxmlformats.org/officeDocument/2006/relationships/image" Target="../media/image56.emf"/><Relationship Id="rId10" Type="http://schemas.openxmlformats.org/officeDocument/2006/relationships/image" Target="../media/image55.emf"/><Relationship Id="rId4" Type="http://schemas.openxmlformats.org/officeDocument/2006/relationships/image" Target="../media/image54.emf"/><Relationship Id="rId9" Type="http://schemas.openxmlformats.org/officeDocument/2006/relationships/oleObject" Target="../embeddings/oleObject45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46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5.wmf"/><Relationship Id="rId11" Type="http://schemas.openxmlformats.org/officeDocument/2006/relationships/image" Target="../media/image60.png"/><Relationship Id="rId5" Type="http://schemas.openxmlformats.org/officeDocument/2006/relationships/image" Target="../media/image59.emf"/><Relationship Id="rId10" Type="http://schemas.openxmlformats.org/officeDocument/2006/relationships/image" Target="../media/image58.emf"/><Relationship Id="rId4" Type="http://schemas.openxmlformats.org/officeDocument/2006/relationships/image" Target="../media/image57.emf"/><Relationship Id="rId9" Type="http://schemas.openxmlformats.org/officeDocument/2006/relationships/oleObject" Target="../embeddings/oleObject47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48.bin"/><Relationship Id="rId7" Type="http://schemas.openxmlformats.org/officeDocument/2006/relationships/image" Target="../media/image64.emf"/><Relationship Id="rId12" Type="http://schemas.openxmlformats.org/officeDocument/2006/relationships/image" Target="../media/image63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2.emf"/><Relationship Id="rId11" Type="http://schemas.openxmlformats.org/officeDocument/2006/relationships/oleObject" Target="../embeddings/oleObject50.bin"/><Relationship Id="rId5" Type="http://schemas.openxmlformats.org/officeDocument/2006/relationships/oleObject" Target="../embeddings/oleObject49.bin"/><Relationship Id="rId10" Type="http://schemas.openxmlformats.org/officeDocument/2006/relationships/slide" Target="slide3.xml"/><Relationship Id="rId4" Type="http://schemas.openxmlformats.org/officeDocument/2006/relationships/image" Target="../media/image61.wmf"/><Relationship Id="rId9" Type="http://schemas.openxmlformats.org/officeDocument/2006/relationships/image" Target="../media/image6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51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.wmf"/><Relationship Id="rId5" Type="http://schemas.openxmlformats.org/officeDocument/2006/relationships/image" Target="../media/image67.emf"/><Relationship Id="rId10" Type="http://schemas.openxmlformats.org/officeDocument/2006/relationships/image" Target="../media/image66.emf"/><Relationship Id="rId4" Type="http://schemas.openxmlformats.org/officeDocument/2006/relationships/image" Target="../media/image65.emf"/><Relationship Id="rId9" Type="http://schemas.openxmlformats.org/officeDocument/2006/relationships/oleObject" Target="../embeddings/oleObject52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53.bin"/><Relationship Id="rId7" Type="http://schemas.openxmlformats.org/officeDocument/2006/relationships/image" Target="../media/image71.emf"/><Relationship Id="rId12" Type="http://schemas.openxmlformats.org/officeDocument/2006/relationships/image" Target="../media/image7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69.emf"/><Relationship Id="rId11" Type="http://schemas.openxmlformats.org/officeDocument/2006/relationships/oleObject" Target="../embeddings/oleObject55.bin"/><Relationship Id="rId5" Type="http://schemas.openxmlformats.org/officeDocument/2006/relationships/oleObject" Target="../embeddings/oleObject54.bin"/><Relationship Id="rId10" Type="http://schemas.openxmlformats.org/officeDocument/2006/relationships/slide" Target="slide3.xml"/><Relationship Id="rId4" Type="http://schemas.openxmlformats.org/officeDocument/2006/relationships/image" Target="../media/image68.wmf"/><Relationship Id="rId9" Type="http://schemas.openxmlformats.org/officeDocument/2006/relationships/image" Target="../media/image6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56.bin"/><Relationship Id="rId7" Type="http://schemas.openxmlformats.org/officeDocument/2006/relationships/image" Target="../media/image75.emf"/><Relationship Id="rId12" Type="http://schemas.openxmlformats.org/officeDocument/2006/relationships/image" Target="../media/image7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73.emf"/><Relationship Id="rId11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10" Type="http://schemas.openxmlformats.org/officeDocument/2006/relationships/slide" Target="slide3.xml"/><Relationship Id="rId4" Type="http://schemas.openxmlformats.org/officeDocument/2006/relationships/image" Target="../media/image72.wmf"/><Relationship Id="rId9" Type="http://schemas.openxmlformats.org/officeDocument/2006/relationships/image" Target="../media/image6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59.bin"/><Relationship Id="rId7" Type="http://schemas.openxmlformats.org/officeDocument/2006/relationships/image" Target="../media/image78.emf"/><Relationship Id="rId12" Type="http://schemas.openxmlformats.org/officeDocument/2006/relationships/image" Target="../media/image77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76.emf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60.bin"/><Relationship Id="rId10" Type="http://schemas.openxmlformats.org/officeDocument/2006/relationships/slide" Target="slide3.xml"/><Relationship Id="rId4" Type="http://schemas.openxmlformats.org/officeDocument/2006/relationships/image" Target="../media/image72.wmf"/><Relationship Id="rId9" Type="http://schemas.openxmlformats.org/officeDocument/2006/relationships/image" Target="../media/image6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3" Type="http://schemas.openxmlformats.org/officeDocument/2006/relationships/oleObject" Target="../embeddings/oleObject62.bin"/><Relationship Id="rId7" Type="http://schemas.openxmlformats.org/officeDocument/2006/relationships/slide" Target="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79.emf"/><Relationship Id="rId9" Type="http://schemas.openxmlformats.org/officeDocument/2006/relationships/image" Target="../media/image80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64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5.wmf"/><Relationship Id="rId11" Type="http://schemas.openxmlformats.org/officeDocument/2006/relationships/image" Target="../media/image84.png"/><Relationship Id="rId5" Type="http://schemas.openxmlformats.org/officeDocument/2006/relationships/image" Target="../media/image83.emf"/><Relationship Id="rId10" Type="http://schemas.openxmlformats.org/officeDocument/2006/relationships/image" Target="../media/image82.emf"/><Relationship Id="rId4" Type="http://schemas.openxmlformats.org/officeDocument/2006/relationships/image" Target="../media/image81.emf"/><Relationship Id="rId9" Type="http://schemas.openxmlformats.org/officeDocument/2006/relationships/oleObject" Target="../embeddings/oleObject65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3" Type="http://schemas.openxmlformats.org/officeDocument/2006/relationships/oleObject" Target="../embeddings/oleObject66.bin"/><Relationship Id="rId7" Type="http://schemas.openxmlformats.org/officeDocument/2006/relationships/slide" Target="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10" Type="http://schemas.openxmlformats.org/officeDocument/2006/relationships/image" Target="../media/image87.png"/><Relationship Id="rId4" Type="http://schemas.openxmlformats.org/officeDocument/2006/relationships/image" Target="../media/image85.emf"/><Relationship Id="rId9" Type="http://schemas.openxmlformats.org/officeDocument/2006/relationships/image" Target="../media/image86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68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5.wmf"/><Relationship Id="rId11" Type="http://schemas.openxmlformats.org/officeDocument/2006/relationships/image" Target="../media/image91.png"/><Relationship Id="rId5" Type="http://schemas.openxmlformats.org/officeDocument/2006/relationships/image" Target="../media/image90.emf"/><Relationship Id="rId10" Type="http://schemas.openxmlformats.org/officeDocument/2006/relationships/image" Target="../media/image89.emf"/><Relationship Id="rId4" Type="http://schemas.openxmlformats.org/officeDocument/2006/relationships/image" Target="../media/image88.emf"/><Relationship Id="rId9" Type="http://schemas.openxmlformats.org/officeDocument/2006/relationships/oleObject" Target="../embeddings/oleObject6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70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5.wmf"/><Relationship Id="rId11" Type="http://schemas.openxmlformats.org/officeDocument/2006/relationships/image" Target="../media/image95.png"/><Relationship Id="rId5" Type="http://schemas.openxmlformats.org/officeDocument/2006/relationships/image" Target="../media/image94.emf"/><Relationship Id="rId10" Type="http://schemas.openxmlformats.org/officeDocument/2006/relationships/image" Target="../media/image93.emf"/><Relationship Id="rId4" Type="http://schemas.openxmlformats.org/officeDocument/2006/relationships/image" Target="../media/image92.emf"/><Relationship Id="rId9" Type="http://schemas.openxmlformats.org/officeDocument/2006/relationships/oleObject" Target="../embeddings/oleObject71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72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5.wmf"/><Relationship Id="rId11" Type="http://schemas.openxmlformats.org/officeDocument/2006/relationships/image" Target="../media/image99.png"/><Relationship Id="rId5" Type="http://schemas.openxmlformats.org/officeDocument/2006/relationships/image" Target="../media/image98.emf"/><Relationship Id="rId10" Type="http://schemas.openxmlformats.org/officeDocument/2006/relationships/image" Target="../media/image97.emf"/><Relationship Id="rId4" Type="http://schemas.openxmlformats.org/officeDocument/2006/relationships/image" Target="../media/image96.emf"/><Relationship Id="rId9" Type="http://schemas.openxmlformats.org/officeDocument/2006/relationships/oleObject" Target="../embeddings/oleObject73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3" Type="http://schemas.openxmlformats.org/officeDocument/2006/relationships/oleObject" Target="../embeddings/oleObject74.bin"/><Relationship Id="rId7" Type="http://schemas.openxmlformats.org/officeDocument/2006/relationships/slide" Target="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100.emf"/><Relationship Id="rId9" Type="http://schemas.openxmlformats.org/officeDocument/2006/relationships/image" Target="../media/image101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76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5.wmf"/><Relationship Id="rId5" Type="http://schemas.openxmlformats.org/officeDocument/2006/relationships/image" Target="../media/image104.emf"/><Relationship Id="rId10" Type="http://schemas.openxmlformats.org/officeDocument/2006/relationships/image" Target="../media/image103.emf"/><Relationship Id="rId4" Type="http://schemas.openxmlformats.org/officeDocument/2006/relationships/image" Target="../media/image102.emf"/><Relationship Id="rId9" Type="http://schemas.openxmlformats.org/officeDocument/2006/relationships/oleObject" Target="../embeddings/oleObject77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78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5.wmf"/><Relationship Id="rId5" Type="http://schemas.openxmlformats.org/officeDocument/2006/relationships/image" Target="../media/image107.emf"/><Relationship Id="rId10" Type="http://schemas.openxmlformats.org/officeDocument/2006/relationships/image" Target="../media/image106.emf"/><Relationship Id="rId4" Type="http://schemas.openxmlformats.org/officeDocument/2006/relationships/image" Target="../media/image105.emf"/><Relationship Id="rId9" Type="http://schemas.openxmlformats.org/officeDocument/2006/relationships/oleObject" Target="../embeddings/oleObject79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80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5.wmf"/><Relationship Id="rId5" Type="http://schemas.openxmlformats.org/officeDocument/2006/relationships/image" Target="../media/image110.emf"/><Relationship Id="rId10" Type="http://schemas.openxmlformats.org/officeDocument/2006/relationships/image" Target="../media/image109.emf"/><Relationship Id="rId4" Type="http://schemas.openxmlformats.org/officeDocument/2006/relationships/image" Target="../media/image108.emf"/><Relationship Id="rId9" Type="http://schemas.openxmlformats.org/officeDocument/2006/relationships/oleObject" Target="../embeddings/oleObject81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oleObject" Target="../embeddings/oleObject82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5.wmf"/><Relationship Id="rId5" Type="http://schemas.openxmlformats.org/officeDocument/2006/relationships/image" Target="../media/image113.emf"/><Relationship Id="rId10" Type="http://schemas.openxmlformats.org/officeDocument/2006/relationships/image" Target="../media/image112.emf"/><Relationship Id="rId4" Type="http://schemas.openxmlformats.org/officeDocument/2006/relationships/image" Target="../media/image111.emf"/><Relationship Id="rId9" Type="http://schemas.openxmlformats.org/officeDocument/2006/relationships/oleObject" Target="../embeddings/oleObject8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EF65AEE-BEEB-4D21-960A-F1BB508D520D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33796" name="Rectangle 2" descr="Recycled paper"/>
          <p:cNvSpPr>
            <a:spLocks noChangeArrowheads="1"/>
          </p:cNvSpPr>
          <p:nvPr/>
        </p:nvSpPr>
        <p:spPr bwMode="auto">
          <a:xfrm>
            <a:off x="228600" y="2590800"/>
            <a:ext cx="86868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4400" b="1" dirty="0" smtClean="0">
                <a:latin typeface="Calibri" pitchFamily="-109" charset="0"/>
              </a:rPr>
              <a:t>Consumer Choice</a:t>
            </a:r>
            <a:endParaRPr lang="en-US" altLang="en-US" sz="4400" b="1" dirty="0">
              <a:latin typeface="Calibri" pitchFamily="-109" charset="0"/>
            </a:endParaRP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28600" y="304800"/>
            <a:ext cx="8686800" cy="9144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Chapter 4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13CDBC-693F-438D-8637-9CE7D05962F5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Chapter Four Overview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1127428" name="Text Box 4" descr="Newsprint"/>
          <p:cNvSpPr txBox="1">
            <a:spLocks noChangeArrowheads="1"/>
          </p:cNvSpPr>
          <p:nvPr/>
        </p:nvSpPr>
        <p:spPr bwMode="auto">
          <a:xfrm>
            <a:off x="2133600" y="1676400"/>
            <a:ext cx="4724400" cy="3416300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>
                <a:latin typeface="Calibri" pitchFamily="-109" charset="0"/>
              </a:rPr>
              <a:t>1. The Budget Constraint</a:t>
            </a:r>
          </a:p>
          <a:p>
            <a:pPr eaLnBrk="1" hangingPunct="1">
              <a:buFontTx/>
              <a:buAutoNum type="arabicPeriod" startAt="2"/>
            </a:pPr>
            <a:endParaRPr lang="en-US" altLang="en-US" sz="2400">
              <a:latin typeface="Calibri" pitchFamily="-109" charset="0"/>
            </a:endParaRPr>
          </a:p>
          <a:p>
            <a:pPr eaLnBrk="1" hangingPunct="1"/>
            <a:r>
              <a:rPr lang="en-US" altLang="en-US" sz="2400">
                <a:latin typeface="Calibri" pitchFamily="-109" charset="0"/>
              </a:rPr>
              <a:t>2. Consumer Choice</a:t>
            </a:r>
          </a:p>
          <a:p>
            <a:pPr eaLnBrk="1" hangingPunct="1">
              <a:buFontTx/>
              <a:buAutoNum type="arabicPeriod" startAt="3"/>
            </a:pPr>
            <a:endParaRPr lang="en-US" altLang="en-US" sz="2400">
              <a:latin typeface="Calibri" pitchFamily="-109" charset="0"/>
            </a:endParaRPr>
          </a:p>
          <a:p>
            <a:pPr eaLnBrk="1" hangingPunct="1"/>
            <a:r>
              <a:rPr lang="en-US" altLang="en-US" sz="2400">
                <a:latin typeface="Calibri" pitchFamily="-109" charset="0"/>
              </a:rPr>
              <a:t>3. Duality</a:t>
            </a:r>
          </a:p>
          <a:p>
            <a:pPr eaLnBrk="1" hangingPunct="1">
              <a:buFontTx/>
              <a:buAutoNum type="arabicPeriod" startAt="4"/>
            </a:pPr>
            <a:endParaRPr lang="en-US" altLang="en-US" sz="2400">
              <a:latin typeface="Calibri" pitchFamily="-109" charset="0"/>
            </a:endParaRPr>
          </a:p>
          <a:p>
            <a:pPr eaLnBrk="1" hangingPunct="1"/>
            <a:r>
              <a:rPr lang="en-US" altLang="en-US" sz="2400">
                <a:latin typeface="Calibri" pitchFamily="-109" charset="0"/>
              </a:rPr>
              <a:t>4. Some Applications</a:t>
            </a:r>
          </a:p>
          <a:p>
            <a:pPr eaLnBrk="1" hangingPunct="1">
              <a:buFontTx/>
              <a:buAutoNum type="arabicPeriod" startAt="5"/>
            </a:pPr>
            <a:endParaRPr lang="en-US" altLang="en-US" sz="2400">
              <a:latin typeface="Calibri" pitchFamily="-109" charset="0"/>
            </a:endParaRPr>
          </a:p>
          <a:p>
            <a:pPr eaLnBrk="1" hangingPunct="1"/>
            <a:r>
              <a:rPr lang="en-US" altLang="en-US" sz="2400">
                <a:latin typeface="Calibri" pitchFamily="-109" charset="0"/>
              </a:rPr>
              <a:t>5. Revealed Preference</a:t>
            </a:r>
          </a:p>
        </p:txBody>
      </p:sp>
      <p:sp>
        <p:nvSpPr>
          <p:cNvPr id="1127429" name="AutoShape 5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026" name="Object 6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Clip" r:id="rId4" imgW="1819440" imgH="1816920" progId="MS_ClipArt_Gallery.2">
                  <p:embed/>
                </p:oleObj>
              </mc:Choice>
              <mc:Fallback>
                <p:oleObj name="Clip" r:id="rId4" imgW="1819440" imgH="1816920" progId="MS_ClipArt_Gallery.2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2" name="Picture 7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8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9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27" name="Object 10">
            <a:hlinkClick r:id="rId9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Clip" r:id="rId10" imgW="1819440" imgH="1815840" progId="MS_ClipArt_Gallery.2">
                  <p:embed/>
                </p:oleObj>
              </mc:Choice>
              <mc:Fallback>
                <p:oleObj name="Clip" r:id="rId10" imgW="1819440" imgH="1815840" progId="MS_ClipArt_Gallery.2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5" name="Text Box 11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036" name="Picture 12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0F01D4B-61B8-455B-B665-C8264EF4E234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3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377950" y="1601788"/>
          <a:ext cx="5837238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4" name="Document" r:id="rId3" imgW="5486400" imgH="612720" progId="Word.Document.8">
                  <p:embed/>
                </p:oleObj>
              </mc:Choice>
              <mc:Fallback>
                <p:oleObj name="Document" r:id="rId3" imgW="5486400" imgH="61272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1601788"/>
                        <a:ext cx="5837238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371600" y="2438400"/>
          <a:ext cx="5716588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5" name="Document" r:id="rId5" imgW="5486400" imgH="919080" progId="Word.Document.8">
                  <p:embed/>
                </p:oleObj>
              </mc:Choice>
              <mc:Fallback>
                <p:oleObj name="Document" r:id="rId5" imgW="5486400" imgH="91908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2438400"/>
                        <a:ext cx="5716588" cy="957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1377950" y="3506788"/>
          <a:ext cx="5349875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6" name="Document" r:id="rId7" imgW="5486400" imgH="612720" progId="Word.Document.8">
                  <p:embed/>
                </p:oleObj>
              </mc:Choice>
              <mc:Fallback>
                <p:oleObj name="Document" r:id="rId7" imgW="5486400" imgH="612720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3506788"/>
                        <a:ext cx="5349875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58" name="Group 32"/>
          <p:cNvGrpSpPr>
            <a:grpSpLocks/>
          </p:cNvGrpSpPr>
          <p:nvPr/>
        </p:nvGrpSpPr>
        <p:grpSpPr bwMode="auto">
          <a:xfrm>
            <a:off x="3357563" y="5232400"/>
            <a:ext cx="2514600" cy="990600"/>
            <a:chOff x="2160" y="3168"/>
            <a:chExt cx="1584" cy="624"/>
          </a:xfrm>
        </p:grpSpPr>
        <p:sp>
          <p:nvSpPr>
            <p:cNvPr id="196639" name="Rectangle 31"/>
            <p:cNvSpPr>
              <a:spLocks noChangeArrowheads="1"/>
            </p:cNvSpPr>
            <p:nvPr/>
          </p:nvSpPr>
          <p:spPr bwMode="auto">
            <a:xfrm>
              <a:off x="2160" y="3168"/>
              <a:ext cx="1584" cy="624"/>
            </a:xfrm>
            <a:prstGeom prst="rect">
              <a:avLst/>
            </a:prstGeom>
            <a:solidFill>
              <a:srgbClr val="C0C0C0"/>
            </a:soli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>
                <a:latin typeface="Calibri" pitchFamily="-109" charset="0"/>
              </a:endParaRPr>
            </a:p>
          </p:txBody>
        </p:sp>
        <p:graphicFrame>
          <p:nvGraphicFramePr>
            <p:cNvPr id="2055" name="Object 5"/>
            <p:cNvGraphicFramePr>
              <a:graphicFrameLocks noChangeAspect="1"/>
            </p:cNvGraphicFramePr>
            <p:nvPr/>
          </p:nvGraphicFramePr>
          <p:xfrm>
            <a:off x="2407" y="3222"/>
            <a:ext cx="1046" cy="2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7" name="Document" r:id="rId8" imgW="5486400" imgH="306720" progId="Word.Document.8">
                    <p:embed/>
                  </p:oleObj>
                </mc:Choice>
                <mc:Fallback>
                  <p:oleObj name="Document" r:id="rId8" imgW="5486400" imgH="306720" progId="Word.Document.8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r="69742" b="-11917"/>
                        <a:stretch>
                          <a:fillRect/>
                        </a:stretch>
                      </p:blipFill>
                      <p:spPr bwMode="auto">
                        <a:xfrm>
                          <a:off x="2407" y="3222"/>
                          <a:ext cx="1046" cy="2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6" name="Object 6"/>
            <p:cNvGraphicFramePr>
              <a:graphicFrameLocks noChangeAspect="1"/>
            </p:cNvGraphicFramePr>
            <p:nvPr/>
          </p:nvGraphicFramePr>
          <p:xfrm>
            <a:off x="2322" y="3547"/>
            <a:ext cx="1389" cy="1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8" name="Document" r:id="rId10" imgW="5484673" imgH="305832" progId="Word.Document.8">
                    <p:embed/>
                  </p:oleObj>
                </mc:Choice>
                <mc:Fallback>
                  <p:oleObj name="Document" r:id="rId10" imgW="5484673" imgH="305832" progId="Word.Document.8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r="59314" b="1070"/>
                        <a:stretch>
                          <a:fillRect/>
                        </a:stretch>
                      </p:blipFill>
                      <p:spPr bwMode="auto">
                        <a:xfrm>
                          <a:off x="2322" y="3547"/>
                          <a:ext cx="1389" cy="1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059" name="Text Box 8"/>
          <p:cNvSpPr txBox="1">
            <a:spLocks noChangeArrowheads="1"/>
          </p:cNvSpPr>
          <p:nvPr/>
        </p:nvSpPr>
        <p:spPr bwMode="auto">
          <a:xfrm>
            <a:off x="1524000" y="1439863"/>
            <a:ext cx="6008688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 b="1">
                <a:solidFill>
                  <a:srgbClr val="000066"/>
                </a:solidFill>
                <a:latin typeface="Calibri" pitchFamily="-109" charset="0"/>
              </a:rPr>
              <a:t>Budget Set:</a:t>
            </a:r>
          </a:p>
          <a:p>
            <a:pPr lvl="1">
              <a:buFontTx/>
              <a:buChar char="•"/>
            </a:pPr>
            <a:r>
              <a:rPr lang="en-US" altLang="en-US" sz="2000">
                <a:latin typeface="Calibri" pitchFamily="-109" charset="0"/>
              </a:rPr>
              <a:t> The set of baskets that are affordable</a:t>
            </a:r>
          </a:p>
          <a:p>
            <a:endParaRPr lang="en-US" altLang="en-US" sz="2000">
              <a:latin typeface="Calibri" pitchFamily="-109" charset="0"/>
            </a:endParaRPr>
          </a:p>
          <a:p>
            <a:r>
              <a:rPr lang="en-US" altLang="en-US" sz="2000" b="1">
                <a:solidFill>
                  <a:srgbClr val="000066"/>
                </a:solidFill>
                <a:latin typeface="Calibri" pitchFamily="-109" charset="0"/>
              </a:rPr>
              <a:t>Budget Constraint:</a:t>
            </a:r>
          </a:p>
          <a:p>
            <a:pPr lvl="1">
              <a:buFontTx/>
              <a:buChar char="•"/>
            </a:pPr>
            <a:r>
              <a:rPr lang="en-US" altLang="en-US" sz="2000">
                <a:latin typeface="Calibri" pitchFamily="-109" charset="0"/>
              </a:rPr>
              <a:t> The set of baskets that the consumer may purchase given the limits of the available income. </a:t>
            </a:r>
          </a:p>
          <a:p>
            <a:endParaRPr lang="en-US" altLang="en-US" sz="2000">
              <a:latin typeface="Calibri" pitchFamily="-109" charset="0"/>
            </a:endParaRPr>
          </a:p>
          <a:p>
            <a:r>
              <a:rPr lang="en-US" altLang="en-US" sz="2000" b="1">
                <a:solidFill>
                  <a:srgbClr val="000066"/>
                </a:solidFill>
                <a:latin typeface="Calibri" pitchFamily="-109" charset="0"/>
              </a:rPr>
              <a:t>Budget Line:</a:t>
            </a:r>
          </a:p>
          <a:p>
            <a:pPr lvl="1">
              <a:buFontTx/>
              <a:buChar char="•"/>
            </a:pPr>
            <a:r>
              <a:rPr lang="en-US" altLang="en-US" sz="2000">
                <a:latin typeface="Calibri" pitchFamily="-109" charset="0"/>
              </a:rPr>
              <a:t> The set of baskets that one can purchase when spending all available income.</a:t>
            </a:r>
          </a:p>
        </p:txBody>
      </p:sp>
      <p:sp>
        <p:nvSpPr>
          <p:cNvPr id="196628" name="AutoShape 20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053" name="Object 21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" name="Clip" r:id="rId12" imgW="1819440" imgH="1816920" progId="MS_ClipArt_Gallery.2">
                  <p:embed/>
                </p:oleObj>
              </mc:Choice>
              <mc:Fallback>
                <p:oleObj name="Clip" r:id="rId12" imgW="1819440" imgH="1816920" progId="MS_ClipArt_Gallery.2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61" name="Picture 22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23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4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54" name="Object 25">
            <a:hlinkClick r:id="rId17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" name="Clip" r:id="rId18" imgW="1819440" imgH="1815840" progId="MS_ClipArt_Gallery.2">
                  <p:embed/>
                </p:oleObj>
              </mc:Choice>
              <mc:Fallback>
                <p:oleObj name="Clip" r:id="rId18" imgW="1819440" imgH="1815840" progId="MS_ClipArt_Gallery.2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4" name="Text Box 26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065" name="Picture 27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6638" name="AutoShape 3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Key Definitions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067" name="Line 33"/>
          <p:cNvSpPr>
            <a:spLocks noChangeShapeType="1"/>
          </p:cNvSpPr>
          <p:nvPr/>
        </p:nvSpPr>
        <p:spPr bwMode="auto">
          <a:xfrm>
            <a:off x="1295400" y="50292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3C8A6A-9AD5-4D32-B139-B9218D914596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4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3078" name="Text Box 2"/>
          <p:cNvSpPr txBox="1">
            <a:spLocks noChangeArrowheads="1"/>
          </p:cNvSpPr>
          <p:nvPr/>
        </p:nvSpPr>
        <p:spPr bwMode="auto">
          <a:xfrm>
            <a:off x="1814513" y="2287588"/>
            <a:ext cx="588168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sz="2400">
                <a:latin typeface="Calibri" pitchFamily="-109" charset="0"/>
              </a:rPr>
              <a:t> Price of x: P</a:t>
            </a:r>
            <a:r>
              <a:rPr lang="en-US" altLang="en-US" sz="2400" baseline="-25000">
                <a:latin typeface="Calibri" pitchFamily="-109" charset="0"/>
              </a:rPr>
              <a:t>x</a:t>
            </a:r>
            <a:r>
              <a:rPr lang="en-US" altLang="en-US" sz="2400">
                <a:latin typeface="Calibri" pitchFamily="-109" charset="0"/>
              </a:rPr>
              <a:t> ;  Price of y: P</a:t>
            </a:r>
            <a:r>
              <a:rPr lang="en-US" altLang="en-US" sz="2400" baseline="-25000">
                <a:latin typeface="Calibri" pitchFamily="-109" charset="0"/>
              </a:rPr>
              <a:t>y   </a:t>
            </a:r>
          </a:p>
          <a:p>
            <a:pPr>
              <a:buFontTx/>
              <a:buChar char="•"/>
            </a:pPr>
            <a:r>
              <a:rPr lang="en-US" altLang="en-US" sz="2400">
                <a:latin typeface="Calibri" pitchFamily="-109" charset="0"/>
              </a:rPr>
              <a:t> Income:    I</a:t>
            </a:r>
          </a:p>
          <a:p>
            <a:pPr>
              <a:spcBef>
                <a:spcPct val="50000"/>
              </a:spcBef>
            </a:pPr>
            <a:r>
              <a:rPr lang="en-US" altLang="en-US" sz="2400" i="1">
                <a:latin typeface="Calibri" pitchFamily="-109" charset="0"/>
              </a:rPr>
              <a:t>Total expenditure on basket (X,Y): P</a:t>
            </a:r>
            <a:r>
              <a:rPr lang="en-US" altLang="en-US" sz="2400" i="1" baseline="-25000">
                <a:latin typeface="Calibri" pitchFamily="-109" charset="0"/>
              </a:rPr>
              <a:t>x</a:t>
            </a:r>
            <a:r>
              <a:rPr lang="en-US" altLang="en-US" sz="2400" i="1">
                <a:latin typeface="Calibri" pitchFamily="-109" charset="0"/>
              </a:rPr>
              <a:t>X + P</a:t>
            </a:r>
            <a:r>
              <a:rPr lang="en-US" altLang="en-US" sz="2400" i="1" baseline="-25000">
                <a:latin typeface="Calibri" pitchFamily="-109" charset="0"/>
              </a:rPr>
              <a:t>y</a:t>
            </a:r>
            <a:r>
              <a:rPr lang="en-US" altLang="en-US" sz="2400" i="1">
                <a:latin typeface="Calibri" pitchFamily="-109" charset="0"/>
              </a:rPr>
              <a:t>Y </a:t>
            </a: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-4343400" y="4953000"/>
          <a:ext cx="16917988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Document" r:id="rId3" imgW="5484673" imgH="305472" progId="Word.Document.8">
                  <p:embed/>
                </p:oleObj>
              </mc:Choice>
              <mc:Fallback>
                <p:oleObj name="Document" r:id="rId3" imgW="5484673" imgH="305472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343400" y="4953000"/>
                        <a:ext cx="16917988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Text Box 5"/>
          <p:cNvSpPr txBox="1">
            <a:spLocks noChangeArrowheads="1"/>
          </p:cNvSpPr>
          <p:nvPr/>
        </p:nvSpPr>
        <p:spPr bwMode="auto">
          <a:xfrm>
            <a:off x="1911350" y="1517650"/>
            <a:ext cx="5489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>
                <a:latin typeface="Calibri" pitchFamily="-109" charset="0"/>
              </a:rPr>
              <a:t>Assume only two goods available: X and Y</a:t>
            </a:r>
            <a:endParaRPr lang="en-US" altLang="en-US" sz="2400">
              <a:latin typeface="Calibri" pitchFamily="-109" charset="0"/>
            </a:endParaRPr>
          </a:p>
        </p:txBody>
      </p:sp>
      <p:sp>
        <p:nvSpPr>
          <p:cNvPr id="3080" name="Text Box 6"/>
          <p:cNvSpPr txBox="1">
            <a:spLocks noChangeArrowheads="1"/>
          </p:cNvSpPr>
          <p:nvPr/>
        </p:nvSpPr>
        <p:spPr bwMode="auto">
          <a:xfrm>
            <a:off x="2282825" y="4195763"/>
            <a:ext cx="4713288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000" i="1">
                <a:latin typeface="Calibri" pitchFamily="-109" charset="0"/>
              </a:rPr>
              <a:t>The Basket is Affordable if total expenditure does not exceed total Income:</a:t>
            </a:r>
            <a:endParaRPr lang="en-US" altLang="en-US" sz="2000" i="1">
              <a:latin typeface="Calibri" pitchFamily="-109" charset="0"/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324225" y="5327650"/>
            <a:ext cx="2600325" cy="579438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n-lt"/>
              </a:rPr>
              <a:t>P</a:t>
            </a:r>
            <a:r>
              <a:rPr lang="en-GB" sz="3200" baseline="-25000" dirty="0">
                <a:latin typeface="+mn-lt"/>
              </a:rPr>
              <a:t>X</a:t>
            </a:r>
            <a:r>
              <a:rPr lang="en-GB" sz="3200" dirty="0">
                <a:latin typeface="+mn-lt"/>
              </a:rPr>
              <a:t>X + P</a:t>
            </a:r>
            <a:r>
              <a:rPr lang="en-GB" sz="3200" baseline="-25000" dirty="0">
                <a:latin typeface="+mn-lt"/>
              </a:rPr>
              <a:t>Y</a:t>
            </a:r>
            <a:r>
              <a:rPr lang="en-GB" sz="3200" dirty="0">
                <a:latin typeface="+mn-lt"/>
              </a:rPr>
              <a:t>Y ≤ I</a:t>
            </a:r>
          </a:p>
        </p:txBody>
      </p:sp>
      <p:sp>
        <p:nvSpPr>
          <p:cNvPr id="195600" name="AutoShape 16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3075" name="Object 17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Clip" r:id="rId5" imgW="1819440" imgH="1816920" progId="MS_ClipArt_Gallery.2">
                  <p:embed/>
                </p:oleObj>
              </mc:Choice>
              <mc:Fallback>
                <p:oleObj name="Clip" r:id="rId5" imgW="1819440" imgH="1816920" progId="MS_ClipArt_Gallery.2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83" name="Picture 18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9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20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76" name="Object 21">
            <a:hlinkClick r:id="rId10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Clip" r:id="rId11" imgW="1819440" imgH="1815840" progId="MS_ClipArt_Gallery.2">
                  <p:embed/>
                </p:oleObj>
              </mc:Choice>
              <mc:Fallback>
                <p:oleObj name="Clip" r:id="rId11" imgW="1819440" imgH="1815840" progId="MS_ClipArt_Gallery.2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6" name="Text Box 22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3087" name="Picture 23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5608" name="AutoShape 2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The Budget Constraint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3089" name="AutoShape 25"/>
          <p:cNvSpPr>
            <a:spLocks noChangeArrowheads="1"/>
          </p:cNvSpPr>
          <p:nvPr/>
        </p:nvSpPr>
        <p:spPr bwMode="auto">
          <a:xfrm>
            <a:off x="1516063" y="4183063"/>
            <a:ext cx="381000" cy="2057400"/>
          </a:xfrm>
          <a:prstGeom prst="curvedRightArrow">
            <a:avLst>
              <a:gd name="adj1" fmla="val 108000"/>
              <a:gd name="adj2" fmla="val 216000"/>
              <a:gd name="adj3" fmla="val 33333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-109" charset="0"/>
            </a:endParaRPr>
          </a:p>
        </p:txBody>
      </p:sp>
      <p:sp>
        <p:nvSpPr>
          <p:cNvPr id="3090" name="Line 26"/>
          <p:cNvSpPr>
            <a:spLocks noChangeShapeType="1"/>
          </p:cNvSpPr>
          <p:nvPr/>
        </p:nvSpPr>
        <p:spPr bwMode="auto">
          <a:xfrm>
            <a:off x="2184400" y="2065338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285AF1-CE77-4B0F-B27F-0525865F1361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5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2468563" y="1673225"/>
            <a:ext cx="3970337" cy="1927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400">
                <a:latin typeface="Calibri" pitchFamily="-109" charset="0"/>
              </a:rPr>
              <a:t>Two goods available: X and Y</a:t>
            </a:r>
          </a:p>
          <a:p>
            <a:endParaRPr lang="en-US" altLang="en-US" sz="2400">
              <a:latin typeface="Calibri" pitchFamily="-109" charset="0"/>
            </a:endParaRPr>
          </a:p>
          <a:p>
            <a:pPr lvl="2"/>
            <a:r>
              <a:rPr lang="en-US" altLang="en-US" sz="2400">
                <a:latin typeface="Calibri" pitchFamily="-109" charset="0"/>
              </a:rPr>
              <a:t>I = $10</a:t>
            </a:r>
          </a:p>
          <a:p>
            <a:pPr lvl="2"/>
            <a:r>
              <a:rPr lang="en-US" altLang="en-US" sz="2400">
                <a:latin typeface="Calibri" pitchFamily="-109" charset="0"/>
              </a:rPr>
              <a:t>P</a:t>
            </a:r>
            <a:r>
              <a:rPr lang="en-US" altLang="en-US" sz="2400" baseline="-25000">
                <a:latin typeface="Calibri" pitchFamily="-109" charset="0"/>
              </a:rPr>
              <a:t>x</a:t>
            </a:r>
            <a:r>
              <a:rPr lang="en-US" altLang="en-US" sz="2400">
                <a:latin typeface="Calibri" pitchFamily="-109" charset="0"/>
              </a:rPr>
              <a:t> = $1</a:t>
            </a:r>
          </a:p>
          <a:p>
            <a:pPr lvl="2"/>
            <a:r>
              <a:rPr lang="en-US" altLang="en-US" sz="2400">
                <a:latin typeface="Calibri" pitchFamily="-109" charset="0"/>
              </a:rPr>
              <a:t>P</a:t>
            </a:r>
            <a:r>
              <a:rPr lang="en-US" altLang="en-US" sz="2400" baseline="-25000">
                <a:latin typeface="Calibri" pitchFamily="-109" charset="0"/>
              </a:rPr>
              <a:t>y</a:t>
            </a:r>
            <a:r>
              <a:rPr lang="en-US" altLang="en-US" sz="2400">
                <a:latin typeface="Calibri" pitchFamily="-109" charset="0"/>
              </a:rPr>
              <a:t> = $2</a:t>
            </a:r>
          </a:p>
        </p:txBody>
      </p:sp>
      <p:sp>
        <p:nvSpPr>
          <p:cNvPr id="197639" name="Text Box 7"/>
          <p:cNvSpPr txBox="1">
            <a:spLocks noChangeArrowheads="1"/>
          </p:cNvSpPr>
          <p:nvPr/>
        </p:nvSpPr>
        <p:spPr bwMode="auto">
          <a:xfrm>
            <a:off x="914400" y="3962400"/>
            <a:ext cx="3200400" cy="1477963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>
                <a:latin typeface="Calibri" pitchFamily="-109" charset="0"/>
              </a:rPr>
              <a:t>All income spent on X → I/P</a:t>
            </a:r>
            <a:r>
              <a:rPr lang="en-US" altLang="en-US" baseline="-25000">
                <a:latin typeface="Calibri" pitchFamily="-109" charset="0"/>
              </a:rPr>
              <a:t>x</a:t>
            </a:r>
            <a:r>
              <a:rPr lang="en-US" altLang="en-US">
                <a:latin typeface="Calibri" pitchFamily="-109" charset="0"/>
              </a:rPr>
              <a:t> units of X bought</a:t>
            </a:r>
          </a:p>
          <a:p>
            <a:endParaRPr lang="en-US" altLang="en-US">
              <a:latin typeface="Calibri" pitchFamily="-109" charset="0"/>
            </a:endParaRPr>
          </a:p>
          <a:p>
            <a:r>
              <a:rPr lang="en-US" altLang="en-US">
                <a:latin typeface="Calibri" pitchFamily="-109" charset="0"/>
              </a:rPr>
              <a:t>All income spent on Y → I/P</a:t>
            </a:r>
            <a:r>
              <a:rPr lang="en-US" altLang="en-US" baseline="-25000">
                <a:latin typeface="Calibri" pitchFamily="-109" charset="0"/>
              </a:rPr>
              <a:t>y</a:t>
            </a:r>
            <a:r>
              <a:rPr lang="en-US" altLang="en-US">
                <a:latin typeface="Calibri" pitchFamily="-109" charset="0"/>
              </a:rPr>
              <a:t> units of X bought</a:t>
            </a:r>
          </a:p>
        </p:txBody>
      </p:sp>
      <p:sp>
        <p:nvSpPr>
          <p:cNvPr id="197651" name="AutoShape 19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4098" name="Object 20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4" name="Picture 21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2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3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099" name="Object 24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7" name="Text Box 25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4108" name="Picture 26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59" name="AutoShape 27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A Budget Constraint Example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4800600" y="3886200"/>
            <a:ext cx="3886200" cy="23082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>
                <a:latin typeface="Calibri" pitchFamily="-109" charset="0"/>
              </a:rPr>
              <a:t>Budget Line 1:  </a:t>
            </a:r>
          </a:p>
          <a:p>
            <a:r>
              <a:rPr lang="en-US" altLang="en-US">
                <a:latin typeface="Calibri" pitchFamily="-109" charset="0"/>
              </a:rPr>
              <a:t>1X + 2Y = 10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alibri" pitchFamily="-109" charset="0"/>
              </a:rPr>
              <a:t>Or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alibri" pitchFamily="-109" charset="0"/>
              </a:rPr>
              <a:t>Y = 5 – X/2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alibri" pitchFamily="-109" charset="0"/>
              </a:rPr>
              <a:t>Slope of Budget Line = -P</a:t>
            </a:r>
            <a:r>
              <a:rPr lang="en-US" altLang="en-US" baseline="-25000">
                <a:latin typeface="Calibri" pitchFamily="-109" charset="0"/>
              </a:rPr>
              <a:t>x</a:t>
            </a:r>
            <a:r>
              <a:rPr lang="en-US" altLang="en-US">
                <a:latin typeface="Calibri" pitchFamily="-109" charset="0"/>
              </a:rPr>
              <a:t>/P</a:t>
            </a:r>
            <a:r>
              <a:rPr lang="en-US" altLang="en-US" baseline="-25000">
                <a:latin typeface="Calibri" pitchFamily="-109" charset="0"/>
              </a:rPr>
              <a:t>y</a:t>
            </a:r>
            <a:r>
              <a:rPr lang="en-US" altLang="en-US">
                <a:latin typeface="Calibri" pitchFamily="-109" charset="0"/>
              </a:rPr>
              <a:t> = -1/2</a:t>
            </a:r>
          </a:p>
          <a:p>
            <a:pPr>
              <a:spcBef>
                <a:spcPct val="50000"/>
              </a:spcBef>
            </a:pPr>
            <a:endParaRPr lang="en-US" altLang="en-US"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9" grpId="0" animBg="1" autoUpdateAnimBg="0"/>
      <p:bldP spid="14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8A72D36-EDD9-47FE-9284-8CA3A0B783CB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6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5125" name="Line 2"/>
          <p:cNvSpPr>
            <a:spLocks noChangeShapeType="1"/>
          </p:cNvSpPr>
          <p:nvPr/>
        </p:nvSpPr>
        <p:spPr bwMode="auto">
          <a:xfrm>
            <a:off x="1295400" y="6096000"/>
            <a:ext cx="5867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6" name="Line 3"/>
          <p:cNvSpPr>
            <a:spLocks noChangeShapeType="1"/>
          </p:cNvSpPr>
          <p:nvPr/>
        </p:nvSpPr>
        <p:spPr bwMode="auto">
          <a:xfrm flipH="1" flipV="1">
            <a:off x="1262063" y="1247775"/>
            <a:ext cx="33337" cy="48482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7" name="Text Box 4"/>
          <p:cNvSpPr txBox="1">
            <a:spLocks noChangeArrowheads="1"/>
          </p:cNvSpPr>
          <p:nvPr/>
        </p:nvSpPr>
        <p:spPr bwMode="auto">
          <a:xfrm>
            <a:off x="5715000" y="6019800"/>
            <a:ext cx="1349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I/P</a:t>
            </a:r>
            <a:r>
              <a:rPr lang="en-GB" altLang="en-US" sz="2400" b="1" baseline="-25000">
                <a:latin typeface="Calibri" pitchFamily="-109" charset="0"/>
              </a:rPr>
              <a:t>X</a:t>
            </a:r>
            <a:r>
              <a:rPr lang="en-GB" altLang="en-US" sz="2400" b="1">
                <a:latin typeface="Calibri" pitchFamily="-109" charset="0"/>
              </a:rPr>
              <a:t> = 10</a:t>
            </a:r>
          </a:p>
        </p:txBody>
      </p:sp>
      <p:sp>
        <p:nvSpPr>
          <p:cNvPr id="5128" name="Text Box 5"/>
          <p:cNvSpPr txBox="1">
            <a:spLocks noChangeArrowheads="1"/>
          </p:cNvSpPr>
          <p:nvPr/>
        </p:nvSpPr>
        <p:spPr bwMode="auto">
          <a:xfrm>
            <a:off x="746125" y="1042988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Y</a:t>
            </a:r>
          </a:p>
        </p:txBody>
      </p:sp>
      <p:sp>
        <p:nvSpPr>
          <p:cNvPr id="5129" name="Text Box 6"/>
          <p:cNvSpPr txBox="1">
            <a:spLocks noChangeArrowheads="1"/>
          </p:cNvSpPr>
          <p:nvPr/>
        </p:nvSpPr>
        <p:spPr bwMode="auto">
          <a:xfrm>
            <a:off x="7239000" y="58674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X</a:t>
            </a:r>
          </a:p>
        </p:txBody>
      </p:sp>
      <p:sp>
        <p:nvSpPr>
          <p:cNvPr id="5130" name="Text Box 7"/>
          <p:cNvSpPr txBox="1">
            <a:spLocks noChangeArrowheads="1"/>
          </p:cNvSpPr>
          <p:nvPr/>
        </p:nvSpPr>
        <p:spPr bwMode="auto">
          <a:xfrm>
            <a:off x="1143000" y="34290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5131" name="Text Box 8"/>
          <p:cNvSpPr txBox="1">
            <a:spLocks noChangeArrowheads="1"/>
          </p:cNvSpPr>
          <p:nvPr/>
        </p:nvSpPr>
        <p:spPr bwMode="auto">
          <a:xfrm>
            <a:off x="1660525" y="50800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5132" name="Text Box 9"/>
          <p:cNvSpPr txBox="1">
            <a:spLocks noChangeArrowheads="1"/>
          </p:cNvSpPr>
          <p:nvPr/>
        </p:nvSpPr>
        <p:spPr bwMode="auto">
          <a:xfrm>
            <a:off x="1371600" y="33528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A</a:t>
            </a:r>
          </a:p>
        </p:txBody>
      </p:sp>
      <p:sp>
        <p:nvSpPr>
          <p:cNvPr id="5133" name="Text Box 10"/>
          <p:cNvSpPr txBox="1">
            <a:spLocks noChangeArrowheads="1"/>
          </p:cNvSpPr>
          <p:nvPr/>
        </p:nvSpPr>
        <p:spPr bwMode="auto">
          <a:xfrm>
            <a:off x="1905000" y="52578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C</a:t>
            </a:r>
          </a:p>
        </p:txBody>
      </p:sp>
      <p:sp>
        <p:nvSpPr>
          <p:cNvPr id="5134" name="Text Box 11"/>
          <p:cNvSpPr txBox="1">
            <a:spLocks noChangeArrowheads="1"/>
          </p:cNvSpPr>
          <p:nvPr/>
        </p:nvSpPr>
        <p:spPr bwMode="auto">
          <a:xfrm>
            <a:off x="6324600" y="4876800"/>
            <a:ext cx="67627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 </a:t>
            </a:r>
            <a:r>
              <a:rPr lang="en-GB" altLang="en-US" sz="2400" b="1">
                <a:latin typeface="Calibri" pitchFamily="-109" charset="0"/>
              </a:rPr>
              <a:t>B</a:t>
            </a:r>
          </a:p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5135" name="Text Box 12"/>
          <p:cNvSpPr txBox="1">
            <a:spLocks noChangeArrowheads="1"/>
          </p:cNvSpPr>
          <p:nvPr/>
        </p:nvSpPr>
        <p:spPr bwMode="auto">
          <a:xfrm>
            <a:off x="152400" y="3352800"/>
            <a:ext cx="1120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I/P</a:t>
            </a:r>
            <a:r>
              <a:rPr lang="en-GB" altLang="en-US" sz="2400" b="1" baseline="-25000">
                <a:latin typeface="Calibri" pitchFamily="-109" charset="0"/>
              </a:rPr>
              <a:t>Y</a:t>
            </a:r>
            <a:r>
              <a:rPr lang="en-GB" altLang="en-US" sz="2400" b="1">
                <a:latin typeface="Calibri" pitchFamily="-109" charset="0"/>
              </a:rPr>
              <a:t>= 5</a:t>
            </a:r>
          </a:p>
        </p:txBody>
      </p:sp>
      <p:sp>
        <p:nvSpPr>
          <p:cNvPr id="198669" name="Line 13"/>
          <p:cNvSpPr>
            <a:spLocks noChangeShapeType="1"/>
          </p:cNvSpPr>
          <p:nvPr/>
        </p:nvSpPr>
        <p:spPr bwMode="auto">
          <a:xfrm>
            <a:off x="1295400" y="3810000"/>
            <a:ext cx="5334000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670" name="Line 14"/>
          <p:cNvSpPr>
            <a:spLocks noChangeShapeType="1"/>
          </p:cNvSpPr>
          <p:nvPr/>
        </p:nvSpPr>
        <p:spPr bwMode="auto">
          <a:xfrm flipH="1">
            <a:off x="3276600" y="3733800"/>
            <a:ext cx="9144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671" name="Text Box 15"/>
          <p:cNvSpPr txBox="1">
            <a:spLocks noChangeArrowheads="1"/>
          </p:cNvSpPr>
          <p:nvPr/>
        </p:nvSpPr>
        <p:spPr bwMode="auto">
          <a:xfrm>
            <a:off x="2209800" y="3124200"/>
            <a:ext cx="2498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Budget line = BL</a:t>
            </a:r>
            <a:r>
              <a:rPr lang="en-GB" altLang="en-US" sz="2400" b="1" baseline="-25000">
                <a:latin typeface="Calibri" pitchFamily="-109" charset="0"/>
              </a:rPr>
              <a:t>1</a:t>
            </a:r>
            <a:endParaRPr lang="en-GB" altLang="en-US" sz="2400" b="1">
              <a:latin typeface="Calibri" pitchFamily="-109" charset="0"/>
            </a:endParaRPr>
          </a:p>
        </p:txBody>
      </p:sp>
      <p:sp>
        <p:nvSpPr>
          <p:cNvPr id="198672" name="Text Box 16"/>
          <p:cNvSpPr txBox="1">
            <a:spLocks noChangeArrowheads="1"/>
          </p:cNvSpPr>
          <p:nvPr/>
        </p:nvSpPr>
        <p:spPr bwMode="auto">
          <a:xfrm>
            <a:off x="5943600" y="4876800"/>
            <a:ext cx="18494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-P</a:t>
            </a:r>
            <a:r>
              <a:rPr lang="en-GB" altLang="en-US" sz="2400" b="1" baseline="-25000">
                <a:latin typeface="Calibri" pitchFamily="-109" charset="0"/>
              </a:rPr>
              <a:t>X</a:t>
            </a:r>
            <a:r>
              <a:rPr lang="en-GB" altLang="en-US" sz="2400" b="1">
                <a:latin typeface="Calibri" pitchFamily="-109" charset="0"/>
              </a:rPr>
              <a:t>/P</a:t>
            </a:r>
            <a:r>
              <a:rPr lang="en-GB" altLang="en-US" sz="2400" b="1" baseline="-25000">
                <a:latin typeface="Calibri" pitchFamily="-109" charset="0"/>
              </a:rPr>
              <a:t>Y</a:t>
            </a:r>
            <a:r>
              <a:rPr lang="en-GB" altLang="en-US" sz="2400" b="1">
                <a:latin typeface="Calibri" pitchFamily="-109" charset="0"/>
              </a:rPr>
              <a:t> = -1/2</a:t>
            </a:r>
          </a:p>
        </p:txBody>
      </p:sp>
      <p:sp>
        <p:nvSpPr>
          <p:cNvPr id="198673" name="Arc 17"/>
          <p:cNvSpPr>
            <a:spLocks/>
          </p:cNvSpPr>
          <p:nvPr/>
        </p:nvSpPr>
        <p:spPr bwMode="auto">
          <a:xfrm>
            <a:off x="5791200" y="5791200"/>
            <a:ext cx="1524000" cy="306388"/>
          </a:xfrm>
          <a:custGeom>
            <a:avLst/>
            <a:gdLst>
              <a:gd name="T0" fmla="*/ 2147483647 w 21600"/>
              <a:gd name="T1" fmla="*/ 2147483647 h 17591"/>
              <a:gd name="T2" fmla="*/ 2147483647 w 21600"/>
              <a:gd name="T3" fmla="*/ 0 h 17591"/>
              <a:gd name="T4" fmla="*/ 2147483647 w 21600"/>
              <a:gd name="T5" fmla="*/ 2147483647 h 17591"/>
              <a:gd name="T6" fmla="*/ 0 60000 65536"/>
              <a:gd name="T7" fmla="*/ 0 60000 65536"/>
              <a:gd name="T8" fmla="*/ 0 60000 65536"/>
              <a:gd name="T9" fmla="*/ 0 w 21600"/>
              <a:gd name="T10" fmla="*/ 0 h 17591"/>
              <a:gd name="T11" fmla="*/ 21600 w 21600"/>
              <a:gd name="T12" fmla="*/ 17591 h 175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7591" fill="none" extrusionOk="0">
                <a:moveTo>
                  <a:pt x="1380" y="17591"/>
                </a:moveTo>
                <a:cubicBezTo>
                  <a:pt x="467" y="15161"/>
                  <a:pt x="0" y="12587"/>
                  <a:pt x="0" y="9992"/>
                </a:cubicBezTo>
                <a:cubicBezTo>
                  <a:pt x="-1" y="6512"/>
                  <a:pt x="840" y="3084"/>
                  <a:pt x="2450" y="0"/>
                </a:cubicBezTo>
              </a:path>
              <a:path w="21600" h="17591" stroke="0" extrusionOk="0">
                <a:moveTo>
                  <a:pt x="1380" y="17591"/>
                </a:moveTo>
                <a:cubicBezTo>
                  <a:pt x="467" y="15161"/>
                  <a:pt x="0" y="12587"/>
                  <a:pt x="0" y="9992"/>
                </a:cubicBezTo>
                <a:cubicBezTo>
                  <a:pt x="-1" y="6512"/>
                  <a:pt x="840" y="3084"/>
                  <a:pt x="2450" y="0"/>
                </a:cubicBezTo>
                <a:lnTo>
                  <a:pt x="21600" y="9992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674" name="Line 18"/>
          <p:cNvSpPr>
            <a:spLocks noChangeShapeType="1"/>
          </p:cNvSpPr>
          <p:nvPr/>
        </p:nvSpPr>
        <p:spPr bwMode="auto">
          <a:xfrm flipH="1">
            <a:off x="6172200" y="5105400"/>
            <a:ext cx="5334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686" name="AutoShape 30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5122" name="Object 31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9" name="Clip" r:id="rId4" imgW="1819440" imgH="1816920" progId="MS_ClipArt_Gallery.2">
                  <p:embed/>
                </p:oleObj>
              </mc:Choice>
              <mc:Fallback>
                <p:oleObj name="Clip" r:id="rId4" imgW="1819440" imgH="1816920" progId="MS_ClipArt_Gallery.2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43" name="Picture 32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33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34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123" name="Object 35">
            <a:hlinkClick r:id="rId9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0" name="Clip" r:id="rId10" imgW="1819440" imgH="1815840" progId="MS_ClipArt_Gallery.2">
                  <p:embed/>
                </p:oleObj>
              </mc:Choice>
              <mc:Fallback>
                <p:oleObj name="Clip" r:id="rId10" imgW="1819440" imgH="1815840" progId="MS_ClipArt_Gallery.2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6" name="Text Box 36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5147" name="Picture 37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8694" name="AutoShape 3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A Budget Constraint Example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8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9" grpId="0" animBg="1"/>
      <p:bldP spid="198670" grpId="0" animBg="1"/>
      <p:bldP spid="198671" grpId="0" build="p" autoUpdateAnimBg="0"/>
      <p:bldP spid="198672" grpId="0" autoUpdateAnimBg="0"/>
      <p:bldP spid="198673" grpId="0" animBg="1"/>
      <p:bldP spid="19867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E31280-F3EC-46CD-A86C-B8BC4A56EAD8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7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377950" y="1601788"/>
          <a:ext cx="5837238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5" name="Document" r:id="rId3" imgW="5486400" imgH="612720" progId="Word.Document.8">
                  <p:embed/>
                </p:oleObj>
              </mc:Choice>
              <mc:Fallback>
                <p:oleObj name="Document" r:id="rId3" imgW="5486400" imgH="61272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1601788"/>
                        <a:ext cx="5837238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1371600" y="2438400"/>
          <a:ext cx="5716588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6" name="Document" r:id="rId5" imgW="5486400" imgH="919080" progId="Word.Document.8">
                  <p:embed/>
                </p:oleObj>
              </mc:Choice>
              <mc:Fallback>
                <p:oleObj name="Document" r:id="rId5" imgW="5486400" imgH="91908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2438400"/>
                        <a:ext cx="5716588" cy="957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4"/>
          <p:cNvGraphicFramePr>
            <a:graphicFrameLocks noChangeAspect="1"/>
          </p:cNvGraphicFramePr>
          <p:nvPr/>
        </p:nvGraphicFramePr>
        <p:xfrm>
          <a:off x="1377950" y="3506788"/>
          <a:ext cx="5349875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7" name="Document" r:id="rId7" imgW="5486400" imgH="612720" progId="Word.Document.8">
                  <p:embed/>
                </p:oleObj>
              </mc:Choice>
              <mc:Fallback>
                <p:oleObj name="Document" r:id="rId7" imgW="5486400" imgH="612720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3506788"/>
                        <a:ext cx="5349875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6628" name="AutoShape 20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6149" name="Object 21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8" name="Clip" r:id="rId8" imgW="1819440" imgH="1816920" progId="MS_ClipArt_Gallery.2">
                  <p:embed/>
                </p:oleObj>
              </mc:Choice>
              <mc:Fallback>
                <p:oleObj name="Clip" r:id="rId8" imgW="1819440" imgH="1816920" progId="MS_ClipArt_Gallery.2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53" name="Picture 22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23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24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150" name="Object 25">
            <a:hlinkClick r:id="rId13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9" name="Clip" r:id="rId14" imgW="1819440" imgH="1815840" progId="MS_ClipArt_Gallery.2">
                  <p:embed/>
                </p:oleObj>
              </mc:Choice>
              <mc:Fallback>
                <p:oleObj name="Clip" r:id="rId14" imgW="1819440" imgH="1815840" progId="MS_ClipArt_Gallery.2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6" name="Text Box 26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6157" name="Picture 27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6638" name="AutoShape 3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Budget Constraint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6159" name="Content Placeholder 2"/>
          <p:cNvSpPr txBox="1">
            <a:spLocks/>
          </p:cNvSpPr>
          <p:nvPr/>
        </p:nvSpPr>
        <p:spPr bwMode="auto">
          <a:xfrm>
            <a:off x="457200" y="1600200"/>
            <a:ext cx="79248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3200">
                <a:latin typeface="Calibri" pitchFamily="-109" charset="0"/>
              </a:rPr>
              <a:t>Location of budget line shows what the income level is.</a:t>
            </a:r>
          </a:p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3200">
                <a:latin typeface="Calibri" pitchFamily="-109" charset="0"/>
              </a:rPr>
              <a:t>Increase in Income will shift the budget line to the right.</a:t>
            </a:r>
          </a:p>
          <a:p>
            <a:pPr lvl="1" eaLnBrk="1" hangingPunct="1">
              <a:spcBef>
                <a:spcPct val="20000"/>
              </a:spcBef>
              <a:buFont typeface="Arial" charset="0"/>
              <a:buChar char="–"/>
            </a:pPr>
            <a:r>
              <a:rPr lang="en-US" altLang="en-US" sz="2800">
                <a:latin typeface="Calibri" pitchFamily="-109" charset="0"/>
              </a:rPr>
              <a:t>More of each product becomes affordable</a:t>
            </a:r>
          </a:p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3200">
                <a:latin typeface="Calibri" pitchFamily="-109" charset="0"/>
              </a:rPr>
              <a:t>Decrease in Income will shift the budget line to the left.</a:t>
            </a:r>
          </a:p>
          <a:p>
            <a:pPr lvl="1" eaLnBrk="1" hangingPunct="1">
              <a:spcBef>
                <a:spcPct val="20000"/>
              </a:spcBef>
              <a:buFont typeface="Arial" charset="0"/>
              <a:buChar char="–"/>
            </a:pPr>
            <a:r>
              <a:rPr lang="en-US" altLang="en-US" sz="2800">
                <a:latin typeface="Calibri" pitchFamily="-109" charset="0"/>
              </a:rPr>
              <a:t>less of each product becomes affordable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48E7E01-FC5D-4A1D-806D-53B4A00857D1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8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7174" name="Line 2"/>
          <p:cNvSpPr>
            <a:spLocks noChangeShapeType="1"/>
          </p:cNvSpPr>
          <p:nvPr/>
        </p:nvSpPr>
        <p:spPr bwMode="auto">
          <a:xfrm>
            <a:off x="533400" y="5943600"/>
            <a:ext cx="6553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5" name="Line 3"/>
          <p:cNvSpPr>
            <a:spLocks noChangeShapeType="1"/>
          </p:cNvSpPr>
          <p:nvPr/>
        </p:nvSpPr>
        <p:spPr bwMode="auto">
          <a:xfrm flipV="1">
            <a:off x="533400" y="1295400"/>
            <a:ext cx="0" cy="464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6" name="Text Box 4"/>
          <p:cNvSpPr txBox="1">
            <a:spLocks noChangeArrowheads="1"/>
          </p:cNvSpPr>
          <p:nvPr/>
        </p:nvSpPr>
        <p:spPr bwMode="auto">
          <a:xfrm>
            <a:off x="5715000" y="5867400"/>
            <a:ext cx="793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       </a:t>
            </a:r>
          </a:p>
        </p:txBody>
      </p:sp>
      <p:sp>
        <p:nvSpPr>
          <p:cNvPr id="7177" name="Text Box 5"/>
          <p:cNvSpPr txBox="1">
            <a:spLocks noChangeArrowheads="1"/>
          </p:cNvSpPr>
          <p:nvPr/>
        </p:nvSpPr>
        <p:spPr bwMode="auto">
          <a:xfrm>
            <a:off x="12700" y="1166813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Y</a:t>
            </a:r>
          </a:p>
        </p:txBody>
      </p:sp>
      <p:sp>
        <p:nvSpPr>
          <p:cNvPr id="7178" name="Text Box 6"/>
          <p:cNvSpPr txBox="1">
            <a:spLocks noChangeArrowheads="1"/>
          </p:cNvSpPr>
          <p:nvPr/>
        </p:nvSpPr>
        <p:spPr bwMode="auto">
          <a:xfrm>
            <a:off x="7086600" y="58674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X</a:t>
            </a:r>
          </a:p>
        </p:txBody>
      </p:sp>
      <p:sp>
        <p:nvSpPr>
          <p:cNvPr id="7179" name="Text Box 7"/>
          <p:cNvSpPr txBox="1">
            <a:spLocks noChangeArrowheads="1"/>
          </p:cNvSpPr>
          <p:nvPr/>
        </p:nvSpPr>
        <p:spPr bwMode="auto">
          <a:xfrm>
            <a:off x="228600" y="3429000"/>
            <a:ext cx="94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         </a:t>
            </a:r>
          </a:p>
        </p:txBody>
      </p:sp>
      <p:sp>
        <p:nvSpPr>
          <p:cNvPr id="199688" name="Line 8"/>
          <p:cNvSpPr>
            <a:spLocks noChangeShapeType="1"/>
          </p:cNvSpPr>
          <p:nvPr/>
        </p:nvSpPr>
        <p:spPr bwMode="auto">
          <a:xfrm>
            <a:off x="533400" y="3657600"/>
            <a:ext cx="5334000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9689" name="Text Box 9"/>
          <p:cNvSpPr txBox="1">
            <a:spLocks noChangeArrowheads="1"/>
          </p:cNvSpPr>
          <p:nvPr/>
        </p:nvSpPr>
        <p:spPr bwMode="auto">
          <a:xfrm>
            <a:off x="4953000" y="5867400"/>
            <a:ext cx="1098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       10</a:t>
            </a:r>
          </a:p>
        </p:txBody>
      </p:sp>
      <p:sp>
        <p:nvSpPr>
          <p:cNvPr id="199690" name="Text Box 10"/>
          <p:cNvSpPr txBox="1">
            <a:spLocks noChangeArrowheads="1"/>
          </p:cNvSpPr>
          <p:nvPr/>
        </p:nvSpPr>
        <p:spPr bwMode="auto">
          <a:xfrm>
            <a:off x="-533400" y="3429000"/>
            <a:ext cx="1098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         5</a:t>
            </a:r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 flipV="1">
            <a:off x="2286000" y="4648200"/>
            <a:ext cx="228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9692" name="Text Box 12"/>
          <p:cNvSpPr txBox="1">
            <a:spLocks noChangeArrowheads="1"/>
          </p:cNvSpPr>
          <p:nvPr/>
        </p:nvSpPr>
        <p:spPr bwMode="auto">
          <a:xfrm>
            <a:off x="2651125" y="4841875"/>
            <a:ext cx="692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BL</a:t>
            </a:r>
            <a:r>
              <a:rPr lang="en-GB" altLang="en-US" sz="2400" b="1" baseline="-25000">
                <a:latin typeface="Calibri" pitchFamily="-109" charset="0"/>
              </a:rPr>
              <a:t>1</a:t>
            </a:r>
            <a:endParaRPr lang="en-GB" altLang="en-US" sz="2400" b="1">
              <a:latin typeface="Calibri" pitchFamily="-109" charset="0"/>
            </a:endParaRPr>
          </a:p>
        </p:txBody>
      </p:sp>
      <p:sp>
        <p:nvSpPr>
          <p:cNvPr id="199693" name="Line 13"/>
          <p:cNvSpPr>
            <a:spLocks noChangeShapeType="1"/>
          </p:cNvSpPr>
          <p:nvPr/>
        </p:nvSpPr>
        <p:spPr bwMode="auto">
          <a:xfrm>
            <a:off x="533400" y="3200400"/>
            <a:ext cx="624840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9694" name="Text Box 14"/>
          <p:cNvSpPr txBox="1">
            <a:spLocks noChangeArrowheads="1"/>
          </p:cNvSpPr>
          <p:nvPr/>
        </p:nvSpPr>
        <p:spPr bwMode="auto">
          <a:xfrm>
            <a:off x="228600" y="2971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6</a:t>
            </a:r>
          </a:p>
        </p:txBody>
      </p:sp>
      <p:sp>
        <p:nvSpPr>
          <p:cNvPr id="199695" name="Text Box 15"/>
          <p:cNvSpPr txBox="1">
            <a:spLocks noChangeArrowheads="1"/>
          </p:cNvSpPr>
          <p:nvPr/>
        </p:nvSpPr>
        <p:spPr bwMode="auto">
          <a:xfrm>
            <a:off x="6477000" y="5867400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12</a:t>
            </a:r>
          </a:p>
        </p:txBody>
      </p:sp>
      <p:sp>
        <p:nvSpPr>
          <p:cNvPr id="199696" name="Text Box 16"/>
          <p:cNvSpPr txBox="1">
            <a:spLocks noChangeArrowheads="1"/>
          </p:cNvSpPr>
          <p:nvPr/>
        </p:nvSpPr>
        <p:spPr bwMode="auto">
          <a:xfrm>
            <a:off x="4022725" y="4003675"/>
            <a:ext cx="692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BL</a:t>
            </a:r>
            <a:r>
              <a:rPr lang="en-GB" altLang="en-US" sz="2400" b="1" baseline="-25000">
                <a:latin typeface="Calibri" pitchFamily="-109" charset="0"/>
              </a:rPr>
              <a:t>2</a:t>
            </a:r>
            <a:endParaRPr lang="en-GB" altLang="en-US" sz="2400" b="1">
              <a:latin typeface="Calibri" pitchFamily="-109" charset="0"/>
            </a:endParaRPr>
          </a:p>
        </p:txBody>
      </p:sp>
      <p:sp>
        <p:nvSpPr>
          <p:cNvPr id="199697" name="Line 17"/>
          <p:cNvSpPr>
            <a:spLocks noChangeShapeType="1"/>
          </p:cNvSpPr>
          <p:nvPr/>
        </p:nvSpPr>
        <p:spPr bwMode="auto">
          <a:xfrm flipH="1">
            <a:off x="3657600" y="4343400"/>
            <a:ext cx="457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90" name="Text Box 18"/>
          <p:cNvSpPr txBox="1">
            <a:spLocks noChangeArrowheads="1"/>
          </p:cNvSpPr>
          <p:nvPr/>
        </p:nvSpPr>
        <p:spPr bwMode="auto">
          <a:xfrm>
            <a:off x="609600" y="1447800"/>
            <a:ext cx="27876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I = $12</a:t>
            </a:r>
          </a:p>
          <a:p>
            <a:r>
              <a:rPr lang="en-GB" altLang="en-US" sz="2400" b="1">
                <a:latin typeface="Calibri" pitchFamily="-109" charset="0"/>
              </a:rPr>
              <a:t>P</a:t>
            </a:r>
            <a:r>
              <a:rPr lang="en-GB" altLang="en-US" sz="2400" b="1" baseline="-25000">
                <a:latin typeface="Calibri" pitchFamily="-109" charset="0"/>
              </a:rPr>
              <a:t>X</a:t>
            </a:r>
            <a:r>
              <a:rPr lang="en-GB" altLang="en-US" sz="2400" b="1">
                <a:latin typeface="Calibri" pitchFamily="-109" charset="0"/>
              </a:rPr>
              <a:t> = $1</a:t>
            </a:r>
          </a:p>
          <a:p>
            <a:r>
              <a:rPr lang="en-GB" altLang="en-US" sz="2400" b="1">
                <a:latin typeface="Calibri" pitchFamily="-109" charset="0"/>
              </a:rPr>
              <a:t>P</a:t>
            </a:r>
            <a:r>
              <a:rPr lang="en-GB" altLang="en-US" sz="2400" b="1" baseline="-25000">
                <a:latin typeface="Calibri" pitchFamily="-109" charset="0"/>
              </a:rPr>
              <a:t>Y</a:t>
            </a:r>
            <a:r>
              <a:rPr lang="en-GB" altLang="en-US" sz="2400" b="1">
                <a:latin typeface="Calibri" pitchFamily="-109" charset="0"/>
              </a:rPr>
              <a:t> = $2</a:t>
            </a:r>
          </a:p>
          <a:p>
            <a:endParaRPr lang="en-GB" altLang="en-US" sz="2400" b="1">
              <a:latin typeface="Calibri" pitchFamily="-109" charset="0"/>
            </a:endParaRPr>
          </a:p>
          <a:p>
            <a:r>
              <a:rPr lang="en-GB" altLang="en-US" sz="2400" b="1">
                <a:latin typeface="Calibri" pitchFamily="-109" charset="0"/>
              </a:rPr>
              <a:t>Y = 6 - X/2   …. BL</a:t>
            </a:r>
            <a:r>
              <a:rPr lang="en-GB" altLang="en-US" sz="2400" b="1" baseline="-25000">
                <a:latin typeface="Calibri" pitchFamily="-109" charset="0"/>
              </a:rPr>
              <a:t>2</a:t>
            </a:r>
            <a:endParaRPr lang="en-GB" altLang="en-US" sz="2400" b="1">
              <a:latin typeface="Calibri" pitchFamily="-109" charset="0"/>
            </a:endParaRPr>
          </a:p>
        </p:txBody>
      </p:sp>
      <p:graphicFrame>
        <p:nvGraphicFramePr>
          <p:cNvPr id="7170" name="Object 19"/>
          <p:cNvGraphicFramePr>
            <a:graphicFrameLocks noChangeAspect="1"/>
          </p:cNvGraphicFramePr>
          <p:nvPr/>
        </p:nvGraphicFramePr>
        <p:xfrm>
          <a:off x="10052050" y="4783138"/>
          <a:ext cx="8856663" cy="247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7" name="Document" r:id="rId3" imgW="5473800" imgH="1528560" progId="Word.Document.8">
                  <p:embed/>
                </p:oleObj>
              </mc:Choice>
              <mc:Fallback>
                <p:oleObj name="Document" r:id="rId3" imgW="5473800" imgH="1528560" progId="Word.Document.8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52050" y="4783138"/>
                        <a:ext cx="8856663" cy="2471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9700" name="Text Box 20"/>
          <p:cNvSpPr txBox="1">
            <a:spLocks noChangeArrowheads="1"/>
          </p:cNvSpPr>
          <p:nvPr/>
        </p:nvSpPr>
        <p:spPr bwMode="auto">
          <a:xfrm>
            <a:off x="3973513" y="2184400"/>
            <a:ext cx="49022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>
                <a:latin typeface="Calibri" pitchFamily="-109" charset="0"/>
              </a:rPr>
              <a:t>If income rises, the budget line shifts parallel to the right (shifts out)</a:t>
            </a:r>
          </a:p>
          <a:p>
            <a:endParaRPr lang="en-US" altLang="en-US" sz="2000">
              <a:latin typeface="Calibri" pitchFamily="-109" charset="0"/>
            </a:endParaRPr>
          </a:p>
          <a:p>
            <a:r>
              <a:rPr lang="en-US" altLang="en-US" sz="2000">
                <a:latin typeface="Calibri" pitchFamily="-109" charset="0"/>
              </a:rPr>
              <a:t>If income falls, the budget line shifts parallel to the left (shifts in)</a:t>
            </a:r>
          </a:p>
        </p:txBody>
      </p:sp>
      <p:pic>
        <p:nvPicPr>
          <p:cNvPr id="199701" name="Picture 21" descr="SY01265_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113" y="2260600"/>
            <a:ext cx="1793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9702" name="Picture 22" descr="SY01265_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113" y="3327400"/>
            <a:ext cx="1793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9703" name="Text Box 23"/>
          <p:cNvSpPr txBox="1">
            <a:spLocks noChangeArrowheads="1"/>
          </p:cNvSpPr>
          <p:nvPr/>
        </p:nvSpPr>
        <p:spPr bwMode="auto">
          <a:xfrm>
            <a:off x="2913063" y="1296988"/>
            <a:ext cx="2754312" cy="4572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>
                <a:solidFill>
                  <a:srgbClr val="000000"/>
                </a:solidFill>
                <a:latin typeface="Calibri" pitchFamily="-109" charset="0"/>
              </a:rPr>
              <a:t>Shift of a budget line</a:t>
            </a:r>
            <a:endParaRPr lang="en-US" altLang="en-US" sz="2400">
              <a:solidFill>
                <a:srgbClr val="000000"/>
              </a:solidFill>
              <a:latin typeface="Calibri" pitchFamily="-109" charset="0"/>
            </a:endParaRPr>
          </a:p>
        </p:txBody>
      </p:sp>
      <p:sp>
        <p:nvSpPr>
          <p:cNvPr id="199712" name="AutoShape 32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7171" name="Object 33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8" name="Clip" r:id="rId6" imgW="1819440" imgH="1816920" progId="MS_ClipArt_Gallery.2">
                  <p:embed/>
                </p:oleObj>
              </mc:Choice>
              <mc:Fallback>
                <p:oleObj name="Clip" r:id="rId6" imgW="1819440" imgH="1816920" progId="MS_ClipArt_Gallery.2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96" name="Picture 34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7" name="Picture 35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8" name="Picture 36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172" name="Object 37">
            <a:hlinkClick r:id="rId11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9" name="Clip" r:id="rId12" imgW="1819440" imgH="1815840" progId="MS_ClipArt_Gallery.2">
                  <p:embed/>
                </p:oleObj>
              </mc:Choice>
              <mc:Fallback>
                <p:oleObj name="Clip" r:id="rId12" imgW="1819440" imgH="1815840" progId="MS_ClipArt_Gallery.2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99" name="Text Box 38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7200" name="Picture 39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9720" name="AutoShape 4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A Budget Constraint Example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8" grpId="0" animBg="1"/>
      <p:bldP spid="199689" grpId="0" autoUpdateAnimBg="0"/>
      <p:bldP spid="199690" grpId="0" autoUpdateAnimBg="0"/>
      <p:bldP spid="199691" grpId="0" animBg="1"/>
      <p:bldP spid="199692" grpId="0" autoUpdateAnimBg="0"/>
      <p:bldP spid="199693" grpId="0" animBg="1"/>
      <p:bldP spid="199694" grpId="0" autoUpdateAnimBg="0"/>
      <p:bldP spid="199695" grpId="0" autoUpdateAnimBg="0"/>
      <p:bldP spid="199696" grpId="0" autoUpdateAnimBg="0"/>
      <p:bldP spid="199697" grpId="0" animBg="1"/>
      <p:bldP spid="19970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86AA786-EF05-4B34-8593-9053BB13FC33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9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1377950" y="1601788"/>
          <a:ext cx="5837238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3" name="Document" r:id="rId3" imgW="5486400" imgH="612720" progId="Word.Document.8">
                  <p:embed/>
                </p:oleObj>
              </mc:Choice>
              <mc:Fallback>
                <p:oleObj name="Document" r:id="rId3" imgW="5486400" imgH="61272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1601788"/>
                        <a:ext cx="5837238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1371600" y="2438400"/>
          <a:ext cx="5716588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4" name="Document" r:id="rId5" imgW="5486400" imgH="919080" progId="Word.Document.8">
                  <p:embed/>
                </p:oleObj>
              </mc:Choice>
              <mc:Fallback>
                <p:oleObj name="Document" r:id="rId5" imgW="5486400" imgH="91908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2438400"/>
                        <a:ext cx="5716588" cy="957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1377950" y="3506788"/>
          <a:ext cx="5349875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5" name="Document" r:id="rId7" imgW="5486400" imgH="612720" progId="Word.Document.8">
                  <p:embed/>
                </p:oleObj>
              </mc:Choice>
              <mc:Fallback>
                <p:oleObj name="Document" r:id="rId7" imgW="5486400" imgH="612720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3506788"/>
                        <a:ext cx="5349875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6628" name="AutoShape 20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8197" name="Object 21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6" name="Clip" r:id="rId8" imgW="1819440" imgH="1816920" progId="MS_ClipArt_Gallery.2">
                  <p:embed/>
                </p:oleObj>
              </mc:Choice>
              <mc:Fallback>
                <p:oleObj name="Clip" r:id="rId8" imgW="1819440" imgH="1816920" progId="MS_ClipArt_Gallery.2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01" name="Picture 22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23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24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198" name="Object 25">
            <a:hlinkClick r:id="rId13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7" name="Clip" r:id="rId14" imgW="1819440" imgH="1815840" progId="MS_ClipArt_Gallery.2">
                  <p:embed/>
                </p:oleObj>
              </mc:Choice>
              <mc:Fallback>
                <p:oleObj name="Clip" r:id="rId14" imgW="1819440" imgH="1815840" progId="MS_ClipArt_Gallery.2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4" name="Text Box 26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8205" name="Picture 27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6638" name="AutoShape 3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Budget Constraint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8207" name="Content Placeholder 2"/>
          <p:cNvSpPr txBox="1">
            <a:spLocks/>
          </p:cNvSpPr>
          <p:nvPr/>
        </p:nvSpPr>
        <p:spPr bwMode="auto">
          <a:xfrm>
            <a:off x="457200" y="1600200"/>
            <a:ext cx="79248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3200">
                <a:latin typeface="Calibri" pitchFamily="-109" charset="0"/>
              </a:rPr>
              <a:t>Location of budget line shows what the income level is.</a:t>
            </a:r>
          </a:p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3200">
                <a:latin typeface="Calibri" pitchFamily="-109" charset="0"/>
              </a:rPr>
              <a:t>Increase in Income will shift the budget line to the right.</a:t>
            </a:r>
          </a:p>
          <a:p>
            <a:pPr lvl="1" eaLnBrk="1" hangingPunct="1">
              <a:spcBef>
                <a:spcPct val="20000"/>
              </a:spcBef>
              <a:buFont typeface="Arial" charset="0"/>
              <a:buChar char="–"/>
            </a:pPr>
            <a:r>
              <a:rPr lang="en-US" altLang="en-US" sz="2800">
                <a:latin typeface="Calibri" pitchFamily="-109" charset="0"/>
              </a:rPr>
              <a:t>More of each product becomes affordable</a:t>
            </a:r>
          </a:p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3200">
                <a:latin typeface="Calibri" pitchFamily="-109" charset="0"/>
              </a:rPr>
              <a:t>Decrease in Income will shift the budget line to the left.</a:t>
            </a:r>
          </a:p>
          <a:p>
            <a:pPr lvl="1" eaLnBrk="1" hangingPunct="1">
              <a:spcBef>
                <a:spcPct val="20000"/>
              </a:spcBef>
              <a:buFont typeface="Arial" charset="0"/>
              <a:buChar char="–"/>
            </a:pPr>
            <a:r>
              <a:rPr lang="en-US" altLang="en-US" sz="2800">
                <a:latin typeface="Calibri" pitchFamily="-109" charset="0"/>
              </a:rPr>
              <a:t>less of each product becomes affordable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573299D-4F84-4783-B0A1-250587C10A19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10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9222" name="Line 2"/>
          <p:cNvSpPr>
            <a:spLocks noChangeShapeType="1"/>
          </p:cNvSpPr>
          <p:nvPr/>
        </p:nvSpPr>
        <p:spPr bwMode="auto">
          <a:xfrm>
            <a:off x="1066800" y="6316663"/>
            <a:ext cx="6553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3" name="Line 3"/>
          <p:cNvSpPr>
            <a:spLocks noChangeShapeType="1"/>
          </p:cNvSpPr>
          <p:nvPr/>
        </p:nvSpPr>
        <p:spPr bwMode="auto">
          <a:xfrm flipV="1">
            <a:off x="1058863" y="1363663"/>
            <a:ext cx="15875" cy="496411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4" name="Text Box 4"/>
          <p:cNvSpPr txBox="1">
            <a:spLocks noChangeArrowheads="1"/>
          </p:cNvSpPr>
          <p:nvPr/>
        </p:nvSpPr>
        <p:spPr bwMode="auto">
          <a:xfrm>
            <a:off x="6324600" y="5486400"/>
            <a:ext cx="793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       </a:t>
            </a:r>
          </a:p>
        </p:txBody>
      </p:sp>
      <p:sp>
        <p:nvSpPr>
          <p:cNvPr id="9225" name="Text Box 5"/>
          <p:cNvSpPr txBox="1">
            <a:spLocks noChangeArrowheads="1"/>
          </p:cNvSpPr>
          <p:nvPr/>
        </p:nvSpPr>
        <p:spPr bwMode="auto">
          <a:xfrm>
            <a:off x="576263" y="1249363"/>
            <a:ext cx="404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Y</a:t>
            </a:r>
          </a:p>
        </p:txBody>
      </p:sp>
      <p:sp>
        <p:nvSpPr>
          <p:cNvPr id="9226" name="Text Box 6"/>
          <p:cNvSpPr txBox="1">
            <a:spLocks noChangeArrowheads="1"/>
          </p:cNvSpPr>
          <p:nvPr/>
        </p:nvSpPr>
        <p:spPr bwMode="auto">
          <a:xfrm>
            <a:off x="7634288" y="6256338"/>
            <a:ext cx="311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X</a:t>
            </a:r>
          </a:p>
        </p:txBody>
      </p:sp>
      <p:sp>
        <p:nvSpPr>
          <p:cNvPr id="9227" name="Text Box 7"/>
          <p:cNvSpPr txBox="1">
            <a:spLocks noChangeArrowheads="1"/>
          </p:cNvSpPr>
          <p:nvPr/>
        </p:nvSpPr>
        <p:spPr bwMode="auto">
          <a:xfrm>
            <a:off x="762000" y="3048000"/>
            <a:ext cx="94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         </a:t>
            </a:r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0" y="3962400"/>
            <a:ext cx="1098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         5</a:t>
            </a:r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762000" y="35052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6</a:t>
            </a:r>
          </a:p>
        </p:txBody>
      </p:sp>
      <p:graphicFrame>
        <p:nvGraphicFramePr>
          <p:cNvPr id="9218" name="Object 10"/>
          <p:cNvGraphicFramePr>
            <a:graphicFrameLocks noChangeAspect="1"/>
          </p:cNvGraphicFramePr>
          <p:nvPr/>
        </p:nvGraphicFramePr>
        <p:xfrm>
          <a:off x="10585450" y="4402138"/>
          <a:ext cx="8856663" cy="247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5" name="Document" r:id="rId3" imgW="5473800" imgH="1528560" progId="Word.Document.8">
                  <p:embed/>
                </p:oleObj>
              </mc:Choice>
              <mc:Fallback>
                <p:oleObj name="Document" r:id="rId3" imgW="5473800" imgH="1528560" progId="Word.Document.8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85450" y="4402138"/>
                        <a:ext cx="8856663" cy="2471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0" name="Text Box 11"/>
          <p:cNvSpPr txBox="1">
            <a:spLocks noChangeArrowheads="1"/>
          </p:cNvSpPr>
          <p:nvPr/>
        </p:nvSpPr>
        <p:spPr bwMode="auto">
          <a:xfrm>
            <a:off x="3744913" y="3048000"/>
            <a:ext cx="30162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I = $10</a:t>
            </a:r>
          </a:p>
          <a:p>
            <a:r>
              <a:rPr lang="en-GB" altLang="en-US" sz="2400" b="1">
                <a:latin typeface="Calibri" pitchFamily="-109" charset="0"/>
              </a:rPr>
              <a:t>P</a:t>
            </a:r>
            <a:r>
              <a:rPr lang="en-GB" altLang="en-US" sz="2400" b="1" baseline="-25000">
                <a:latin typeface="Calibri" pitchFamily="-109" charset="0"/>
              </a:rPr>
              <a:t>X</a:t>
            </a:r>
            <a:r>
              <a:rPr lang="en-GB" altLang="en-US" sz="2400" b="1">
                <a:latin typeface="Calibri" pitchFamily="-109" charset="0"/>
              </a:rPr>
              <a:t> = $1</a:t>
            </a:r>
          </a:p>
          <a:p>
            <a:r>
              <a:rPr lang="en-GB" altLang="en-US" sz="2400" b="1">
                <a:latin typeface="Calibri" pitchFamily="-109" charset="0"/>
              </a:rPr>
              <a:t>P</a:t>
            </a:r>
            <a:r>
              <a:rPr lang="en-GB" altLang="en-US" sz="2400" b="1" baseline="-25000">
                <a:latin typeface="Calibri" pitchFamily="-109" charset="0"/>
              </a:rPr>
              <a:t>Y</a:t>
            </a:r>
            <a:r>
              <a:rPr lang="en-GB" altLang="en-US" sz="2400" b="1">
                <a:latin typeface="Calibri" pitchFamily="-109" charset="0"/>
              </a:rPr>
              <a:t> = $3</a:t>
            </a:r>
          </a:p>
          <a:p>
            <a:endParaRPr lang="en-GB" altLang="en-US" sz="2400" b="1">
              <a:latin typeface="Calibri" pitchFamily="-109" charset="0"/>
            </a:endParaRPr>
          </a:p>
          <a:p>
            <a:r>
              <a:rPr lang="en-GB" altLang="en-US" sz="2400" b="1">
                <a:latin typeface="Calibri" pitchFamily="-109" charset="0"/>
              </a:rPr>
              <a:t>Y = 3.33 - X/3 …. BL</a:t>
            </a:r>
            <a:r>
              <a:rPr lang="en-GB" altLang="en-US" sz="2400" b="1" baseline="-25000">
                <a:latin typeface="Calibri" pitchFamily="-109" charset="0"/>
              </a:rPr>
              <a:t>2</a:t>
            </a:r>
            <a:endParaRPr lang="en-GB" altLang="en-US" sz="2400" b="1">
              <a:latin typeface="Calibri" pitchFamily="-109" charset="0"/>
            </a:endParaRPr>
          </a:p>
        </p:txBody>
      </p:sp>
      <p:sp>
        <p:nvSpPr>
          <p:cNvPr id="9231" name="Line 12"/>
          <p:cNvSpPr>
            <a:spLocks noChangeShapeType="1"/>
          </p:cNvSpPr>
          <p:nvPr/>
        </p:nvSpPr>
        <p:spPr bwMode="auto">
          <a:xfrm>
            <a:off x="1143000" y="4191000"/>
            <a:ext cx="4910138" cy="20939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32" name="Line 13"/>
          <p:cNvSpPr>
            <a:spLocks noChangeShapeType="1"/>
          </p:cNvSpPr>
          <p:nvPr/>
        </p:nvSpPr>
        <p:spPr bwMode="auto">
          <a:xfrm flipH="1">
            <a:off x="2743200" y="4191000"/>
            <a:ext cx="5334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33" name="Text Box 14"/>
          <p:cNvSpPr txBox="1">
            <a:spLocks noChangeArrowheads="1"/>
          </p:cNvSpPr>
          <p:nvPr/>
        </p:nvSpPr>
        <p:spPr bwMode="auto">
          <a:xfrm>
            <a:off x="3124200" y="3886200"/>
            <a:ext cx="768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BL</a:t>
            </a:r>
            <a:r>
              <a:rPr lang="en-GB" altLang="en-US" sz="2400" b="1" baseline="-25000">
                <a:latin typeface="Calibri" pitchFamily="-109" charset="0"/>
              </a:rPr>
              <a:t>1</a:t>
            </a:r>
            <a:endParaRPr lang="en-GB" altLang="en-US" sz="2400" b="1">
              <a:latin typeface="Calibri" pitchFamily="-109" charset="0"/>
            </a:endParaRPr>
          </a:p>
        </p:txBody>
      </p:sp>
      <p:sp>
        <p:nvSpPr>
          <p:cNvPr id="9234" name="Text Box 15"/>
          <p:cNvSpPr txBox="1">
            <a:spLocks noChangeArrowheads="1"/>
          </p:cNvSpPr>
          <p:nvPr/>
        </p:nvSpPr>
        <p:spPr bwMode="auto">
          <a:xfrm>
            <a:off x="1524000" y="5638800"/>
            <a:ext cx="692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BL</a:t>
            </a:r>
            <a:r>
              <a:rPr lang="en-GB" altLang="en-US" sz="2400" b="1" baseline="-25000">
                <a:latin typeface="Calibri" pitchFamily="-109" charset="0"/>
              </a:rPr>
              <a:t>2</a:t>
            </a:r>
            <a:endParaRPr lang="en-GB" altLang="en-US" sz="2400" b="1">
              <a:latin typeface="Calibri" pitchFamily="-109" charset="0"/>
            </a:endParaRPr>
          </a:p>
        </p:txBody>
      </p:sp>
      <p:sp>
        <p:nvSpPr>
          <p:cNvPr id="9235" name="Line 16"/>
          <p:cNvSpPr>
            <a:spLocks noChangeShapeType="1"/>
          </p:cNvSpPr>
          <p:nvPr/>
        </p:nvSpPr>
        <p:spPr bwMode="auto">
          <a:xfrm flipH="1" flipV="1">
            <a:off x="1143000" y="5029200"/>
            <a:ext cx="4894263" cy="1270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36" name="Line 17"/>
          <p:cNvSpPr>
            <a:spLocks noChangeShapeType="1"/>
          </p:cNvSpPr>
          <p:nvPr/>
        </p:nvSpPr>
        <p:spPr bwMode="auto">
          <a:xfrm flipV="1">
            <a:off x="1905000" y="5257800"/>
            <a:ext cx="228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37" name="Text Box 18"/>
          <p:cNvSpPr txBox="1">
            <a:spLocks noChangeArrowheads="1"/>
          </p:cNvSpPr>
          <p:nvPr/>
        </p:nvSpPr>
        <p:spPr bwMode="auto">
          <a:xfrm>
            <a:off x="381000" y="4953000"/>
            <a:ext cx="717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3.33</a:t>
            </a:r>
          </a:p>
        </p:txBody>
      </p:sp>
      <p:sp>
        <p:nvSpPr>
          <p:cNvPr id="9238" name="Text Box 19"/>
          <p:cNvSpPr txBox="1">
            <a:spLocks noChangeArrowheads="1"/>
          </p:cNvSpPr>
          <p:nvPr/>
        </p:nvSpPr>
        <p:spPr bwMode="auto">
          <a:xfrm>
            <a:off x="5975350" y="5849938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10</a:t>
            </a:r>
          </a:p>
        </p:txBody>
      </p:sp>
      <p:sp>
        <p:nvSpPr>
          <p:cNvPr id="200724" name="Text Box 20"/>
          <p:cNvSpPr txBox="1">
            <a:spLocks noChangeArrowheads="1"/>
          </p:cNvSpPr>
          <p:nvPr/>
        </p:nvSpPr>
        <p:spPr bwMode="auto">
          <a:xfrm>
            <a:off x="5416550" y="2035175"/>
            <a:ext cx="362902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000">
                <a:latin typeface="Calibri" pitchFamily="-109" charset="0"/>
              </a:rPr>
              <a:t>If the price of X rises, the budget line gets steeper and the horizontal intercept shifts in</a:t>
            </a:r>
          </a:p>
          <a:p>
            <a:pPr algn="just"/>
            <a:endParaRPr lang="en-US" altLang="en-US" sz="2000">
              <a:latin typeface="Calibri" pitchFamily="-109" charset="0"/>
            </a:endParaRPr>
          </a:p>
          <a:p>
            <a:pPr algn="just"/>
            <a:r>
              <a:rPr lang="en-US" altLang="en-US" sz="2000">
                <a:latin typeface="Calibri" pitchFamily="-109" charset="0"/>
              </a:rPr>
              <a:t>If the price of X falls, the budget line gets </a:t>
            </a:r>
            <a:r>
              <a:rPr lang="en-US" altLang="en-US" sz="2000" i="1">
                <a:latin typeface="Calibri" pitchFamily="-109" charset="0"/>
              </a:rPr>
              <a:t>flatter </a:t>
            </a:r>
            <a:r>
              <a:rPr lang="en-US" altLang="en-US" sz="2000">
                <a:latin typeface="Calibri" pitchFamily="-109" charset="0"/>
              </a:rPr>
              <a:t>and the horizontal intercept </a:t>
            </a:r>
            <a:r>
              <a:rPr lang="en-US" altLang="en-US" sz="2000" i="1">
                <a:latin typeface="Calibri" pitchFamily="-109" charset="0"/>
              </a:rPr>
              <a:t>shifts out</a:t>
            </a:r>
            <a:endParaRPr lang="en-US" altLang="en-US" sz="2000">
              <a:latin typeface="Calibri" pitchFamily="-109" charset="0"/>
            </a:endParaRPr>
          </a:p>
        </p:txBody>
      </p:sp>
      <p:pic>
        <p:nvPicPr>
          <p:cNvPr id="200725" name="Picture 21" descr="SY01265_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175" y="2114550"/>
            <a:ext cx="1793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0726" name="Picture 22" descr="SY01265_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438" y="3236913"/>
            <a:ext cx="1793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0736" name="AutoShape 32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9219" name="Object 33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6" name="Clip" r:id="rId6" imgW="1819440" imgH="1816920" progId="MS_ClipArt_Gallery.2">
                  <p:embed/>
                </p:oleObj>
              </mc:Choice>
              <mc:Fallback>
                <p:oleObj name="Clip" r:id="rId6" imgW="1819440" imgH="1816920" progId="MS_ClipArt_Gallery.2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43" name="Picture 34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4" name="Picture 35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5" name="Picture 36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220" name="Object 37">
            <a:hlinkClick r:id="rId11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7" name="Clip" r:id="rId12" imgW="1819440" imgH="1815840" progId="MS_ClipArt_Gallery.2">
                  <p:embed/>
                </p:oleObj>
              </mc:Choice>
              <mc:Fallback>
                <p:oleObj name="Clip" r:id="rId12" imgW="1819440" imgH="1815840" progId="MS_ClipArt_Gallery.2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46" name="Text Box 38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9247" name="Picture 39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0744" name="Text Box 40"/>
          <p:cNvSpPr txBox="1">
            <a:spLocks noChangeArrowheads="1"/>
          </p:cNvSpPr>
          <p:nvPr/>
        </p:nvSpPr>
        <p:spPr bwMode="auto">
          <a:xfrm>
            <a:off x="2913063" y="1296988"/>
            <a:ext cx="3209925" cy="4572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>
                <a:solidFill>
                  <a:srgbClr val="000000"/>
                </a:solidFill>
                <a:latin typeface="Calibri" pitchFamily="-109" charset="0"/>
              </a:rPr>
              <a:t>Rotation of a budget line</a:t>
            </a:r>
            <a:endParaRPr lang="en-US" altLang="en-US" sz="2400">
              <a:solidFill>
                <a:srgbClr val="000000"/>
              </a:solidFill>
              <a:latin typeface="Calibri" pitchFamily="-109" charset="0"/>
            </a:endParaRPr>
          </a:p>
        </p:txBody>
      </p:sp>
      <p:sp>
        <p:nvSpPr>
          <p:cNvPr id="200745" name="AutoShape 4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A Budget Constraint Example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2" grpId="0" autoUpdateAnimBg="0"/>
      <p:bldP spid="200713" grpId="0" autoUpdateAnimBg="0"/>
      <p:bldP spid="20072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7F4240A-F84F-48C1-83AE-E8543BB68740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11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2468563" y="1673225"/>
            <a:ext cx="3970337" cy="1927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400">
                <a:latin typeface="Calibri" pitchFamily="-109" charset="0"/>
              </a:rPr>
              <a:t>Two goods available: X and Y</a:t>
            </a:r>
          </a:p>
          <a:p>
            <a:endParaRPr lang="en-US" altLang="en-US" sz="2400">
              <a:latin typeface="Calibri" pitchFamily="-109" charset="0"/>
            </a:endParaRPr>
          </a:p>
          <a:p>
            <a:pPr lvl="2"/>
            <a:r>
              <a:rPr lang="en-US" altLang="en-US" sz="2400">
                <a:latin typeface="Calibri" pitchFamily="-109" charset="0"/>
              </a:rPr>
              <a:t>I = $800</a:t>
            </a:r>
          </a:p>
          <a:p>
            <a:pPr lvl="2"/>
            <a:r>
              <a:rPr lang="en-US" altLang="en-US" sz="2400">
                <a:latin typeface="Calibri" pitchFamily="-109" charset="0"/>
              </a:rPr>
              <a:t>P</a:t>
            </a:r>
            <a:r>
              <a:rPr lang="en-US" altLang="en-US" sz="2400" baseline="-25000">
                <a:latin typeface="Calibri" pitchFamily="-109" charset="0"/>
              </a:rPr>
              <a:t>x</a:t>
            </a:r>
            <a:r>
              <a:rPr lang="en-US" altLang="en-US" sz="2400">
                <a:latin typeface="Calibri" pitchFamily="-109" charset="0"/>
              </a:rPr>
              <a:t> = $20</a:t>
            </a:r>
          </a:p>
          <a:p>
            <a:pPr lvl="2"/>
            <a:r>
              <a:rPr lang="en-US" altLang="en-US" sz="2400">
                <a:latin typeface="Calibri" pitchFamily="-109" charset="0"/>
              </a:rPr>
              <a:t>P</a:t>
            </a:r>
            <a:r>
              <a:rPr lang="en-US" altLang="en-US" sz="2400" baseline="-25000">
                <a:latin typeface="Calibri" pitchFamily="-109" charset="0"/>
              </a:rPr>
              <a:t>y</a:t>
            </a:r>
            <a:r>
              <a:rPr lang="en-US" altLang="en-US" sz="2400">
                <a:latin typeface="Calibri" pitchFamily="-109" charset="0"/>
              </a:rPr>
              <a:t> = $40</a:t>
            </a:r>
          </a:p>
        </p:txBody>
      </p:sp>
      <p:sp>
        <p:nvSpPr>
          <p:cNvPr id="197639" name="Text Box 7"/>
          <p:cNvSpPr txBox="1">
            <a:spLocks noChangeArrowheads="1"/>
          </p:cNvSpPr>
          <p:nvPr/>
        </p:nvSpPr>
        <p:spPr bwMode="auto">
          <a:xfrm>
            <a:off x="914400" y="3962400"/>
            <a:ext cx="3200400" cy="1477963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>
                <a:latin typeface="Calibri" pitchFamily="-109" charset="0"/>
              </a:rPr>
              <a:t>All income spent on X → I/P</a:t>
            </a:r>
            <a:r>
              <a:rPr lang="en-US" altLang="en-US" baseline="-25000">
                <a:latin typeface="Calibri" pitchFamily="-109" charset="0"/>
              </a:rPr>
              <a:t>x</a:t>
            </a:r>
            <a:r>
              <a:rPr lang="en-US" altLang="en-US">
                <a:latin typeface="Calibri" pitchFamily="-109" charset="0"/>
              </a:rPr>
              <a:t> units of X bought</a:t>
            </a:r>
          </a:p>
          <a:p>
            <a:endParaRPr lang="en-US" altLang="en-US">
              <a:latin typeface="Calibri" pitchFamily="-109" charset="0"/>
            </a:endParaRPr>
          </a:p>
          <a:p>
            <a:r>
              <a:rPr lang="en-US" altLang="en-US">
                <a:latin typeface="Calibri" pitchFamily="-109" charset="0"/>
              </a:rPr>
              <a:t>All income spent on Y → I/P</a:t>
            </a:r>
            <a:r>
              <a:rPr lang="en-US" altLang="en-US" baseline="-25000">
                <a:latin typeface="Calibri" pitchFamily="-109" charset="0"/>
              </a:rPr>
              <a:t>y</a:t>
            </a:r>
            <a:r>
              <a:rPr lang="en-US" altLang="en-US">
                <a:latin typeface="Calibri" pitchFamily="-109" charset="0"/>
              </a:rPr>
              <a:t> units of X bought</a:t>
            </a:r>
          </a:p>
        </p:txBody>
      </p:sp>
      <p:sp>
        <p:nvSpPr>
          <p:cNvPr id="197651" name="AutoShape 19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0242" name="Object 20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5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8" name="Picture 21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2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23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243" name="Object 24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6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1" name="Text Box 25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0252" name="Picture 26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59" name="AutoShape 27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A Budget Constraint Example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4800600" y="3886200"/>
            <a:ext cx="3886200" cy="23082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>
                <a:latin typeface="Calibri" pitchFamily="-109" charset="0"/>
              </a:rPr>
              <a:t>Budget Line 1:  </a:t>
            </a:r>
          </a:p>
          <a:p>
            <a:r>
              <a:rPr lang="en-US" altLang="en-US">
                <a:latin typeface="Calibri" pitchFamily="-109" charset="0"/>
              </a:rPr>
              <a:t>20X + 40Y = 800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alibri" pitchFamily="-109" charset="0"/>
              </a:rPr>
              <a:t>Or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alibri" pitchFamily="-109" charset="0"/>
              </a:rPr>
              <a:t>Y = 20 – X/2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alibri" pitchFamily="-109" charset="0"/>
              </a:rPr>
              <a:t>Slope of Budget Line = -P</a:t>
            </a:r>
            <a:r>
              <a:rPr lang="en-US" altLang="en-US" baseline="-25000">
                <a:latin typeface="Calibri" pitchFamily="-109" charset="0"/>
              </a:rPr>
              <a:t>x</a:t>
            </a:r>
            <a:r>
              <a:rPr lang="en-US" altLang="en-US">
                <a:latin typeface="Calibri" pitchFamily="-109" charset="0"/>
              </a:rPr>
              <a:t>/P</a:t>
            </a:r>
            <a:r>
              <a:rPr lang="en-US" altLang="en-US" baseline="-25000">
                <a:latin typeface="Calibri" pitchFamily="-109" charset="0"/>
              </a:rPr>
              <a:t>y</a:t>
            </a:r>
            <a:r>
              <a:rPr lang="en-US" altLang="en-US">
                <a:latin typeface="Calibri" pitchFamily="-109" charset="0"/>
              </a:rPr>
              <a:t> = -1/2</a:t>
            </a:r>
          </a:p>
          <a:p>
            <a:pPr>
              <a:spcBef>
                <a:spcPct val="50000"/>
              </a:spcBef>
            </a:pPr>
            <a:endParaRPr lang="en-US" altLang="en-US"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9" grpId="0" animBg="1" autoUpdateAnimBg="0"/>
      <p:bldP spid="1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6331DC7-BB98-44DC-B990-371566FF8C1B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12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197651" name="AutoShape 19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1266" name="Object 20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7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70" name="Picture 21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22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23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267" name="Object 24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8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3" name="Text Box 25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1274" name="Picture 26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59" name="AutoShape 27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A Budget Constraint Example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pic>
        <p:nvPicPr>
          <p:cNvPr id="11276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1576388"/>
            <a:ext cx="7934325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82C8F18-2F70-4F30-80B4-A3C7DBADA58E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13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57200" y="1371600"/>
            <a:ext cx="960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 sz="2400">
              <a:latin typeface="Calibri" pitchFamily="-109" charset="0"/>
            </a:endParaRP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2590800" y="3810000"/>
            <a:ext cx="3516313" cy="1938338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400" b="1">
                <a:solidFill>
                  <a:srgbClr val="000066"/>
                </a:solidFill>
                <a:latin typeface="Calibri" pitchFamily="-109" charset="0"/>
              </a:rPr>
              <a:t>Consumer’s Problem:</a:t>
            </a:r>
          </a:p>
          <a:p>
            <a:endParaRPr lang="en-US" altLang="en-US" sz="2400">
              <a:latin typeface="Calibri" pitchFamily="-109" charset="0"/>
            </a:endParaRPr>
          </a:p>
          <a:p>
            <a:r>
              <a:rPr lang="en-US" altLang="en-US" sz="2400">
                <a:latin typeface="Calibri" pitchFamily="-109" charset="0"/>
              </a:rPr>
              <a:t>Max U(X,Y) </a:t>
            </a:r>
          </a:p>
          <a:p>
            <a:endParaRPr lang="en-US" altLang="en-US" sz="2400">
              <a:latin typeface="Calibri" pitchFamily="-109" charset="0"/>
            </a:endParaRPr>
          </a:p>
          <a:p>
            <a:r>
              <a:rPr lang="en-US" altLang="en-US" sz="2400">
                <a:latin typeface="Calibri" pitchFamily="-109" charset="0"/>
              </a:rPr>
              <a:t>Subject to: P</a:t>
            </a:r>
            <a:r>
              <a:rPr lang="en-US" altLang="en-US" sz="2400" baseline="-25000">
                <a:latin typeface="Calibri" pitchFamily="-109" charset="0"/>
              </a:rPr>
              <a:t>x</a:t>
            </a:r>
            <a:r>
              <a:rPr lang="en-US" altLang="en-US" sz="2400">
                <a:latin typeface="Calibri" pitchFamily="-109" charset="0"/>
              </a:rPr>
              <a:t>X + P</a:t>
            </a:r>
            <a:r>
              <a:rPr lang="en-US" altLang="en-US" sz="2400" baseline="-25000">
                <a:latin typeface="Calibri" pitchFamily="-109" charset="0"/>
              </a:rPr>
              <a:t>y</a:t>
            </a:r>
            <a:r>
              <a:rPr lang="en-US" altLang="en-US" sz="2400">
                <a:latin typeface="Calibri" pitchFamily="-109" charset="0"/>
              </a:rPr>
              <a:t>Y </a:t>
            </a:r>
            <a:r>
              <a:rPr lang="en-US" altLang="en-US" sz="2400" u="sng">
                <a:latin typeface="Calibri" pitchFamily="-109" charset="0"/>
              </a:rPr>
              <a:t>&lt;</a:t>
            </a:r>
            <a:r>
              <a:rPr lang="en-US" altLang="en-US" sz="2400">
                <a:latin typeface="Calibri" pitchFamily="-109" charset="0"/>
              </a:rPr>
              <a:t> I</a:t>
            </a:r>
          </a:p>
        </p:txBody>
      </p:sp>
      <p:sp>
        <p:nvSpPr>
          <p:cNvPr id="201743" name="AutoShape 15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2290" name="Object 16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4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6" name="Picture 17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8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9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291" name="Object 20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5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9" name="Text Box 21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2300" name="Picture 22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1751" name="AutoShape 2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Consumer Choice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12302" name="Rectangle 24"/>
          <p:cNvSpPr>
            <a:spLocks noChangeArrowheads="1"/>
          </p:cNvSpPr>
          <p:nvPr/>
        </p:nvSpPr>
        <p:spPr bwMode="auto">
          <a:xfrm>
            <a:off x="1524000" y="1524000"/>
            <a:ext cx="5638800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algn="just" eaLnBrk="1" hangingPunct="1"/>
            <a:r>
              <a:rPr lang="en-US" altLang="en-US" sz="2400" b="1">
                <a:solidFill>
                  <a:srgbClr val="000066"/>
                </a:solidFill>
                <a:latin typeface="Calibri" pitchFamily="-109" charset="0"/>
              </a:rPr>
              <a:t>Assume:</a:t>
            </a:r>
            <a:r>
              <a:rPr lang="en-US" altLang="en-US">
                <a:solidFill>
                  <a:srgbClr val="000066"/>
                </a:solidFill>
                <a:latin typeface="Calibri" pitchFamily="-109" charset="0"/>
              </a:rPr>
              <a:t> </a:t>
            </a:r>
          </a:p>
          <a:p>
            <a:pPr lvl="1" algn="just" eaLnBrk="1" hangingPunct="1"/>
            <a:endParaRPr lang="en-US" altLang="en-US">
              <a:solidFill>
                <a:srgbClr val="000066"/>
              </a:solidFill>
              <a:latin typeface="Calibri" pitchFamily="-109" charset="0"/>
            </a:endParaRPr>
          </a:p>
          <a:p>
            <a:pPr lvl="1" algn="just" eaLnBrk="1" hangingPunct="1"/>
            <a:r>
              <a:rPr lang="en-US" altLang="en-US" noProof="1">
                <a:latin typeface="Calibri" pitchFamily="-109" charset="0"/>
                <a:sym typeface="Wingdings" pitchFamily="2" charset="2"/>
              </a:rPr>
              <a:t></a:t>
            </a:r>
            <a:r>
              <a:rPr lang="en-US" altLang="en-US">
                <a:latin typeface="Calibri" pitchFamily="-109" charset="0"/>
              </a:rPr>
              <a:t> Only non-negative quantities </a:t>
            </a:r>
          </a:p>
          <a:p>
            <a:pPr lvl="1" algn="just" eaLnBrk="1" hangingPunct="1"/>
            <a:r>
              <a:rPr lang="en-US" altLang="en-US" noProof="1">
                <a:latin typeface="Calibri" pitchFamily="-109" charset="0"/>
                <a:sym typeface="Wingdings" pitchFamily="2" charset="2"/>
              </a:rPr>
              <a:t></a:t>
            </a:r>
            <a:r>
              <a:rPr lang="en-US" altLang="en-US">
                <a:latin typeface="Calibri" pitchFamily="-109" charset="0"/>
              </a:rPr>
              <a:t> "Rational” choice:  The consumer chooses the basket that  maximizes his satisfaction given  the constraint that his budget  imposes.</a:t>
            </a:r>
          </a:p>
        </p:txBody>
      </p:sp>
      <p:sp>
        <p:nvSpPr>
          <p:cNvPr id="201753" name="AutoShape 25"/>
          <p:cNvSpPr>
            <a:spLocks noChangeArrowheads="1"/>
          </p:cNvSpPr>
          <p:nvPr/>
        </p:nvSpPr>
        <p:spPr bwMode="auto">
          <a:xfrm>
            <a:off x="7315200" y="2209800"/>
            <a:ext cx="609600" cy="3505200"/>
          </a:xfrm>
          <a:prstGeom prst="curvedLeftArrow">
            <a:avLst>
              <a:gd name="adj1" fmla="val 115000"/>
              <a:gd name="adj2" fmla="val 230000"/>
              <a:gd name="adj3" fmla="val 33333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4E2671A-D487-4BD3-9E53-F9E462462FB3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14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02755" name="Text Box 3"/>
          <p:cNvSpPr txBox="1">
            <a:spLocks noChangeArrowheads="1"/>
          </p:cNvSpPr>
          <p:nvPr/>
        </p:nvSpPr>
        <p:spPr bwMode="auto">
          <a:xfrm>
            <a:off x="1049338" y="1462088"/>
            <a:ext cx="7086600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400" b="1">
                <a:solidFill>
                  <a:srgbClr val="000066"/>
                </a:solidFill>
                <a:latin typeface="Calibri" pitchFamily="-109" charset="0"/>
              </a:rPr>
              <a:t>Interior Optimum:</a:t>
            </a:r>
            <a:r>
              <a:rPr lang="en-US" altLang="en-US" sz="2400">
                <a:latin typeface="Calibri" pitchFamily="-109" charset="0"/>
              </a:rPr>
              <a:t> The optimal consumption basket is at a point where the indifference curve is just </a:t>
            </a:r>
            <a:r>
              <a:rPr lang="en-US" altLang="en-US" sz="2400" i="1">
                <a:latin typeface="Calibri" pitchFamily="-109" charset="0"/>
              </a:rPr>
              <a:t>tangent</a:t>
            </a:r>
            <a:r>
              <a:rPr lang="en-US" altLang="en-US" sz="2400">
                <a:latin typeface="Calibri" pitchFamily="-109" charset="0"/>
              </a:rPr>
              <a:t> to the budget line.</a:t>
            </a:r>
          </a:p>
          <a:p>
            <a:pPr algn="just"/>
            <a:endParaRPr lang="en-US" altLang="en-US" sz="2400">
              <a:latin typeface="Calibri" pitchFamily="-109" charset="0"/>
            </a:endParaRPr>
          </a:p>
          <a:p>
            <a:pPr algn="just"/>
            <a:r>
              <a:rPr lang="en-US" altLang="en-US" sz="2400">
                <a:latin typeface="Calibri" pitchFamily="-109" charset="0"/>
              </a:rPr>
              <a:t>A </a:t>
            </a:r>
            <a:r>
              <a:rPr lang="en-US" altLang="en-US" sz="2400" b="1">
                <a:solidFill>
                  <a:srgbClr val="000066"/>
                </a:solidFill>
                <a:latin typeface="Calibri" pitchFamily="-109" charset="0"/>
              </a:rPr>
              <a:t>tangent</a:t>
            </a:r>
            <a:r>
              <a:rPr lang="en-US" altLang="en-US" sz="2400" b="1">
                <a:latin typeface="Calibri" pitchFamily="-109" charset="0"/>
              </a:rPr>
              <a:t>:</a:t>
            </a:r>
            <a:r>
              <a:rPr lang="en-US" altLang="en-US" sz="2400">
                <a:latin typeface="Calibri" pitchFamily="-109" charset="0"/>
              </a:rPr>
              <a:t> to a function is a straight line that has the same slope as the function…</a:t>
            </a:r>
            <a:r>
              <a:rPr lang="en-US" altLang="en-US" sz="2400" i="1">
                <a:latin typeface="Calibri" pitchFamily="-109" charset="0"/>
              </a:rPr>
              <a:t>therefore….</a:t>
            </a:r>
            <a:endParaRPr lang="en-US" altLang="en-US" sz="2400">
              <a:latin typeface="Calibri" pitchFamily="-109" charset="0"/>
            </a:endParaRPr>
          </a:p>
        </p:txBody>
      </p:sp>
      <p:graphicFrame>
        <p:nvGraphicFramePr>
          <p:cNvPr id="13314" name="Object 4"/>
          <p:cNvGraphicFramePr>
            <a:graphicFrameLocks noChangeAspect="1"/>
          </p:cNvGraphicFramePr>
          <p:nvPr/>
        </p:nvGraphicFramePr>
        <p:xfrm>
          <a:off x="-10072688" y="7761288"/>
          <a:ext cx="9769475" cy="1074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5" name="Document" r:id="rId3" imgW="9765720" imgH="1076400" progId="Word.Document.8">
                  <p:embed/>
                </p:oleObj>
              </mc:Choice>
              <mc:Fallback>
                <p:oleObj name="Document" r:id="rId3" imgW="9765720" imgH="1076400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0072688" y="7761288"/>
                        <a:ext cx="9769475" cy="1074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5"/>
          <p:cNvGraphicFramePr>
            <a:graphicFrameLocks noChangeAspect="1"/>
          </p:cNvGraphicFramePr>
          <p:nvPr/>
        </p:nvGraphicFramePr>
        <p:xfrm>
          <a:off x="1296988" y="7578725"/>
          <a:ext cx="7437437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6" name="Document" r:id="rId5" imgW="7628400" imgH="806760" progId="Word.Document.8">
                  <p:embed/>
                </p:oleObj>
              </mc:Choice>
              <mc:Fallback>
                <p:oleObj name="Document" r:id="rId5" imgW="7628400" imgH="806760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6988" y="7578725"/>
                        <a:ext cx="7437437" cy="790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8"/>
          <p:cNvGraphicFramePr>
            <a:graphicFrameLocks noChangeAspect="1"/>
          </p:cNvGraphicFramePr>
          <p:nvPr/>
        </p:nvGraphicFramePr>
        <p:xfrm>
          <a:off x="1066800" y="4724400"/>
          <a:ext cx="6302375" cy="1398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7" name="Document" r:id="rId7" imgW="5484673" imgH="1222968" progId="Word.Document.8">
                  <p:embed/>
                </p:oleObj>
              </mc:Choice>
              <mc:Fallback>
                <p:oleObj name="Document" r:id="rId7" imgW="5484673" imgH="1222968" progId="Word.Document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4724400"/>
                        <a:ext cx="6302375" cy="1398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1136650" y="5029200"/>
            <a:ext cx="6934200" cy="118745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en-US" sz="2400">
                <a:latin typeface="Calibri" pitchFamily="-109" charset="0"/>
              </a:rPr>
              <a:t>“The rate at which the </a:t>
            </a:r>
            <a:r>
              <a:rPr lang="en-US" altLang="en-US" sz="2400" i="1">
                <a:latin typeface="Calibri" pitchFamily="-109" charset="0"/>
              </a:rPr>
              <a:t>consumer</a:t>
            </a:r>
            <a:r>
              <a:rPr lang="en-US" altLang="en-US" sz="2400">
                <a:latin typeface="Calibri" pitchFamily="-109" charset="0"/>
              </a:rPr>
              <a:t> would be willing to exchange X for Y is the same as the rate at which they are exchanged in the </a:t>
            </a:r>
            <a:r>
              <a:rPr lang="en-US" altLang="en-US" sz="2400" i="1">
                <a:latin typeface="Calibri" pitchFamily="-109" charset="0"/>
              </a:rPr>
              <a:t>marketplace</a:t>
            </a:r>
            <a:r>
              <a:rPr lang="en-US" altLang="en-US" sz="2400">
                <a:latin typeface="Calibri" pitchFamily="-109" charset="0"/>
              </a:rPr>
              <a:t>.”</a:t>
            </a:r>
          </a:p>
        </p:txBody>
      </p:sp>
      <p:sp>
        <p:nvSpPr>
          <p:cNvPr id="202771" name="AutoShape 19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3317" name="Object 20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8" name="Clip" r:id="rId9" imgW="1819440" imgH="1816920" progId="MS_ClipArt_Gallery.2">
                  <p:embed/>
                </p:oleObj>
              </mc:Choice>
              <mc:Fallback>
                <p:oleObj name="Clip" r:id="rId9" imgW="1819440" imgH="1816920" progId="MS_ClipArt_Gallery.2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23" name="Picture 21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2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23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18" name="Object 24">
            <a:hlinkClick r:id="rId14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9" name="Clip" r:id="rId15" imgW="1819440" imgH="1815840" progId="MS_ClipArt_Gallery.2">
                  <p:embed/>
                </p:oleObj>
              </mc:Choice>
              <mc:Fallback>
                <p:oleObj name="Clip" r:id="rId15" imgW="1819440" imgH="1815840" progId="MS_ClipArt_Gallery.2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6" name="Text Box 25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3327" name="Picture 26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2779" name="AutoShape 27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Interior Optimum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13329" name="Text Box 5"/>
          <p:cNvSpPr txBox="1">
            <a:spLocks noChangeArrowheads="1"/>
          </p:cNvSpPr>
          <p:nvPr/>
        </p:nvSpPr>
        <p:spPr bwMode="auto">
          <a:xfrm>
            <a:off x="1219200" y="3962400"/>
            <a:ext cx="67675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3200">
                <a:latin typeface="Calibri" pitchFamily="-109" charset="0"/>
              </a:rPr>
              <a:t>MRSx,y = MU</a:t>
            </a:r>
            <a:r>
              <a:rPr lang="en-US" altLang="en-US" sz="3200" baseline="-25000">
                <a:latin typeface="Calibri" pitchFamily="-109" charset="0"/>
              </a:rPr>
              <a:t>x</a:t>
            </a:r>
            <a:r>
              <a:rPr lang="en-US" altLang="en-US" sz="3200">
                <a:latin typeface="Calibri" pitchFamily="-109" charset="0"/>
              </a:rPr>
              <a:t>/MU</a:t>
            </a:r>
            <a:r>
              <a:rPr lang="en-US" altLang="en-US" sz="3200" baseline="-25000">
                <a:latin typeface="Calibri" pitchFamily="-109" charset="0"/>
              </a:rPr>
              <a:t>y </a:t>
            </a:r>
            <a:r>
              <a:rPr lang="en-US" altLang="en-US" sz="3200">
                <a:latin typeface="Calibri" pitchFamily="-109" charset="0"/>
              </a:rPr>
              <a:t>= P</a:t>
            </a:r>
            <a:r>
              <a:rPr lang="en-US" altLang="en-US" sz="3200" baseline="-25000">
                <a:latin typeface="Calibri" pitchFamily="-109" charset="0"/>
              </a:rPr>
              <a:t>x</a:t>
            </a:r>
            <a:r>
              <a:rPr lang="en-US" altLang="en-US" sz="3200">
                <a:latin typeface="Calibri" pitchFamily="-109" charset="0"/>
              </a:rPr>
              <a:t>/P</a:t>
            </a:r>
            <a:r>
              <a:rPr lang="en-US" altLang="en-US" sz="3200" baseline="-25000">
                <a:latin typeface="Calibri" pitchFamily="-109" charset="0"/>
              </a:rPr>
              <a:t>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5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E0FF7B2-1FAF-4891-AF8C-3D2E207CC473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15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14341" name="Line 2"/>
          <p:cNvSpPr>
            <a:spLocks noChangeShapeType="1"/>
          </p:cNvSpPr>
          <p:nvPr/>
        </p:nvSpPr>
        <p:spPr bwMode="auto">
          <a:xfrm>
            <a:off x="1536700" y="6197600"/>
            <a:ext cx="5867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2" name="Line 3"/>
          <p:cNvSpPr>
            <a:spLocks noChangeShapeType="1"/>
          </p:cNvSpPr>
          <p:nvPr/>
        </p:nvSpPr>
        <p:spPr bwMode="auto">
          <a:xfrm flipH="1" flipV="1">
            <a:off x="1511300" y="1509713"/>
            <a:ext cx="25400" cy="46878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3" name="Line 4"/>
          <p:cNvSpPr>
            <a:spLocks noChangeShapeType="1"/>
          </p:cNvSpPr>
          <p:nvPr/>
        </p:nvSpPr>
        <p:spPr bwMode="auto">
          <a:xfrm>
            <a:off x="1536700" y="2879725"/>
            <a:ext cx="3200400" cy="335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4" name="Text Box 5"/>
          <p:cNvSpPr txBox="1">
            <a:spLocks noChangeArrowheads="1"/>
          </p:cNvSpPr>
          <p:nvPr/>
        </p:nvSpPr>
        <p:spPr bwMode="auto">
          <a:xfrm>
            <a:off x="1060450" y="1274763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Y</a:t>
            </a:r>
          </a:p>
        </p:txBody>
      </p:sp>
      <p:sp>
        <p:nvSpPr>
          <p:cNvPr id="14345" name="Text Box 6"/>
          <p:cNvSpPr txBox="1">
            <a:spLocks noChangeArrowheads="1"/>
          </p:cNvSpPr>
          <p:nvPr/>
        </p:nvSpPr>
        <p:spPr bwMode="auto">
          <a:xfrm>
            <a:off x="7480300" y="59690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X</a:t>
            </a:r>
          </a:p>
        </p:txBody>
      </p:sp>
      <p:sp>
        <p:nvSpPr>
          <p:cNvPr id="14346" name="Text Box 7"/>
          <p:cNvSpPr txBox="1">
            <a:spLocks noChangeArrowheads="1"/>
          </p:cNvSpPr>
          <p:nvPr/>
        </p:nvSpPr>
        <p:spPr bwMode="auto">
          <a:xfrm>
            <a:off x="3517900" y="3606800"/>
            <a:ext cx="260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</a:t>
            </a:r>
          </a:p>
        </p:txBody>
      </p:sp>
      <p:sp>
        <p:nvSpPr>
          <p:cNvPr id="14347" name="Text Box 8"/>
          <p:cNvSpPr txBox="1">
            <a:spLocks noChangeArrowheads="1"/>
          </p:cNvSpPr>
          <p:nvPr/>
        </p:nvSpPr>
        <p:spPr bwMode="auto">
          <a:xfrm>
            <a:off x="2819400" y="60610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2400" b="1">
              <a:latin typeface="Calibri" pitchFamily="-109" charset="0"/>
            </a:endParaRPr>
          </a:p>
        </p:txBody>
      </p:sp>
      <p:sp>
        <p:nvSpPr>
          <p:cNvPr id="14348" name="Arc 9"/>
          <p:cNvSpPr>
            <a:spLocks/>
          </p:cNvSpPr>
          <p:nvPr/>
        </p:nvSpPr>
        <p:spPr bwMode="auto">
          <a:xfrm>
            <a:off x="2249488" y="2692400"/>
            <a:ext cx="3190875" cy="2482850"/>
          </a:xfrm>
          <a:custGeom>
            <a:avLst/>
            <a:gdLst>
              <a:gd name="T0" fmla="*/ 2147483647 w 23295"/>
              <a:gd name="T1" fmla="*/ 2147483647 h 21600"/>
              <a:gd name="T2" fmla="*/ 0 w 23295"/>
              <a:gd name="T3" fmla="*/ 2147483647 h 21600"/>
              <a:gd name="T4" fmla="*/ 2147483647 w 23295"/>
              <a:gd name="T5" fmla="*/ 0 h 21600"/>
              <a:gd name="T6" fmla="*/ 0 60000 65536"/>
              <a:gd name="T7" fmla="*/ 0 60000 65536"/>
              <a:gd name="T8" fmla="*/ 0 60000 65536"/>
              <a:gd name="T9" fmla="*/ 0 w 23295"/>
              <a:gd name="T10" fmla="*/ 0 h 21600"/>
              <a:gd name="T11" fmla="*/ 23295 w 23295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295" h="21600" fill="none" extrusionOk="0">
                <a:moveTo>
                  <a:pt x="23294" y="21516"/>
                </a:moveTo>
                <a:cubicBezTo>
                  <a:pt x="22664" y="21572"/>
                  <a:pt x="22031" y="21599"/>
                  <a:pt x="21399" y="21600"/>
                </a:cubicBezTo>
                <a:cubicBezTo>
                  <a:pt x="10606" y="21600"/>
                  <a:pt x="1470" y="13634"/>
                  <a:pt x="0" y="2942"/>
                </a:cubicBezTo>
              </a:path>
              <a:path w="23295" h="21600" stroke="0" extrusionOk="0">
                <a:moveTo>
                  <a:pt x="23294" y="21516"/>
                </a:moveTo>
                <a:cubicBezTo>
                  <a:pt x="22664" y="21572"/>
                  <a:pt x="22031" y="21599"/>
                  <a:pt x="21399" y="21600"/>
                </a:cubicBezTo>
                <a:cubicBezTo>
                  <a:pt x="10606" y="21600"/>
                  <a:pt x="1470" y="13634"/>
                  <a:pt x="0" y="2942"/>
                </a:cubicBezTo>
                <a:lnTo>
                  <a:pt x="21399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9" name="Text Box 10"/>
          <p:cNvSpPr txBox="1">
            <a:spLocks noChangeArrowheads="1"/>
          </p:cNvSpPr>
          <p:nvPr/>
        </p:nvSpPr>
        <p:spPr bwMode="auto">
          <a:xfrm>
            <a:off x="2663825" y="38100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14350" name="Text Box 11"/>
          <p:cNvSpPr txBox="1">
            <a:spLocks noChangeArrowheads="1"/>
          </p:cNvSpPr>
          <p:nvPr/>
        </p:nvSpPr>
        <p:spPr bwMode="auto">
          <a:xfrm>
            <a:off x="2968625" y="3800475"/>
            <a:ext cx="4506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Optimal Choice </a:t>
            </a:r>
            <a:r>
              <a:rPr lang="en-GB" altLang="en-US" sz="2400" i="1">
                <a:latin typeface="Calibri" pitchFamily="-109" charset="0"/>
              </a:rPr>
              <a:t>(interior solution)</a:t>
            </a:r>
          </a:p>
        </p:txBody>
      </p:sp>
      <p:sp>
        <p:nvSpPr>
          <p:cNvPr id="14351" name="Text Box 12"/>
          <p:cNvSpPr txBox="1">
            <a:spLocks noChangeArrowheads="1"/>
          </p:cNvSpPr>
          <p:nvPr/>
        </p:nvSpPr>
        <p:spPr bwMode="auto">
          <a:xfrm>
            <a:off x="5407025" y="4943475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IC</a:t>
            </a:r>
          </a:p>
        </p:txBody>
      </p:sp>
      <p:sp>
        <p:nvSpPr>
          <p:cNvPr id="14352" name="Text Box 13"/>
          <p:cNvSpPr txBox="1">
            <a:spLocks noChangeArrowheads="1"/>
          </p:cNvSpPr>
          <p:nvPr/>
        </p:nvSpPr>
        <p:spPr bwMode="auto">
          <a:xfrm>
            <a:off x="4645025" y="5664200"/>
            <a:ext cx="590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BL</a:t>
            </a:r>
          </a:p>
        </p:txBody>
      </p:sp>
      <p:sp>
        <p:nvSpPr>
          <p:cNvPr id="14353" name="Text Box 14"/>
          <p:cNvSpPr txBox="1">
            <a:spLocks noChangeArrowheads="1"/>
          </p:cNvSpPr>
          <p:nvPr/>
        </p:nvSpPr>
        <p:spPr bwMode="auto">
          <a:xfrm>
            <a:off x="1216025" y="6086475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0</a:t>
            </a:r>
          </a:p>
        </p:txBody>
      </p:sp>
      <p:sp>
        <p:nvSpPr>
          <p:cNvPr id="14354" name="Text Box 15"/>
          <p:cNvSpPr txBox="1">
            <a:spLocks noChangeArrowheads="1"/>
          </p:cNvSpPr>
          <p:nvPr/>
        </p:nvSpPr>
        <p:spPr bwMode="auto">
          <a:xfrm>
            <a:off x="1901825" y="5400675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C</a:t>
            </a:r>
          </a:p>
        </p:txBody>
      </p:sp>
      <p:sp>
        <p:nvSpPr>
          <p:cNvPr id="14355" name="Text Box 16"/>
          <p:cNvSpPr txBox="1">
            <a:spLocks noChangeArrowheads="1"/>
          </p:cNvSpPr>
          <p:nvPr/>
        </p:nvSpPr>
        <p:spPr bwMode="auto">
          <a:xfrm>
            <a:off x="1749425" y="52578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14356" name="Text Box 17"/>
          <p:cNvSpPr txBox="1">
            <a:spLocks noChangeArrowheads="1"/>
          </p:cNvSpPr>
          <p:nvPr/>
        </p:nvSpPr>
        <p:spPr bwMode="auto">
          <a:xfrm>
            <a:off x="3121025" y="1711325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14357" name="Text Box 18"/>
          <p:cNvSpPr txBox="1">
            <a:spLocks noChangeArrowheads="1"/>
          </p:cNvSpPr>
          <p:nvPr/>
        </p:nvSpPr>
        <p:spPr bwMode="auto">
          <a:xfrm>
            <a:off x="3365500" y="17018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B</a:t>
            </a:r>
          </a:p>
        </p:txBody>
      </p:sp>
      <p:sp>
        <p:nvSpPr>
          <p:cNvPr id="14358" name="Line 19"/>
          <p:cNvSpPr>
            <a:spLocks noChangeShapeType="1"/>
          </p:cNvSpPr>
          <p:nvPr/>
        </p:nvSpPr>
        <p:spPr bwMode="auto">
          <a:xfrm flipV="1">
            <a:off x="2895600" y="2006600"/>
            <a:ext cx="2070100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9" name="Text Box 20"/>
          <p:cNvSpPr txBox="1">
            <a:spLocks noChangeArrowheads="1"/>
          </p:cNvSpPr>
          <p:nvPr/>
        </p:nvSpPr>
        <p:spPr bwMode="auto">
          <a:xfrm>
            <a:off x="4191000" y="2590800"/>
            <a:ext cx="2879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Preference Direction</a:t>
            </a:r>
          </a:p>
        </p:txBody>
      </p:sp>
      <p:sp>
        <p:nvSpPr>
          <p:cNvPr id="204830" name="AutoShape 30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4338" name="Object 31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7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61" name="Picture 32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2" name="Picture 33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3" name="Picture 34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339" name="Object 35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8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4" name="Text Box 36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4365" name="Picture 37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9" name="AutoShape 39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Interior Consumer Optimum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BBC8EE1-83DF-49EA-9813-ABC835B631CE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16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3517900" y="3606800"/>
            <a:ext cx="260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</a:t>
            </a:r>
          </a:p>
        </p:txBody>
      </p:sp>
      <p:sp>
        <p:nvSpPr>
          <p:cNvPr id="15366" name="Text Box 8"/>
          <p:cNvSpPr txBox="1">
            <a:spLocks noChangeArrowheads="1"/>
          </p:cNvSpPr>
          <p:nvPr/>
        </p:nvSpPr>
        <p:spPr bwMode="auto">
          <a:xfrm>
            <a:off x="2819400" y="60610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2400" b="1">
              <a:latin typeface="Calibri" pitchFamily="-109" charset="0"/>
            </a:endParaRPr>
          </a:p>
        </p:txBody>
      </p:sp>
      <p:sp>
        <p:nvSpPr>
          <p:cNvPr id="204830" name="AutoShape 30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5362" name="Object 31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5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8" name="Picture 32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33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34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363" name="Object 35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6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1" name="Text Box 36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5372" name="Picture 37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9" name="AutoShape 39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Interior Consumer Optimum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pic>
        <p:nvPicPr>
          <p:cNvPr id="15374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524000"/>
            <a:ext cx="580072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625F40-145D-4ED2-A462-65138B7FF5CC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17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graphicFrame>
        <p:nvGraphicFramePr>
          <p:cNvPr id="16386" name="Object 4"/>
          <p:cNvGraphicFramePr>
            <a:graphicFrameLocks noChangeAspect="1"/>
          </p:cNvGraphicFramePr>
          <p:nvPr/>
        </p:nvGraphicFramePr>
        <p:xfrm>
          <a:off x="9261475" y="3486150"/>
          <a:ext cx="5451475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4" name="Document" r:id="rId3" imgW="5466240" imgH="607320" progId="Word.Document.8">
                  <p:embed/>
                </p:oleObj>
              </mc:Choice>
              <mc:Fallback>
                <p:oleObj name="Document" r:id="rId3" imgW="5466240" imgH="607320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61475" y="3486150"/>
                        <a:ext cx="5451475" cy="608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840" name="AutoShape 16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6387" name="Object 17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5" name="Clip" r:id="rId5" imgW="1819440" imgH="1816920" progId="MS_ClipArt_Gallery.2">
                  <p:embed/>
                </p:oleObj>
              </mc:Choice>
              <mc:Fallback>
                <p:oleObj name="Clip" r:id="rId5" imgW="1819440" imgH="1816920" progId="MS_ClipArt_Gallery.2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91" name="Picture 18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9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20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388" name="Object 21">
            <a:hlinkClick r:id="rId10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6" name="Clip" r:id="rId11" imgW="1819440" imgH="1815840" progId="MS_ClipArt_Gallery.2">
                  <p:embed/>
                </p:oleObj>
              </mc:Choice>
              <mc:Fallback>
                <p:oleObj name="Clip" r:id="rId11" imgW="1819440" imgH="1815840" progId="MS_ClipArt_Gallery.2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4" name="Text Box 22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6395" name="Picture 23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6" name="Group 53"/>
          <p:cNvGrpSpPr>
            <a:grpSpLocks/>
          </p:cNvGrpSpPr>
          <p:nvPr/>
        </p:nvGrpSpPr>
        <p:grpSpPr bwMode="auto">
          <a:xfrm>
            <a:off x="762000" y="4010025"/>
            <a:ext cx="7543800" cy="2286000"/>
            <a:chOff x="480" y="2496"/>
            <a:chExt cx="4752" cy="1440"/>
          </a:xfrm>
        </p:grpSpPr>
        <p:sp>
          <p:nvSpPr>
            <p:cNvPr id="16404" name="Text Box 3"/>
            <p:cNvSpPr txBox="1">
              <a:spLocks noChangeArrowheads="1"/>
            </p:cNvSpPr>
            <p:nvPr/>
          </p:nvSpPr>
          <p:spPr bwMode="auto">
            <a:xfrm>
              <a:off x="658" y="2613"/>
              <a:ext cx="105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400" b="1">
                  <a:latin typeface="Calibri" pitchFamily="-109" charset="0"/>
                </a:rPr>
                <a:t>Basket A:</a:t>
              </a:r>
            </a:p>
          </p:txBody>
        </p:sp>
        <p:sp>
          <p:nvSpPr>
            <p:cNvPr id="16405" name="Text Box 5"/>
            <p:cNvSpPr txBox="1">
              <a:spLocks noChangeArrowheads="1"/>
            </p:cNvSpPr>
            <p:nvPr/>
          </p:nvSpPr>
          <p:spPr bwMode="auto">
            <a:xfrm>
              <a:off x="1657" y="2613"/>
              <a:ext cx="3360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 sz="2400">
                  <a:latin typeface="Calibri" pitchFamily="-109" charset="0"/>
                </a:rPr>
                <a:t>MRS</a:t>
              </a:r>
              <a:r>
                <a:rPr lang="en-US" altLang="en-US" sz="2400" baseline="-25000">
                  <a:latin typeface="Calibri" pitchFamily="-109" charset="0"/>
                </a:rPr>
                <a:t>x,y</a:t>
              </a:r>
              <a:r>
                <a:rPr lang="en-US" altLang="en-US" sz="2400">
                  <a:latin typeface="Calibri" pitchFamily="-109" charset="0"/>
                </a:rPr>
                <a:t> = MU</a:t>
              </a:r>
              <a:r>
                <a:rPr lang="en-US" altLang="en-US" sz="2400" baseline="-25000">
                  <a:latin typeface="Calibri" pitchFamily="-109" charset="0"/>
                </a:rPr>
                <a:t>x</a:t>
              </a:r>
              <a:r>
                <a:rPr lang="en-US" altLang="en-US" sz="2400">
                  <a:latin typeface="Calibri" pitchFamily="-109" charset="0"/>
                </a:rPr>
                <a:t>/MU</a:t>
              </a:r>
              <a:r>
                <a:rPr lang="en-US" altLang="en-US" sz="2400" baseline="-25000">
                  <a:latin typeface="Calibri" pitchFamily="-109" charset="0"/>
                </a:rPr>
                <a:t>y</a:t>
              </a:r>
              <a:r>
                <a:rPr lang="en-US" altLang="en-US" sz="2400">
                  <a:latin typeface="Calibri" pitchFamily="-109" charset="0"/>
                </a:rPr>
                <a:t> = Y/X = 4/4 = 1</a:t>
              </a:r>
            </a:p>
            <a:p>
              <a:r>
                <a:rPr lang="en-US" altLang="en-US" sz="2400">
                  <a:latin typeface="Calibri" pitchFamily="-109" charset="0"/>
                </a:rPr>
                <a:t>Slope of budget line = -P</a:t>
              </a:r>
              <a:r>
                <a:rPr lang="en-US" altLang="en-US" sz="2400" baseline="-25000">
                  <a:latin typeface="Calibri" pitchFamily="-109" charset="0"/>
                </a:rPr>
                <a:t>x</a:t>
              </a:r>
              <a:r>
                <a:rPr lang="en-US" altLang="en-US" sz="2400">
                  <a:latin typeface="Calibri" pitchFamily="-109" charset="0"/>
                </a:rPr>
                <a:t>/P</a:t>
              </a:r>
              <a:r>
                <a:rPr lang="en-US" altLang="en-US" sz="2400" baseline="-25000">
                  <a:latin typeface="Calibri" pitchFamily="-109" charset="0"/>
                </a:rPr>
                <a:t>y</a:t>
              </a:r>
              <a:r>
                <a:rPr lang="en-US" altLang="en-US" sz="2400">
                  <a:latin typeface="Calibri" pitchFamily="-109" charset="0"/>
                </a:rPr>
                <a:t> = -1/4</a:t>
              </a:r>
            </a:p>
          </p:txBody>
        </p:sp>
        <p:sp>
          <p:nvSpPr>
            <p:cNvPr id="16406" name="Text Box 6"/>
            <p:cNvSpPr txBox="1">
              <a:spLocks noChangeArrowheads="1"/>
            </p:cNvSpPr>
            <p:nvPr/>
          </p:nvSpPr>
          <p:spPr bwMode="auto">
            <a:xfrm>
              <a:off x="649" y="3477"/>
              <a:ext cx="112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400" b="1">
                  <a:latin typeface="Calibri" pitchFamily="-109" charset="0"/>
                </a:rPr>
                <a:t>Basket B:</a:t>
              </a:r>
            </a:p>
          </p:txBody>
        </p:sp>
        <p:sp>
          <p:nvSpPr>
            <p:cNvPr id="16407" name="Text Box 7"/>
            <p:cNvSpPr txBox="1">
              <a:spLocks noChangeArrowheads="1"/>
            </p:cNvSpPr>
            <p:nvPr/>
          </p:nvSpPr>
          <p:spPr bwMode="auto">
            <a:xfrm>
              <a:off x="1661" y="3496"/>
              <a:ext cx="336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 sz="2400">
                  <a:latin typeface="Calibri" pitchFamily="-109" charset="0"/>
                </a:rPr>
                <a:t>MRS</a:t>
              </a:r>
              <a:r>
                <a:rPr lang="en-US" altLang="en-US" sz="2400" baseline="-25000">
                  <a:latin typeface="Calibri" pitchFamily="-109" charset="0"/>
                </a:rPr>
                <a:t>x,y</a:t>
              </a:r>
              <a:r>
                <a:rPr lang="en-US" altLang="en-US" sz="2400">
                  <a:latin typeface="Calibri" pitchFamily="-109" charset="0"/>
                </a:rPr>
                <a:t> = MU</a:t>
              </a:r>
              <a:r>
                <a:rPr lang="en-US" altLang="en-US" sz="2400" baseline="-25000">
                  <a:latin typeface="Calibri" pitchFamily="-109" charset="0"/>
                </a:rPr>
                <a:t>x</a:t>
              </a:r>
              <a:r>
                <a:rPr lang="en-US" altLang="en-US" sz="2400">
                  <a:latin typeface="Calibri" pitchFamily="-109" charset="0"/>
                </a:rPr>
                <a:t>/MU</a:t>
              </a:r>
              <a:r>
                <a:rPr lang="en-US" altLang="en-US" sz="2400" baseline="-25000">
                  <a:latin typeface="Calibri" pitchFamily="-109" charset="0"/>
                </a:rPr>
                <a:t>y</a:t>
              </a:r>
              <a:r>
                <a:rPr lang="en-US" altLang="en-US" sz="2400">
                  <a:latin typeface="Calibri" pitchFamily="-109" charset="0"/>
                </a:rPr>
                <a:t> = Y/X = 1/4</a:t>
              </a:r>
            </a:p>
          </p:txBody>
        </p:sp>
        <p:sp>
          <p:nvSpPr>
            <p:cNvPr id="16408" name="Rectangle 24"/>
            <p:cNvSpPr>
              <a:spLocks noChangeArrowheads="1"/>
            </p:cNvSpPr>
            <p:nvPr/>
          </p:nvSpPr>
          <p:spPr bwMode="auto">
            <a:xfrm>
              <a:off x="480" y="2496"/>
              <a:ext cx="4752" cy="1440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>
                <a:latin typeface="Calibri" pitchFamily="-109" charset="0"/>
              </a:endParaRPr>
            </a:p>
          </p:txBody>
        </p:sp>
      </p:grpSp>
      <p:sp>
        <p:nvSpPr>
          <p:cNvPr id="205849" name="AutoShape 2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Interior Consumer Optimum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16398" name="WordArt 44"/>
          <p:cNvSpPr>
            <a:spLocks noChangeArrowheads="1" noChangeShapeType="1" noTextEdit="1"/>
          </p:cNvSpPr>
          <p:nvPr/>
        </p:nvSpPr>
        <p:spPr bwMode="auto">
          <a:xfrm>
            <a:off x="3276600" y="1219200"/>
            <a:ext cx="2352675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Assumptions</a:t>
            </a:r>
          </a:p>
        </p:txBody>
      </p:sp>
      <p:grpSp>
        <p:nvGrpSpPr>
          <p:cNvPr id="16399" name="Group 51"/>
          <p:cNvGrpSpPr>
            <a:grpSpLocks/>
          </p:cNvGrpSpPr>
          <p:nvPr/>
        </p:nvGrpSpPr>
        <p:grpSpPr bwMode="auto">
          <a:xfrm>
            <a:off x="1676400" y="1905000"/>
            <a:ext cx="5751513" cy="2032000"/>
            <a:chOff x="1104" y="1248"/>
            <a:chExt cx="3623" cy="1280"/>
          </a:xfrm>
        </p:grpSpPr>
        <p:sp>
          <p:nvSpPr>
            <p:cNvPr id="16401" name="Text Box 43"/>
            <p:cNvSpPr txBox="1">
              <a:spLocks noChangeArrowheads="1"/>
            </p:cNvSpPr>
            <p:nvPr/>
          </p:nvSpPr>
          <p:spPr bwMode="auto">
            <a:xfrm>
              <a:off x="1104" y="1248"/>
              <a:ext cx="3623" cy="1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buFontTx/>
                <a:buChar char="•"/>
              </a:pPr>
              <a:r>
                <a:rPr lang="en-US" altLang="en-US">
                  <a:latin typeface="Calibri" pitchFamily="-109" charset="0"/>
                </a:rPr>
                <a:t> U (X,Y) = XY and MU</a:t>
              </a:r>
              <a:r>
                <a:rPr lang="en-US" altLang="en-US" baseline="-25000">
                  <a:latin typeface="Calibri" pitchFamily="-109" charset="0"/>
                </a:rPr>
                <a:t>x</a:t>
              </a:r>
              <a:r>
                <a:rPr lang="en-US" altLang="en-US">
                  <a:latin typeface="Calibri" pitchFamily="-109" charset="0"/>
                </a:rPr>
                <a:t> = Y while MU</a:t>
              </a:r>
              <a:r>
                <a:rPr lang="en-US" altLang="en-US" baseline="-25000">
                  <a:latin typeface="Calibri" pitchFamily="-109" charset="0"/>
                </a:rPr>
                <a:t>y</a:t>
              </a:r>
              <a:r>
                <a:rPr lang="en-US" altLang="en-US">
                  <a:latin typeface="Calibri" pitchFamily="-109" charset="0"/>
                </a:rPr>
                <a:t> = X</a:t>
              </a:r>
            </a:p>
            <a:p>
              <a:pPr eaLnBrk="1" hangingPunct="1">
                <a:buFontTx/>
                <a:buChar char="•"/>
              </a:pPr>
              <a:r>
                <a:rPr lang="en-US" altLang="en-US">
                  <a:latin typeface="Calibri" pitchFamily="-109" charset="0"/>
                </a:rPr>
                <a:t> I = $1,000</a:t>
              </a:r>
            </a:p>
            <a:p>
              <a:pPr eaLnBrk="1" hangingPunct="1">
                <a:buFontTx/>
                <a:buChar char="•"/>
              </a:pPr>
              <a:r>
                <a:rPr lang="en-US" altLang="en-US">
                  <a:latin typeface="Calibri" pitchFamily="-109" charset="0"/>
                </a:rPr>
                <a:t> P  = $50 and P  = $200</a:t>
              </a:r>
            </a:p>
            <a:p>
              <a:pPr eaLnBrk="1" hangingPunct="1">
                <a:buFontTx/>
                <a:buChar char="•"/>
              </a:pPr>
              <a:r>
                <a:rPr lang="en-US" altLang="en-US">
                  <a:latin typeface="Calibri" pitchFamily="-109" charset="0"/>
                </a:rPr>
                <a:t> Basket A contains (X=4, Y=4)</a:t>
              </a:r>
            </a:p>
            <a:p>
              <a:pPr eaLnBrk="1" hangingPunct="1">
                <a:buFontTx/>
                <a:buChar char="•"/>
              </a:pPr>
              <a:r>
                <a:rPr lang="en-US" altLang="en-US">
                  <a:latin typeface="Calibri" pitchFamily="-109" charset="0"/>
                </a:rPr>
                <a:t> Basket B contains (X=10, Y=2.5)</a:t>
              </a:r>
            </a:p>
            <a:p>
              <a:pPr eaLnBrk="1" hangingPunct="1">
                <a:buFontTx/>
                <a:buChar char="•"/>
              </a:pPr>
              <a:r>
                <a:rPr lang="en-US" altLang="en-US">
                  <a:latin typeface="Calibri" pitchFamily="-109" charset="0"/>
                </a:rPr>
                <a:t> Question: </a:t>
              </a:r>
            </a:p>
            <a:p>
              <a:pPr lvl="1" eaLnBrk="1" hangingPunct="1">
                <a:buFontTx/>
                <a:buChar char="•"/>
              </a:pPr>
              <a:r>
                <a:rPr lang="en-US" altLang="en-US" i="1">
                  <a:latin typeface="Calibri" pitchFamily="-109" charset="0"/>
                </a:rPr>
                <a:t> Is either basket the optimal choice for the consumer?</a:t>
              </a:r>
            </a:p>
          </p:txBody>
        </p:sp>
        <p:sp>
          <p:nvSpPr>
            <p:cNvPr id="16402" name="Text Box 49"/>
            <p:cNvSpPr txBox="1">
              <a:spLocks noChangeArrowheads="1"/>
            </p:cNvSpPr>
            <p:nvPr/>
          </p:nvSpPr>
          <p:spPr bwMode="auto">
            <a:xfrm>
              <a:off x="1255" y="1669"/>
              <a:ext cx="1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900">
                  <a:latin typeface="Calibri" pitchFamily="-109" charset="0"/>
                </a:rPr>
                <a:t>X</a:t>
              </a:r>
            </a:p>
          </p:txBody>
        </p:sp>
        <p:sp>
          <p:nvSpPr>
            <p:cNvPr id="16403" name="Text Box 50"/>
            <p:cNvSpPr txBox="1">
              <a:spLocks noChangeArrowheads="1"/>
            </p:cNvSpPr>
            <p:nvPr/>
          </p:nvSpPr>
          <p:spPr bwMode="auto">
            <a:xfrm>
              <a:off x="2016" y="1673"/>
              <a:ext cx="1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900">
                  <a:latin typeface="Calibri" pitchFamily="-109" charset="0"/>
                </a:rPr>
                <a:t>Y</a:t>
              </a:r>
            </a:p>
          </p:txBody>
        </p:sp>
      </p:grpSp>
      <p:sp>
        <p:nvSpPr>
          <p:cNvPr id="16400" name="Line 52"/>
          <p:cNvSpPr>
            <a:spLocks noChangeShapeType="1"/>
          </p:cNvSpPr>
          <p:nvPr/>
        </p:nvSpPr>
        <p:spPr bwMode="auto">
          <a:xfrm>
            <a:off x="2286000" y="1811338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B5140EE-A4B4-4995-ACD6-5DFCB0F5CC43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18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17413" name="Line 2"/>
          <p:cNvSpPr>
            <a:spLocks noChangeShapeType="1"/>
          </p:cNvSpPr>
          <p:nvPr/>
        </p:nvSpPr>
        <p:spPr bwMode="auto">
          <a:xfrm>
            <a:off x="838200" y="6172200"/>
            <a:ext cx="5867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4" name="Line 3"/>
          <p:cNvSpPr>
            <a:spLocks noChangeShapeType="1"/>
          </p:cNvSpPr>
          <p:nvPr/>
        </p:nvSpPr>
        <p:spPr bwMode="auto">
          <a:xfrm flipV="1">
            <a:off x="838200" y="1190625"/>
            <a:ext cx="47625" cy="4981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5" name="Line 4"/>
          <p:cNvSpPr>
            <a:spLocks noChangeShapeType="1"/>
          </p:cNvSpPr>
          <p:nvPr/>
        </p:nvSpPr>
        <p:spPr bwMode="auto">
          <a:xfrm>
            <a:off x="838200" y="4724400"/>
            <a:ext cx="5102225" cy="144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6" name="Text Box 5"/>
          <p:cNvSpPr txBox="1">
            <a:spLocks noChangeArrowheads="1"/>
          </p:cNvSpPr>
          <p:nvPr/>
        </p:nvSpPr>
        <p:spPr bwMode="auto">
          <a:xfrm>
            <a:off x="390525" y="1133475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Y</a:t>
            </a:r>
          </a:p>
        </p:txBody>
      </p:sp>
      <p:sp>
        <p:nvSpPr>
          <p:cNvPr id="17417" name="Text Box 6"/>
          <p:cNvSpPr txBox="1">
            <a:spLocks noChangeArrowheads="1"/>
          </p:cNvSpPr>
          <p:nvPr/>
        </p:nvSpPr>
        <p:spPr bwMode="auto">
          <a:xfrm>
            <a:off x="6781800" y="59436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X</a:t>
            </a:r>
          </a:p>
        </p:txBody>
      </p:sp>
      <p:sp>
        <p:nvSpPr>
          <p:cNvPr id="17418" name="Text Box 7"/>
          <p:cNvSpPr txBox="1">
            <a:spLocks noChangeArrowheads="1"/>
          </p:cNvSpPr>
          <p:nvPr/>
        </p:nvSpPr>
        <p:spPr bwMode="auto">
          <a:xfrm>
            <a:off x="2819400" y="3581400"/>
            <a:ext cx="260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</a:t>
            </a:r>
          </a:p>
        </p:txBody>
      </p:sp>
      <p:sp>
        <p:nvSpPr>
          <p:cNvPr id="17419" name="Text Box 8"/>
          <p:cNvSpPr txBox="1">
            <a:spLocks noChangeArrowheads="1"/>
          </p:cNvSpPr>
          <p:nvPr/>
        </p:nvSpPr>
        <p:spPr bwMode="auto">
          <a:xfrm>
            <a:off x="3108325" y="61372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2400" b="1">
              <a:latin typeface="Calibri" pitchFamily="-109" charset="0"/>
            </a:endParaRPr>
          </a:p>
        </p:txBody>
      </p:sp>
      <p:sp>
        <p:nvSpPr>
          <p:cNvPr id="17420" name="Arc 9"/>
          <p:cNvSpPr>
            <a:spLocks/>
          </p:cNvSpPr>
          <p:nvPr/>
        </p:nvSpPr>
        <p:spPr bwMode="auto">
          <a:xfrm>
            <a:off x="2344738" y="3352800"/>
            <a:ext cx="2824162" cy="2479675"/>
          </a:xfrm>
          <a:custGeom>
            <a:avLst/>
            <a:gdLst>
              <a:gd name="T0" fmla="*/ 2147483647 w 20630"/>
              <a:gd name="T1" fmla="*/ 2147483647 h 21569"/>
              <a:gd name="T2" fmla="*/ 0 w 20630"/>
              <a:gd name="T3" fmla="*/ 2147483647 h 21569"/>
              <a:gd name="T4" fmla="*/ 2147483647 w 20630"/>
              <a:gd name="T5" fmla="*/ 0 h 21569"/>
              <a:gd name="T6" fmla="*/ 0 60000 65536"/>
              <a:gd name="T7" fmla="*/ 0 60000 65536"/>
              <a:gd name="T8" fmla="*/ 0 60000 65536"/>
              <a:gd name="T9" fmla="*/ 0 w 20630"/>
              <a:gd name="T10" fmla="*/ 0 h 21569"/>
              <a:gd name="T11" fmla="*/ 20630 w 20630"/>
              <a:gd name="T12" fmla="*/ 21569 h 2156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630" h="21569" fill="none" extrusionOk="0">
                <a:moveTo>
                  <a:pt x="19479" y="21569"/>
                </a:moveTo>
                <a:cubicBezTo>
                  <a:pt x="10451" y="21088"/>
                  <a:pt x="2678" y="15034"/>
                  <a:pt x="-1" y="6400"/>
                </a:cubicBezTo>
              </a:path>
              <a:path w="20630" h="21569" stroke="0" extrusionOk="0">
                <a:moveTo>
                  <a:pt x="19479" y="21569"/>
                </a:moveTo>
                <a:cubicBezTo>
                  <a:pt x="10451" y="21088"/>
                  <a:pt x="2678" y="15034"/>
                  <a:pt x="-1" y="6400"/>
                </a:cubicBezTo>
                <a:lnTo>
                  <a:pt x="20630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21" name="Text Box 10"/>
          <p:cNvSpPr txBox="1">
            <a:spLocks noChangeArrowheads="1"/>
          </p:cNvSpPr>
          <p:nvPr/>
        </p:nvSpPr>
        <p:spPr bwMode="auto">
          <a:xfrm>
            <a:off x="3886200" y="52578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17422" name="Text Box 11"/>
          <p:cNvSpPr txBox="1">
            <a:spLocks noChangeArrowheads="1"/>
          </p:cNvSpPr>
          <p:nvPr/>
        </p:nvSpPr>
        <p:spPr bwMode="auto">
          <a:xfrm>
            <a:off x="2270125" y="37750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2400" b="1">
              <a:latin typeface="Calibri" pitchFamily="-109" charset="0"/>
            </a:endParaRPr>
          </a:p>
        </p:txBody>
      </p:sp>
      <p:sp>
        <p:nvSpPr>
          <p:cNvPr id="17423" name="Text Box 12"/>
          <p:cNvSpPr txBox="1">
            <a:spLocks noChangeArrowheads="1"/>
          </p:cNvSpPr>
          <p:nvPr/>
        </p:nvSpPr>
        <p:spPr bwMode="auto">
          <a:xfrm>
            <a:off x="4800600" y="5410200"/>
            <a:ext cx="1035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U = 25</a:t>
            </a:r>
          </a:p>
        </p:txBody>
      </p:sp>
      <p:sp>
        <p:nvSpPr>
          <p:cNvPr id="17424" name="Text Box 13"/>
          <p:cNvSpPr txBox="1">
            <a:spLocks noChangeArrowheads="1"/>
          </p:cNvSpPr>
          <p:nvPr/>
        </p:nvSpPr>
        <p:spPr bwMode="auto">
          <a:xfrm>
            <a:off x="517525" y="6061075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0</a:t>
            </a:r>
          </a:p>
        </p:txBody>
      </p:sp>
      <p:sp>
        <p:nvSpPr>
          <p:cNvPr id="17425" name="Line 14"/>
          <p:cNvSpPr>
            <a:spLocks noChangeShapeType="1"/>
          </p:cNvSpPr>
          <p:nvPr/>
        </p:nvSpPr>
        <p:spPr bwMode="auto">
          <a:xfrm>
            <a:off x="4114800" y="57150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26" name="Line 15"/>
          <p:cNvSpPr>
            <a:spLocks noChangeShapeType="1"/>
          </p:cNvSpPr>
          <p:nvPr/>
        </p:nvSpPr>
        <p:spPr bwMode="auto">
          <a:xfrm flipH="1">
            <a:off x="838200" y="5715000"/>
            <a:ext cx="3200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27" name="Text Box 16"/>
          <p:cNvSpPr txBox="1">
            <a:spLocks noChangeArrowheads="1"/>
          </p:cNvSpPr>
          <p:nvPr/>
        </p:nvSpPr>
        <p:spPr bwMode="auto">
          <a:xfrm>
            <a:off x="304800" y="5486400"/>
            <a:ext cx="565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2.5</a:t>
            </a:r>
          </a:p>
        </p:txBody>
      </p:sp>
      <p:sp>
        <p:nvSpPr>
          <p:cNvPr id="17428" name="Text Box 17"/>
          <p:cNvSpPr txBox="1">
            <a:spLocks noChangeArrowheads="1"/>
          </p:cNvSpPr>
          <p:nvPr/>
        </p:nvSpPr>
        <p:spPr bwMode="auto">
          <a:xfrm>
            <a:off x="3886200" y="6096000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10</a:t>
            </a:r>
          </a:p>
        </p:txBody>
      </p:sp>
      <p:sp>
        <p:nvSpPr>
          <p:cNvPr id="17429" name="Line 18"/>
          <p:cNvSpPr>
            <a:spLocks noChangeShapeType="1"/>
          </p:cNvSpPr>
          <p:nvPr/>
        </p:nvSpPr>
        <p:spPr bwMode="auto">
          <a:xfrm flipH="1">
            <a:off x="1219200" y="2859088"/>
            <a:ext cx="203200" cy="1941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0" name="Text Box 19"/>
          <p:cNvSpPr txBox="1">
            <a:spLocks noChangeArrowheads="1"/>
          </p:cNvSpPr>
          <p:nvPr/>
        </p:nvSpPr>
        <p:spPr bwMode="auto">
          <a:xfrm>
            <a:off x="1387475" y="2692400"/>
            <a:ext cx="19573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50X + 200Y = I</a:t>
            </a:r>
          </a:p>
        </p:txBody>
      </p:sp>
      <p:sp>
        <p:nvSpPr>
          <p:cNvPr id="207902" name="AutoShape 30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7410" name="Object 31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0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32" name="Picture 32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Picture 33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4" name="Picture 34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7411" name="Object 35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1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35" name="Text Box 36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7436" name="Picture 37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910" name="AutoShape 3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Interior Consumer Optimum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17438" name="WordArt 39"/>
          <p:cNvSpPr>
            <a:spLocks noChangeArrowheads="1" noChangeShapeType="1" noTextEdit="1"/>
          </p:cNvSpPr>
          <p:nvPr/>
        </p:nvSpPr>
        <p:spPr bwMode="auto">
          <a:xfrm>
            <a:off x="3276600" y="1219200"/>
            <a:ext cx="2352675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Example</a:t>
            </a:r>
          </a:p>
        </p:txBody>
      </p:sp>
      <p:sp>
        <p:nvSpPr>
          <p:cNvPr id="17439" name="Line 40"/>
          <p:cNvSpPr>
            <a:spLocks noChangeShapeType="1"/>
          </p:cNvSpPr>
          <p:nvPr/>
        </p:nvSpPr>
        <p:spPr bwMode="auto">
          <a:xfrm>
            <a:off x="2286000" y="1811338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6CE041-4957-4477-9B35-DEE736E16263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19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5937250" y="4438650"/>
          <a:ext cx="688975" cy="30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4" name="Document" r:id="rId3" imgW="690840" imgH="304920" progId="Word.Document.8">
                  <p:embed/>
                </p:oleObj>
              </mc:Choice>
              <mc:Fallback>
                <p:oleObj name="Document" r:id="rId3" imgW="690840" imgH="30492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7250" y="4438650"/>
                        <a:ext cx="688975" cy="303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Text Box 5"/>
          <p:cNvSpPr txBox="1">
            <a:spLocks noChangeArrowheads="1"/>
          </p:cNvSpPr>
          <p:nvPr/>
        </p:nvSpPr>
        <p:spPr bwMode="auto">
          <a:xfrm>
            <a:off x="762000" y="2781300"/>
            <a:ext cx="6767513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3200" i="1">
                <a:latin typeface="Calibri" pitchFamily="-109" charset="0"/>
              </a:rPr>
              <a:t>“At the optimal basket, each good gives equal bang for the buck”</a:t>
            </a: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3087688" y="5199063"/>
            <a:ext cx="3019425" cy="8223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400">
                <a:solidFill>
                  <a:srgbClr val="000000"/>
                </a:solidFill>
                <a:latin typeface="Calibri" pitchFamily="-109" charset="0"/>
              </a:rPr>
              <a:t>1.  MU</a:t>
            </a:r>
            <a:r>
              <a:rPr lang="en-US" altLang="en-US" sz="2400" baseline="-25000">
                <a:solidFill>
                  <a:srgbClr val="000000"/>
                </a:solidFill>
                <a:latin typeface="Calibri" pitchFamily="-109" charset="0"/>
              </a:rPr>
              <a:t>x</a:t>
            </a:r>
            <a:r>
              <a:rPr lang="en-US" altLang="en-US" sz="2400">
                <a:solidFill>
                  <a:srgbClr val="000000"/>
                </a:solidFill>
                <a:latin typeface="Calibri" pitchFamily="-109" charset="0"/>
              </a:rPr>
              <a:t>/P</a:t>
            </a:r>
            <a:r>
              <a:rPr lang="en-US" altLang="en-US" sz="2400" baseline="-25000">
                <a:solidFill>
                  <a:srgbClr val="000000"/>
                </a:solidFill>
                <a:latin typeface="Calibri" pitchFamily="-109" charset="0"/>
              </a:rPr>
              <a:t>x</a:t>
            </a:r>
            <a:r>
              <a:rPr lang="en-US" altLang="en-US" sz="2400">
                <a:solidFill>
                  <a:srgbClr val="000000"/>
                </a:solidFill>
                <a:latin typeface="Calibri" pitchFamily="-109" charset="0"/>
              </a:rPr>
              <a:t> = MU</a:t>
            </a:r>
            <a:r>
              <a:rPr lang="en-US" altLang="en-US" sz="2400" baseline="-25000">
                <a:solidFill>
                  <a:srgbClr val="000000"/>
                </a:solidFill>
                <a:latin typeface="Calibri" pitchFamily="-109" charset="0"/>
              </a:rPr>
              <a:t>Y</a:t>
            </a:r>
            <a:r>
              <a:rPr lang="en-US" altLang="en-US" sz="2400">
                <a:solidFill>
                  <a:srgbClr val="000000"/>
                </a:solidFill>
                <a:latin typeface="Calibri" pitchFamily="-109" charset="0"/>
              </a:rPr>
              <a:t>/P</a:t>
            </a:r>
            <a:r>
              <a:rPr lang="en-US" altLang="en-US" sz="2400" baseline="-25000">
                <a:solidFill>
                  <a:srgbClr val="000000"/>
                </a:solidFill>
                <a:latin typeface="Calibri" pitchFamily="-109" charset="0"/>
              </a:rPr>
              <a:t>Y</a:t>
            </a:r>
            <a:endParaRPr lang="en-US" altLang="en-US" sz="2400">
              <a:solidFill>
                <a:srgbClr val="000000"/>
              </a:solidFill>
              <a:latin typeface="Calibri" pitchFamily="-109" charset="0"/>
            </a:endParaRPr>
          </a:p>
          <a:p>
            <a:r>
              <a:rPr lang="en-US" altLang="en-US" sz="2400">
                <a:solidFill>
                  <a:srgbClr val="000000"/>
                </a:solidFill>
                <a:latin typeface="Calibri" pitchFamily="-109" charset="0"/>
              </a:rPr>
              <a:t>2.  P</a:t>
            </a:r>
            <a:r>
              <a:rPr lang="en-US" altLang="en-US" sz="2400" baseline="-25000">
                <a:solidFill>
                  <a:srgbClr val="000000"/>
                </a:solidFill>
                <a:latin typeface="Calibri" pitchFamily="-109" charset="0"/>
              </a:rPr>
              <a:t>x</a:t>
            </a:r>
            <a:r>
              <a:rPr lang="en-US" altLang="en-US" sz="2400">
                <a:solidFill>
                  <a:srgbClr val="000000"/>
                </a:solidFill>
                <a:latin typeface="Calibri" pitchFamily="-109" charset="0"/>
              </a:rPr>
              <a:t>X + P</a:t>
            </a:r>
            <a:r>
              <a:rPr lang="en-US" altLang="en-US" sz="2400" baseline="-25000">
                <a:solidFill>
                  <a:srgbClr val="000000"/>
                </a:solidFill>
                <a:latin typeface="Calibri" pitchFamily="-109" charset="0"/>
              </a:rPr>
              <a:t>y</a:t>
            </a:r>
            <a:r>
              <a:rPr lang="en-US" altLang="en-US" sz="2400">
                <a:solidFill>
                  <a:srgbClr val="000000"/>
                </a:solidFill>
                <a:latin typeface="Calibri" pitchFamily="-109" charset="0"/>
              </a:rPr>
              <a:t>Y = I</a:t>
            </a:r>
          </a:p>
        </p:txBody>
      </p:sp>
      <p:sp>
        <p:nvSpPr>
          <p:cNvPr id="18440" name="Text Box 7"/>
          <p:cNvSpPr txBox="1">
            <a:spLocks noChangeArrowheads="1"/>
          </p:cNvSpPr>
          <p:nvPr/>
        </p:nvSpPr>
        <p:spPr bwMode="auto">
          <a:xfrm>
            <a:off x="989013" y="4137025"/>
            <a:ext cx="7207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>
                <a:latin typeface="Calibri" pitchFamily="-109" charset="0"/>
              </a:rPr>
              <a:t>Now, we have two equations to solve for two unknowns </a:t>
            </a:r>
            <a:r>
              <a:rPr lang="en-US" altLang="en-US" sz="2400" i="1">
                <a:latin typeface="Calibri" pitchFamily="-109" charset="0"/>
              </a:rPr>
              <a:t>(quantities of X and Y in the optimal basket):	</a:t>
            </a:r>
          </a:p>
        </p:txBody>
      </p:sp>
      <p:sp>
        <p:nvSpPr>
          <p:cNvPr id="208913" name="AutoShape 17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8435" name="Object 18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5" name="Clip" r:id="rId5" imgW="1819440" imgH="1816920" progId="MS_ClipArt_Gallery.2">
                  <p:embed/>
                </p:oleObj>
              </mc:Choice>
              <mc:Fallback>
                <p:oleObj name="Clip" r:id="rId5" imgW="1819440" imgH="1816920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42" name="Picture 19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20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21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436" name="Object 22">
            <a:hlinkClick r:id="rId10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6" name="Clip" r:id="rId11" imgW="1819440" imgH="1815840" progId="MS_ClipArt_Gallery.2">
                  <p:embed/>
                </p:oleObj>
              </mc:Choice>
              <mc:Fallback>
                <p:oleObj name="Clip" r:id="rId11" imgW="1819440" imgH="1815840" progId="MS_ClipArt_Gallery.2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5" name="Text Box 23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8446" name="Picture 24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921" name="AutoShape 2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Equal Slope Condition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18448" name="Text Box 5"/>
          <p:cNvSpPr txBox="1">
            <a:spLocks noChangeArrowheads="1"/>
          </p:cNvSpPr>
          <p:nvPr/>
        </p:nvSpPr>
        <p:spPr bwMode="auto">
          <a:xfrm>
            <a:off x="914400" y="1524000"/>
            <a:ext cx="67675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3200">
                <a:latin typeface="Calibri" pitchFamily="-109" charset="0"/>
              </a:rPr>
              <a:t>MU</a:t>
            </a:r>
            <a:r>
              <a:rPr lang="en-US" altLang="en-US" sz="3200" baseline="-25000">
                <a:latin typeface="Calibri" pitchFamily="-109" charset="0"/>
              </a:rPr>
              <a:t>x</a:t>
            </a:r>
            <a:r>
              <a:rPr lang="en-US" altLang="en-US" sz="3200">
                <a:latin typeface="Calibri" pitchFamily="-109" charset="0"/>
              </a:rPr>
              <a:t>/P</a:t>
            </a:r>
            <a:r>
              <a:rPr lang="en-US" altLang="en-US" sz="3200" baseline="-25000">
                <a:latin typeface="Calibri" pitchFamily="-109" charset="0"/>
              </a:rPr>
              <a:t>x</a:t>
            </a:r>
            <a:r>
              <a:rPr lang="en-US" altLang="en-US" sz="3200">
                <a:latin typeface="Calibri" pitchFamily="-109" charset="0"/>
              </a:rPr>
              <a:t> = MU</a:t>
            </a:r>
            <a:r>
              <a:rPr lang="en-US" altLang="en-US" sz="3200" baseline="-25000">
                <a:latin typeface="Calibri" pitchFamily="-109" charset="0"/>
              </a:rPr>
              <a:t>y</a:t>
            </a:r>
            <a:r>
              <a:rPr lang="en-US" altLang="en-US" sz="3200">
                <a:latin typeface="Calibri" pitchFamily="-109" charset="0"/>
              </a:rPr>
              <a:t>/P</a:t>
            </a:r>
            <a:r>
              <a:rPr lang="en-US" altLang="en-US" sz="3200" baseline="-25000">
                <a:latin typeface="Calibri" pitchFamily="-109" charset="0"/>
              </a:rPr>
              <a:t>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2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DC4382A-CAF9-4EF8-8C05-82D6BC5AA63A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20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19462" name="AutoShape 46"/>
          <p:cNvSpPr>
            <a:spLocks noChangeArrowheads="1"/>
          </p:cNvSpPr>
          <p:nvPr/>
        </p:nvSpPr>
        <p:spPr bwMode="auto">
          <a:xfrm>
            <a:off x="6705600" y="2895600"/>
            <a:ext cx="838200" cy="2667000"/>
          </a:xfrm>
          <a:prstGeom prst="curvedLeftArrow">
            <a:avLst>
              <a:gd name="adj1" fmla="val 63636"/>
              <a:gd name="adj2" fmla="val 127273"/>
              <a:gd name="adj3" fmla="val 33333"/>
            </a:avLst>
          </a:prstGeom>
          <a:solidFill>
            <a:srgbClr val="CACA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-109" charset="0"/>
            </a:endParaRPr>
          </a:p>
        </p:txBody>
      </p:sp>
      <p:graphicFrame>
        <p:nvGraphicFramePr>
          <p:cNvPr id="19458" name="Object 3"/>
          <p:cNvGraphicFramePr>
            <a:graphicFrameLocks noChangeAspect="1"/>
          </p:cNvGraphicFramePr>
          <p:nvPr/>
        </p:nvGraphicFramePr>
        <p:xfrm>
          <a:off x="-2452688" y="7497763"/>
          <a:ext cx="16192501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4" name="Document" r:id="rId3" imgW="4912200" imgH="300960" progId="Word.Document.8">
                  <p:embed/>
                </p:oleObj>
              </mc:Choice>
              <mc:Fallback>
                <p:oleObj name="Document" r:id="rId3" imgW="4912200" imgH="30096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452688" y="7497763"/>
                        <a:ext cx="16192501" cy="973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9944" name="AutoShape 24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19459" name="Object 25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5" name="Clip" r:id="rId5" imgW="1819440" imgH="1816920" progId="MS_ClipArt_Gallery.2">
                  <p:embed/>
                </p:oleObj>
              </mc:Choice>
              <mc:Fallback>
                <p:oleObj name="Clip" r:id="rId5" imgW="1819440" imgH="1816920" progId="MS_ClipArt_Gallery.2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64" name="Picture 26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27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28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460" name="Object 29">
            <a:hlinkClick r:id="rId10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6" name="Clip" r:id="rId11" imgW="1819440" imgH="1815840" progId="MS_ClipArt_Gallery.2">
                  <p:embed/>
                </p:oleObj>
              </mc:Choice>
              <mc:Fallback>
                <p:oleObj name="Clip" r:id="rId11" imgW="1819440" imgH="1815840" progId="MS_ClipArt_Gallery.2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7" name="Text Box 30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19468" name="Picture 31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952" name="AutoShape 3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Contained Optimization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09953" name="Text Box 33"/>
          <p:cNvSpPr txBox="1">
            <a:spLocks noChangeArrowheads="1"/>
          </p:cNvSpPr>
          <p:nvPr/>
        </p:nvSpPr>
        <p:spPr bwMode="auto">
          <a:xfrm>
            <a:off x="1524000" y="1524000"/>
            <a:ext cx="5867400" cy="22860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n-lt"/>
              </a:rPr>
              <a:t>What are the equations that the optimal consumption basket must fulfill if we want to represent the consumer’s choice among three goods? </a:t>
            </a:r>
          </a:p>
        </p:txBody>
      </p:sp>
      <p:grpSp>
        <p:nvGrpSpPr>
          <p:cNvPr id="19471" name="Group 45"/>
          <p:cNvGrpSpPr>
            <a:grpSpLocks/>
          </p:cNvGrpSpPr>
          <p:nvPr/>
        </p:nvGrpSpPr>
        <p:grpSpPr bwMode="auto">
          <a:xfrm>
            <a:off x="960438" y="4572000"/>
            <a:ext cx="6942137" cy="944563"/>
            <a:chOff x="806" y="2424"/>
            <a:chExt cx="4373" cy="595"/>
          </a:xfrm>
        </p:grpSpPr>
        <p:sp>
          <p:nvSpPr>
            <p:cNvPr id="19472" name="Text Box 34"/>
            <p:cNvSpPr txBox="1">
              <a:spLocks noChangeArrowheads="1"/>
            </p:cNvSpPr>
            <p:nvPr/>
          </p:nvSpPr>
          <p:spPr bwMode="auto">
            <a:xfrm>
              <a:off x="806" y="2424"/>
              <a:ext cx="4373" cy="595"/>
            </a:xfrm>
            <a:prstGeom prst="rect">
              <a:avLst/>
            </a:prstGeom>
            <a:noFill/>
            <a:ln w="28575">
              <a:solidFill>
                <a:schemeClr val="tx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buFontTx/>
                <a:buChar char="•"/>
              </a:pPr>
              <a:r>
                <a:rPr lang="en-US" altLang="en-US">
                  <a:latin typeface="Calibri" pitchFamily="-109" charset="0"/>
                </a:rPr>
                <a:t> MU  / P  = MU  / P  is an example of “marginal reasoning” to maximize</a:t>
              </a:r>
            </a:p>
            <a:p>
              <a:pPr eaLnBrk="1" hangingPunct="1">
                <a:buFontTx/>
                <a:buChar char="•"/>
              </a:pPr>
              <a:endParaRPr lang="en-US" altLang="en-US">
                <a:latin typeface="Calibri" pitchFamily="-109" charset="0"/>
              </a:endParaRPr>
            </a:p>
            <a:p>
              <a:pPr eaLnBrk="1" hangingPunct="1">
                <a:buFontTx/>
                <a:buChar char="•"/>
              </a:pPr>
              <a:r>
                <a:rPr lang="en-US" altLang="en-US">
                  <a:latin typeface="Calibri" pitchFamily="-109" charset="0"/>
                </a:rPr>
                <a:t> P  X + P  Y = I reflects the “constraint”</a:t>
              </a:r>
            </a:p>
          </p:txBody>
        </p:sp>
        <p:sp>
          <p:nvSpPr>
            <p:cNvPr id="19473" name="Text Box 37"/>
            <p:cNvSpPr txBox="1">
              <a:spLocks noChangeArrowheads="1"/>
            </p:cNvSpPr>
            <p:nvPr/>
          </p:nvSpPr>
          <p:spPr bwMode="auto">
            <a:xfrm>
              <a:off x="1112" y="2503"/>
              <a:ext cx="1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900">
                  <a:latin typeface="Calibri" pitchFamily="-109" charset="0"/>
                </a:rPr>
                <a:t>X</a:t>
              </a:r>
            </a:p>
          </p:txBody>
        </p:sp>
        <p:sp>
          <p:nvSpPr>
            <p:cNvPr id="19474" name="Text Box 39"/>
            <p:cNvSpPr txBox="1">
              <a:spLocks noChangeArrowheads="1"/>
            </p:cNvSpPr>
            <p:nvPr/>
          </p:nvSpPr>
          <p:spPr bwMode="auto">
            <a:xfrm>
              <a:off x="966" y="2860"/>
              <a:ext cx="1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900">
                  <a:latin typeface="Calibri" pitchFamily="-109" charset="0"/>
                </a:rPr>
                <a:t>X</a:t>
              </a:r>
            </a:p>
          </p:txBody>
        </p:sp>
        <p:sp>
          <p:nvSpPr>
            <p:cNvPr id="19475" name="Text Box 40"/>
            <p:cNvSpPr txBox="1">
              <a:spLocks noChangeArrowheads="1"/>
            </p:cNvSpPr>
            <p:nvPr/>
          </p:nvSpPr>
          <p:spPr bwMode="auto">
            <a:xfrm>
              <a:off x="1368" y="2857"/>
              <a:ext cx="1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900">
                  <a:latin typeface="Calibri" pitchFamily="-109" charset="0"/>
                </a:rPr>
                <a:t>Y</a:t>
              </a:r>
            </a:p>
          </p:txBody>
        </p:sp>
        <p:sp>
          <p:nvSpPr>
            <p:cNvPr id="19476" name="Text Box 42"/>
            <p:cNvSpPr txBox="1">
              <a:spLocks noChangeArrowheads="1"/>
            </p:cNvSpPr>
            <p:nvPr/>
          </p:nvSpPr>
          <p:spPr bwMode="auto">
            <a:xfrm>
              <a:off x="1318" y="2526"/>
              <a:ext cx="1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900">
                  <a:latin typeface="Calibri" pitchFamily="-109" charset="0"/>
                </a:rPr>
                <a:t>X</a:t>
              </a:r>
            </a:p>
          </p:txBody>
        </p:sp>
        <p:sp>
          <p:nvSpPr>
            <p:cNvPr id="19477" name="Text Box 43"/>
            <p:cNvSpPr txBox="1">
              <a:spLocks noChangeArrowheads="1"/>
            </p:cNvSpPr>
            <p:nvPr/>
          </p:nvSpPr>
          <p:spPr bwMode="auto">
            <a:xfrm>
              <a:off x="1986" y="2506"/>
              <a:ext cx="1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900">
                  <a:latin typeface="Calibri" pitchFamily="-109" charset="0"/>
                </a:rPr>
                <a:t>Y</a:t>
              </a:r>
            </a:p>
          </p:txBody>
        </p:sp>
        <p:sp>
          <p:nvSpPr>
            <p:cNvPr id="19478" name="Text Box 44"/>
            <p:cNvSpPr txBox="1">
              <a:spLocks noChangeArrowheads="1"/>
            </p:cNvSpPr>
            <p:nvPr/>
          </p:nvSpPr>
          <p:spPr bwMode="auto">
            <a:xfrm>
              <a:off x="1761" y="2519"/>
              <a:ext cx="1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altLang="en-US" sz="900">
                  <a:latin typeface="Calibri" pitchFamily="-109" charset="0"/>
                </a:rPr>
                <a:t>Y</a:t>
              </a:r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6098D88-A974-41CA-AA4F-00A08CF6278E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21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0486" name="AutoShape 46"/>
          <p:cNvSpPr>
            <a:spLocks noChangeArrowheads="1"/>
          </p:cNvSpPr>
          <p:nvPr/>
        </p:nvSpPr>
        <p:spPr bwMode="auto">
          <a:xfrm>
            <a:off x="6705600" y="2895600"/>
            <a:ext cx="838200" cy="2667000"/>
          </a:xfrm>
          <a:prstGeom prst="curvedLeftArrow">
            <a:avLst>
              <a:gd name="adj1" fmla="val 63636"/>
              <a:gd name="adj2" fmla="val 127273"/>
              <a:gd name="adj3" fmla="val 33333"/>
            </a:avLst>
          </a:prstGeom>
          <a:solidFill>
            <a:srgbClr val="CACA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-109" charset="0"/>
            </a:endParaRPr>
          </a:p>
        </p:txBody>
      </p:sp>
      <p:graphicFrame>
        <p:nvGraphicFramePr>
          <p:cNvPr id="20482" name="Object 3"/>
          <p:cNvGraphicFramePr>
            <a:graphicFrameLocks noChangeAspect="1"/>
          </p:cNvGraphicFramePr>
          <p:nvPr/>
        </p:nvGraphicFramePr>
        <p:xfrm>
          <a:off x="-2452688" y="7497763"/>
          <a:ext cx="16192501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1" name="Document" r:id="rId3" imgW="4912200" imgH="300960" progId="Word.Document.8">
                  <p:embed/>
                </p:oleObj>
              </mc:Choice>
              <mc:Fallback>
                <p:oleObj name="Document" r:id="rId3" imgW="4912200" imgH="30096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452688" y="7497763"/>
                        <a:ext cx="16192501" cy="973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9944" name="AutoShape 24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0483" name="Object 25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2" name="Clip" r:id="rId5" imgW="1819440" imgH="1816920" progId="MS_ClipArt_Gallery.2">
                  <p:embed/>
                </p:oleObj>
              </mc:Choice>
              <mc:Fallback>
                <p:oleObj name="Clip" r:id="rId5" imgW="1819440" imgH="1816920" progId="MS_ClipArt_Gallery.2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8" name="Picture 26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27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28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484" name="Object 29">
            <a:hlinkClick r:id="rId10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3" name="Clip" r:id="rId11" imgW="1819440" imgH="1815840" progId="MS_ClipArt_Gallery.2">
                  <p:embed/>
                </p:oleObj>
              </mc:Choice>
              <mc:Fallback>
                <p:oleObj name="Clip" r:id="rId11" imgW="1819440" imgH="1815840" progId="MS_ClipArt_Gallery.2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1" name="Text Box 30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0492" name="Picture 31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952" name="AutoShape 3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Contained Optimization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09953" name="Text Box 33"/>
          <p:cNvSpPr txBox="1">
            <a:spLocks noChangeArrowheads="1"/>
          </p:cNvSpPr>
          <p:nvPr/>
        </p:nvSpPr>
        <p:spPr bwMode="auto">
          <a:xfrm>
            <a:off x="1524000" y="1524000"/>
            <a:ext cx="5867400" cy="18161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n-lt"/>
              </a:rPr>
              <a:t>U(F,C) = FC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n-lt"/>
              </a:rPr>
              <a:t>P</a:t>
            </a:r>
            <a:r>
              <a:rPr lang="en-US" sz="2800" baseline="-25000" dirty="0">
                <a:latin typeface="+mn-lt"/>
              </a:rPr>
              <a:t>F</a:t>
            </a:r>
            <a:r>
              <a:rPr lang="en-US" sz="2800" dirty="0">
                <a:latin typeface="+mn-lt"/>
              </a:rPr>
              <a:t> = $1/unit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n-lt"/>
              </a:rPr>
              <a:t>P</a:t>
            </a:r>
            <a:r>
              <a:rPr lang="en-US" sz="2800" baseline="-25000" dirty="0">
                <a:latin typeface="+mn-lt"/>
              </a:rPr>
              <a:t>C</a:t>
            </a:r>
            <a:r>
              <a:rPr lang="en-US" sz="2800" dirty="0">
                <a:latin typeface="+mn-lt"/>
              </a:rPr>
              <a:t> = $2/unit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n-lt"/>
              </a:rPr>
              <a:t>I = $12</a:t>
            </a:r>
          </a:p>
        </p:txBody>
      </p:sp>
      <p:sp>
        <p:nvSpPr>
          <p:cNvPr id="20495" name="TextBox 22"/>
          <p:cNvSpPr txBox="1">
            <a:spLocks noChangeArrowheads="1"/>
          </p:cNvSpPr>
          <p:nvPr/>
        </p:nvSpPr>
        <p:spPr bwMode="auto">
          <a:xfrm>
            <a:off x="304800" y="4572000"/>
            <a:ext cx="6629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3200"/>
              <a:t>Solve for optimal choice of food and clothing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4337AF5-0CA0-4F8A-98A3-96D968F4C429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22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1509" name="Text Box 2"/>
          <p:cNvSpPr txBox="1">
            <a:spLocks noChangeArrowheads="1"/>
          </p:cNvSpPr>
          <p:nvPr/>
        </p:nvSpPr>
        <p:spPr bwMode="auto">
          <a:xfrm>
            <a:off x="990600" y="3276600"/>
            <a:ext cx="69342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3200">
                <a:latin typeface="Calibri" pitchFamily="-109" charset="0"/>
              </a:rPr>
              <a:t>Composite Goods:  A good that represents the collective expenditure on every other good except the commodity being considered</a:t>
            </a:r>
          </a:p>
        </p:txBody>
      </p:sp>
      <p:sp>
        <p:nvSpPr>
          <p:cNvPr id="215053" name="AutoShape 13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1506" name="Object 14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8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1" name="Picture 15" descr="Recycled paper">
            <a:hlinkClick r:id="" action="ppaction://hlinkshowjump?jump=lastslide" highlightClick="1"/>
            <a:hlinkHover r:id="" action="ppaction://noaction" highlightClick="1"/>
          </p:cNvPr>
          <p:cNvSpPr>
            <a:spLocks noChangeAspect="1" noChangeArrowheads="1"/>
          </p:cNvSpPr>
          <p:nvPr/>
        </p:nvSpPr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21512" name="Picture 16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17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507" name="Object 18">
            <a:hlinkClick r:id="rId7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9" name="Clip" r:id="rId8" imgW="1819440" imgH="1815840" progId="MS_ClipArt_Gallery.2">
                  <p:embed/>
                </p:oleObj>
              </mc:Choice>
              <mc:Fallback>
                <p:oleObj name="Clip" r:id="rId8" imgW="1819440" imgH="1815840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4" name="Text Box 19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1515" name="Picture 20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1" name="AutoShape 2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Some Concepts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1517" name="Text Box 2"/>
          <p:cNvSpPr txBox="1">
            <a:spLocks noChangeArrowheads="1"/>
          </p:cNvSpPr>
          <p:nvPr/>
        </p:nvSpPr>
        <p:spPr bwMode="auto">
          <a:xfrm>
            <a:off x="1066800" y="1295400"/>
            <a:ext cx="69342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3200">
                <a:latin typeface="Calibri" pitchFamily="-109" charset="0"/>
              </a:rPr>
              <a:t>Corner Points:  One good is not being consumed at all – Optimal basket lies on the axis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27459A4-4343-4EE8-AD6C-B5E9E48C3734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23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15053" name="AutoShape 13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2530" name="Object 14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1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34" name="Picture 15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16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17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2531" name="Object 18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2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7" name="Text Box 19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2538" name="Picture 20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1" name="AutoShape 2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Some Concepts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pic>
        <p:nvPicPr>
          <p:cNvPr id="22540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600200"/>
            <a:ext cx="5486400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B24995C-F96B-4DB8-B9FC-ADF14F947F41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24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15053" name="AutoShape 13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3554" name="Object 14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5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8" name="Picture 15" descr="Recycled paper">
            <a:hlinkClick r:id="" action="ppaction://hlinkshowjump?jump=lastslide" highlightClick="1"/>
            <a:hlinkHover r:id="" action="ppaction://noaction" highlightClick="1"/>
          </p:cNvPr>
          <p:cNvSpPr>
            <a:spLocks noChangeAspect="1" noChangeArrowheads="1"/>
          </p:cNvSpPr>
          <p:nvPr/>
        </p:nvSpPr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23559" name="Picture 16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7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3555" name="Object 18">
            <a:hlinkClick r:id="rId7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6" name="Clip" r:id="rId8" imgW="1819440" imgH="1815840" progId="MS_ClipArt_Gallery.2">
                  <p:embed/>
                </p:oleObj>
              </mc:Choice>
              <mc:Fallback>
                <p:oleObj name="Clip" r:id="rId8" imgW="1819440" imgH="1815840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1" name="Text Box 19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3562" name="Picture 20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1" name="AutoShape 2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Some Concepts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pic>
        <p:nvPicPr>
          <p:cNvPr id="23564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524000"/>
            <a:ext cx="4772025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E7F0F17-F6F7-4C43-ABFE-2F8F67536B27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25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15053" name="AutoShape 13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4578" name="Object 14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9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82" name="Picture 15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6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7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4579" name="Object 18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0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5" name="Text Box 19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4586" name="Picture 20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1" name="AutoShape 21"/>
          <p:cNvSpPr>
            <a:spLocks noChangeArrowheads="1"/>
          </p:cNvSpPr>
          <p:nvPr/>
        </p:nvSpPr>
        <p:spPr bwMode="auto">
          <a:xfrm>
            <a:off x="0" y="130629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Some Concepts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pic>
        <p:nvPicPr>
          <p:cNvPr id="24588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371600"/>
            <a:ext cx="48387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5B55D9-C463-4A83-9C37-DE5580D49BCE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26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15053" name="AutoShape 13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5602" name="Object 14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3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6" name="Picture 15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16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7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5603" name="Object 18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4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9" name="Text Box 19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5610" name="Picture 20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1" name="AutoShape 2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-109" charset="0"/>
              </a:rPr>
              <a:t>Some Concepts</a:t>
            </a:r>
            <a:endParaRPr lang="en-US" altLang="en-US" sz="24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pic>
        <p:nvPicPr>
          <p:cNvPr id="25612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219200"/>
            <a:ext cx="60198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8C58F21-E117-458F-A4CC-CEFE4C96E34F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27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15053" name="AutoShape 13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6626" name="Object 14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7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30" name="Picture 15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16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7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6627" name="Object 18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8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3" name="Text Box 19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6634" name="Picture 20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1" name="AutoShape 2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Some Concepts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pic>
        <p:nvPicPr>
          <p:cNvPr id="26636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524000"/>
            <a:ext cx="5133975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55560F-A815-4C9F-AD2D-37A16BB73201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28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7653" name="Text Box 2"/>
          <p:cNvSpPr txBox="1">
            <a:spLocks noChangeArrowheads="1"/>
          </p:cNvSpPr>
          <p:nvPr/>
        </p:nvSpPr>
        <p:spPr bwMode="auto">
          <a:xfrm>
            <a:off x="1427163" y="1357313"/>
            <a:ext cx="6934200" cy="246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en-US" sz="2400">
                <a:latin typeface="Calibri" pitchFamily="-109" charset="0"/>
              </a:rPr>
              <a:t>The mirror image of the original (primal) constrained optimization problem is called the </a:t>
            </a:r>
            <a:r>
              <a:rPr lang="en-US" altLang="en-US" sz="2400" b="1">
                <a:latin typeface="Calibri" pitchFamily="-109" charset="0"/>
              </a:rPr>
              <a:t>dual problem</a:t>
            </a:r>
            <a:r>
              <a:rPr lang="en-US" altLang="en-US" sz="2400">
                <a:latin typeface="Calibri" pitchFamily="-109" charset="0"/>
              </a:rPr>
              <a:t>. </a:t>
            </a:r>
          </a:p>
          <a:p>
            <a:pPr algn="just">
              <a:spcBef>
                <a:spcPct val="50000"/>
              </a:spcBef>
            </a:pPr>
            <a:r>
              <a:rPr lang="en-US" altLang="en-US" sz="2400">
                <a:latin typeface="Calibri" pitchFamily="-109" charset="0"/>
              </a:rPr>
              <a:t>	Min P</a:t>
            </a:r>
            <a:r>
              <a:rPr lang="en-US" altLang="en-US" sz="2400" baseline="-25000">
                <a:latin typeface="Calibri" pitchFamily="-109" charset="0"/>
              </a:rPr>
              <a:t>x</a:t>
            </a:r>
            <a:r>
              <a:rPr lang="en-US" altLang="en-US" sz="2400">
                <a:latin typeface="Calibri" pitchFamily="-109" charset="0"/>
              </a:rPr>
              <a:t>X + P</a:t>
            </a:r>
            <a:r>
              <a:rPr lang="en-US" altLang="en-US" sz="2400" baseline="-25000">
                <a:latin typeface="Calibri" pitchFamily="-109" charset="0"/>
              </a:rPr>
              <a:t>y</a:t>
            </a:r>
            <a:r>
              <a:rPr lang="en-US" altLang="en-US" sz="2400">
                <a:latin typeface="Calibri" pitchFamily="-109" charset="0"/>
              </a:rPr>
              <a:t>Y</a:t>
            </a:r>
          </a:p>
          <a:p>
            <a:pPr algn="just"/>
            <a:r>
              <a:rPr lang="en-US" altLang="en-US" sz="2400">
                <a:latin typeface="Calibri" pitchFamily="-109" charset="0"/>
              </a:rPr>
              <a:t>         (X,Y) subject to: U(X,Y) = U*</a:t>
            </a:r>
          </a:p>
          <a:p>
            <a:pPr algn="just"/>
            <a:endParaRPr lang="en-US" altLang="en-US" sz="2400">
              <a:latin typeface="Calibri" pitchFamily="-109" charset="0"/>
            </a:endParaRPr>
          </a:p>
          <a:p>
            <a:pPr algn="just"/>
            <a:r>
              <a:rPr lang="en-US" altLang="en-US" sz="2400" i="1">
                <a:latin typeface="Calibri" pitchFamily="-109" charset="0"/>
              </a:rPr>
              <a:t>     where: U* is a target level of utility.</a:t>
            </a:r>
          </a:p>
        </p:txBody>
      </p:sp>
      <p:sp>
        <p:nvSpPr>
          <p:cNvPr id="215053" name="AutoShape 13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7650" name="Object 14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2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5" name="Picture 15" descr="Recycled paper">
            <a:hlinkClick r:id="" action="ppaction://hlinkshowjump?jump=lastslide" highlightClick="1"/>
            <a:hlinkHover r:id="" action="ppaction://noaction" highlightClick="1"/>
          </p:cNvPr>
          <p:cNvSpPr>
            <a:spLocks noChangeAspect="1" noChangeArrowheads="1"/>
          </p:cNvSpPr>
          <p:nvPr/>
        </p:nvSpPr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27656" name="Picture 16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17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51" name="Object 18">
            <a:hlinkClick r:id="rId7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3" name="Clip" r:id="rId8" imgW="1819440" imgH="1815840" progId="MS_ClipArt_Gallery.2">
                  <p:embed/>
                </p:oleObj>
              </mc:Choice>
              <mc:Fallback>
                <p:oleObj name="Clip" r:id="rId8" imgW="1819440" imgH="1815840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8" name="Text Box 19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7659" name="Picture 20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1" name="AutoShape 2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Duality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15062" name="Text Box 22"/>
          <p:cNvSpPr txBox="1">
            <a:spLocks noChangeArrowheads="1"/>
          </p:cNvSpPr>
          <p:nvPr/>
        </p:nvSpPr>
        <p:spPr bwMode="auto">
          <a:xfrm>
            <a:off x="1668463" y="4217988"/>
            <a:ext cx="6062662" cy="18002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n-lt"/>
              </a:rPr>
              <a:t>If U* is the level of utility that solves the primal problem, then an interior optimum, if it exists, of the dual problem also solves the primal problem.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798DF36-8176-4FF6-9CB1-196B7A64B74B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29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8677" name="Line 2"/>
          <p:cNvSpPr>
            <a:spLocks noChangeShapeType="1"/>
          </p:cNvSpPr>
          <p:nvPr/>
        </p:nvSpPr>
        <p:spPr bwMode="auto">
          <a:xfrm>
            <a:off x="1295400" y="5943600"/>
            <a:ext cx="5867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8" name="Line 3"/>
          <p:cNvSpPr>
            <a:spLocks noChangeShapeType="1"/>
          </p:cNvSpPr>
          <p:nvPr/>
        </p:nvSpPr>
        <p:spPr bwMode="auto">
          <a:xfrm flipH="1" flipV="1">
            <a:off x="1292225" y="1349375"/>
            <a:ext cx="3175" cy="45942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9" name="Line 4"/>
          <p:cNvSpPr>
            <a:spLocks noChangeShapeType="1"/>
          </p:cNvSpPr>
          <p:nvPr/>
        </p:nvSpPr>
        <p:spPr bwMode="auto">
          <a:xfrm>
            <a:off x="1295400" y="2590800"/>
            <a:ext cx="3200400" cy="335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0" name="Text Box 5"/>
          <p:cNvSpPr txBox="1">
            <a:spLocks noChangeArrowheads="1"/>
          </p:cNvSpPr>
          <p:nvPr/>
        </p:nvSpPr>
        <p:spPr bwMode="auto">
          <a:xfrm>
            <a:off x="731838" y="1209675"/>
            <a:ext cx="404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Y</a:t>
            </a:r>
          </a:p>
        </p:txBody>
      </p:sp>
      <p:sp>
        <p:nvSpPr>
          <p:cNvPr id="28681" name="Text Box 6"/>
          <p:cNvSpPr txBox="1">
            <a:spLocks noChangeArrowheads="1"/>
          </p:cNvSpPr>
          <p:nvPr/>
        </p:nvSpPr>
        <p:spPr bwMode="auto">
          <a:xfrm>
            <a:off x="7239000" y="57150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X</a:t>
            </a:r>
          </a:p>
        </p:txBody>
      </p:sp>
      <p:sp>
        <p:nvSpPr>
          <p:cNvPr id="28682" name="Text Box 7"/>
          <p:cNvSpPr txBox="1">
            <a:spLocks noChangeArrowheads="1"/>
          </p:cNvSpPr>
          <p:nvPr/>
        </p:nvSpPr>
        <p:spPr bwMode="auto">
          <a:xfrm>
            <a:off x="3276600" y="3352800"/>
            <a:ext cx="260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 </a:t>
            </a:r>
          </a:p>
        </p:txBody>
      </p:sp>
      <p:sp>
        <p:nvSpPr>
          <p:cNvPr id="28683" name="Text Box 8"/>
          <p:cNvSpPr txBox="1">
            <a:spLocks noChangeArrowheads="1"/>
          </p:cNvSpPr>
          <p:nvPr/>
        </p:nvSpPr>
        <p:spPr bwMode="auto">
          <a:xfrm>
            <a:off x="3565525" y="59086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2400" b="1">
              <a:latin typeface="Calibri" pitchFamily="-109" charset="0"/>
            </a:endParaRPr>
          </a:p>
        </p:txBody>
      </p:sp>
      <p:sp>
        <p:nvSpPr>
          <p:cNvPr id="28684" name="Arc 9"/>
          <p:cNvSpPr>
            <a:spLocks/>
          </p:cNvSpPr>
          <p:nvPr/>
        </p:nvSpPr>
        <p:spPr bwMode="auto">
          <a:xfrm>
            <a:off x="2032000" y="2438400"/>
            <a:ext cx="2908300" cy="2446338"/>
          </a:xfrm>
          <a:custGeom>
            <a:avLst/>
            <a:gdLst>
              <a:gd name="T0" fmla="*/ 2147483647 w 21242"/>
              <a:gd name="T1" fmla="*/ 2147483647 h 21287"/>
              <a:gd name="T2" fmla="*/ 0 w 21242"/>
              <a:gd name="T3" fmla="*/ 2147483647 h 21287"/>
              <a:gd name="T4" fmla="*/ 2147483647 w 21242"/>
              <a:gd name="T5" fmla="*/ 0 h 21287"/>
              <a:gd name="T6" fmla="*/ 0 60000 65536"/>
              <a:gd name="T7" fmla="*/ 0 60000 65536"/>
              <a:gd name="T8" fmla="*/ 0 60000 65536"/>
              <a:gd name="T9" fmla="*/ 0 w 21242"/>
              <a:gd name="T10" fmla="*/ 0 h 21287"/>
              <a:gd name="T11" fmla="*/ 21242 w 21242"/>
              <a:gd name="T12" fmla="*/ 21287 h 2128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242" h="21287" fill="none" extrusionOk="0">
                <a:moveTo>
                  <a:pt x="17578" y="21287"/>
                </a:moveTo>
                <a:cubicBezTo>
                  <a:pt x="8658" y="19752"/>
                  <a:pt x="1640" y="12817"/>
                  <a:pt x="-1" y="3916"/>
                </a:cubicBezTo>
              </a:path>
              <a:path w="21242" h="21287" stroke="0" extrusionOk="0">
                <a:moveTo>
                  <a:pt x="17578" y="21287"/>
                </a:moveTo>
                <a:cubicBezTo>
                  <a:pt x="8658" y="19752"/>
                  <a:pt x="1640" y="12817"/>
                  <a:pt x="-1" y="3916"/>
                </a:cubicBezTo>
                <a:lnTo>
                  <a:pt x="21242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5" name="Text Box 10"/>
          <p:cNvSpPr txBox="1">
            <a:spLocks noChangeArrowheads="1"/>
          </p:cNvSpPr>
          <p:nvPr/>
        </p:nvSpPr>
        <p:spPr bwMode="auto">
          <a:xfrm>
            <a:off x="2422525" y="35560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28686" name="Text Box 11"/>
          <p:cNvSpPr txBox="1">
            <a:spLocks noChangeArrowheads="1"/>
          </p:cNvSpPr>
          <p:nvPr/>
        </p:nvSpPr>
        <p:spPr bwMode="auto">
          <a:xfrm>
            <a:off x="2727325" y="3546475"/>
            <a:ext cx="4506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Optimal Choice </a:t>
            </a:r>
            <a:r>
              <a:rPr lang="en-GB" altLang="en-US" sz="2400" i="1">
                <a:latin typeface="Calibri" pitchFamily="-109" charset="0"/>
              </a:rPr>
              <a:t>(interior solution)</a:t>
            </a:r>
          </a:p>
        </p:txBody>
      </p:sp>
      <p:sp>
        <p:nvSpPr>
          <p:cNvPr id="28687" name="Text Box 12"/>
          <p:cNvSpPr txBox="1">
            <a:spLocks noChangeArrowheads="1"/>
          </p:cNvSpPr>
          <p:nvPr/>
        </p:nvSpPr>
        <p:spPr bwMode="auto">
          <a:xfrm>
            <a:off x="4419600" y="4648200"/>
            <a:ext cx="1030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U = U*</a:t>
            </a:r>
          </a:p>
        </p:txBody>
      </p:sp>
      <p:sp>
        <p:nvSpPr>
          <p:cNvPr id="28688" name="Text Box 13"/>
          <p:cNvSpPr txBox="1">
            <a:spLocks noChangeArrowheads="1"/>
          </p:cNvSpPr>
          <p:nvPr/>
        </p:nvSpPr>
        <p:spPr bwMode="auto">
          <a:xfrm>
            <a:off x="4267200" y="5410200"/>
            <a:ext cx="229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P</a:t>
            </a:r>
            <a:r>
              <a:rPr lang="en-GB" altLang="en-US" sz="2400" b="1" baseline="-25000">
                <a:latin typeface="Calibri" pitchFamily="-109" charset="0"/>
              </a:rPr>
              <a:t>X</a:t>
            </a:r>
            <a:r>
              <a:rPr lang="en-GB" altLang="en-US" sz="2400" b="1">
                <a:latin typeface="Calibri" pitchFamily="-109" charset="0"/>
              </a:rPr>
              <a:t>X + P</a:t>
            </a:r>
            <a:r>
              <a:rPr lang="en-GB" altLang="en-US" sz="2400" b="1" baseline="-25000">
                <a:latin typeface="Calibri" pitchFamily="-109" charset="0"/>
              </a:rPr>
              <a:t>Y</a:t>
            </a:r>
            <a:r>
              <a:rPr lang="en-GB" altLang="en-US" sz="2400" b="1">
                <a:latin typeface="Calibri" pitchFamily="-109" charset="0"/>
              </a:rPr>
              <a:t>Y = E*</a:t>
            </a:r>
          </a:p>
        </p:txBody>
      </p:sp>
      <p:sp>
        <p:nvSpPr>
          <p:cNvPr id="28689" name="Text Box 14"/>
          <p:cNvSpPr txBox="1">
            <a:spLocks noChangeArrowheads="1"/>
          </p:cNvSpPr>
          <p:nvPr/>
        </p:nvSpPr>
        <p:spPr bwMode="auto">
          <a:xfrm>
            <a:off x="974725" y="5832475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0</a:t>
            </a:r>
          </a:p>
        </p:txBody>
      </p:sp>
      <p:sp>
        <p:nvSpPr>
          <p:cNvPr id="28690" name="Line 15"/>
          <p:cNvSpPr>
            <a:spLocks noChangeShapeType="1"/>
          </p:cNvSpPr>
          <p:nvPr/>
        </p:nvSpPr>
        <p:spPr bwMode="auto">
          <a:xfrm flipH="1">
            <a:off x="2286000" y="4495800"/>
            <a:ext cx="7620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91" name="Text Box 16"/>
          <p:cNvSpPr txBox="1">
            <a:spLocks noChangeArrowheads="1"/>
          </p:cNvSpPr>
          <p:nvPr/>
        </p:nvSpPr>
        <p:spPr bwMode="auto">
          <a:xfrm>
            <a:off x="1524000" y="5105400"/>
            <a:ext cx="24082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Decreases in</a:t>
            </a:r>
          </a:p>
          <a:p>
            <a:r>
              <a:rPr lang="en-GB" altLang="en-US" sz="2400" b="1">
                <a:latin typeface="Calibri" pitchFamily="-109" charset="0"/>
              </a:rPr>
              <a:t>expenditure level</a:t>
            </a:r>
          </a:p>
        </p:txBody>
      </p:sp>
      <p:sp>
        <p:nvSpPr>
          <p:cNvPr id="28692" name="Line 17"/>
          <p:cNvSpPr>
            <a:spLocks noChangeShapeType="1"/>
          </p:cNvSpPr>
          <p:nvPr/>
        </p:nvSpPr>
        <p:spPr bwMode="auto">
          <a:xfrm flipH="1">
            <a:off x="4114800" y="55626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7106" name="Text Box 18"/>
          <p:cNvSpPr txBox="1">
            <a:spLocks noChangeArrowheads="1"/>
          </p:cNvSpPr>
          <p:nvPr/>
        </p:nvSpPr>
        <p:spPr bwMode="auto">
          <a:xfrm>
            <a:off x="2776538" y="2032000"/>
            <a:ext cx="4800600" cy="4572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000066"/>
                </a:solidFill>
                <a:latin typeface="+mn-lt"/>
              </a:rPr>
              <a:t>Example:</a:t>
            </a:r>
            <a:r>
              <a:rPr lang="en-US" sz="2400" dirty="0">
                <a:latin typeface="+mn-lt"/>
              </a:rPr>
              <a:t>  Expenditure Minimization</a:t>
            </a:r>
          </a:p>
        </p:txBody>
      </p:sp>
      <p:sp>
        <p:nvSpPr>
          <p:cNvPr id="217115" name="AutoShape 27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8674" name="Object 28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1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95" name="Picture 29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6" name="Picture 30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7" name="Picture 31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8675" name="Object 32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2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98" name="Text Box 33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8699" name="Picture 34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7123" name="AutoShape 3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Optimal Choice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D4C4A9E-F6C2-4027-816A-5BE9AEC6D27D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30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9701" name="Line 2"/>
          <p:cNvSpPr>
            <a:spLocks noChangeShapeType="1"/>
          </p:cNvSpPr>
          <p:nvPr/>
        </p:nvSpPr>
        <p:spPr bwMode="auto">
          <a:xfrm>
            <a:off x="1295400" y="5943600"/>
            <a:ext cx="5867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Line 3"/>
          <p:cNvSpPr>
            <a:spLocks noChangeShapeType="1"/>
          </p:cNvSpPr>
          <p:nvPr/>
        </p:nvSpPr>
        <p:spPr bwMode="auto">
          <a:xfrm flipH="1" flipV="1">
            <a:off x="1292225" y="1331913"/>
            <a:ext cx="3175" cy="46116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3" name="Line 4"/>
          <p:cNvSpPr>
            <a:spLocks noChangeShapeType="1"/>
          </p:cNvSpPr>
          <p:nvPr/>
        </p:nvSpPr>
        <p:spPr bwMode="auto">
          <a:xfrm>
            <a:off x="1295400" y="4495800"/>
            <a:ext cx="5257800" cy="152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4" name="Text Box 5"/>
          <p:cNvSpPr txBox="1">
            <a:spLocks noChangeArrowheads="1"/>
          </p:cNvSpPr>
          <p:nvPr/>
        </p:nvSpPr>
        <p:spPr bwMode="auto">
          <a:xfrm>
            <a:off x="715963" y="1150938"/>
            <a:ext cx="404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Y</a:t>
            </a:r>
          </a:p>
        </p:txBody>
      </p:sp>
      <p:sp>
        <p:nvSpPr>
          <p:cNvPr id="29705" name="Text Box 6"/>
          <p:cNvSpPr txBox="1">
            <a:spLocks noChangeArrowheads="1"/>
          </p:cNvSpPr>
          <p:nvPr/>
        </p:nvSpPr>
        <p:spPr bwMode="auto">
          <a:xfrm>
            <a:off x="7239000" y="57150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X</a:t>
            </a:r>
          </a:p>
        </p:txBody>
      </p:sp>
      <p:sp>
        <p:nvSpPr>
          <p:cNvPr id="29706" name="Text Box 8"/>
          <p:cNvSpPr txBox="1">
            <a:spLocks noChangeArrowheads="1"/>
          </p:cNvSpPr>
          <p:nvPr/>
        </p:nvSpPr>
        <p:spPr bwMode="auto">
          <a:xfrm>
            <a:off x="3565525" y="59086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2400" b="1">
              <a:latin typeface="Calibri" pitchFamily="-109" charset="0"/>
            </a:endParaRPr>
          </a:p>
        </p:txBody>
      </p:sp>
      <p:sp>
        <p:nvSpPr>
          <p:cNvPr id="29707" name="Arc 9"/>
          <p:cNvSpPr>
            <a:spLocks/>
          </p:cNvSpPr>
          <p:nvPr/>
        </p:nvSpPr>
        <p:spPr bwMode="auto">
          <a:xfrm>
            <a:off x="2801938" y="3124200"/>
            <a:ext cx="2824162" cy="2479675"/>
          </a:xfrm>
          <a:custGeom>
            <a:avLst/>
            <a:gdLst>
              <a:gd name="T0" fmla="*/ 2147483647 w 20630"/>
              <a:gd name="T1" fmla="*/ 2147483647 h 21569"/>
              <a:gd name="T2" fmla="*/ 0 w 20630"/>
              <a:gd name="T3" fmla="*/ 2147483647 h 21569"/>
              <a:gd name="T4" fmla="*/ 2147483647 w 20630"/>
              <a:gd name="T5" fmla="*/ 0 h 21569"/>
              <a:gd name="T6" fmla="*/ 0 60000 65536"/>
              <a:gd name="T7" fmla="*/ 0 60000 65536"/>
              <a:gd name="T8" fmla="*/ 0 60000 65536"/>
              <a:gd name="T9" fmla="*/ 0 w 20630"/>
              <a:gd name="T10" fmla="*/ 0 h 21569"/>
              <a:gd name="T11" fmla="*/ 20630 w 20630"/>
              <a:gd name="T12" fmla="*/ 21569 h 2156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630" h="21569" fill="none" extrusionOk="0">
                <a:moveTo>
                  <a:pt x="19479" y="21569"/>
                </a:moveTo>
                <a:cubicBezTo>
                  <a:pt x="10451" y="21088"/>
                  <a:pt x="2678" y="15034"/>
                  <a:pt x="-1" y="6400"/>
                </a:cubicBezTo>
              </a:path>
              <a:path w="20630" h="21569" stroke="0" extrusionOk="0">
                <a:moveTo>
                  <a:pt x="19479" y="21569"/>
                </a:moveTo>
                <a:cubicBezTo>
                  <a:pt x="10451" y="21088"/>
                  <a:pt x="2678" y="15034"/>
                  <a:pt x="-1" y="6400"/>
                </a:cubicBezTo>
                <a:lnTo>
                  <a:pt x="20630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8" name="Text Box 10"/>
          <p:cNvSpPr txBox="1">
            <a:spLocks noChangeArrowheads="1"/>
          </p:cNvSpPr>
          <p:nvPr/>
        </p:nvSpPr>
        <p:spPr bwMode="auto">
          <a:xfrm>
            <a:off x="4343400" y="50292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800" b="1">
                <a:latin typeface="Calibri" pitchFamily="-109" charset="0"/>
              </a:rPr>
              <a:t>•</a:t>
            </a:r>
          </a:p>
        </p:txBody>
      </p:sp>
      <p:sp>
        <p:nvSpPr>
          <p:cNvPr id="29709" name="Text Box 12"/>
          <p:cNvSpPr txBox="1">
            <a:spLocks noChangeArrowheads="1"/>
          </p:cNvSpPr>
          <p:nvPr/>
        </p:nvSpPr>
        <p:spPr bwMode="auto">
          <a:xfrm>
            <a:off x="5257800" y="5181600"/>
            <a:ext cx="1035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U = 25</a:t>
            </a:r>
          </a:p>
        </p:txBody>
      </p:sp>
      <p:sp>
        <p:nvSpPr>
          <p:cNvPr id="29710" name="Text Box 13"/>
          <p:cNvSpPr txBox="1">
            <a:spLocks noChangeArrowheads="1"/>
          </p:cNvSpPr>
          <p:nvPr/>
        </p:nvSpPr>
        <p:spPr bwMode="auto">
          <a:xfrm>
            <a:off x="974725" y="5832475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0</a:t>
            </a:r>
          </a:p>
        </p:txBody>
      </p:sp>
      <p:sp>
        <p:nvSpPr>
          <p:cNvPr id="29711" name="Line 14"/>
          <p:cNvSpPr>
            <a:spLocks noChangeShapeType="1"/>
          </p:cNvSpPr>
          <p:nvPr/>
        </p:nvSpPr>
        <p:spPr bwMode="auto">
          <a:xfrm>
            <a:off x="4572000" y="54864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2" name="Line 15"/>
          <p:cNvSpPr>
            <a:spLocks noChangeShapeType="1"/>
          </p:cNvSpPr>
          <p:nvPr/>
        </p:nvSpPr>
        <p:spPr bwMode="auto">
          <a:xfrm flipH="1">
            <a:off x="1295400" y="5486400"/>
            <a:ext cx="3200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3" name="Text Box 16"/>
          <p:cNvSpPr txBox="1">
            <a:spLocks noChangeArrowheads="1"/>
          </p:cNvSpPr>
          <p:nvPr/>
        </p:nvSpPr>
        <p:spPr bwMode="auto">
          <a:xfrm>
            <a:off x="762000" y="5257800"/>
            <a:ext cx="565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2.5</a:t>
            </a:r>
          </a:p>
        </p:txBody>
      </p:sp>
      <p:sp>
        <p:nvSpPr>
          <p:cNvPr id="29714" name="Text Box 17"/>
          <p:cNvSpPr txBox="1">
            <a:spLocks noChangeArrowheads="1"/>
          </p:cNvSpPr>
          <p:nvPr/>
        </p:nvSpPr>
        <p:spPr bwMode="auto">
          <a:xfrm>
            <a:off x="4343400" y="5867400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10</a:t>
            </a:r>
          </a:p>
        </p:txBody>
      </p:sp>
      <p:sp>
        <p:nvSpPr>
          <p:cNvPr id="29715" name="Line 18"/>
          <p:cNvSpPr>
            <a:spLocks noChangeShapeType="1"/>
          </p:cNvSpPr>
          <p:nvPr/>
        </p:nvSpPr>
        <p:spPr bwMode="auto">
          <a:xfrm flipH="1">
            <a:off x="1676400" y="2627313"/>
            <a:ext cx="195263" cy="19446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6" name="Text Box 19"/>
          <p:cNvSpPr txBox="1">
            <a:spLocks noChangeArrowheads="1"/>
          </p:cNvSpPr>
          <p:nvPr/>
        </p:nvSpPr>
        <p:spPr bwMode="auto">
          <a:xfrm>
            <a:off x="1916113" y="2390775"/>
            <a:ext cx="2241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-109" charset="0"/>
              </a:rPr>
              <a:t>50X + 200Y = E</a:t>
            </a: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2819400" y="1447800"/>
            <a:ext cx="50831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>
                <a:solidFill>
                  <a:srgbClr val="000066"/>
                </a:solidFill>
                <a:latin typeface="Calibri" pitchFamily="-109" charset="0"/>
              </a:rPr>
              <a:t>Example:</a:t>
            </a:r>
            <a:r>
              <a:rPr lang="en-US" altLang="en-US" sz="2400">
                <a:latin typeface="Calibri" pitchFamily="-109" charset="0"/>
              </a:rPr>
              <a:t>  Expenditure Minimization</a:t>
            </a:r>
          </a:p>
        </p:txBody>
      </p:sp>
      <p:sp>
        <p:nvSpPr>
          <p:cNvPr id="219166" name="AutoShape 30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29698" name="Object 31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6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19" name="Picture 32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0" name="Picture 33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1" name="Picture 34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9699" name="Object 35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7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22" name="Text Box 36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29723" name="Picture 37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9174" name="AutoShape 3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Optimal Choice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219175" name="Text Box 39"/>
          <p:cNvSpPr txBox="1">
            <a:spLocks noChangeArrowheads="1"/>
          </p:cNvSpPr>
          <p:nvPr/>
        </p:nvSpPr>
        <p:spPr bwMode="auto">
          <a:xfrm>
            <a:off x="4140200" y="3651250"/>
            <a:ext cx="4164013" cy="8223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+mn-lt"/>
              </a:rPr>
              <a:t>25 = XY    </a:t>
            </a:r>
            <a:r>
              <a:rPr lang="en-GB" sz="2400" i="1" dirty="0">
                <a:latin typeface="+mn-lt"/>
              </a:rPr>
              <a:t>(constraint)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+mn-lt"/>
              </a:rPr>
              <a:t>Y/X = 1/4  </a:t>
            </a:r>
            <a:r>
              <a:rPr lang="en-GB" sz="2400" i="1" dirty="0">
                <a:latin typeface="+mn-lt"/>
              </a:rPr>
              <a:t>(tangency condition)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16DF609-8712-4287-B7F5-7C250443BFF6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31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1295400" y="1828800"/>
            <a:ext cx="6564313" cy="3503613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3200">
                <a:latin typeface="Calibri" pitchFamily="-109" charset="0"/>
              </a:rPr>
              <a:t>Suppose that preferences are not known.  Can we infer them from purchasing behavior?  </a:t>
            </a:r>
          </a:p>
          <a:p>
            <a:pPr algn="just"/>
            <a:endParaRPr lang="en-US" altLang="en-US" sz="3200">
              <a:latin typeface="Calibri" pitchFamily="-109" charset="0"/>
            </a:endParaRPr>
          </a:p>
          <a:p>
            <a:pPr algn="just"/>
            <a:endParaRPr lang="en-US" altLang="en-US" sz="3200">
              <a:latin typeface="Calibri" pitchFamily="-109" charset="0"/>
            </a:endParaRPr>
          </a:p>
          <a:p>
            <a:pPr algn="just">
              <a:buFont typeface="Wingdings" pitchFamily="2" charset="2"/>
              <a:buChar char="ð"/>
            </a:pPr>
            <a:r>
              <a:rPr lang="en-US" altLang="en-US" sz="3200" b="1" i="1">
                <a:latin typeface="Calibri" pitchFamily="-109" charset="0"/>
              </a:rPr>
              <a:t>If A purchased, it must be preferred to all other affordable bundles</a:t>
            </a:r>
            <a:endParaRPr lang="en-US" altLang="en-US" sz="3200">
              <a:latin typeface="Calibri" pitchFamily="-109" charset="0"/>
            </a:endParaRPr>
          </a:p>
        </p:txBody>
      </p:sp>
      <p:sp>
        <p:nvSpPr>
          <p:cNvPr id="233484" name="AutoShape 12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30722" name="Object 13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4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7" name="Picture 14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15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16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723" name="Object 17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5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30" name="Text Box 18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30731" name="Picture 19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3492" name="AutoShape 2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Revealed Preference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30733" name="AutoShape 21"/>
          <p:cNvSpPr>
            <a:spLocks noChangeArrowheads="1"/>
          </p:cNvSpPr>
          <p:nvPr/>
        </p:nvSpPr>
        <p:spPr bwMode="auto">
          <a:xfrm>
            <a:off x="6248400" y="2819400"/>
            <a:ext cx="381000" cy="1524000"/>
          </a:xfrm>
          <a:prstGeom prst="curvedLeftArrow">
            <a:avLst>
              <a:gd name="adj1" fmla="val 80000"/>
              <a:gd name="adj2" fmla="val 160000"/>
              <a:gd name="adj3" fmla="val 33333"/>
            </a:avLst>
          </a:prstGeom>
          <a:solidFill>
            <a:srgbClr val="00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-10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BF1BF50-1806-44A4-A408-9F13B90F23E8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32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234498" name="Text Box 2"/>
          <p:cNvSpPr txBox="1">
            <a:spLocks noChangeArrowheads="1"/>
          </p:cNvSpPr>
          <p:nvPr/>
        </p:nvSpPr>
        <p:spPr bwMode="auto">
          <a:xfrm>
            <a:off x="1038225" y="1470025"/>
            <a:ext cx="7648575" cy="440055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800">
                <a:latin typeface="Calibri" pitchFamily="-109" charset="0"/>
              </a:rPr>
              <a:t>Suppose that preferences are “standard” – then:</a:t>
            </a:r>
          </a:p>
          <a:p>
            <a:pPr lvl="2">
              <a:buFont typeface="Wingdings" pitchFamily="2" charset="2"/>
              <a:buChar char="ð"/>
            </a:pPr>
            <a:endParaRPr lang="en-US" altLang="en-US" sz="2800">
              <a:latin typeface="Calibri" pitchFamily="-109" charset="0"/>
            </a:endParaRPr>
          </a:p>
          <a:p>
            <a:pPr>
              <a:buFont typeface="Wingdings" pitchFamily="2" charset="2"/>
              <a:buChar char="ð"/>
            </a:pPr>
            <a:r>
              <a:rPr lang="en-US" altLang="en-US" sz="2800">
                <a:latin typeface="Calibri" pitchFamily="-109" charset="0"/>
              </a:rPr>
              <a:t>All baskets to the Northeast of A must be preferred to A.</a:t>
            </a:r>
          </a:p>
          <a:p>
            <a:pPr>
              <a:buFont typeface="Wingdings" pitchFamily="2" charset="2"/>
              <a:buNone/>
            </a:pPr>
            <a:endParaRPr lang="en-US" altLang="en-US" sz="2800">
              <a:latin typeface="Calibri" pitchFamily="-109" charset="0"/>
            </a:endParaRPr>
          </a:p>
          <a:p>
            <a:pPr>
              <a:buFont typeface="Wingdings" pitchFamily="2" charset="2"/>
              <a:buChar char="ð"/>
            </a:pPr>
            <a:r>
              <a:rPr lang="en-US" altLang="en-US" sz="2800">
                <a:latin typeface="Calibri" pitchFamily="-109" charset="0"/>
              </a:rPr>
              <a:t>This gives us a narrower range over which indifference curve must lie</a:t>
            </a:r>
          </a:p>
          <a:p>
            <a:pPr>
              <a:buFont typeface="Wingdings" pitchFamily="2" charset="2"/>
              <a:buNone/>
            </a:pPr>
            <a:endParaRPr lang="en-US" altLang="en-US" sz="2800">
              <a:latin typeface="Calibri" pitchFamily="-109" charset="0"/>
            </a:endParaRPr>
          </a:p>
          <a:p>
            <a:pPr>
              <a:buFont typeface="Wingdings" pitchFamily="2" charset="2"/>
              <a:buChar char="ð"/>
            </a:pPr>
            <a:r>
              <a:rPr lang="en-US" altLang="en-US" sz="2800">
                <a:latin typeface="Calibri" pitchFamily="-109" charset="0"/>
              </a:rPr>
              <a:t>This type of analysis is called revealed preference analysis. </a:t>
            </a:r>
          </a:p>
        </p:txBody>
      </p:sp>
      <p:sp>
        <p:nvSpPr>
          <p:cNvPr id="234508" name="AutoShape 12"/>
          <p:cNvSpPr>
            <a:spLocks noChangeArrowheads="1"/>
          </p:cNvSpPr>
          <p:nvPr/>
        </p:nvSpPr>
        <p:spPr bwMode="auto">
          <a:xfrm>
            <a:off x="2273300" y="6477000"/>
            <a:ext cx="4610100" cy="279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noFill/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400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graphicFrame>
        <p:nvGraphicFramePr>
          <p:cNvPr id="31746" name="Object 13">
            <a:hlinkClick r:id="" action="ppaction://hlinkshowjump?jump=firstslide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397500" y="6523038"/>
          <a:ext cx="198438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8" name="Clip" r:id="rId3" imgW="1819440" imgH="1816920" progId="MS_ClipArt_Gallery.2">
                  <p:embed/>
                </p:oleObj>
              </mc:Choice>
              <mc:Fallback>
                <p:oleObj name="Clip" r:id="rId3" imgW="1819440" imgH="1816920" progId="MS_ClipArt_Gallery.2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6523038"/>
                        <a:ext cx="198438" cy="19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51" name="Picture 14" descr="Recycled paper">
            <a:hlinkClick r:id="" action="ppaction://hlinkshowjump?jump=las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519863"/>
            <a:ext cx="1793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15" descr="Recycled paper">
            <a:hlinkClick r:id="" action="ppaction://hlinkshowjump?jump=next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6542088"/>
            <a:ext cx="13493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16" descr="Recycled paper">
            <a:hlinkClick r:id="" action="ppaction://hlinkshowjump?jump=lastslideviewed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13150" y="6548438"/>
            <a:ext cx="15081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1747" name="Object 17">
            <a:hlinkClick r:id="rId8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02325" y="6518275"/>
          <a:ext cx="196850" cy="20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9" name="Clip" r:id="rId9" imgW="1819440" imgH="1815840" progId="MS_ClipArt_Gallery.2">
                  <p:embed/>
                </p:oleObj>
              </mc:Choice>
              <mc:Fallback>
                <p:oleObj name="Clip" r:id="rId9" imgW="1819440" imgH="1815840" progId="MS_ClipArt_Gallery.2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325" y="6518275"/>
                        <a:ext cx="196850" cy="20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4" name="Text Box 18" descr="Recycled paper"/>
          <p:cNvSpPr txBox="1">
            <a:spLocks noChangeArrowheads="1"/>
          </p:cNvSpPr>
          <p:nvPr/>
        </p:nvSpPr>
        <p:spPr bwMode="auto">
          <a:xfrm>
            <a:off x="4146550" y="6477000"/>
            <a:ext cx="1085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200" b="1">
                <a:solidFill>
                  <a:srgbClr val="000099"/>
                </a:solidFill>
                <a:latin typeface="Calibri" pitchFamily="-109" charset="0"/>
              </a:rPr>
              <a:t>Chapter Four</a:t>
            </a:r>
          </a:p>
        </p:txBody>
      </p:sp>
      <p:pic>
        <p:nvPicPr>
          <p:cNvPr id="31755" name="Picture 19" descr="Recycled paper">
            <a:hlinkClick r:id="" action="ppaction://hlinkshowjump?jump=previousslide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2013" y="6537325"/>
            <a:ext cx="1349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4516" name="AutoShape 2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-109" charset="0"/>
              </a:rPr>
              <a:t>Revealed Preference</a:t>
            </a:r>
            <a:endParaRPr lang="en-US" alt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31757" name="Line 21"/>
          <p:cNvSpPr>
            <a:spLocks noChangeShapeType="1"/>
          </p:cNvSpPr>
          <p:nvPr/>
        </p:nvSpPr>
        <p:spPr bwMode="auto">
          <a:xfrm>
            <a:off x="1447800" y="2209800"/>
            <a:ext cx="6400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Copyright (c)2014 John Wiley &amp; Sons, Inc.</a:t>
            </a:r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1622</Words>
  <Application>Microsoft Office PowerPoint</Application>
  <PresentationFormat>On-screen Show (4:3)</PresentationFormat>
  <Paragraphs>352</Paragraphs>
  <Slides>32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Office Theme</vt:lpstr>
      <vt:lpstr>Clip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UC Riverside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Economics</dc:creator>
  <cp:lastModifiedBy>Van Harpen, Marcus - Hoboken</cp:lastModifiedBy>
  <cp:revision>23</cp:revision>
  <dcterms:created xsi:type="dcterms:W3CDTF">2010-04-07T23:51:55Z</dcterms:created>
  <dcterms:modified xsi:type="dcterms:W3CDTF">2014-04-09T13:22:25Z</dcterms:modified>
</cp:coreProperties>
</file>