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1"/>
  </p:notesMasterIdLst>
  <p:handoutMasterIdLst>
    <p:handoutMasterId r:id="rId22"/>
  </p:handoutMasterIdLst>
  <p:sldIdLst>
    <p:sldId id="256" r:id="rId2"/>
    <p:sldId id="264" r:id="rId3"/>
    <p:sldId id="286" r:id="rId4"/>
    <p:sldId id="285" r:id="rId5"/>
    <p:sldId id="297" r:id="rId6"/>
    <p:sldId id="288" r:id="rId7"/>
    <p:sldId id="298" r:id="rId8"/>
    <p:sldId id="299" r:id="rId9"/>
    <p:sldId id="301" r:id="rId10"/>
    <p:sldId id="302" r:id="rId11"/>
    <p:sldId id="289" r:id="rId12"/>
    <p:sldId id="294" r:id="rId13"/>
    <p:sldId id="295" r:id="rId14"/>
    <p:sldId id="292" r:id="rId15"/>
    <p:sldId id="293" r:id="rId16"/>
    <p:sldId id="290" r:id="rId17"/>
    <p:sldId id="304" r:id="rId18"/>
    <p:sldId id="296" r:id="rId19"/>
    <p:sldId id="303" r:id="rId20"/>
  </p:sldIdLst>
  <p:sldSz cx="12192000" cy="6858000"/>
  <p:notesSz cx="9928225"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5515" autoAdjust="0"/>
  </p:normalViewPr>
  <p:slideViewPr>
    <p:cSldViewPr snapToGrid="0">
      <p:cViewPr varScale="1">
        <p:scale>
          <a:sx n="70" d="100"/>
          <a:sy n="70" d="100"/>
        </p:scale>
        <p:origin x="738"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diagrams/_rels/data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image" Target="../media/image16.jpg"/></Relationships>
</file>

<file path=ppt/diagrams/_rels/drawing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image" Target="../media/image16.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9FF750B-ADB1-434E-A118-5E5284BC6879}" type="doc">
      <dgm:prSet loTypeId="urn:microsoft.com/office/officeart/2005/8/layout/bList2" loCatId="list" qsTypeId="urn:microsoft.com/office/officeart/2005/8/quickstyle/3d2" qsCatId="3D" csTypeId="urn:microsoft.com/office/officeart/2005/8/colors/accent1_2" csCatId="accent1" phldr="1"/>
      <dgm:spPr/>
    </dgm:pt>
    <dgm:pt modelId="{6EDE1AD2-7F8D-4DD9-AB01-0B33A879ABB3}">
      <dgm:prSet phldrT="[Text]"/>
      <dgm:spPr/>
      <dgm:t>
        <a:bodyPr/>
        <a:lstStyle/>
        <a:p>
          <a:r>
            <a:rPr lang="en-US" dirty="0" smtClean="0">
              <a:latin typeface="Calibri" panose="020F0502020204030204" pitchFamily="34" charset="0"/>
            </a:rPr>
            <a:t>Item 25</a:t>
          </a:r>
          <a:endParaRPr lang="th-TH" dirty="0">
            <a:latin typeface="Calibri" panose="020F0502020204030204" pitchFamily="34" charset="0"/>
          </a:endParaRPr>
        </a:p>
      </dgm:t>
    </dgm:pt>
    <dgm:pt modelId="{2DA0F765-0822-4DD7-96D0-D9F732197BB9}" type="parTrans" cxnId="{42B73848-2737-4518-AF0B-DAB52B5ED07C}">
      <dgm:prSet/>
      <dgm:spPr/>
      <dgm:t>
        <a:bodyPr/>
        <a:lstStyle/>
        <a:p>
          <a:endParaRPr lang="th-TH"/>
        </a:p>
      </dgm:t>
    </dgm:pt>
    <dgm:pt modelId="{F329FC13-98D9-4D68-BDEE-46C3DD0826B5}" type="sibTrans" cxnId="{42B73848-2737-4518-AF0B-DAB52B5ED07C}">
      <dgm:prSet/>
      <dgm:spPr/>
      <dgm:t>
        <a:bodyPr/>
        <a:lstStyle/>
        <a:p>
          <a:endParaRPr lang="th-TH"/>
        </a:p>
      </dgm:t>
    </dgm:pt>
    <dgm:pt modelId="{F3F76738-4E05-4B80-A4D4-71AB6BB96CC3}">
      <dgm:prSet phldrT="[Text]" custT="1"/>
      <dgm:spPr/>
      <dgm:t>
        <a:bodyPr/>
        <a:lstStyle/>
        <a:p>
          <a:r>
            <a:rPr lang="en-US" sz="3500" dirty="0" smtClean="0">
              <a:latin typeface="Calibri" panose="020F0502020204030204" pitchFamily="34" charset="0"/>
            </a:rPr>
            <a:t>Item 34</a:t>
          </a:r>
          <a:endParaRPr lang="th-TH" sz="3500" dirty="0">
            <a:latin typeface="Calibri" panose="020F0502020204030204" pitchFamily="34" charset="0"/>
          </a:endParaRPr>
        </a:p>
      </dgm:t>
    </dgm:pt>
    <dgm:pt modelId="{8601B28D-0738-47DE-8193-58490A1F5ED8}" type="parTrans" cxnId="{11E99FB8-16F2-4012-9A95-0BB026447416}">
      <dgm:prSet/>
      <dgm:spPr/>
      <dgm:t>
        <a:bodyPr/>
        <a:lstStyle/>
        <a:p>
          <a:endParaRPr lang="th-TH"/>
        </a:p>
      </dgm:t>
    </dgm:pt>
    <dgm:pt modelId="{9F87E47F-EA81-43D3-A996-FBCA39E7714D}" type="sibTrans" cxnId="{11E99FB8-16F2-4012-9A95-0BB026447416}">
      <dgm:prSet/>
      <dgm:spPr/>
      <dgm:t>
        <a:bodyPr/>
        <a:lstStyle/>
        <a:p>
          <a:endParaRPr lang="th-TH"/>
        </a:p>
      </dgm:t>
    </dgm:pt>
    <dgm:pt modelId="{AD4A0B4C-8A3D-4F52-9A80-5745CBDD57D5}">
      <dgm:prSet custT="1"/>
      <dgm:spPr/>
      <dgm:t>
        <a:bodyPr/>
        <a:lstStyle/>
        <a:p>
          <a:r>
            <a:rPr lang="en-US" sz="1900" dirty="0" smtClean="0">
              <a:latin typeface="Calibri" panose="020F0502020204030204" pitchFamily="34" charset="0"/>
            </a:rPr>
            <a:t>distinguishes three types of communities that live within or near to protected areas in Thailand and utilize forest areas for resources within those protected areas :</a:t>
          </a:r>
          <a:endParaRPr lang="th-TH" sz="1900" dirty="0"/>
        </a:p>
      </dgm:t>
    </dgm:pt>
    <dgm:pt modelId="{9BBEDD0D-72F1-41AC-9816-90FAFE70157F}" type="parTrans" cxnId="{2F588FF7-2A64-49C4-BEE1-1CFBFEC98B1E}">
      <dgm:prSet/>
      <dgm:spPr/>
      <dgm:t>
        <a:bodyPr/>
        <a:lstStyle/>
        <a:p>
          <a:endParaRPr lang="th-TH"/>
        </a:p>
      </dgm:t>
    </dgm:pt>
    <dgm:pt modelId="{39117B82-E989-4802-8A73-896953DE1706}" type="sibTrans" cxnId="{2F588FF7-2A64-49C4-BEE1-1CFBFEC98B1E}">
      <dgm:prSet/>
      <dgm:spPr/>
      <dgm:t>
        <a:bodyPr/>
        <a:lstStyle/>
        <a:p>
          <a:endParaRPr lang="th-TH"/>
        </a:p>
      </dgm:t>
    </dgm:pt>
    <dgm:pt modelId="{584DD588-59BA-444F-92FD-31CA624B7FE8}">
      <dgm:prSet custT="1"/>
      <dgm:spPr/>
      <dgm:t>
        <a:bodyPr/>
        <a:lstStyle/>
        <a:p>
          <a:r>
            <a:rPr lang="en-US" sz="1900" dirty="0" smtClean="0">
              <a:solidFill>
                <a:srgbClr val="FF0000"/>
              </a:solidFill>
              <a:effectLst>
                <a:outerShdw blurRad="38100" dist="38100" dir="2700000" algn="tl">
                  <a:srgbClr val="000000">
                    <a:alpha val="43137"/>
                  </a:srgbClr>
                </a:outerShdw>
              </a:effectLst>
              <a:latin typeface="Calibri" panose="020F0502020204030204" pitchFamily="34" charset="0"/>
            </a:rPr>
            <a:t>A-type</a:t>
          </a:r>
          <a:r>
            <a:rPr lang="en-US" sz="1900" dirty="0" smtClean="0">
              <a:solidFill>
                <a:srgbClr val="FF0000"/>
              </a:solidFill>
              <a:latin typeface="Calibri" panose="020F0502020204030204" pitchFamily="34" charset="0"/>
            </a:rPr>
            <a:t> </a:t>
          </a:r>
          <a:r>
            <a:rPr lang="en-US" sz="1900" dirty="0" smtClean="0">
              <a:solidFill>
                <a:srgbClr val="FF0000"/>
              </a:solidFill>
              <a:effectLst>
                <a:outerShdw blurRad="38100" dist="38100" dir="2700000" algn="tl">
                  <a:srgbClr val="000000">
                    <a:alpha val="43137"/>
                  </a:srgbClr>
                </a:outerShdw>
              </a:effectLst>
              <a:latin typeface="Calibri" panose="020F0502020204030204" pitchFamily="34" charset="0"/>
            </a:rPr>
            <a:t>communities:</a:t>
          </a:r>
          <a:r>
            <a:rPr lang="en-US" sz="1900" dirty="0" smtClean="0">
              <a:solidFill>
                <a:srgbClr val="FF0000"/>
              </a:solidFill>
              <a:latin typeface="Calibri" panose="020F0502020204030204" pitchFamily="34" charset="0"/>
            </a:rPr>
            <a:t> </a:t>
          </a:r>
          <a:r>
            <a:rPr lang="en-US" sz="1900" dirty="0" smtClean="0">
              <a:latin typeface="Calibri" panose="020F0502020204030204" pitchFamily="34" charset="0"/>
            </a:rPr>
            <a:t>have lived within a protected area and managed resources within it for more than ten continuous years to the present day.</a:t>
          </a:r>
          <a:endParaRPr lang="th-TH" sz="1900" dirty="0">
            <a:latin typeface="Calibri" panose="020F0502020204030204" pitchFamily="34" charset="0"/>
          </a:endParaRPr>
        </a:p>
      </dgm:t>
    </dgm:pt>
    <dgm:pt modelId="{F7FFA6BC-67E9-46FD-85B7-E91AA413A6E8}" type="parTrans" cxnId="{941289CC-7993-42CD-8415-41BBDDFBA5E0}">
      <dgm:prSet/>
      <dgm:spPr/>
      <dgm:t>
        <a:bodyPr/>
        <a:lstStyle/>
        <a:p>
          <a:endParaRPr lang="th-TH"/>
        </a:p>
      </dgm:t>
    </dgm:pt>
    <dgm:pt modelId="{91A41518-E812-469C-A493-64876D165766}" type="sibTrans" cxnId="{941289CC-7993-42CD-8415-41BBDDFBA5E0}">
      <dgm:prSet/>
      <dgm:spPr/>
      <dgm:t>
        <a:bodyPr/>
        <a:lstStyle/>
        <a:p>
          <a:endParaRPr lang="th-TH"/>
        </a:p>
      </dgm:t>
    </dgm:pt>
    <dgm:pt modelId="{C5B00B0E-0B59-4F96-BCDD-E896011A101D}">
      <dgm:prSet custT="1"/>
      <dgm:spPr/>
      <dgm:t>
        <a:bodyPr/>
        <a:lstStyle/>
        <a:p>
          <a:r>
            <a:rPr lang="en-US" sz="1900" dirty="0" smtClean="0">
              <a:solidFill>
                <a:srgbClr val="FF0000"/>
              </a:solidFill>
              <a:effectLst>
                <a:outerShdw blurRad="38100" dist="38100" dir="2700000" algn="tl">
                  <a:srgbClr val="000000">
                    <a:alpha val="43137"/>
                  </a:srgbClr>
                </a:outerShdw>
              </a:effectLst>
              <a:latin typeface="Calibri" panose="020F0502020204030204" pitchFamily="34" charset="0"/>
            </a:rPr>
            <a:t>B-type communities:  </a:t>
          </a:r>
          <a:r>
            <a:rPr lang="en-US" sz="1900" dirty="0" smtClean="0">
              <a:latin typeface="Calibri" panose="020F0502020204030204" pitchFamily="34" charset="0"/>
            </a:rPr>
            <a:t>live within the protected area but have withdrawn from managing resources within the protected area at the present day.</a:t>
          </a:r>
          <a:endParaRPr lang="th-TH" sz="1900" dirty="0">
            <a:latin typeface="Calibri" panose="020F0502020204030204" pitchFamily="34" charset="0"/>
          </a:endParaRPr>
        </a:p>
      </dgm:t>
    </dgm:pt>
    <dgm:pt modelId="{E2449996-09B4-418F-8BDC-8DFD6056BCFB}" type="parTrans" cxnId="{9D5C63D4-4DFF-4A0E-A1B8-2D5FE89B2FB7}">
      <dgm:prSet/>
      <dgm:spPr/>
      <dgm:t>
        <a:bodyPr/>
        <a:lstStyle/>
        <a:p>
          <a:endParaRPr lang="th-TH"/>
        </a:p>
      </dgm:t>
    </dgm:pt>
    <dgm:pt modelId="{38506CE7-89FD-4CB7-9E24-C802824EBC08}" type="sibTrans" cxnId="{9D5C63D4-4DFF-4A0E-A1B8-2D5FE89B2FB7}">
      <dgm:prSet/>
      <dgm:spPr/>
      <dgm:t>
        <a:bodyPr/>
        <a:lstStyle/>
        <a:p>
          <a:endParaRPr lang="th-TH"/>
        </a:p>
      </dgm:t>
    </dgm:pt>
    <dgm:pt modelId="{62515881-C9F7-4BA3-A84A-DED8A094B60D}">
      <dgm:prSet custT="1"/>
      <dgm:spPr/>
      <dgm:t>
        <a:bodyPr/>
        <a:lstStyle/>
        <a:p>
          <a:r>
            <a:rPr lang="en-US" sz="1900" dirty="0" smtClean="0">
              <a:solidFill>
                <a:srgbClr val="FF0000"/>
              </a:solidFill>
              <a:effectLst>
                <a:outerShdw blurRad="38100" dist="38100" dir="2700000" algn="tl">
                  <a:srgbClr val="000000">
                    <a:alpha val="43137"/>
                  </a:srgbClr>
                </a:outerShdw>
              </a:effectLst>
              <a:latin typeface="Calibri" panose="020F0502020204030204" pitchFamily="34" charset="0"/>
            </a:rPr>
            <a:t>C-type communities: </a:t>
          </a:r>
          <a:r>
            <a:rPr lang="en-US" sz="1900" dirty="0" smtClean="0">
              <a:latin typeface="Calibri" panose="020F0502020204030204" pitchFamily="34" charset="0"/>
            </a:rPr>
            <a:t>live outside the protected area but manage resources within a protected area.</a:t>
          </a:r>
          <a:endParaRPr lang="th-TH" sz="1900" dirty="0">
            <a:latin typeface="Calibri" panose="020F0502020204030204" pitchFamily="34" charset="0"/>
          </a:endParaRPr>
        </a:p>
      </dgm:t>
    </dgm:pt>
    <dgm:pt modelId="{3E6D6D2F-0F12-40DD-8F12-07F9E18C3674}" type="parTrans" cxnId="{55CA3394-728F-42F2-8F51-7677D8E63C16}">
      <dgm:prSet/>
      <dgm:spPr/>
      <dgm:t>
        <a:bodyPr/>
        <a:lstStyle/>
        <a:p>
          <a:endParaRPr lang="th-TH"/>
        </a:p>
      </dgm:t>
    </dgm:pt>
    <dgm:pt modelId="{F39A666F-DA2E-41D3-A03A-D78BB7C954C8}" type="sibTrans" cxnId="{55CA3394-728F-42F2-8F51-7677D8E63C16}">
      <dgm:prSet/>
      <dgm:spPr/>
      <dgm:t>
        <a:bodyPr/>
        <a:lstStyle/>
        <a:p>
          <a:endParaRPr lang="th-TH"/>
        </a:p>
      </dgm:t>
    </dgm:pt>
    <dgm:pt modelId="{0DC660E2-F504-4B56-B528-52FC5424B11C}">
      <dgm:prSet custT="1"/>
      <dgm:spPr/>
      <dgm:t>
        <a:bodyPr/>
        <a:lstStyle/>
        <a:p>
          <a:endParaRPr lang="th-TH" sz="1900" dirty="0"/>
        </a:p>
      </dgm:t>
    </dgm:pt>
    <dgm:pt modelId="{40A74F29-A1B0-417F-8ADC-5516E4A9E62C}" type="parTrans" cxnId="{28D97992-F394-40C9-91C2-F450CC824AAC}">
      <dgm:prSet/>
      <dgm:spPr/>
      <dgm:t>
        <a:bodyPr/>
        <a:lstStyle/>
        <a:p>
          <a:endParaRPr lang="th-TH"/>
        </a:p>
      </dgm:t>
    </dgm:pt>
    <dgm:pt modelId="{7B679C05-AEF0-4C57-9F3F-87915FD3B205}" type="sibTrans" cxnId="{28D97992-F394-40C9-91C2-F450CC824AAC}">
      <dgm:prSet/>
      <dgm:spPr/>
      <dgm:t>
        <a:bodyPr/>
        <a:lstStyle/>
        <a:p>
          <a:endParaRPr lang="th-TH"/>
        </a:p>
      </dgm:t>
    </dgm:pt>
    <dgm:pt modelId="{BB699371-A597-4841-B67E-34E2E1319ABE}">
      <dgm:prSet custT="1"/>
      <dgm:spPr/>
      <dgm:t>
        <a:bodyPr/>
        <a:lstStyle/>
        <a:p>
          <a:r>
            <a:rPr lang="en-US" sz="2100" dirty="0" smtClean="0">
              <a:latin typeface="Calibri" panose="020F0502020204030204" pitchFamily="34" charset="0"/>
            </a:rPr>
            <a:t>points out that CF can only take place within a protected area if the community collects NTFP.</a:t>
          </a:r>
          <a:endParaRPr lang="th-TH" sz="2100" dirty="0">
            <a:latin typeface="Calibri" panose="020F0502020204030204" pitchFamily="34" charset="0"/>
          </a:endParaRPr>
        </a:p>
      </dgm:t>
    </dgm:pt>
    <dgm:pt modelId="{C99BC947-A0AB-4A28-A7A4-E0771EC444DB}" type="parTrans" cxnId="{58EF704F-803E-4173-9C8A-367FAFAF3DCC}">
      <dgm:prSet/>
      <dgm:spPr/>
      <dgm:t>
        <a:bodyPr/>
        <a:lstStyle/>
        <a:p>
          <a:endParaRPr lang="th-TH"/>
        </a:p>
      </dgm:t>
    </dgm:pt>
    <dgm:pt modelId="{19888BAA-F209-4A66-8411-FF8C52C68ED7}" type="sibTrans" cxnId="{58EF704F-803E-4173-9C8A-367FAFAF3DCC}">
      <dgm:prSet/>
      <dgm:spPr/>
      <dgm:t>
        <a:bodyPr/>
        <a:lstStyle/>
        <a:p>
          <a:endParaRPr lang="th-TH"/>
        </a:p>
      </dgm:t>
    </dgm:pt>
    <dgm:pt modelId="{41D949C0-A5BF-49CF-BF6A-B923EC308260}">
      <dgm:prSet custT="1"/>
      <dgm:spPr/>
      <dgm:t>
        <a:bodyPr/>
        <a:lstStyle/>
        <a:p>
          <a:r>
            <a:rPr lang="en-US" sz="2100" dirty="0" smtClean="0">
              <a:latin typeface="Calibri" panose="020F0502020204030204" pitchFamily="34" charset="0"/>
            </a:rPr>
            <a:t>Therefore, despite a community having access to the resources within a protected area, this access still does </a:t>
          </a:r>
          <a:r>
            <a:rPr lang="en-US" sz="2100" u="sng" dirty="0" smtClean="0">
              <a:latin typeface="Calibri" panose="020F0502020204030204" pitchFamily="34" charset="0"/>
            </a:rPr>
            <a:t>not allow them to cut down trees within the protected area</a:t>
          </a:r>
          <a:r>
            <a:rPr lang="en-US" sz="2100" dirty="0" smtClean="0">
              <a:latin typeface="Calibri" panose="020F0502020204030204" pitchFamily="34" charset="0"/>
            </a:rPr>
            <a:t>, given apparent political concern about the ability of those communities to conserve their resources for the future.</a:t>
          </a:r>
          <a:endParaRPr lang="th-TH" sz="2100" dirty="0">
            <a:latin typeface="Calibri" panose="020F0502020204030204" pitchFamily="34" charset="0"/>
          </a:endParaRPr>
        </a:p>
      </dgm:t>
    </dgm:pt>
    <dgm:pt modelId="{4B537484-8518-4E56-9159-F6B6BE417238}" type="parTrans" cxnId="{0DB91E4E-1350-467B-9773-619C2CE4C87D}">
      <dgm:prSet/>
      <dgm:spPr/>
      <dgm:t>
        <a:bodyPr/>
        <a:lstStyle/>
        <a:p>
          <a:endParaRPr lang="th-TH"/>
        </a:p>
      </dgm:t>
    </dgm:pt>
    <dgm:pt modelId="{0534D2F8-037B-4BED-976A-C99804387404}" type="sibTrans" cxnId="{0DB91E4E-1350-467B-9773-619C2CE4C87D}">
      <dgm:prSet/>
      <dgm:spPr/>
      <dgm:t>
        <a:bodyPr/>
        <a:lstStyle/>
        <a:p>
          <a:endParaRPr lang="th-TH"/>
        </a:p>
      </dgm:t>
    </dgm:pt>
    <dgm:pt modelId="{41ECD18F-3939-42B8-A01B-80A45165930F}" type="pres">
      <dgm:prSet presAssocID="{09FF750B-ADB1-434E-A118-5E5284BC6879}" presName="diagram" presStyleCnt="0">
        <dgm:presLayoutVars>
          <dgm:dir/>
          <dgm:animLvl val="lvl"/>
          <dgm:resizeHandles val="exact"/>
        </dgm:presLayoutVars>
      </dgm:prSet>
      <dgm:spPr/>
    </dgm:pt>
    <dgm:pt modelId="{6C6B7B0C-861A-4946-8B51-40954BA8B427}" type="pres">
      <dgm:prSet presAssocID="{6EDE1AD2-7F8D-4DD9-AB01-0B33A879ABB3}" presName="compNode" presStyleCnt="0"/>
      <dgm:spPr/>
    </dgm:pt>
    <dgm:pt modelId="{CB9422EE-AF67-4047-96C6-FD5EA5D4E95B}" type="pres">
      <dgm:prSet presAssocID="{6EDE1AD2-7F8D-4DD9-AB01-0B33A879ABB3}" presName="childRect" presStyleLbl="bgAcc1" presStyleIdx="0" presStyleCnt="2" custScaleX="111339" custScaleY="176395" custLinFactNeighborX="-20625" custLinFactNeighborY="-2223">
        <dgm:presLayoutVars>
          <dgm:bulletEnabled val="1"/>
        </dgm:presLayoutVars>
      </dgm:prSet>
      <dgm:spPr/>
      <dgm:t>
        <a:bodyPr/>
        <a:lstStyle/>
        <a:p>
          <a:endParaRPr lang="th-TH"/>
        </a:p>
      </dgm:t>
    </dgm:pt>
    <dgm:pt modelId="{58778FCD-DC89-4519-8376-16B71C0B1EBF}" type="pres">
      <dgm:prSet presAssocID="{6EDE1AD2-7F8D-4DD9-AB01-0B33A879ABB3}" presName="parentText" presStyleLbl="node1" presStyleIdx="0" presStyleCnt="0">
        <dgm:presLayoutVars>
          <dgm:chMax val="0"/>
          <dgm:bulletEnabled val="1"/>
        </dgm:presLayoutVars>
      </dgm:prSet>
      <dgm:spPr/>
      <dgm:t>
        <a:bodyPr/>
        <a:lstStyle/>
        <a:p>
          <a:endParaRPr lang="th-TH"/>
        </a:p>
      </dgm:t>
    </dgm:pt>
    <dgm:pt modelId="{71EE7132-5C0C-4D82-BDA3-082689F50D07}" type="pres">
      <dgm:prSet presAssocID="{6EDE1AD2-7F8D-4DD9-AB01-0B33A879ABB3}" presName="parentRect" presStyleLbl="alignNode1" presStyleIdx="0" presStyleCnt="2" custScaleX="112489" custScaleY="42284" custLinFactNeighborX="-23684" custLinFactNeighborY="37109"/>
      <dgm:spPr/>
      <dgm:t>
        <a:bodyPr/>
        <a:lstStyle/>
        <a:p>
          <a:endParaRPr lang="th-TH"/>
        </a:p>
      </dgm:t>
    </dgm:pt>
    <dgm:pt modelId="{18ED1523-1368-4F7A-9FB2-189FD66104EE}" type="pres">
      <dgm:prSet presAssocID="{6EDE1AD2-7F8D-4DD9-AB01-0B33A879ABB3}" presName="adorn" presStyleLbl="fgAccFollowNode1" presStyleIdx="0" presStyleCnt="2" custScaleX="113114" custScaleY="113909" custLinFactNeighborX="-8898" custLinFactNeighborY="-7744"/>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pt>
    <dgm:pt modelId="{61821609-D42B-4A31-9ADA-5154D48A5586}" type="pres">
      <dgm:prSet presAssocID="{F329FC13-98D9-4D68-BDEE-46C3DD0826B5}" presName="sibTrans" presStyleLbl="sibTrans2D1" presStyleIdx="0" presStyleCnt="0"/>
      <dgm:spPr/>
      <dgm:t>
        <a:bodyPr/>
        <a:lstStyle/>
        <a:p>
          <a:endParaRPr lang="th-TH"/>
        </a:p>
      </dgm:t>
    </dgm:pt>
    <dgm:pt modelId="{7CC337EE-B19B-4148-B06F-0BA33B2FCA81}" type="pres">
      <dgm:prSet presAssocID="{F3F76738-4E05-4B80-A4D4-71AB6BB96CC3}" presName="compNode" presStyleCnt="0"/>
      <dgm:spPr/>
    </dgm:pt>
    <dgm:pt modelId="{61DE9581-0867-4A7C-BCDE-04684A502635}" type="pres">
      <dgm:prSet presAssocID="{F3F76738-4E05-4B80-A4D4-71AB6BB96CC3}" presName="childRect" presStyleLbl="bgAcc1" presStyleIdx="1" presStyleCnt="2" custScaleX="102813" custScaleY="164080" custLinFactNeighborX="5052" custLinFactNeighborY="-2121">
        <dgm:presLayoutVars>
          <dgm:bulletEnabled val="1"/>
        </dgm:presLayoutVars>
      </dgm:prSet>
      <dgm:spPr/>
      <dgm:t>
        <a:bodyPr/>
        <a:lstStyle/>
        <a:p>
          <a:endParaRPr lang="th-TH"/>
        </a:p>
      </dgm:t>
    </dgm:pt>
    <dgm:pt modelId="{6F1D225B-66BA-4BB2-A514-1696382D49F2}" type="pres">
      <dgm:prSet presAssocID="{F3F76738-4E05-4B80-A4D4-71AB6BB96CC3}" presName="parentText" presStyleLbl="node1" presStyleIdx="0" presStyleCnt="0">
        <dgm:presLayoutVars>
          <dgm:chMax val="0"/>
          <dgm:bulletEnabled val="1"/>
        </dgm:presLayoutVars>
      </dgm:prSet>
      <dgm:spPr/>
      <dgm:t>
        <a:bodyPr/>
        <a:lstStyle/>
        <a:p>
          <a:endParaRPr lang="th-TH"/>
        </a:p>
      </dgm:t>
    </dgm:pt>
    <dgm:pt modelId="{8A9A9D27-2FE1-4D84-BBA8-F9CE9149B178}" type="pres">
      <dgm:prSet presAssocID="{F3F76738-4E05-4B80-A4D4-71AB6BB96CC3}" presName="parentRect" presStyleLbl="alignNode1" presStyleIdx="1" presStyleCnt="2" custScaleX="102728" custScaleY="49940" custLinFactNeighborX="5108" custLinFactNeighborY="47315"/>
      <dgm:spPr/>
      <dgm:t>
        <a:bodyPr/>
        <a:lstStyle/>
        <a:p>
          <a:endParaRPr lang="th-TH"/>
        </a:p>
      </dgm:t>
    </dgm:pt>
    <dgm:pt modelId="{0C868772-3FDD-4905-BA2D-B21E4970F100}" type="pres">
      <dgm:prSet presAssocID="{F3F76738-4E05-4B80-A4D4-71AB6BB96CC3}" presName="adorn" presStyleLbl="fgAccFollowNode1" presStyleIdx="1" presStyleCnt="2" custScaleX="132726" custScaleY="131147" custLinFactNeighborX="26233" custLinFactNeighborY="-3460"/>
      <dgm:spPr>
        <a:blipFill>
          <a:blip xmlns:r="http://schemas.openxmlformats.org/officeDocument/2006/relationships" r:embed="rId2">
            <a:extLst>
              <a:ext uri="{28A0092B-C50C-407E-A947-70E740481C1C}">
                <a14:useLocalDpi xmlns:a14="http://schemas.microsoft.com/office/drawing/2010/main" val="0"/>
              </a:ext>
            </a:extLst>
          </a:blip>
          <a:srcRect/>
          <a:stretch>
            <a:fillRect t="-4000" b="-4000"/>
          </a:stretch>
        </a:blipFill>
      </dgm:spPr>
    </dgm:pt>
  </dgm:ptLst>
  <dgm:cxnLst>
    <dgm:cxn modelId="{4357518A-ED56-4E1A-BAE8-99825BBA1EFD}" type="presOf" srcId="{09FF750B-ADB1-434E-A118-5E5284BC6879}" destId="{41ECD18F-3939-42B8-A01B-80A45165930F}" srcOrd="0" destOrd="0" presId="urn:microsoft.com/office/officeart/2005/8/layout/bList2"/>
    <dgm:cxn modelId="{9D5C63D4-4DFF-4A0E-A1B8-2D5FE89B2FB7}" srcId="{6EDE1AD2-7F8D-4DD9-AB01-0B33A879ABB3}" destId="{C5B00B0E-0B59-4F96-BCDD-E896011A101D}" srcOrd="3" destOrd="0" parTransId="{E2449996-09B4-418F-8BDC-8DFD6056BCFB}" sibTransId="{38506CE7-89FD-4CB7-9E24-C802824EBC08}"/>
    <dgm:cxn modelId="{0DB91E4E-1350-467B-9773-619C2CE4C87D}" srcId="{F3F76738-4E05-4B80-A4D4-71AB6BB96CC3}" destId="{41D949C0-A5BF-49CF-BF6A-B923EC308260}" srcOrd="1" destOrd="0" parTransId="{4B537484-8518-4E56-9159-F6B6BE417238}" sibTransId="{0534D2F8-037B-4BED-976A-C99804387404}"/>
    <dgm:cxn modelId="{58EF704F-803E-4173-9C8A-367FAFAF3DCC}" srcId="{F3F76738-4E05-4B80-A4D4-71AB6BB96CC3}" destId="{BB699371-A597-4841-B67E-34E2E1319ABE}" srcOrd="0" destOrd="0" parTransId="{C99BC947-A0AB-4A28-A7A4-E0771EC444DB}" sibTransId="{19888BAA-F209-4A66-8411-FF8C52C68ED7}"/>
    <dgm:cxn modelId="{9A186463-66B7-4E9F-9B9A-F96399450639}" type="presOf" srcId="{BB699371-A597-4841-B67E-34E2E1319ABE}" destId="{61DE9581-0867-4A7C-BCDE-04684A502635}" srcOrd="0" destOrd="0" presId="urn:microsoft.com/office/officeart/2005/8/layout/bList2"/>
    <dgm:cxn modelId="{D01402A6-2E0E-432F-8299-8F1D677893A7}" type="presOf" srcId="{F329FC13-98D9-4D68-BDEE-46C3DD0826B5}" destId="{61821609-D42B-4A31-9ADA-5154D48A5586}" srcOrd="0" destOrd="0" presId="urn:microsoft.com/office/officeart/2005/8/layout/bList2"/>
    <dgm:cxn modelId="{941289CC-7993-42CD-8415-41BBDDFBA5E0}" srcId="{6EDE1AD2-7F8D-4DD9-AB01-0B33A879ABB3}" destId="{584DD588-59BA-444F-92FD-31CA624B7FE8}" srcOrd="2" destOrd="0" parTransId="{F7FFA6BC-67E9-46FD-85B7-E91AA413A6E8}" sibTransId="{91A41518-E812-469C-A493-64876D165766}"/>
    <dgm:cxn modelId="{7E3A2044-E6CD-432A-A87E-62865EF79F9B}" type="presOf" srcId="{41D949C0-A5BF-49CF-BF6A-B923EC308260}" destId="{61DE9581-0867-4A7C-BCDE-04684A502635}" srcOrd="0" destOrd="1" presId="urn:microsoft.com/office/officeart/2005/8/layout/bList2"/>
    <dgm:cxn modelId="{2F588FF7-2A64-49C4-BEE1-1CFBFEC98B1E}" srcId="{6EDE1AD2-7F8D-4DD9-AB01-0B33A879ABB3}" destId="{AD4A0B4C-8A3D-4F52-9A80-5745CBDD57D5}" srcOrd="0" destOrd="0" parTransId="{9BBEDD0D-72F1-41AC-9816-90FAFE70157F}" sibTransId="{39117B82-E989-4802-8A73-896953DE1706}"/>
    <dgm:cxn modelId="{AD78C5A2-CB9B-4384-9275-80A1A704C616}" type="presOf" srcId="{584DD588-59BA-444F-92FD-31CA624B7FE8}" destId="{CB9422EE-AF67-4047-96C6-FD5EA5D4E95B}" srcOrd="0" destOrd="2" presId="urn:microsoft.com/office/officeart/2005/8/layout/bList2"/>
    <dgm:cxn modelId="{C944E8C7-22D8-4789-8DC6-3B631FCB4E7F}" type="presOf" srcId="{F3F76738-4E05-4B80-A4D4-71AB6BB96CC3}" destId="{6F1D225B-66BA-4BB2-A514-1696382D49F2}" srcOrd="0" destOrd="0" presId="urn:microsoft.com/office/officeart/2005/8/layout/bList2"/>
    <dgm:cxn modelId="{95E35691-511B-4158-9059-4CBAFC34DD08}" type="presOf" srcId="{AD4A0B4C-8A3D-4F52-9A80-5745CBDD57D5}" destId="{CB9422EE-AF67-4047-96C6-FD5EA5D4E95B}" srcOrd="0" destOrd="0" presId="urn:microsoft.com/office/officeart/2005/8/layout/bList2"/>
    <dgm:cxn modelId="{28D97992-F394-40C9-91C2-F450CC824AAC}" srcId="{6EDE1AD2-7F8D-4DD9-AB01-0B33A879ABB3}" destId="{0DC660E2-F504-4B56-B528-52FC5424B11C}" srcOrd="1" destOrd="0" parTransId="{40A74F29-A1B0-417F-8ADC-5516E4A9E62C}" sibTransId="{7B679C05-AEF0-4C57-9F3F-87915FD3B205}"/>
    <dgm:cxn modelId="{55CA3394-728F-42F2-8F51-7677D8E63C16}" srcId="{6EDE1AD2-7F8D-4DD9-AB01-0B33A879ABB3}" destId="{62515881-C9F7-4BA3-A84A-DED8A094B60D}" srcOrd="4" destOrd="0" parTransId="{3E6D6D2F-0F12-40DD-8F12-07F9E18C3674}" sibTransId="{F39A666F-DA2E-41D3-A03A-D78BB7C954C8}"/>
    <dgm:cxn modelId="{42B73848-2737-4518-AF0B-DAB52B5ED07C}" srcId="{09FF750B-ADB1-434E-A118-5E5284BC6879}" destId="{6EDE1AD2-7F8D-4DD9-AB01-0B33A879ABB3}" srcOrd="0" destOrd="0" parTransId="{2DA0F765-0822-4DD7-96D0-D9F732197BB9}" sibTransId="{F329FC13-98D9-4D68-BDEE-46C3DD0826B5}"/>
    <dgm:cxn modelId="{11E99FB8-16F2-4012-9A95-0BB026447416}" srcId="{09FF750B-ADB1-434E-A118-5E5284BC6879}" destId="{F3F76738-4E05-4B80-A4D4-71AB6BB96CC3}" srcOrd="1" destOrd="0" parTransId="{8601B28D-0738-47DE-8193-58490A1F5ED8}" sibTransId="{9F87E47F-EA81-43D3-A996-FBCA39E7714D}"/>
    <dgm:cxn modelId="{FC573324-7857-4451-B37A-95552EBA5163}" type="presOf" srcId="{F3F76738-4E05-4B80-A4D4-71AB6BB96CC3}" destId="{8A9A9D27-2FE1-4D84-BBA8-F9CE9149B178}" srcOrd="1" destOrd="0" presId="urn:microsoft.com/office/officeart/2005/8/layout/bList2"/>
    <dgm:cxn modelId="{B7BFA9FB-C42B-4519-857E-202662F9F7A5}" type="presOf" srcId="{0DC660E2-F504-4B56-B528-52FC5424B11C}" destId="{CB9422EE-AF67-4047-96C6-FD5EA5D4E95B}" srcOrd="0" destOrd="1" presId="urn:microsoft.com/office/officeart/2005/8/layout/bList2"/>
    <dgm:cxn modelId="{2D1E4E77-A2E9-450F-B149-88BB2E4D591C}" type="presOf" srcId="{62515881-C9F7-4BA3-A84A-DED8A094B60D}" destId="{CB9422EE-AF67-4047-96C6-FD5EA5D4E95B}" srcOrd="0" destOrd="4" presId="urn:microsoft.com/office/officeart/2005/8/layout/bList2"/>
    <dgm:cxn modelId="{D79465A5-964D-45DA-A3E1-7D83DDD6A01F}" type="presOf" srcId="{6EDE1AD2-7F8D-4DD9-AB01-0B33A879ABB3}" destId="{58778FCD-DC89-4519-8376-16B71C0B1EBF}" srcOrd="0" destOrd="0" presId="urn:microsoft.com/office/officeart/2005/8/layout/bList2"/>
    <dgm:cxn modelId="{211520A7-7C73-442D-BFB3-E41123C19E0A}" type="presOf" srcId="{6EDE1AD2-7F8D-4DD9-AB01-0B33A879ABB3}" destId="{71EE7132-5C0C-4D82-BDA3-082689F50D07}" srcOrd="1" destOrd="0" presId="urn:microsoft.com/office/officeart/2005/8/layout/bList2"/>
    <dgm:cxn modelId="{1BF4BCE7-5A4B-4644-A18F-A8F21E004C04}" type="presOf" srcId="{C5B00B0E-0B59-4F96-BCDD-E896011A101D}" destId="{CB9422EE-AF67-4047-96C6-FD5EA5D4E95B}" srcOrd="0" destOrd="3" presId="urn:microsoft.com/office/officeart/2005/8/layout/bList2"/>
    <dgm:cxn modelId="{073934D0-BEA2-4C2B-800A-4E0C9704A6CE}" type="presParOf" srcId="{41ECD18F-3939-42B8-A01B-80A45165930F}" destId="{6C6B7B0C-861A-4946-8B51-40954BA8B427}" srcOrd="0" destOrd="0" presId="urn:microsoft.com/office/officeart/2005/8/layout/bList2"/>
    <dgm:cxn modelId="{75DCFCDA-907C-4FB3-A67D-51C377C10D90}" type="presParOf" srcId="{6C6B7B0C-861A-4946-8B51-40954BA8B427}" destId="{CB9422EE-AF67-4047-96C6-FD5EA5D4E95B}" srcOrd="0" destOrd="0" presId="urn:microsoft.com/office/officeart/2005/8/layout/bList2"/>
    <dgm:cxn modelId="{487A2AC0-9D92-4EC8-AE39-82E92D7F7F83}" type="presParOf" srcId="{6C6B7B0C-861A-4946-8B51-40954BA8B427}" destId="{58778FCD-DC89-4519-8376-16B71C0B1EBF}" srcOrd="1" destOrd="0" presId="urn:microsoft.com/office/officeart/2005/8/layout/bList2"/>
    <dgm:cxn modelId="{1DF950F9-ACEC-4545-81B4-79DE95551FCD}" type="presParOf" srcId="{6C6B7B0C-861A-4946-8B51-40954BA8B427}" destId="{71EE7132-5C0C-4D82-BDA3-082689F50D07}" srcOrd="2" destOrd="0" presId="urn:microsoft.com/office/officeart/2005/8/layout/bList2"/>
    <dgm:cxn modelId="{30317DA9-8753-4D0A-A1EA-3F04EEB7C709}" type="presParOf" srcId="{6C6B7B0C-861A-4946-8B51-40954BA8B427}" destId="{18ED1523-1368-4F7A-9FB2-189FD66104EE}" srcOrd="3" destOrd="0" presId="urn:microsoft.com/office/officeart/2005/8/layout/bList2"/>
    <dgm:cxn modelId="{003F9021-B35D-46E9-AA0D-8ED8C53DBED9}" type="presParOf" srcId="{41ECD18F-3939-42B8-A01B-80A45165930F}" destId="{61821609-D42B-4A31-9ADA-5154D48A5586}" srcOrd="1" destOrd="0" presId="urn:microsoft.com/office/officeart/2005/8/layout/bList2"/>
    <dgm:cxn modelId="{0F4D4904-B485-4864-B14F-92F3FBC461E7}" type="presParOf" srcId="{41ECD18F-3939-42B8-A01B-80A45165930F}" destId="{7CC337EE-B19B-4148-B06F-0BA33B2FCA81}" srcOrd="2" destOrd="0" presId="urn:microsoft.com/office/officeart/2005/8/layout/bList2"/>
    <dgm:cxn modelId="{C2951E86-B681-4B8E-AD18-CE3950E45474}" type="presParOf" srcId="{7CC337EE-B19B-4148-B06F-0BA33B2FCA81}" destId="{61DE9581-0867-4A7C-BCDE-04684A502635}" srcOrd="0" destOrd="0" presId="urn:microsoft.com/office/officeart/2005/8/layout/bList2"/>
    <dgm:cxn modelId="{24986BA8-AEFD-4993-9D46-45D0B5497D03}" type="presParOf" srcId="{7CC337EE-B19B-4148-B06F-0BA33B2FCA81}" destId="{6F1D225B-66BA-4BB2-A514-1696382D49F2}" srcOrd="1" destOrd="0" presId="urn:microsoft.com/office/officeart/2005/8/layout/bList2"/>
    <dgm:cxn modelId="{3487A20A-FC70-4285-BFEA-D696E7E7B4E0}" type="presParOf" srcId="{7CC337EE-B19B-4148-B06F-0BA33B2FCA81}" destId="{8A9A9D27-2FE1-4D84-BBA8-F9CE9149B178}" srcOrd="2" destOrd="0" presId="urn:microsoft.com/office/officeart/2005/8/layout/bList2"/>
    <dgm:cxn modelId="{E5118C67-A80C-4D77-B97D-56AE916452EB}" type="presParOf" srcId="{7CC337EE-B19B-4148-B06F-0BA33B2FCA81}" destId="{0C868772-3FDD-4905-BA2D-B21E4970F100}" srcOrd="3" destOrd="0" presId="urn:microsoft.com/office/officeart/2005/8/layout/b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9422EE-AF67-4047-96C6-FD5EA5D4E95B}">
      <dsp:nvSpPr>
        <dsp:cNvPr id="0" name=""/>
        <dsp:cNvSpPr/>
      </dsp:nvSpPr>
      <dsp:spPr>
        <a:xfrm>
          <a:off x="0" y="0"/>
          <a:ext cx="4658947" cy="5509907"/>
        </a:xfrm>
        <a:prstGeom prst="round2SameRect">
          <a:avLst>
            <a:gd name="adj1" fmla="val 8000"/>
            <a:gd name="adj2" fmla="val 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24130" tIns="72390" rIns="24130" bIns="24130" numCol="1" spcCol="1270" anchor="t" anchorCtr="0">
          <a:noAutofit/>
        </a:bodyPr>
        <a:lstStyle/>
        <a:p>
          <a:pPr marL="171450" lvl="1" indent="-171450" algn="l" defTabSz="844550">
            <a:lnSpc>
              <a:spcPct val="90000"/>
            </a:lnSpc>
            <a:spcBef>
              <a:spcPct val="0"/>
            </a:spcBef>
            <a:spcAft>
              <a:spcPct val="15000"/>
            </a:spcAft>
            <a:buChar char="••"/>
          </a:pPr>
          <a:r>
            <a:rPr lang="en-US" sz="1900" kern="1200" dirty="0" smtClean="0">
              <a:latin typeface="Calibri" panose="020F0502020204030204" pitchFamily="34" charset="0"/>
            </a:rPr>
            <a:t>distinguishes three types of communities that live within or near to protected areas in Thailand and utilize forest areas for resources within those protected areas :</a:t>
          </a:r>
          <a:endParaRPr lang="th-TH" sz="1900" kern="1200" dirty="0"/>
        </a:p>
        <a:p>
          <a:pPr marL="171450" lvl="1" indent="-171450" algn="l" defTabSz="844550">
            <a:lnSpc>
              <a:spcPct val="90000"/>
            </a:lnSpc>
            <a:spcBef>
              <a:spcPct val="0"/>
            </a:spcBef>
            <a:spcAft>
              <a:spcPct val="15000"/>
            </a:spcAft>
            <a:buChar char="••"/>
          </a:pPr>
          <a:endParaRPr lang="th-TH" sz="1900" kern="1200" dirty="0"/>
        </a:p>
        <a:p>
          <a:pPr marL="171450" lvl="1" indent="-171450" algn="l" defTabSz="844550">
            <a:lnSpc>
              <a:spcPct val="90000"/>
            </a:lnSpc>
            <a:spcBef>
              <a:spcPct val="0"/>
            </a:spcBef>
            <a:spcAft>
              <a:spcPct val="15000"/>
            </a:spcAft>
            <a:buChar char="••"/>
          </a:pPr>
          <a:r>
            <a:rPr lang="en-US" sz="1900" kern="1200" dirty="0" smtClean="0">
              <a:solidFill>
                <a:srgbClr val="FF0000"/>
              </a:solidFill>
              <a:effectLst>
                <a:outerShdw blurRad="38100" dist="38100" dir="2700000" algn="tl">
                  <a:srgbClr val="000000">
                    <a:alpha val="43137"/>
                  </a:srgbClr>
                </a:outerShdw>
              </a:effectLst>
              <a:latin typeface="Calibri" panose="020F0502020204030204" pitchFamily="34" charset="0"/>
            </a:rPr>
            <a:t>A-type</a:t>
          </a:r>
          <a:r>
            <a:rPr lang="en-US" sz="1900" kern="1200" dirty="0" smtClean="0">
              <a:solidFill>
                <a:srgbClr val="FF0000"/>
              </a:solidFill>
              <a:latin typeface="Calibri" panose="020F0502020204030204" pitchFamily="34" charset="0"/>
            </a:rPr>
            <a:t> </a:t>
          </a:r>
          <a:r>
            <a:rPr lang="en-US" sz="1900" kern="1200" dirty="0" smtClean="0">
              <a:solidFill>
                <a:srgbClr val="FF0000"/>
              </a:solidFill>
              <a:effectLst>
                <a:outerShdw blurRad="38100" dist="38100" dir="2700000" algn="tl">
                  <a:srgbClr val="000000">
                    <a:alpha val="43137"/>
                  </a:srgbClr>
                </a:outerShdw>
              </a:effectLst>
              <a:latin typeface="Calibri" panose="020F0502020204030204" pitchFamily="34" charset="0"/>
            </a:rPr>
            <a:t>communities:</a:t>
          </a:r>
          <a:r>
            <a:rPr lang="en-US" sz="1900" kern="1200" dirty="0" smtClean="0">
              <a:solidFill>
                <a:srgbClr val="FF0000"/>
              </a:solidFill>
              <a:latin typeface="Calibri" panose="020F0502020204030204" pitchFamily="34" charset="0"/>
            </a:rPr>
            <a:t> </a:t>
          </a:r>
          <a:r>
            <a:rPr lang="en-US" sz="1900" kern="1200" dirty="0" smtClean="0">
              <a:latin typeface="Calibri" panose="020F0502020204030204" pitchFamily="34" charset="0"/>
            </a:rPr>
            <a:t>have lived within a protected area and managed resources within it for more than ten continuous years to the present day.</a:t>
          </a:r>
          <a:endParaRPr lang="th-TH" sz="1900" kern="1200" dirty="0">
            <a:latin typeface="Calibri" panose="020F0502020204030204" pitchFamily="34" charset="0"/>
          </a:endParaRPr>
        </a:p>
        <a:p>
          <a:pPr marL="171450" lvl="1" indent="-171450" algn="l" defTabSz="844550">
            <a:lnSpc>
              <a:spcPct val="90000"/>
            </a:lnSpc>
            <a:spcBef>
              <a:spcPct val="0"/>
            </a:spcBef>
            <a:spcAft>
              <a:spcPct val="15000"/>
            </a:spcAft>
            <a:buChar char="••"/>
          </a:pPr>
          <a:r>
            <a:rPr lang="en-US" sz="1900" kern="1200" dirty="0" smtClean="0">
              <a:solidFill>
                <a:srgbClr val="FF0000"/>
              </a:solidFill>
              <a:effectLst>
                <a:outerShdw blurRad="38100" dist="38100" dir="2700000" algn="tl">
                  <a:srgbClr val="000000">
                    <a:alpha val="43137"/>
                  </a:srgbClr>
                </a:outerShdw>
              </a:effectLst>
              <a:latin typeface="Calibri" panose="020F0502020204030204" pitchFamily="34" charset="0"/>
            </a:rPr>
            <a:t>B-type communities:  </a:t>
          </a:r>
          <a:r>
            <a:rPr lang="en-US" sz="1900" kern="1200" dirty="0" smtClean="0">
              <a:latin typeface="Calibri" panose="020F0502020204030204" pitchFamily="34" charset="0"/>
            </a:rPr>
            <a:t>live within the protected area but have withdrawn from managing resources within the protected area at the present day.</a:t>
          </a:r>
          <a:endParaRPr lang="th-TH" sz="1900" kern="1200" dirty="0">
            <a:latin typeface="Calibri" panose="020F0502020204030204" pitchFamily="34" charset="0"/>
          </a:endParaRPr>
        </a:p>
        <a:p>
          <a:pPr marL="171450" lvl="1" indent="-171450" algn="l" defTabSz="844550">
            <a:lnSpc>
              <a:spcPct val="90000"/>
            </a:lnSpc>
            <a:spcBef>
              <a:spcPct val="0"/>
            </a:spcBef>
            <a:spcAft>
              <a:spcPct val="15000"/>
            </a:spcAft>
            <a:buChar char="••"/>
          </a:pPr>
          <a:r>
            <a:rPr lang="en-US" sz="1900" kern="1200" dirty="0" smtClean="0">
              <a:solidFill>
                <a:srgbClr val="FF0000"/>
              </a:solidFill>
              <a:effectLst>
                <a:outerShdw blurRad="38100" dist="38100" dir="2700000" algn="tl">
                  <a:srgbClr val="000000">
                    <a:alpha val="43137"/>
                  </a:srgbClr>
                </a:outerShdw>
              </a:effectLst>
              <a:latin typeface="Calibri" panose="020F0502020204030204" pitchFamily="34" charset="0"/>
            </a:rPr>
            <a:t>C-type communities: </a:t>
          </a:r>
          <a:r>
            <a:rPr lang="en-US" sz="1900" kern="1200" dirty="0" smtClean="0">
              <a:latin typeface="Calibri" panose="020F0502020204030204" pitchFamily="34" charset="0"/>
            </a:rPr>
            <a:t>live outside the protected area but manage resources within a protected area.</a:t>
          </a:r>
          <a:endParaRPr lang="th-TH" sz="1900" kern="1200" dirty="0">
            <a:latin typeface="Calibri" panose="020F0502020204030204" pitchFamily="34" charset="0"/>
          </a:endParaRPr>
        </a:p>
      </dsp:txBody>
      <dsp:txXfrm>
        <a:off x="109165" y="109165"/>
        <a:ext cx="4440617" cy="5400742"/>
      </dsp:txXfrm>
    </dsp:sp>
    <dsp:sp modelId="{71EE7132-5C0C-4D82-BDA3-082689F50D07}">
      <dsp:nvSpPr>
        <dsp:cNvPr id="0" name=""/>
        <dsp:cNvSpPr/>
      </dsp:nvSpPr>
      <dsp:spPr>
        <a:xfrm>
          <a:off x="0" y="5206166"/>
          <a:ext cx="4707068" cy="567940"/>
        </a:xfrm>
        <a:prstGeom prst="rect">
          <a:avLst/>
        </a:prstGeom>
        <a:gradFill rotWithShape="0">
          <a:gsLst>
            <a:gs pos="0">
              <a:schemeClr val="accent1">
                <a:hueOff val="0"/>
                <a:satOff val="0"/>
                <a:lumOff val="0"/>
                <a:alphaOff val="0"/>
                <a:shade val="15000"/>
                <a:satMod val="180000"/>
              </a:schemeClr>
            </a:gs>
            <a:gs pos="50000">
              <a:schemeClr val="accent1">
                <a:hueOff val="0"/>
                <a:satOff val="0"/>
                <a:lumOff val="0"/>
                <a:alphaOff val="0"/>
                <a:shade val="45000"/>
                <a:satMod val="170000"/>
              </a:schemeClr>
            </a:gs>
            <a:gs pos="70000">
              <a:schemeClr val="accent1">
                <a:hueOff val="0"/>
                <a:satOff val="0"/>
                <a:lumOff val="0"/>
                <a:alphaOff val="0"/>
                <a:tint val="99000"/>
                <a:shade val="65000"/>
                <a:satMod val="155000"/>
              </a:schemeClr>
            </a:gs>
            <a:gs pos="100000">
              <a:schemeClr val="accent1">
                <a:hueOff val="0"/>
                <a:satOff val="0"/>
                <a:lumOff val="0"/>
                <a:alphaOff val="0"/>
                <a:tint val="95500"/>
                <a:shade val="100000"/>
                <a:satMod val="155000"/>
              </a:schemeClr>
            </a:gs>
          </a:gsLst>
          <a:lin ang="16200000" scaled="0"/>
        </a:gradFill>
        <a:ln>
          <a:noFill/>
        </a:ln>
        <a:effectLst>
          <a:outerShdw blurRad="63500" dist="25400" dir="5400000" rotWithShape="0">
            <a:srgbClr val="000000">
              <a:alpha val="43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7160" tIns="0" rIns="45720" bIns="0" numCol="1" spcCol="1270" anchor="ctr" anchorCtr="0">
          <a:noAutofit/>
        </a:bodyPr>
        <a:lstStyle/>
        <a:p>
          <a:pPr lvl="0" algn="l" defTabSz="1600200">
            <a:lnSpc>
              <a:spcPct val="90000"/>
            </a:lnSpc>
            <a:spcBef>
              <a:spcPct val="0"/>
            </a:spcBef>
            <a:spcAft>
              <a:spcPct val="35000"/>
            </a:spcAft>
          </a:pPr>
          <a:r>
            <a:rPr lang="en-US" sz="3600" kern="1200" dirty="0" smtClean="0">
              <a:latin typeface="Calibri" panose="020F0502020204030204" pitchFamily="34" charset="0"/>
            </a:rPr>
            <a:t>Item 25</a:t>
          </a:r>
          <a:endParaRPr lang="th-TH" sz="3600" kern="1200" dirty="0">
            <a:latin typeface="Calibri" panose="020F0502020204030204" pitchFamily="34" charset="0"/>
          </a:endParaRPr>
        </a:p>
      </dsp:txBody>
      <dsp:txXfrm>
        <a:off x="0" y="5206166"/>
        <a:ext cx="3314837" cy="567940"/>
      </dsp:txXfrm>
    </dsp:sp>
    <dsp:sp modelId="{18ED1523-1368-4F7A-9FB2-189FD66104EE}">
      <dsp:nvSpPr>
        <dsp:cNvPr id="0" name=""/>
        <dsp:cNvSpPr/>
      </dsp:nvSpPr>
      <dsp:spPr>
        <a:xfrm>
          <a:off x="3823222" y="4318206"/>
          <a:ext cx="1656627" cy="1668270"/>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9525" cap="flat" cmpd="sng" algn="ctr">
          <a:solidFill>
            <a:schemeClr val="accent1">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sp>
    <dsp:sp modelId="{61DE9581-0867-4A7C-BCDE-04684A502635}">
      <dsp:nvSpPr>
        <dsp:cNvPr id="0" name=""/>
        <dsp:cNvSpPr/>
      </dsp:nvSpPr>
      <dsp:spPr>
        <a:xfrm>
          <a:off x="6184403" y="0"/>
          <a:ext cx="4302179" cy="5125233"/>
        </a:xfrm>
        <a:prstGeom prst="round2SameRect">
          <a:avLst>
            <a:gd name="adj1" fmla="val 8000"/>
            <a:gd name="adj2" fmla="val 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26670" tIns="80010" rIns="26670" bIns="26670" numCol="1" spcCol="1270" anchor="t" anchorCtr="0">
          <a:noAutofit/>
        </a:bodyPr>
        <a:lstStyle/>
        <a:p>
          <a:pPr marL="228600" lvl="1" indent="-228600" algn="l" defTabSz="933450">
            <a:lnSpc>
              <a:spcPct val="90000"/>
            </a:lnSpc>
            <a:spcBef>
              <a:spcPct val="0"/>
            </a:spcBef>
            <a:spcAft>
              <a:spcPct val="15000"/>
            </a:spcAft>
            <a:buChar char="••"/>
          </a:pPr>
          <a:r>
            <a:rPr lang="en-US" sz="2100" kern="1200" dirty="0" smtClean="0">
              <a:latin typeface="Calibri" panose="020F0502020204030204" pitchFamily="34" charset="0"/>
            </a:rPr>
            <a:t>points out that CF can only take place within a protected area if the community collects NTFP.</a:t>
          </a:r>
          <a:endParaRPr lang="th-TH" sz="2100" kern="1200" dirty="0">
            <a:latin typeface="Calibri" panose="020F0502020204030204" pitchFamily="34" charset="0"/>
          </a:endParaRPr>
        </a:p>
        <a:p>
          <a:pPr marL="228600" lvl="1" indent="-228600" algn="l" defTabSz="933450">
            <a:lnSpc>
              <a:spcPct val="90000"/>
            </a:lnSpc>
            <a:spcBef>
              <a:spcPct val="0"/>
            </a:spcBef>
            <a:spcAft>
              <a:spcPct val="15000"/>
            </a:spcAft>
            <a:buChar char="••"/>
          </a:pPr>
          <a:r>
            <a:rPr lang="en-US" sz="2100" kern="1200" dirty="0" smtClean="0">
              <a:latin typeface="Calibri" panose="020F0502020204030204" pitchFamily="34" charset="0"/>
            </a:rPr>
            <a:t>Therefore, despite a community having access to the resources within a protected area, this access still does </a:t>
          </a:r>
          <a:r>
            <a:rPr lang="en-US" sz="2100" u="sng" kern="1200" dirty="0" smtClean="0">
              <a:latin typeface="Calibri" panose="020F0502020204030204" pitchFamily="34" charset="0"/>
            </a:rPr>
            <a:t>not allow them to cut down trees within the protected area</a:t>
          </a:r>
          <a:r>
            <a:rPr lang="en-US" sz="2100" kern="1200" dirty="0" smtClean="0">
              <a:latin typeface="Calibri" panose="020F0502020204030204" pitchFamily="34" charset="0"/>
            </a:rPr>
            <a:t>, given apparent political concern about the ability of those communities to conserve their resources for the future.</a:t>
          </a:r>
          <a:endParaRPr lang="th-TH" sz="2100" kern="1200" dirty="0">
            <a:latin typeface="Calibri" panose="020F0502020204030204" pitchFamily="34" charset="0"/>
          </a:endParaRPr>
        </a:p>
      </dsp:txBody>
      <dsp:txXfrm>
        <a:off x="6285208" y="100805"/>
        <a:ext cx="4100569" cy="5024428"/>
      </dsp:txXfrm>
    </dsp:sp>
    <dsp:sp modelId="{8A9A9D27-2FE1-4D84-BBA8-F9CE9149B178}">
      <dsp:nvSpPr>
        <dsp:cNvPr id="0" name=""/>
        <dsp:cNvSpPr/>
      </dsp:nvSpPr>
      <dsp:spPr>
        <a:xfrm>
          <a:off x="6188525" y="5132549"/>
          <a:ext cx="4298622" cy="670772"/>
        </a:xfrm>
        <a:prstGeom prst="rect">
          <a:avLst/>
        </a:prstGeom>
        <a:gradFill rotWithShape="0">
          <a:gsLst>
            <a:gs pos="0">
              <a:schemeClr val="accent1">
                <a:hueOff val="0"/>
                <a:satOff val="0"/>
                <a:lumOff val="0"/>
                <a:alphaOff val="0"/>
                <a:shade val="15000"/>
                <a:satMod val="180000"/>
              </a:schemeClr>
            </a:gs>
            <a:gs pos="50000">
              <a:schemeClr val="accent1">
                <a:hueOff val="0"/>
                <a:satOff val="0"/>
                <a:lumOff val="0"/>
                <a:alphaOff val="0"/>
                <a:shade val="45000"/>
                <a:satMod val="170000"/>
              </a:schemeClr>
            </a:gs>
            <a:gs pos="70000">
              <a:schemeClr val="accent1">
                <a:hueOff val="0"/>
                <a:satOff val="0"/>
                <a:lumOff val="0"/>
                <a:alphaOff val="0"/>
                <a:tint val="99000"/>
                <a:shade val="65000"/>
                <a:satMod val="155000"/>
              </a:schemeClr>
            </a:gs>
            <a:gs pos="100000">
              <a:schemeClr val="accent1">
                <a:hueOff val="0"/>
                <a:satOff val="0"/>
                <a:lumOff val="0"/>
                <a:alphaOff val="0"/>
                <a:tint val="95500"/>
                <a:shade val="100000"/>
                <a:satMod val="155000"/>
              </a:schemeClr>
            </a:gs>
          </a:gsLst>
          <a:lin ang="16200000" scaled="0"/>
        </a:gradFill>
        <a:ln>
          <a:noFill/>
        </a:ln>
        <a:effectLst>
          <a:outerShdw blurRad="63500" dist="25400" dir="5400000" rotWithShape="0">
            <a:srgbClr val="000000">
              <a:alpha val="43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3350" tIns="0" rIns="44450" bIns="0" numCol="1" spcCol="1270" anchor="ctr" anchorCtr="0">
          <a:noAutofit/>
        </a:bodyPr>
        <a:lstStyle/>
        <a:p>
          <a:pPr lvl="0" algn="l" defTabSz="1555750">
            <a:lnSpc>
              <a:spcPct val="90000"/>
            </a:lnSpc>
            <a:spcBef>
              <a:spcPct val="0"/>
            </a:spcBef>
            <a:spcAft>
              <a:spcPct val="35000"/>
            </a:spcAft>
          </a:pPr>
          <a:r>
            <a:rPr lang="en-US" sz="3500" kern="1200" dirty="0" smtClean="0">
              <a:latin typeface="Calibri" panose="020F0502020204030204" pitchFamily="34" charset="0"/>
            </a:rPr>
            <a:t>Item 34</a:t>
          </a:r>
          <a:endParaRPr lang="th-TH" sz="3500" kern="1200" dirty="0">
            <a:latin typeface="Calibri" panose="020F0502020204030204" pitchFamily="34" charset="0"/>
          </a:endParaRPr>
        </a:p>
      </dsp:txBody>
      <dsp:txXfrm>
        <a:off x="6188525" y="5132549"/>
        <a:ext cx="3027199" cy="670772"/>
      </dsp:txXfrm>
    </dsp:sp>
    <dsp:sp modelId="{0C868772-3FDD-4905-BA2D-B21E4970F100}">
      <dsp:nvSpPr>
        <dsp:cNvPr id="0" name=""/>
        <dsp:cNvSpPr/>
      </dsp:nvSpPr>
      <dsp:spPr>
        <a:xfrm>
          <a:off x="9241593" y="4095433"/>
          <a:ext cx="1943858" cy="1920732"/>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4000" b="-4000"/>
          </a:stretch>
        </a:blipFill>
        <a:ln w="9525" cap="flat" cmpd="sng" algn="ctr">
          <a:solidFill>
            <a:schemeClr val="accent1">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bList2">
  <dgm:title val=""/>
  <dgm:desc val=""/>
  <dgm:catLst>
    <dgm:cat type="list" pri="7000"/>
    <dgm:cat type="convert" pri="16000"/>
    <dgm:cat type="picture" pri="28000"/>
    <dgm:cat type="pictureconvert" pri="28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4302231" cy="339884"/>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5623698" y="0"/>
            <a:ext cx="4302231" cy="339884"/>
          </a:xfrm>
          <a:prstGeom prst="rect">
            <a:avLst/>
          </a:prstGeom>
        </p:spPr>
        <p:txBody>
          <a:bodyPr vert="horz" lIns="91440" tIns="45720" rIns="91440" bIns="45720" rtlCol="0"/>
          <a:lstStyle>
            <a:lvl1pPr algn="r">
              <a:defRPr sz="1200"/>
            </a:lvl1pPr>
          </a:lstStyle>
          <a:p>
            <a:fld id="{213FAEF3-06D0-4D77-9C56-A87B29F76B33}" type="datetimeFigureOut">
              <a:rPr lang="th-TH" smtClean="0"/>
              <a:t>13/05/57</a:t>
            </a:fld>
            <a:endParaRPr lang="th-TH"/>
          </a:p>
        </p:txBody>
      </p:sp>
      <p:sp>
        <p:nvSpPr>
          <p:cNvPr id="4" name="Footer Placeholder 3"/>
          <p:cNvSpPr>
            <a:spLocks noGrp="1"/>
          </p:cNvSpPr>
          <p:nvPr>
            <p:ph type="ftr" sz="quarter" idx="2"/>
          </p:nvPr>
        </p:nvSpPr>
        <p:spPr>
          <a:xfrm>
            <a:off x="1" y="6456612"/>
            <a:ext cx="4302231" cy="339884"/>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5623698" y="6456612"/>
            <a:ext cx="4302231" cy="339884"/>
          </a:xfrm>
          <a:prstGeom prst="rect">
            <a:avLst/>
          </a:prstGeom>
        </p:spPr>
        <p:txBody>
          <a:bodyPr vert="horz" lIns="91440" tIns="45720" rIns="91440" bIns="45720" rtlCol="0" anchor="b"/>
          <a:lstStyle>
            <a:lvl1pPr algn="r">
              <a:defRPr sz="1200"/>
            </a:lvl1pPr>
          </a:lstStyle>
          <a:p>
            <a:fld id="{B5F2A66C-9C24-4CD2-A5AA-1B843DC021B8}" type="slidenum">
              <a:rPr lang="th-TH" smtClean="0"/>
              <a:t>‹#›</a:t>
            </a:fld>
            <a:endParaRPr lang="th-TH"/>
          </a:p>
        </p:txBody>
      </p:sp>
    </p:spTree>
    <p:extLst>
      <p:ext uri="{BB962C8B-B14F-4D97-AF65-F5344CB8AC3E}">
        <p14:creationId xmlns:p14="http://schemas.microsoft.com/office/powerpoint/2010/main" val="13349368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4302231" cy="34106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623698" y="0"/>
            <a:ext cx="4302231" cy="341064"/>
          </a:xfrm>
          <a:prstGeom prst="rect">
            <a:avLst/>
          </a:prstGeom>
        </p:spPr>
        <p:txBody>
          <a:bodyPr vert="horz" lIns="91440" tIns="45720" rIns="91440" bIns="45720" rtlCol="0"/>
          <a:lstStyle>
            <a:lvl1pPr algn="r">
              <a:defRPr sz="1200"/>
            </a:lvl1pPr>
          </a:lstStyle>
          <a:p>
            <a:fld id="{97621988-10EF-424E-9F7C-ED3266F25BD2}" type="datetimeFigureOut">
              <a:rPr lang="en-US" smtClean="0"/>
              <a:t>5/13/2014</a:t>
            </a:fld>
            <a:endParaRPr lang="en-US"/>
          </a:p>
        </p:txBody>
      </p:sp>
      <p:sp>
        <p:nvSpPr>
          <p:cNvPr id="4" name="Slide Image Placeholder 3"/>
          <p:cNvSpPr>
            <a:spLocks noGrp="1" noRot="1" noChangeAspect="1"/>
          </p:cNvSpPr>
          <p:nvPr>
            <p:ph type="sldImg" idx="2"/>
          </p:nvPr>
        </p:nvSpPr>
        <p:spPr>
          <a:xfrm>
            <a:off x="2925763" y="849313"/>
            <a:ext cx="4076700" cy="229393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92823" y="3271381"/>
            <a:ext cx="7942580" cy="267658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6456612"/>
            <a:ext cx="4302231" cy="341063"/>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623698" y="6456612"/>
            <a:ext cx="4302231" cy="341063"/>
          </a:xfrm>
          <a:prstGeom prst="rect">
            <a:avLst/>
          </a:prstGeom>
        </p:spPr>
        <p:txBody>
          <a:bodyPr vert="horz" lIns="91440" tIns="45720" rIns="91440" bIns="45720" rtlCol="0" anchor="b"/>
          <a:lstStyle>
            <a:lvl1pPr algn="r">
              <a:defRPr sz="1200"/>
            </a:lvl1pPr>
          </a:lstStyle>
          <a:p>
            <a:fld id="{50804C37-E95E-410F-BE29-85ED577DE6DA}" type="slidenum">
              <a:rPr lang="en-US" smtClean="0"/>
              <a:t>‹#›</a:t>
            </a:fld>
            <a:endParaRPr lang="en-US"/>
          </a:p>
        </p:txBody>
      </p:sp>
    </p:spTree>
    <p:extLst>
      <p:ext uri="{BB962C8B-B14F-4D97-AF65-F5344CB8AC3E}">
        <p14:creationId xmlns:p14="http://schemas.microsoft.com/office/powerpoint/2010/main" val="2625341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For many of Thailand's rural people, community management of local forests has been a way of life for centuries.</a:t>
            </a:r>
          </a:p>
          <a:p>
            <a:endParaRPr lang="en-US" sz="1200" b="0" i="0" kern="1200" dirty="0" smtClean="0">
              <a:solidFill>
                <a:schemeClr val="tx1"/>
              </a:solidFill>
              <a:effectLst/>
              <a:latin typeface="+mn-lt"/>
              <a:ea typeface="+mn-ea"/>
              <a:cs typeface="+mn-cs"/>
            </a:endParaRPr>
          </a:p>
          <a:p>
            <a:r>
              <a:rPr lang="th-TH" sz="1200" b="0" i="0" kern="1200" dirty="0" smtClean="0">
                <a:solidFill>
                  <a:schemeClr val="tx1"/>
                </a:solidFill>
                <a:effectLst/>
                <a:latin typeface="+mn-lt"/>
                <a:ea typeface="+mn-ea"/>
                <a:cs typeface="+mn-cs"/>
              </a:rPr>
              <a:t>1. ป่าชุมชนคืออะไร (รวมไปถึงประเภทของที่ดินที่เกี่ยวข้อง)</a:t>
            </a:r>
            <a:r>
              <a:rPr lang="th-TH" dirty="0" smtClean="0"/>
              <a:t/>
            </a:r>
            <a:br>
              <a:rPr lang="th-TH" dirty="0" smtClean="0"/>
            </a:br>
            <a:r>
              <a:rPr lang="th-TH" sz="1200" b="0" i="0" kern="1200" dirty="0" smtClean="0">
                <a:solidFill>
                  <a:schemeClr val="tx1"/>
                </a:solidFill>
                <a:effectLst/>
                <a:latin typeface="+mn-lt"/>
                <a:ea typeface="+mn-ea"/>
                <a:cs typeface="+mn-cs"/>
              </a:rPr>
              <a:t>2. ป่าชุมชนมีกี่ประเภท </a:t>
            </a:r>
            <a:r>
              <a:rPr lang="th-TH" dirty="0" smtClean="0"/>
              <a:t/>
            </a:r>
            <a:br>
              <a:rPr lang="th-TH" dirty="0" smtClean="0"/>
            </a:br>
            <a:r>
              <a:rPr lang="th-TH" sz="1200" b="0" i="0" kern="1200" dirty="0" smtClean="0">
                <a:solidFill>
                  <a:schemeClr val="tx1"/>
                </a:solidFill>
                <a:effectLst/>
                <a:latin typeface="+mn-lt"/>
                <a:ea typeface="+mn-ea"/>
                <a:cs typeface="+mn-cs"/>
              </a:rPr>
              <a:t>3. ทำไมถึงต้องมีป่าชุมชน</a:t>
            </a:r>
            <a:endParaRPr lang="th-TH" dirty="0"/>
          </a:p>
        </p:txBody>
      </p:sp>
      <p:sp>
        <p:nvSpPr>
          <p:cNvPr id="4" name="Slide Number Placeholder 3"/>
          <p:cNvSpPr>
            <a:spLocks noGrp="1"/>
          </p:cNvSpPr>
          <p:nvPr>
            <p:ph type="sldNum" sz="quarter" idx="10"/>
          </p:nvPr>
        </p:nvSpPr>
        <p:spPr/>
        <p:txBody>
          <a:bodyPr/>
          <a:lstStyle/>
          <a:p>
            <a:fld id="{50804C37-E95E-410F-BE29-85ED577DE6DA}" type="slidenum">
              <a:rPr lang="en-US" smtClean="0"/>
              <a:t>1</a:t>
            </a:fld>
            <a:endParaRPr lang="en-US"/>
          </a:p>
        </p:txBody>
      </p:sp>
    </p:spTree>
    <p:extLst>
      <p:ext uri="{BB962C8B-B14F-4D97-AF65-F5344CB8AC3E}">
        <p14:creationId xmlns:p14="http://schemas.microsoft.com/office/powerpoint/2010/main" val="485471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And</a:t>
            </a:r>
            <a:r>
              <a:rPr lang="en-US" baseline="0" dirty="0" smtClean="0"/>
              <a:t> may be  it is occurred from the scrambling to allocate the resource </a:t>
            </a:r>
            <a:endParaRPr lang="en-US" dirty="0"/>
          </a:p>
        </p:txBody>
      </p:sp>
      <p:sp>
        <p:nvSpPr>
          <p:cNvPr id="4" name="Slide Number Placeholder 3"/>
          <p:cNvSpPr>
            <a:spLocks noGrp="1"/>
          </p:cNvSpPr>
          <p:nvPr>
            <p:ph type="sldNum" sz="quarter" idx="10"/>
          </p:nvPr>
        </p:nvSpPr>
        <p:spPr/>
        <p:txBody>
          <a:bodyPr/>
          <a:lstStyle/>
          <a:p>
            <a:fld id="{50804C37-E95E-410F-BE29-85ED577DE6DA}" type="slidenum">
              <a:rPr lang="en-US" smtClean="0"/>
              <a:t>3</a:t>
            </a:fld>
            <a:endParaRPr lang="en-US"/>
          </a:p>
        </p:txBody>
      </p:sp>
    </p:spTree>
    <p:extLst>
      <p:ext uri="{BB962C8B-B14F-4D97-AF65-F5344CB8AC3E}">
        <p14:creationId xmlns:p14="http://schemas.microsoft.com/office/powerpoint/2010/main" val="2293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 the</a:t>
            </a:r>
            <a:r>
              <a:rPr lang="en-US" baseline="0" dirty="0" smtClean="0"/>
              <a:t> increasing on the number of people who cut the tree for sale lead to the reduction on forest area</a:t>
            </a:r>
          </a:p>
          <a:p>
            <a:r>
              <a:rPr lang="en-US" baseline="0" dirty="0" smtClean="0"/>
              <a:t>2 the government considers the forest area owe by state therefore people cannot </a:t>
            </a:r>
            <a:r>
              <a:rPr lang="en-US" sz="1200" b="0" i="0" kern="1200" dirty="0" smtClean="0">
                <a:solidFill>
                  <a:schemeClr val="tx1"/>
                </a:solidFill>
                <a:effectLst/>
                <a:latin typeface="+mn-lt"/>
                <a:ea typeface="+mn-ea"/>
                <a:cs typeface="+mn-cs"/>
              </a:rPr>
              <a:t>encroach on forests</a:t>
            </a:r>
            <a:r>
              <a:rPr lang="en-US" sz="1200" b="0" i="0" kern="1200" baseline="0" dirty="0" smtClean="0">
                <a:solidFill>
                  <a:schemeClr val="tx1"/>
                </a:solidFill>
                <a:effectLst/>
                <a:latin typeface="+mn-lt"/>
                <a:ea typeface="+mn-ea"/>
                <a:cs typeface="+mn-cs"/>
              </a:rPr>
              <a:t> and those people reconsider to be an invader. </a:t>
            </a:r>
          </a:p>
          <a:p>
            <a:r>
              <a:rPr lang="en-US" sz="1200" b="0" i="0" kern="1200" baseline="0" dirty="0" smtClean="0">
                <a:solidFill>
                  <a:schemeClr val="tx1"/>
                </a:solidFill>
                <a:effectLst/>
                <a:latin typeface="+mn-lt"/>
                <a:ea typeface="+mn-ea"/>
                <a:cs typeface="+mn-cs"/>
              </a:rPr>
              <a:t>As a result, people need the community forest in order to be able to manage and conserve the trees.</a:t>
            </a:r>
          </a:p>
          <a:p>
            <a:endParaRPr lang="en-US" dirty="0" smtClean="0"/>
          </a:p>
          <a:p>
            <a:r>
              <a:rPr lang="en-US" sz="1200" b="0" i="0" kern="1200" dirty="0" smtClean="0">
                <a:solidFill>
                  <a:schemeClr val="tx1"/>
                </a:solidFill>
                <a:effectLst/>
                <a:latin typeface="+mn-lt"/>
                <a:ea typeface="+mn-ea"/>
                <a:cs typeface="+mn-cs"/>
              </a:rPr>
              <a:t>In the 1970s, looking for ways to address the country's rampant deforestation, the Thai government officially recognized community forestry as a tool for sustainable forest management</a:t>
            </a:r>
            <a:r>
              <a:rPr lang="en-US" sz="1200" b="0" i="0" kern="1200" baseline="0" dirty="0" smtClean="0">
                <a:solidFill>
                  <a:schemeClr val="tx1"/>
                </a:solidFill>
                <a:effectLst/>
                <a:latin typeface="+mn-lt"/>
                <a:ea typeface="+mn-ea"/>
                <a:cs typeface="+mn-cs"/>
              </a:rPr>
              <a:t> and drafted the forest community bill </a:t>
            </a:r>
            <a:endParaRPr lang="en-US" dirty="0"/>
          </a:p>
        </p:txBody>
      </p:sp>
      <p:sp>
        <p:nvSpPr>
          <p:cNvPr id="4" name="Slide Number Placeholder 3"/>
          <p:cNvSpPr>
            <a:spLocks noGrp="1"/>
          </p:cNvSpPr>
          <p:nvPr>
            <p:ph type="sldNum" sz="quarter" idx="10"/>
          </p:nvPr>
        </p:nvSpPr>
        <p:spPr/>
        <p:txBody>
          <a:bodyPr/>
          <a:lstStyle/>
          <a:p>
            <a:fld id="{50804C37-E95E-410F-BE29-85ED577DE6DA}" type="slidenum">
              <a:rPr lang="en-US" smtClean="0"/>
              <a:t>4</a:t>
            </a:fld>
            <a:endParaRPr lang="en-US"/>
          </a:p>
        </p:txBody>
      </p:sp>
    </p:spTree>
    <p:extLst>
      <p:ext uri="{BB962C8B-B14F-4D97-AF65-F5344CB8AC3E}">
        <p14:creationId xmlns:p14="http://schemas.microsoft.com/office/powerpoint/2010/main" val="40378372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74320" lvl="1" indent="-274320"/>
            <a:r>
              <a:rPr lang="en-US" dirty="0" smtClean="0">
                <a:solidFill>
                  <a:schemeClr val="accent1">
                    <a:lumMod val="60000"/>
                    <a:lumOff val="40000"/>
                  </a:schemeClr>
                </a:solidFill>
              </a:rPr>
              <a:t>Year 2007:</a:t>
            </a:r>
          </a:p>
          <a:p>
            <a:pPr marL="708660" lvl="2" indent="-342900"/>
            <a:r>
              <a:rPr lang="en-US" dirty="0" smtClean="0">
                <a:solidFill>
                  <a:schemeClr val="tx1"/>
                </a:solidFill>
              </a:rPr>
              <a:t> November, National Legislative Assembly passed the community forest bills with 57 to 2 votes. This new community forest bills changes 2 important items which is</a:t>
            </a:r>
            <a:r>
              <a:rPr lang="en-US" baseline="0" dirty="0" smtClean="0">
                <a:solidFill>
                  <a:schemeClr val="tx1"/>
                </a:solidFill>
              </a:rPr>
              <a:t> </a:t>
            </a:r>
            <a:r>
              <a:rPr lang="en-US" dirty="0" smtClean="0">
                <a:solidFill>
                  <a:schemeClr val="tx1"/>
                </a:solidFill>
              </a:rPr>
              <a:t>item 25 and item 34.  However,</a:t>
            </a:r>
            <a:r>
              <a:rPr lang="en-US" baseline="0" dirty="0" smtClean="0">
                <a:solidFill>
                  <a:schemeClr val="tx1"/>
                </a:solidFill>
              </a:rPr>
              <a:t> </a:t>
            </a:r>
            <a:r>
              <a:rPr lang="en-US" sz="1200" b="0" i="0" kern="1200" dirty="0" smtClean="0">
                <a:solidFill>
                  <a:schemeClr val="tx1"/>
                </a:solidFill>
                <a:effectLst/>
                <a:latin typeface="+mn-lt"/>
                <a:ea typeface="+mn-ea"/>
                <a:cs typeface="+mn-cs"/>
              </a:rPr>
              <a:t>The end result is that today there is no Community Forestry Bill in place. There is also no recognition for community forests that overlap with protected areas. This affects between 1 million and 2 million local people who depend on forest resources from these forest areas.</a:t>
            </a:r>
            <a:endParaRPr lang="th-TH" dirty="0" smtClean="0">
              <a:solidFill>
                <a:schemeClr val="tx1"/>
              </a:solidFill>
            </a:endParaRPr>
          </a:p>
        </p:txBody>
      </p:sp>
      <p:sp>
        <p:nvSpPr>
          <p:cNvPr id="4" name="Slide Number Placeholder 3"/>
          <p:cNvSpPr>
            <a:spLocks noGrp="1"/>
          </p:cNvSpPr>
          <p:nvPr>
            <p:ph type="sldNum" sz="quarter" idx="10"/>
          </p:nvPr>
        </p:nvSpPr>
        <p:spPr/>
        <p:txBody>
          <a:bodyPr/>
          <a:lstStyle/>
          <a:p>
            <a:fld id="{50804C37-E95E-410F-BE29-85ED577DE6DA}" type="slidenum">
              <a:rPr lang="en-US" smtClean="0"/>
              <a:t>9</a:t>
            </a:fld>
            <a:endParaRPr lang="en-US"/>
          </a:p>
        </p:txBody>
      </p:sp>
    </p:spTree>
    <p:extLst>
      <p:ext uri="{BB962C8B-B14F-4D97-AF65-F5344CB8AC3E}">
        <p14:creationId xmlns:p14="http://schemas.microsoft.com/office/powerpoint/2010/main" val="37655245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the bill has been a constant source of national debate and considerable frustration, particularly for local people seeking legal protection and support for their community forests.</a:t>
            </a:r>
          </a:p>
          <a:p>
            <a:r>
              <a:rPr lang="en-US" sz="1200" b="0" i="0" kern="1200" dirty="0" smtClean="0">
                <a:solidFill>
                  <a:schemeClr val="tx1"/>
                </a:solidFill>
                <a:effectLst/>
                <a:latin typeface="+mn-lt"/>
                <a:ea typeface="+mn-ea"/>
                <a:cs typeface="+mn-cs"/>
              </a:rPr>
              <a:t>The original draft has undergone a number of rewrites, and has been rejected, passed, and then rescinded.</a:t>
            </a:r>
            <a:endParaRPr lang="th-TH" dirty="0"/>
          </a:p>
        </p:txBody>
      </p:sp>
      <p:sp>
        <p:nvSpPr>
          <p:cNvPr id="4" name="Slide Number Placeholder 3"/>
          <p:cNvSpPr>
            <a:spLocks noGrp="1"/>
          </p:cNvSpPr>
          <p:nvPr>
            <p:ph type="sldNum" sz="quarter" idx="10"/>
          </p:nvPr>
        </p:nvSpPr>
        <p:spPr/>
        <p:txBody>
          <a:bodyPr/>
          <a:lstStyle/>
          <a:p>
            <a:fld id="{50804C37-E95E-410F-BE29-85ED577DE6DA}" type="slidenum">
              <a:rPr lang="en-US" smtClean="0"/>
              <a:t>11</a:t>
            </a:fld>
            <a:endParaRPr lang="en-US"/>
          </a:p>
        </p:txBody>
      </p:sp>
    </p:spTree>
    <p:extLst>
      <p:ext uri="{BB962C8B-B14F-4D97-AF65-F5344CB8AC3E}">
        <p14:creationId xmlns:p14="http://schemas.microsoft.com/office/powerpoint/2010/main" val="10253303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 the stakeholder talking</a:t>
            </a:r>
            <a:r>
              <a:rPr lang="en-US" baseline="0" dirty="0" smtClean="0"/>
              <a:t> about the over right that local people are going to receive it’s not fair for others &gt; we offer that the community bills have to limit the benefit of local people. Example, allow them to collect fruit or conserve but not allow them to cut the tree for trading. </a:t>
            </a:r>
            <a:endParaRPr lang="en-US" dirty="0"/>
          </a:p>
        </p:txBody>
      </p:sp>
      <p:sp>
        <p:nvSpPr>
          <p:cNvPr id="4" name="Slide Number Placeholder 3"/>
          <p:cNvSpPr>
            <a:spLocks noGrp="1"/>
          </p:cNvSpPr>
          <p:nvPr>
            <p:ph type="sldNum" sz="quarter" idx="10"/>
          </p:nvPr>
        </p:nvSpPr>
        <p:spPr/>
        <p:txBody>
          <a:bodyPr/>
          <a:lstStyle/>
          <a:p>
            <a:fld id="{50804C37-E95E-410F-BE29-85ED577DE6DA}" type="slidenum">
              <a:rPr lang="en-US" smtClean="0"/>
              <a:t>18</a:t>
            </a:fld>
            <a:endParaRPr lang="en-US"/>
          </a:p>
        </p:txBody>
      </p:sp>
    </p:spTree>
    <p:extLst>
      <p:ext uri="{BB962C8B-B14F-4D97-AF65-F5344CB8AC3E}">
        <p14:creationId xmlns:p14="http://schemas.microsoft.com/office/powerpoint/2010/main" val="28949697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5" name="Group 94"/>
          <p:cNvGrpSpPr/>
          <p:nvPr/>
        </p:nvGrpSpPr>
        <p:grpSpPr>
          <a:xfrm>
            <a:off x="0" y="-30477"/>
            <a:ext cx="120904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741BF90E-E10A-4C79-AC7A-70F14DE2B393}" type="datetimeFigureOut">
              <a:rPr lang="en-US" smtClean="0"/>
              <a:t>5/13/2014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4C914C-98B5-495B-B515-6679011C4B40}" type="slidenum">
              <a:rPr lang="en-US" smtClean="0"/>
              <a:t>‹#›</a:t>
            </a:fld>
            <a:endParaRPr lang="en-US"/>
          </a:p>
        </p:txBody>
      </p:sp>
      <p:sp>
        <p:nvSpPr>
          <p:cNvPr id="113" name="Rectangle 112"/>
          <p:cNvSpPr/>
          <p:nvPr/>
        </p:nvSpPr>
        <p:spPr>
          <a:xfrm>
            <a:off x="0" y="1905000"/>
            <a:ext cx="6604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2057400"/>
            <a:ext cx="6401859"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304800" y="2130426"/>
            <a:ext cx="58928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304800" y="3733800"/>
            <a:ext cx="58928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41BF90E-E10A-4C79-AC7A-70F14DE2B393}" type="datetimeFigureOut">
              <a:rPr lang="en-US" smtClean="0"/>
              <a:t>5/13/2014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4C914C-98B5-495B-B515-6679011C4B40}"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grpSp>
        <p:nvGrpSpPr>
          <p:cNvPr id="7" name="Group 92"/>
          <p:cNvGrpSpPr/>
          <p:nvPr/>
        </p:nvGrpSpPr>
        <p:grpSpPr>
          <a:xfrm>
            <a:off x="2" y="-30478"/>
            <a:ext cx="120903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12192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4387368"/>
            <a:ext cx="12192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12192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609600" y="5621365"/>
            <a:ext cx="110744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5" name="Title 94"/>
          <p:cNvSpPr>
            <a:spLocks noGrp="1"/>
          </p:cNvSpPr>
          <p:nvPr>
            <p:ph type="title"/>
          </p:nvPr>
        </p:nvSpPr>
        <p:spPr>
          <a:xfrm>
            <a:off x="609600" y="4463568"/>
            <a:ext cx="11074400" cy="1143000"/>
          </a:xfrm>
        </p:spPr>
        <p:txBody>
          <a:bodyPr/>
          <a:lstStyle/>
          <a:p>
            <a:r>
              <a:rPr lang="en-US" smtClean="0"/>
              <a:t>Click to edit Master title style</a:t>
            </a:r>
            <a:endParaRPr lang="en-US"/>
          </a:p>
        </p:txBody>
      </p:sp>
      <p:sp>
        <p:nvSpPr>
          <p:cNvPr id="2" name="Date Placeholder 1"/>
          <p:cNvSpPr>
            <a:spLocks noGrp="1"/>
          </p:cNvSpPr>
          <p:nvPr>
            <p:ph type="dt" sz="half" idx="10"/>
          </p:nvPr>
        </p:nvSpPr>
        <p:spPr/>
        <p:txBody>
          <a:bodyPr/>
          <a:lstStyle/>
          <a:p>
            <a:fld id="{741BF90E-E10A-4C79-AC7A-70F14DE2B393}" type="datetimeFigureOut">
              <a:rPr lang="en-US" smtClean="0"/>
              <a:t>5/13/2014</a:t>
            </a:fld>
            <a:endParaRPr lang="en-US"/>
          </a:p>
        </p:txBody>
      </p:sp>
      <p:sp>
        <p:nvSpPr>
          <p:cNvPr id="91" name="Footer Placeholder 90"/>
          <p:cNvSpPr>
            <a:spLocks noGrp="1"/>
          </p:cNvSpPr>
          <p:nvPr>
            <p:ph type="ftr" sz="quarter" idx="11"/>
          </p:nvPr>
        </p:nvSpPr>
        <p:spPr/>
        <p:txBody>
          <a:bodyPr/>
          <a:lstStyle/>
          <a:p>
            <a:endParaRPr lang="en-US"/>
          </a:p>
        </p:txBody>
      </p:sp>
      <p:sp>
        <p:nvSpPr>
          <p:cNvPr id="92" name="Slide Number Placeholder 91"/>
          <p:cNvSpPr>
            <a:spLocks noGrp="1"/>
          </p:cNvSpPr>
          <p:nvPr>
            <p:ph type="sldNum" sz="quarter" idx="12"/>
          </p:nvPr>
        </p:nvSpPr>
        <p:spPr/>
        <p:txBody>
          <a:bodyPr/>
          <a:lstStyle/>
          <a:p>
            <a:fld id="{F74C914C-98B5-495B-B515-6679011C4B40}"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41BF90E-E10A-4C79-AC7A-70F14DE2B393}" type="datetimeFigureOut">
              <a:rPr lang="en-US" smtClean="0"/>
              <a:t>5/13/2014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4C914C-98B5-495B-B515-6679011C4B40}"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41BF90E-E10A-4C79-AC7A-70F14DE2B393}" type="datetimeFigureOut">
              <a:rPr lang="en-US" smtClean="0"/>
              <a:t>5/13/2014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4C914C-98B5-495B-B515-6679011C4B40}"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41BF90E-E10A-4C79-AC7A-70F14DE2B393}" type="datetimeFigureOut">
              <a:rPr lang="en-US" smtClean="0"/>
              <a:t>5/13/2014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4C914C-98B5-495B-B515-6679011C4B40}"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1BF90E-E10A-4C79-AC7A-70F14DE2B393}" type="datetimeFigureOut">
              <a:rPr lang="en-US" smtClean="0"/>
              <a:t>5/13/2014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4C914C-98B5-495B-B515-6679011C4B40}"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4267200" y="273051"/>
            <a:ext cx="7315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41BF90E-E10A-4C79-AC7A-70F14DE2B393}" type="datetimeFigureOut">
              <a:rPr lang="en-US" smtClean="0"/>
              <a:t>5/13/2014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4C914C-98B5-495B-B515-6679011C4B40}" type="slidenum">
              <a:rPr lang="en-US" smtClean="0"/>
              <a:t>‹#›</a:t>
            </a:fld>
            <a:endParaRPr lang="en-US"/>
          </a:p>
        </p:txBody>
      </p:sp>
      <p:sp>
        <p:nvSpPr>
          <p:cNvPr id="37" name="Rectangle 36"/>
          <p:cNvSpPr/>
          <p:nvPr/>
        </p:nvSpPr>
        <p:spPr>
          <a:xfrm>
            <a:off x="0" y="1563624"/>
            <a:ext cx="3681984"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2007129" y="3221207"/>
            <a:ext cx="3017520" cy="1059"/>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353568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353568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203200" y="1901952"/>
            <a:ext cx="316992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203200" y="3273552"/>
            <a:ext cx="316992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4267200" y="381000"/>
            <a:ext cx="74168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5" name="Date Placeholder 4"/>
          <p:cNvSpPr>
            <a:spLocks noGrp="1"/>
          </p:cNvSpPr>
          <p:nvPr>
            <p:ph type="dt" sz="half" idx="10"/>
          </p:nvPr>
        </p:nvSpPr>
        <p:spPr/>
        <p:txBody>
          <a:bodyPr/>
          <a:lstStyle/>
          <a:p>
            <a:fld id="{741BF90E-E10A-4C79-AC7A-70F14DE2B393}" type="datetimeFigureOut">
              <a:rPr lang="en-US" smtClean="0"/>
              <a:t>5/13/2014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4C914C-98B5-495B-B515-6679011C4B40}" type="slidenum">
              <a:rPr lang="en-US" smtClean="0"/>
              <a:t>‹#›</a:t>
            </a:fld>
            <a:endParaRPr lang="en-US"/>
          </a:p>
        </p:txBody>
      </p:sp>
      <p:sp>
        <p:nvSpPr>
          <p:cNvPr id="33" name="Rectangle 32"/>
          <p:cNvSpPr/>
          <p:nvPr/>
        </p:nvSpPr>
        <p:spPr>
          <a:xfrm>
            <a:off x="0" y="1563624"/>
            <a:ext cx="3681984"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2007129" y="3221207"/>
            <a:ext cx="3017520" cy="1059"/>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353568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353568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207264" y="1905000"/>
            <a:ext cx="316992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203200" y="3276600"/>
            <a:ext cx="316992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41BF90E-E10A-4C79-AC7A-70F14DE2B393}" type="datetimeFigureOut">
              <a:rPr lang="en-US" smtClean="0"/>
              <a:t>5/13/2014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4C914C-98B5-495B-B515-6679011C4B40}"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41BF90E-E10A-4C79-AC7A-70F14DE2B393}" type="datetimeFigureOut">
              <a:rPr lang="en-US" smtClean="0"/>
              <a:t>5/13/2014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4C914C-98B5-495B-B515-6679011C4B40}"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99136" y="137160"/>
            <a:ext cx="1182624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09600" y="6312409"/>
            <a:ext cx="2844800" cy="365125"/>
          </a:xfrm>
          <a:prstGeom prst="rect">
            <a:avLst/>
          </a:prstGeom>
        </p:spPr>
        <p:txBody>
          <a:bodyPr vert="horz" lIns="91440" tIns="45720" rIns="91440" bIns="45720" rtlCol="0" anchor="ctr"/>
          <a:lstStyle>
            <a:lvl1pPr algn="l">
              <a:defRPr sz="1200">
                <a:solidFill>
                  <a:schemeClr val="tx2"/>
                </a:solidFill>
              </a:defRPr>
            </a:lvl1pPr>
          </a:lstStyle>
          <a:p>
            <a:fld id="{741BF90E-E10A-4C79-AC7A-70F14DE2B393}" type="datetimeFigureOut">
              <a:rPr lang="en-US" smtClean="0"/>
              <a:t>5/13/2014</a:t>
            </a:fld>
            <a:endParaRPr lang="en-US"/>
          </a:p>
        </p:txBody>
      </p:sp>
      <p:sp>
        <p:nvSpPr>
          <p:cNvPr id="5" name="Footer Placeholder 4"/>
          <p:cNvSpPr>
            <a:spLocks noGrp="1"/>
          </p:cNvSpPr>
          <p:nvPr>
            <p:ph type="ftr" sz="quarter" idx="3"/>
          </p:nvPr>
        </p:nvSpPr>
        <p:spPr>
          <a:xfrm>
            <a:off x="3774831" y="6312409"/>
            <a:ext cx="4642339" cy="365125"/>
          </a:xfrm>
          <a:prstGeom prst="rect">
            <a:avLst/>
          </a:prstGeom>
        </p:spPr>
        <p:txBody>
          <a:bodyPr vert="horz" lIns="91440" tIns="45720" rIns="91440" bIns="45720" rtlCol="0" anchor="ctr"/>
          <a:lstStyle>
            <a:lvl1pPr algn="ctr">
              <a:defRPr sz="1200">
                <a:solidFill>
                  <a:schemeClr val="tx2"/>
                </a:solidFill>
              </a:defRPr>
            </a:lvl1pPr>
          </a:lstStyle>
          <a:p>
            <a:endParaRPr lang="en-US"/>
          </a:p>
        </p:txBody>
      </p:sp>
      <p:sp>
        <p:nvSpPr>
          <p:cNvPr id="6" name="Slide Number Placeholder 5"/>
          <p:cNvSpPr>
            <a:spLocks noGrp="1"/>
          </p:cNvSpPr>
          <p:nvPr>
            <p:ph type="sldNum" sz="quarter" idx="4"/>
          </p:nvPr>
        </p:nvSpPr>
        <p:spPr>
          <a:xfrm>
            <a:off x="8737600" y="6312409"/>
            <a:ext cx="2844800" cy="365125"/>
          </a:xfrm>
          <a:prstGeom prst="rect">
            <a:avLst/>
          </a:prstGeom>
        </p:spPr>
        <p:txBody>
          <a:bodyPr vert="horz" lIns="91440" tIns="45720" rIns="91440" bIns="45720" rtlCol="0" anchor="ctr"/>
          <a:lstStyle>
            <a:lvl1pPr algn="r">
              <a:defRPr sz="1200">
                <a:solidFill>
                  <a:schemeClr val="tx2"/>
                </a:solidFill>
              </a:defRPr>
            </a:lvl1pPr>
          </a:lstStyle>
          <a:p>
            <a:fld id="{F74C914C-98B5-495B-B515-6679011C4B40}"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slideLayout" Target="../slideLayouts/slideLayout2.xml"/><Relationship Id="rId5" Type="http://schemas.openxmlformats.org/officeDocument/2006/relationships/image" Target="../media/image5.gif"/><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2.xml"/><Relationship Id="rId4" Type="http://schemas.microsoft.com/office/2007/relationships/hdphoto" Target="../media/hdphoto2.wdp"/></Relationships>
</file>

<file path=ppt/slides/_rels/slide8.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4.png"/><Relationship Id="rId1" Type="http://schemas.openxmlformats.org/officeDocument/2006/relationships/slideLayout" Target="../slideLayouts/slideLayout2.xml"/><Relationship Id="rId5" Type="http://schemas.microsoft.com/office/2007/relationships/hdphoto" Target="../media/hdphoto4.wdp"/><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g"/><Relationship Id="rId7" Type="http://schemas.openxmlformats.org/officeDocument/2006/relationships/image" Target="../media/image24.jp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3.jpg"/><Relationship Id="rId11" Type="http://schemas.openxmlformats.org/officeDocument/2006/relationships/image" Target="../media/image27.jpg"/><Relationship Id="rId5" Type="http://schemas.openxmlformats.org/officeDocument/2006/relationships/image" Target="../media/image22.jpg"/><Relationship Id="rId10" Type="http://schemas.openxmlformats.org/officeDocument/2006/relationships/image" Target="../media/image26.jpeg"/><Relationship Id="rId4" Type="http://schemas.openxmlformats.org/officeDocument/2006/relationships/image" Target="../media/image21.jpg"/><Relationship Id="rId9" Type="http://schemas.microsoft.com/office/2007/relationships/hdphoto" Target="../media/hdphoto5.wdp"/></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30.png"/><Relationship Id="rId1" Type="http://schemas.openxmlformats.org/officeDocument/2006/relationships/slideLayout" Target="../slideLayouts/slideLayout2.xml"/><Relationship Id="rId5" Type="http://schemas.microsoft.com/office/2007/relationships/hdphoto" Target="../media/hdphoto9.wdp"/><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microsoft.com/office/2007/relationships/hdphoto" Target="../media/hdphoto10.wdp"/><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3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1257" y="1915887"/>
            <a:ext cx="5892800" cy="1321382"/>
          </a:xfrm>
        </p:spPr>
        <p:txBody>
          <a:bodyPr>
            <a:normAutofit/>
          </a:bodyPr>
          <a:lstStyle/>
          <a:p>
            <a:r>
              <a:rPr lang="en-US" sz="5400" dirty="0" smtClean="0"/>
              <a:t>Community </a:t>
            </a:r>
            <a:r>
              <a:rPr lang="en-US" sz="5400" dirty="0"/>
              <a:t>F</a:t>
            </a:r>
            <a:r>
              <a:rPr lang="en-US" sz="5400" dirty="0" smtClean="0"/>
              <a:t>orest </a:t>
            </a:r>
            <a:endParaRPr lang="en-US" sz="5400"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25832" y="3464116"/>
            <a:ext cx="2111308" cy="21113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542206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4693" y="3717864"/>
            <a:ext cx="2874068" cy="1911467"/>
          </a:xfrm>
          <a:prstGeom prst="rect">
            <a:avLst/>
          </a:prstGeom>
          <a:ln>
            <a:noFill/>
          </a:ln>
          <a:effectLst>
            <a:outerShdw blurRad="292100" dist="139700" dir="2700000" algn="tl" rotWithShape="0">
              <a:srgbClr val="333333">
                <a:alpha val="65000"/>
              </a:srgbClr>
            </a:outerShdw>
          </a:effectLst>
        </p:spPr>
      </p:pic>
      <p:sp>
        <p:nvSpPr>
          <p:cNvPr id="3" name="Content Placeholder 2"/>
          <p:cNvSpPr>
            <a:spLocks noGrp="1"/>
          </p:cNvSpPr>
          <p:nvPr>
            <p:ph idx="1"/>
          </p:nvPr>
        </p:nvSpPr>
        <p:spPr>
          <a:xfrm>
            <a:off x="945242" y="1586933"/>
            <a:ext cx="10755086" cy="4525963"/>
          </a:xfrm>
        </p:spPr>
        <p:txBody>
          <a:bodyPr/>
          <a:lstStyle/>
          <a:p>
            <a:pPr marL="0" indent="0">
              <a:buNone/>
            </a:pPr>
            <a:r>
              <a:rPr lang="en-US" dirty="0"/>
              <a:t>	</a:t>
            </a:r>
            <a:r>
              <a:rPr lang="en-US" dirty="0" smtClean="0">
                <a:solidFill>
                  <a:schemeClr val="tx1"/>
                </a:solidFill>
              </a:rPr>
              <a:t>A </a:t>
            </a:r>
            <a:r>
              <a:rPr lang="en-US" dirty="0">
                <a:solidFill>
                  <a:schemeClr val="tx1"/>
                </a:solidFill>
              </a:rPr>
              <a:t>community forest can be any area the community wants to be designated a community </a:t>
            </a:r>
            <a:r>
              <a:rPr lang="en-US" dirty="0" smtClean="0">
                <a:solidFill>
                  <a:schemeClr val="tx1"/>
                </a:solidFill>
              </a:rPr>
              <a:t>forest </a:t>
            </a:r>
            <a:r>
              <a:rPr lang="en-US" dirty="0">
                <a:solidFill>
                  <a:schemeClr val="tx1"/>
                </a:solidFill>
              </a:rPr>
              <a:t>whether it is within the limits of a conservation zone such as a national park, wildlife </a:t>
            </a:r>
            <a:r>
              <a:rPr lang="en-US" dirty="0" smtClean="0">
                <a:solidFill>
                  <a:schemeClr val="tx1"/>
                </a:solidFill>
              </a:rPr>
              <a:t>sanctuary</a:t>
            </a:r>
            <a:r>
              <a:rPr lang="en-US" dirty="0">
                <a:solidFill>
                  <a:schemeClr val="tx1"/>
                </a:solidFill>
              </a:rPr>
              <a:t>, watershed area; or non-conservation zone such as a national forest or public use </a:t>
            </a:r>
            <a:r>
              <a:rPr lang="en-US" dirty="0" smtClean="0">
                <a:solidFill>
                  <a:schemeClr val="tx1"/>
                </a:solidFill>
              </a:rPr>
              <a:t>area</a:t>
            </a:r>
            <a:r>
              <a:rPr lang="en-US" dirty="0">
                <a:solidFill>
                  <a:schemeClr val="tx1"/>
                </a:solidFill>
              </a:rPr>
              <a:t>. (COMMUNITY FOREST ACT DRAFT in 1996)</a:t>
            </a:r>
            <a:br>
              <a:rPr lang="en-US" dirty="0">
                <a:solidFill>
                  <a:schemeClr val="tx1"/>
                </a:solidFill>
              </a:rPr>
            </a:br>
            <a:endParaRPr lang="en-US" dirty="0">
              <a:solidFill>
                <a:schemeClr val="tx1"/>
              </a:solidFill>
            </a:endParaRPr>
          </a:p>
          <a:p>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1199" y="3849915"/>
            <a:ext cx="3047999" cy="228599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45583" y="4673598"/>
            <a:ext cx="2571444" cy="192858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09082" y="3406770"/>
            <a:ext cx="3603254" cy="30987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itle 4"/>
          <p:cNvSpPr>
            <a:spLocks noGrp="1"/>
          </p:cNvSpPr>
          <p:nvPr>
            <p:ph type="title"/>
          </p:nvPr>
        </p:nvSpPr>
        <p:spPr>
          <a:xfrm>
            <a:off x="711199" y="139571"/>
            <a:ext cx="10340340" cy="1165860"/>
          </a:xfrm>
        </p:spPr>
        <p:txBody>
          <a:bodyPr>
            <a:normAutofit fontScale="90000"/>
          </a:bodyPr>
          <a:lstStyle/>
          <a:p>
            <a:r>
              <a:rPr lang="en-US" dirty="0" smtClean="0">
                <a:solidFill>
                  <a:schemeClr val="tx2">
                    <a:lumMod val="75000"/>
                  </a:schemeClr>
                </a:solidFill>
              </a:rPr>
              <a:t/>
            </a:r>
            <a:br>
              <a:rPr lang="en-US" dirty="0" smtClean="0">
                <a:solidFill>
                  <a:schemeClr val="tx2">
                    <a:lumMod val="75000"/>
                  </a:schemeClr>
                </a:solidFill>
              </a:rPr>
            </a:br>
            <a:r>
              <a:rPr lang="en-US" dirty="0">
                <a:solidFill>
                  <a:schemeClr val="tx2">
                    <a:lumMod val="75000"/>
                  </a:schemeClr>
                </a:solidFill>
              </a:rPr>
              <a:t/>
            </a:r>
            <a:br>
              <a:rPr lang="en-US" dirty="0">
                <a:solidFill>
                  <a:schemeClr val="tx2">
                    <a:lumMod val="75000"/>
                  </a:schemeClr>
                </a:solidFill>
              </a:rPr>
            </a:br>
            <a:r>
              <a:rPr lang="en-US" dirty="0" smtClean="0">
                <a:solidFill>
                  <a:schemeClr val="tx2">
                    <a:lumMod val="75000"/>
                  </a:schemeClr>
                </a:solidFill>
              </a:rPr>
              <a:t/>
            </a:r>
            <a:br>
              <a:rPr lang="en-US" dirty="0" smtClean="0">
                <a:solidFill>
                  <a:schemeClr val="tx2">
                    <a:lumMod val="75000"/>
                  </a:schemeClr>
                </a:solidFill>
              </a:rPr>
            </a:br>
            <a:r>
              <a:rPr lang="en-US" dirty="0">
                <a:solidFill>
                  <a:schemeClr val="tx2">
                    <a:lumMod val="75000"/>
                  </a:schemeClr>
                </a:solidFill>
              </a:rPr>
              <a:t/>
            </a:r>
            <a:br>
              <a:rPr lang="en-US" dirty="0">
                <a:solidFill>
                  <a:schemeClr val="tx2">
                    <a:lumMod val="75000"/>
                  </a:schemeClr>
                </a:solidFill>
              </a:rPr>
            </a:br>
            <a:r>
              <a:rPr lang="en-US" dirty="0" smtClean="0">
                <a:solidFill>
                  <a:schemeClr val="tx2">
                    <a:lumMod val="75000"/>
                  </a:schemeClr>
                </a:solidFill>
              </a:rPr>
              <a:t/>
            </a:r>
            <a:br>
              <a:rPr lang="en-US" dirty="0" smtClean="0">
                <a:solidFill>
                  <a:schemeClr val="tx2">
                    <a:lumMod val="75000"/>
                  </a:schemeClr>
                </a:solidFill>
              </a:rPr>
            </a:br>
            <a:r>
              <a:rPr lang="en-US" dirty="0">
                <a:solidFill>
                  <a:schemeClr val="tx2">
                    <a:lumMod val="75000"/>
                  </a:schemeClr>
                </a:solidFill>
              </a:rPr>
              <a:t/>
            </a:r>
            <a:br>
              <a:rPr lang="en-US" dirty="0">
                <a:solidFill>
                  <a:schemeClr val="tx2">
                    <a:lumMod val="75000"/>
                  </a:schemeClr>
                </a:solidFill>
              </a:rPr>
            </a:br>
            <a:r>
              <a:rPr lang="en-US" sz="4000" dirty="0" smtClean="0">
                <a:solidFill>
                  <a:schemeClr val="tx2"/>
                </a:solidFill>
              </a:rPr>
              <a:t>WHAT IS COMMUNITY FOREST ? </a:t>
            </a:r>
            <a:endParaRPr lang="en-US" sz="2700" dirty="0">
              <a:solidFill>
                <a:schemeClr val="tx2"/>
              </a:solidFill>
            </a:endParaRPr>
          </a:p>
        </p:txBody>
      </p:sp>
    </p:spTree>
    <p:extLst>
      <p:ext uri="{BB962C8B-B14F-4D97-AF65-F5344CB8AC3E}">
        <p14:creationId xmlns:p14="http://schemas.microsoft.com/office/powerpoint/2010/main" val="2161522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dirty="0" smtClean="0">
                <a:solidFill>
                  <a:schemeClr val="tx2"/>
                </a:solidFill>
              </a:rPr>
              <a:t>TYPE OF COMMUNITY FOREST </a:t>
            </a:r>
            <a:endParaRPr lang="en-US" sz="4000" dirty="0">
              <a:solidFill>
                <a:schemeClr val="tx2"/>
              </a:solidFill>
            </a:endParaRPr>
          </a:p>
        </p:txBody>
      </p:sp>
      <p:sp>
        <p:nvSpPr>
          <p:cNvPr id="3" name="Content Placeholder 2"/>
          <p:cNvSpPr>
            <a:spLocks noGrp="1"/>
          </p:cNvSpPr>
          <p:nvPr>
            <p:ph idx="1"/>
          </p:nvPr>
        </p:nvSpPr>
        <p:spPr>
          <a:xfrm>
            <a:off x="609601" y="1515511"/>
            <a:ext cx="10018425" cy="2103119"/>
          </a:xfrm>
        </p:spPr>
        <p:txBody>
          <a:bodyPr/>
          <a:lstStyle/>
          <a:p>
            <a:r>
              <a:rPr lang="en-US" dirty="0" smtClean="0"/>
              <a:t>1 Indigenous Forest </a:t>
            </a:r>
            <a:endParaRPr lang="en-US" dirty="0"/>
          </a:p>
          <a:p>
            <a:pPr lvl="1"/>
            <a:r>
              <a:rPr lang="en-US" sz="2200" dirty="0"/>
              <a:t>Forbidden Forest: conserve in order to do the religious </a:t>
            </a:r>
            <a:r>
              <a:rPr lang="en-US" sz="2200" dirty="0" smtClean="0"/>
              <a:t>ceremony</a:t>
            </a:r>
          </a:p>
          <a:p>
            <a:pPr lvl="1"/>
            <a:r>
              <a:rPr lang="en-US" sz="2200" dirty="0"/>
              <a:t>Headwaters Forest: the area that local people conserved as the river </a:t>
            </a:r>
            <a:r>
              <a:rPr lang="en-US" sz="2200" dirty="0" smtClean="0"/>
              <a:t>source</a:t>
            </a:r>
            <a:r>
              <a:rPr lang="en-US" sz="2200" dirty="0"/>
              <a:t>.</a:t>
            </a:r>
            <a:endParaRPr lang="en-US" sz="2200" dirty="0" smtClean="0"/>
          </a:p>
        </p:txBody>
      </p:sp>
      <p:sp>
        <p:nvSpPr>
          <p:cNvPr id="4" name="Content Placeholder 2"/>
          <p:cNvSpPr txBox="1">
            <a:spLocks/>
          </p:cNvSpPr>
          <p:nvPr/>
        </p:nvSpPr>
        <p:spPr>
          <a:xfrm>
            <a:off x="609600" y="3028462"/>
            <a:ext cx="8549390" cy="2011679"/>
          </a:xfrm>
          <a:prstGeom prst="rect">
            <a:avLst/>
          </a:prstGeom>
        </p:spPr>
        <p:txBody>
          <a:bodyPr vert="horz" lIns="91440" tIns="45720" rIns="91440" bIns="45720" rtlCol="0">
            <a:normAutofit lnSpcReduction="1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en-US" dirty="0" smtClean="0"/>
              <a:t>2. Community forest that started by the local people for the specific proposed </a:t>
            </a:r>
          </a:p>
          <a:p>
            <a:pPr lvl="1"/>
            <a:r>
              <a:rPr lang="en-US" sz="2200" dirty="0" smtClean="0"/>
              <a:t>Conserved headwaters resource</a:t>
            </a:r>
          </a:p>
          <a:p>
            <a:pPr lvl="1"/>
            <a:r>
              <a:rPr lang="en-US" sz="2200" dirty="0" smtClean="0"/>
              <a:t>Resisted the deforestation</a:t>
            </a:r>
          </a:p>
          <a:p>
            <a:pPr lvl="1"/>
            <a:r>
              <a:rPr lang="en-US" sz="2200" dirty="0" smtClean="0"/>
              <a:t>Reserved the area for local people.</a:t>
            </a:r>
          </a:p>
          <a:p>
            <a:pPr lvl="1"/>
            <a:endParaRPr lang="en-US" dirty="0" smtClean="0"/>
          </a:p>
          <a:p>
            <a:pPr marL="365760" lvl="1" indent="0">
              <a:buFont typeface="Arial" pitchFamily="34" charset="0"/>
              <a:buNone/>
            </a:pPr>
            <a:endParaRPr lang="en-US" dirty="0" smtClean="0"/>
          </a:p>
          <a:p>
            <a:endParaRPr lang="en-US"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02980" y="2983451"/>
            <a:ext cx="2979420" cy="198628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6" name="Content Placeholder 2"/>
          <p:cNvSpPr txBox="1">
            <a:spLocks/>
          </p:cNvSpPr>
          <p:nvPr/>
        </p:nvSpPr>
        <p:spPr>
          <a:xfrm>
            <a:off x="609600" y="5184443"/>
            <a:ext cx="10858500" cy="1246663"/>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r>
              <a:rPr lang="en-US" dirty="0"/>
              <a:t>3. Community forest that supported by the outside </a:t>
            </a:r>
            <a:r>
              <a:rPr lang="en-US" dirty="0" smtClean="0"/>
              <a:t>organization</a:t>
            </a:r>
            <a:r>
              <a:rPr lang="th-TH" dirty="0" smtClean="0"/>
              <a:t> </a:t>
            </a:r>
            <a:r>
              <a:rPr lang="en-US" dirty="0" smtClean="0"/>
              <a:t>such as NGO’s.</a:t>
            </a:r>
          </a:p>
        </p:txBody>
      </p:sp>
    </p:spTree>
    <p:extLst>
      <p:ext uri="{BB962C8B-B14F-4D97-AF65-F5344CB8AC3E}">
        <p14:creationId xmlns:p14="http://schemas.microsoft.com/office/powerpoint/2010/main" val="3146120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400952"/>
            <a:ext cx="10972800" cy="1143000"/>
          </a:xfrm>
        </p:spPr>
        <p:txBody>
          <a:bodyPr>
            <a:normAutofit fontScale="90000"/>
          </a:bodyPr>
          <a:lstStyle/>
          <a:p>
            <a:pPr algn="ctr"/>
            <a:r>
              <a:rPr lang="en-US" sz="4000" dirty="0" smtClean="0">
                <a:solidFill>
                  <a:schemeClr val="tx2"/>
                </a:solidFill>
              </a:rPr>
              <a:t>WHY DO WE NEED TO HAVE</a:t>
            </a:r>
            <a:br>
              <a:rPr lang="en-US" sz="4000" dirty="0" smtClean="0">
                <a:solidFill>
                  <a:schemeClr val="tx2"/>
                </a:solidFill>
              </a:rPr>
            </a:br>
            <a:r>
              <a:rPr lang="en-US" sz="4000" dirty="0" smtClean="0">
                <a:solidFill>
                  <a:schemeClr val="tx2"/>
                </a:solidFill>
              </a:rPr>
              <a:t> COMMUNITY FOREST BILL ?</a:t>
            </a:r>
            <a:endParaRPr lang="en-US" sz="4000" dirty="0">
              <a:solidFill>
                <a:schemeClr val="tx2"/>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35123" y="3110347"/>
            <a:ext cx="4147277" cy="233284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6189" y="2831995"/>
            <a:ext cx="3162925" cy="226558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12959" y="3964786"/>
            <a:ext cx="2960494" cy="170664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7918389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34912"/>
            <a:ext cx="10972800" cy="1143000"/>
          </a:xfrm>
        </p:spPr>
        <p:txBody>
          <a:bodyPr>
            <a:normAutofit/>
          </a:bodyPr>
          <a:lstStyle/>
          <a:p>
            <a:r>
              <a:rPr lang="en-US" sz="3400" dirty="0">
                <a:solidFill>
                  <a:schemeClr val="tx2">
                    <a:lumMod val="75000"/>
                  </a:schemeClr>
                </a:solidFill>
              </a:rPr>
              <a:t>THAILAND'S COMMUNITY FOREST ACT DRAFT</a:t>
            </a:r>
          </a:p>
        </p:txBody>
      </p:sp>
      <p:sp>
        <p:nvSpPr>
          <p:cNvPr id="3" name="Content Placeholder 2"/>
          <p:cNvSpPr>
            <a:spLocks noGrp="1"/>
          </p:cNvSpPr>
          <p:nvPr>
            <p:ph idx="1"/>
          </p:nvPr>
        </p:nvSpPr>
        <p:spPr>
          <a:xfrm>
            <a:off x="939383" y="884420"/>
            <a:ext cx="10313233" cy="4512039"/>
          </a:xfrm>
        </p:spPr>
        <p:txBody>
          <a:bodyPr>
            <a:normAutofit fontScale="92500" lnSpcReduction="10000"/>
          </a:bodyPr>
          <a:lstStyle/>
          <a:p>
            <a:endParaRPr lang="en-US" dirty="0" smtClean="0">
              <a:solidFill>
                <a:schemeClr val="tx1"/>
              </a:solidFill>
            </a:endParaRPr>
          </a:p>
          <a:p>
            <a:r>
              <a:rPr lang="en-US" dirty="0" smtClean="0">
                <a:solidFill>
                  <a:schemeClr val="tx1"/>
                </a:solidFill>
              </a:rPr>
              <a:t>1. This bill is one of the tools in environmental protection and development. It is not meant to be used to define and grant land rights.</a:t>
            </a:r>
          </a:p>
          <a:p>
            <a:endParaRPr lang="en-US" dirty="0" smtClean="0">
              <a:solidFill>
                <a:schemeClr val="tx1"/>
              </a:solidFill>
            </a:endParaRPr>
          </a:p>
          <a:p>
            <a:r>
              <a:rPr lang="en-US" dirty="0" smtClean="0">
                <a:solidFill>
                  <a:schemeClr val="tx1"/>
                </a:solidFill>
              </a:rPr>
              <a:t>2. It is a framework for utilizing natural resources sustainably in order to protect the forest's ecosystem.</a:t>
            </a:r>
          </a:p>
          <a:p>
            <a:endParaRPr lang="en-US" dirty="0" smtClean="0">
              <a:solidFill>
                <a:schemeClr val="tx1"/>
              </a:solidFill>
            </a:endParaRPr>
          </a:p>
          <a:p>
            <a:r>
              <a:rPr lang="en-US" dirty="0" smtClean="0">
                <a:solidFill>
                  <a:schemeClr val="tx1"/>
                </a:solidFill>
              </a:rPr>
              <a:t>3. To underlie and support the roles of communities that protect, use and develop forests their traditional ways.</a:t>
            </a:r>
          </a:p>
          <a:p>
            <a:endParaRPr lang="en-US" dirty="0" smtClean="0">
              <a:solidFill>
                <a:schemeClr val="tx1"/>
              </a:solidFill>
            </a:endParaRPr>
          </a:p>
          <a:p>
            <a:r>
              <a:rPr lang="en-US" dirty="0" smtClean="0">
                <a:solidFill>
                  <a:schemeClr val="tx1"/>
                </a:solidFill>
              </a:rPr>
              <a:t>4. To promote the process whereby the state and the community cooperate in supporting the state's development process.</a:t>
            </a:r>
            <a:endParaRPr lang="en-US" dirty="0">
              <a:solidFill>
                <a:schemeClr val="tx1"/>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501390"/>
            <a:ext cx="12192000" cy="135661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5896627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09862"/>
            <a:ext cx="10972800" cy="1143000"/>
          </a:xfrm>
        </p:spPr>
        <p:txBody>
          <a:bodyPr/>
          <a:lstStyle/>
          <a:p>
            <a:r>
              <a:rPr lang="en-US" dirty="0">
                <a:solidFill>
                  <a:schemeClr val="tx2">
                    <a:lumMod val="75000"/>
                  </a:schemeClr>
                </a:solidFill>
              </a:rPr>
              <a:t>TIMELINE OF COMMUNITY FOREST BILL…</a:t>
            </a:r>
          </a:p>
        </p:txBody>
      </p:sp>
      <p:sp>
        <p:nvSpPr>
          <p:cNvPr id="3" name="Content Placeholder 2"/>
          <p:cNvSpPr>
            <a:spLocks noGrp="1"/>
          </p:cNvSpPr>
          <p:nvPr>
            <p:ph idx="1"/>
          </p:nvPr>
        </p:nvSpPr>
        <p:spPr>
          <a:xfrm>
            <a:off x="624381" y="2128604"/>
            <a:ext cx="7035383" cy="3657600"/>
          </a:xfrm>
          <a:ln>
            <a:solidFill>
              <a:schemeClr val="accent1">
                <a:lumMod val="60000"/>
                <a:lumOff val="40000"/>
              </a:schemeClr>
            </a:solidFill>
          </a:ln>
        </p:spPr>
        <p:txBody>
          <a:bodyPr>
            <a:normAutofit/>
          </a:bodyPr>
          <a:lstStyle/>
          <a:p>
            <a:r>
              <a:rPr lang="en-US" b="1" dirty="0">
                <a:effectLst>
                  <a:outerShdw blurRad="38100" dist="38100" dir="2700000" algn="tl">
                    <a:srgbClr val="000000">
                      <a:alpha val="43137"/>
                    </a:srgbClr>
                  </a:outerShdw>
                </a:effectLst>
              </a:rPr>
              <a:t>Year 1990: </a:t>
            </a:r>
            <a:r>
              <a:rPr lang="en-US" sz="2200" dirty="0">
                <a:solidFill>
                  <a:schemeClr val="tx1"/>
                </a:solidFill>
                <a:latin typeface="Calibri" panose="020F0502020204030204" pitchFamily="34" charset="0"/>
              </a:rPr>
              <a:t>Villagers cooperate with professors and private developmental organization starting to draft unofficial community forest bill</a:t>
            </a:r>
            <a:r>
              <a:rPr lang="en-US" sz="2200" dirty="0" smtClean="0">
                <a:solidFill>
                  <a:schemeClr val="tx1"/>
                </a:solidFill>
                <a:latin typeface="Calibri" panose="020F0502020204030204" pitchFamily="34" charset="0"/>
              </a:rPr>
              <a:t>.</a:t>
            </a:r>
          </a:p>
          <a:p>
            <a:endParaRPr lang="en-US" sz="2200" dirty="0" smtClean="0">
              <a:solidFill>
                <a:schemeClr val="tx1"/>
              </a:solidFill>
              <a:latin typeface="Calibri" panose="020F0502020204030204" pitchFamily="34" charset="0"/>
            </a:endParaRPr>
          </a:p>
          <a:p>
            <a:endParaRPr lang="en-US" sz="2200" dirty="0">
              <a:latin typeface="Calibri" panose="020F0502020204030204" pitchFamily="34" charset="0"/>
            </a:endParaRPr>
          </a:p>
          <a:p>
            <a:r>
              <a:rPr lang="en-US" b="1" dirty="0">
                <a:effectLst>
                  <a:outerShdw blurRad="38100" dist="38100" dir="2700000" algn="tl">
                    <a:srgbClr val="000000">
                      <a:alpha val="43137"/>
                    </a:srgbClr>
                  </a:outerShdw>
                </a:effectLst>
              </a:rPr>
              <a:t>Year 1991: </a:t>
            </a:r>
            <a:r>
              <a:rPr lang="en-US" sz="2200" dirty="0">
                <a:solidFill>
                  <a:schemeClr val="tx1"/>
                </a:solidFill>
                <a:latin typeface="Calibri" panose="020F0502020204030204" pitchFamily="34" charset="0"/>
              </a:rPr>
              <a:t>supported by </a:t>
            </a:r>
            <a:r>
              <a:rPr lang="en-US" sz="2200" dirty="0" smtClean="0">
                <a:solidFill>
                  <a:schemeClr val="tx1"/>
                </a:solidFill>
                <a:latin typeface="Calibri" panose="020F0502020204030204" pitchFamily="34" charset="0"/>
              </a:rPr>
              <a:t>nongovernment </a:t>
            </a:r>
            <a:r>
              <a:rPr lang="en-US" sz="2200" dirty="0">
                <a:solidFill>
                  <a:schemeClr val="tx1"/>
                </a:solidFill>
                <a:latin typeface="Calibri" panose="020F0502020204030204" pitchFamily="34" charset="0"/>
              </a:rPr>
              <a:t>organizations (NGOs) and communities, the government began drafting a Community Forest Bill to guide the formalization of community engagement in forest management. </a:t>
            </a:r>
          </a:p>
          <a:p>
            <a:endParaRPr lang="en-US" dirty="0"/>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0" b="100000" l="0" r="90000">
                        <a14:foregroundMark x1="781" y1="9583" x2="781" y2="9583"/>
                      </a14:backgroundRemoval>
                    </a14:imgEffect>
                  </a14:imgLayer>
                </a14:imgProps>
              </a:ext>
              <a:ext uri="{28A0092B-C50C-407E-A947-70E740481C1C}">
                <a14:useLocalDpi xmlns:a14="http://schemas.microsoft.com/office/drawing/2010/main" val="0"/>
              </a:ext>
            </a:extLst>
          </a:blip>
          <a:stretch>
            <a:fillRect/>
          </a:stretch>
        </p:blipFill>
        <p:spPr>
          <a:xfrm>
            <a:off x="7689744" y="1858780"/>
            <a:ext cx="5056891" cy="3792668"/>
          </a:xfrm>
          <a:prstGeom prst="rect">
            <a:avLst/>
          </a:prstGeom>
        </p:spPr>
      </p:pic>
    </p:spTree>
    <p:extLst>
      <p:ext uri="{BB962C8B-B14F-4D97-AF65-F5344CB8AC3E}">
        <p14:creationId xmlns:p14="http://schemas.microsoft.com/office/powerpoint/2010/main" val="18920108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89286" y="790733"/>
            <a:ext cx="10288249" cy="3841228"/>
          </a:xfrm>
          <a:ln>
            <a:solidFill>
              <a:schemeClr val="tx2">
                <a:lumMod val="75000"/>
              </a:schemeClr>
            </a:solidFill>
          </a:ln>
        </p:spPr>
        <p:txBody>
          <a:bodyPr/>
          <a:lstStyle/>
          <a:p>
            <a:pPr lvl="0"/>
            <a:r>
              <a:rPr lang="en-US" b="1" dirty="0" smtClean="0">
                <a:effectLst>
                  <a:outerShdw blurRad="38100" dist="38100" dir="2700000" algn="tl">
                    <a:srgbClr val="000000">
                      <a:alpha val="43137"/>
                    </a:srgbClr>
                  </a:outerShdw>
                </a:effectLst>
                <a:latin typeface="Calibri" panose="020F0502020204030204" pitchFamily="34" charset="0"/>
              </a:rPr>
              <a:t>General </a:t>
            </a:r>
            <a:r>
              <a:rPr lang="en-US" b="1" dirty="0" err="1">
                <a:effectLst>
                  <a:outerShdw blurRad="38100" dist="38100" dir="2700000" algn="tl">
                    <a:srgbClr val="000000">
                      <a:alpha val="43137"/>
                    </a:srgbClr>
                  </a:outerShdw>
                </a:effectLst>
                <a:latin typeface="Calibri" panose="020F0502020204030204" pitchFamily="34" charset="0"/>
              </a:rPr>
              <a:t>Sujinda</a:t>
            </a:r>
            <a:r>
              <a:rPr lang="en-US" b="1" dirty="0">
                <a:effectLst>
                  <a:outerShdw blurRad="38100" dist="38100" dir="2700000" algn="tl">
                    <a:srgbClr val="000000">
                      <a:alpha val="43137"/>
                    </a:srgbClr>
                  </a:outerShdw>
                </a:effectLst>
                <a:latin typeface="Calibri" panose="020F0502020204030204" pitchFamily="34" charset="0"/>
              </a:rPr>
              <a:t> </a:t>
            </a:r>
            <a:r>
              <a:rPr lang="en-US" b="1" dirty="0" err="1">
                <a:effectLst>
                  <a:outerShdw blurRad="38100" dist="38100" dir="2700000" algn="tl">
                    <a:srgbClr val="000000">
                      <a:alpha val="43137"/>
                    </a:srgbClr>
                  </a:outerShdw>
                </a:effectLst>
                <a:latin typeface="Calibri" panose="020F0502020204030204" pitchFamily="34" charset="0"/>
              </a:rPr>
              <a:t>Kraprayoon</a:t>
            </a:r>
            <a:r>
              <a:rPr lang="en-US" b="1" dirty="0">
                <a:effectLst>
                  <a:outerShdw blurRad="38100" dist="38100" dir="2700000" algn="tl">
                    <a:srgbClr val="000000">
                      <a:alpha val="43137"/>
                    </a:srgbClr>
                  </a:outerShdw>
                </a:effectLst>
                <a:latin typeface="Calibri" panose="020F0502020204030204" pitchFamily="34" charset="0"/>
              </a:rPr>
              <a:t> period </a:t>
            </a:r>
            <a:r>
              <a:rPr lang="en-US" b="1" dirty="0" smtClean="0">
                <a:effectLst>
                  <a:outerShdw blurRad="38100" dist="38100" dir="2700000" algn="tl">
                    <a:srgbClr val="000000">
                      <a:alpha val="43137"/>
                    </a:srgbClr>
                  </a:outerShdw>
                </a:effectLst>
                <a:latin typeface="Calibri" panose="020F0502020204030204" pitchFamily="34" charset="0"/>
              </a:rPr>
              <a:t>:</a:t>
            </a:r>
          </a:p>
          <a:p>
            <a:pPr lvl="1"/>
            <a:r>
              <a:rPr lang="en-US" sz="2100" dirty="0" smtClean="0">
                <a:latin typeface="Calibri" panose="020F0502020204030204" pitchFamily="34" charset="0"/>
              </a:rPr>
              <a:t>Forest </a:t>
            </a:r>
            <a:r>
              <a:rPr lang="en-US" sz="2100" dirty="0">
                <a:latin typeface="Calibri" panose="020F0502020204030204" pitchFamily="34" charset="0"/>
              </a:rPr>
              <a:t>department drafts community forest act but it is not </a:t>
            </a:r>
            <a:r>
              <a:rPr lang="en-US" sz="2100" dirty="0" smtClean="0">
                <a:latin typeface="Calibri" panose="020F0502020204030204" pitchFamily="34" charset="0"/>
              </a:rPr>
              <a:t>allowed </a:t>
            </a:r>
            <a:r>
              <a:rPr lang="en-US" sz="2100" dirty="0">
                <a:latin typeface="Calibri" panose="020F0502020204030204" pitchFamily="34" charset="0"/>
              </a:rPr>
              <a:t>from people because department just supports only </a:t>
            </a:r>
            <a:r>
              <a:rPr lang="en-US" sz="2100" dirty="0" smtClean="0">
                <a:latin typeface="Calibri" panose="020F0502020204030204" pitchFamily="34" charset="0"/>
              </a:rPr>
              <a:t>economy</a:t>
            </a:r>
          </a:p>
          <a:p>
            <a:pPr lvl="1"/>
            <a:endParaRPr lang="th-TH" dirty="0">
              <a:latin typeface="Calibri" panose="020F0502020204030204" pitchFamily="34" charset="0"/>
            </a:endParaRPr>
          </a:p>
          <a:p>
            <a:r>
              <a:rPr lang="en-US" b="1" dirty="0" err="1" smtClean="0">
                <a:effectLst>
                  <a:outerShdw blurRad="38100" dist="38100" dir="2700000" algn="tl">
                    <a:srgbClr val="000000">
                      <a:alpha val="43137"/>
                    </a:srgbClr>
                  </a:outerShdw>
                </a:effectLst>
              </a:rPr>
              <a:t>Chuan</a:t>
            </a:r>
            <a:r>
              <a:rPr lang="en-US" b="1" dirty="0" smtClean="0">
                <a:effectLst>
                  <a:outerShdw blurRad="38100" dist="38100" dir="2700000" algn="tl">
                    <a:srgbClr val="000000">
                      <a:alpha val="43137"/>
                    </a:srgbClr>
                  </a:outerShdw>
                </a:effectLst>
              </a:rPr>
              <a:t> </a:t>
            </a:r>
            <a:r>
              <a:rPr lang="en-US" b="1" dirty="0" err="1">
                <a:effectLst>
                  <a:outerShdw blurRad="38100" dist="38100" dir="2700000" algn="tl">
                    <a:srgbClr val="000000">
                      <a:alpha val="43137"/>
                    </a:srgbClr>
                  </a:outerShdw>
                </a:effectLst>
              </a:rPr>
              <a:t>Leekpai</a:t>
            </a:r>
            <a:r>
              <a:rPr lang="en-US" b="1" dirty="0">
                <a:effectLst>
                  <a:outerShdw blurRad="38100" dist="38100" dir="2700000" algn="tl">
                    <a:srgbClr val="000000">
                      <a:alpha val="43137"/>
                    </a:srgbClr>
                  </a:outerShdw>
                </a:effectLst>
              </a:rPr>
              <a:t> period : </a:t>
            </a:r>
          </a:p>
          <a:p>
            <a:pPr lvl="1"/>
            <a:r>
              <a:rPr lang="en-US" sz="2100" dirty="0">
                <a:latin typeface="Calibri" panose="020F0502020204030204" pitchFamily="34" charset="0"/>
              </a:rPr>
              <a:t>Department of Forestry’s community forest bill got rejected from the people</a:t>
            </a:r>
          </a:p>
          <a:p>
            <a:pPr lvl="1"/>
            <a:r>
              <a:rPr lang="en-US" sz="2100" dirty="0">
                <a:latin typeface="Calibri" panose="020F0502020204030204" pitchFamily="34" charset="0"/>
              </a:rPr>
              <a:t>In the same year, people gathered together to write a new community forest bill, resulted in 5 bills being written in </a:t>
            </a:r>
            <a:r>
              <a:rPr lang="en-US" sz="2100" dirty="0" err="1">
                <a:latin typeface="Calibri" panose="020F0502020204030204" pitchFamily="34" charset="0"/>
              </a:rPr>
              <a:t>Chuan</a:t>
            </a:r>
            <a:r>
              <a:rPr lang="en-US" sz="2100" dirty="0">
                <a:latin typeface="Calibri" panose="020F0502020204030204" pitchFamily="34" charset="0"/>
              </a:rPr>
              <a:t> </a:t>
            </a:r>
            <a:r>
              <a:rPr lang="en-US" sz="2100" dirty="0" err="1">
                <a:latin typeface="Calibri" panose="020F0502020204030204" pitchFamily="34" charset="0"/>
              </a:rPr>
              <a:t>Leekpai’s</a:t>
            </a:r>
            <a:r>
              <a:rPr lang="en-US" sz="2100" dirty="0">
                <a:latin typeface="Calibri" panose="020F0502020204030204" pitchFamily="34" charset="0"/>
              </a:rPr>
              <a:t> era.</a:t>
            </a:r>
            <a:endParaRPr lang="en-US" sz="2100" dirty="0"/>
          </a:p>
          <a:p>
            <a:pPr lvl="1"/>
            <a:r>
              <a:rPr lang="en-US" sz="2100" dirty="0" smtClean="0">
                <a:latin typeface="Calibri" panose="020F0502020204030204" pitchFamily="34" charset="0"/>
              </a:rPr>
              <a:t>1994 </a:t>
            </a:r>
            <a:r>
              <a:rPr lang="en-US" sz="2100" dirty="0">
                <a:latin typeface="Calibri" panose="020F0502020204030204" pitchFamily="34" charset="0"/>
              </a:rPr>
              <a:t>Dissolve the parliament due to fraudulent in patents</a:t>
            </a:r>
          </a:p>
          <a:p>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43250" y="3597640"/>
            <a:ext cx="2670904" cy="267090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Picture 5"/>
          <p:cNvPicPr>
            <a:picLocks noChangeAspect="1"/>
          </p:cNvPicPr>
          <p:nvPr/>
        </p:nvPicPr>
        <p:blipFill>
          <a:blip r:embed="rId3">
            <a:extLst>
              <a:ext uri="{BEBA8EAE-BF5A-486C-A8C5-ECC9F3942E4B}">
                <a14:imgProps xmlns:a14="http://schemas.microsoft.com/office/drawing/2010/main">
                  <a14:imgLayer r:embed="rId4">
                    <a14:imgEffect>
                      <a14:backgroundRemoval t="0" b="100000" l="10000" r="90000"/>
                    </a14:imgEffect>
                  </a14:imgLayer>
                </a14:imgProps>
              </a:ext>
              <a:ext uri="{28A0092B-C50C-407E-A947-70E740481C1C}">
                <a14:useLocalDpi xmlns:a14="http://schemas.microsoft.com/office/drawing/2010/main" val="0"/>
              </a:ext>
            </a:extLst>
          </a:blip>
          <a:stretch>
            <a:fillRect/>
          </a:stretch>
        </p:blipFill>
        <p:spPr>
          <a:xfrm>
            <a:off x="9478702" y="4445219"/>
            <a:ext cx="3241466" cy="1823325"/>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9639019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BEBA8EAE-BF5A-486C-A8C5-ECC9F3942E4B}">
                <a14:imgProps xmlns:a14="http://schemas.microsoft.com/office/drawing/2010/main">
                  <a14:imgLayer r:embed="rId3">
                    <a14:imgEffect>
                      <a14:backgroundRemoval t="0" b="100000" l="2655" r="100000">
                        <a14:foregroundMark x1="71681" y1="11905" x2="71681" y2="11905"/>
                      </a14:backgroundRemoval>
                    </a14:imgEffect>
                  </a14:imgLayer>
                </a14:imgProps>
              </a:ext>
              <a:ext uri="{28A0092B-C50C-407E-A947-70E740481C1C}">
                <a14:useLocalDpi xmlns:a14="http://schemas.microsoft.com/office/drawing/2010/main" val="0"/>
              </a:ext>
            </a:extLst>
          </a:blip>
          <a:stretch>
            <a:fillRect/>
          </a:stretch>
        </p:blipFill>
        <p:spPr>
          <a:xfrm>
            <a:off x="1427305" y="0"/>
            <a:ext cx="2541847" cy="2295369"/>
          </a:xfrm>
          <a:prstGeom prst="rect">
            <a:avLst/>
          </a:prstGeom>
          <a:ln>
            <a:noFill/>
          </a:ln>
          <a:effectLst>
            <a:outerShdw blurRad="292100" dist="139700" dir="2700000" algn="tl" rotWithShape="0">
              <a:srgbClr val="333333">
                <a:alpha val="65000"/>
              </a:srgbClr>
            </a:outerShdw>
          </a:effectLst>
        </p:spPr>
      </p:pic>
      <p:sp>
        <p:nvSpPr>
          <p:cNvPr id="3" name="Content Placeholder 2"/>
          <p:cNvSpPr>
            <a:spLocks noGrp="1"/>
          </p:cNvSpPr>
          <p:nvPr>
            <p:ph idx="1"/>
          </p:nvPr>
        </p:nvSpPr>
        <p:spPr>
          <a:xfrm>
            <a:off x="1007582" y="1708876"/>
            <a:ext cx="6907225" cy="1982447"/>
          </a:xfrm>
          <a:ln>
            <a:solidFill>
              <a:schemeClr val="tx2">
                <a:lumMod val="75000"/>
              </a:schemeClr>
            </a:solidFill>
          </a:ln>
        </p:spPr>
        <p:txBody>
          <a:bodyPr>
            <a:normAutofit/>
          </a:bodyPr>
          <a:lstStyle/>
          <a:p>
            <a:pPr lvl="0"/>
            <a:r>
              <a:rPr lang="en-US" b="1" dirty="0">
                <a:effectLst>
                  <a:outerShdw blurRad="38100" dist="38100" dir="2700000" algn="tl">
                    <a:srgbClr val="000000">
                      <a:alpha val="43137"/>
                    </a:srgbClr>
                  </a:outerShdw>
                </a:effectLst>
              </a:rPr>
              <a:t>Year 1995: </a:t>
            </a:r>
          </a:p>
          <a:p>
            <a:pPr lvl="1"/>
            <a:r>
              <a:rPr lang="en-US" sz="2100" dirty="0">
                <a:latin typeface="Calibri" panose="020F0502020204030204" pitchFamily="34" charset="0"/>
              </a:rPr>
              <a:t>Government of </a:t>
            </a:r>
            <a:r>
              <a:rPr lang="en-US" sz="2100" dirty="0" err="1">
                <a:latin typeface="Calibri" panose="020F0502020204030204" pitchFamily="34" charset="0"/>
              </a:rPr>
              <a:t>Banharn</a:t>
            </a:r>
            <a:r>
              <a:rPr lang="en-US" sz="2100" dirty="0">
                <a:latin typeface="Calibri" panose="020F0502020204030204" pitchFamily="34" charset="0"/>
              </a:rPr>
              <a:t> Policy Committee </a:t>
            </a:r>
            <a:r>
              <a:rPr lang="en-US" sz="2100" dirty="0" smtClean="0">
                <a:latin typeface="Calibri" panose="020F0502020204030204" pitchFamily="34" charset="0"/>
              </a:rPr>
              <a:t>established </a:t>
            </a:r>
            <a:r>
              <a:rPr lang="en-US" sz="2100" dirty="0">
                <a:latin typeface="Calibri" panose="020F0502020204030204" pitchFamily="34" charset="0"/>
              </a:rPr>
              <a:t>a brainstorming meeting between </a:t>
            </a:r>
            <a:r>
              <a:rPr lang="en-US" sz="2100" b="1" dirty="0">
                <a:latin typeface="Calibri" panose="020F0502020204030204" pitchFamily="34" charset="0"/>
              </a:rPr>
              <a:t>the forest villagers NGOs and academics </a:t>
            </a:r>
            <a:r>
              <a:rPr lang="en-US" sz="2100" dirty="0">
                <a:latin typeface="Calibri" panose="020F0502020204030204" pitchFamily="34" charset="0"/>
              </a:rPr>
              <a:t>to draft Community Forest Act that all parties agree to before.</a:t>
            </a:r>
          </a:p>
          <a:p>
            <a:endParaRPr lang="en-US" dirty="0" smtClean="0"/>
          </a:p>
          <a:p>
            <a:endParaRPr lang="en-US" dirty="0"/>
          </a:p>
          <a:p>
            <a:pPr marL="0" indent="0">
              <a:buNone/>
            </a:pPr>
            <a:endParaRPr lang="en-US" dirty="0"/>
          </a:p>
          <a:p>
            <a:endParaRPr lang="en-US" dirty="0"/>
          </a:p>
        </p:txBody>
      </p:sp>
      <p:sp>
        <p:nvSpPr>
          <p:cNvPr id="7" name="TextBox 6"/>
          <p:cNvSpPr txBox="1"/>
          <p:nvPr/>
        </p:nvSpPr>
        <p:spPr>
          <a:xfrm>
            <a:off x="3459485" y="3957404"/>
            <a:ext cx="7809875" cy="2769989"/>
          </a:xfrm>
          <a:prstGeom prst="rect">
            <a:avLst/>
          </a:prstGeom>
          <a:noFill/>
          <a:ln>
            <a:solidFill>
              <a:schemeClr val="accent1">
                <a:lumMod val="60000"/>
                <a:lumOff val="40000"/>
              </a:schemeClr>
            </a:solidFill>
          </a:ln>
        </p:spPr>
        <p:txBody>
          <a:bodyPr wrap="square" rtlCol="0">
            <a:spAutoFit/>
          </a:bodyPr>
          <a:lstStyle/>
          <a:p>
            <a:pPr marL="285750" indent="-285750">
              <a:buFont typeface="Arial" panose="020B0604020202020204" pitchFamily="34" charset="0"/>
              <a:buChar char="•"/>
            </a:pPr>
            <a:r>
              <a:rPr lang="en-US" sz="2400" b="1" dirty="0" smtClean="0">
                <a:solidFill>
                  <a:schemeClr val="tx2"/>
                </a:solidFill>
                <a:effectLst>
                  <a:outerShdw blurRad="38100" dist="38100" dir="2700000" algn="tl">
                    <a:srgbClr val="000000">
                      <a:alpha val="43137"/>
                    </a:srgbClr>
                  </a:outerShdw>
                </a:effectLst>
                <a:latin typeface="+mj-lt"/>
              </a:rPr>
              <a:t>Year 2002: </a:t>
            </a:r>
            <a:endParaRPr lang="en-US" sz="2400" b="1" dirty="0">
              <a:solidFill>
                <a:schemeClr val="tx2"/>
              </a:solidFill>
              <a:effectLst>
                <a:outerShdw blurRad="38100" dist="38100" dir="2700000" algn="tl">
                  <a:srgbClr val="000000">
                    <a:alpha val="43137"/>
                  </a:srgbClr>
                </a:outerShdw>
              </a:effectLst>
              <a:latin typeface="+mj-lt"/>
            </a:endParaRPr>
          </a:p>
          <a:p>
            <a:pPr marL="800100" lvl="1" indent="-342900">
              <a:buFont typeface="Arial" panose="020B0604020202020204" pitchFamily="34" charset="0"/>
              <a:buChar char="•"/>
            </a:pPr>
            <a:r>
              <a:rPr lang="en-US" sz="2100" dirty="0" smtClean="0">
                <a:latin typeface="Calibri" panose="020F0502020204030204" pitchFamily="34" charset="0"/>
              </a:rPr>
              <a:t>On March 15, the senate consider the draft of community forest bills and decides to cut off a key of this act which is people around the community forest are not allowed to establish the community forest because the key point of this act is </a:t>
            </a:r>
            <a:r>
              <a:rPr lang="en-US" sz="2100" b="1" dirty="0" smtClean="0">
                <a:latin typeface="Calibri" panose="020F0502020204030204" pitchFamily="34" charset="0"/>
              </a:rPr>
              <a:t>to make people be a part of managing the forest of their own country.</a:t>
            </a:r>
            <a:endParaRPr lang="th-TH" sz="2100" b="1" dirty="0">
              <a:latin typeface="Calibri" panose="020F0502020204030204" pitchFamily="34" charset="0"/>
            </a:endParaRPr>
          </a:p>
          <a:p>
            <a:endParaRPr lang="th-TH" dirty="0"/>
          </a:p>
        </p:txBody>
      </p:sp>
      <p:pic>
        <p:nvPicPr>
          <p:cNvPr id="8" name="Picture 7"/>
          <p:cNvPicPr>
            <a:picLocks noChangeAspect="1"/>
          </p:cNvPicPr>
          <p:nvPr/>
        </p:nvPicPr>
        <p:blipFill>
          <a:blip r:embed="rId4">
            <a:extLst>
              <a:ext uri="{BEBA8EAE-BF5A-486C-A8C5-ECC9F3942E4B}">
                <a14:imgProps xmlns:a14="http://schemas.microsoft.com/office/drawing/2010/main">
                  <a14:imgLayer r:embed="rId5">
                    <a14:imgEffect>
                      <a14:backgroundRemoval t="9620" b="89620" l="0" r="100000"/>
                    </a14:imgEffect>
                  </a14:imgLayer>
                </a14:imgProps>
              </a:ext>
              <a:ext uri="{28A0092B-C50C-407E-A947-70E740481C1C}">
                <a14:useLocalDpi xmlns:a14="http://schemas.microsoft.com/office/drawing/2010/main" val="0"/>
              </a:ext>
            </a:extLst>
          </a:blip>
          <a:stretch>
            <a:fillRect/>
          </a:stretch>
        </p:blipFill>
        <p:spPr>
          <a:xfrm>
            <a:off x="7881332" y="2186729"/>
            <a:ext cx="3930917" cy="2719286"/>
          </a:xfrm>
          <a:prstGeom prst="rect">
            <a:avLst/>
          </a:prstGeom>
        </p:spPr>
      </p:pic>
    </p:spTree>
    <p:extLst>
      <p:ext uri="{BB962C8B-B14F-4D97-AF65-F5344CB8AC3E}">
        <p14:creationId xmlns:p14="http://schemas.microsoft.com/office/powerpoint/2010/main" val="36911177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nvPr>
        </p:nvGraphicFramePr>
        <p:xfrm>
          <a:off x="420915" y="551543"/>
          <a:ext cx="11524342" cy="61032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829097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43986" y="1089368"/>
            <a:ext cx="5988569" cy="2676493"/>
          </a:xfrm>
          <a:ln>
            <a:solidFill>
              <a:schemeClr val="accent1">
                <a:lumMod val="60000"/>
                <a:lumOff val="40000"/>
              </a:schemeClr>
            </a:solidFill>
          </a:ln>
        </p:spPr>
        <p:txBody>
          <a:bodyPr>
            <a:normAutofit/>
          </a:bodyPr>
          <a:lstStyle/>
          <a:p>
            <a:r>
              <a:rPr lang="en-US" b="1" dirty="0">
                <a:effectLst>
                  <a:outerShdw blurRad="38100" dist="38100" dir="2700000" algn="tl">
                    <a:srgbClr val="000000">
                      <a:alpha val="43137"/>
                    </a:srgbClr>
                  </a:outerShdw>
                </a:effectLst>
              </a:rPr>
              <a:t>As of 2010, </a:t>
            </a:r>
            <a:endParaRPr lang="en-US" b="1" dirty="0" smtClean="0">
              <a:effectLst>
                <a:outerShdw blurRad="38100" dist="38100" dir="2700000" algn="tl">
                  <a:srgbClr val="000000">
                    <a:alpha val="43137"/>
                  </a:srgbClr>
                </a:outerShdw>
              </a:effectLst>
            </a:endParaRPr>
          </a:p>
          <a:p>
            <a:pPr lvl="1"/>
            <a:r>
              <a:rPr lang="en-US" sz="2200" dirty="0" smtClean="0">
                <a:latin typeface="Calibri" panose="020F0502020204030204" pitchFamily="34" charset="0"/>
              </a:rPr>
              <a:t>the </a:t>
            </a:r>
            <a:r>
              <a:rPr lang="en-US" sz="2200" dirty="0">
                <a:latin typeface="Calibri" panose="020F0502020204030204" pitchFamily="34" charset="0"/>
              </a:rPr>
              <a:t>Royal Forest Department had formally recognized and registered around 7,000 community forests, all outside of protected areas, and it is actively seeking to register more.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65956" y="993286"/>
            <a:ext cx="2605792" cy="368285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68427" y="3551173"/>
            <a:ext cx="2533650" cy="180022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8673391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Left Arrow Callout 19"/>
          <p:cNvSpPr/>
          <p:nvPr/>
        </p:nvSpPr>
        <p:spPr>
          <a:xfrm rot="10800000">
            <a:off x="261258" y="2866571"/>
            <a:ext cx="4659769" cy="3080256"/>
          </a:xfrm>
          <a:prstGeom prst="leftArrowCallout">
            <a:avLst>
              <a:gd name="adj1" fmla="val 23961"/>
              <a:gd name="adj2" fmla="val 23441"/>
              <a:gd name="adj3" fmla="val 18861"/>
              <a:gd name="adj4" fmla="val 8175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9" name="Left Arrow Callout 18"/>
          <p:cNvSpPr/>
          <p:nvPr/>
        </p:nvSpPr>
        <p:spPr>
          <a:xfrm>
            <a:off x="7125830" y="2866571"/>
            <a:ext cx="4659769" cy="3080256"/>
          </a:xfrm>
          <a:prstGeom prst="leftArrowCallout">
            <a:avLst>
              <a:gd name="adj1" fmla="val 23961"/>
              <a:gd name="adj2" fmla="val 23441"/>
              <a:gd name="adj3" fmla="val 18861"/>
              <a:gd name="adj4" fmla="val 8175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08775" y="398714"/>
            <a:ext cx="2995110" cy="191994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7" name="TextBox 16"/>
          <p:cNvSpPr txBox="1"/>
          <p:nvPr/>
        </p:nvSpPr>
        <p:spPr>
          <a:xfrm>
            <a:off x="7982510" y="3325932"/>
            <a:ext cx="3991431" cy="369332"/>
          </a:xfrm>
          <a:prstGeom prst="rect">
            <a:avLst/>
          </a:prstGeom>
          <a:noFill/>
        </p:spPr>
        <p:txBody>
          <a:bodyPr wrap="square" rtlCol="0">
            <a:spAutoFit/>
          </a:bodyPr>
          <a:lstStyle/>
          <a:p>
            <a:r>
              <a:rPr lang="en-US" dirty="0"/>
              <a:t> </a:t>
            </a:r>
            <a:r>
              <a:rPr lang="en-US" dirty="0" smtClean="0"/>
              <a:t>	</a:t>
            </a:r>
            <a:endParaRPr lang="th-TH" sz="2400" dirty="0"/>
          </a:p>
        </p:txBody>
      </p:sp>
      <p:pic>
        <p:nvPicPr>
          <p:cNvPr id="18" name="Picture 17"/>
          <p:cNvPicPr>
            <a:picLocks noChangeAspect="1"/>
          </p:cNvPicPr>
          <p:nvPr/>
        </p:nvPicPr>
        <p:blipFill rotWithShape="1">
          <a:blip r:embed="rId4">
            <a:extLst>
              <a:ext uri="{28A0092B-C50C-407E-A947-70E740481C1C}">
                <a14:useLocalDpi xmlns:a14="http://schemas.microsoft.com/office/drawing/2010/main" val="0"/>
              </a:ext>
            </a:extLst>
          </a:blip>
          <a:srcRect l="13276" r="23154"/>
          <a:stretch/>
        </p:blipFill>
        <p:spPr>
          <a:xfrm>
            <a:off x="5019359" y="3051968"/>
            <a:ext cx="1973943" cy="23812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1" name="Striped Right Arrow 20"/>
          <p:cNvSpPr/>
          <p:nvPr/>
        </p:nvSpPr>
        <p:spPr>
          <a:xfrm rot="16200000">
            <a:off x="5548180" y="2292646"/>
            <a:ext cx="1119500" cy="732971"/>
          </a:xfrm>
          <a:prstGeom prst="stripedRightArrow">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th-TH"/>
          </a:p>
        </p:txBody>
      </p:sp>
      <p:pic>
        <p:nvPicPr>
          <p:cNvPr id="22" name="Picture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01605" y="1358685"/>
            <a:ext cx="2972663" cy="2062284"/>
          </a:xfrm>
          <a:prstGeom prst="rect">
            <a:avLst/>
          </a:prstGeom>
          <a:ln w="88900" cap="sq" cmpd="thickThin">
            <a:solidFill>
              <a:srgbClr val="000000"/>
            </a:solidFill>
            <a:prstDash val="solid"/>
            <a:miter lim="800000"/>
          </a:ln>
          <a:effectLst>
            <a:innerShdw blurRad="76200">
              <a:srgbClr val="000000"/>
            </a:innerShdw>
          </a:effectLst>
        </p:spPr>
      </p:pic>
      <p:pic>
        <p:nvPicPr>
          <p:cNvPr id="23" name="Picture 22"/>
          <p:cNvPicPr>
            <a:picLocks noChangeAspect="1"/>
          </p:cNvPicPr>
          <p:nvPr/>
        </p:nvPicPr>
        <p:blipFill rotWithShape="1">
          <a:blip r:embed="rId6">
            <a:extLst>
              <a:ext uri="{28A0092B-C50C-407E-A947-70E740481C1C}">
                <a14:useLocalDpi xmlns:a14="http://schemas.microsoft.com/office/drawing/2010/main" val="0"/>
              </a:ext>
            </a:extLst>
          </a:blip>
          <a:srcRect l="13808" t="886" r="14328"/>
          <a:stretch/>
        </p:blipFill>
        <p:spPr>
          <a:xfrm>
            <a:off x="9455714" y="3169695"/>
            <a:ext cx="2496458" cy="2065870"/>
          </a:xfrm>
          <a:prstGeom prst="rect">
            <a:avLst/>
          </a:prstGeom>
          <a:ln>
            <a:noFill/>
          </a:ln>
          <a:effectLst>
            <a:softEdge rad="112500"/>
          </a:effectLst>
        </p:spPr>
      </p:pic>
      <p:pic>
        <p:nvPicPr>
          <p:cNvPr id="24" name="Picture 2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8628" y="2173679"/>
            <a:ext cx="3542529" cy="199203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3" name="Content Placeholder 12"/>
          <p:cNvPicPr>
            <a:picLocks noGrp="1" noChangeAspect="1"/>
          </p:cNvPicPr>
          <p:nvPr>
            <p:ph idx="1"/>
          </p:nvPr>
        </p:nvPicPr>
        <p:blipFill>
          <a:blip r:embed="rId8" cstate="print">
            <a:extLst>
              <a:ext uri="{BEBA8EAE-BF5A-486C-A8C5-ECC9F3942E4B}">
                <a14:imgProps xmlns:a14="http://schemas.microsoft.com/office/drawing/2010/main">
                  <a14:imgLayer r:embed="rId9">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0" y="3169695"/>
            <a:ext cx="2540302" cy="1905496"/>
          </a:xfrm>
        </p:spPr>
      </p:pic>
      <p:pic>
        <p:nvPicPr>
          <p:cNvPr id="25" name="Picture 2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32000" y="4406699"/>
            <a:ext cx="1960471" cy="1392966"/>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27" name="Picture 2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982510" y="4415164"/>
            <a:ext cx="2053504" cy="154012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4862782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36727"/>
            <a:ext cx="10972800" cy="667011"/>
          </a:xfrm>
        </p:spPr>
        <p:txBody>
          <a:bodyPr/>
          <a:lstStyle/>
          <a:p>
            <a:r>
              <a:rPr lang="en-US" dirty="0" smtClean="0">
                <a:solidFill>
                  <a:schemeClr val="tx2"/>
                </a:solidFill>
              </a:rPr>
              <a:t>Community’s View</a:t>
            </a:r>
            <a:endParaRPr lang="en-US" dirty="0">
              <a:solidFill>
                <a:schemeClr val="tx2"/>
              </a:solidFill>
            </a:endParaRPr>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1980175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409432"/>
            <a:ext cx="10972800" cy="803489"/>
          </a:xfrm>
        </p:spPr>
        <p:txBody>
          <a:bodyPr/>
          <a:lstStyle/>
          <a:p>
            <a:r>
              <a:rPr lang="en-US" dirty="0" smtClean="0">
                <a:solidFill>
                  <a:schemeClr val="tx2"/>
                </a:solidFill>
              </a:rPr>
              <a:t>Business’ view </a:t>
            </a:r>
            <a:endParaRPr lang="en-US" dirty="0">
              <a:solidFill>
                <a:schemeClr val="tx2"/>
              </a:solidFill>
            </a:endParaRPr>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29492191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9619" y="124736"/>
            <a:ext cx="10972800" cy="1143000"/>
          </a:xfrm>
        </p:spPr>
        <p:txBody>
          <a:bodyPr/>
          <a:lstStyle/>
          <a:p>
            <a:r>
              <a:rPr lang="en-US" dirty="0" smtClean="0">
                <a:solidFill>
                  <a:schemeClr val="tx2"/>
                </a:solidFill>
              </a:rPr>
              <a:t>VILLAGERS</a:t>
            </a:r>
            <a:endParaRPr lang="en-US" dirty="0">
              <a:solidFill>
                <a:schemeClr val="tx2"/>
              </a:solidFill>
            </a:endParaRPr>
          </a:p>
        </p:txBody>
      </p:sp>
      <p:sp>
        <p:nvSpPr>
          <p:cNvPr id="3" name="Content Placeholder 2"/>
          <p:cNvSpPr>
            <a:spLocks noGrp="1"/>
          </p:cNvSpPr>
          <p:nvPr>
            <p:ph idx="1"/>
          </p:nvPr>
        </p:nvSpPr>
        <p:spPr>
          <a:xfrm>
            <a:off x="534650" y="1330378"/>
            <a:ext cx="9373848" cy="4860560"/>
          </a:xfrm>
        </p:spPr>
        <p:txBody>
          <a:bodyPr/>
          <a:lstStyle/>
          <a:p>
            <a:r>
              <a:rPr lang="en-US" sz="2800" dirty="0"/>
              <a:t>Problem</a:t>
            </a:r>
          </a:p>
          <a:p>
            <a:pPr lvl="1"/>
            <a:r>
              <a:rPr lang="en-US" sz="2200" b="1" dirty="0">
                <a:effectLst>
                  <a:outerShdw blurRad="38100" dist="38100" dir="2700000" algn="tl">
                    <a:srgbClr val="000000">
                      <a:alpha val="43137"/>
                    </a:srgbClr>
                  </a:outerShdw>
                </a:effectLst>
                <a:latin typeface="Calibri" panose="020F0502020204030204" pitchFamily="34" charset="0"/>
              </a:rPr>
              <a:t>Compromising problem: </a:t>
            </a:r>
            <a:r>
              <a:rPr lang="en-US" sz="2200" dirty="0">
                <a:latin typeface="Calibri" panose="020F0502020204030204" pitchFamily="34" charset="0"/>
              </a:rPr>
              <a:t>Villagers are asking for national reserved forest to be included in community forest.  These reserved forests belong to department of forestry.</a:t>
            </a:r>
          </a:p>
          <a:p>
            <a:pPr lvl="1"/>
            <a:r>
              <a:rPr lang="en-US" sz="2200" b="1" dirty="0">
                <a:effectLst>
                  <a:outerShdw blurRad="38100" dist="38100" dir="2700000" algn="tl">
                    <a:srgbClr val="000000">
                      <a:alpha val="43137"/>
                    </a:srgbClr>
                  </a:outerShdw>
                </a:effectLst>
                <a:latin typeface="Calibri" panose="020F0502020204030204" pitchFamily="34" charset="0"/>
              </a:rPr>
              <a:t>Exploitation of wood and forest:  </a:t>
            </a:r>
            <a:r>
              <a:rPr lang="en-US" sz="2200" dirty="0">
                <a:latin typeface="Calibri" panose="020F0502020204030204" pitchFamily="34" charset="0"/>
              </a:rPr>
              <a:t>According to law of national reserved forest, villagers are not allowed to exploit these forests at any circumstance.  Only R&amp;D and visiting from outside people are permitted not villagers. </a:t>
            </a:r>
            <a:endParaRPr lang="en-US" sz="2200" dirty="0" smtClean="0">
              <a:latin typeface="Calibri" panose="020F0502020204030204" pitchFamily="34" charset="0"/>
            </a:endParaRPr>
          </a:p>
          <a:p>
            <a:pPr lvl="1"/>
            <a:endParaRPr lang="en-US" sz="2300" dirty="0"/>
          </a:p>
          <a:p>
            <a:endParaRPr lang="en-US" dirty="0"/>
          </a:p>
        </p:txBody>
      </p:sp>
      <p:pic>
        <p:nvPicPr>
          <p:cNvPr id="4" name="Picture 3"/>
          <p:cNvPicPr>
            <a:picLocks noChangeAspect="1"/>
          </p:cNvPicPr>
          <p:nvPr/>
        </p:nvPicPr>
        <p:blipFill rotWithShape="1">
          <a:blip r:embed="rId2" cstate="print">
            <a:extLst>
              <a:ext uri="{BEBA8EAE-BF5A-486C-A8C5-ECC9F3942E4B}">
                <a14:imgProps xmlns:a14="http://schemas.microsoft.com/office/drawing/2010/main">
                  <a14:imgLayer r:embed="rId3">
                    <a14:imgEffect>
                      <a14:backgroundRemoval t="25000" b="100000" l="51563" r="100000"/>
                    </a14:imgEffect>
                  </a14:imgLayer>
                </a14:imgProps>
              </a:ext>
              <a:ext uri="{28A0092B-C50C-407E-A947-70E740481C1C}">
                <a14:useLocalDpi xmlns:a14="http://schemas.microsoft.com/office/drawing/2010/main" val="0"/>
              </a:ext>
            </a:extLst>
          </a:blip>
          <a:srcRect l="46182" t="25563"/>
          <a:stretch/>
        </p:blipFill>
        <p:spPr>
          <a:xfrm>
            <a:off x="8904157" y="3065385"/>
            <a:ext cx="2323375" cy="3537781"/>
          </a:xfrm>
          <a:prstGeom prst="rect">
            <a:avLst/>
          </a:prstGeom>
        </p:spPr>
      </p:pic>
      <p:sp>
        <p:nvSpPr>
          <p:cNvPr id="5" name="Cloud Callout 4"/>
          <p:cNvSpPr/>
          <p:nvPr/>
        </p:nvSpPr>
        <p:spPr>
          <a:xfrm>
            <a:off x="10313233" y="3260361"/>
            <a:ext cx="1469036" cy="914400"/>
          </a:xfrm>
          <a:prstGeom prst="cloudCallout">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235549029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9481" y="259650"/>
            <a:ext cx="10972800" cy="1143000"/>
          </a:xfrm>
        </p:spPr>
        <p:txBody>
          <a:bodyPr/>
          <a:lstStyle/>
          <a:p>
            <a:r>
              <a:rPr lang="en-US" dirty="0" smtClean="0">
                <a:solidFill>
                  <a:schemeClr val="tx2"/>
                </a:solidFill>
              </a:rPr>
              <a:t>BUSINESS</a:t>
            </a:r>
            <a:endParaRPr lang="en-US" dirty="0">
              <a:solidFill>
                <a:schemeClr val="tx2"/>
              </a:solidFill>
            </a:endParaRPr>
          </a:p>
        </p:txBody>
      </p:sp>
      <p:sp>
        <p:nvSpPr>
          <p:cNvPr id="3" name="Content Placeholder 2"/>
          <p:cNvSpPr>
            <a:spLocks noGrp="1"/>
          </p:cNvSpPr>
          <p:nvPr>
            <p:ph idx="1"/>
          </p:nvPr>
        </p:nvSpPr>
        <p:spPr>
          <a:xfrm>
            <a:off x="549641" y="1435311"/>
            <a:ext cx="8804786" cy="4525963"/>
          </a:xfrm>
        </p:spPr>
        <p:txBody>
          <a:bodyPr/>
          <a:lstStyle/>
          <a:p>
            <a:r>
              <a:rPr lang="en-US" sz="2800" dirty="0"/>
              <a:t>Problem</a:t>
            </a:r>
          </a:p>
          <a:p>
            <a:pPr lvl="1"/>
            <a:r>
              <a:rPr lang="en-US" sz="2300" b="1" dirty="0">
                <a:effectLst>
                  <a:outerShdw blurRad="38100" dist="38100" dir="2700000" algn="tl">
                    <a:srgbClr val="000000">
                      <a:alpha val="43137"/>
                    </a:srgbClr>
                  </a:outerShdw>
                </a:effectLst>
                <a:latin typeface="Calibri" panose="020F0502020204030204" pitchFamily="34" charset="0"/>
              </a:rPr>
              <a:t>Ownership: </a:t>
            </a:r>
            <a:r>
              <a:rPr lang="en-US" sz="2300" dirty="0">
                <a:latin typeface="Calibri" panose="020F0502020204030204" pitchFamily="34" charset="0"/>
              </a:rPr>
              <a:t>These villagers are asking for the right they do not possess.  They are claiming that they have been living here many years ago, but that’s not how ownership is given.  They haven’t given up anything to earn this resource, in other word they are asking resources for free. </a:t>
            </a:r>
            <a:endParaRPr lang="en-US" sz="2300" dirty="0" smtClean="0">
              <a:latin typeface="Calibri" panose="020F0502020204030204" pitchFamily="34" charset="0"/>
            </a:endParaRPr>
          </a:p>
          <a:p>
            <a:pPr lvl="1"/>
            <a:endParaRPr lang="en-US" sz="2300" dirty="0">
              <a:latin typeface="Calibri" panose="020F0502020204030204" pitchFamily="34" charset="0"/>
            </a:endParaRPr>
          </a:p>
          <a:p>
            <a:r>
              <a:rPr lang="en-US" sz="2800" dirty="0"/>
              <a:t>Pass or Not</a:t>
            </a:r>
          </a:p>
          <a:p>
            <a:pPr lvl="1"/>
            <a:r>
              <a:rPr lang="en-US" sz="2300" dirty="0">
                <a:latin typeface="Calibri" panose="020F0502020204030204" pitchFamily="34" charset="0"/>
              </a:rPr>
              <a:t>NO</a:t>
            </a:r>
          </a:p>
          <a:p>
            <a:pPr lvl="1"/>
            <a:r>
              <a:rPr lang="en-US" sz="2300" dirty="0">
                <a:latin typeface="Calibri" panose="020F0502020204030204" pitchFamily="34" charset="0"/>
              </a:rPr>
              <a:t>There are unforeseeable consequence after giving these right to villagers that are needed to be concerned </a:t>
            </a:r>
          </a:p>
        </p:txBody>
      </p:sp>
      <p:pic>
        <p:nvPicPr>
          <p:cNvPr id="6" name="Picture 5"/>
          <p:cNvPicPr>
            <a:picLocks noChangeAspect="1"/>
          </p:cNvPicPr>
          <p:nvPr/>
        </p:nvPicPr>
        <p:blipFill rotWithShape="1">
          <a:blip r:embed="rId2" cstate="print">
            <a:extLst>
              <a:ext uri="{BEBA8EAE-BF5A-486C-A8C5-ECC9F3942E4B}">
                <a14:imgProps xmlns:a14="http://schemas.microsoft.com/office/drawing/2010/main">
                  <a14:imgLayer r:embed="rId3">
                    <a14:imgEffect>
                      <a14:backgroundRemoval t="0" b="70739" l="57447" r="97872"/>
                    </a14:imgEffect>
                  </a14:imgLayer>
                </a14:imgProps>
              </a:ext>
              <a:ext uri="{28A0092B-C50C-407E-A947-70E740481C1C}">
                <a14:useLocalDpi xmlns:a14="http://schemas.microsoft.com/office/drawing/2010/main" val="0"/>
              </a:ext>
            </a:extLst>
          </a:blip>
          <a:srcRect l="57527" b="28979"/>
          <a:stretch/>
        </p:blipFill>
        <p:spPr>
          <a:xfrm>
            <a:off x="8979110" y="2442647"/>
            <a:ext cx="2088354" cy="3958153"/>
          </a:xfrm>
          <a:prstGeom prst="rect">
            <a:avLst/>
          </a:prstGeom>
        </p:spPr>
      </p:pic>
      <p:sp>
        <p:nvSpPr>
          <p:cNvPr id="7" name="Cloud Callout 6"/>
          <p:cNvSpPr/>
          <p:nvPr/>
        </p:nvSpPr>
        <p:spPr>
          <a:xfrm>
            <a:off x="10023287" y="2803161"/>
            <a:ext cx="1469036" cy="914400"/>
          </a:xfrm>
          <a:prstGeom prst="cloudCallout">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10966331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4610" y="114687"/>
            <a:ext cx="10972800" cy="996724"/>
          </a:xfrm>
        </p:spPr>
        <p:txBody>
          <a:bodyPr>
            <a:normAutofit fontScale="90000"/>
          </a:bodyPr>
          <a:lstStyle/>
          <a:p>
            <a:r>
              <a:rPr lang="en-US" dirty="0" smtClean="0">
                <a:solidFill>
                  <a:schemeClr val="tx2">
                    <a:lumMod val="75000"/>
                  </a:schemeClr>
                </a:solidFill>
              </a:rPr>
              <a:t>CONFLICTION BETWEEN PARLIAMENT AND LOCAL PEOPLE  </a:t>
            </a:r>
            <a:endParaRPr lang="th-TH" dirty="0">
              <a:solidFill>
                <a:schemeClr val="tx2">
                  <a:lumMod val="75000"/>
                </a:schemeClr>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9490475"/>
              </p:ext>
            </p:extLst>
          </p:nvPr>
        </p:nvGraphicFramePr>
        <p:xfrm>
          <a:off x="580571" y="1204983"/>
          <a:ext cx="10740572" cy="5366876"/>
        </p:xfrm>
        <a:graphic>
          <a:graphicData uri="http://schemas.openxmlformats.org/drawingml/2006/table">
            <a:tbl>
              <a:tblPr firstRow="1" bandRow="1">
                <a:tableStyleId>{3B4B98B0-60AC-42C2-AFA5-B58CD77FA1E5}</a:tableStyleId>
              </a:tblPr>
              <a:tblGrid>
                <a:gridCol w="5370286"/>
                <a:gridCol w="5370286"/>
              </a:tblGrid>
              <a:tr h="703436">
                <a:tc>
                  <a:txBody>
                    <a:bodyPr/>
                    <a:lstStyle/>
                    <a:p>
                      <a:pPr algn="ctr"/>
                      <a:r>
                        <a:rPr lang="en-US" dirty="0" smtClean="0"/>
                        <a:t>    </a:t>
                      </a:r>
                      <a:r>
                        <a:rPr lang="en-US" sz="2800" dirty="0" smtClean="0"/>
                        <a:t>Parliament</a:t>
                      </a:r>
                      <a:r>
                        <a:rPr lang="en-US" sz="2800" baseline="0" dirty="0" smtClean="0"/>
                        <a:t> Bill</a:t>
                      </a:r>
                      <a:endParaRPr lang="th-TH" sz="2800" dirty="0"/>
                    </a:p>
                  </a:txBody>
                  <a:tcPr/>
                </a:tc>
                <a:tc>
                  <a:txBody>
                    <a:bodyPr/>
                    <a:lstStyle/>
                    <a:p>
                      <a:pPr algn="ctr"/>
                      <a:r>
                        <a:rPr lang="en-US" dirty="0" smtClean="0"/>
                        <a:t> </a:t>
                      </a:r>
                      <a:r>
                        <a:rPr lang="en-US" sz="2800" dirty="0" smtClean="0"/>
                        <a:t>Local</a:t>
                      </a:r>
                      <a:r>
                        <a:rPr lang="en-US" sz="2800" baseline="0" dirty="0" smtClean="0"/>
                        <a:t> people Bill</a:t>
                      </a:r>
                      <a:endParaRPr lang="th-TH" sz="2800" dirty="0"/>
                    </a:p>
                  </a:txBody>
                  <a:tcPr/>
                </a:tc>
              </a:tr>
              <a:tr h="3444021">
                <a:tc>
                  <a:txBody>
                    <a:bodyPr/>
                    <a:lstStyle/>
                    <a:p>
                      <a:pPr marL="285750" indent="-285750">
                        <a:buFont typeface="Arial" panose="020B0604020202020204" pitchFamily="34" charset="0"/>
                        <a:buChar char="•"/>
                      </a:pPr>
                      <a:r>
                        <a:rPr lang="en-US" sz="2000" b="1" dirty="0" smtClean="0">
                          <a:solidFill>
                            <a:schemeClr val="tx2">
                              <a:lumMod val="75000"/>
                            </a:schemeClr>
                          </a:solidFill>
                        </a:rPr>
                        <a:t>Right</a:t>
                      </a:r>
                      <a:r>
                        <a:rPr lang="en-US" sz="2000" b="1" baseline="0" dirty="0" smtClean="0">
                          <a:solidFill>
                            <a:schemeClr val="tx2">
                              <a:lumMod val="75000"/>
                            </a:schemeClr>
                          </a:solidFill>
                        </a:rPr>
                        <a:t> structure</a:t>
                      </a:r>
                    </a:p>
                    <a:p>
                      <a:pPr marL="0" indent="0">
                        <a:buFont typeface="Arial" panose="020B0604020202020204" pitchFamily="34" charset="0"/>
                        <a:buNone/>
                      </a:pPr>
                      <a:r>
                        <a:rPr lang="en-US" sz="2000" baseline="0" dirty="0" smtClean="0"/>
                        <a:t>     -Only provincial government committee, no local people involve</a:t>
                      </a:r>
                    </a:p>
                    <a:p>
                      <a:pPr marL="285750" indent="-285750">
                        <a:buFont typeface="Arial" panose="020B0604020202020204" pitchFamily="34" charset="0"/>
                        <a:buChar char="•"/>
                      </a:pPr>
                      <a:r>
                        <a:rPr lang="en-US" sz="2000" b="1" baseline="0" dirty="0" smtClean="0">
                          <a:solidFill>
                            <a:schemeClr val="tx2">
                              <a:lumMod val="75000"/>
                            </a:schemeClr>
                          </a:solidFill>
                        </a:rPr>
                        <a:t>Reason of community forest establishment</a:t>
                      </a:r>
                    </a:p>
                    <a:p>
                      <a:pPr marL="0" indent="0">
                        <a:buFont typeface="Arial" panose="020B0604020202020204" pitchFamily="34" charset="0"/>
                        <a:buNone/>
                      </a:pPr>
                      <a:r>
                        <a:rPr lang="en-US" sz="2000" baseline="0" dirty="0" smtClean="0"/>
                        <a:t>     -Base on deteriorated forest</a:t>
                      </a:r>
                    </a:p>
                    <a:p>
                      <a:pPr marL="285750" indent="-285750">
                        <a:buFont typeface="Arial" panose="020B0604020202020204" pitchFamily="34" charset="0"/>
                        <a:buChar char="•"/>
                      </a:pPr>
                      <a:r>
                        <a:rPr lang="en-US" sz="2000" b="1" baseline="0" dirty="0" smtClean="0">
                          <a:solidFill>
                            <a:schemeClr val="tx2">
                              <a:lumMod val="75000"/>
                            </a:schemeClr>
                          </a:solidFill>
                        </a:rPr>
                        <a:t>Resources allocation</a:t>
                      </a:r>
                    </a:p>
                    <a:p>
                      <a:pPr marL="0" indent="0">
                        <a:buFont typeface="Arial" panose="020B0604020202020204" pitchFamily="34" charset="0"/>
                        <a:buNone/>
                      </a:pPr>
                      <a:r>
                        <a:rPr lang="en-US" sz="2000" b="0" baseline="0" dirty="0" smtClean="0">
                          <a:solidFill>
                            <a:schemeClr val="tx1"/>
                          </a:solidFill>
                        </a:rPr>
                        <a:t>     -Support economic forest plantation; </a:t>
                      </a:r>
                      <a:r>
                        <a:rPr lang="en-US" sz="2000" b="0" i="0" kern="1200" dirty="0" smtClean="0">
                          <a:solidFill>
                            <a:schemeClr val="tx1"/>
                          </a:solidFill>
                          <a:effectLst/>
                          <a:latin typeface="+mn-lt"/>
                          <a:ea typeface="+mn-ea"/>
                          <a:cs typeface="+mn-cs"/>
                        </a:rPr>
                        <a:t> Eucalyptus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2000" b="0" i="0" kern="1200" baseline="0" dirty="0" smtClean="0">
                          <a:solidFill>
                            <a:schemeClr val="tx1"/>
                          </a:solidFill>
                          <a:effectLst/>
                          <a:latin typeface="+mn-lt"/>
                          <a:ea typeface="+mn-ea"/>
                          <a:cs typeface="+mn-cs"/>
                        </a:rPr>
                        <a:t>     -Push </a:t>
                      </a:r>
                      <a:r>
                        <a:rPr lang="en-US" sz="2000" dirty="0" smtClean="0"/>
                        <a:t>for minimal human activity in Thailand's protected areas, apart from recreation</a:t>
                      </a:r>
                      <a:r>
                        <a:rPr lang="en-US" sz="2000" b="0" i="0" kern="1200" baseline="0" dirty="0" smtClean="0">
                          <a:solidFill>
                            <a:schemeClr val="tx1"/>
                          </a:solidFill>
                          <a:effectLst/>
                          <a:latin typeface="+mn-lt"/>
                          <a:ea typeface="+mn-ea"/>
                          <a:cs typeface="+mn-cs"/>
                        </a:rPr>
                        <a:t>: can use only self-plated woods, not natural growing </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b="1" i="0" kern="1200" baseline="0" dirty="0" smtClean="0">
                          <a:solidFill>
                            <a:schemeClr val="tx2">
                              <a:lumMod val="75000"/>
                            </a:schemeClr>
                          </a:solidFill>
                          <a:effectLst/>
                          <a:latin typeface="+mn-lt"/>
                          <a:ea typeface="+mn-ea"/>
                          <a:cs typeface="+mn-cs"/>
                        </a:rPr>
                        <a:t>Fund</a:t>
                      </a:r>
                      <a:r>
                        <a:rPr lang="en-US" sz="2000" b="0" i="0" kern="1200" baseline="0" dirty="0" smtClean="0">
                          <a:solidFill>
                            <a:schemeClr val="tx1"/>
                          </a:solidFill>
                          <a:effectLst/>
                          <a:latin typeface="+mn-lt"/>
                          <a:ea typeface="+mn-ea"/>
                          <a:cs typeface="+mn-cs"/>
                        </a:rPr>
                        <a:t> </a:t>
                      </a:r>
                      <a:r>
                        <a:rPr lang="en-US" sz="2000" b="1" i="0" kern="1200" baseline="0" dirty="0" smtClean="0">
                          <a:solidFill>
                            <a:schemeClr val="tx2">
                              <a:lumMod val="75000"/>
                            </a:schemeClr>
                          </a:solidFill>
                          <a:effectLst/>
                          <a:latin typeface="+mn-lt"/>
                          <a:ea typeface="+mn-ea"/>
                          <a:cs typeface="+mn-cs"/>
                        </a:rPr>
                        <a:t>arrangement </a:t>
                      </a:r>
                    </a:p>
                    <a:p>
                      <a:pPr marL="0" indent="0">
                        <a:buFont typeface="Arial" panose="020B0604020202020204" pitchFamily="34" charset="0"/>
                        <a:buNone/>
                      </a:pPr>
                      <a:r>
                        <a:rPr lang="en-US" sz="2000" b="0" baseline="0" dirty="0" smtClean="0">
                          <a:solidFill>
                            <a:schemeClr val="tx1"/>
                          </a:solidFill>
                        </a:rPr>
                        <a:t>     -not mention </a:t>
                      </a:r>
                    </a:p>
                    <a:p>
                      <a:pPr marL="0" indent="0">
                        <a:buFont typeface="Arial" panose="020B0604020202020204" pitchFamily="34" charset="0"/>
                        <a:buNone/>
                      </a:pPr>
                      <a:r>
                        <a:rPr lang="en-US" sz="2000" baseline="0" dirty="0" smtClean="0"/>
                        <a:t>  </a:t>
                      </a:r>
                    </a:p>
                    <a:p>
                      <a:pPr marL="0" indent="0">
                        <a:buFont typeface="Arial" panose="020B0604020202020204" pitchFamily="34" charset="0"/>
                        <a:buNone/>
                      </a:pPr>
                      <a:endParaRPr lang="th-TH" sz="2000" dirty="0"/>
                    </a:p>
                  </a:txBody>
                  <a:tcPr/>
                </a:tc>
                <a:tc>
                  <a:txBody>
                    <a:bodyPr/>
                    <a:lstStyle/>
                    <a:p>
                      <a:endParaRPr lang="en-US" sz="2000" dirty="0" smtClean="0"/>
                    </a:p>
                    <a:p>
                      <a:r>
                        <a:rPr lang="en-US" sz="2000" dirty="0" smtClean="0"/>
                        <a:t>     -Many parties;</a:t>
                      </a:r>
                      <a:r>
                        <a:rPr lang="en-US" sz="2000" baseline="0" dirty="0" smtClean="0"/>
                        <a:t> Forest director-general and proxies of local people, scholar and university etc.</a:t>
                      </a:r>
                    </a:p>
                    <a:p>
                      <a:endParaRPr lang="en-US" sz="2000" baseline="0" dirty="0" smtClean="0"/>
                    </a:p>
                    <a:p>
                      <a:r>
                        <a:rPr lang="en-US" sz="2000" baseline="0" dirty="0" smtClean="0"/>
                        <a:t>     -Base on readiness of each community</a:t>
                      </a:r>
                    </a:p>
                    <a:p>
                      <a:endParaRPr lang="en-US" sz="2000" dirty="0" smtClean="0"/>
                    </a:p>
                    <a:p>
                      <a:r>
                        <a:rPr lang="en-US" sz="2000" dirty="0" smtClean="0"/>
                        <a:t>     -Plant</a:t>
                      </a:r>
                      <a:r>
                        <a:rPr lang="en-US" sz="2000" baseline="0" dirty="0" smtClean="0"/>
                        <a:t> for persistent living; local trees</a:t>
                      </a:r>
                    </a:p>
                    <a:p>
                      <a:r>
                        <a:rPr lang="en-US" sz="2000" baseline="0" dirty="0" smtClean="0"/>
                        <a:t>     -</a:t>
                      </a:r>
                      <a:r>
                        <a:rPr lang="en-US" sz="2000" dirty="0" smtClean="0"/>
                        <a:t>forest-dependent people should be able to manage and use forest areas within protected areas like before conservation boundary was established</a:t>
                      </a:r>
                      <a:endParaRPr lang="en-US" sz="2000" baseline="0" dirty="0" smtClean="0"/>
                    </a:p>
                    <a:p>
                      <a:endParaRPr lang="en-US" sz="2000" baseline="0" dirty="0" smtClean="0"/>
                    </a:p>
                    <a:p>
                      <a:r>
                        <a:rPr lang="en-US" sz="2000" baseline="0" dirty="0" smtClean="0"/>
                        <a:t>     -Require public aid funds; patrol, meeting and preventing forest fire costs etc.</a:t>
                      </a:r>
                      <a:endParaRPr lang="th-TH" sz="2000" dirty="0"/>
                    </a:p>
                  </a:txBody>
                  <a:tcPr/>
                </a:tc>
              </a:tr>
            </a:tbl>
          </a:graphicData>
        </a:graphic>
      </p:graphicFrame>
      <p:pic>
        <p:nvPicPr>
          <p:cNvPr id="3" name="Picture 2"/>
          <p:cNvPicPr>
            <a:picLocks noChangeAspect="1"/>
          </p:cNvPicPr>
          <p:nvPr/>
        </p:nvPicPr>
        <p:blipFill rotWithShape="1">
          <a:blip r:embed="rId2" cstate="print">
            <a:extLst>
              <a:ext uri="{BEBA8EAE-BF5A-486C-A8C5-ECC9F3942E4B}">
                <a14:imgProps xmlns:a14="http://schemas.microsoft.com/office/drawing/2010/main">
                  <a14:imgLayer r:embed="rId3">
                    <a14:imgEffect>
                      <a14:backgroundRemoval t="2766" b="27660" l="11556" r="53778"/>
                    </a14:imgEffect>
                  </a14:imgLayer>
                </a14:imgProps>
              </a:ext>
              <a:ext uri="{28A0092B-C50C-407E-A947-70E740481C1C}">
                <a14:useLocalDpi xmlns:a14="http://schemas.microsoft.com/office/drawing/2010/main" val="0"/>
              </a:ext>
            </a:extLst>
          </a:blip>
          <a:srcRect r="45051" b="72212"/>
          <a:stretch/>
        </p:blipFill>
        <p:spPr>
          <a:xfrm>
            <a:off x="6340839" y="1263642"/>
            <a:ext cx="989351" cy="522568"/>
          </a:xfrm>
          <a:prstGeom prst="rect">
            <a:avLst/>
          </a:prstGeom>
          <a:ln>
            <a:noFill/>
          </a:ln>
          <a:effectLst>
            <a:outerShdw blurRad="292100" dist="139700" dir="2700000" algn="tl" rotWithShape="0">
              <a:srgbClr val="333333">
                <a:alpha val="65000"/>
              </a:srgbClr>
            </a:outerShdw>
          </a:effectLst>
        </p:spPr>
      </p:pic>
      <p:pic>
        <p:nvPicPr>
          <p:cNvPr id="6" name="Picture 5"/>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2766" b="28298" l="57778" r="97111"/>
                    </a14:imgEffect>
                  </a14:imgLayer>
                </a14:imgProps>
              </a:ext>
              <a:ext uri="{28A0092B-C50C-407E-A947-70E740481C1C}">
                <a14:useLocalDpi xmlns:a14="http://schemas.microsoft.com/office/drawing/2010/main" val="0"/>
              </a:ext>
            </a:extLst>
          </a:blip>
          <a:srcRect l="57289" b="71727"/>
          <a:stretch/>
        </p:blipFill>
        <p:spPr>
          <a:xfrm>
            <a:off x="1439056" y="1241861"/>
            <a:ext cx="818834" cy="56613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969843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Suggestion </a:t>
            </a:r>
            <a:endParaRPr lang="th-TH" dirty="0"/>
          </a:p>
        </p:txBody>
      </p:sp>
      <p:sp>
        <p:nvSpPr>
          <p:cNvPr id="3" name="Content Placeholder 2"/>
          <p:cNvSpPr>
            <a:spLocks noGrp="1"/>
          </p:cNvSpPr>
          <p:nvPr>
            <p:ph idx="1"/>
          </p:nvPr>
        </p:nvSpPr>
        <p:spPr/>
        <p:txBody>
          <a:bodyPr/>
          <a:lstStyle/>
          <a:p>
            <a:pPr marL="0" indent="0">
              <a:buNone/>
            </a:pPr>
            <a:r>
              <a:rPr lang="en-US" dirty="0" smtClean="0"/>
              <a:t>Business sector </a:t>
            </a:r>
          </a:p>
          <a:p>
            <a:pPr marL="0" indent="0">
              <a:buNone/>
            </a:pPr>
            <a:r>
              <a:rPr lang="en-US" dirty="0" smtClean="0"/>
              <a:t>1. Imposing tax on everyone who received benefit from using forest </a:t>
            </a:r>
          </a:p>
          <a:p>
            <a:pPr marL="0" indent="0">
              <a:buNone/>
            </a:pPr>
            <a:r>
              <a:rPr lang="en-US" dirty="0" smtClean="0"/>
              <a:t>2. Clarifying community right </a:t>
            </a:r>
          </a:p>
          <a:p>
            <a:pPr marL="0" indent="0">
              <a:buNone/>
            </a:pPr>
            <a:endParaRPr lang="en-US" dirty="0"/>
          </a:p>
          <a:p>
            <a:pPr marL="0" indent="0">
              <a:buNone/>
            </a:pPr>
            <a:r>
              <a:rPr lang="en-US" dirty="0" smtClean="0"/>
              <a:t>Community </a:t>
            </a:r>
          </a:p>
          <a:p>
            <a:pPr marL="0" indent="0">
              <a:buNone/>
            </a:pPr>
            <a:r>
              <a:rPr lang="en-US" dirty="0" smtClean="0"/>
              <a:t>1. Requiring representatives to educate the process of law </a:t>
            </a:r>
          </a:p>
          <a:p>
            <a:pPr marL="0" indent="0">
              <a:buNone/>
            </a:pPr>
            <a:endParaRPr lang="en-US" dirty="0"/>
          </a:p>
          <a:p>
            <a:pPr marL="0" indent="0">
              <a:buNone/>
            </a:pPr>
            <a:endParaRPr lang="th-TH" dirty="0"/>
          </a:p>
        </p:txBody>
      </p:sp>
    </p:spTree>
    <p:extLst>
      <p:ext uri="{BB962C8B-B14F-4D97-AF65-F5344CB8AC3E}">
        <p14:creationId xmlns:p14="http://schemas.microsoft.com/office/powerpoint/2010/main" val="34689269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4410" y="694361"/>
            <a:ext cx="10972800" cy="1143000"/>
          </a:xfrm>
        </p:spPr>
        <p:txBody>
          <a:bodyPr>
            <a:normAutofit/>
          </a:bodyPr>
          <a:lstStyle/>
          <a:p>
            <a:r>
              <a:rPr lang="en-US" sz="4000" dirty="0" smtClean="0">
                <a:solidFill>
                  <a:schemeClr val="tx2"/>
                </a:solidFill>
              </a:rPr>
              <a:t>PROPOSED SOLUTION</a:t>
            </a:r>
            <a:endParaRPr lang="en-US" sz="4000" dirty="0">
              <a:solidFill>
                <a:schemeClr val="tx2"/>
              </a:solidFill>
            </a:endParaRPr>
          </a:p>
        </p:txBody>
      </p:sp>
      <p:sp>
        <p:nvSpPr>
          <p:cNvPr id="3" name="Content Placeholder 2"/>
          <p:cNvSpPr>
            <a:spLocks noGrp="1"/>
          </p:cNvSpPr>
          <p:nvPr>
            <p:ph idx="1"/>
          </p:nvPr>
        </p:nvSpPr>
        <p:spPr>
          <a:xfrm>
            <a:off x="1034321" y="2270832"/>
            <a:ext cx="8084696" cy="2102369"/>
          </a:xfrm>
        </p:spPr>
        <p:txBody>
          <a:bodyPr/>
          <a:lstStyle/>
          <a:p>
            <a:pPr marL="0" indent="0">
              <a:buNone/>
            </a:pPr>
            <a:r>
              <a:rPr lang="en-US" dirty="0" smtClean="0"/>
              <a:t>1. Identifying a boundary of property right and community right </a:t>
            </a:r>
          </a:p>
          <a:p>
            <a:pPr marL="0" indent="0">
              <a:buNone/>
            </a:pPr>
            <a:r>
              <a:rPr lang="en-US" dirty="0" smtClean="0"/>
              <a:t>2. Reducing transaction of cost</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2388" y="309397"/>
            <a:ext cx="1471768" cy="147176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 name="Picture 5"/>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678898" y="4368226"/>
            <a:ext cx="15499830" cy="2714625"/>
          </a:xfrm>
          <a:prstGeom prst="rect">
            <a:avLst/>
          </a:prstGeom>
        </p:spPr>
      </p:pic>
    </p:spTree>
    <p:extLst>
      <p:ext uri="{BB962C8B-B14F-4D97-AF65-F5344CB8AC3E}">
        <p14:creationId xmlns:p14="http://schemas.microsoft.com/office/powerpoint/2010/main" val="16870909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t>THANK YOU </a:t>
            </a:r>
            <a:endParaRPr lang="en-US" dirty="0"/>
          </a:p>
        </p:txBody>
      </p:sp>
      <p:sp>
        <p:nvSpPr>
          <p:cNvPr id="5" name="Subtitle 4"/>
          <p:cNvSpPr>
            <a:spLocks noGrp="1"/>
          </p:cNvSpPr>
          <p:nvPr>
            <p:ph type="subTitle" idx="1"/>
          </p:nvPr>
        </p:nvSpPr>
        <p:spPr/>
        <p:txBody>
          <a:bodyPr/>
          <a:lstStyle/>
          <a:p>
            <a:r>
              <a:rPr lang="en-US" dirty="0" smtClean="0"/>
              <a:t>By Group 8 </a:t>
            </a:r>
            <a:endParaRPr lang="en-US" dirty="0"/>
          </a:p>
        </p:txBody>
      </p:sp>
      <p:pic>
        <p:nvPicPr>
          <p:cNvPr id="3" name="Picture 2"/>
          <p:cNvPicPr>
            <a:picLocks noChangeAspect="1"/>
          </p:cNvPicPr>
          <p:nvPr/>
        </p:nvPicPr>
        <p:blipFill rotWithShape="1">
          <a:blip r:embed="rId2" cstate="print">
            <a:extLst>
              <a:ext uri="{BEBA8EAE-BF5A-486C-A8C5-ECC9F3942E4B}">
                <a14:imgProps xmlns:a14="http://schemas.microsoft.com/office/drawing/2010/main">
                  <a14:imgLayer r:embed="rId3">
                    <a14:imgEffect>
                      <a14:backgroundRemoval t="58511" b="79362" l="0" r="100000">
                        <a14:foregroundMark x1="36222" y1="63830" x2="36222" y2="63830"/>
                        <a14:foregroundMark x1="60222" y1="67021" x2="60222" y2="67021"/>
                        <a14:foregroundMark x1="79556" y1="67447" x2="79556" y2="67447"/>
                      </a14:backgroundRemoval>
                    </a14:imgEffect>
                  </a14:imgLayer>
                </a14:imgProps>
              </a:ext>
              <a:ext uri="{28A0092B-C50C-407E-A947-70E740481C1C}">
                <a14:useLocalDpi xmlns:a14="http://schemas.microsoft.com/office/drawing/2010/main" val="0"/>
              </a:ext>
            </a:extLst>
          </a:blip>
          <a:srcRect t="58997" b="20501"/>
          <a:stretch/>
        </p:blipFill>
        <p:spPr>
          <a:xfrm>
            <a:off x="2008682" y="4092315"/>
            <a:ext cx="4428344" cy="948224"/>
          </a:xfrm>
          <a:prstGeom prst="rect">
            <a:avLst/>
          </a:prstGeom>
        </p:spPr>
      </p:pic>
    </p:spTree>
    <p:extLst>
      <p:ext uri="{BB962C8B-B14F-4D97-AF65-F5344CB8AC3E}">
        <p14:creationId xmlns:p14="http://schemas.microsoft.com/office/powerpoint/2010/main" val="4145729524"/>
      </p:ext>
    </p:extLst>
  </p:cSld>
  <p:clrMapOvr>
    <a:masterClrMapping/>
  </p:clrMapOvr>
</p:sld>
</file>

<file path=ppt/theme/theme1.xml><?xml version="1.0" encoding="utf-8"?>
<a:theme xmlns:a="http://schemas.openxmlformats.org/drawingml/2006/main" name="Thatch">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Medi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Thatch</Template>
  <TotalTime>5551</TotalTime>
  <Words>1269</Words>
  <Application>Microsoft Office PowerPoint</Application>
  <PresentationFormat>Widescreen</PresentationFormat>
  <Paragraphs>119</Paragraphs>
  <Slides>19</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Cordia New</vt:lpstr>
      <vt:lpstr>FreesiaUPC</vt:lpstr>
      <vt:lpstr>Tw Cen MT</vt:lpstr>
      <vt:lpstr>Thatch</vt:lpstr>
      <vt:lpstr>Community Forest </vt:lpstr>
      <vt:lpstr>      WHAT IS COMMUNITY FOREST ? </vt:lpstr>
      <vt:lpstr>TYPE OF COMMUNITY FOREST </vt:lpstr>
      <vt:lpstr>WHY DO WE NEED TO HAVE  COMMUNITY FOREST BILL ?</vt:lpstr>
      <vt:lpstr>THAILAND'S COMMUNITY FOREST ACT DRAFT</vt:lpstr>
      <vt:lpstr>TIMELINE OF COMMUNITY FOREST BILL…</vt:lpstr>
      <vt:lpstr>PowerPoint Presentation</vt:lpstr>
      <vt:lpstr>PowerPoint Presentation</vt:lpstr>
      <vt:lpstr>PowerPoint Presentation</vt:lpstr>
      <vt:lpstr>PowerPoint Presentation</vt:lpstr>
      <vt:lpstr>PowerPoint Presentation</vt:lpstr>
      <vt:lpstr>Community’s View</vt:lpstr>
      <vt:lpstr>Business’ view </vt:lpstr>
      <vt:lpstr>VILLAGERS</vt:lpstr>
      <vt:lpstr>BUSINESS</vt:lpstr>
      <vt:lpstr>CONFLICTION BETWEEN PARLIAMENT AND LOCAL PEOPLE  </vt:lpstr>
      <vt:lpstr>Suggestion </vt:lpstr>
      <vt:lpstr>PROPOSED SOLUTION</vt:lpstr>
      <vt:lpstr>THANK YOU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Community forrest</dc:title>
  <dc:creator>Tassamon</dc:creator>
  <cp:lastModifiedBy>Tassamon</cp:lastModifiedBy>
  <cp:revision>104</cp:revision>
  <cp:lastPrinted>2014-04-04T03:06:01Z</cp:lastPrinted>
  <dcterms:created xsi:type="dcterms:W3CDTF">2014-02-06T09:19:45Z</dcterms:created>
  <dcterms:modified xsi:type="dcterms:W3CDTF">2014-05-13T07:21:50Z</dcterms:modified>
</cp:coreProperties>
</file>