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73" r:id="rId5"/>
    <p:sldId id="260" r:id="rId6"/>
    <p:sldId id="266" r:id="rId7"/>
    <p:sldId id="261" r:id="rId8"/>
    <p:sldId id="262" r:id="rId9"/>
    <p:sldId id="263" r:id="rId10"/>
    <p:sldId id="264" r:id="rId11"/>
    <p:sldId id="259" r:id="rId12"/>
    <p:sldId id="265" r:id="rId13"/>
    <p:sldId id="276" r:id="rId14"/>
    <p:sldId id="275" r:id="rId15"/>
    <p:sldId id="267" r:id="rId16"/>
    <p:sldId id="268" r:id="rId17"/>
    <p:sldId id="269" r:id="rId18"/>
    <p:sldId id="270" r:id="rId19"/>
    <p:sldId id="271" r:id="rId20"/>
    <p:sldId id="272" r:id="rId21"/>
    <p:sldId id="274"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3" d="100"/>
          <a:sy n="63" d="100"/>
        </p:scale>
        <p:origin x="84" y="1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microsoft.com/office/2015/10/relationships/revisionInfo" Target="revisionInfo.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AF88A93-AFE2-4EFD-B4DB-4702306B0EE4}" type="doc">
      <dgm:prSet loTypeId="urn:microsoft.com/office/officeart/2005/8/layout/default" loCatId="Inbox" qsTypeId="urn:microsoft.com/office/officeart/2005/8/quickstyle/simple1" qsCatId="simple" csTypeId="urn:microsoft.com/office/officeart/2005/8/colors/colorful5" csCatId="colorful" phldr="1"/>
      <dgm:spPr/>
      <dgm:t>
        <a:bodyPr/>
        <a:lstStyle/>
        <a:p>
          <a:endParaRPr lang="en-US"/>
        </a:p>
      </dgm:t>
    </dgm:pt>
    <dgm:pt modelId="{9B8A6B07-3E13-4620-857B-1C892214FDFD}">
      <dgm:prSet/>
      <dgm:spPr/>
      <dgm:t>
        <a:bodyPr/>
        <a:lstStyle/>
        <a:p>
          <a:r>
            <a:rPr lang="en-US"/>
            <a:t>Internal Problems</a:t>
          </a:r>
        </a:p>
      </dgm:t>
    </dgm:pt>
    <dgm:pt modelId="{8EB4DF45-207E-4BE3-A0E7-520CA77419C6}" type="parTrans" cxnId="{76F1A42B-F9EE-4A71-83F7-CAD53C29FA87}">
      <dgm:prSet/>
      <dgm:spPr/>
      <dgm:t>
        <a:bodyPr/>
        <a:lstStyle/>
        <a:p>
          <a:endParaRPr lang="en-US"/>
        </a:p>
      </dgm:t>
    </dgm:pt>
    <dgm:pt modelId="{D72FB1CC-0F63-4847-886F-EA4A7DE13736}" type="sibTrans" cxnId="{76F1A42B-F9EE-4A71-83F7-CAD53C29FA87}">
      <dgm:prSet/>
      <dgm:spPr/>
      <dgm:t>
        <a:bodyPr/>
        <a:lstStyle/>
        <a:p>
          <a:endParaRPr lang="en-US"/>
        </a:p>
      </dgm:t>
    </dgm:pt>
    <dgm:pt modelId="{E1B1C66F-4FF6-49C5-9D96-BFB97E6F5F6D}">
      <dgm:prSet/>
      <dgm:spPr/>
      <dgm:t>
        <a:bodyPr/>
        <a:lstStyle/>
        <a:p>
          <a:r>
            <a:rPr lang="en-US"/>
            <a:t>Budget deficit</a:t>
          </a:r>
        </a:p>
      </dgm:t>
    </dgm:pt>
    <dgm:pt modelId="{F528B563-54F2-4727-900A-63DA984D4A0A}" type="parTrans" cxnId="{1DD326AD-AA24-40D2-BC19-634A9CD57BE2}">
      <dgm:prSet/>
      <dgm:spPr/>
      <dgm:t>
        <a:bodyPr/>
        <a:lstStyle/>
        <a:p>
          <a:endParaRPr lang="en-US"/>
        </a:p>
      </dgm:t>
    </dgm:pt>
    <dgm:pt modelId="{DACFAA3A-726A-4A78-A898-D0FD94AEA8D7}" type="sibTrans" cxnId="{1DD326AD-AA24-40D2-BC19-634A9CD57BE2}">
      <dgm:prSet/>
      <dgm:spPr/>
      <dgm:t>
        <a:bodyPr/>
        <a:lstStyle/>
        <a:p>
          <a:endParaRPr lang="en-US"/>
        </a:p>
      </dgm:t>
    </dgm:pt>
    <dgm:pt modelId="{227FA819-0125-4F0A-AAF4-05309EF0C2EE}">
      <dgm:prSet/>
      <dgm:spPr/>
      <dgm:t>
        <a:bodyPr/>
        <a:lstStyle/>
        <a:p>
          <a:r>
            <a:rPr lang="en-US"/>
            <a:t>Power of the old Siam Some</a:t>
          </a:r>
        </a:p>
      </dgm:t>
    </dgm:pt>
    <dgm:pt modelId="{A5B9A9DB-1156-4791-AC23-21D859B0508E}" type="parTrans" cxnId="{50B99F26-A9D0-48A9-B32F-14EF04DAF714}">
      <dgm:prSet/>
      <dgm:spPr/>
      <dgm:t>
        <a:bodyPr/>
        <a:lstStyle/>
        <a:p>
          <a:endParaRPr lang="en-US"/>
        </a:p>
      </dgm:t>
    </dgm:pt>
    <dgm:pt modelId="{52301C4B-EE38-46BA-A3E3-4349166ACF7F}" type="sibTrans" cxnId="{50B99F26-A9D0-48A9-B32F-14EF04DAF714}">
      <dgm:prSet/>
      <dgm:spPr/>
      <dgm:t>
        <a:bodyPr/>
        <a:lstStyle/>
        <a:p>
          <a:endParaRPr lang="en-US"/>
        </a:p>
      </dgm:t>
    </dgm:pt>
    <dgm:pt modelId="{B41FEE67-7927-4E17-9DCA-71EB9FE686B2}">
      <dgm:prSet/>
      <dgm:spPr/>
      <dgm:t>
        <a:bodyPr/>
        <a:lstStyle/>
        <a:p>
          <a:r>
            <a:rPr lang="en-US"/>
            <a:t>External Problems</a:t>
          </a:r>
        </a:p>
      </dgm:t>
    </dgm:pt>
    <dgm:pt modelId="{0579C732-04A6-4CCF-A32A-E42E6EB663D4}" type="parTrans" cxnId="{AA5BB6E5-5090-46DF-8172-4D467F294902}">
      <dgm:prSet/>
      <dgm:spPr/>
      <dgm:t>
        <a:bodyPr/>
        <a:lstStyle/>
        <a:p>
          <a:endParaRPr lang="en-US"/>
        </a:p>
      </dgm:t>
    </dgm:pt>
    <dgm:pt modelId="{42AC25CE-3822-4FAF-BAD7-9BEC5100D9A7}" type="sibTrans" cxnId="{AA5BB6E5-5090-46DF-8172-4D467F294902}">
      <dgm:prSet/>
      <dgm:spPr/>
      <dgm:t>
        <a:bodyPr/>
        <a:lstStyle/>
        <a:p>
          <a:endParaRPr lang="en-US"/>
        </a:p>
      </dgm:t>
    </dgm:pt>
    <dgm:pt modelId="{72F2F5DA-D1BD-4C24-8EAC-02F5DA88F0BE}">
      <dgm:prSet/>
      <dgm:spPr/>
      <dgm:t>
        <a:bodyPr/>
        <a:lstStyle/>
        <a:p>
          <a:r>
            <a:rPr lang="en-US" dirty="0"/>
            <a:t>Colonialism</a:t>
          </a:r>
        </a:p>
      </dgm:t>
    </dgm:pt>
    <dgm:pt modelId="{77F8DD4E-6399-40B9-B1B0-C077B7A13CF6}" type="parTrans" cxnId="{7F4C2F5B-57F8-44BA-8B02-2FDE3DD8531E}">
      <dgm:prSet/>
      <dgm:spPr/>
      <dgm:t>
        <a:bodyPr/>
        <a:lstStyle/>
        <a:p>
          <a:endParaRPr lang="en-US"/>
        </a:p>
      </dgm:t>
    </dgm:pt>
    <dgm:pt modelId="{74F7499B-B58E-407A-B6BE-9C2AE344C9B5}" type="sibTrans" cxnId="{7F4C2F5B-57F8-44BA-8B02-2FDE3DD8531E}">
      <dgm:prSet/>
      <dgm:spPr/>
      <dgm:t>
        <a:bodyPr/>
        <a:lstStyle/>
        <a:p>
          <a:endParaRPr lang="en-US"/>
        </a:p>
      </dgm:t>
    </dgm:pt>
    <dgm:pt modelId="{0A08B0E5-8859-471D-BEAD-6D22D548577A}">
      <dgm:prSet/>
      <dgm:spPr/>
      <dgm:t>
        <a:bodyPr/>
        <a:lstStyle/>
        <a:p>
          <a:r>
            <a:rPr lang="en-US"/>
            <a:t>Loss of large areas to foreigners</a:t>
          </a:r>
        </a:p>
      </dgm:t>
    </dgm:pt>
    <dgm:pt modelId="{7EE519AF-20FB-4BD5-9F5E-B7D5F1EE6EB6}" type="parTrans" cxnId="{E589256A-AF5E-4831-92CA-F1931CF2925C}">
      <dgm:prSet/>
      <dgm:spPr/>
      <dgm:t>
        <a:bodyPr/>
        <a:lstStyle/>
        <a:p>
          <a:endParaRPr lang="en-US"/>
        </a:p>
      </dgm:t>
    </dgm:pt>
    <dgm:pt modelId="{AF886A4C-DF64-4321-9DAF-45D78C6647C0}" type="sibTrans" cxnId="{E589256A-AF5E-4831-92CA-F1931CF2925C}">
      <dgm:prSet/>
      <dgm:spPr/>
      <dgm:t>
        <a:bodyPr/>
        <a:lstStyle/>
        <a:p>
          <a:endParaRPr lang="en-US"/>
        </a:p>
      </dgm:t>
    </dgm:pt>
    <dgm:pt modelId="{81CF94FC-3C7D-4402-B26B-949E2091CD43}">
      <dgm:prSet/>
      <dgm:spPr/>
      <dgm:t>
        <a:bodyPr/>
        <a:lstStyle/>
        <a:p>
          <a:r>
            <a:rPr lang="en-US"/>
            <a:t>Northeast attachment with the other side of Mekong river.</a:t>
          </a:r>
        </a:p>
      </dgm:t>
    </dgm:pt>
    <dgm:pt modelId="{14DCE55D-C4C2-4019-B2A6-5439453C9811}" type="parTrans" cxnId="{968EF2FD-9CFE-4DE6-89B9-BF9EB19094FF}">
      <dgm:prSet/>
      <dgm:spPr/>
      <dgm:t>
        <a:bodyPr/>
        <a:lstStyle/>
        <a:p>
          <a:endParaRPr lang="en-US"/>
        </a:p>
      </dgm:t>
    </dgm:pt>
    <dgm:pt modelId="{CE91EF39-3E46-4737-9CED-42620E965D7F}" type="sibTrans" cxnId="{968EF2FD-9CFE-4DE6-89B9-BF9EB19094FF}">
      <dgm:prSet/>
      <dgm:spPr/>
      <dgm:t>
        <a:bodyPr/>
        <a:lstStyle/>
        <a:p>
          <a:endParaRPr lang="en-US"/>
        </a:p>
      </dgm:t>
    </dgm:pt>
    <dgm:pt modelId="{1B685B15-BC32-4F13-B331-C0EBFD0239F3}" type="pres">
      <dgm:prSet presAssocID="{7AF88A93-AFE2-4EFD-B4DB-4702306B0EE4}" presName="diagram" presStyleCnt="0">
        <dgm:presLayoutVars>
          <dgm:dir/>
          <dgm:resizeHandles val="exact"/>
        </dgm:presLayoutVars>
      </dgm:prSet>
      <dgm:spPr/>
    </dgm:pt>
    <dgm:pt modelId="{8939A931-41FF-42F6-A880-C24206D53649}" type="pres">
      <dgm:prSet presAssocID="{9B8A6B07-3E13-4620-857B-1C892214FDFD}" presName="node" presStyleLbl="node1" presStyleIdx="0" presStyleCnt="2">
        <dgm:presLayoutVars>
          <dgm:bulletEnabled val="1"/>
        </dgm:presLayoutVars>
      </dgm:prSet>
      <dgm:spPr/>
    </dgm:pt>
    <dgm:pt modelId="{EC217B5D-AA29-4388-ABE2-BE439519102D}" type="pres">
      <dgm:prSet presAssocID="{D72FB1CC-0F63-4847-886F-EA4A7DE13736}" presName="sibTrans" presStyleCnt="0"/>
      <dgm:spPr/>
    </dgm:pt>
    <dgm:pt modelId="{34E3AA1A-1014-4BD0-9E02-6CE70D3F59CD}" type="pres">
      <dgm:prSet presAssocID="{B41FEE67-7927-4E17-9DCA-71EB9FE686B2}" presName="node" presStyleLbl="node1" presStyleIdx="1" presStyleCnt="2">
        <dgm:presLayoutVars>
          <dgm:bulletEnabled val="1"/>
        </dgm:presLayoutVars>
      </dgm:prSet>
      <dgm:spPr/>
    </dgm:pt>
  </dgm:ptLst>
  <dgm:cxnLst>
    <dgm:cxn modelId="{F4E5451F-7DB3-404B-857D-25AF6C06377A}" type="presOf" srcId="{7AF88A93-AFE2-4EFD-B4DB-4702306B0EE4}" destId="{1B685B15-BC32-4F13-B331-C0EBFD0239F3}" srcOrd="0" destOrd="0" presId="urn:microsoft.com/office/officeart/2005/8/layout/default"/>
    <dgm:cxn modelId="{4DEE3622-374B-49F1-9BA3-8D3C418E12FF}" type="presOf" srcId="{E1B1C66F-4FF6-49C5-9D96-BFB97E6F5F6D}" destId="{8939A931-41FF-42F6-A880-C24206D53649}" srcOrd="0" destOrd="1" presId="urn:microsoft.com/office/officeart/2005/8/layout/default"/>
    <dgm:cxn modelId="{33BFC022-16E0-4250-888E-ED16ABE33CFC}" type="presOf" srcId="{B41FEE67-7927-4E17-9DCA-71EB9FE686B2}" destId="{34E3AA1A-1014-4BD0-9E02-6CE70D3F59CD}" srcOrd="0" destOrd="0" presId="urn:microsoft.com/office/officeart/2005/8/layout/default"/>
    <dgm:cxn modelId="{50B99F26-A9D0-48A9-B32F-14EF04DAF714}" srcId="{9B8A6B07-3E13-4620-857B-1C892214FDFD}" destId="{227FA819-0125-4F0A-AAF4-05309EF0C2EE}" srcOrd="1" destOrd="0" parTransId="{A5B9A9DB-1156-4791-AC23-21D859B0508E}" sibTransId="{52301C4B-EE38-46BA-A3E3-4349166ACF7F}"/>
    <dgm:cxn modelId="{76F1A42B-F9EE-4A71-83F7-CAD53C29FA87}" srcId="{7AF88A93-AFE2-4EFD-B4DB-4702306B0EE4}" destId="{9B8A6B07-3E13-4620-857B-1C892214FDFD}" srcOrd="0" destOrd="0" parTransId="{8EB4DF45-207E-4BE3-A0E7-520CA77419C6}" sibTransId="{D72FB1CC-0F63-4847-886F-EA4A7DE13736}"/>
    <dgm:cxn modelId="{7F4C2F5B-57F8-44BA-8B02-2FDE3DD8531E}" srcId="{B41FEE67-7927-4E17-9DCA-71EB9FE686B2}" destId="{72F2F5DA-D1BD-4C24-8EAC-02F5DA88F0BE}" srcOrd="0" destOrd="0" parTransId="{77F8DD4E-6399-40B9-B1B0-C077B7A13CF6}" sibTransId="{74F7499B-B58E-407A-B6BE-9C2AE344C9B5}"/>
    <dgm:cxn modelId="{5E980241-B415-42DC-99A4-F84A9D4BE40E}" type="presOf" srcId="{9B8A6B07-3E13-4620-857B-1C892214FDFD}" destId="{8939A931-41FF-42F6-A880-C24206D53649}" srcOrd="0" destOrd="0" presId="urn:microsoft.com/office/officeart/2005/8/layout/default"/>
    <dgm:cxn modelId="{E589256A-AF5E-4831-92CA-F1931CF2925C}" srcId="{B41FEE67-7927-4E17-9DCA-71EB9FE686B2}" destId="{0A08B0E5-8859-471D-BEAD-6D22D548577A}" srcOrd="1" destOrd="0" parTransId="{7EE519AF-20FB-4BD5-9F5E-B7D5F1EE6EB6}" sibTransId="{AF886A4C-DF64-4321-9DAF-45D78C6647C0}"/>
    <dgm:cxn modelId="{0BCBCB7B-AB68-474C-9612-26C8C1E0F750}" type="presOf" srcId="{0A08B0E5-8859-471D-BEAD-6D22D548577A}" destId="{34E3AA1A-1014-4BD0-9E02-6CE70D3F59CD}" srcOrd="0" destOrd="2" presId="urn:microsoft.com/office/officeart/2005/8/layout/default"/>
    <dgm:cxn modelId="{330862A3-C162-4B03-A58C-EDFD14DDB814}" type="presOf" srcId="{81CF94FC-3C7D-4402-B26B-949E2091CD43}" destId="{34E3AA1A-1014-4BD0-9E02-6CE70D3F59CD}" srcOrd="0" destOrd="3" presId="urn:microsoft.com/office/officeart/2005/8/layout/default"/>
    <dgm:cxn modelId="{C0197EA7-125B-4DFD-AB97-3EA3EAD029DD}" type="presOf" srcId="{227FA819-0125-4F0A-AAF4-05309EF0C2EE}" destId="{8939A931-41FF-42F6-A880-C24206D53649}" srcOrd="0" destOrd="2" presId="urn:microsoft.com/office/officeart/2005/8/layout/default"/>
    <dgm:cxn modelId="{1DD326AD-AA24-40D2-BC19-634A9CD57BE2}" srcId="{9B8A6B07-3E13-4620-857B-1C892214FDFD}" destId="{E1B1C66F-4FF6-49C5-9D96-BFB97E6F5F6D}" srcOrd="0" destOrd="0" parTransId="{F528B563-54F2-4727-900A-63DA984D4A0A}" sibTransId="{DACFAA3A-726A-4A78-A898-D0FD94AEA8D7}"/>
    <dgm:cxn modelId="{7A5A0ABC-5988-4124-9A99-5C51EF87359E}" type="presOf" srcId="{72F2F5DA-D1BD-4C24-8EAC-02F5DA88F0BE}" destId="{34E3AA1A-1014-4BD0-9E02-6CE70D3F59CD}" srcOrd="0" destOrd="1" presId="urn:microsoft.com/office/officeart/2005/8/layout/default"/>
    <dgm:cxn modelId="{AA5BB6E5-5090-46DF-8172-4D467F294902}" srcId="{7AF88A93-AFE2-4EFD-B4DB-4702306B0EE4}" destId="{B41FEE67-7927-4E17-9DCA-71EB9FE686B2}" srcOrd="1" destOrd="0" parTransId="{0579C732-04A6-4CCF-A32A-E42E6EB663D4}" sibTransId="{42AC25CE-3822-4FAF-BAD7-9BEC5100D9A7}"/>
    <dgm:cxn modelId="{968EF2FD-9CFE-4DE6-89B9-BF9EB19094FF}" srcId="{B41FEE67-7927-4E17-9DCA-71EB9FE686B2}" destId="{81CF94FC-3C7D-4402-B26B-949E2091CD43}" srcOrd="2" destOrd="0" parTransId="{14DCE55D-C4C2-4019-B2A6-5439453C9811}" sibTransId="{CE91EF39-3E46-4737-9CED-42620E965D7F}"/>
    <dgm:cxn modelId="{9DAB228E-D788-4BB6-A2EC-0FAD2345F7FB}" type="presParOf" srcId="{1B685B15-BC32-4F13-B331-C0EBFD0239F3}" destId="{8939A931-41FF-42F6-A880-C24206D53649}" srcOrd="0" destOrd="0" presId="urn:microsoft.com/office/officeart/2005/8/layout/default"/>
    <dgm:cxn modelId="{4FC2A5AD-BDD3-4A04-9860-C419B57A4441}" type="presParOf" srcId="{1B685B15-BC32-4F13-B331-C0EBFD0239F3}" destId="{EC217B5D-AA29-4388-ABE2-BE439519102D}" srcOrd="1" destOrd="0" presId="urn:microsoft.com/office/officeart/2005/8/layout/default"/>
    <dgm:cxn modelId="{DE6187EE-C0CC-4391-885D-8E6DB153CD92}" type="presParOf" srcId="{1B685B15-BC32-4F13-B331-C0EBFD0239F3}" destId="{34E3AA1A-1014-4BD0-9E02-6CE70D3F59CD}" srcOrd="2"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39A931-41FF-42F6-A880-C24206D53649}">
      <dsp:nvSpPr>
        <dsp:cNvPr id="0" name=""/>
        <dsp:cNvSpPr/>
      </dsp:nvSpPr>
      <dsp:spPr>
        <a:xfrm>
          <a:off x="1097" y="543369"/>
          <a:ext cx="4278671" cy="2567202"/>
        </a:xfrm>
        <a:prstGeom prst="rect">
          <a:avLst/>
        </a:prstGeom>
        <a:solidFill>
          <a:schemeClr val="accent5">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US" sz="2600" kern="1200"/>
            <a:t>Internal Problems</a:t>
          </a:r>
        </a:p>
        <a:p>
          <a:pPr marL="228600" lvl="1" indent="-228600" algn="l" defTabSz="889000">
            <a:lnSpc>
              <a:spcPct val="90000"/>
            </a:lnSpc>
            <a:spcBef>
              <a:spcPct val="0"/>
            </a:spcBef>
            <a:spcAft>
              <a:spcPct val="15000"/>
            </a:spcAft>
            <a:buChar char="•"/>
          </a:pPr>
          <a:r>
            <a:rPr lang="en-US" sz="2000" kern="1200"/>
            <a:t>Budget deficit</a:t>
          </a:r>
        </a:p>
        <a:p>
          <a:pPr marL="228600" lvl="1" indent="-228600" algn="l" defTabSz="889000">
            <a:lnSpc>
              <a:spcPct val="90000"/>
            </a:lnSpc>
            <a:spcBef>
              <a:spcPct val="0"/>
            </a:spcBef>
            <a:spcAft>
              <a:spcPct val="15000"/>
            </a:spcAft>
            <a:buChar char="•"/>
          </a:pPr>
          <a:r>
            <a:rPr lang="en-US" sz="2000" kern="1200"/>
            <a:t>Power of the old Siam Some</a:t>
          </a:r>
        </a:p>
      </dsp:txBody>
      <dsp:txXfrm>
        <a:off x="1097" y="543369"/>
        <a:ext cx="4278671" cy="2567202"/>
      </dsp:txXfrm>
    </dsp:sp>
    <dsp:sp modelId="{34E3AA1A-1014-4BD0-9E02-6CE70D3F59CD}">
      <dsp:nvSpPr>
        <dsp:cNvPr id="0" name=""/>
        <dsp:cNvSpPr/>
      </dsp:nvSpPr>
      <dsp:spPr>
        <a:xfrm>
          <a:off x="4707635" y="543369"/>
          <a:ext cx="4278671" cy="2567202"/>
        </a:xfrm>
        <a:prstGeom prst="rect">
          <a:avLst/>
        </a:prstGeom>
        <a:solidFill>
          <a:schemeClr val="accent5">
            <a:hueOff val="4808133"/>
            <a:satOff val="-9764"/>
            <a:lumOff val="6275"/>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US" sz="2600" kern="1200"/>
            <a:t>External Problems</a:t>
          </a:r>
        </a:p>
        <a:p>
          <a:pPr marL="228600" lvl="1" indent="-228600" algn="l" defTabSz="889000">
            <a:lnSpc>
              <a:spcPct val="90000"/>
            </a:lnSpc>
            <a:spcBef>
              <a:spcPct val="0"/>
            </a:spcBef>
            <a:spcAft>
              <a:spcPct val="15000"/>
            </a:spcAft>
            <a:buChar char="•"/>
          </a:pPr>
          <a:r>
            <a:rPr lang="en-US" sz="2000" kern="1200" dirty="0"/>
            <a:t>Colonialism</a:t>
          </a:r>
        </a:p>
        <a:p>
          <a:pPr marL="228600" lvl="1" indent="-228600" algn="l" defTabSz="889000">
            <a:lnSpc>
              <a:spcPct val="90000"/>
            </a:lnSpc>
            <a:spcBef>
              <a:spcPct val="0"/>
            </a:spcBef>
            <a:spcAft>
              <a:spcPct val="15000"/>
            </a:spcAft>
            <a:buChar char="•"/>
          </a:pPr>
          <a:r>
            <a:rPr lang="en-US" sz="2000" kern="1200"/>
            <a:t>Loss of large areas to foreigners</a:t>
          </a:r>
        </a:p>
        <a:p>
          <a:pPr marL="228600" lvl="1" indent="-228600" algn="l" defTabSz="889000">
            <a:lnSpc>
              <a:spcPct val="90000"/>
            </a:lnSpc>
            <a:spcBef>
              <a:spcPct val="0"/>
            </a:spcBef>
            <a:spcAft>
              <a:spcPct val="15000"/>
            </a:spcAft>
            <a:buChar char="•"/>
          </a:pPr>
          <a:r>
            <a:rPr lang="en-US" sz="2000" kern="1200"/>
            <a:t>Northeast attachment with the other side of Mekong river.</a:t>
          </a:r>
        </a:p>
      </dsp:txBody>
      <dsp:txXfrm>
        <a:off x="4707635" y="543369"/>
        <a:ext cx="4278671" cy="2567202"/>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สไลด์ชื่อเรื่อง">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th-TH"/>
              <a:t>คลิกเพื่อแก้ไขสไตล์ชื่อเรื่องต้นแบบ</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h-TH"/>
              <a:t>คลิกเพื่อแก้ไขสไตล์ชื่อเรื่องรองต้นแบบ</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7/29/2017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th-TH"/>
              <a:t>คลิกเพื่อแก้ไขสไตล์ชื่อเรื่องต้นแบบ</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th-TH"/>
              <a:t>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7/29/2017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ส่วนหัวของส่วน">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th-TH"/>
              <a:t>คลิกเพื่อแก้ไขสไตล์ชื่อเรื่องต้นแบบ</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h-TH"/>
              <a:t>แก้ไขสไตล์ของข้อความต้นแบบ</a:t>
            </a:r>
          </a:p>
        </p:txBody>
      </p:sp>
      <p:sp>
        <p:nvSpPr>
          <p:cNvPr id="4" name="Date Placeholder 3"/>
          <p:cNvSpPr>
            <a:spLocks noGrp="1"/>
          </p:cNvSpPr>
          <p:nvPr>
            <p:ph type="dt" sz="half" idx="10"/>
          </p:nvPr>
        </p:nvSpPr>
        <p:spPr/>
        <p:txBody>
          <a:bodyPr/>
          <a:lstStyle/>
          <a:p>
            <a:fld id="{B61BEF0D-F0BB-DE4B-95CE-6DB70DBA9567}" type="datetimeFigureOut">
              <a:rPr lang="en-US" dirty="0"/>
              <a:pPr/>
              <a:t>7/29/2017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th-TH"/>
              <a:t>คลิกเพื่อแก้ไขสไตล์ชื่อเรื่องต้นแบบ</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th-TH"/>
              <a:t>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th-TH"/>
              <a:t>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7/29/2017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th-TH"/>
              <a:t>คลิกเพื่อแก้ไขสไตล์ชื่อเรื่องต้นแบบ</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a:t>แก้ไขสไตล์ของข้อความต้นแบบ</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th-TH"/>
              <a:t>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a:t>แก้ไขสไตล์ของข้อความต้นแบบ</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th-TH"/>
              <a:t>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7/29/2017</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h-TH"/>
              <a:t>คลิกเพื่อแก้ไขสไตล์ชื่อเรื่องต้นแบบ</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7/29/2017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7/29/2017</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th-TH"/>
              <a:t>คลิกเพื่อแก้ไขสไตล์ชื่อเรื่องต้นแบบ</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th-TH"/>
              <a:t>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a:t>แก้ไขสไตล์ของข้อความต้นแบบ</a:t>
            </a:r>
          </a:p>
        </p:txBody>
      </p:sp>
      <p:sp>
        <p:nvSpPr>
          <p:cNvPr id="5" name="Date Placeholder 4"/>
          <p:cNvSpPr>
            <a:spLocks noGrp="1"/>
          </p:cNvSpPr>
          <p:nvPr>
            <p:ph type="dt" sz="half" idx="10"/>
          </p:nvPr>
        </p:nvSpPr>
        <p:spPr/>
        <p:txBody>
          <a:bodyPr/>
          <a:lstStyle/>
          <a:p>
            <a:fld id="{B61BEF0D-F0BB-DE4B-95CE-6DB70DBA9567}" type="datetimeFigureOut">
              <a:rPr lang="en-US" dirty="0"/>
              <a:pPr/>
              <a:t>7/29/2017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th-TH"/>
              <a:t>คลิกเพื่อแก้ไขสไตล์ชื่อเรื่องต้นแบบ</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th-TH"/>
              <a:t>คลิกไอคอนเพื่อเพิ่มรูปภาพ</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a:t>แก้ไขสไตล์ของข้อความต้นแบบ</a:t>
            </a:r>
          </a:p>
        </p:txBody>
      </p:sp>
      <p:sp>
        <p:nvSpPr>
          <p:cNvPr id="5" name="Date Placeholder 4"/>
          <p:cNvSpPr>
            <a:spLocks noGrp="1"/>
          </p:cNvSpPr>
          <p:nvPr>
            <p:ph type="dt" sz="half" idx="10"/>
          </p:nvPr>
        </p:nvSpPr>
        <p:spPr/>
        <p:txBody>
          <a:bodyPr/>
          <a:lstStyle/>
          <a:p>
            <a:fld id="{B61BEF0D-F0BB-DE4B-95CE-6DB70DBA9567}" type="datetimeFigureOut">
              <a:rPr lang="en-US" dirty="0"/>
              <a:pPr/>
              <a:t>7/29/2017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ชื่อและคำอธิบาย">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th-TH"/>
              <a:t>คลิกเพื่อแก้ไขสไตล์ชื่อเรื่องต้นแบบ</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h-TH"/>
              <a:t>แก้ไขสไตล์ของข้อความต้นแบบ</a:t>
            </a:r>
          </a:p>
        </p:txBody>
      </p:sp>
      <p:sp>
        <p:nvSpPr>
          <p:cNvPr id="4" name="Date Placeholder 3"/>
          <p:cNvSpPr>
            <a:spLocks noGrp="1"/>
          </p:cNvSpPr>
          <p:nvPr>
            <p:ph type="dt" sz="half" idx="10"/>
          </p:nvPr>
        </p:nvSpPr>
        <p:spPr/>
        <p:txBody>
          <a:bodyPr/>
          <a:lstStyle/>
          <a:p>
            <a:fld id="{B61BEF0D-F0BB-DE4B-95CE-6DB70DBA9567}" type="datetimeFigureOut">
              <a:rPr lang="en-US" dirty="0"/>
              <a:pPr/>
              <a:t>7/29/2017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คำอ้างอิงพร้อมคำอธิบาย">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th-TH"/>
              <a:t>คลิกเพื่อแก้ไขสไตล์ชื่อเรื่องต้นแบบ</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th-TH"/>
              <a:t>แก้ไขสไตล์ของข้อความต้นแบบ</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h-TH"/>
              <a:t>แก้ไขสไตล์ของข้อความต้นแบบ</a:t>
            </a:r>
          </a:p>
        </p:txBody>
      </p:sp>
      <p:sp>
        <p:nvSpPr>
          <p:cNvPr id="4" name="Date Placeholder 3"/>
          <p:cNvSpPr>
            <a:spLocks noGrp="1"/>
          </p:cNvSpPr>
          <p:nvPr>
            <p:ph type="dt" sz="half" idx="10"/>
          </p:nvPr>
        </p:nvSpPr>
        <p:spPr/>
        <p:txBody>
          <a:bodyPr/>
          <a:lstStyle/>
          <a:p>
            <a:fld id="{B61BEF0D-F0BB-DE4B-95CE-6DB70DBA9567}" type="datetimeFigureOut">
              <a:rPr lang="en-US" dirty="0"/>
              <a:pPr/>
              <a:t>7/29/2017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นามบัตร">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th-TH"/>
              <a:t>คลิกเพื่อแก้ไขสไตล์ชื่อเรื่องต้นแบบ</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th-TH"/>
              <a:t>แก้ไขสไตล์ของข้อความต้นแบบ</a:t>
            </a:r>
          </a:p>
        </p:txBody>
      </p:sp>
      <p:sp>
        <p:nvSpPr>
          <p:cNvPr id="5" name="Date Placeholder 4"/>
          <p:cNvSpPr>
            <a:spLocks noGrp="1"/>
          </p:cNvSpPr>
          <p:nvPr>
            <p:ph type="dt" sz="half" idx="10"/>
          </p:nvPr>
        </p:nvSpPr>
        <p:spPr/>
        <p:txBody>
          <a:bodyPr/>
          <a:lstStyle/>
          <a:p>
            <a:fld id="{B61BEF0D-F0BB-DE4B-95CE-6DB70DBA9567}" type="datetimeFigureOut">
              <a:rPr lang="en-US" dirty="0"/>
              <a:pPr/>
              <a:t>7/29/2017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นามบัตรอ้างอิง">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th-TH"/>
              <a:t>คลิกเพื่อแก้ไขสไตล์ชื่อเรื่องต้นแบบ</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th-TH"/>
              <a:t>แก้ไขสไตล์ของข้อความต้นแบบ</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th-TH"/>
              <a:t>แก้ไขสไตล์ของข้อความต้นแบบ</a:t>
            </a:r>
          </a:p>
        </p:txBody>
      </p:sp>
      <p:sp>
        <p:nvSpPr>
          <p:cNvPr id="5" name="Date Placeholder 4"/>
          <p:cNvSpPr>
            <a:spLocks noGrp="1"/>
          </p:cNvSpPr>
          <p:nvPr>
            <p:ph type="dt" sz="half" idx="10"/>
          </p:nvPr>
        </p:nvSpPr>
        <p:spPr/>
        <p:txBody>
          <a:bodyPr/>
          <a:lstStyle/>
          <a:p>
            <a:fld id="{B61BEF0D-F0BB-DE4B-95CE-6DB70DBA9567}" type="datetimeFigureOut">
              <a:rPr lang="en-US" dirty="0"/>
              <a:pPr/>
              <a:t>7/29/2017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จริง หรือ เท็จ">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th-TH"/>
              <a:t>คลิกเพื่อแก้ไขสไตล์ชื่อเรื่องต้นแบบ</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th-TH"/>
              <a:t>แก้ไขสไตล์ของข้อความต้นแบบ</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th-TH"/>
              <a:t>แก้ไขสไตล์ของข้อความต้นแบบ</a:t>
            </a:r>
          </a:p>
        </p:txBody>
      </p:sp>
      <p:sp>
        <p:nvSpPr>
          <p:cNvPr id="5" name="Date Placeholder 4"/>
          <p:cNvSpPr>
            <a:spLocks noGrp="1"/>
          </p:cNvSpPr>
          <p:nvPr>
            <p:ph type="dt" sz="half" idx="10"/>
          </p:nvPr>
        </p:nvSpPr>
        <p:spPr/>
        <p:txBody>
          <a:bodyPr/>
          <a:lstStyle/>
          <a:p>
            <a:fld id="{B61BEF0D-F0BB-DE4B-95CE-6DB70DBA9567}" type="datetimeFigureOut">
              <a:rPr lang="en-US" dirty="0"/>
              <a:pPr/>
              <a:t>7/29/2017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h-TH"/>
              <a:t>คลิกเพื่อแก้ไขสไตล์ชื่อเรื่องต้นแบบ</a:t>
            </a:r>
            <a:endParaRPr lang="en-US" dirty="0"/>
          </a:p>
        </p:txBody>
      </p:sp>
      <p:sp>
        <p:nvSpPr>
          <p:cNvPr id="3" name="Vertical Text Placeholder 2"/>
          <p:cNvSpPr>
            <a:spLocks noGrp="1"/>
          </p:cNvSpPr>
          <p:nvPr>
            <p:ph type="body" orient="vert" idx="1"/>
          </p:nvPr>
        </p:nvSpPr>
        <p:spPr/>
        <p:txBody>
          <a:bodyPr vert="eaVert" anchor="t"/>
          <a:lstStyle/>
          <a:p>
            <a:pPr lvl="0"/>
            <a:r>
              <a:rPr lang="th-TH"/>
              <a:t>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7/29/2017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th-TH"/>
              <a:t>คลิกเพื่อแก้ไขสไตล์ชื่อเรื่องต้นแบบ</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th-TH"/>
              <a:t>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7/29/2017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th-TH"/>
              <a:t>คลิกเพื่อแก้ไขสไตล์ชื่อเรื่องต้นแบบ</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th-TH"/>
              <a:t>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7/29/2017</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3.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99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2851515"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 y="228600"/>
            <a:ext cx="2851523" cy="6638625"/>
            <a:chOff x="2487613" y="285750"/>
            <a:chExt cx="2428875" cy="5654676"/>
          </a:xfrm>
          <a:solidFill>
            <a:schemeClr val="tx2">
              <a:lumMod val="60000"/>
              <a:lumOff val="40000"/>
              <a:alpha val="40000"/>
            </a:schemeClr>
          </a:solidFill>
        </p:grpSpPr>
        <p:sp>
          <p:nvSpPr>
            <p:cNvPr id="13" name="Freeform 11">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grpFill/>
            <a:ln>
              <a:noFill/>
            </a:ln>
          </p:spPr>
        </p:sp>
        <p:sp>
          <p:nvSpPr>
            <p:cNvPr id="14" name="Freeform 12">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grpFill/>
            <a:ln>
              <a:noFill/>
            </a:ln>
          </p:spPr>
        </p:sp>
        <p:sp>
          <p:nvSpPr>
            <p:cNvPr id="15" name="Freeform 13">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grpFill/>
            <a:ln>
              <a:noFill/>
            </a:ln>
          </p:spPr>
        </p:sp>
        <p:sp>
          <p:nvSpPr>
            <p:cNvPr id="16" name="Freeform 14">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grpFill/>
            <a:ln>
              <a:noFill/>
            </a:ln>
          </p:spPr>
        </p:sp>
        <p:sp>
          <p:nvSpPr>
            <p:cNvPr id="17" name="Freeform 15">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grpFill/>
            <a:ln>
              <a:noFill/>
            </a:ln>
          </p:spPr>
        </p:sp>
        <p:sp>
          <p:nvSpPr>
            <p:cNvPr id="18" name="Freeform 16">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grpFill/>
            <a:ln>
              <a:noFill/>
            </a:ln>
          </p:spPr>
        </p:sp>
        <p:sp>
          <p:nvSpPr>
            <p:cNvPr id="19" name="Freeform 17">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grpFill/>
            <a:ln>
              <a:noFill/>
            </a:ln>
          </p:spPr>
        </p:sp>
        <p:sp>
          <p:nvSpPr>
            <p:cNvPr id="20" name="Freeform 18">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grpFill/>
            <a:ln>
              <a:noFill/>
            </a:ln>
          </p:spPr>
        </p:sp>
        <p:sp>
          <p:nvSpPr>
            <p:cNvPr id="21" name="Freeform 19">
              <a:extLst/>
            </p:cNvPr>
            <p:cNvSpPr/>
            <p:nvPr>
              <p:extLst>
                <p:ext uri="{386F3935-93C4-4BCD-93E2-E3B085C9AB24}">
                  <p16:designElem xmlns:p16="http://schemas.microsoft.com/office/powerpoint/2015/main" val="1"/>
                </p:ext>
              </p:extLst>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grpFill/>
            <a:ln>
              <a:noFill/>
            </a:ln>
          </p:spPr>
        </p:sp>
        <p:sp>
          <p:nvSpPr>
            <p:cNvPr id="22" name="Freeform 20">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grpFill/>
            <a:ln>
              <a:noFill/>
            </a:ln>
          </p:spPr>
        </p:sp>
        <p:sp>
          <p:nvSpPr>
            <p:cNvPr id="23" name="Freeform 21">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grpFill/>
            <a:ln>
              <a:noFill/>
            </a:ln>
          </p:spPr>
        </p:sp>
        <p:sp>
          <p:nvSpPr>
            <p:cNvPr id="24" name="Freeform 22">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grpFill/>
            <a:ln>
              <a:noFill/>
            </a:ln>
          </p:spPr>
        </p:sp>
      </p:grpSp>
      <p:grpSp>
        <p:nvGrpSpPr>
          <p:cNvPr id="26" name="Group 25">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7224" y="-786"/>
            <a:ext cx="2356675" cy="6854040"/>
            <a:chOff x="6627813" y="194833"/>
            <a:chExt cx="1952625" cy="5678918"/>
          </a:xfrm>
          <a:solidFill>
            <a:schemeClr val="tx2">
              <a:lumMod val="75000"/>
              <a:alpha val="70000"/>
            </a:schemeClr>
          </a:solidFill>
        </p:grpSpPr>
        <p:sp>
          <p:nvSpPr>
            <p:cNvPr id="27" name="Freeform 27">
              <a:extLst/>
            </p:cNvPr>
            <p:cNvSpPr/>
            <p:nvPr>
              <p:extLst>
                <p:ext uri="{386F3935-93C4-4BCD-93E2-E3B085C9AB24}">
                  <p16:designElem xmlns:p16="http://schemas.microsoft.com/office/powerpoint/2015/main" val="1"/>
                </p:ext>
              </p:extLst>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grpFill/>
            <a:ln>
              <a:noFill/>
            </a:ln>
          </p:spPr>
        </p:sp>
        <p:sp>
          <p:nvSpPr>
            <p:cNvPr id="28" name="Freeform 28">
              <a:extLst/>
            </p:cNvPr>
            <p:cNvSpPr/>
            <p:nvPr>
              <p:extLst>
                <p:ext uri="{386F3935-93C4-4BCD-93E2-E3B085C9AB24}">
                  <p16:designElem xmlns:p16="http://schemas.microsoft.com/office/powerpoint/2015/main"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grpFill/>
            <a:ln>
              <a:noFill/>
            </a:ln>
          </p:spPr>
        </p:sp>
        <p:sp>
          <p:nvSpPr>
            <p:cNvPr id="29" name="Freeform 29">
              <a:extLst/>
            </p:cNvPr>
            <p:cNvSpPr/>
            <p:nvPr>
              <p:extLst>
                <p:ext uri="{386F3935-93C4-4BCD-93E2-E3B085C9AB24}">
                  <p16:designElem xmlns:p16="http://schemas.microsoft.com/office/powerpoint/2015/main"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grpFill/>
            <a:ln>
              <a:noFill/>
            </a:ln>
          </p:spPr>
        </p:sp>
        <p:sp>
          <p:nvSpPr>
            <p:cNvPr id="30" name="Freeform 30">
              <a:extLst/>
            </p:cNvPr>
            <p:cNvSpPr/>
            <p:nvPr>
              <p:extLst>
                <p:ext uri="{386F3935-93C4-4BCD-93E2-E3B085C9AB24}">
                  <p16:designElem xmlns:p16="http://schemas.microsoft.com/office/powerpoint/2015/main"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grpFill/>
            <a:ln>
              <a:noFill/>
            </a:ln>
          </p:spPr>
        </p:sp>
        <p:sp>
          <p:nvSpPr>
            <p:cNvPr id="31" name="Freeform 31">
              <a:extLst/>
            </p:cNvPr>
            <p:cNvSpPr/>
            <p:nvPr>
              <p:extLst>
                <p:ext uri="{386F3935-93C4-4BCD-93E2-E3B085C9AB24}">
                  <p16:designElem xmlns:p16="http://schemas.microsoft.com/office/powerpoint/2015/main"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grpFill/>
            <a:ln>
              <a:noFill/>
            </a:ln>
          </p:spPr>
        </p:sp>
        <p:sp>
          <p:nvSpPr>
            <p:cNvPr id="32" name="Freeform 32">
              <a:extLst/>
            </p:cNvPr>
            <p:cNvSpPr/>
            <p:nvPr>
              <p:extLst>
                <p:ext uri="{386F3935-93C4-4BCD-93E2-E3B085C9AB24}">
                  <p16:designElem xmlns:p16="http://schemas.microsoft.com/office/powerpoint/2015/main"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grpFill/>
            <a:ln>
              <a:noFill/>
            </a:ln>
          </p:spPr>
        </p:sp>
        <p:sp>
          <p:nvSpPr>
            <p:cNvPr id="33" name="Freeform 33">
              <a:extLst/>
            </p:cNvPr>
            <p:cNvSpPr/>
            <p:nvPr>
              <p:extLst>
                <p:ext uri="{386F3935-93C4-4BCD-93E2-E3B085C9AB24}">
                  <p16:designElem xmlns:p16="http://schemas.microsoft.com/office/powerpoint/2015/main"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grpFill/>
            <a:ln>
              <a:noFill/>
            </a:ln>
          </p:spPr>
        </p:sp>
        <p:sp>
          <p:nvSpPr>
            <p:cNvPr id="34" name="Freeform 34">
              <a:extLst/>
            </p:cNvPr>
            <p:cNvSpPr/>
            <p:nvPr>
              <p:extLst>
                <p:ext uri="{386F3935-93C4-4BCD-93E2-E3B085C9AB24}">
                  <p16:designElem xmlns:p16="http://schemas.microsoft.com/office/powerpoint/2015/main"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grpFill/>
            <a:ln>
              <a:noFill/>
            </a:ln>
          </p:spPr>
        </p:sp>
        <p:sp>
          <p:nvSpPr>
            <p:cNvPr id="35" name="Freeform 35">
              <a:extLst/>
            </p:cNvPr>
            <p:cNvSpPr/>
            <p:nvPr>
              <p:extLst>
                <p:ext uri="{386F3935-93C4-4BCD-93E2-E3B085C9AB24}">
                  <p16:designElem xmlns:p16="http://schemas.microsoft.com/office/powerpoint/2015/main"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grpFill/>
            <a:ln>
              <a:noFill/>
            </a:ln>
          </p:spPr>
        </p:sp>
        <p:sp>
          <p:nvSpPr>
            <p:cNvPr id="36" name="Freeform 36">
              <a:extLst/>
            </p:cNvPr>
            <p:cNvSpPr/>
            <p:nvPr>
              <p:extLst>
                <p:ext uri="{386F3935-93C4-4BCD-93E2-E3B085C9AB24}">
                  <p16:designElem xmlns:p16="http://schemas.microsoft.com/office/powerpoint/2015/main"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grpFill/>
            <a:ln>
              <a:noFill/>
            </a:ln>
          </p:spPr>
        </p:sp>
        <p:sp>
          <p:nvSpPr>
            <p:cNvPr id="37" name="Freeform 37">
              <a:extLst/>
            </p:cNvPr>
            <p:cNvSpPr/>
            <p:nvPr>
              <p:extLst>
                <p:ext uri="{386F3935-93C4-4BCD-93E2-E3B085C9AB24}">
                  <p16:designElem xmlns:p16="http://schemas.microsoft.com/office/powerpoint/2015/main"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grpFill/>
            <a:ln>
              <a:noFill/>
            </a:ln>
          </p:spPr>
        </p:sp>
        <p:sp>
          <p:nvSpPr>
            <p:cNvPr id="38" name="Freeform 38">
              <a:extLst/>
            </p:cNvPr>
            <p:cNvSpPr/>
            <p:nvPr>
              <p:extLst>
                <p:ext uri="{386F3935-93C4-4BCD-93E2-E3B085C9AB24}">
                  <p16:designElem xmlns:p16="http://schemas.microsoft.com/office/powerpoint/2015/main"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grpFill/>
            <a:ln>
              <a:noFill/>
            </a:ln>
          </p:spPr>
        </p:sp>
      </p:grpSp>
      <p:sp>
        <p:nvSpPr>
          <p:cNvPr id="40" name="Freeform 11">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159" y="3411452"/>
            <a:ext cx="1098194" cy="514066"/>
          </a:xfrm>
          <a:custGeom>
            <a:avLst/>
            <a:gdLst>
              <a:gd name="connsiteX0" fmla="*/ 10000 w 10044"/>
              <a:gd name="connsiteY0" fmla="*/ 4701 h 9966"/>
              <a:gd name="connsiteX1" fmla="*/ 8559 w 10044"/>
              <a:gd name="connsiteY1" fmla="*/ 188 h 9966"/>
              <a:gd name="connsiteX2" fmla="*/ 8527 w 10044"/>
              <a:gd name="connsiteY2" fmla="*/ 94 h 9966"/>
              <a:gd name="connsiteX3" fmla="*/ 8438 w 10044"/>
              <a:gd name="connsiteY3" fmla="*/ 0 h 9966"/>
              <a:gd name="connsiteX4" fmla="*/ 7867 w 10044"/>
              <a:gd name="connsiteY4" fmla="*/ 0 h 9966"/>
              <a:gd name="connsiteX5" fmla="*/ 0 w 10044"/>
              <a:gd name="connsiteY5" fmla="*/ 70 h 9966"/>
              <a:gd name="connsiteX6" fmla="*/ 3132 w 10044"/>
              <a:gd name="connsiteY6" fmla="*/ 9763 h 9966"/>
              <a:gd name="connsiteX7" fmla="*/ 7867 w 10044"/>
              <a:gd name="connsiteY7" fmla="*/ 9966 h 9966"/>
              <a:gd name="connsiteX8" fmla="*/ 8438 w 10044"/>
              <a:gd name="connsiteY8" fmla="*/ 9966 h 9966"/>
              <a:gd name="connsiteX9" fmla="*/ 8527 w 10044"/>
              <a:gd name="connsiteY9" fmla="*/ 9872 h 9966"/>
              <a:gd name="connsiteX10" fmla="*/ 8559 w 10044"/>
              <a:gd name="connsiteY10" fmla="*/ 9778 h 9966"/>
              <a:gd name="connsiteX11" fmla="*/ 10000 w 10044"/>
              <a:gd name="connsiteY11" fmla="*/ 5265 h 9966"/>
              <a:gd name="connsiteX12" fmla="*/ 10000 w 10044"/>
              <a:gd name="connsiteY12" fmla="*/ 4701 h 9966"/>
              <a:gd name="connsiteX0" fmla="*/ 6839 w 6883"/>
              <a:gd name="connsiteY0" fmla="*/ 4885 h 10168"/>
              <a:gd name="connsiteX1" fmla="*/ 5405 w 6883"/>
              <a:gd name="connsiteY1" fmla="*/ 357 h 10168"/>
              <a:gd name="connsiteX2" fmla="*/ 5373 w 6883"/>
              <a:gd name="connsiteY2" fmla="*/ 262 h 10168"/>
              <a:gd name="connsiteX3" fmla="*/ 5284 w 6883"/>
              <a:gd name="connsiteY3" fmla="*/ 168 h 10168"/>
              <a:gd name="connsiteX4" fmla="*/ 4716 w 6883"/>
              <a:gd name="connsiteY4" fmla="*/ 168 h 10168"/>
              <a:gd name="connsiteX5" fmla="*/ 50 w 6883"/>
              <a:gd name="connsiteY5" fmla="*/ 0 h 10168"/>
              <a:gd name="connsiteX6" fmla="*/ 1 w 6883"/>
              <a:gd name="connsiteY6" fmla="*/ 9964 h 10168"/>
              <a:gd name="connsiteX7" fmla="*/ 4716 w 6883"/>
              <a:gd name="connsiteY7" fmla="*/ 10168 h 10168"/>
              <a:gd name="connsiteX8" fmla="*/ 5284 w 6883"/>
              <a:gd name="connsiteY8" fmla="*/ 10168 h 10168"/>
              <a:gd name="connsiteX9" fmla="*/ 5373 w 6883"/>
              <a:gd name="connsiteY9" fmla="*/ 10074 h 10168"/>
              <a:gd name="connsiteX10" fmla="*/ 5405 w 6883"/>
              <a:gd name="connsiteY10" fmla="*/ 9979 h 10168"/>
              <a:gd name="connsiteX11" fmla="*/ 6839 w 6883"/>
              <a:gd name="connsiteY11" fmla="*/ 5451 h 10168"/>
              <a:gd name="connsiteX12" fmla="*/ 6839 w 6883"/>
              <a:gd name="connsiteY12" fmla="*/ 4885 h 10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83" h="10168">
                <a:moveTo>
                  <a:pt x="6839" y="4885"/>
                </a:moveTo>
                <a:lnTo>
                  <a:pt x="5405" y="357"/>
                </a:lnTo>
                <a:cubicBezTo>
                  <a:pt x="5395" y="325"/>
                  <a:pt x="5383" y="294"/>
                  <a:pt x="5373" y="262"/>
                </a:cubicBezTo>
                <a:cubicBezTo>
                  <a:pt x="5344" y="168"/>
                  <a:pt x="5314" y="168"/>
                  <a:pt x="5284" y="168"/>
                </a:cubicBezTo>
                <a:lnTo>
                  <a:pt x="4716" y="168"/>
                </a:lnTo>
                <a:lnTo>
                  <a:pt x="50" y="0"/>
                </a:lnTo>
                <a:cubicBezTo>
                  <a:pt x="59" y="3322"/>
                  <a:pt x="-8" y="6643"/>
                  <a:pt x="1" y="9964"/>
                </a:cubicBezTo>
                <a:lnTo>
                  <a:pt x="4716" y="10168"/>
                </a:lnTo>
                <a:lnTo>
                  <a:pt x="5284" y="10168"/>
                </a:lnTo>
                <a:cubicBezTo>
                  <a:pt x="5314" y="10168"/>
                  <a:pt x="5344" y="10074"/>
                  <a:pt x="5373" y="10074"/>
                </a:cubicBezTo>
                <a:cubicBezTo>
                  <a:pt x="5373" y="9979"/>
                  <a:pt x="5405" y="9979"/>
                  <a:pt x="5405" y="9979"/>
                </a:cubicBezTo>
                <a:lnTo>
                  <a:pt x="6839" y="5451"/>
                </a:lnTo>
                <a:cubicBezTo>
                  <a:pt x="6898" y="5262"/>
                  <a:pt x="6898" y="5074"/>
                  <a:pt x="6839" y="4885"/>
                </a:cubicBezTo>
                <a:close/>
              </a:path>
            </a:pathLst>
          </a:custGeom>
          <a:solidFill>
            <a:schemeClr val="accent1"/>
          </a:solidFill>
          <a:ln>
            <a:noFill/>
          </a:ln>
        </p:spPr>
      </p:sp>
      <p:sp>
        <p:nvSpPr>
          <p:cNvPr id="2" name="ชื่อเรื่อง 1">
            <a:extLst>
              <a:ext uri="{FF2B5EF4-FFF2-40B4-BE49-F238E27FC236}">
                <a16:creationId xmlns:a16="http://schemas.microsoft.com/office/drawing/2014/main" id="{45D7B0ED-8FEA-42E4-94B1-9994E886F673}"/>
              </a:ext>
            </a:extLst>
          </p:cNvPr>
          <p:cNvSpPr>
            <a:spLocks noGrp="1"/>
          </p:cNvSpPr>
          <p:nvPr>
            <p:ph type="ctrTitle"/>
          </p:nvPr>
        </p:nvSpPr>
        <p:spPr>
          <a:xfrm>
            <a:off x="3373062" y="1864865"/>
            <a:ext cx="8131550" cy="2262781"/>
          </a:xfrm>
        </p:spPr>
        <p:txBody>
          <a:bodyPr>
            <a:normAutofit/>
          </a:bodyPr>
          <a:lstStyle/>
          <a:p>
            <a:r>
              <a:rPr lang="en-US"/>
              <a:t> The Reforms of King Chulalongkorn</a:t>
            </a:r>
          </a:p>
        </p:txBody>
      </p:sp>
      <p:sp>
        <p:nvSpPr>
          <p:cNvPr id="3" name="ชื่อเรื่องรอง 2">
            <a:extLst>
              <a:ext uri="{FF2B5EF4-FFF2-40B4-BE49-F238E27FC236}">
                <a16:creationId xmlns:a16="http://schemas.microsoft.com/office/drawing/2014/main" id="{5029E6E1-B25B-4AA5-A105-8E459ECD76F7}"/>
              </a:ext>
            </a:extLst>
          </p:cNvPr>
          <p:cNvSpPr>
            <a:spLocks noGrp="1"/>
          </p:cNvSpPr>
          <p:nvPr>
            <p:ph type="subTitle" idx="1"/>
          </p:nvPr>
        </p:nvSpPr>
        <p:spPr>
          <a:xfrm>
            <a:off x="3373062" y="4127644"/>
            <a:ext cx="8131550" cy="1126283"/>
          </a:xfrm>
        </p:spPr>
        <p:txBody>
          <a:bodyPr>
            <a:normAutofit/>
          </a:bodyPr>
          <a:lstStyle/>
          <a:p>
            <a:r>
              <a:rPr lang="en-US" dirty="0"/>
              <a:t>EE 460</a:t>
            </a:r>
          </a:p>
          <a:p>
            <a:endParaRPr lang="en-US" dirty="0"/>
          </a:p>
        </p:txBody>
      </p:sp>
    </p:spTree>
    <p:extLst>
      <p:ext uri="{BB962C8B-B14F-4D97-AF65-F5344CB8AC3E}">
        <p14:creationId xmlns:p14="http://schemas.microsoft.com/office/powerpoint/2010/main" val="24329047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99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6009967" y="0"/>
            <a:ext cx="6176982" cy="6853245"/>
            <a:chOff x="2487613" y="285750"/>
            <a:chExt cx="2428876" cy="5654676"/>
          </a:xfrm>
          <a:solidFill>
            <a:schemeClr val="bg1">
              <a:alpha val="30000"/>
            </a:schemeClr>
          </a:solidFill>
        </p:grpSpPr>
        <p:sp>
          <p:nvSpPr>
            <p:cNvPr id="11" name="Freeform 11">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grpFill/>
            <a:ln>
              <a:noFill/>
            </a:ln>
          </p:spPr>
        </p:sp>
        <p:sp>
          <p:nvSpPr>
            <p:cNvPr id="12" name="Freeform 12">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grpFill/>
            <a:ln>
              <a:noFill/>
            </a:ln>
          </p:spPr>
        </p:sp>
        <p:sp>
          <p:nvSpPr>
            <p:cNvPr id="13" name="Freeform 13">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grpFill/>
            <a:ln>
              <a:noFill/>
            </a:ln>
          </p:spPr>
        </p:sp>
        <p:sp>
          <p:nvSpPr>
            <p:cNvPr id="14" name="Freeform 14">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grpFill/>
            <a:ln>
              <a:noFill/>
            </a:ln>
          </p:spPr>
        </p:sp>
        <p:sp>
          <p:nvSpPr>
            <p:cNvPr id="15" name="Freeform 15">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grpFill/>
            <a:ln>
              <a:noFill/>
            </a:ln>
          </p:spPr>
        </p:sp>
        <p:sp>
          <p:nvSpPr>
            <p:cNvPr id="16" name="Freeform 16">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grpFill/>
            <a:ln>
              <a:noFill/>
            </a:ln>
          </p:spPr>
        </p:sp>
        <p:sp>
          <p:nvSpPr>
            <p:cNvPr id="17" name="Freeform 17">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grpFill/>
            <a:ln>
              <a:noFill/>
            </a:ln>
          </p:spPr>
        </p:sp>
        <p:sp>
          <p:nvSpPr>
            <p:cNvPr id="18" name="Freeform 18">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grpFill/>
            <a:ln>
              <a:noFill/>
            </a:ln>
          </p:spPr>
        </p:sp>
        <p:sp>
          <p:nvSpPr>
            <p:cNvPr id="19" name="Freeform 19">
              <a:extLst/>
            </p:cNvPr>
            <p:cNvSpPr/>
            <p:nvPr>
              <p:extLst>
                <p:ext uri="{386F3935-93C4-4BCD-93E2-E3B085C9AB24}">
                  <p16:designElem xmlns:p16="http://schemas.microsoft.com/office/powerpoint/2015/main" val="1"/>
                </p:ext>
              </p:extLst>
            </p:nvPr>
          </p:nvSpPr>
          <p:spPr bwMode="auto">
            <a:xfrm>
              <a:off x="3148014" y="468286"/>
              <a:ext cx="1768475" cy="4262464"/>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grpFill/>
            <a:ln>
              <a:noFill/>
            </a:ln>
          </p:spPr>
        </p:sp>
        <p:sp>
          <p:nvSpPr>
            <p:cNvPr id="20" name="Freeform 20">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grpFill/>
            <a:ln>
              <a:noFill/>
            </a:ln>
          </p:spPr>
        </p:sp>
        <p:sp>
          <p:nvSpPr>
            <p:cNvPr id="21" name="Freeform 21">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grpFill/>
            <a:ln>
              <a:noFill/>
            </a:ln>
          </p:spPr>
        </p:sp>
        <p:sp>
          <p:nvSpPr>
            <p:cNvPr id="22" name="Freeform 22">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grpFill/>
            <a:ln>
              <a:noFill/>
            </a:ln>
          </p:spPr>
        </p:sp>
      </p:grpSp>
      <p:cxnSp>
        <p:nvCxnSpPr>
          <p:cNvPr id="24" name="Straight Connector 23">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71831"/>
            <a:ext cx="0" cy="3200400"/>
          </a:xfrm>
          <a:prstGeom prst="line">
            <a:avLst/>
          </a:prstGeom>
          <a:ln w="15875">
            <a:solidFill>
              <a:schemeClr val="accent4"/>
            </a:solidFill>
          </a:ln>
        </p:spPr>
        <p:style>
          <a:lnRef idx="1">
            <a:schemeClr val="accent1"/>
          </a:lnRef>
          <a:fillRef idx="0">
            <a:schemeClr val="accent1"/>
          </a:fillRef>
          <a:effectRef idx="0">
            <a:schemeClr val="accent1"/>
          </a:effectRef>
          <a:fontRef idx="minor">
            <a:schemeClr val="tx1"/>
          </a:fontRef>
        </p:style>
      </p:cxnSp>
      <p:sp>
        <p:nvSpPr>
          <p:cNvPr id="26" name="Rectangle 25">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ชื่อเรื่อง 1">
            <a:extLst>
              <a:ext uri="{FF2B5EF4-FFF2-40B4-BE49-F238E27FC236}">
                <a16:creationId xmlns:a16="http://schemas.microsoft.com/office/drawing/2014/main" id="{60DBD0A3-C8B8-43FB-957E-B49E442CC926}"/>
              </a:ext>
            </a:extLst>
          </p:cNvPr>
          <p:cNvSpPr>
            <a:spLocks noGrp="1"/>
          </p:cNvSpPr>
          <p:nvPr>
            <p:ph type="title"/>
          </p:nvPr>
        </p:nvSpPr>
        <p:spPr>
          <a:xfrm>
            <a:off x="1046019" y="942108"/>
            <a:ext cx="3256550" cy="4969113"/>
          </a:xfrm>
        </p:spPr>
        <p:txBody>
          <a:bodyPr anchor="ctr">
            <a:normAutofit/>
          </a:bodyPr>
          <a:lstStyle/>
          <a:p>
            <a:r>
              <a:rPr lang="en-US">
                <a:solidFill>
                  <a:schemeClr val="tx2">
                    <a:lumMod val="75000"/>
                  </a:schemeClr>
                </a:solidFill>
              </a:rPr>
              <a:t>Outlines</a:t>
            </a:r>
          </a:p>
        </p:txBody>
      </p:sp>
      <p:sp>
        <p:nvSpPr>
          <p:cNvPr id="3" name="ตัวแทนเนื้อหา 2">
            <a:extLst>
              <a:ext uri="{FF2B5EF4-FFF2-40B4-BE49-F238E27FC236}">
                <a16:creationId xmlns:a16="http://schemas.microsoft.com/office/drawing/2014/main" id="{485EE212-C21B-4B23-A3FC-15215F0B460B}"/>
              </a:ext>
            </a:extLst>
          </p:cNvPr>
          <p:cNvSpPr>
            <a:spLocks noGrp="1"/>
          </p:cNvSpPr>
          <p:nvPr>
            <p:ph idx="1"/>
          </p:nvPr>
        </p:nvSpPr>
        <p:spPr>
          <a:xfrm>
            <a:off x="5049062" y="942108"/>
            <a:ext cx="6455549" cy="4969114"/>
          </a:xfrm>
        </p:spPr>
        <p:txBody>
          <a:bodyPr anchor="ctr">
            <a:normAutofit/>
          </a:bodyPr>
          <a:lstStyle/>
          <a:p>
            <a:r>
              <a:rPr lang="en-US">
                <a:solidFill>
                  <a:schemeClr val="tx2">
                    <a:lumMod val="75000"/>
                  </a:schemeClr>
                </a:solidFill>
              </a:rPr>
              <a:t>Traditional Pollical Structure</a:t>
            </a:r>
          </a:p>
          <a:p>
            <a:r>
              <a:rPr lang="en-US">
                <a:solidFill>
                  <a:schemeClr val="tx2">
                    <a:lumMod val="75000"/>
                  </a:schemeClr>
                </a:solidFill>
              </a:rPr>
              <a:t>The Reforms (1893-1915)</a:t>
            </a:r>
          </a:p>
        </p:txBody>
      </p:sp>
    </p:spTree>
    <p:extLst>
      <p:ext uri="{BB962C8B-B14F-4D97-AF65-F5344CB8AC3E}">
        <p14:creationId xmlns:p14="http://schemas.microsoft.com/office/powerpoint/2010/main" val="3409133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99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6009967" y="0"/>
            <a:ext cx="6176982" cy="6853245"/>
            <a:chOff x="2487613" y="285750"/>
            <a:chExt cx="2428876" cy="5654676"/>
          </a:xfrm>
          <a:solidFill>
            <a:schemeClr val="bg1">
              <a:alpha val="30000"/>
            </a:schemeClr>
          </a:solidFill>
        </p:grpSpPr>
        <p:sp>
          <p:nvSpPr>
            <p:cNvPr id="11" name="Freeform 11">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grpFill/>
            <a:ln>
              <a:noFill/>
            </a:ln>
          </p:spPr>
        </p:sp>
        <p:sp>
          <p:nvSpPr>
            <p:cNvPr id="12" name="Freeform 12">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grpFill/>
            <a:ln>
              <a:noFill/>
            </a:ln>
          </p:spPr>
        </p:sp>
        <p:sp>
          <p:nvSpPr>
            <p:cNvPr id="13" name="Freeform 13">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grpFill/>
            <a:ln>
              <a:noFill/>
            </a:ln>
          </p:spPr>
        </p:sp>
        <p:sp>
          <p:nvSpPr>
            <p:cNvPr id="14" name="Freeform 14">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grpFill/>
            <a:ln>
              <a:noFill/>
            </a:ln>
          </p:spPr>
        </p:sp>
        <p:sp>
          <p:nvSpPr>
            <p:cNvPr id="15" name="Freeform 15">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grpFill/>
            <a:ln>
              <a:noFill/>
            </a:ln>
          </p:spPr>
        </p:sp>
        <p:sp>
          <p:nvSpPr>
            <p:cNvPr id="16" name="Freeform 16">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grpFill/>
            <a:ln>
              <a:noFill/>
            </a:ln>
          </p:spPr>
        </p:sp>
        <p:sp>
          <p:nvSpPr>
            <p:cNvPr id="17" name="Freeform 17">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grpFill/>
            <a:ln>
              <a:noFill/>
            </a:ln>
          </p:spPr>
        </p:sp>
        <p:sp>
          <p:nvSpPr>
            <p:cNvPr id="18" name="Freeform 18">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grpFill/>
            <a:ln>
              <a:noFill/>
            </a:ln>
          </p:spPr>
        </p:sp>
        <p:sp>
          <p:nvSpPr>
            <p:cNvPr id="19" name="Freeform 19">
              <a:extLst/>
            </p:cNvPr>
            <p:cNvSpPr/>
            <p:nvPr>
              <p:extLst>
                <p:ext uri="{386F3935-93C4-4BCD-93E2-E3B085C9AB24}">
                  <p16:designElem xmlns:p16="http://schemas.microsoft.com/office/powerpoint/2015/main" val="1"/>
                </p:ext>
              </p:extLst>
            </p:nvPr>
          </p:nvSpPr>
          <p:spPr bwMode="auto">
            <a:xfrm>
              <a:off x="3148014" y="468286"/>
              <a:ext cx="1768475" cy="4262464"/>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grpFill/>
            <a:ln>
              <a:noFill/>
            </a:ln>
          </p:spPr>
        </p:sp>
        <p:sp>
          <p:nvSpPr>
            <p:cNvPr id="20" name="Freeform 20">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grpFill/>
            <a:ln>
              <a:noFill/>
            </a:ln>
          </p:spPr>
        </p:sp>
        <p:sp>
          <p:nvSpPr>
            <p:cNvPr id="21" name="Freeform 21">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grpFill/>
            <a:ln>
              <a:noFill/>
            </a:ln>
          </p:spPr>
        </p:sp>
        <p:sp>
          <p:nvSpPr>
            <p:cNvPr id="22" name="Freeform 22">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grpFill/>
            <a:ln>
              <a:noFill/>
            </a:ln>
          </p:spPr>
        </p:sp>
      </p:grpSp>
      <p:cxnSp>
        <p:nvCxnSpPr>
          <p:cNvPr id="24" name="Straight Connector 23">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71831"/>
            <a:ext cx="0" cy="3200400"/>
          </a:xfrm>
          <a:prstGeom prst="line">
            <a:avLst/>
          </a:prstGeom>
          <a:ln w="15875">
            <a:solidFill>
              <a:schemeClr val="accent4"/>
            </a:solidFill>
          </a:ln>
        </p:spPr>
        <p:style>
          <a:lnRef idx="1">
            <a:schemeClr val="accent1"/>
          </a:lnRef>
          <a:fillRef idx="0">
            <a:schemeClr val="accent1"/>
          </a:fillRef>
          <a:effectRef idx="0">
            <a:schemeClr val="accent1"/>
          </a:effectRef>
          <a:fontRef idx="minor">
            <a:schemeClr val="tx1"/>
          </a:fontRef>
        </p:style>
      </p:cxnSp>
      <p:sp>
        <p:nvSpPr>
          <p:cNvPr id="26" name="Rectangle 25">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ชื่อเรื่อง 1">
            <a:extLst>
              <a:ext uri="{FF2B5EF4-FFF2-40B4-BE49-F238E27FC236}">
                <a16:creationId xmlns:a16="http://schemas.microsoft.com/office/drawing/2014/main" id="{98F4F41F-0933-405B-AB25-51AA2A23111C}"/>
              </a:ext>
            </a:extLst>
          </p:cNvPr>
          <p:cNvSpPr>
            <a:spLocks noGrp="1"/>
          </p:cNvSpPr>
          <p:nvPr>
            <p:ph type="title"/>
          </p:nvPr>
        </p:nvSpPr>
        <p:spPr>
          <a:xfrm>
            <a:off x="1046019" y="942108"/>
            <a:ext cx="3256550" cy="4969113"/>
          </a:xfrm>
        </p:spPr>
        <p:txBody>
          <a:bodyPr anchor="ctr">
            <a:normAutofit/>
          </a:bodyPr>
          <a:lstStyle/>
          <a:p>
            <a:r>
              <a:rPr lang="en-US">
                <a:solidFill>
                  <a:schemeClr val="tx2">
                    <a:lumMod val="75000"/>
                  </a:schemeClr>
                </a:solidFill>
              </a:rPr>
              <a:t>Traditional Structure</a:t>
            </a:r>
          </a:p>
        </p:txBody>
      </p:sp>
      <p:sp>
        <p:nvSpPr>
          <p:cNvPr id="3" name="ตัวแทนเนื้อหา 2">
            <a:extLst>
              <a:ext uri="{FF2B5EF4-FFF2-40B4-BE49-F238E27FC236}">
                <a16:creationId xmlns:a16="http://schemas.microsoft.com/office/drawing/2014/main" id="{1FBC81C1-A87B-4481-B23A-5D07D4BAA9F6}"/>
              </a:ext>
            </a:extLst>
          </p:cNvPr>
          <p:cNvSpPr>
            <a:spLocks noGrp="1"/>
          </p:cNvSpPr>
          <p:nvPr>
            <p:ph idx="1"/>
          </p:nvPr>
        </p:nvSpPr>
        <p:spPr>
          <a:xfrm>
            <a:off x="5049062" y="942108"/>
            <a:ext cx="6455549" cy="4969114"/>
          </a:xfrm>
        </p:spPr>
        <p:txBody>
          <a:bodyPr anchor="ctr">
            <a:normAutofit/>
          </a:bodyPr>
          <a:lstStyle/>
          <a:p>
            <a:r>
              <a:rPr lang="en-US">
                <a:solidFill>
                  <a:schemeClr val="tx2">
                    <a:lumMod val="75000"/>
                  </a:schemeClr>
                </a:solidFill>
              </a:rPr>
              <a:t>Palatine Law (1805)</a:t>
            </a:r>
          </a:p>
          <a:p>
            <a:r>
              <a:rPr lang="en-US">
                <a:solidFill>
                  <a:schemeClr val="tx2">
                    <a:lumMod val="75000"/>
                  </a:schemeClr>
                </a:solidFill>
              </a:rPr>
              <a:t>Twenty semi-independent vassal states with its own hereditary rulers recognized by the Thai capital. They offered the symbolic tribute to the Thai capital.</a:t>
            </a:r>
          </a:p>
          <a:p>
            <a:r>
              <a:rPr lang="en-US">
                <a:solidFill>
                  <a:schemeClr val="tx2">
                    <a:lumMod val="75000"/>
                  </a:schemeClr>
                </a:solidFill>
              </a:rPr>
              <a:t>Luang Phra Bang, Phu Khieu, Suvannaphum</a:t>
            </a:r>
          </a:p>
          <a:p>
            <a:r>
              <a:rPr lang="en-US">
                <a:solidFill>
                  <a:schemeClr val="tx2">
                    <a:lumMod val="75000"/>
                  </a:schemeClr>
                </a:solidFill>
              </a:rPr>
              <a:t>Muang Lom (Lomsak) was a small state ruled by a littleking who maintains friendly relations with Siam by sending yearly tribute in the form of local products</a:t>
            </a:r>
          </a:p>
          <a:p>
            <a:endParaRPr lang="en-US">
              <a:solidFill>
                <a:schemeClr val="tx2">
                  <a:lumMod val="75000"/>
                </a:schemeClr>
              </a:solidFill>
            </a:endParaRPr>
          </a:p>
        </p:txBody>
      </p:sp>
    </p:spTree>
    <p:extLst>
      <p:ext uri="{BB962C8B-B14F-4D97-AF65-F5344CB8AC3E}">
        <p14:creationId xmlns:p14="http://schemas.microsoft.com/office/powerpoint/2010/main" val="39146389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ตัวแทนเนื้อหา 4"/>
          <p:cNvPicPr>
            <a:picLocks noChangeAspect="1"/>
          </p:cNvPicPr>
          <p:nvPr/>
        </p:nvPicPr>
        <p:blipFill>
          <a:blip r:embed="rId2"/>
          <a:stretch>
            <a:fillRect/>
          </a:stretch>
        </p:blipFill>
        <p:spPr>
          <a:xfrm>
            <a:off x="6771108" y="645106"/>
            <a:ext cx="4093243" cy="5247747"/>
          </a:xfrm>
          <a:prstGeom prst="rect">
            <a:avLst/>
          </a:prstGeom>
        </p:spPr>
      </p:pic>
      <p:sp>
        <p:nvSpPr>
          <p:cNvPr id="2" name="ชื่อเรื่อง 1">
            <a:extLst>
              <a:ext uri="{FF2B5EF4-FFF2-40B4-BE49-F238E27FC236}">
                <a16:creationId xmlns:a16="http://schemas.microsoft.com/office/drawing/2014/main" id="{EE63E554-5702-4B4F-95C1-752C5101B713}"/>
              </a:ext>
            </a:extLst>
          </p:cNvPr>
          <p:cNvSpPr>
            <a:spLocks noGrp="1"/>
          </p:cNvSpPr>
          <p:nvPr>
            <p:ph type="title"/>
          </p:nvPr>
        </p:nvSpPr>
        <p:spPr>
          <a:xfrm>
            <a:off x="1687669" y="624110"/>
            <a:ext cx="4137059" cy="1280890"/>
          </a:xfrm>
        </p:spPr>
        <p:txBody>
          <a:bodyPr>
            <a:normAutofit/>
          </a:bodyPr>
          <a:lstStyle/>
          <a:p>
            <a:r>
              <a:rPr lang="en-US" sz="3200" dirty="0"/>
              <a:t>Vassal States</a:t>
            </a:r>
          </a:p>
        </p:txBody>
      </p:sp>
      <p:sp>
        <p:nvSpPr>
          <p:cNvPr id="10" name="Content Placeholder 9"/>
          <p:cNvSpPr>
            <a:spLocks noGrp="1"/>
          </p:cNvSpPr>
          <p:nvPr>
            <p:ph idx="1"/>
          </p:nvPr>
        </p:nvSpPr>
        <p:spPr>
          <a:xfrm>
            <a:off x="1683956" y="2133600"/>
            <a:ext cx="4140772" cy="3777622"/>
          </a:xfrm>
        </p:spPr>
        <p:txBody>
          <a:bodyPr>
            <a:normAutofit/>
          </a:bodyPr>
          <a:lstStyle/>
          <a:p>
            <a:endParaRPr lang="en-US" sz="1600">
              <a:solidFill>
                <a:srgbClr val="000000"/>
              </a:solidFill>
            </a:endParaRPr>
          </a:p>
        </p:txBody>
      </p:sp>
    </p:spTree>
    <p:extLst>
      <p:ext uri="{BB962C8B-B14F-4D97-AF65-F5344CB8AC3E}">
        <p14:creationId xmlns:p14="http://schemas.microsoft.com/office/powerpoint/2010/main" val="42033722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57E87EA4-36CE-4A25-97B6-F7E868CB167B}"/>
              </a:ext>
            </a:extLst>
          </p:cNvPr>
          <p:cNvSpPr>
            <a:spLocks noGrp="1"/>
          </p:cNvSpPr>
          <p:nvPr>
            <p:ph type="title"/>
          </p:nvPr>
        </p:nvSpPr>
        <p:spPr/>
        <p:txBody>
          <a:bodyPr/>
          <a:lstStyle/>
          <a:p>
            <a:endParaRPr lang="en-US"/>
          </a:p>
        </p:txBody>
      </p:sp>
      <p:sp>
        <p:nvSpPr>
          <p:cNvPr id="3" name="ตัวแทนเนื้อหา 2">
            <a:extLst>
              <a:ext uri="{FF2B5EF4-FFF2-40B4-BE49-F238E27FC236}">
                <a16:creationId xmlns:a16="http://schemas.microsoft.com/office/drawing/2014/main" id="{0EC7B214-4FE7-4FD2-BF4E-7535286A6E2D}"/>
              </a:ext>
            </a:extLst>
          </p:cNvPr>
          <p:cNvSpPr>
            <a:spLocks noGrp="1"/>
          </p:cNvSpPr>
          <p:nvPr>
            <p:ph idx="1"/>
          </p:nvPr>
        </p:nvSpPr>
        <p:spPr/>
        <p:txBody>
          <a:bodyPr/>
          <a:lstStyle/>
          <a:p>
            <a:r>
              <a:rPr lang="en-US" dirty="0"/>
              <a:t>Inner province of the Kingdom grouped according to their status as first, second, third, and fourth class provinces. The rulers drank the oath water</a:t>
            </a:r>
          </a:p>
          <a:p>
            <a:r>
              <a:rPr lang="en-US" dirty="0"/>
              <a:t>First class: </a:t>
            </a:r>
            <a:r>
              <a:rPr lang="en-US" dirty="0" err="1"/>
              <a:t>Phisanulok</a:t>
            </a:r>
            <a:r>
              <a:rPr lang="en-US" dirty="0"/>
              <a:t>, Nakhon Sri </a:t>
            </a:r>
            <a:r>
              <a:rPr lang="en-US" dirty="0" err="1"/>
              <a:t>Thammarat</a:t>
            </a:r>
            <a:endParaRPr lang="en-US" dirty="0"/>
          </a:p>
          <a:p>
            <a:r>
              <a:rPr lang="en-US" dirty="0"/>
              <a:t>Second class: </a:t>
            </a:r>
            <a:r>
              <a:rPr lang="en-US" dirty="0" err="1"/>
              <a:t>Sawankhaloke</a:t>
            </a:r>
            <a:r>
              <a:rPr lang="en-US" dirty="0"/>
              <a:t>, </a:t>
            </a:r>
            <a:r>
              <a:rPr lang="en-US" dirty="0" err="1"/>
              <a:t>Sukhothai</a:t>
            </a:r>
            <a:r>
              <a:rPr lang="en-US" dirty="0"/>
              <a:t>, </a:t>
            </a:r>
            <a:r>
              <a:rPr lang="en-US" dirty="0" err="1"/>
              <a:t>Kampheng</a:t>
            </a:r>
            <a:r>
              <a:rPr lang="en-US" dirty="0"/>
              <a:t> </a:t>
            </a:r>
            <a:r>
              <a:rPr lang="en-US" dirty="0" err="1"/>
              <a:t>Phet</a:t>
            </a:r>
            <a:r>
              <a:rPr lang="en-US" dirty="0"/>
              <a:t>, </a:t>
            </a:r>
            <a:r>
              <a:rPr lang="en-US" dirty="0" err="1"/>
              <a:t>Pechabun</a:t>
            </a:r>
            <a:r>
              <a:rPr lang="en-US" dirty="0"/>
              <a:t>, </a:t>
            </a:r>
            <a:r>
              <a:rPr lang="en-US" dirty="0" err="1"/>
              <a:t>Nakorn</a:t>
            </a:r>
            <a:r>
              <a:rPr lang="en-US" dirty="0"/>
              <a:t> </a:t>
            </a:r>
            <a:r>
              <a:rPr lang="en-US" dirty="0" err="1"/>
              <a:t>Rachasima</a:t>
            </a:r>
            <a:endParaRPr lang="en-US" dirty="0"/>
          </a:p>
          <a:p>
            <a:r>
              <a:rPr lang="en-US" dirty="0"/>
              <a:t>Third class: </a:t>
            </a:r>
            <a:r>
              <a:rPr lang="en-US" dirty="0" err="1"/>
              <a:t>Phichai</a:t>
            </a:r>
            <a:r>
              <a:rPr lang="en-US" dirty="0"/>
              <a:t>, </a:t>
            </a:r>
            <a:r>
              <a:rPr lang="en-US" dirty="0" err="1"/>
              <a:t>Pichit,Nakhon</a:t>
            </a:r>
            <a:r>
              <a:rPr lang="en-US" dirty="0"/>
              <a:t> </a:t>
            </a:r>
            <a:r>
              <a:rPr lang="en-US" dirty="0" err="1"/>
              <a:t>Sawan</a:t>
            </a:r>
            <a:r>
              <a:rPr lang="en-US" dirty="0"/>
              <a:t>, </a:t>
            </a:r>
            <a:r>
              <a:rPr lang="en-US" dirty="0" err="1"/>
              <a:t>Chantaburi</a:t>
            </a:r>
            <a:r>
              <a:rPr lang="en-US" dirty="0"/>
              <a:t>, </a:t>
            </a:r>
            <a:r>
              <a:rPr lang="en-US" dirty="0" err="1"/>
              <a:t>Phathalung</a:t>
            </a:r>
            <a:r>
              <a:rPr lang="en-US" dirty="0"/>
              <a:t>, </a:t>
            </a:r>
            <a:r>
              <a:rPr lang="en-US" dirty="0" err="1"/>
              <a:t>Chumphon</a:t>
            </a:r>
            <a:r>
              <a:rPr lang="en-US" dirty="0"/>
              <a:t>.</a:t>
            </a:r>
          </a:p>
          <a:p>
            <a:r>
              <a:rPr lang="en-US" dirty="0"/>
              <a:t>Fourth class: 34 provinces near capital and around Gulf of Siam, such as, </a:t>
            </a:r>
            <a:r>
              <a:rPr lang="en-US" dirty="0" err="1"/>
              <a:t>Chaibadan</a:t>
            </a:r>
            <a:r>
              <a:rPr lang="en-US" dirty="0"/>
              <a:t>. </a:t>
            </a:r>
            <a:r>
              <a:rPr lang="en-US" dirty="0" err="1"/>
              <a:t>Inth</a:t>
            </a:r>
            <a:r>
              <a:rPr lang="en-US" dirty="0"/>
              <a:t>, </a:t>
            </a:r>
            <a:r>
              <a:rPr lang="en-US" dirty="0" err="1"/>
              <a:t>Kuy</a:t>
            </a:r>
            <a:r>
              <a:rPr lang="en-US" dirty="0"/>
              <a:t>, </a:t>
            </a:r>
            <a:r>
              <a:rPr lang="en-US" dirty="0" err="1"/>
              <a:t>manarom</a:t>
            </a:r>
            <a:r>
              <a:rPr lang="en-US" dirty="0"/>
              <a:t>, </a:t>
            </a:r>
            <a:r>
              <a:rPr lang="en-US" dirty="0" err="1"/>
              <a:t>Pranburi</a:t>
            </a:r>
            <a:r>
              <a:rPr lang="en-US" dirty="0"/>
              <a:t>, </a:t>
            </a:r>
            <a:r>
              <a:rPr lang="en-US" dirty="0" err="1"/>
              <a:t>Paknam</a:t>
            </a:r>
            <a:r>
              <a:rPr lang="en-US" dirty="0"/>
              <a:t>, Mae Klong, </a:t>
            </a:r>
            <a:r>
              <a:rPr lang="en-US" dirty="0" err="1"/>
              <a:t>Tha</a:t>
            </a:r>
            <a:r>
              <a:rPr lang="en-US" dirty="0"/>
              <a:t> Chin.</a:t>
            </a:r>
          </a:p>
        </p:txBody>
      </p:sp>
    </p:spTree>
    <p:extLst>
      <p:ext uri="{BB962C8B-B14F-4D97-AF65-F5344CB8AC3E}">
        <p14:creationId xmlns:p14="http://schemas.microsoft.com/office/powerpoint/2010/main" val="20096153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CA3BEE75-8371-4261-9D01-26558A434FC9}"/>
              </a:ext>
            </a:extLst>
          </p:cNvPr>
          <p:cNvSpPr>
            <a:spLocks noGrp="1"/>
          </p:cNvSpPr>
          <p:nvPr>
            <p:ph type="title"/>
          </p:nvPr>
        </p:nvSpPr>
        <p:spPr/>
        <p:txBody>
          <a:bodyPr/>
          <a:lstStyle/>
          <a:p>
            <a:r>
              <a:rPr lang="en-US" dirty="0"/>
              <a:t>Administration of the provinces</a:t>
            </a:r>
          </a:p>
        </p:txBody>
      </p:sp>
      <p:sp>
        <p:nvSpPr>
          <p:cNvPr id="3" name="ตัวแทนเนื้อหา 2">
            <a:extLst>
              <a:ext uri="{FF2B5EF4-FFF2-40B4-BE49-F238E27FC236}">
                <a16:creationId xmlns:a16="http://schemas.microsoft.com/office/drawing/2014/main" id="{E3AE1075-9B0C-487C-BA5D-A56439A520DA}"/>
              </a:ext>
            </a:extLst>
          </p:cNvPr>
          <p:cNvSpPr>
            <a:spLocks noGrp="1"/>
          </p:cNvSpPr>
          <p:nvPr>
            <p:ph idx="1"/>
          </p:nvPr>
        </p:nvSpPr>
        <p:spPr/>
        <p:txBody>
          <a:bodyPr/>
          <a:lstStyle/>
          <a:p>
            <a:r>
              <a:rPr lang="en-US" dirty="0"/>
              <a:t>Administration of the provinces was divided among three of the six ministries.</a:t>
            </a:r>
          </a:p>
          <a:p>
            <a:r>
              <a:rPr lang="en-US" dirty="0" err="1"/>
              <a:t>Mahat</a:t>
            </a:r>
            <a:r>
              <a:rPr lang="en-US" dirty="0"/>
              <a:t> Thai is the Ministry of the North</a:t>
            </a:r>
          </a:p>
          <a:p>
            <a:r>
              <a:rPr lang="en-US" dirty="0" err="1"/>
              <a:t>Kalahom</a:t>
            </a:r>
            <a:r>
              <a:rPr lang="en-US" dirty="0"/>
              <a:t> is the Ministry of the South (</a:t>
            </a:r>
            <a:r>
              <a:rPr lang="en-US" dirty="0" err="1"/>
              <a:t>Kanchanaburi</a:t>
            </a:r>
            <a:r>
              <a:rPr lang="en-US" dirty="0"/>
              <a:t> and province from </a:t>
            </a:r>
            <a:r>
              <a:rPr lang="en-US" dirty="0" err="1"/>
              <a:t>Phetburi</a:t>
            </a:r>
            <a:r>
              <a:rPr lang="en-US" dirty="0"/>
              <a:t> southwards.)</a:t>
            </a:r>
          </a:p>
          <a:p>
            <a:r>
              <a:rPr lang="en-US" dirty="0" err="1"/>
              <a:t>Khlang</a:t>
            </a:r>
            <a:r>
              <a:rPr lang="en-US" dirty="0"/>
              <a:t> is the Ministry of the East side of the Gulf of Thailand and </a:t>
            </a:r>
            <a:r>
              <a:rPr lang="en-US" dirty="0" err="1"/>
              <a:t>Krom</a:t>
            </a:r>
            <a:r>
              <a:rPr lang="en-US" dirty="0"/>
              <a:t> </a:t>
            </a:r>
            <a:r>
              <a:rPr lang="en-US" dirty="0" err="1"/>
              <a:t>Tha</a:t>
            </a:r>
            <a:r>
              <a:rPr lang="en-US" dirty="0"/>
              <a:t> is in charge of province administration and foreign affairs.</a:t>
            </a:r>
          </a:p>
        </p:txBody>
      </p:sp>
    </p:spTree>
    <p:extLst>
      <p:ext uri="{BB962C8B-B14F-4D97-AF65-F5344CB8AC3E}">
        <p14:creationId xmlns:p14="http://schemas.microsoft.com/office/powerpoint/2010/main" val="31316497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99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6009967" y="0"/>
            <a:ext cx="6176982" cy="6853245"/>
            <a:chOff x="2487613" y="285750"/>
            <a:chExt cx="2428876" cy="5654676"/>
          </a:xfrm>
          <a:solidFill>
            <a:schemeClr val="bg1">
              <a:alpha val="30000"/>
            </a:schemeClr>
          </a:solidFill>
        </p:grpSpPr>
        <p:sp>
          <p:nvSpPr>
            <p:cNvPr id="11" name="Freeform 11">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grpFill/>
            <a:ln>
              <a:noFill/>
            </a:ln>
          </p:spPr>
        </p:sp>
        <p:sp>
          <p:nvSpPr>
            <p:cNvPr id="12" name="Freeform 12">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grpFill/>
            <a:ln>
              <a:noFill/>
            </a:ln>
          </p:spPr>
        </p:sp>
        <p:sp>
          <p:nvSpPr>
            <p:cNvPr id="13" name="Freeform 13">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grpFill/>
            <a:ln>
              <a:noFill/>
            </a:ln>
          </p:spPr>
        </p:sp>
        <p:sp>
          <p:nvSpPr>
            <p:cNvPr id="14" name="Freeform 14">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grpFill/>
            <a:ln>
              <a:noFill/>
            </a:ln>
          </p:spPr>
        </p:sp>
        <p:sp>
          <p:nvSpPr>
            <p:cNvPr id="15" name="Freeform 15">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grpFill/>
            <a:ln>
              <a:noFill/>
            </a:ln>
          </p:spPr>
        </p:sp>
        <p:sp>
          <p:nvSpPr>
            <p:cNvPr id="16" name="Freeform 16">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grpFill/>
            <a:ln>
              <a:noFill/>
            </a:ln>
          </p:spPr>
        </p:sp>
        <p:sp>
          <p:nvSpPr>
            <p:cNvPr id="17" name="Freeform 17">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grpFill/>
            <a:ln>
              <a:noFill/>
            </a:ln>
          </p:spPr>
        </p:sp>
        <p:sp>
          <p:nvSpPr>
            <p:cNvPr id="18" name="Freeform 18">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grpFill/>
            <a:ln>
              <a:noFill/>
            </a:ln>
          </p:spPr>
        </p:sp>
        <p:sp>
          <p:nvSpPr>
            <p:cNvPr id="19" name="Freeform 19">
              <a:extLst/>
            </p:cNvPr>
            <p:cNvSpPr/>
            <p:nvPr>
              <p:extLst>
                <p:ext uri="{386F3935-93C4-4BCD-93E2-E3B085C9AB24}">
                  <p16:designElem xmlns:p16="http://schemas.microsoft.com/office/powerpoint/2015/main" val="1"/>
                </p:ext>
              </p:extLst>
            </p:nvPr>
          </p:nvSpPr>
          <p:spPr bwMode="auto">
            <a:xfrm>
              <a:off x="3148014" y="468286"/>
              <a:ext cx="1768475" cy="4262464"/>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grpFill/>
            <a:ln>
              <a:noFill/>
            </a:ln>
          </p:spPr>
        </p:sp>
        <p:sp>
          <p:nvSpPr>
            <p:cNvPr id="20" name="Freeform 20">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grpFill/>
            <a:ln>
              <a:noFill/>
            </a:ln>
          </p:spPr>
        </p:sp>
        <p:sp>
          <p:nvSpPr>
            <p:cNvPr id="21" name="Freeform 21">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grpFill/>
            <a:ln>
              <a:noFill/>
            </a:ln>
          </p:spPr>
        </p:sp>
        <p:sp>
          <p:nvSpPr>
            <p:cNvPr id="22" name="Freeform 22">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grpFill/>
            <a:ln>
              <a:noFill/>
            </a:ln>
          </p:spPr>
        </p:sp>
      </p:grpSp>
      <p:cxnSp>
        <p:nvCxnSpPr>
          <p:cNvPr id="24" name="Straight Connector 23">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71831"/>
            <a:ext cx="0" cy="3200400"/>
          </a:xfrm>
          <a:prstGeom prst="line">
            <a:avLst/>
          </a:prstGeom>
          <a:ln w="15875">
            <a:solidFill>
              <a:schemeClr val="accent4"/>
            </a:solidFill>
          </a:ln>
        </p:spPr>
        <p:style>
          <a:lnRef idx="1">
            <a:schemeClr val="accent1"/>
          </a:lnRef>
          <a:fillRef idx="0">
            <a:schemeClr val="accent1"/>
          </a:fillRef>
          <a:effectRef idx="0">
            <a:schemeClr val="accent1"/>
          </a:effectRef>
          <a:fontRef idx="minor">
            <a:schemeClr val="tx1"/>
          </a:fontRef>
        </p:style>
      </p:cxnSp>
      <p:sp>
        <p:nvSpPr>
          <p:cNvPr id="26" name="Rectangle 25">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ชื่อเรื่อง 1">
            <a:extLst>
              <a:ext uri="{FF2B5EF4-FFF2-40B4-BE49-F238E27FC236}">
                <a16:creationId xmlns:a16="http://schemas.microsoft.com/office/drawing/2014/main" id="{99F0EB1F-BA5C-4062-934B-98320B5E8B5C}"/>
              </a:ext>
            </a:extLst>
          </p:cNvPr>
          <p:cNvSpPr>
            <a:spLocks noGrp="1"/>
          </p:cNvSpPr>
          <p:nvPr>
            <p:ph type="title"/>
          </p:nvPr>
        </p:nvSpPr>
        <p:spPr>
          <a:xfrm>
            <a:off x="1046019" y="942108"/>
            <a:ext cx="3256550" cy="4969113"/>
          </a:xfrm>
        </p:spPr>
        <p:txBody>
          <a:bodyPr anchor="ctr">
            <a:normAutofit/>
          </a:bodyPr>
          <a:lstStyle/>
          <a:p>
            <a:r>
              <a:rPr lang="en-US">
                <a:solidFill>
                  <a:schemeClr val="tx2">
                    <a:lumMod val="75000"/>
                  </a:schemeClr>
                </a:solidFill>
              </a:rPr>
              <a:t>Local Ruling Families</a:t>
            </a:r>
          </a:p>
        </p:txBody>
      </p:sp>
      <p:sp>
        <p:nvSpPr>
          <p:cNvPr id="3" name="ตัวแทนเนื้อหา 2">
            <a:extLst>
              <a:ext uri="{FF2B5EF4-FFF2-40B4-BE49-F238E27FC236}">
                <a16:creationId xmlns:a16="http://schemas.microsoft.com/office/drawing/2014/main" id="{C9B41720-2D7C-496D-8B36-283DA6449031}"/>
              </a:ext>
            </a:extLst>
          </p:cNvPr>
          <p:cNvSpPr>
            <a:spLocks noGrp="1"/>
          </p:cNvSpPr>
          <p:nvPr>
            <p:ph idx="1"/>
          </p:nvPr>
        </p:nvSpPr>
        <p:spPr>
          <a:xfrm>
            <a:off x="5049062" y="942108"/>
            <a:ext cx="6455549" cy="4969114"/>
          </a:xfrm>
        </p:spPr>
        <p:txBody>
          <a:bodyPr anchor="ctr">
            <a:normAutofit/>
          </a:bodyPr>
          <a:lstStyle/>
          <a:p>
            <a:r>
              <a:rPr lang="en-US" dirty="0" err="1">
                <a:solidFill>
                  <a:schemeClr val="tx2">
                    <a:lumMod val="75000"/>
                  </a:schemeClr>
                </a:solidFill>
              </a:rPr>
              <a:t>Chaiyaphum</a:t>
            </a:r>
            <a:endParaRPr lang="en-US" dirty="0">
              <a:solidFill>
                <a:schemeClr val="tx2">
                  <a:lumMod val="75000"/>
                </a:schemeClr>
              </a:solidFill>
            </a:endParaRPr>
          </a:p>
          <a:p>
            <a:pPr lvl="1"/>
            <a:r>
              <a:rPr lang="en-US" dirty="0">
                <a:solidFill>
                  <a:schemeClr val="tx2">
                    <a:lumMod val="75000"/>
                  </a:schemeClr>
                </a:solidFill>
              </a:rPr>
              <a:t>Settled by people from Vientiane in 1817</a:t>
            </a:r>
          </a:p>
          <a:p>
            <a:pPr lvl="1"/>
            <a:r>
              <a:rPr lang="en-US" dirty="0">
                <a:solidFill>
                  <a:schemeClr val="tx2">
                    <a:lumMod val="75000"/>
                  </a:schemeClr>
                </a:solidFill>
              </a:rPr>
              <a:t>Started to send tribute to King Rama Ii and III </a:t>
            </a:r>
          </a:p>
          <a:p>
            <a:pPr lvl="1"/>
            <a:r>
              <a:rPr lang="en-US" dirty="0">
                <a:solidFill>
                  <a:schemeClr val="tx2">
                    <a:lumMod val="75000"/>
                  </a:schemeClr>
                </a:solidFill>
              </a:rPr>
              <a:t>In 1828 became </a:t>
            </a:r>
            <a:r>
              <a:rPr lang="en-US" dirty="0" err="1">
                <a:solidFill>
                  <a:schemeClr val="tx2">
                    <a:lumMod val="75000"/>
                  </a:schemeClr>
                </a:solidFill>
              </a:rPr>
              <a:t>provice</a:t>
            </a:r>
            <a:r>
              <a:rPr lang="en-US" dirty="0">
                <a:solidFill>
                  <a:schemeClr val="tx2">
                    <a:lumMod val="75000"/>
                  </a:schemeClr>
                </a:solidFill>
              </a:rPr>
              <a:t> of Siam Kingdom and got title of Phraya </a:t>
            </a:r>
            <a:r>
              <a:rPr lang="en-US" dirty="0" err="1">
                <a:solidFill>
                  <a:schemeClr val="tx2">
                    <a:lumMod val="75000"/>
                  </a:schemeClr>
                </a:solidFill>
              </a:rPr>
              <a:t>Phakdi</a:t>
            </a:r>
            <a:r>
              <a:rPr lang="en-US" dirty="0">
                <a:solidFill>
                  <a:schemeClr val="tx2">
                    <a:lumMod val="75000"/>
                  </a:schemeClr>
                </a:solidFill>
              </a:rPr>
              <a:t> </a:t>
            </a:r>
            <a:r>
              <a:rPr lang="en-US" dirty="0" err="1">
                <a:solidFill>
                  <a:schemeClr val="tx2">
                    <a:lumMod val="75000"/>
                  </a:schemeClr>
                </a:solidFill>
              </a:rPr>
              <a:t>Chumphon</a:t>
            </a:r>
            <a:r>
              <a:rPr lang="en-US" dirty="0">
                <a:solidFill>
                  <a:schemeClr val="tx2">
                    <a:lumMod val="75000"/>
                  </a:schemeClr>
                </a:solidFill>
              </a:rPr>
              <a:t>.</a:t>
            </a:r>
          </a:p>
          <a:p>
            <a:pPr lvl="1"/>
            <a:r>
              <a:rPr lang="en-US" dirty="0">
                <a:solidFill>
                  <a:schemeClr val="tx2">
                    <a:lumMod val="75000"/>
                  </a:schemeClr>
                </a:solidFill>
              </a:rPr>
              <a:t>In 1897, ruler was replaced by Royal Commissioner from Bangkok.</a:t>
            </a:r>
          </a:p>
        </p:txBody>
      </p:sp>
    </p:spTree>
    <p:extLst>
      <p:ext uri="{BB962C8B-B14F-4D97-AF65-F5344CB8AC3E}">
        <p14:creationId xmlns:p14="http://schemas.microsoft.com/office/powerpoint/2010/main" val="39483910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99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6009967" y="0"/>
            <a:ext cx="6176982" cy="6853245"/>
            <a:chOff x="2487613" y="285750"/>
            <a:chExt cx="2428876" cy="5654676"/>
          </a:xfrm>
          <a:solidFill>
            <a:schemeClr val="bg1">
              <a:alpha val="30000"/>
            </a:schemeClr>
          </a:solidFill>
        </p:grpSpPr>
        <p:sp>
          <p:nvSpPr>
            <p:cNvPr id="11" name="Freeform 11">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grpFill/>
            <a:ln>
              <a:noFill/>
            </a:ln>
          </p:spPr>
        </p:sp>
        <p:sp>
          <p:nvSpPr>
            <p:cNvPr id="12" name="Freeform 12">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grpFill/>
            <a:ln>
              <a:noFill/>
            </a:ln>
          </p:spPr>
        </p:sp>
        <p:sp>
          <p:nvSpPr>
            <p:cNvPr id="13" name="Freeform 13">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grpFill/>
            <a:ln>
              <a:noFill/>
            </a:ln>
          </p:spPr>
        </p:sp>
        <p:sp>
          <p:nvSpPr>
            <p:cNvPr id="14" name="Freeform 14">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grpFill/>
            <a:ln>
              <a:noFill/>
            </a:ln>
          </p:spPr>
        </p:sp>
        <p:sp>
          <p:nvSpPr>
            <p:cNvPr id="15" name="Freeform 15">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grpFill/>
            <a:ln>
              <a:noFill/>
            </a:ln>
          </p:spPr>
        </p:sp>
        <p:sp>
          <p:nvSpPr>
            <p:cNvPr id="16" name="Freeform 16">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grpFill/>
            <a:ln>
              <a:noFill/>
            </a:ln>
          </p:spPr>
        </p:sp>
        <p:sp>
          <p:nvSpPr>
            <p:cNvPr id="17" name="Freeform 17">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grpFill/>
            <a:ln>
              <a:noFill/>
            </a:ln>
          </p:spPr>
        </p:sp>
        <p:sp>
          <p:nvSpPr>
            <p:cNvPr id="18" name="Freeform 18">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grpFill/>
            <a:ln>
              <a:noFill/>
            </a:ln>
          </p:spPr>
        </p:sp>
        <p:sp>
          <p:nvSpPr>
            <p:cNvPr id="19" name="Freeform 19">
              <a:extLst/>
            </p:cNvPr>
            <p:cNvSpPr/>
            <p:nvPr>
              <p:extLst>
                <p:ext uri="{386F3935-93C4-4BCD-93E2-E3B085C9AB24}">
                  <p16:designElem xmlns:p16="http://schemas.microsoft.com/office/powerpoint/2015/main" val="1"/>
                </p:ext>
              </p:extLst>
            </p:nvPr>
          </p:nvSpPr>
          <p:spPr bwMode="auto">
            <a:xfrm>
              <a:off x="3148014" y="468286"/>
              <a:ext cx="1768475" cy="4262464"/>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grpFill/>
            <a:ln>
              <a:noFill/>
            </a:ln>
          </p:spPr>
        </p:sp>
        <p:sp>
          <p:nvSpPr>
            <p:cNvPr id="20" name="Freeform 20">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grpFill/>
            <a:ln>
              <a:noFill/>
            </a:ln>
          </p:spPr>
        </p:sp>
        <p:sp>
          <p:nvSpPr>
            <p:cNvPr id="21" name="Freeform 21">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grpFill/>
            <a:ln>
              <a:noFill/>
            </a:ln>
          </p:spPr>
        </p:sp>
        <p:sp>
          <p:nvSpPr>
            <p:cNvPr id="22" name="Freeform 22">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grpFill/>
            <a:ln>
              <a:noFill/>
            </a:ln>
          </p:spPr>
        </p:sp>
      </p:grpSp>
      <p:cxnSp>
        <p:nvCxnSpPr>
          <p:cNvPr id="24" name="Straight Connector 23">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71831"/>
            <a:ext cx="0" cy="3200400"/>
          </a:xfrm>
          <a:prstGeom prst="line">
            <a:avLst/>
          </a:prstGeom>
          <a:ln w="15875">
            <a:solidFill>
              <a:schemeClr val="accent4"/>
            </a:solidFill>
          </a:ln>
        </p:spPr>
        <p:style>
          <a:lnRef idx="1">
            <a:schemeClr val="accent1"/>
          </a:lnRef>
          <a:fillRef idx="0">
            <a:schemeClr val="accent1"/>
          </a:fillRef>
          <a:effectRef idx="0">
            <a:schemeClr val="accent1"/>
          </a:effectRef>
          <a:fontRef idx="minor">
            <a:schemeClr val="tx1"/>
          </a:fontRef>
        </p:style>
      </p:cxnSp>
      <p:sp>
        <p:nvSpPr>
          <p:cNvPr id="26" name="Rectangle 25">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ชื่อเรื่อง 1">
            <a:extLst>
              <a:ext uri="{FF2B5EF4-FFF2-40B4-BE49-F238E27FC236}">
                <a16:creationId xmlns:a16="http://schemas.microsoft.com/office/drawing/2014/main" id="{6DC8CD50-4398-4DED-AC55-4C92768E327D}"/>
              </a:ext>
            </a:extLst>
          </p:cNvPr>
          <p:cNvSpPr>
            <a:spLocks noGrp="1"/>
          </p:cNvSpPr>
          <p:nvPr>
            <p:ph type="title"/>
          </p:nvPr>
        </p:nvSpPr>
        <p:spPr>
          <a:xfrm>
            <a:off x="1046019" y="942108"/>
            <a:ext cx="3256550" cy="4969113"/>
          </a:xfrm>
        </p:spPr>
        <p:txBody>
          <a:bodyPr anchor="ctr">
            <a:normAutofit/>
          </a:bodyPr>
          <a:lstStyle/>
          <a:p>
            <a:r>
              <a:rPr lang="en-US" dirty="0">
                <a:solidFill>
                  <a:schemeClr val="tx2">
                    <a:lumMod val="75000"/>
                  </a:schemeClr>
                </a:solidFill>
              </a:rPr>
              <a:t>Nakhon Sri </a:t>
            </a:r>
            <a:r>
              <a:rPr lang="en-US" dirty="0" err="1">
                <a:solidFill>
                  <a:schemeClr val="tx2">
                    <a:lumMod val="75000"/>
                  </a:schemeClr>
                </a:solidFill>
              </a:rPr>
              <a:t>Thammarat</a:t>
            </a:r>
            <a:endParaRPr lang="en-US" dirty="0">
              <a:solidFill>
                <a:schemeClr val="tx2">
                  <a:lumMod val="75000"/>
                </a:schemeClr>
              </a:solidFill>
            </a:endParaRPr>
          </a:p>
        </p:txBody>
      </p:sp>
      <p:sp>
        <p:nvSpPr>
          <p:cNvPr id="3" name="ตัวแทนเนื้อหา 2">
            <a:extLst>
              <a:ext uri="{FF2B5EF4-FFF2-40B4-BE49-F238E27FC236}">
                <a16:creationId xmlns:a16="http://schemas.microsoft.com/office/drawing/2014/main" id="{4734C465-957D-4406-8E1E-5658FB5370FE}"/>
              </a:ext>
            </a:extLst>
          </p:cNvPr>
          <p:cNvSpPr>
            <a:spLocks noGrp="1"/>
          </p:cNvSpPr>
          <p:nvPr>
            <p:ph idx="1"/>
          </p:nvPr>
        </p:nvSpPr>
        <p:spPr>
          <a:xfrm>
            <a:off x="5049062" y="942108"/>
            <a:ext cx="6455549" cy="4969114"/>
          </a:xfrm>
        </p:spPr>
        <p:txBody>
          <a:bodyPr anchor="ctr">
            <a:normAutofit/>
          </a:bodyPr>
          <a:lstStyle/>
          <a:p>
            <a:r>
              <a:rPr lang="en-US" dirty="0">
                <a:solidFill>
                  <a:schemeClr val="tx2">
                    <a:lumMod val="75000"/>
                  </a:schemeClr>
                </a:solidFill>
              </a:rPr>
              <a:t>Independent state during the regime of King </a:t>
            </a:r>
            <a:r>
              <a:rPr lang="en-US" dirty="0" err="1">
                <a:solidFill>
                  <a:schemeClr val="tx2">
                    <a:lumMod val="75000"/>
                  </a:schemeClr>
                </a:solidFill>
              </a:rPr>
              <a:t>Taksin</a:t>
            </a:r>
            <a:endParaRPr lang="en-US" dirty="0">
              <a:solidFill>
                <a:schemeClr val="tx2">
                  <a:lumMod val="75000"/>
                </a:schemeClr>
              </a:solidFill>
            </a:endParaRPr>
          </a:p>
          <a:p>
            <a:r>
              <a:rPr lang="en-US" dirty="0">
                <a:solidFill>
                  <a:schemeClr val="tx2">
                    <a:lumMod val="75000"/>
                  </a:schemeClr>
                </a:solidFill>
              </a:rPr>
              <a:t>Became vassal state during King Rama I</a:t>
            </a:r>
          </a:p>
          <a:p>
            <a:r>
              <a:rPr lang="en-US" dirty="0">
                <a:solidFill>
                  <a:schemeClr val="tx2">
                    <a:lumMod val="75000"/>
                  </a:schemeClr>
                </a:solidFill>
              </a:rPr>
              <a:t>Became first class province (?)</a:t>
            </a:r>
          </a:p>
          <a:p>
            <a:r>
              <a:rPr lang="en-US" dirty="0">
                <a:solidFill>
                  <a:schemeClr val="tx2">
                    <a:lumMod val="75000"/>
                  </a:schemeClr>
                </a:solidFill>
              </a:rPr>
              <a:t>The ruler was the founder of “Na Nakhon”</a:t>
            </a:r>
          </a:p>
        </p:txBody>
      </p:sp>
    </p:spTree>
    <p:extLst>
      <p:ext uri="{BB962C8B-B14F-4D97-AF65-F5344CB8AC3E}">
        <p14:creationId xmlns:p14="http://schemas.microsoft.com/office/powerpoint/2010/main" val="25156227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5" name="Rectangle 14"/>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20" y="-1"/>
            <a:ext cx="1220724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grpSp>
        <p:nvGrpSpPr>
          <p:cNvPr id="17" name="Group 16"/>
          <p:cNvGrpSpPr>
            <a:grpSpLocks noGrp="1" noUngrp="1" noRot="1" noChangeAspect="1" noMove="1" noResize="1"/>
          </p:cNvGrpSpPr>
          <p:nvPr>
            <p:extLst>
              <p:ext uri="{386F3935-93C4-4BCD-93E2-E3B085C9AB24}">
                <p16:designElem xmlns:p16="http://schemas.microsoft.com/office/powerpoint/2015/main" val="1"/>
              </p:ext>
            </p:extLst>
          </p:nvPr>
        </p:nvGrpSpPr>
        <p:grpSpPr>
          <a:xfrm>
            <a:off x="4836169" y="228600"/>
            <a:ext cx="2851523" cy="6638625"/>
            <a:chOff x="2487613" y="285750"/>
            <a:chExt cx="2428875" cy="5654676"/>
          </a:xfrm>
        </p:grpSpPr>
        <p:sp>
          <p:nvSpPr>
            <p:cNvPr id="18" name="Freeform 11"/>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19" name="Freeform 12"/>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0" name="Freeform 13"/>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1" name="Freeform 14"/>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2" name="Freeform 15"/>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3" name="Freeform 16"/>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24" name="Freeform 17"/>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25" name="Freeform 18"/>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26" name="Freeform 19"/>
            <p:cNvSpPr/>
            <p:nvPr>
              <p:extLst>
                <p:ext uri="{386F3935-93C4-4BCD-93E2-E3B085C9AB24}">
                  <p16:designElem xmlns:p16="http://schemas.microsoft.com/office/powerpoint/2015/main" val="1"/>
                </p:ext>
              </p:extLst>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27" name="Freeform 20"/>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28" name="Freeform 21"/>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29" name="Freeform 22"/>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31" name="Group 30"/>
          <p:cNvGrpSpPr>
            <a:grpSpLocks noGrp="1" noUngrp="1" noRot="1" noChangeAspect="1" noMove="1" noResize="1"/>
          </p:cNvGrpSpPr>
          <p:nvPr>
            <p:extLst>
              <p:ext uri="{386F3935-93C4-4BCD-93E2-E3B085C9AB24}">
                <p16:designElem xmlns:p16="http://schemas.microsoft.com/office/powerpoint/2015/main" val="1"/>
              </p:ext>
            </p:extLst>
          </p:nvPr>
        </p:nvGrpSpPr>
        <p:grpSpPr>
          <a:xfrm>
            <a:off x="4677117" y="-786"/>
            <a:ext cx="2356675" cy="6854040"/>
            <a:chOff x="6627813" y="194833"/>
            <a:chExt cx="1952625" cy="5678918"/>
          </a:xfrm>
        </p:grpSpPr>
        <p:sp>
          <p:nvSpPr>
            <p:cNvPr id="32" name="Freeform 27"/>
            <p:cNvSpPr/>
            <p:nvPr>
              <p:extLst>
                <p:ext uri="{386F3935-93C4-4BCD-93E2-E3B085C9AB24}">
                  <p16:designElem xmlns:p16="http://schemas.microsoft.com/office/powerpoint/2015/main" val="1"/>
                </p:ext>
              </p:extLst>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33" name="Freeform 28"/>
            <p:cNvSpPr/>
            <p:nvPr>
              <p:extLst>
                <p:ext uri="{386F3935-93C4-4BCD-93E2-E3B085C9AB24}">
                  <p16:designElem xmlns:p16="http://schemas.microsoft.com/office/powerpoint/2015/main"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34" name="Freeform 29"/>
            <p:cNvSpPr/>
            <p:nvPr>
              <p:extLst>
                <p:ext uri="{386F3935-93C4-4BCD-93E2-E3B085C9AB24}">
                  <p16:designElem xmlns:p16="http://schemas.microsoft.com/office/powerpoint/2015/main"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35" name="Freeform 30"/>
            <p:cNvSpPr/>
            <p:nvPr>
              <p:extLst>
                <p:ext uri="{386F3935-93C4-4BCD-93E2-E3B085C9AB24}">
                  <p16:designElem xmlns:p16="http://schemas.microsoft.com/office/powerpoint/2015/main"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36" name="Freeform 31"/>
            <p:cNvSpPr/>
            <p:nvPr>
              <p:extLst>
                <p:ext uri="{386F3935-93C4-4BCD-93E2-E3B085C9AB24}">
                  <p16:designElem xmlns:p16="http://schemas.microsoft.com/office/powerpoint/2015/main"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37" name="Freeform 32"/>
            <p:cNvSpPr/>
            <p:nvPr>
              <p:extLst>
                <p:ext uri="{386F3935-93C4-4BCD-93E2-E3B085C9AB24}">
                  <p16:designElem xmlns:p16="http://schemas.microsoft.com/office/powerpoint/2015/main"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38" name="Freeform 33"/>
            <p:cNvSpPr/>
            <p:nvPr>
              <p:extLst>
                <p:ext uri="{386F3935-93C4-4BCD-93E2-E3B085C9AB24}">
                  <p16:designElem xmlns:p16="http://schemas.microsoft.com/office/powerpoint/2015/main"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39" name="Freeform 34"/>
            <p:cNvSpPr/>
            <p:nvPr>
              <p:extLst>
                <p:ext uri="{386F3935-93C4-4BCD-93E2-E3B085C9AB24}">
                  <p16:designElem xmlns:p16="http://schemas.microsoft.com/office/powerpoint/2015/main"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40" name="Freeform 35"/>
            <p:cNvSpPr/>
            <p:nvPr>
              <p:extLst>
                <p:ext uri="{386F3935-93C4-4BCD-93E2-E3B085C9AB24}">
                  <p16:designElem xmlns:p16="http://schemas.microsoft.com/office/powerpoint/2015/main"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41" name="Freeform 36"/>
            <p:cNvSpPr/>
            <p:nvPr>
              <p:extLst>
                <p:ext uri="{386F3935-93C4-4BCD-93E2-E3B085C9AB24}">
                  <p16:designElem xmlns:p16="http://schemas.microsoft.com/office/powerpoint/2015/main"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42" name="Freeform 37"/>
            <p:cNvSpPr/>
            <p:nvPr>
              <p:extLst>
                <p:ext uri="{386F3935-93C4-4BCD-93E2-E3B085C9AB24}">
                  <p16:designElem xmlns:p16="http://schemas.microsoft.com/office/powerpoint/2015/main"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43" name="Freeform 38"/>
            <p:cNvSpPr/>
            <p:nvPr>
              <p:extLst>
                <p:ext uri="{386F3935-93C4-4BCD-93E2-E3B085C9AB24}">
                  <p16:designElem xmlns:p16="http://schemas.microsoft.com/office/powerpoint/2015/main"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45" name="Rectangle 44"/>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45704"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47" name="Freeform 11"/>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4645704"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pic>
        <p:nvPicPr>
          <p:cNvPr id="5" name="รูปภาพ 4" descr="รูปภาพประกอบด้วย ผู้ชาย, ในอาคาร, บุคคล, สวมใส่&#10;&#10;คำอธิบายที่สร้างขึ้นโดยมีความน่าเชื่อถือสูงมาก">
            <a:extLst>
              <a:ext uri="{FF2B5EF4-FFF2-40B4-BE49-F238E27FC236}">
                <a16:creationId xmlns:a16="http://schemas.microsoft.com/office/drawing/2014/main" id="{FE95065E-3933-4848-AB9A-443F2BB05234}"/>
              </a:ext>
            </a:extLst>
          </p:cNvPr>
          <p:cNvPicPr>
            <a:picLocks noChangeAspect="1"/>
          </p:cNvPicPr>
          <p:nvPr/>
        </p:nvPicPr>
        <p:blipFill rotWithShape="1">
          <a:blip r:embed="rId2"/>
          <a:srcRect l="1501" r="2904"/>
          <a:stretch/>
        </p:blipFill>
        <p:spPr>
          <a:xfrm>
            <a:off x="-1555" y="1731"/>
            <a:ext cx="4671091" cy="6858000"/>
          </a:xfrm>
          <a:prstGeom prst="rect">
            <a:avLst/>
          </a:prstGeom>
        </p:spPr>
      </p:pic>
      <p:sp>
        <p:nvSpPr>
          <p:cNvPr id="2" name="ชื่อเรื่อง 1">
            <a:extLst>
              <a:ext uri="{FF2B5EF4-FFF2-40B4-BE49-F238E27FC236}">
                <a16:creationId xmlns:a16="http://schemas.microsoft.com/office/drawing/2014/main" id="{D926DBC8-EBDA-4954-A204-CCB8DE3A45E3}"/>
              </a:ext>
            </a:extLst>
          </p:cNvPr>
          <p:cNvSpPr>
            <a:spLocks noGrp="1"/>
          </p:cNvSpPr>
          <p:nvPr>
            <p:ph type="title"/>
          </p:nvPr>
        </p:nvSpPr>
        <p:spPr>
          <a:xfrm>
            <a:off x="6483096" y="624110"/>
            <a:ext cx="5021516" cy="1280890"/>
          </a:xfrm>
        </p:spPr>
        <p:txBody>
          <a:bodyPr>
            <a:normAutofit/>
          </a:bodyPr>
          <a:lstStyle/>
          <a:p>
            <a:r>
              <a:rPr lang="en-US" dirty="0"/>
              <a:t>Na </a:t>
            </a:r>
            <a:r>
              <a:rPr lang="en-US" dirty="0" err="1"/>
              <a:t>Ranong</a:t>
            </a:r>
            <a:endParaRPr lang="en-US" dirty="0"/>
          </a:p>
        </p:txBody>
      </p:sp>
      <p:sp>
        <p:nvSpPr>
          <p:cNvPr id="3" name="ตัวแทนเนื้อหา 2">
            <a:extLst>
              <a:ext uri="{FF2B5EF4-FFF2-40B4-BE49-F238E27FC236}">
                <a16:creationId xmlns:a16="http://schemas.microsoft.com/office/drawing/2014/main" id="{12CFC0C3-E83B-4BA9-BE29-C1D2F84E985E}"/>
              </a:ext>
            </a:extLst>
          </p:cNvPr>
          <p:cNvSpPr>
            <a:spLocks noGrp="1"/>
          </p:cNvSpPr>
          <p:nvPr>
            <p:ph idx="1"/>
          </p:nvPr>
        </p:nvSpPr>
        <p:spPr>
          <a:xfrm>
            <a:off x="6438191" y="2133600"/>
            <a:ext cx="5066419" cy="3777622"/>
          </a:xfrm>
        </p:spPr>
        <p:txBody>
          <a:bodyPr>
            <a:normAutofit/>
          </a:bodyPr>
          <a:lstStyle/>
          <a:p>
            <a:pPr>
              <a:lnSpc>
                <a:spcPct val="90000"/>
              </a:lnSpc>
            </a:pPr>
            <a:r>
              <a:rPr lang="en-US" dirty="0"/>
              <a:t>Its founder was Chinese, </a:t>
            </a:r>
            <a:r>
              <a:rPr lang="en-US" dirty="0" err="1"/>
              <a:t>Khaw</a:t>
            </a:r>
            <a:r>
              <a:rPr lang="en-US" dirty="0"/>
              <a:t> Soo </a:t>
            </a:r>
            <a:r>
              <a:rPr lang="en-US" dirty="0" err="1"/>
              <a:t>Chean</a:t>
            </a:r>
            <a:r>
              <a:rPr lang="en-US" dirty="0"/>
              <a:t>, a tin miner and tax-farmer in the province of </a:t>
            </a:r>
            <a:r>
              <a:rPr lang="en-US" dirty="0" err="1"/>
              <a:t>Ranong</a:t>
            </a:r>
            <a:r>
              <a:rPr lang="en-US" dirty="0"/>
              <a:t>.</a:t>
            </a:r>
          </a:p>
          <a:p>
            <a:pPr>
              <a:lnSpc>
                <a:spcPct val="90000"/>
              </a:lnSpc>
            </a:pPr>
            <a:r>
              <a:rPr lang="en-US" dirty="0"/>
              <a:t>In 1854, e became governor of </a:t>
            </a:r>
            <a:r>
              <a:rPr lang="en-US" dirty="0" err="1"/>
              <a:t>Raning</a:t>
            </a:r>
            <a:r>
              <a:rPr lang="en-US" dirty="0"/>
              <a:t>, a fourth class province under </a:t>
            </a:r>
            <a:r>
              <a:rPr lang="en-US" dirty="0" err="1"/>
              <a:t>Chumphon</a:t>
            </a:r>
            <a:r>
              <a:rPr lang="en-US" dirty="0"/>
              <a:t>.</a:t>
            </a:r>
          </a:p>
          <a:p>
            <a:pPr>
              <a:lnSpc>
                <a:spcPct val="90000"/>
              </a:lnSpc>
            </a:pPr>
            <a:r>
              <a:rPr lang="en-US" dirty="0"/>
              <a:t>In 1884, his son became governor of </a:t>
            </a:r>
            <a:r>
              <a:rPr lang="en-US" dirty="0" err="1"/>
              <a:t>Tra</a:t>
            </a:r>
            <a:r>
              <a:rPr lang="en-US" dirty="0"/>
              <a:t>.</a:t>
            </a:r>
          </a:p>
          <a:p>
            <a:pPr>
              <a:lnSpc>
                <a:spcPct val="90000"/>
              </a:lnSpc>
            </a:pPr>
            <a:r>
              <a:rPr lang="en-US" dirty="0"/>
              <a:t>In 1890, Bangkok promoted him to be a governor of Trang</a:t>
            </a:r>
          </a:p>
          <a:p>
            <a:pPr>
              <a:lnSpc>
                <a:spcPct val="90000"/>
              </a:lnSpc>
            </a:pPr>
            <a:r>
              <a:rPr lang="en-US" dirty="0"/>
              <a:t>In 1900, ha was made Royal Commissioner to </a:t>
            </a:r>
            <a:r>
              <a:rPr lang="en-US" dirty="0" err="1"/>
              <a:t>Monthon</a:t>
            </a:r>
            <a:r>
              <a:rPr lang="en-US" dirty="0"/>
              <a:t> Phuket until 1913.</a:t>
            </a:r>
          </a:p>
          <a:p>
            <a:pPr>
              <a:lnSpc>
                <a:spcPct val="90000"/>
              </a:lnSpc>
            </a:pPr>
            <a:endParaRPr lang="en-US" dirty="0"/>
          </a:p>
        </p:txBody>
      </p:sp>
    </p:spTree>
    <p:extLst>
      <p:ext uri="{BB962C8B-B14F-4D97-AF65-F5344CB8AC3E}">
        <p14:creationId xmlns:p14="http://schemas.microsoft.com/office/powerpoint/2010/main" val="7598655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E735F11B-E8A4-4B4A-9058-47B6A462D47C}"/>
              </a:ext>
            </a:extLst>
          </p:cNvPr>
          <p:cNvSpPr>
            <a:spLocks noGrp="1"/>
          </p:cNvSpPr>
          <p:nvPr>
            <p:ph type="title"/>
          </p:nvPr>
        </p:nvSpPr>
        <p:spPr/>
        <p:txBody>
          <a:bodyPr/>
          <a:lstStyle/>
          <a:p>
            <a:r>
              <a:rPr lang="en-US" dirty="0"/>
              <a:t>Kin </a:t>
            </a:r>
            <a:r>
              <a:rPr lang="en-US" dirty="0" err="1"/>
              <a:t>Moung</a:t>
            </a:r>
            <a:r>
              <a:rPr lang="en-US" dirty="0"/>
              <a:t> provincial Administrative System</a:t>
            </a:r>
          </a:p>
        </p:txBody>
      </p:sp>
      <p:sp>
        <p:nvSpPr>
          <p:cNvPr id="3" name="ตัวแทนเนื้อหา 2">
            <a:extLst>
              <a:ext uri="{FF2B5EF4-FFF2-40B4-BE49-F238E27FC236}">
                <a16:creationId xmlns:a16="http://schemas.microsoft.com/office/drawing/2014/main" id="{385AEBAF-A7EA-4DBC-AB18-8CCCC1D26F3B}"/>
              </a:ext>
            </a:extLst>
          </p:cNvPr>
          <p:cNvSpPr>
            <a:spLocks noGrp="1"/>
          </p:cNvSpPr>
          <p:nvPr>
            <p:ph idx="1"/>
          </p:nvPr>
        </p:nvSpPr>
        <p:spPr/>
        <p:txBody>
          <a:bodyPr/>
          <a:lstStyle/>
          <a:p>
            <a:r>
              <a:rPr lang="en-US" dirty="0"/>
              <a:t>There were no provincial office buildings.</a:t>
            </a:r>
          </a:p>
          <a:p>
            <a:r>
              <a:rPr lang="en-US" dirty="0"/>
              <a:t>Neither he nor his subordinates received salaries from the capital and they were expected to live off a portion of the fees and taxes they collected.</a:t>
            </a:r>
          </a:p>
          <a:p>
            <a:r>
              <a:rPr lang="en-US" dirty="0"/>
              <a:t>The system limited the potential income of the central government, but reduced the financial burden to the central government to support local administration.</a:t>
            </a:r>
          </a:p>
          <a:p>
            <a:r>
              <a:rPr lang="en-US" dirty="0"/>
              <a:t>The provinces wished to avoid central government interference and the central government concerned only income received.</a:t>
            </a:r>
          </a:p>
          <a:p>
            <a:r>
              <a:rPr lang="en-US" dirty="0"/>
              <a:t>Lack of being Siamese. </a:t>
            </a:r>
          </a:p>
          <a:p>
            <a:endParaRPr lang="en-US" dirty="0"/>
          </a:p>
          <a:p>
            <a:endParaRPr lang="en-US" dirty="0"/>
          </a:p>
        </p:txBody>
      </p:sp>
    </p:spTree>
    <p:extLst>
      <p:ext uri="{BB962C8B-B14F-4D97-AF65-F5344CB8AC3E}">
        <p14:creationId xmlns:p14="http://schemas.microsoft.com/office/powerpoint/2010/main" val="4958715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1066B81A-F950-4C37-B2CC-31B6AD9ECBBE}"/>
              </a:ext>
            </a:extLst>
          </p:cNvPr>
          <p:cNvSpPr>
            <a:spLocks noGrp="1"/>
          </p:cNvSpPr>
          <p:nvPr>
            <p:ph type="title"/>
          </p:nvPr>
        </p:nvSpPr>
        <p:spPr/>
        <p:txBody>
          <a:bodyPr>
            <a:normAutofit/>
          </a:bodyPr>
          <a:lstStyle/>
          <a:p>
            <a:r>
              <a:rPr lang="en-US" sz="3200" dirty="0"/>
              <a:t>Governmental and Administrative Reforms</a:t>
            </a:r>
          </a:p>
        </p:txBody>
      </p:sp>
      <p:sp>
        <p:nvSpPr>
          <p:cNvPr id="3" name="ตัวแทนเนื้อหา 2">
            <a:extLst>
              <a:ext uri="{FF2B5EF4-FFF2-40B4-BE49-F238E27FC236}">
                <a16:creationId xmlns:a16="http://schemas.microsoft.com/office/drawing/2014/main" id="{B0464143-4B23-4CC8-B17F-8E87AFDB1146}"/>
              </a:ext>
            </a:extLst>
          </p:cNvPr>
          <p:cNvSpPr>
            <a:spLocks noGrp="1"/>
          </p:cNvSpPr>
          <p:nvPr>
            <p:ph idx="1"/>
          </p:nvPr>
        </p:nvSpPr>
        <p:spPr/>
        <p:txBody>
          <a:bodyPr/>
          <a:lstStyle/>
          <a:p>
            <a:r>
              <a:rPr lang="en-US" dirty="0"/>
              <a:t>Why did Thailand need reforms?</a:t>
            </a:r>
          </a:p>
          <a:p>
            <a:r>
              <a:rPr lang="en-US" dirty="0"/>
              <a:t>How to</a:t>
            </a:r>
          </a:p>
          <a:p>
            <a:r>
              <a:rPr lang="en-US" dirty="0"/>
              <a:t>Results</a:t>
            </a:r>
          </a:p>
          <a:p>
            <a:endParaRPr lang="en-US" dirty="0"/>
          </a:p>
          <a:p>
            <a:endParaRPr lang="en-US" dirty="0"/>
          </a:p>
        </p:txBody>
      </p:sp>
    </p:spTree>
    <p:extLst>
      <p:ext uri="{BB962C8B-B14F-4D97-AF65-F5344CB8AC3E}">
        <p14:creationId xmlns:p14="http://schemas.microsoft.com/office/powerpoint/2010/main" val="17055399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0" name="Rectangle 9"/>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1"/>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2" name="ชื่อเรื่อง 1">
            <a:extLst>
              <a:ext uri="{FF2B5EF4-FFF2-40B4-BE49-F238E27FC236}">
                <a16:creationId xmlns:a16="http://schemas.microsoft.com/office/drawing/2014/main" id="{0980AD5B-E8B2-4E4C-99FA-B1546C1DA3D4}"/>
              </a:ext>
            </a:extLst>
          </p:cNvPr>
          <p:cNvSpPr>
            <a:spLocks noGrp="1"/>
          </p:cNvSpPr>
          <p:nvPr>
            <p:ph type="title"/>
          </p:nvPr>
        </p:nvSpPr>
        <p:spPr>
          <a:xfrm>
            <a:off x="1794897" y="624110"/>
            <a:ext cx="9712998" cy="1280890"/>
          </a:xfrm>
        </p:spPr>
        <p:txBody>
          <a:bodyPr>
            <a:normAutofit/>
          </a:bodyPr>
          <a:lstStyle/>
          <a:p>
            <a:r>
              <a:rPr lang="en-US" dirty="0"/>
              <a:t>Problems of Old System</a:t>
            </a:r>
          </a:p>
        </p:txBody>
      </p:sp>
      <p:graphicFrame>
        <p:nvGraphicFramePr>
          <p:cNvPr id="5" name="ตัวแทนเนื้อหา 2"/>
          <p:cNvGraphicFramePr>
            <a:graphicFrameLocks noGrp="1"/>
          </p:cNvGraphicFramePr>
          <p:nvPr>
            <p:ph idx="1"/>
            <p:extLst>
              <p:ext uri="{D42A27DB-BD31-4B8C-83A1-F6EECF244321}">
                <p14:modId xmlns:p14="http://schemas.microsoft.com/office/powerpoint/2010/main" val="2098018216"/>
              </p:ext>
            </p:extLst>
          </p:nvPr>
        </p:nvGraphicFramePr>
        <p:xfrm>
          <a:off x="1794897" y="2222983"/>
          <a:ext cx="8987404" cy="36539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916512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4" name="Rectangle 13"/>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86"/>
            <a:ext cx="12192000" cy="685403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11"/>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061223"/>
            <a:ext cx="1038036" cy="506277"/>
          </a:xfrm>
          <a:custGeom>
            <a:avLst/>
            <a:gdLst>
              <a:gd name="connsiteX0" fmla="*/ 0 w 1038036"/>
              <a:gd name="connsiteY0" fmla="*/ 0 h 506277"/>
              <a:gd name="connsiteX1" fmla="*/ 182880 w 1038036"/>
              <a:gd name="connsiteY1" fmla="*/ 0 h 506277"/>
              <a:gd name="connsiteX2" fmla="*/ 291705 w 1038036"/>
              <a:gd name="connsiteY2" fmla="*/ 0 h 506277"/>
              <a:gd name="connsiteX3" fmla="*/ 291705 w 1038036"/>
              <a:gd name="connsiteY3" fmla="*/ 151 h 506277"/>
              <a:gd name="connsiteX4" fmla="*/ 692049 w 1038036"/>
              <a:gd name="connsiteY4" fmla="*/ 705 h 506277"/>
              <a:gd name="connsiteX5" fmla="*/ 782744 w 1038036"/>
              <a:gd name="connsiteY5" fmla="*/ 705 h 506277"/>
              <a:gd name="connsiteX6" fmla="*/ 797001 w 1038036"/>
              <a:gd name="connsiteY6" fmla="*/ 5473 h 506277"/>
              <a:gd name="connsiteX7" fmla="*/ 801982 w 1038036"/>
              <a:gd name="connsiteY7" fmla="*/ 10242 h 506277"/>
              <a:gd name="connsiteX8" fmla="*/ 1030951 w 1038036"/>
              <a:gd name="connsiteY8" fmla="*/ 239185 h 506277"/>
              <a:gd name="connsiteX9" fmla="*/ 1030951 w 1038036"/>
              <a:gd name="connsiteY9" fmla="*/ 267797 h 506277"/>
              <a:gd name="connsiteX10" fmla="*/ 801982 w 1038036"/>
              <a:gd name="connsiteY10" fmla="*/ 496740 h 506277"/>
              <a:gd name="connsiteX11" fmla="*/ 797001 w 1038036"/>
              <a:gd name="connsiteY11" fmla="*/ 501508 h 506277"/>
              <a:gd name="connsiteX12" fmla="*/ 782744 w 1038036"/>
              <a:gd name="connsiteY12" fmla="*/ 506277 h 506277"/>
              <a:gd name="connsiteX13" fmla="*/ 692049 w 1038036"/>
              <a:gd name="connsiteY13" fmla="*/ 506277 h 506277"/>
              <a:gd name="connsiteX14" fmla="*/ 291705 w 1038036"/>
              <a:gd name="connsiteY14" fmla="*/ 505140 h 506277"/>
              <a:gd name="connsiteX15" fmla="*/ 291705 w 1038036"/>
              <a:gd name="connsiteY15" fmla="*/ 506277 h 506277"/>
              <a:gd name="connsiteX16" fmla="*/ 0 w 1038036"/>
              <a:gd name="connsiteY16" fmla="*/ 506277 h 5062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038036" h="506277">
                <a:moveTo>
                  <a:pt x="0" y="0"/>
                </a:moveTo>
                <a:lnTo>
                  <a:pt x="182880" y="0"/>
                </a:lnTo>
                <a:lnTo>
                  <a:pt x="291705" y="0"/>
                </a:lnTo>
                <a:lnTo>
                  <a:pt x="291705" y="151"/>
                </a:lnTo>
                <a:lnTo>
                  <a:pt x="692049" y="705"/>
                </a:lnTo>
                <a:lnTo>
                  <a:pt x="782744" y="705"/>
                </a:lnTo>
                <a:cubicBezTo>
                  <a:pt x="787553" y="705"/>
                  <a:pt x="792363" y="5473"/>
                  <a:pt x="797001" y="5473"/>
                </a:cubicBezTo>
                <a:cubicBezTo>
                  <a:pt x="797001" y="10242"/>
                  <a:pt x="801982" y="10242"/>
                  <a:pt x="801982" y="10242"/>
                </a:cubicBezTo>
                <a:lnTo>
                  <a:pt x="1030951" y="239185"/>
                </a:lnTo>
                <a:cubicBezTo>
                  <a:pt x="1040398" y="248722"/>
                  <a:pt x="1040398" y="258259"/>
                  <a:pt x="1030951" y="267797"/>
                </a:cubicBezTo>
                <a:lnTo>
                  <a:pt x="801982" y="496740"/>
                </a:lnTo>
                <a:cubicBezTo>
                  <a:pt x="800436" y="498363"/>
                  <a:pt x="798547" y="499885"/>
                  <a:pt x="797001" y="501508"/>
                </a:cubicBezTo>
                <a:cubicBezTo>
                  <a:pt x="792363" y="506277"/>
                  <a:pt x="787553" y="506277"/>
                  <a:pt x="782744" y="506277"/>
                </a:cubicBezTo>
                <a:lnTo>
                  <a:pt x="692049" y="506277"/>
                </a:lnTo>
                <a:lnTo>
                  <a:pt x="291705" y="505140"/>
                </a:lnTo>
                <a:lnTo>
                  <a:pt x="291705" y="506277"/>
                </a:lnTo>
                <a:lnTo>
                  <a:pt x="0" y="506277"/>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ตัวแทนเนื้อหา 4"/>
          <p:cNvPicPr>
            <a:picLocks noChangeAspect="1"/>
          </p:cNvPicPr>
          <p:nvPr/>
        </p:nvPicPr>
        <p:blipFill>
          <a:blip r:embed="rId2"/>
          <a:stretch>
            <a:fillRect/>
          </a:stretch>
        </p:blipFill>
        <p:spPr>
          <a:xfrm>
            <a:off x="8017570" y="645106"/>
            <a:ext cx="3070490" cy="5247747"/>
          </a:xfrm>
          <a:prstGeom prst="rect">
            <a:avLst/>
          </a:prstGeom>
        </p:spPr>
      </p:pic>
      <p:sp>
        <p:nvSpPr>
          <p:cNvPr id="2" name="ชื่อเรื่อง 1">
            <a:extLst>
              <a:ext uri="{FF2B5EF4-FFF2-40B4-BE49-F238E27FC236}">
                <a16:creationId xmlns:a16="http://schemas.microsoft.com/office/drawing/2014/main" id="{F39A443B-D1D4-49FB-BCBF-6A303698C15A}"/>
              </a:ext>
            </a:extLst>
          </p:cNvPr>
          <p:cNvSpPr>
            <a:spLocks noGrp="1"/>
          </p:cNvSpPr>
          <p:nvPr>
            <p:ph type="title"/>
          </p:nvPr>
        </p:nvSpPr>
        <p:spPr>
          <a:xfrm>
            <a:off x="649224" y="645106"/>
            <a:ext cx="6574536" cy="1259894"/>
          </a:xfrm>
        </p:spPr>
        <p:txBody>
          <a:bodyPr>
            <a:normAutofit/>
          </a:bodyPr>
          <a:lstStyle/>
          <a:p>
            <a:r>
              <a:rPr lang="en-US" dirty="0"/>
              <a:t>Loss large areas to Westerners</a:t>
            </a:r>
          </a:p>
        </p:txBody>
      </p:sp>
      <p:sp>
        <p:nvSpPr>
          <p:cNvPr id="13" name="Content Placeholder 9"/>
          <p:cNvSpPr>
            <a:spLocks noGrp="1"/>
          </p:cNvSpPr>
          <p:nvPr>
            <p:ph idx="1"/>
          </p:nvPr>
        </p:nvSpPr>
        <p:spPr>
          <a:xfrm>
            <a:off x="649224" y="2133600"/>
            <a:ext cx="6574535" cy="3759253"/>
          </a:xfrm>
        </p:spPr>
        <p:txBody>
          <a:bodyPr>
            <a:normAutofit/>
          </a:bodyPr>
          <a:lstStyle/>
          <a:p>
            <a:endParaRPr lang="en-US"/>
          </a:p>
        </p:txBody>
      </p:sp>
    </p:spTree>
    <p:extLst>
      <p:ext uri="{BB962C8B-B14F-4D97-AF65-F5344CB8AC3E}">
        <p14:creationId xmlns:p14="http://schemas.microsoft.com/office/powerpoint/2010/main" val="20917717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7" name="Rectangle 26"/>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86"/>
            <a:ext cx="12192000" cy="685403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31" name="Freeform 11"/>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061223"/>
            <a:ext cx="1038036" cy="506277"/>
          </a:xfrm>
          <a:custGeom>
            <a:avLst/>
            <a:gdLst>
              <a:gd name="connsiteX0" fmla="*/ 0 w 1038036"/>
              <a:gd name="connsiteY0" fmla="*/ 0 h 506277"/>
              <a:gd name="connsiteX1" fmla="*/ 182880 w 1038036"/>
              <a:gd name="connsiteY1" fmla="*/ 0 h 506277"/>
              <a:gd name="connsiteX2" fmla="*/ 291705 w 1038036"/>
              <a:gd name="connsiteY2" fmla="*/ 0 h 506277"/>
              <a:gd name="connsiteX3" fmla="*/ 291705 w 1038036"/>
              <a:gd name="connsiteY3" fmla="*/ 151 h 506277"/>
              <a:gd name="connsiteX4" fmla="*/ 692049 w 1038036"/>
              <a:gd name="connsiteY4" fmla="*/ 705 h 506277"/>
              <a:gd name="connsiteX5" fmla="*/ 782744 w 1038036"/>
              <a:gd name="connsiteY5" fmla="*/ 705 h 506277"/>
              <a:gd name="connsiteX6" fmla="*/ 797001 w 1038036"/>
              <a:gd name="connsiteY6" fmla="*/ 5473 h 506277"/>
              <a:gd name="connsiteX7" fmla="*/ 801982 w 1038036"/>
              <a:gd name="connsiteY7" fmla="*/ 10242 h 506277"/>
              <a:gd name="connsiteX8" fmla="*/ 1030951 w 1038036"/>
              <a:gd name="connsiteY8" fmla="*/ 239185 h 506277"/>
              <a:gd name="connsiteX9" fmla="*/ 1030951 w 1038036"/>
              <a:gd name="connsiteY9" fmla="*/ 267797 h 506277"/>
              <a:gd name="connsiteX10" fmla="*/ 801982 w 1038036"/>
              <a:gd name="connsiteY10" fmla="*/ 496740 h 506277"/>
              <a:gd name="connsiteX11" fmla="*/ 797001 w 1038036"/>
              <a:gd name="connsiteY11" fmla="*/ 501508 h 506277"/>
              <a:gd name="connsiteX12" fmla="*/ 782744 w 1038036"/>
              <a:gd name="connsiteY12" fmla="*/ 506277 h 506277"/>
              <a:gd name="connsiteX13" fmla="*/ 692049 w 1038036"/>
              <a:gd name="connsiteY13" fmla="*/ 506277 h 506277"/>
              <a:gd name="connsiteX14" fmla="*/ 291705 w 1038036"/>
              <a:gd name="connsiteY14" fmla="*/ 505140 h 506277"/>
              <a:gd name="connsiteX15" fmla="*/ 291705 w 1038036"/>
              <a:gd name="connsiteY15" fmla="*/ 506277 h 506277"/>
              <a:gd name="connsiteX16" fmla="*/ 0 w 1038036"/>
              <a:gd name="connsiteY16" fmla="*/ 506277 h 5062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038036" h="506277">
                <a:moveTo>
                  <a:pt x="0" y="0"/>
                </a:moveTo>
                <a:lnTo>
                  <a:pt x="182880" y="0"/>
                </a:lnTo>
                <a:lnTo>
                  <a:pt x="291705" y="0"/>
                </a:lnTo>
                <a:lnTo>
                  <a:pt x="291705" y="151"/>
                </a:lnTo>
                <a:lnTo>
                  <a:pt x="692049" y="705"/>
                </a:lnTo>
                <a:lnTo>
                  <a:pt x="782744" y="705"/>
                </a:lnTo>
                <a:cubicBezTo>
                  <a:pt x="787553" y="705"/>
                  <a:pt x="792363" y="5473"/>
                  <a:pt x="797001" y="5473"/>
                </a:cubicBezTo>
                <a:cubicBezTo>
                  <a:pt x="797001" y="10242"/>
                  <a:pt x="801982" y="10242"/>
                  <a:pt x="801982" y="10242"/>
                </a:cubicBezTo>
                <a:lnTo>
                  <a:pt x="1030951" y="239185"/>
                </a:lnTo>
                <a:cubicBezTo>
                  <a:pt x="1040398" y="248722"/>
                  <a:pt x="1040398" y="258259"/>
                  <a:pt x="1030951" y="267797"/>
                </a:cubicBezTo>
                <a:lnTo>
                  <a:pt x="801982" y="496740"/>
                </a:lnTo>
                <a:cubicBezTo>
                  <a:pt x="800436" y="498363"/>
                  <a:pt x="798547" y="499885"/>
                  <a:pt x="797001" y="501508"/>
                </a:cubicBezTo>
                <a:cubicBezTo>
                  <a:pt x="792363" y="506277"/>
                  <a:pt x="787553" y="506277"/>
                  <a:pt x="782744" y="506277"/>
                </a:cubicBezTo>
                <a:lnTo>
                  <a:pt x="692049" y="506277"/>
                </a:lnTo>
                <a:lnTo>
                  <a:pt x="291705" y="505140"/>
                </a:lnTo>
                <a:lnTo>
                  <a:pt x="291705" y="506277"/>
                </a:lnTo>
                <a:lnTo>
                  <a:pt x="0" y="506277"/>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ตัวแทนเนื้อหา 4"/>
          <p:cNvPicPr>
            <a:picLocks noChangeAspect="1"/>
          </p:cNvPicPr>
          <p:nvPr/>
        </p:nvPicPr>
        <p:blipFill rotWithShape="1">
          <a:blip r:embed="rId2"/>
          <a:srcRect l="2788" r="10059" b="-1"/>
          <a:stretch/>
        </p:blipFill>
        <p:spPr>
          <a:xfrm>
            <a:off x="4619544" y="640080"/>
            <a:ext cx="3380136" cy="5271142"/>
          </a:xfrm>
          <a:prstGeom prst="rect">
            <a:avLst/>
          </a:prstGeom>
        </p:spPr>
      </p:pic>
      <p:pic>
        <p:nvPicPr>
          <p:cNvPr id="21" name="ตัวแทนเนื้อหา 5" descr="รูปภาพประกอบด้วย ทำท่าทาง, รูปถ่าย, บุคคล, กลางแจ้ง&#10;&#10;คำอธิบายที่สร้างขึ้นโดยมีความน่าเชื่อถือสูงมาก"/>
          <p:cNvPicPr>
            <a:picLocks noChangeAspect="1"/>
          </p:cNvPicPr>
          <p:nvPr/>
        </p:nvPicPr>
        <p:blipFill rotWithShape="1">
          <a:blip r:embed="rId3"/>
          <a:srcRect l="22841" r="30942" b="-2"/>
          <a:stretch/>
        </p:blipFill>
        <p:spPr>
          <a:xfrm>
            <a:off x="8163406" y="640080"/>
            <a:ext cx="3395275" cy="5271142"/>
          </a:xfrm>
          <a:prstGeom prst="rect">
            <a:avLst/>
          </a:prstGeom>
        </p:spPr>
      </p:pic>
      <p:sp>
        <p:nvSpPr>
          <p:cNvPr id="2" name="ชื่อเรื่อง 1">
            <a:extLst>
              <a:ext uri="{FF2B5EF4-FFF2-40B4-BE49-F238E27FC236}">
                <a16:creationId xmlns:a16="http://schemas.microsoft.com/office/drawing/2014/main" id="{896DE3C8-50E2-4AF0-A43B-59CBCDC5652A}"/>
              </a:ext>
            </a:extLst>
          </p:cNvPr>
          <p:cNvSpPr>
            <a:spLocks noGrp="1"/>
          </p:cNvSpPr>
          <p:nvPr>
            <p:ph type="title"/>
          </p:nvPr>
        </p:nvSpPr>
        <p:spPr>
          <a:xfrm>
            <a:off x="649224" y="645106"/>
            <a:ext cx="3650279" cy="1259894"/>
          </a:xfrm>
        </p:spPr>
        <p:txBody>
          <a:bodyPr>
            <a:normAutofit/>
          </a:bodyPr>
          <a:lstStyle/>
          <a:p>
            <a:r>
              <a:rPr lang="en-US" dirty="0"/>
              <a:t>Modernization</a:t>
            </a:r>
          </a:p>
        </p:txBody>
      </p:sp>
      <p:sp>
        <p:nvSpPr>
          <p:cNvPr id="23" name="Content Placeholder 22"/>
          <p:cNvSpPr>
            <a:spLocks noGrp="1"/>
          </p:cNvSpPr>
          <p:nvPr>
            <p:ph idx="1"/>
          </p:nvPr>
        </p:nvSpPr>
        <p:spPr>
          <a:xfrm>
            <a:off x="649225" y="2133600"/>
            <a:ext cx="3650278" cy="3774537"/>
          </a:xfrm>
        </p:spPr>
        <p:txBody>
          <a:bodyPr>
            <a:normAutofit/>
          </a:bodyPr>
          <a:lstStyle/>
          <a:p>
            <a:r>
              <a:rPr lang="en-US" dirty="0"/>
              <a:t>Prince </a:t>
            </a:r>
            <a:r>
              <a:rPr lang="en-US" dirty="0" err="1"/>
              <a:t>Damrong</a:t>
            </a:r>
            <a:r>
              <a:rPr lang="en-US" dirty="0"/>
              <a:t> </a:t>
            </a:r>
            <a:r>
              <a:rPr lang="en-US" dirty="0" err="1"/>
              <a:t>Rajanuphap</a:t>
            </a:r>
            <a:endParaRPr lang="en-US" dirty="0"/>
          </a:p>
          <a:p>
            <a:r>
              <a:rPr lang="en-US" dirty="0"/>
              <a:t>King Chulalongkorn and his sons at the Eton collage, 1907</a:t>
            </a:r>
          </a:p>
        </p:txBody>
      </p:sp>
    </p:spTree>
    <p:extLst>
      <p:ext uri="{BB962C8B-B14F-4D97-AF65-F5344CB8AC3E}">
        <p14:creationId xmlns:p14="http://schemas.microsoft.com/office/powerpoint/2010/main" val="27625082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1CE6C3EC-E0B9-4DEA-AF2A-166E6746333A}"/>
              </a:ext>
            </a:extLst>
          </p:cNvPr>
          <p:cNvSpPr>
            <a:spLocks noGrp="1"/>
          </p:cNvSpPr>
          <p:nvPr>
            <p:ph type="title"/>
          </p:nvPr>
        </p:nvSpPr>
        <p:spPr/>
        <p:txBody>
          <a:bodyPr/>
          <a:lstStyle/>
          <a:p>
            <a:r>
              <a:rPr lang="en-US" dirty="0"/>
              <a:t>Administration Centralization </a:t>
            </a:r>
          </a:p>
        </p:txBody>
      </p:sp>
      <p:sp>
        <p:nvSpPr>
          <p:cNvPr id="3" name="ตัวแทนเนื้อหา 2">
            <a:extLst>
              <a:ext uri="{FF2B5EF4-FFF2-40B4-BE49-F238E27FC236}">
                <a16:creationId xmlns:a16="http://schemas.microsoft.com/office/drawing/2014/main" id="{593D4633-99E7-4875-832C-791CDEA7587F}"/>
              </a:ext>
            </a:extLst>
          </p:cNvPr>
          <p:cNvSpPr>
            <a:spLocks noGrp="1"/>
          </p:cNvSpPr>
          <p:nvPr>
            <p:ph idx="1"/>
          </p:nvPr>
        </p:nvSpPr>
        <p:spPr>
          <a:xfrm>
            <a:off x="2589212" y="1564640"/>
            <a:ext cx="8915400" cy="4419600"/>
          </a:xfrm>
        </p:spPr>
        <p:txBody>
          <a:bodyPr>
            <a:normAutofit fontScale="92500" lnSpcReduction="10000"/>
          </a:bodyPr>
          <a:lstStyle/>
          <a:p>
            <a:r>
              <a:rPr lang="en-US" dirty="0"/>
              <a:t>A Thai official, </a:t>
            </a:r>
            <a:r>
              <a:rPr lang="en-US" dirty="0" err="1"/>
              <a:t>Luang</a:t>
            </a:r>
            <a:r>
              <a:rPr lang="en-US" dirty="0"/>
              <a:t> </a:t>
            </a:r>
            <a:r>
              <a:rPr lang="en-US" dirty="0" err="1"/>
              <a:t>Thesachitvichan</a:t>
            </a:r>
            <a:r>
              <a:rPr lang="en-US" dirty="0"/>
              <a:t>, was sent to Burma and Malay for six months to study British colonial administration in Burma and Malaya.</a:t>
            </a:r>
          </a:p>
          <a:p>
            <a:r>
              <a:rPr lang="en-US" dirty="0"/>
              <a:t>The first step was to establish the </a:t>
            </a:r>
            <a:r>
              <a:rPr lang="en-US" dirty="0" err="1"/>
              <a:t>Monthon</a:t>
            </a:r>
            <a:r>
              <a:rPr lang="en-US" dirty="0"/>
              <a:t> as a administrative area comprising several of the old provinces.</a:t>
            </a:r>
          </a:p>
          <a:p>
            <a:r>
              <a:rPr lang="en-US" dirty="0"/>
              <a:t>The purpose of the new system was to tighten central control over the provinces by sending out a Royal Commissioner and reported directly to the Ministry of Interior.</a:t>
            </a:r>
          </a:p>
          <a:p>
            <a:r>
              <a:rPr lang="en-US" dirty="0"/>
              <a:t>The second purpose was to improve revenue collection by eliminating the system of Kin </a:t>
            </a:r>
            <a:r>
              <a:rPr lang="en-US" dirty="0" err="1"/>
              <a:t>Moung</a:t>
            </a:r>
            <a:r>
              <a:rPr lang="en-US" dirty="0"/>
              <a:t>.</a:t>
            </a:r>
          </a:p>
          <a:p>
            <a:r>
              <a:rPr lang="en-US" dirty="0"/>
              <a:t>The first three </a:t>
            </a:r>
            <a:r>
              <a:rPr lang="en-US" dirty="0" err="1"/>
              <a:t>monthon</a:t>
            </a:r>
            <a:r>
              <a:rPr lang="en-US" dirty="0"/>
              <a:t> were </a:t>
            </a:r>
            <a:r>
              <a:rPr lang="en-US" dirty="0" err="1"/>
              <a:t>Phisanulok</a:t>
            </a:r>
            <a:r>
              <a:rPr lang="en-US" dirty="0"/>
              <a:t>, </a:t>
            </a:r>
            <a:r>
              <a:rPr lang="en-US" dirty="0" err="1"/>
              <a:t>Prachinburi</a:t>
            </a:r>
            <a:r>
              <a:rPr lang="en-US" dirty="0"/>
              <a:t>, and Nakhon </a:t>
            </a:r>
            <a:r>
              <a:rPr lang="en-US" dirty="0" err="1"/>
              <a:t>Rachasima</a:t>
            </a:r>
            <a:r>
              <a:rPr lang="en-US" dirty="0"/>
              <a:t> in 1894.</a:t>
            </a:r>
          </a:p>
          <a:p>
            <a:r>
              <a:rPr lang="en-US" dirty="0"/>
              <a:t>Finally, twenty </a:t>
            </a:r>
            <a:r>
              <a:rPr lang="en-US" dirty="0" err="1"/>
              <a:t>monthon</a:t>
            </a:r>
            <a:r>
              <a:rPr lang="en-US" dirty="0"/>
              <a:t> had ben established throughout the country.</a:t>
            </a:r>
          </a:p>
          <a:p>
            <a:r>
              <a:rPr lang="en-US" dirty="0" err="1"/>
              <a:t>Monthom</a:t>
            </a:r>
            <a:r>
              <a:rPr lang="en-US" dirty="0"/>
              <a:t> </a:t>
            </a:r>
            <a:r>
              <a:rPr lang="en-US" dirty="0" err="1"/>
              <a:t>Burapho</a:t>
            </a:r>
            <a:r>
              <a:rPr lang="en-US" dirty="0"/>
              <a:t> and </a:t>
            </a:r>
            <a:r>
              <a:rPr lang="en-US" dirty="0" err="1"/>
              <a:t>monthon</a:t>
            </a:r>
            <a:r>
              <a:rPr lang="en-US" dirty="0"/>
              <a:t> </a:t>
            </a:r>
            <a:r>
              <a:rPr lang="en-US" dirty="0" err="1"/>
              <a:t>Saiburi</a:t>
            </a:r>
            <a:r>
              <a:rPr lang="en-US" dirty="0"/>
              <a:t> were given up to the West in 1907 and 1909.</a:t>
            </a:r>
          </a:p>
          <a:p>
            <a:endParaRPr lang="en-US" dirty="0"/>
          </a:p>
        </p:txBody>
      </p:sp>
    </p:spTree>
    <p:extLst>
      <p:ext uri="{BB962C8B-B14F-4D97-AF65-F5344CB8AC3E}">
        <p14:creationId xmlns:p14="http://schemas.microsoft.com/office/powerpoint/2010/main" val="32060457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2A193F7A-CD91-4980-9A6C-E9E2E21049E8}"/>
              </a:ext>
            </a:extLst>
          </p:cNvPr>
          <p:cNvSpPr>
            <a:spLocks noGrp="1"/>
          </p:cNvSpPr>
          <p:nvPr>
            <p:ph type="title"/>
          </p:nvPr>
        </p:nvSpPr>
        <p:spPr/>
        <p:txBody>
          <a:bodyPr/>
          <a:lstStyle/>
          <a:p>
            <a:endParaRPr lang="en-US"/>
          </a:p>
        </p:txBody>
      </p:sp>
      <p:sp>
        <p:nvSpPr>
          <p:cNvPr id="3" name="ตัวแทนเนื้อหา 2">
            <a:extLst>
              <a:ext uri="{FF2B5EF4-FFF2-40B4-BE49-F238E27FC236}">
                <a16:creationId xmlns:a16="http://schemas.microsoft.com/office/drawing/2014/main" id="{1040CEAF-9DC4-4A61-A3C1-4FC589FAA335}"/>
              </a:ext>
            </a:extLst>
          </p:cNvPr>
          <p:cNvSpPr>
            <a:spLocks noGrp="1"/>
          </p:cNvSpPr>
          <p:nvPr>
            <p:ph idx="1"/>
          </p:nvPr>
        </p:nvSpPr>
        <p:spPr/>
        <p:txBody>
          <a:bodyPr/>
          <a:lstStyle/>
          <a:p>
            <a:r>
              <a:rPr lang="en-US" dirty="0"/>
              <a:t>Prince </a:t>
            </a:r>
            <a:r>
              <a:rPr lang="en-US" dirty="0" err="1"/>
              <a:t>Damrong</a:t>
            </a:r>
            <a:r>
              <a:rPr lang="en-US" dirty="0"/>
              <a:t> gained control of those three Ministries. Prince </a:t>
            </a:r>
            <a:r>
              <a:rPr lang="en-US" dirty="0" err="1"/>
              <a:t>Damrong</a:t>
            </a:r>
            <a:r>
              <a:rPr lang="en-US" dirty="0"/>
              <a:t> </a:t>
            </a:r>
            <a:r>
              <a:rPr lang="en-US" dirty="0" err="1"/>
              <a:t>chise</a:t>
            </a:r>
            <a:r>
              <a:rPr lang="en-US" dirty="0"/>
              <a:t> the Royal Commissioners for their loyalty to the central government and gave them very broad powers.</a:t>
            </a:r>
          </a:p>
          <a:p>
            <a:r>
              <a:rPr lang="en-US" dirty="0"/>
              <a:t>The treasurer was responsible for collecting taxes and paying salaries. All of these officials belonged to the Ministry of Interior, but latter they were sent from various ministries ( extension of all ministries into the countryside)</a:t>
            </a:r>
          </a:p>
          <a:p>
            <a:r>
              <a:rPr lang="en-US" dirty="0"/>
              <a:t>The old vassal states in the North became </a:t>
            </a:r>
            <a:r>
              <a:rPr lang="en-US" dirty="0" err="1"/>
              <a:t>Monthon</a:t>
            </a:r>
            <a:r>
              <a:rPr lang="en-US" dirty="0"/>
              <a:t> </a:t>
            </a:r>
            <a:r>
              <a:rPr lang="en-US" dirty="0" err="1"/>
              <a:t>Phayup</a:t>
            </a:r>
            <a:r>
              <a:rPr lang="en-US" dirty="0"/>
              <a:t> and the seven Islamic states in the south became </a:t>
            </a:r>
            <a:r>
              <a:rPr lang="en-US" dirty="0" err="1"/>
              <a:t>Monthon</a:t>
            </a:r>
            <a:r>
              <a:rPr lang="en-US" dirty="0"/>
              <a:t> </a:t>
            </a:r>
            <a:r>
              <a:rPr lang="en-US" dirty="0" err="1"/>
              <a:t>Pattani</a:t>
            </a:r>
            <a:r>
              <a:rPr lang="en-US" dirty="0"/>
              <a:t>. (elimination of independent ruling families ).</a:t>
            </a:r>
          </a:p>
          <a:p>
            <a:r>
              <a:rPr lang="en-US" dirty="0" err="1"/>
              <a:t>Monthon</a:t>
            </a:r>
            <a:r>
              <a:rPr lang="en-US" dirty="0"/>
              <a:t> system was slightly different among </a:t>
            </a:r>
            <a:r>
              <a:rPr lang="en-US" dirty="0" err="1"/>
              <a:t>monthons</a:t>
            </a:r>
            <a:r>
              <a:rPr lang="en-US" dirty="0"/>
              <a:t>.</a:t>
            </a:r>
          </a:p>
        </p:txBody>
      </p:sp>
    </p:spTree>
    <p:extLst>
      <p:ext uri="{BB962C8B-B14F-4D97-AF65-F5344CB8AC3E}">
        <p14:creationId xmlns:p14="http://schemas.microsoft.com/office/powerpoint/2010/main" val="36333501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99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6009967" y="0"/>
            <a:ext cx="6176982" cy="6853245"/>
            <a:chOff x="2487613" y="285750"/>
            <a:chExt cx="2428876" cy="5654676"/>
          </a:xfrm>
          <a:solidFill>
            <a:schemeClr val="bg1">
              <a:alpha val="30000"/>
            </a:schemeClr>
          </a:solidFill>
        </p:grpSpPr>
        <p:sp>
          <p:nvSpPr>
            <p:cNvPr id="11" name="Freeform 11">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grpFill/>
            <a:ln>
              <a:noFill/>
            </a:ln>
          </p:spPr>
        </p:sp>
        <p:sp>
          <p:nvSpPr>
            <p:cNvPr id="12" name="Freeform 12">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grpFill/>
            <a:ln>
              <a:noFill/>
            </a:ln>
          </p:spPr>
        </p:sp>
        <p:sp>
          <p:nvSpPr>
            <p:cNvPr id="13" name="Freeform 13">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grpFill/>
            <a:ln>
              <a:noFill/>
            </a:ln>
          </p:spPr>
        </p:sp>
        <p:sp>
          <p:nvSpPr>
            <p:cNvPr id="14" name="Freeform 14">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grpFill/>
            <a:ln>
              <a:noFill/>
            </a:ln>
          </p:spPr>
        </p:sp>
        <p:sp>
          <p:nvSpPr>
            <p:cNvPr id="15" name="Freeform 15">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grpFill/>
            <a:ln>
              <a:noFill/>
            </a:ln>
          </p:spPr>
        </p:sp>
        <p:sp>
          <p:nvSpPr>
            <p:cNvPr id="16" name="Freeform 16">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grpFill/>
            <a:ln>
              <a:noFill/>
            </a:ln>
          </p:spPr>
        </p:sp>
        <p:sp>
          <p:nvSpPr>
            <p:cNvPr id="17" name="Freeform 17">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grpFill/>
            <a:ln>
              <a:noFill/>
            </a:ln>
          </p:spPr>
        </p:sp>
        <p:sp>
          <p:nvSpPr>
            <p:cNvPr id="18" name="Freeform 18">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grpFill/>
            <a:ln>
              <a:noFill/>
            </a:ln>
          </p:spPr>
        </p:sp>
        <p:sp>
          <p:nvSpPr>
            <p:cNvPr id="19" name="Freeform 19">
              <a:extLst/>
            </p:cNvPr>
            <p:cNvSpPr/>
            <p:nvPr>
              <p:extLst>
                <p:ext uri="{386F3935-93C4-4BCD-93E2-E3B085C9AB24}">
                  <p16:designElem xmlns:p16="http://schemas.microsoft.com/office/powerpoint/2015/main" val="1"/>
                </p:ext>
              </p:extLst>
            </p:nvPr>
          </p:nvSpPr>
          <p:spPr bwMode="auto">
            <a:xfrm>
              <a:off x="3148014" y="468286"/>
              <a:ext cx="1768475" cy="4262464"/>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grpFill/>
            <a:ln>
              <a:noFill/>
            </a:ln>
          </p:spPr>
        </p:sp>
        <p:sp>
          <p:nvSpPr>
            <p:cNvPr id="20" name="Freeform 20">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grpFill/>
            <a:ln>
              <a:noFill/>
            </a:ln>
          </p:spPr>
        </p:sp>
        <p:sp>
          <p:nvSpPr>
            <p:cNvPr id="21" name="Freeform 21">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grpFill/>
            <a:ln>
              <a:noFill/>
            </a:ln>
          </p:spPr>
        </p:sp>
        <p:sp>
          <p:nvSpPr>
            <p:cNvPr id="22" name="Freeform 22">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grpFill/>
            <a:ln>
              <a:noFill/>
            </a:ln>
          </p:spPr>
        </p:sp>
      </p:grpSp>
      <p:cxnSp>
        <p:nvCxnSpPr>
          <p:cNvPr id="24" name="Straight Connector 23">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71831"/>
            <a:ext cx="0" cy="3200400"/>
          </a:xfrm>
          <a:prstGeom prst="line">
            <a:avLst/>
          </a:prstGeom>
          <a:ln w="15875">
            <a:solidFill>
              <a:schemeClr val="accent4"/>
            </a:solidFill>
          </a:ln>
        </p:spPr>
        <p:style>
          <a:lnRef idx="1">
            <a:schemeClr val="accent1"/>
          </a:lnRef>
          <a:fillRef idx="0">
            <a:schemeClr val="accent1"/>
          </a:fillRef>
          <a:effectRef idx="0">
            <a:schemeClr val="accent1"/>
          </a:effectRef>
          <a:fontRef idx="minor">
            <a:schemeClr val="tx1"/>
          </a:fontRef>
        </p:style>
      </p:cxnSp>
      <p:sp>
        <p:nvSpPr>
          <p:cNvPr id="26" name="Rectangle 25">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ชื่อเรื่อง 1">
            <a:extLst>
              <a:ext uri="{FF2B5EF4-FFF2-40B4-BE49-F238E27FC236}">
                <a16:creationId xmlns:a16="http://schemas.microsoft.com/office/drawing/2014/main" id="{63AD9185-308A-481E-B411-6D7483A6C810}"/>
              </a:ext>
            </a:extLst>
          </p:cNvPr>
          <p:cNvSpPr>
            <a:spLocks noGrp="1"/>
          </p:cNvSpPr>
          <p:nvPr>
            <p:ph type="title"/>
          </p:nvPr>
        </p:nvSpPr>
        <p:spPr>
          <a:xfrm>
            <a:off x="1046019" y="942108"/>
            <a:ext cx="3256550" cy="4969113"/>
          </a:xfrm>
        </p:spPr>
        <p:txBody>
          <a:bodyPr anchor="ctr">
            <a:normAutofit/>
          </a:bodyPr>
          <a:lstStyle/>
          <a:p>
            <a:r>
              <a:rPr lang="en-US" dirty="0" err="1">
                <a:solidFill>
                  <a:schemeClr val="tx2">
                    <a:lumMod val="75000"/>
                  </a:schemeClr>
                </a:solidFill>
              </a:rPr>
              <a:t>Monthon</a:t>
            </a:r>
            <a:r>
              <a:rPr lang="en-US" dirty="0">
                <a:solidFill>
                  <a:schemeClr val="tx2">
                    <a:lumMod val="75000"/>
                  </a:schemeClr>
                </a:solidFill>
              </a:rPr>
              <a:t> </a:t>
            </a:r>
            <a:r>
              <a:rPr lang="en-US" dirty="0" err="1">
                <a:solidFill>
                  <a:schemeClr val="tx2">
                    <a:lumMod val="75000"/>
                  </a:schemeClr>
                </a:solidFill>
              </a:rPr>
              <a:t>Phayap</a:t>
            </a:r>
            <a:endParaRPr lang="en-US" dirty="0">
              <a:solidFill>
                <a:schemeClr val="tx2">
                  <a:lumMod val="75000"/>
                </a:schemeClr>
              </a:solidFill>
            </a:endParaRPr>
          </a:p>
        </p:txBody>
      </p:sp>
      <p:sp>
        <p:nvSpPr>
          <p:cNvPr id="3" name="ตัวแทนเนื้อหา 2">
            <a:extLst>
              <a:ext uri="{FF2B5EF4-FFF2-40B4-BE49-F238E27FC236}">
                <a16:creationId xmlns:a16="http://schemas.microsoft.com/office/drawing/2014/main" id="{F79CB8F5-78FF-45A8-BD48-EA993091C203}"/>
              </a:ext>
            </a:extLst>
          </p:cNvPr>
          <p:cNvSpPr>
            <a:spLocks noGrp="1"/>
          </p:cNvSpPr>
          <p:nvPr>
            <p:ph idx="1"/>
          </p:nvPr>
        </p:nvSpPr>
        <p:spPr>
          <a:xfrm>
            <a:off x="5049062" y="942108"/>
            <a:ext cx="6455549" cy="4969114"/>
          </a:xfrm>
        </p:spPr>
        <p:txBody>
          <a:bodyPr anchor="ctr">
            <a:normAutofit/>
          </a:bodyPr>
          <a:lstStyle/>
          <a:p>
            <a:r>
              <a:rPr lang="en-US" dirty="0" err="1">
                <a:solidFill>
                  <a:schemeClr val="tx2">
                    <a:lumMod val="75000"/>
                  </a:schemeClr>
                </a:solidFill>
              </a:rPr>
              <a:t>Establised</a:t>
            </a:r>
            <a:r>
              <a:rPr lang="en-US" dirty="0">
                <a:solidFill>
                  <a:schemeClr val="tx2">
                    <a:lumMod val="75000"/>
                  </a:schemeClr>
                </a:solidFill>
              </a:rPr>
              <a:t> in 1900.</a:t>
            </a:r>
          </a:p>
          <a:p>
            <a:r>
              <a:rPr lang="en-US" dirty="0">
                <a:solidFill>
                  <a:schemeClr val="tx2">
                    <a:lumMod val="75000"/>
                  </a:schemeClr>
                </a:solidFill>
              </a:rPr>
              <a:t>Comprised of </a:t>
            </a:r>
            <a:r>
              <a:rPr lang="en-US" dirty="0" err="1">
                <a:solidFill>
                  <a:schemeClr val="tx2">
                    <a:lumMod val="75000"/>
                  </a:schemeClr>
                </a:solidFill>
              </a:rPr>
              <a:t>Chiengmai</a:t>
            </a:r>
            <a:r>
              <a:rPr lang="en-US" dirty="0">
                <a:solidFill>
                  <a:schemeClr val="tx2">
                    <a:lumMod val="75000"/>
                  </a:schemeClr>
                </a:solidFill>
              </a:rPr>
              <a:t>, Lampang, </a:t>
            </a:r>
            <a:r>
              <a:rPr lang="en-US" dirty="0" err="1">
                <a:solidFill>
                  <a:schemeClr val="tx2">
                    <a:lumMod val="75000"/>
                  </a:schemeClr>
                </a:solidFill>
              </a:rPr>
              <a:t>Lamphun</a:t>
            </a:r>
            <a:r>
              <a:rPr lang="en-US" dirty="0">
                <a:solidFill>
                  <a:schemeClr val="tx2">
                    <a:lumMod val="75000"/>
                  </a:schemeClr>
                </a:solidFill>
              </a:rPr>
              <a:t>, Nan.</a:t>
            </a:r>
          </a:p>
          <a:p>
            <a:r>
              <a:rPr lang="en-US" dirty="0">
                <a:solidFill>
                  <a:schemeClr val="tx2">
                    <a:lumMod val="75000"/>
                  </a:schemeClr>
                </a:solidFill>
              </a:rPr>
              <a:t>The ruling family of </a:t>
            </a:r>
            <a:r>
              <a:rPr lang="en-US" dirty="0" err="1">
                <a:solidFill>
                  <a:schemeClr val="tx2">
                    <a:lumMod val="75000"/>
                  </a:schemeClr>
                </a:solidFill>
              </a:rPr>
              <a:t>Phrae</a:t>
            </a:r>
            <a:r>
              <a:rPr lang="en-US" dirty="0">
                <a:solidFill>
                  <a:schemeClr val="tx2">
                    <a:lumMod val="75000"/>
                  </a:schemeClr>
                </a:solidFill>
              </a:rPr>
              <a:t> lost its position in 1902.</a:t>
            </a:r>
          </a:p>
          <a:p>
            <a:r>
              <a:rPr lang="en-US" dirty="0">
                <a:solidFill>
                  <a:schemeClr val="tx2">
                    <a:lumMod val="75000"/>
                  </a:schemeClr>
                </a:solidFill>
              </a:rPr>
              <a:t>The old family ruling in </a:t>
            </a:r>
            <a:r>
              <a:rPr lang="en-US" dirty="0" err="1">
                <a:solidFill>
                  <a:schemeClr val="tx2">
                    <a:lumMod val="75000"/>
                  </a:schemeClr>
                </a:solidFill>
              </a:rPr>
              <a:t>Chiengmai</a:t>
            </a:r>
            <a:r>
              <a:rPr lang="en-US" dirty="0">
                <a:solidFill>
                  <a:schemeClr val="tx2">
                    <a:lumMod val="75000"/>
                  </a:schemeClr>
                </a:solidFill>
              </a:rPr>
              <a:t>, Lampang and </a:t>
            </a:r>
            <a:r>
              <a:rPr lang="en-US" dirty="0" err="1">
                <a:solidFill>
                  <a:schemeClr val="tx2">
                    <a:lumMod val="75000"/>
                  </a:schemeClr>
                </a:solidFill>
              </a:rPr>
              <a:t>Lumphun</a:t>
            </a:r>
            <a:r>
              <a:rPr lang="en-US" dirty="0">
                <a:solidFill>
                  <a:schemeClr val="tx2">
                    <a:lumMod val="75000"/>
                  </a:schemeClr>
                </a:solidFill>
              </a:rPr>
              <a:t> were still on till 1940 (?)</a:t>
            </a:r>
          </a:p>
          <a:p>
            <a:endParaRPr lang="en-US" dirty="0">
              <a:solidFill>
                <a:schemeClr val="tx2">
                  <a:lumMod val="75000"/>
                </a:schemeClr>
              </a:solidFill>
            </a:endParaRPr>
          </a:p>
        </p:txBody>
      </p:sp>
    </p:spTree>
    <p:extLst>
      <p:ext uri="{BB962C8B-B14F-4D97-AF65-F5344CB8AC3E}">
        <p14:creationId xmlns:p14="http://schemas.microsoft.com/office/powerpoint/2010/main" val="19666871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28D7CE93-CE5A-47D3-82BA-2E3CF25D5C26}"/>
              </a:ext>
            </a:extLst>
          </p:cNvPr>
          <p:cNvSpPr>
            <a:spLocks noGrp="1"/>
          </p:cNvSpPr>
          <p:nvPr>
            <p:ph type="title"/>
          </p:nvPr>
        </p:nvSpPr>
        <p:spPr/>
        <p:txBody>
          <a:bodyPr/>
          <a:lstStyle/>
          <a:p>
            <a:endParaRPr lang="en-US"/>
          </a:p>
        </p:txBody>
      </p:sp>
      <p:sp>
        <p:nvSpPr>
          <p:cNvPr id="3" name="ตัวแทนเนื้อหา 2">
            <a:extLst>
              <a:ext uri="{FF2B5EF4-FFF2-40B4-BE49-F238E27FC236}">
                <a16:creationId xmlns:a16="http://schemas.microsoft.com/office/drawing/2014/main" id="{51A8BBC6-906C-4BB7-8F90-85EF9E9E99C8}"/>
              </a:ext>
            </a:extLst>
          </p:cNvPr>
          <p:cNvSpPr>
            <a:spLocks noGrp="1"/>
          </p:cNvSpPr>
          <p:nvPr>
            <p:ph idx="1"/>
          </p:nvPr>
        </p:nvSpPr>
        <p:spPr/>
        <p:txBody>
          <a:bodyPr/>
          <a:lstStyle/>
          <a:p>
            <a:r>
              <a:rPr lang="en-US" dirty="0"/>
              <a:t>Kin </a:t>
            </a:r>
            <a:r>
              <a:rPr lang="en-US" dirty="0" err="1"/>
              <a:t>moung</a:t>
            </a:r>
            <a:r>
              <a:rPr lang="en-US" dirty="0"/>
              <a:t> system was still used in </a:t>
            </a:r>
            <a:r>
              <a:rPr lang="en-US" dirty="0" err="1"/>
              <a:t>monthon</a:t>
            </a:r>
            <a:r>
              <a:rPr lang="en-US" dirty="0"/>
              <a:t> </a:t>
            </a:r>
            <a:r>
              <a:rPr lang="en-US" dirty="0" err="1"/>
              <a:t>Pattani</a:t>
            </a:r>
            <a:r>
              <a:rPr lang="en-US" dirty="0"/>
              <a:t> till 1940.</a:t>
            </a:r>
          </a:p>
        </p:txBody>
      </p:sp>
    </p:spTree>
    <p:extLst>
      <p:ext uri="{BB962C8B-B14F-4D97-AF65-F5344CB8AC3E}">
        <p14:creationId xmlns:p14="http://schemas.microsoft.com/office/powerpoint/2010/main" val="33313786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0F40BF86-A8B4-450C-AA1C-A1BCFBF5D938}"/>
              </a:ext>
            </a:extLst>
          </p:cNvPr>
          <p:cNvSpPr>
            <a:spLocks noGrp="1"/>
          </p:cNvSpPr>
          <p:nvPr>
            <p:ph type="title"/>
          </p:nvPr>
        </p:nvSpPr>
        <p:spPr/>
        <p:txBody>
          <a:bodyPr/>
          <a:lstStyle/>
          <a:p>
            <a:r>
              <a:rPr lang="en-US" dirty="0"/>
              <a:t>Effects of the Reforms</a:t>
            </a:r>
          </a:p>
        </p:txBody>
      </p:sp>
      <p:sp>
        <p:nvSpPr>
          <p:cNvPr id="3" name="ตัวแทนเนื้อหา 2">
            <a:extLst>
              <a:ext uri="{FF2B5EF4-FFF2-40B4-BE49-F238E27FC236}">
                <a16:creationId xmlns:a16="http://schemas.microsoft.com/office/drawing/2014/main" id="{B01F89EC-8C81-4014-8478-E6C5292DB164}"/>
              </a:ext>
            </a:extLst>
          </p:cNvPr>
          <p:cNvSpPr>
            <a:spLocks noGrp="1"/>
          </p:cNvSpPr>
          <p:nvPr>
            <p:ph idx="1"/>
          </p:nvPr>
        </p:nvSpPr>
        <p:spPr/>
        <p:txBody>
          <a:bodyPr>
            <a:normAutofit fontScale="92500" lnSpcReduction="10000"/>
          </a:bodyPr>
          <a:lstStyle/>
          <a:p>
            <a:r>
              <a:rPr lang="en-US" dirty="0"/>
              <a:t>The new system was very successful </a:t>
            </a:r>
            <a:r>
              <a:rPr lang="en-US" dirty="0" err="1"/>
              <a:t>innits</a:t>
            </a:r>
            <a:r>
              <a:rPr lang="en-US" dirty="0"/>
              <a:t> purpose of unifying the country and consolidating central control.</a:t>
            </a:r>
          </a:p>
          <a:p>
            <a:r>
              <a:rPr lang="en-US" dirty="0"/>
              <a:t>Taxes were taken out of the hands of local officials and revenue increased from year to year.</a:t>
            </a:r>
          </a:p>
          <a:p>
            <a:r>
              <a:rPr lang="en-US" dirty="0"/>
              <a:t>Popular election of village and sub-district headmen was initiated and central government officials were sent into the lower levels of the provincial and district administrations.</a:t>
            </a:r>
          </a:p>
          <a:p>
            <a:r>
              <a:rPr lang="en-US" dirty="0"/>
              <a:t>The hereditary rulers of the vassal states were outflanked and those of the provinces, which remained as subordinate administrative units within the </a:t>
            </a:r>
            <a:r>
              <a:rPr lang="en-US" dirty="0" err="1"/>
              <a:t>monthon</a:t>
            </a:r>
            <a:r>
              <a:rPr lang="en-US" dirty="0"/>
              <a:t>, were replaced by central government officials.</a:t>
            </a:r>
          </a:p>
          <a:p>
            <a:r>
              <a:rPr lang="en-US" dirty="0"/>
              <a:t>The effects on the status and interests of the provincial ruling class</a:t>
            </a:r>
          </a:p>
          <a:p>
            <a:r>
              <a:rPr lang="en-US" dirty="0"/>
              <a:t>The </a:t>
            </a:r>
            <a:r>
              <a:rPr lang="en-US" dirty="0" err="1"/>
              <a:t>Bunnag</a:t>
            </a:r>
            <a:r>
              <a:rPr lang="en-US" dirty="0"/>
              <a:t> family lost control of the gulf provinces and some of the important ministries, but eight of them held positions of </a:t>
            </a:r>
            <a:r>
              <a:rPr lang="en-US" dirty="0" err="1"/>
              <a:t>monthon</a:t>
            </a:r>
            <a:r>
              <a:rPr lang="en-US" dirty="0"/>
              <a:t> Royal Commissioner.</a:t>
            </a:r>
          </a:p>
        </p:txBody>
      </p:sp>
    </p:spTree>
    <p:extLst>
      <p:ext uri="{BB962C8B-B14F-4D97-AF65-F5344CB8AC3E}">
        <p14:creationId xmlns:p14="http://schemas.microsoft.com/office/powerpoint/2010/main" val="32621674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8725F287-E5EB-4CD7-90A9-839171927FB3}"/>
              </a:ext>
            </a:extLst>
          </p:cNvPr>
          <p:cNvSpPr>
            <a:spLocks noGrp="1"/>
          </p:cNvSpPr>
          <p:nvPr>
            <p:ph type="title"/>
          </p:nvPr>
        </p:nvSpPr>
        <p:spPr/>
        <p:txBody>
          <a:bodyPr/>
          <a:lstStyle/>
          <a:p>
            <a:endParaRPr lang="en-US" dirty="0"/>
          </a:p>
        </p:txBody>
      </p:sp>
      <p:sp>
        <p:nvSpPr>
          <p:cNvPr id="3" name="ตัวแทนเนื้อหา 2">
            <a:extLst>
              <a:ext uri="{FF2B5EF4-FFF2-40B4-BE49-F238E27FC236}">
                <a16:creationId xmlns:a16="http://schemas.microsoft.com/office/drawing/2014/main" id="{7D3C910B-7C7D-4BDC-BD7D-6A82E7C57703}"/>
              </a:ext>
            </a:extLst>
          </p:cNvPr>
          <p:cNvSpPr>
            <a:spLocks noGrp="1"/>
          </p:cNvSpPr>
          <p:nvPr>
            <p:ph idx="1"/>
          </p:nvPr>
        </p:nvSpPr>
        <p:spPr/>
        <p:txBody>
          <a:bodyPr/>
          <a:lstStyle/>
          <a:p>
            <a:r>
              <a:rPr lang="en-US" dirty="0"/>
              <a:t>The elites of the Northeast are almost excluded from high office under the reform system. None of them got appointed to be Royal Commissioner. Some fled across Mekong river and some got appointed to position in French colony.</a:t>
            </a:r>
          </a:p>
          <a:p>
            <a:r>
              <a:rPr lang="en-US" dirty="0"/>
              <a:t>The ruling family of </a:t>
            </a:r>
            <a:r>
              <a:rPr lang="en-US" dirty="0" err="1"/>
              <a:t>Battambang</a:t>
            </a:r>
            <a:r>
              <a:rPr lang="en-US" dirty="0"/>
              <a:t> apparently maintained its status under new system. </a:t>
            </a:r>
            <a:r>
              <a:rPr lang="en-US" dirty="0" err="1"/>
              <a:t>Khuang</a:t>
            </a:r>
            <a:r>
              <a:rPr lang="en-US" dirty="0"/>
              <a:t> </a:t>
            </a:r>
            <a:r>
              <a:rPr lang="en-US" dirty="0" err="1"/>
              <a:t>Aphaiwong</a:t>
            </a:r>
            <a:r>
              <a:rPr lang="en-US" dirty="0"/>
              <a:t> was Prime Minister and remained a national political leader until his death in 1968.</a:t>
            </a:r>
          </a:p>
          <a:p>
            <a:r>
              <a:rPr lang="en-US"/>
              <a:t>New centralization system </a:t>
            </a:r>
            <a:r>
              <a:rPr lang="en-US" dirty="0"/>
              <a:t>led to the uneven development between rural and urban area.</a:t>
            </a:r>
          </a:p>
        </p:txBody>
      </p:sp>
    </p:spTree>
    <p:extLst>
      <p:ext uri="{BB962C8B-B14F-4D97-AF65-F5344CB8AC3E}">
        <p14:creationId xmlns:p14="http://schemas.microsoft.com/office/powerpoint/2010/main" val="307387804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795735" cy="6858000"/>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5736" y="0"/>
            <a:ext cx="7396264" cy="6858000"/>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7224" y="-786"/>
            <a:ext cx="2356675" cy="6854040"/>
            <a:chOff x="6627813" y="194833"/>
            <a:chExt cx="1952625" cy="5678918"/>
          </a:xfrm>
          <a:solidFill>
            <a:schemeClr val="bg2"/>
          </a:solidFill>
        </p:grpSpPr>
        <p:sp>
          <p:nvSpPr>
            <p:cNvPr id="13" name="Freeform 27">
              <a:extLst/>
            </p:cNvPr>
            <p:cNvSpPr/>
            <p:nvPr>
              <p:extLst>
                <p:ext uri="{386F3935-93C4-4BCD-93E2-E3B085C9AB24}">
                  <p16:designElem xmlns:p16="http://schemas.microsoft.com/office/powerpoint/2015/main" val="1"/>
                </p:ext>
              </p:extLst>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grpFill/>
            <a:ln>
              <a:noFill/>
            </a:ln>
          </p:spPr>
        </p:sp>
        <p:sp>
          <p:nvSpPr>
            <p:cNvPr id="14" name="Freeform 28">
              <a:extLst/>
            </p:cNvPr>
            <p:cNvSpPr/>
            <p:nvPr>
              <p:extLst>
                <p:ext uri="{386F3935-93C4-4BCD-93E2-E3B085C9AB24}">
                  <p16:designElem xmlns:p16="http://schemas.microsoft.com/office/powerpoint/2015/main"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grpFill/>
            <a:ln>
              <a:noFill/>
            </a:ln>
          </p:spPr>
        </p:sp>
        <p:sp>
          <p:nvSpPr>
            <p:cNvPr id="15" name="Freeform 29">
              <a:extLst/>
            </p:cNvPr>
            <p:cNvSpPr/>
            <p:nvPr>
              <p:extLst>
                <p:ext uri="{386F3935-93C4-4BCD-93E2-E3B085C9AB24}">
                  <p16:designElem xmlns:p16="http://schemas.microsoft.com/office/powerpoint/2015/main"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grpFill/>
            <a:ln>
              <a:noFill/>
            </a:ln>
          </p:spPr>
        </p:sp>
        <p:sp>
          <p:nvSpPr>
            <p:cNvPr id="16" name="Freeform 30">
              <a:extLst/>
            </p:cNvPr>
            <p:cNvSpPr/>
            <p:nvPr>
              <p:extLst>
                <p:ext uri="{386F3935-93C4-4BCD-93E2-E3B085C9AB24}">
                  <p16:designElem xmlns:p16="http://schemas.microsoft.com/office/powerpoint/2015/main"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grpFill/>
            <a:ln>
              <a:noFill/>
            </a:ln>
          </p:spPr>
        </p:sp>
        <p:sp>
          <p:nvSpPr>
            <p:cNvPr id="17" name="Freeform 31">
              <a:extLst/>
            </p:cNvPr>
            <p:cNvSpPr/>
            <p:nvPr>
              <p:extLst>
                <p:ext uri="{386F3935-93C4-4BCD-93E2-E3B085C9AB24}">
                  <p16:designElem xmlns:p16="http://schemas.microsoft.com/office/powerpoint/2015/main"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grpFill/>
            <a:ln>
              <a:noFill/>
            </a:ln>
          </p:spPr>
        </p:sp>
        <p:sp>
          <p:nvSpPr>
            <p:cNvPr id="18" name="Freeform 32">
              <a:extLst/>
            </p:cNvPr>
            <p:cNvSpPr/>
            <p:nvPr>
              <p:extLst>
                <p:ext uri="{386F3935-93C4-4BCD-93E2-E3B085C9AB24}">
                  <p16:designElem xmlns:p16="http://schemas.microsoft.com/office/powerpoint/2015/main"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grpFill/>
            <a:ln>
              <a:noFill/>
            </a:ln>
          </p:spPr>
        </p:sp>
        <p:sp>
          <p:nvSpPr>
            <p:cNvPr id="19" name="Freeform 33">
              <a:extLst/>
            </p:cNvPr>
            <p:cNvSpPr/>
            <p:nvPr>
              <p:extLst>
                <p:ext uri="{386F3935-93C4-4BCD-93E2-E3B085C9AB24}">
                  <p16:designElem xmlns:p16="http://schemas.microsoft.com/office/powerpoint/2015/main"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grpFill/>
            <a:ln>
              <a:noFill/>
            </a:ln>
          </p:spPr>
        </p:sp>
        <p:sp>
          <p:nvSpPr>
            <p:cNvPr id="20" name="Freeform 34">
              <a:extLst/>
            </p:cNvPr>
            <p:cNvSpPr/>
            <p:nvPr>
              <p:extLst>
                <p:ext uri="{386F3935-93C4-4BCD-93E2-E3B085C9AB24}">
                  <p16:designElem xmlns:p16="http://schemas.microsoft.com/office/powerpoint/2015/main"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grpFill/>
            <a:ln>
              <a:noFill/>
            </a:ln>
          </p:spPr>
        </p:sp>
        <p:sp>
          <p:nvSpPr>
            <p:cNvPr id="21" name="Freeform 35">
              <a:extLst/>
            </p:cNvPr>
            <p:cNvSpPr/>
            <p:nvPr>
              <p:extLst>
                <p:ext uri="{386F3935-93C4-4BCD-93E2-E3B085C9AB24}">
                  <p16:designElem xmlns:p16="http://schemas.microsoft.com/office/powerpoint/2015/main"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grpFill/>
            <a:ln>
              <a:noFill/>
            </a:ln>
          </p:spPr>
        </p:sp>
        <p:sp>
          <p:nvSpPr>
            <p:cNvPr id="22" name="Freeform 36">
              <a:extLst/>
            </p:cNvPr>
            <p:cNvSpPr/>
            <p:nvPr>
              <p:extLst>
                <p:ext uri="{386F3935-93C4-4BCD-93E2-E3B085C9AB24}">
                  <p16:designElem xmlns:p16="http://schemas.microsoft.com/office/powerpoint/2015/main"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grpFill/>
            <a:ln>
              <a:noFill/>
            </a:ln>
          </p:spPr>
        </p:sp>
        <p:sp>
          <p:nvSpPr>
            <p:cNvPr id="23" name="Freeform 37">
              <a:extLst/>
            </p:cNvPr>
            <p:cNvSpPr/>
            <p:nvPr>
              <p:extLst>
                <p:ext uri="{386F3935-93C4-4BCD-93E2-E3B085C9AB24}">
                  <p16:designElem xmlns:p16="http://schemas.microsoft.com/office/powerpoint/2015/main"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grpFill/>
            <a:ln>
              <a:noFill/>
            </a:ln>
          </p:spPr>
        </p:sp>
        <p:sp>
          <p:nvSpPr>
            <p:cNvPr id="24" name="Freeform 38">
              <a:extLst/>
            </p:cNvPr>
            <p:cNvSpPr/>
            <p:nvPr>
              <p:extLst>
                <p:ext uri="{386F3935-93C4-4BCD-93E2-E3B085C9AB24}">
                  <p16:designElem xmlns:p16="http://schemas.microsoft.com/office/powerpoint/2015/main"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grpFill/>
            <a:ln>
              <a:noFill/>
            </a:ln>
          </p:spPr>
        </p:sp>
      </p:grpSp>
      <p:sp>
        <p:nvSpPr>
          <p:cNvPr id="26" name="Freeform 11">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159" y="3179901"/>
            <a:ext cx="1098194" cy="514066"/>
          </a:xfrm>
          <a:custGeom>
            <a:avLst/>
            <a:gdLst>
              <a:gd name="connsiteX0" fmla="*/ 10000 w 10044"/>
              <a:gd name="connsiteY0" fmla="*/ 4701 h 9966"/>
              <a:gd name="connsiteX1" fmla="*/ 8559 w 10044"/>
              <a:gd name="connsiteY1" fmla="*/ 188 h 9966"/>
              <a:gd name="connsiteX2" fmla="*/ 8527 w 10044"/>
              <a:gd name="connsiteY2" fmla="*/ 94 h 9966"/>
              <a:gd name="connsiteX3" fmla="*/ 8438 w 10044"/>
              <a:gd name="connsiteY3" fmla="*/ 0 h 9966"/>
              <a:gd name="connsiteX4" fmla="*/ 7867 w 10044"/>
              <a:gd name="connsiteY4" fmla="*/ 0 h 9966"/>
              <a:gd name="connsiteX5" fmla="*/ 0 w 10044"/>
              <a:gd name="connsiteY5" fmla="*/ 70 h 9966"/>
              <a:gd name="connsiteX6" fmla="*/ 3132 w 10044"/>
              <a:gd name="connsiteY6" fmla="*/ 9763 h 9966"/>
              <a:gd name="connsiteX7" fmla="*/ 7867 w 10044"/>
              <a:gd name="connsiteY7" fmla="*/ 9966 h 9966"/>
              <a:gd name="connsiteX8" fmla="*/ 8438 w 10044"/>
              <a:gd name="connsiteY8" fmla="*/ 9966 h 9966"/>
              <a:gd name="connsiteX9" fmla="*/ 8527 w 10044"/>
              <a:gd name="connsiteY9" fmla="*/ 9872 h 9966"/>
              <a:gd name="connsiteX10" fmla="*/ 8559 w 10044"/>
              <a:gd name="connsiteY10" fmla="*/ 9778 h 9966"/>
              <a:gd name="connsiteX11" fmla="*/ 10000 w 10044"/>
              <a:gd name="connsiteY11" fmla="*/ 5265 h 9966"/>
              <a:gd name="connsiteX12" fmla="*/ 10000 w 10044"/>
              <a:gd name="connsiteY12" fmla="*/ 4701 h 9966"/>
              <a:gd name="connsiteX0" fmla="*/ 6839 w 6883"/>
              <a:gd name="connsiteY0" fmla="*/ 4885 h 10168"/>
              <a:gd name="connsiteX1" fmla="*/ 5405 w 6883"/>
              <a:gd name="connsiteY1" fmla="*/ 357 h 10168"/>
              <a:gd name="connsiteX2" fmla="*/ 5373 w 6883"/>
              <a:gd name="connsiteY2" fmla="*/ 262 h 10168"/>
              <a:gd name="connsiteX3" fmla="*/ 5284 w 6883"/>
              <a:gd name="connsiteY3" fmla="*/ 168 h 10168"/>
              <a:gd name="connsiteX4" fmla="*/ 4716 w 6883"/>
              <a:gd name="connsiteY4" fmla="*/ 168 h 10168"/>
              <a:gd name="connsiteX5" fmla="*/ 50 w 6883"/>
              <a:gd name="connsiteY5" fmla="*/ 0 h 10168"/>
              <a:gd name="connsiteX6" fmla="*/ 1 w 6883"/>
              <a:gd name="connsiteY6" fmla="*/ 9964 h 10168"/>
              <a:gd name="connsiteX7" fmla="*/ 4716 w 6883"/>
              <a:gd name="connsiteY7" fmla="*/ 10168 h 10168"/>
              <a:gd name="connsiteX8" fmla="*/ 5284 w 6883"/>
              <a:gd name="connsiteY8" fmla="*/ 10168 h 10168"/>
              <a:gd name="connsiteX9" fmla="*/ 5373 w 6883"/>
              <a:gd name="connsiteY9" fmla="*/ 10074 h 10168"/>
              <a:gd name="connsiteX10" fmla="*/ 5405 w 6883"/>
              <a:gd name="connsiteY10" fmla="*/ 9979 h 10168"/>
              <a:gd name="connsiteX11" fmla="*/ 6839 w 6883"/>
              <a:gd name="connsiteY11" fmla="*/ 5451 h 10168"/>
              <a:gd name="connsiteX12" fmla="*/ 6839 w 6883"/>
              <a:gd name="connsiteY12" fmla="*/ 4885 h 10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83" h="10168">
                <a:moveTo>
                  <a:pt x="6839" y="4885"/>
                </a:moveTo>
                <a:lnTo>
                  <a:pt x="5405" y="357"/>
                </a:lnTo>
                <a:cubicBezTo>
                  <a:pt x="5395" y="325"/>
                  <a:pt x="5383" y="294"/>
                  <a:pt x="5373" y="262"/>
                </a:cubicBezTo>
                <a:cubicBezTo>
                  <a:pt x="5344" y="168"/>
                  <a:pt x="5314" y="168"/>
                  <a:pt x="5284" y="168"/>
                </a:cubicBezTo>
                <a:lnTo>
                  <a:pt x="4716" y="168"/>
                </a:lnTo>
                <a:lnTo>
                  <a:pt x="50" y="0"/>
                </a:lnTo>
                <a:cubicBezTo>
                  <a:pt x="59" y="3322"/>
                  <a:pt x="-8" y="6643"/>
                  <a:pt x="1" y="9964"/>
                </a:cubicBezTo>
                <a:lnTo>
                  <a:pt x="4716" y="10168"/>
                </a:lnTo>
                <a:lnTo>
                  <a:pt x="5284" y="10168"/>
                </a:lnTo>
                <a:cubicBezTo>
                  <a:pt x="5314" y="10168"/>
                  <a:pt x="5344" y="10074"/>
                  <a:pt x="5373" y="10074"/>
                </a:cubicBezTo>
                <a:cubicBezTo>
                  <a:pt x="5373" y="9979"/>
                  <a:pt x="5405" y="9979"/>
                  <a:pt x="5405" y="9979"/>
                </a:cubicBezTo>
                <a:lnTo>
                  <a:pt x="6839" y="5451"/>
                </a:lnTo>
                <a:cubicBezTo>
                  <a:pt x="6898" y="5262"/>
                  <a:pt x="6898" y="5074"/>
                  <a:pt x="6839" y="4885"/>
                </a:cubicBezTo>
                <a:close/>
              </a:path>
            </a:pathLst>
          </a:custGeom>
          <a:solidFill>
            <a:schemeClr val="accent1"/>
          </a:solidFill>
          <a:ln>
            <a:noFill/>
          </a:ln>
        </p:spPr>
      </p:sp>
      <p:sp>
        <p:nvSpPr>
          <p:cNvPr id="2" name="ชื่อเรื่อง 1">
            <a:extLst>
              <a:ext uri="{FF2B5EF4-FFF2-40B4-BE49-F238E27FC236}">
                <a16:creationId xmlns:a16="http://schemas.microsoft.com/office/drawing/2014/main" id="{80876969-E392-4F12-807D-AF97088EFAB4}"/>
              </a:ext>
            </a:extLst>
          </p:cNvPr>
          <p:cNvSpPr>
            <a:spLocks noGrp="1"/>
          </p:cNvSpPr>
          <p:nvPr>
            <p:ph type="title"/>
          </p:nvPr>
        </p:nvSpPr>
        <p:spPr>
          <a:xfrm>
            <a:off x="1217056" y="1093380"/>
            <a:ext cx="3068182" cy="4671240"/>
          </a:xfrm>
        </p:spPr>
        <p:txBody>
          <a:bodyPr anchor="ctr">
            <a:normAutofit/>
          </a:bodyPr>
          <a:lstStyle/>
          <a:p>
            <a:pPr algn="r"/>
            <a:r>
              <a:rPr lang="en-US" dirty="0"/>
              <a:t>Reading Lists</a:t>
            </a:r>
            <a:endParaRPr lang="en-US"/>
          </a:p>
        </p:txBody>
      </p:sp>
      <p:sp>
        <p:nvSpPr>
          <p:cNvPr id="3" name="ตัวแทนเนื้อหา 2">
            <a:extLst>
              <a:ext uri="{FF2B5EF4-FFF2-40B4-BE49-F238E27FC236}">
                <a16:creationId xmlns:a16="http://schemas.microsoft.com/office/drawing/2014/main" id="{42F280B4-5D4E-4CC7-9CB4-63480988A433}"/>
              </a:ext>
            </a:extLst>
          </p:cNvPr>
          <p:cNvSpPr>
            <a:spLocks noGrp="1"/>
          </p:cNvSpPr>
          <p:nvPr>
            <p:ph idx="1"/>
          </p:nvPr>
        </p:nvSpPr>
        <p:spPr>
          <a:xfrm>
            <a:off x="5285509" y="1093380"/>
            <a:ext cx="6219103" cy="4679250"/>
          </a:xfrm>
        </p:spPr>
        <p:txBody>
          <a:bodyPr anchor="ctr">
            <a:normAutofit/>
          </a:bodyPr>
          <a:lstStyle/>
          <a:p>
            <a:r>
              <a:rPr lang="en-US" dirty="0"/>
              <a:t>Vickery Michael, “Thai Regional Elites and the Reforms of King Chulalongkorn”, the Journal of Asia Studies, No.29 vol. 4 , 1970, pp. 863-881</a:t>
            </a:r>
          </a:p>
        </p:txBody>
      </p:sp>
    </p:spTree>
    <p:extLst>
      <p:ext uri="{BB962C8B-B14F-4D97-AF65-F5344CB8AC3E}">
        <p14:creationId xmlns:p14="http://schemas.microsoft.com/office/powerpoint/2010/main" val="2757286683"/>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ช่อ">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252</TotalTime>
  <Words>1110</Words>
  <Application>Microsoft Office PowerPoint</Application>
  <PresentationFormat>แบบจอกว้าง</PresentationFormat>
  <Paragraphs>90</Paragraphs>
  <Slides>21</Slides>
  <Notes>0</Notes>
  <HiddenSlides>0</HiddenSlides>
  <MMClips>0</MMClips>
  <ScaleCrop>false</ScaleCrop>
  <HeadingPairs>
    <vt:vector size="6" baseType="variant">
      <vt:variant>
        <vt:lpstr>ฟอนต์ที่ถูกใช้</vt:lpstr>
      </vt:variant>
      <vt:variant>
        <vt:i4>4</vt:i4>
      </vt:variant>
      <vt:variant>
        <vt:lpstr>ธีม</vt:lpstr>
      </vt:variant>
      <vt:variant>
        <vt:i4>1</vt:i4>
      </vt:variant>
      <vt:variant>
        <vt:lpstr>ชื่อเรื่องสไลด์</vt:lpstr>
      </vt:variant>
      <vt:variant>
        <vt:i4>21</vt:i4>
      </vt:variant>
    </vt:vector>
  </HeadingPairs>
  <TitlesOfParts>
    <vt:vector size="26" baseType="lpstr">
      <vt:lpstr>Arial</vt:lpstr>
      <vt:lpstr>Century Gothic</vt:lpstr>
      <vt:lpstr>DilleniaUPC</vt:lpstr>
      <vt:lpstr>Wingdings 3</vt:lpstr>
      <vt:lpstr>ช่อ</vt:lpstr>
      <vt:lpstr> The Reforms of King Chulalongkorn</vt:lpstr>
      <vt:lpstr>Outlines</vt:lpstr>
      <vt:lpstr>Traditional Structure</vt:lpstr>
      <vt:lpstr>Vassal States</vt:lpstr>
      <vt:lpstr>งานนำเสนอ PowerPoint</vt:lpstr>
      <vt:lpstr>Administration of the provinces</vt:lpstr>
      <vt:lpstr>Local Ruling Families</vt:lpstr>
      <vt:lpstr>Nakhon Sri Thammarat</vt:lpstr>
      <vt:lpstr>Na Ranong</vt:lpstr>
      <vt:lpstr>Kin Moung provincial Administrative System</vt:lpstr>
      <vt:lpstr>Governmental and Administrative Reforms</vt:lpstr>
      <vt:lpstr>Problems of Old System</vt:lpstr>
      <vt:lpstr>Loss large areas to Westerners</vt:lpstr>
      <vt:lpstr>Modernization</vt:lpstr>
      <vt:lpstr>Administration Centralization </vt:lpstr>
      <vt:lpstr>งานนำเสนอ PowerPoint</vt:lpstr>
      <vt:lpstr>Monthon Phayap</vt:lpstr>
      <vt:lpstr>งานนำเสนอ PowerPoint</vt:lpstr>
      <vt:lpstr>Effects of the Reforms</vt:lpstr>
      <vt:lpstr>งานนำเสนอ PowerPoint</vt:lpstr>
      <vt:lpstr>Reading Lists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Thai Regional Elites and the Reforms of King Chulalongkorn</dc:title>
  <dc:creator>chanin Mephokee</dc:creator>
  <cp:lastModifiedBy>chanin Mephokee</cp:lastModifiedBy>
  <cp:revision>28</cp:revision>
  <dcterms:created xsi:type="dcterms:W3CDTF">2017-07-26T04:58:59Z</dcterms:created>
  <dcterms:modified xsi:type="dcterms:W3CDTF">2017-07-29T04:27:12Z</dcterms:modified>
</cp:coreProperties>
</file>