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3"/>
  </p:notesMasterIdLst>
  <p:sldIdLst>
    <p:sldId id="574" r:id="rId2"/>
    <p:sldId id="726" r:id="rId3"/>
    <p:sldId id="687" r:id="rId4"/>
    <p:sldId id="712" r:id="rId5"/>
    <p:sldId id="704" r:id="rId6"/>
    <p:sldId id="705" r:id="rId7"/>
    <p:sldId id="709" r:id="rId8"/>
    <p:sldId id="715" r:id="rId9"/>
    <p:sldId id="724" r:id="rId10"/>
    <p:sldId id="703" r:id="rId11"/>
    <p:sldId id="716" r:id="rId12"/>
    <p:sldId id="708" r:id="rId13"/>
    <p:sldId id="688" r:id="rId14"/>
    <p:sldId id="711" r:id="rId15"/>
    <p:sldId id="710" r:id="rId16"/>
    <p:sldId id="725" r:id="rId17"/>
    <p:sldId id="719" r:id="rId18"/>
    <p:sldId id="721" r:id="rId19"/>
    <p:sldId id="727" r:id="rId20"/>
    <p:sldId id="728" r:id="rId21"/>
    <p:sldId id="717"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FF3300"/>
    <a:srgbClr val="99CC00"/>
    <a:srgbClr val="0000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5" autoAdjust="0"/>
    <p:restoredTop sz="94660"/>
  </p:normalViewPr>
  <p:slideViewPr>
    <p:cSldViewPr>
      <p:cViewPr>
        <p:scale>
          <a:sx n="75" d="100"/>
          <a:sy n="75" d="100"/>
        </p:scale>
        <p:origin x="-402"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6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extLst>
      <p:ext uri="{BB962C8B-B14F-4D97-AF65-F5344CB8AC3E}">
        <p14:creationId xmlns:p14="http://schemas.microsoft.com/office/powerpoint/2010/main" val="14012349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7/12/2018</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7/12/2018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7/12/2018</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7/12/2018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7/12/2018</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7/12/2018</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7/12/2018</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7/12/2018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7/12/2018</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7/12/2018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7/12/2018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7/12/2018</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 image.png"/>
          <p:cNvPicPr>
            <a:picLocks noChangeAspect="1"/>
          </p:cNvPicPr>
          <p:nvPr/>
        </p:nvPicPr>
        <p:blipFill>
          <a:blip r:embed="rId2" cstate="print"/>
          <a:stretch>
            <a:fillRect/>
          </a:stretch>
        </p:blipFill>
        <p:spPr>
          <a:xfrm>
            <a:off x="4087799" y="150744"/>
            <a:ext cx="1002418" cy="1062461"/>
          </a:xfrm>
          <a:prstGeom prst="rect">
            <a:avLst/>
          </a:prstGeom>
        </p:spPr>
      </p:pic>
      <p:sp>
        <p:nvSpPr>
          <p:cNvPr id="8" name="Subtitle 7"/>
          <p:cNvSpPr>
            <a:spLocks noGrp="1"/>
          </p:cNvSpPr>
          <p:nvPr>
            <p:ph type="subTitle" idx="1"/>
          </p:nvPr>
        </p:nvSpPr>
        <p:spPr>
          <a:xfrm>
            <a:off x="1578485" y="3254269"/>
            <a:ext cx="6400800" cy="1600200"/>
          </a:xfrm>
        </p:spPr>
        <p:txBody>
          <a:bodyPr>
            <a:normAutofit/>
          </a:bodyPr>
          <a:lstStyle/>
          <a:p>
            <a:r>
              <a:rPr lang="en-US" sz="3600"/>
              <a:t>By Ajarn Suwalya K.</a:t>
            </a:r>
            <a:endParaRPr lang="en-US"/>
          </a:p>
          <a:p>
            <a:endParaRPr lang="en-US" sz="3600"/>
          </a:p>
        </p:txBody>
      </p:sp>
      <p:sp>
        <p:nvSpPr>
          <p:cNvPr id="5" name="Title 6"/>
          <p:cNvSpPr txBox="1">
            <a:spLocks/>
          </p:cNvSpPr>
          <p:nvPr/>
        </p:nvSpPr>
        <p:spPr>
          <a:xfrm>
            <a:off x="223895" y="1551481"/>
            <a:ext cx="9109981" cy="1364512"/>
          </a:xfrm>
          <a:prstGeom prst="rect">
            <a:avLst/>
          </a:prstGeom>
        </p:spPr>
        <p:txBody>
          <a:bodyPr bIns="91440" anchor="ctr" anchorCtr="0">
            <a:normAutofit/>
          </a:bodyPr>
          <a:lstStyle>
            <a:lvl1pPr algn="ctr" rtl="0" eaLnBrk="1" latinLnBrk="0" hangingPunct="1">
              <a:spcBef>
                <a:spcPct val="0"/>
              </a:spcBef>
              <a:buNone/>
              <a:defRPr kumimoji="0" lang="en-US" sz="4000" kern="1200" dirty="0">
                <a:solidFill>
                  <a:srgbClr val="FFFFFF"/>
                </a:solidFill>
                <a:latin typeface="+mj-lt"/>
                <a:ea typeface="+mj-ea"/>
                <a:cs typeface="+mj-cs"/>
              </a:defRPr>
            </a:lvl1pPr>
          </a:lstStyle>
          <a:p>
            <a:pPr fontAlgn="auto">
              <a:spcAft>
                <a:spcPts val="0"/>
              </a:spcAft>
            </a:pPr>
            <a:r>
              <a:rPr lang="en-US" sz="2600"/>
              <a:t>Confidence</a:t>
            </a:r>
          </a:p>
          <a:p>
            <a:pPr fontAlgn="auto">
              <a:spcAft>
                <a:spcPts val="0"/>
              </a:spcAft>
            </a:pPr>
            <a:r>
              <a:rPr lang="en-US" sz="2000"/>
              <a:t>MK 341: Special Topics in Marketing 1</a:t>
            </a:r>
          </a:p>
          <a:p>
            <a:pPr fontAlgn="auto">
              <a:spcAft>
                <a:spcPts val="0"/>
              </a:spcAft>
            </a:pPr>
            <a:r>
              <a:rPr lang="en-US" sz="2000"/>
              <a:t>Marketing Leadership Development and Cross-cultural Management</a:t>
            </a:r>
          </a:p>
        </p:txBody>
      </p:sp>
    </p:spTree>
    <p:extLst>
      <p:ext uri="{BB962C8B-B14F-4D97-AF65-F5344CB8AC3E}">
        <p14:creationId xmlns:p14="http://schemas.microsoft.com/office/powerpoint/2010/main" val="18307518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439709" y="0"/>
            <a:ext cx="8429469" cy="1143000"/>
          </a:xfrm>
        </p:spPr>
        <p:txBody>
          <a:bodyPr>
            <a:normAutofit/>
          </a:bodyPr>
          <a:lstStyle/>
          <a:p>
            <a:r>
              <a:rPr lang="en-US" sz="4400" dirty="0">
                <a:solidFill>
                  <a:schemeClr val="hlink"/>
                </a:solidFill>
              </a:rPr>
              <a:t> Exercise 1: Show your confidence!</a:t>
            </a:r>
          </a:p>
        </p:txBody>
      </p:sp>
      <p:sp>
        <p:nvSpPr>
          <p:cNvPr id="2" name="Content Placeholder 1"/>
          <p:cNvSpPr>
            <a:spLocks noGrp="1"/>
          </p:cNvSpPr>
          <p:nvPr>
            <p:ph sz="quarter" idx="1"/>
          </p:nvPr>
        </p:nvSpPr>
        <p:spPr>
          <a:xfrm>
            <a:off x="677054" y="1276879"/>
            <a:ext cx="7954778" cy="2223541"/>
          </a:xfrm>
        </p:spPr>
        <p:txBody>
          <a:bodyPr>
            <a:noAutofit/>
          </a:bodyPr>
          <a:lstStyle/>
          <a:p>
            <a:pPr marL="0" indent="0">
              <a:buNone/>
            </a:pPr>
            <a:r>
              <a:rPr lang="en-US" sz="7200"/>
              <a:t>Lucky Draw…</a:t>
            </a:r>
          </a:p>
        </p:txBody>
      </p:sp>
      <p:pic>
        <p:nvPicPr>
          <p:cNvPr id="7" name="Content Placeholder 2"/>
          <p:cNvPicPr>
            <a:picLocks noChangeAspect="1"/>
          </p:cNvPicPr>
          <p:nvPr/>
        </p:nvPicPr>
        <p:blipFill>
          <a:blip r:embed="rId2"/>
          <a:stretch>
            <a:fillRect/>
          </a:stretch>
        </p:blipFill>
        <p:spPr>
          <a:xfrm>
            <a:off x="3971008" y="2698230"/>
            <a:ext cx="3236147" cy="3690859"/>
          </a:xfrm>
          <a:prstGeom prst="rect">
            <a:avLst/>
          </a:prstGeom>
        </p:spPr>
      </p:pic>
    </p:spTree>
    <p:extLst>
      <p:ext uri="{BB962C8B-B14F-4D97-AF65-F5344CB8AC3E}">
        <p14:creationId xmlns:p14="http://schemas.microsoft.com/office/powerpoint/2010/main" val="18182432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14400" y="561950"/>
            <a:ext cx="7772400" cy="1143000"/>
          </a:xfrm>
        </p:spPr>
        <p:txBody>
          <a:bodyPr>
            <a:normAutofit/>
          </a:bodyPr>
          <a:lstStyle/>
          <a:p>
            <a:r>
              <a:rPr lang="en-US" sz="4400" dirty="0">
                <a:solidFill>
                  <a:schemeClr val="hlink"/>
                </a:solidFill>
              </a:rPr>
              <a:t>What we plan to achieve</a:t>
            </a:r>
          </a:p>
          <a:p>
            <a:endParaRPr lang="en-US" sz="2200" dirty="0">
              <a:solidFill>
                <a:schemeClr val="hlink"/>
              </a:solidFill>
            </a:endParaRPr>
          </a:p>
        </p:txBody>
      </p:sp>
      <p:sp>
        <p:nvSpPr>
          <p:cNvPr id="2" name="Content Placeholder 1"/>
          <p:cNvSpPr>
            <a:spLocks noGrp="1"/>
          </p:cNvSpPr>
          <p:nvPr>
            <p:ph sz="quarter" idx="1"/>
          </p:nvPr>
        </p:nvSpPr>
        <p:spPr>
          <a:xfrm>
            <a:off x="776990" y="1836294"/>
            <a:ext cx="7772400" cy="4021111"/>
          </a:xfrm>
        </p:spPr>
        <p:txBody>
          <a:bodyPr/>
          <a:lstStyle/>
          <a:p>
            <a:r>
              <a:rPr lang="en-US">
                <a:latin typeface="Arial" charset="0"/>
                <a:ea typeface="Arial" charset="0"/>
                <a:cs typeface="Arial" charset="0"/>
              </a:rPr>
              <a:t>Reflection on Vision, Mission &amp;Self Assessment  Assignment</a:t>
            </a:r>
          </a:p>
          <a:p>
            <a:r>
              <a:rPr lang="en-US">
                <a:latin typeface="Arial" charset="0"/>
                <a:ea typeface="Arial" charset="0"/>
                <a:cs typeface="Arial" charset="0"/>
              </a:rPr>
              <a:t>Why Confidence can make you become a good leader</a:t>
            </a:r>
          </a:p>
          <a:p>
            <a:pPr lvl="0"/>
            <a:r>
              <a:rPr lang="en-US">
                <a:latin typeface="Arial" charset="0"/>
                <a:ea typeface="Arial" charset="0"/>
                <a:cs typeface="Arial" charset="0"/>
              </a:rPr>
              <a:t> How to build Confidence</a:t>
            </a:r>
          </a:p>
          <a:p>
            <a:pPr lvl="0"/>
            <a:r>
              <a:rPr lang="en-US">
                <a:latin typeface="Arial" charset="0"/>
                <a:ea typeface="Arial" charset="0"/>
                <a:cs typeface="Arial" charset="0"/>
              </a:rPr>
              <a:t>The Power of Attitude</a:t>
            </a:r>
          </a:p>
          <a:p>
            <a:pPr lvl="0"/>
            <a:r>
              <a:rPr lang="en-US">
                <a:latin typeface="Arial" charset="0"/>
                <a:ea typeface="Arial" charset="0"/>
                <a:cs typeface="Arial" charset="0"/>
              </a:rPr>
              <a:t>Practice Confidence Building</a:t>
            </a:r>
          </a:p>
          <a:p>
            <a:pPr lvl="0"/>
            <a:endParaRPr lang="en-US">
              <a:latin typeface="Arial" charset="0"/>
              <a:ea typeface="Arial" charset="0"/>
              <a:cs typeface="Arial" charset="0"/>
            </a:endParaRPr>
          </a:p>
          <a:p>
            <a:pPr lvl="0"/>
            <a:endParaRPr lang="en-US">
              <a:latin typeface="Arial" charset="0"/>
              <a:ea typeface="Arial" charset="0"/>
              <a:cs typeface="Arial" charset="0"/>
            </a:endParaRPr>
          </a:p>
          <a:p>
            <a:pPr marL="0" indent="0">
              <a:buNone/>
            </a:pPr>
            <a:endParaRPr lang="en-US">
              <a:latin typeface="Arial" charset="0"/>
              <a:ea typeface="Arial" charset="0"/>
              <a:cs typeface="Arial" charset="0"/>
            </a:endParaRPr>
          </a:p>
          <a:p>
            <a:endParaRPr lang="en-US">
              <a:latin typeface="Arial" charset="0"/>
              <a:ea typeface="Arial" charset="0"/>
              <a:cs typeface="Arial" charset="0"/>
            </a:endParaRPr>
          </a:p>
        </p:txBody>
      </p:sp>
    </p:spTree>
    <p:extLst>
      <p:ext uri="{BB962C8B-B14F-4D97-AF65-F5344CB8AC3E}">
        <p14:creationId xmlns:p14="http://schemas.microsoft.com/office/powerpoint/2010/main" val="17733517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97043" y="785526"/>
            <a:ext cx="8404486" cy="1143000"/>
          </a:xfrm>
        </p:spPr>
        <p:txBody>
          <a:bodyPr>
            <a:normAutofit fontScale="90000"/>
          </a:bodyPr>
          <a:lstStyle/>
          <a:p>
            <a:r>
              <a:rPr lang="en-US" sz="4400" dirty="0">
                <a:solidFill>
                  <a:schemeClr val="hlink"/>
                </a:solidFill>
              </a:rPr>
              <a:t>Reflection Session</a:t>
            </a:r>
          </a:p>
          <a:p>
            <a:r>
              <a:rPr lang="en-US" sz="2800" dirty="0">
                <a:solidFill>
                  <a:schemeClr val="hlink"/>
                </a:solidFill>
              </a:rPr>
              <a:t>Dear Diary….</a:t>
            </a:r>
          </a:p>
          <a:p>
            <a:endParaRPr lang="en-US" sz="2200" dirty="0">
              <a:solidFill>
                <a:schemeClr val="hlink"/>
              </a:solidFill>
            </a:endParaRPr>
          </a:p>
        </p:txBody>
      </p:sp>
      <p:sp>
        <p:nvSpPr>
          <p:cNvPr id="3" name="Content Placeholder 2"/>
          <p:cNvSpPr>
            <a:spLocks noGrp="1"/>
          </p:cNvSpPr>
          <p:nvPr>
            <p:ph sz="quarter" idx="1"/>
          </p:nvPr>
        </p:nvSpPr>
        <p:spPr>
          <a:xfrm>
            <a:off x="597109" y="1928526"/>
            <a:ext cx="7772400" cy="4572000"/>
          </a:xfrm>
        </p:spPr>
        <p:txBody>
          <a:bodyPr/>
          <a:lstStyle/>
          <a:p>
            <a:r>
              <a:rPr lang="en-US" sz="2400" dirty="0">
                <a:latin typeface="Arial" charset="0"/>
                <a:ea typeface="Arial" charset="0"/>
                <a:cs typeface="Arial" charset="0"/>
              </a:rPr>
              <a:t>Vision, Mission, Self Assessment Sharing</a:t>
            </a:r>
          </a:p>
          <a:p>
            <a:r>
              <a:rPr lang="en-US" sz="2400" dirty="0">
                <a:latin typeface="Arial" charset="0"/>
                <a:ea typeface="Arial" charset="0"/>
                <a:cs typeface="Arial" charset="0"/>
              </a:rPr>
              <a:t>Proactive vs. Reactive Leadership</a:t>
            </a:r>
          </a:p>
          <a:p>
            <a:r>
              <a:rPr lang="en-US" sz="2400" dirty="0">
                <a:latin typeface="Arial" charset="0"/>
                <a:ea typeface="Arial" charset="0"/>
                <a:cs typeface="Arial" charset="0"/>
              </a:rPr>
              <a:t>Discuss in Groups</a:t>
            </a:r>
            <a:endParaRPr lang="en-US">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5642131" y="4871802"/>
            <a:ext cx="2002853" cy="1241253"/>
          </a:xfrm>
          <a:prstGeom prst="rect">
            <a:avLst/>
          </a:prstGeom>
        </p:spPr>
      </p:pic>
      <p:pic>
        <p:nvPicPr>
          <p:cNvPr id="6" name="Picture 5"/>
          <p:cNvPicPr>
            <a:picLocks noChangeAspect="1"/>
          </p:cNvPicPr>
          <p:nvPr/>
        </p:nvPicPr>
        <p:blipFill>
          <a:blip r:embed="rId3"/>
          <a:stretch>
            <a:fillRect/>
          </a:stretch>
        </p:blipFill>
        <p:spPr>
          <a:xfrm>
            <a:off x="916106" y="4422100"/>
            <a:ext cx="3443533" cy="2257532"/>
          </a:xfrm>
          <a:prstGeom prst="rect">
            <a:avLst/>
          </a:prstGeom>
        </p:spPr>
      </p:pic>
    </p:spTree>
    <p:extLst>
      <p:ext uri="{BB962C8B-B14F-4D97-AF65-F5344CB8AC3E}">
        <p14:creationId xmlns:p14="http://schemas.microsoft.com/office/powerpoint/2010/main" val="11581742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860685" y="1001218"/>
            <a:ext cx="7654977" cy="1143000"/>
          </a:xfrm>
        </p:spPr>
        <p:txBody>
          <a:bodyPr>
            <a:normAutofit fontScale="90000"/>
          </a:bodyPr>
          <a:lstStyle/>
          <a:p>
            <a:r>
              <a:rPr lang="en-US" sz="4400" dirty="0">
                <a:solidFill>
                  <a:schemeClr val="hlink"/>
                </a:solidFill>
              </a:rPr>
              <a:t>How Confidence could make you become a good leader?</a:t>
            </a:r>
          </a:p>
          <a:p>
            <a:endParaRPr lang="en-US" sz="2200" dirty="0">
              <a:solidFill>
                <a:schemeClr val="hlink"/>
              </a:solidFill>
            </a:endParaRPr>
          </a:p>
        </p:txBody>
      </p:sp>
      <p:sp>
        <p:nvSpPr>
          <p:cNvPr id="3" name="Content Placeholder 2"/>
          <p:cNvSpPr>
            <a:spLocks noGrp="1"/>
          </p:cNvSpPr>
          <p:nvPr>
            <p:ph sz="quarter" idx="1"/>
          </p:nvPr>
        </p:nvSpPr>
        <p:spPr>
          <a:xfrm>
            <a:off x="743262" y="2019300"/>
            <a:ext cx="7772400" cy="5071673"/>
          </a:xfrm>
        </p:spPr>
        <p:txBody>
          <a:bodyPr/>
          <a:lstStyle/>
          <a:p>
            <a:pPr marL="0" indent="0">
              <a:buNone/>
            </a:pPr>
            <a:r>
              <a:rPr lang="en-US">
                <a:latin typeface="Arial" charset="0"/>
                <a:ea typeface="Arial" charset="0"/>
                <a:cs typeface="Arial" charset="0"/>
              </a:rPr>
              <a:t>"There is one particular component of leadership that is so important, so necessary, that without it, leadership cannot exist. That component is confidence. </a:t>
            </a:r>
            <a:r>
              <a:rPr lang="en-US" sz="3600" b="1">
                <a:solidFill>
                  <a:srgbClr val="FF0000"/>
                </a:solidFill>
                <a:latin typeface="Arial" charset="0"/>
                <a:ea typeface="Arial" charset="0"/>
                <a:cs typeface="Arial" charset="0"/>
              </a:rPr>
              <a:t>Self-confidence is the fundamental basis from which leadership grows</a:t>
            </a:r>
            <a:r>
              <a:rPr lang="en-US">
                <a:latin typeface="Arial" charset="0"/>
                <a:ea typeface="Arial" charset="0"/>
                <a:cs typeface="Arial" charset="0"/>
              </a:rPr>
              <a:t>. ...  lack of confidence to commit to her decisions and goals does not make a good leader"… Cr: Sarmed Hasan</a:t>
            </a: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13907413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801973" y="688922"/>
            <a:ext cx="7654977" cy="1143000"/>
          </a:xfrm>
        </p:spPr>
        <p:txBody>
          <a:bodyPr>
            <a:normAutofit fontScale="90000"/>
          </a:bodyPr>
          <a:lstStyle/>
          <a:p>
            <a:r>
              <a:rPr lang="en-US" sz="4400" dirty="0">
                <a:solidFill>
                  <a:schemeClr val="hlink"/>
                </a:solidFill>
              </a:rPr>
              <a:t>How Confidence could make you become a good leader?</a:t>
            </a:r>
          </a:p>
          <a:p>
            <a:endParaRPr lang="en-US" sz="2200" dirty="0">
              <a:solidFill>
                <a:schemeClr val="hlink"/>
              </a:solidFill>
            </a:endParaRPr>
          </a:p>
        </p:txBody>
      </p:sp>
      <p:sp>
        <p:nvSpPr>
          <p:cNvPr id="3" name="Content Placeholder 2"/>
          <p:cNvSpPr>
            <a:spLocks noGrp="1"/>
          </p:cNvSpPr>
          <p:nvPr>
            <p:ph sz="quarter" idx="1"/>
          </p:nvPr>
        </p:nvSpPr>
        <p:spPr>
          <a:xfrm>
            <a:off x="429093" y="1447800"/>
            <a:ext cx="8400738" cy="4572000"/>
          </a:xfrm>
        </p:spPr>
        <p:txBody>
          <a:bodyPr>
            <a:normAutofit fontScale="92500"/>
          </a:bodyPr>
          <a:lstStyle/>
          <a:p>
            <a:pPr marL="0" indent="0">
              <a:buNone/>
            </a:pPr>
            <a:r>
              <a:rPr lang="en-US">
                <a:latin typeface="Arial" charset="0"/>
                <a:ea typeface="Arial" charset="0"/>
                <a:cs typeface="Arial" charset="0"/>
              </a:rPr>
              <a:t>"To be an effective leader, you should be confident enough to ensure that other follow your commands. If you are unsure about your own decisions and qualities, then your subordinates will never follow you. </a:t>
            </a:r>
            <a:r>
              <a:rPr lang="en-US" sz="3600" b="1">
                <a:solidFill>
                  <a:srgbClr val="FF0000"/>
                </a:solidFill>
                <a:latin typeface="Arial" charset="0"/>
                <a:ea typeface="Arial" charset="0"/>
                <a:cs typeface="Arial" charset="0"/>
              </a:rPr>
              <a:t>As a leader, you have to be oozing with confidence, show some swagger and assertiveness to gain the respect of your subordinates</a:t>
            </a:r>
            <a:r>
              <a:rPr lang="en-US">
                <a:latin typeface="Arial" charset="0"/>
                <a:ea typeface="Arial" charset="0"/>
                <a:cs typeface="Arial" charset="0"/>
              </a:rPr>
              <a:t>. This does not mean that you should be overconfident, but you should at least reflect the degree of confidence required to ensure that your followers trust you as a leader."</a:t>
            </a:r>
          </a:p>
        </p:txBody>
      </p:sp>
    </p:spTree>
    <p:extLst>
      <p:ext uri="{BB962C8B-B14F-4D97-AF65-F5344CB8AC3E}">
        <p14:creationId xmlns:p14="http://schemas.microsoft.com/office/powerpoint/2010/main" val="284011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4591" y="287311"/>
            <a:ext cx="7457607" cy="55544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Content Placeholder 5"/>
          <p:cNvPicPr>
            <a:picLocks noGrp="1" noChangeAspect="1"/>
          </p:cNvPicPr>
          <p:nvPr>
            <p:ph sz="quarter" idx="1"/>
          </p:nvPr>
        </p:nvPicPr>
        <p:blipFill>
          <a:blip r:embed="rId3"/>
          <a:stretch>
            <a:fillRect/>
          </a:stretch>
        </p:blipFill>
        <p:spPr>
          <a:xfrm>
            <a:off x="6856195" y="5345144"/>
            <a:ext cx="1723451" cy="1211802"/>
          </a:xfrm>
        </p:spPr>
      </p:pic>
    </p:spTree>
    <p:extLst>
      <p:ext uri="{BB962C8B-B14F-4D97-AF65-F5344CB8AC3E}">
        <p14:creationId xmlns:p14="http://schemas.microsoft.com/office/powerpoint/2010/main" val="10608434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70563" y="174888"/>
            <a:ext cx="6995410" cy="6445136"/>
          </a:xfrm>
          <a:prstGeom prst="rect">
            <a:avLst/>
          </a:prstGeom>
        </p:spPr>
      </p:pic>
      <p:pic>
        <p:nvPicPr>
          <p:cNvPr id="7" name="Picture 6"/>
          <p:cNvPicPr>
            <a:picLocks noChangeAspect="1"/>
          </p:cNvPicPr>
          <p:nvPr/>
        </p:nvPicPr>
        <p:blipFill>
          <a:blip r:embed="rId3"/>
          <a:stretch>
            <a:fillRect/>
          </a:stretch>
        </p:blipFill>
        <p:spPr>
          <a:xfrm>
            <a:off x="6757974" y="299806"/>
            <a:ext cx="2167420" cy="524653"/>
          </a:xfrm>
          <a:prstGeom prst="rect">
            <a:avLst/>
          </a:prstGeom>
        </p:spPr>
      </p:pic>
    </p:spTree>
    <p:extLst>
      <p:ext uri="{BB962C8B-B14F-4D97-AF65-F5344CB8AC3E}">
        <p14:creationId xmlns:p14="http://schemas.microsoft.com/office/powerpoint/2010/main" val="17345053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301459" y="4646320"/>
            <a:ext cx="1623935" cy="1723868"/>
          </a:xfrm>
          <a:prstGeom prst="rect">
            <a:avLst/>
          </a:prstGeom>
        </p:spPr>
      </p:pic>
      <p:pic>
        <p:nvPicPr>
          <p:cNvPr id="2" name="Picture 1"/>
          <p:cNvPicPr>
            <a:picLocks noChangeAspect="1"/>
          </p:cNvPicPr>
          <p:nvPr/>
        </p:nvPicPr>
        <p:blipFill>
          <a:blip r:embed="rId3"/>
          <a:stretch>
            <a:fillRect/>
          </a:stretch>
        </p:blipFill>
        <p:spPr>
          <a:xfrm>
            <a:off x="1948722" y="237346"/>
            <a:ext cx="4846819" cy="6383312"/>
          </a:xfrm>
          <a:prstGeom prst="rect">
            <a:avLst/>
          </a:prstGeom>
        </p:spPr>
      </p:pic>
    </p:spTree>
    <p:extLst>
      <p:ext uri="{BB962C8B-B14F-4D97-AF65-F5344CB8AC3E}">
        <p14:creationId xmlns:p14="http://schemas.microsoft.com/office/powerpoint/2010/main" val="17459471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552138" y="462015"/>
            <a:ext cx="7772400" cy="1143000"/>
          </a:xfrm>
        </p:spPr>
        <p:txBody>
          <a:bodyPr>
            <a:normAutofit/>
          </a:bodyPr>
          <a:lstStyle/>
          <a:p>
            <a:r>
              <a:rPr lang="en-US" sz="4400" dirty="0">
                <a:solidFill>
                  <a:schemeClr val="hlink"/>
                </a:solidFill>
              </a:rPr>
              <a:t>Exercise 1: Confidence Building</a:t>
            </a:r>
          </a:p>
          <a:p>
            <a:endParaRPr lang="en-US" sz="4400" dirty="0">
              <a:solidFill>
                <a:schemeClr val="hlink"/>
              </a:solidFill>
            </a:endParaRPr>
          </a:p>
        </p:txBody>
      </p:sp>
      <p:sp>
        <p:nvSpPr>
          <p:cNvPr id="6" name="Content Placeholder 5"/>
          <p:cNvSpPr>
            <a:spLocks noGrp="1"/>
          </p:cNvSpPr>
          <p:nvPr>
            <p:ph sz="quarter" idx="1"/>
          </p:nvPr>
        </p:nvSpPr>
        <p:spPr>
          <a:xfrm>
            <a:off x="1143001" y="1220560"/>
            <a:ext cx="7772400" cy="4572000"/>
          </a:xfrm>
        </p:spPr>
        <p:txBody>
          <a:bodyPr>
            <a:normAutofit/>
          </a:bodyPr>
          <a:lstStyle/>
          <a:p>
            <a:r>
              <a:rPr lang="en-US" sz="3600">
                <a:latin typeface="Arial" charset="0"/>
                <a:ea typeface="Arial" charset="0"/>
                <a:cs typeface="Arial" charset="0"/>
              </a:rPr>
              <a:t>Please complete the worksheet</a:t>
            </a:r>
          </a:p>
          <a:p>
            <a:r>
              <a:rPr lang="en-US" sz="3600">
                <a:latin typeface="Arial" charset="0"/>
                <a:ea typeface="Arial" charset="0"/>
                <a:cs typeface="Arial" charset="0"/>
              </a:rPr>
              <a:t>Share within Group</a:t>
            </a:r>
          </a:p>
        </p:txBody>
      </p:sp>
      <p:pic>
        <p:nvPicPr>
          <p:cNvPr id="3" name="Picture 2"/>
          <p:cNvPicPr>
            <a:picLocks noChangeAspect="1"/>
          </p:cNvPicPr>
          <p:nvPr/>
        </p:nvPicPr>
        <p:blipFill>
          <a:blip r:embed="rId2"/>
          <a:stretch>
            <a:fillRect/>
          </a:stretch>
        </p:blipFill>
        <p:spPr>
          <a:xfrm>
            <a:off x="914400" y="4568363"/>
            <a:ext cx="1723868" cy="1723868"/>
          </a:xfrm>
          <a:prstGeom prst="rect">
            <a:avLst/>
          </a:prstGeom>
        </p:spPr>
      </p:pic>
      <p:pic>
        <p:nvPicPr>
          <p:cNvPr id="4" name="Picture 3"/>
          <p:cNvPicPr>
            <a:picLocks noChangeAspect="1"/>
          </p:cNvPicPr>
          <p:nvPr/>
        </p:nvPicPr>
        <p:blipFill>
          <a:blip r:embed="rId3"/>
          <a:stretch>
            <a:fillRect/>
          </a:stretch>
        </p:blipFill>
        <p:spPr>
          <a:xfrm>
            <a:off x="6581183" y="4714627"/>
            <a:ext cx="2136098" cy="1431340"/>
          </a:xfrm>
          <a:prstGeom prst="rect">
            <a:avLst/>
          </a:prstGeom>
        </p:spPr>
      </p:pic>
      <p:pic>
        <p:nvPicPr>
          <p:cNvPr id="2" name="Picture 1"/>
          <p:cNvPicPr>
            <a:picLocks noChangeAspect="1"/>
          </p:cNvPicPr>
          <p:nvPr/>
        </p:nvPicPr>
        <p:blipFill>
          <a:blip r:embed="rId4"/>
          <a:stretch>
            <a:fillRect/>
          </a:stretch>
        </p:blipFill>
        <p:spPr>
          <a:xfrm>
            <a:off x="3417798" y="4247214"/>
            <a:ext cx="2778136" cy="2257532"/>
          </a:xfrm>
          <a:prstGeom prst="rect">
            <a:avLst/>
          </a:prstGeom>
        </p:spPr>
      </p:pic>
    </p:spTree>
    <p:extLst>
      <p:ext uri="{BB962C8B-B14F-4D97-AF65-F5344CB8AC3E}">
        <p14:creationId xmlns:p14="http://schemas.microsoft.com/office/powerpoint/2010/main" val="6483710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3387" y="434090"/>
            <a:ext cx="8009523" cy="5992661"/>
          </a:xfrm>
          <a:prstGeom prst="rect">
            <a:avLst/>
          </a:prstGeom>
        </p:spPr>
      </p:pic>
      <p:pic>
        <p:nvPicPr>
          <p:cNvPr id="3" name="Content Placeholder 5"/>
          <p:cNvPicPr>
            <a:picLocks noChangeAspect="1"/>
          </p:cNvPicPr>
          <p:nvPr/>
        </p:nvPicPr>
        <p:blipFill>
          <a:blip r:embed="rId3"/>
          <a:stretch>
            <a:fillRect/>
          </a:stretch>
        </p:blipFill>
        <p:spPr>
          <a:xfrm>
            <a:off x="6464225" y="5007065"/>
            <a:ext cx="2188686" cy="1538919"/>
          </a:xfrm>
          <a:prstGeom prst="rect">
            <a:avLst/>
          </a:prstGeom>
        </p:spPr>
      </p:pic>
    </p:spTree>
    <p:extLst>
      <p:ext uri="{BB962C8B-B14F-4D97-AF65-F5344CB8AC3E}">
        <p14:creationId xmlns:p14="http://schemas.microsoft.com/office/powerpoint/2010/main" val="16974450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quarter" idx="1"/>
          </p:nvPr>
        </p:nvPicPr>
        <p:blipFill>
          <a:blip r:embed="rId2"/>
          <a:stretch>
            <a:fillRect/>
          </a:stretch>
        </p:blipFill>
        <p:spPr>
          <a:xfrm>
            <a:off x="6417840" y="5098657"/>
            <a:ext cx="2188686" cy="1538919"/>
          </a:xfrm>
        </p:spPr>
      </p:pic>
      <p:pic>
        <p:nvPicPr>
          <p:cNvPr id="2" name="Picture 1"/>
          <p:cNvPicPr>
            <a:picLocks noChangeAspect="1"/>
          </p:cNvPicPr>
          <p:nvPr/>
        </p:nvPicPr>
        <p:blipFill>
          <a:blip r:embed="rId3"/>
          <a:stretch>
            <a:fillRect/>
          </a:stretch>
        </p:blipFill>
        <p:spPr>
          <a:xfrm>
            <a:off x="393165" y="149901"/>
            <a:ext cx="8213361" cy="4796102"/>
          </a:xfrm>
          <a:prstGeom prst="rect">
            <a:avLst/>
          </a:prstGeom>
        </p:spPr>
      </p:pic>
    </p:spTree>
    <p:extLst>
      <p:ext uri="{BB962C8B-B14F-4D97-AF65-F5344CB8AC3E}">
        <p14:creationId xmlns:p14="http://schemas.microsoft.com/office/powerpoint/2010/main" val="13483734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p:txBody>
          <a:bodyPr>
            <a:normAutofit/>
          </a:bodyPr>
          <a:lstStyle/>
          <a:p>
            <a:r>
              <a:rPr lang="en-US" sz="4400" dirty="0">
                <a:solidFill>
                  <a:schemeClr val="hlink"/>
                </a:solidFill>
              </a:rPr>
              <a:t>Definition of an Attitude</a:t>
            </a:r>
          </a:p>
        </p:txBody>
      </p:sp>
      <p:sp>
        <p:nvSpPr>
          <p:cNvPr id="2" name="Content Placeholder 1"/>
          <p:cNvSpPr>
            <a:spLocks noGrp="1"/>
          </p:cNvSpPr>
          <p:nvPr>
            <p:ph sz="quarter" idx="1"/>
          </p:nvPr>
        </p:nvSpPr>
        <p:spPr>
          <a:xfrm>
            <a:off x="914400" y="2286000"/>
            <a:ext cx="7772400" cy="4572000"/>
          </a:xfrm>
        </p:spPr>
        <p:txBody>
          <a:bodyPr/>
          <a:lstStyle/>
          <a:p>
            <a:pPr marL="0" indent="0">
              <a:buNone/>
            </a:pPr>
            <a:r>
              <a:rPr lang="en-US">
                <a:solidFill>
                  <a:srgbClr val="FF0000"/>
                </a:solidFill>
                <a:latin typeface="Arial" charset="0"/>
                <a:ea typeface="Arial" charset="0"/>
                <a:cs typeface="Arial" charset="0"/>
              </a:rPr>
              <a:t>"An attitude is an evaluation of an attitude object, ranging from extremely negative to extremely positive. Most contemporary perspectives on attitudes also permit that people can also be conflicted or ambivalent toward an object by simultaneously holding both positive and negative attitudes toward the same object."</a:t>
            </a:r>
          </a:p>
        </p:txBody>
      </p:sp>
    </p:spTree>
    <p:extLst>
      <p:ext uri="{BB962C8B-B14F-4D97-AF65-F5344CB8AC3E}">
        <p14:creationId xmlns:p14="http://schemas.microsoft.com/office/powerpoint/2010/main" val="7771590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577120" y="337097"/>
            <a:ext cx="8429469" cy="1143000"/>
          </a:xfrm>
        </p:spPr>
        <p:txBody>
          <a:bodyPr>
            <a:normAutofit/>
          </a:bodyPr>
          <a:lstStyle/>
          <a:p>
            <a:r>
              <a:rPr lang="en-US" sz="4400" dirty="0">
                <a:solidFill>
                  <a:schemeClr val="hlink"/>
                </a:solidFill>
              </a:rPr>
              <a:t>Why your Attitude is everything…</a:t>
            </a:r>
          </a:p>
        </p:txBody>
      </p:sp>
      <p:sp>
        <p:nvSpPr>
          <p:cNvPr id="3" name="Content Placeholder 2"/>
          <p:cNvSpPr>
            <a:spLocks noGrp="1"/>
          </p:cNvSpPr>
          <p:nvPr>
            <p:ph sz="quarter" idx="1"/>
          </p:nvPr>
        </p:nvSpPr>
        <p:spPr>
          <a:xfrm>
            <a:off x="577120" y="1986197"/>
            <a:ext cx="7772400" cy="4572000"/>
          </a:xfrm>
        </p:spPr>
        <p:txBody>
          <a:bodyPr/>
          <a:lstStyle/>
          <a:p>
            <a:pPr marL="0" indent="0">
              <a:buNone/>
            </a:pPr>
            <a:r>
              <a:rPr lang="en-US">
                <a:latin typeface="Arial" charset="0"/>
                <a:ea typeface="Arial" charset="0"/>
                <a:cs typeface="Arial" charset="0"/>
              </a:rPr>
              <a:t>"In truth, people generally don't have a high level of attitude awareness. They'll know if they are hungry or if their feet hurt, but they usually don't have a good handle on their attitude. That is a mistake because attitude is everything. It governs the way you perceive the world and the way the world perceives you." Sep 22, 2016</a:t>
            </a:r>
          </a:p>
          <a:p>
            <a:endParaRPr lang="en-US">
              <a:latin typeface="Arial" charset="0"/>
              <a:ea typeface="Arial" charset="0"/>
              <a:cs typeface="Arial" charset="0"/>
            </a:endParaRPr>
          </a:p>
        </p:txBody>
      </p:sp>
    </p:spTree>
    <p:extLst>
      <p:ext uri="{BB962C8B-B14F-4D97-AF65-F5344CB8AC3E}">
        <p14:creationId xmlns:p14="http://schemas.microsoft.com/office/powerpoint/2010/main" val="16847311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quarter" idx="1"/>
          </p:nvPr>
        </p:nvPicPr>
        <p:blipFill>
          <a:blip r:embed="rId2"/>
          <a:stretch>
            <a:fillRect/>
          </a:stretch>
        </p:blipFill>
        <p:spPr>
          <a:xfrm>
            <a:off x="7007901" y="5625475"/>
            <a:ext cx="1309169" cy="920509"/>
          </a:xfrm>
        </p:spPr>
      </p:pic>
      <p:pic>
        <p:nvPicPr>
          <p:cNvPr id="3" name="Picture 2"/>
          <p:cNvPicPr>
            <a:picLocks noChangeAspect="1"/>
          </p:cNvPicPr>
          <p:nvPr/>
        </p:nvPicPr>
        <p:blipFill>
          <a:blip r:embed="rId3"/>
          <a:stretch>
            <a:fillRect/>
          </a:stretch>
        </p:blipFill>
        <p:spPr>
          <a:xfrm>
            <a:off x="524657" y="487179"/>
            <a:ext cx="7945982" cy="4821837"/>
          </a:xfrm>
          <a:prstGeom prst="rect">
            <a:avLst/>
          </a:prstGeom>
        </p:spPr>
      </p:pic>
    </p:spTree>
    <p:extLst>
      <p:ext uri="{BB962C8B-B14F-4D97-AF65-F5344CB8AC3E}">
        <p14:creationId xmlns:p14="http://schemas.microsoft.com/office/powerpoint/2010/main" val="20209058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301459" y="4646320"/>
            <a:ext cx="1623935" cy="1723868"/>
          </a:xfrm>
          <a:prstGeom prst="rect">
            <a:avLst/>
          </a:prstGeom>
        </p:spPr>
      </p:pic>
      <p:pic>
        <p:nvPicPr>
          <p:cNvPr id="5" name="Picture 4"/>
          <p:cNvPicPr>
            <a:picLocks noChangeAspect="1"/>
          </p:cNvPicPr>
          <p:nvPr/>
        </p:nvPicPr>
        <p:blipFill>
          <a:blip r:embed="rId3"/>
          <a:stretch>
            <a:fillRect/>
          </a:stretch>
        </p:blipFill>
        <p:spPr>
          <a:xfrm>
            <a:off x="1623934" y="199870"/>
            <a:ext cx="5571345" cy="6495736"/>
          </a:xfrm>
          <a:prstGeom prst="rect">
            <a:avLst/>
          </a:prstGeom>
        </p:spPr>
      </p:pic>
    </p:spTree>
    <p:extLst>
      <p:ext uri="{BB962C8B-B14F-4D97-AF65-F5344CB8AC3E}">
        <p14:creationId xmlns:p14="http://schemas.microsoft.com/office/powerpoint/2010/main" val="14791491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439710" y="861753"/>
            <a:ext cx="3825975" cy="1143000"/>
          </a:xfrm>
        </p:spPr>
        <p:txBody>
          <a:bodyPr>
            <a:normAutofit fontScale="90000"/>
          </a:bodyPr>
          <a:lstStyle/>
          <a:p>
            <a:r>
              <a:rPr lang="en-US" sz="2600" dirty="0">
                <a:solidFill>
                  <a:schemeClr val="hlink"/>
                </a:solidFill>
              </a:rPr>
              <a:t>Individual Homework</a:t>
            </a:r>
          </a:p>
          <a:p>
            <a:r>
              <a:rPr lang="en-US" sz="2600" dirty="0">
                <a:solidFill>
                  <a:schemeClr val="hlink"/>
                </a:solidFill>
              </a:rPr>
              <a:t>My Personal Shield</a:t>
            </a:r>
          </a:p>
          <a:p>
            <a:r>
              <a:rPr lang="en-US" sz="2600" dirty="0">
                <a:solidFill>
                  <a:schemeClr val="hlink"/>
                </a:solidFill>
              </a:rPr>
              <a:t>-  fill in &amp; to be shared next session</a:t>
            </a:r>
          </a:p>
        </p:txBody>
      </p:sp>
      <p:pic>
        <p:nvPicPr>
          <p:cNvPr id="4" name="Picture 3"/>
          <p:cNvPicPr>
            <a:picLocks noChangeAspect="1"/>
          </p:cNvPicPr>
          <p:nvPr/>
        </p:nvPicPr>
        <p:blipFill>
          <a:blip r:embed="rId2"/>
          <a:stretch>
            <a:fillRect/>
          </a:stretch>
        </p:blipFill>
        <p:spPr>
          <a:xfrm>
            <a:off x="993084" y="2711609"/>
            <a:ext cx="2135600" cy="3003892"/>
          </a:xfrm>
          <a:prstGeom prst="rect">
            <a:avLst/>
          </a:prstGeom>
          <a:ln>
            <a:noFill/>
          </a:ln>
          <a:effectLst>
            <a:softEdge rad="112500"/>
          </a:effectLst>
        </p:spPr>
      </p:pic>
      <p:pic>
        <p:nvPicPr>
          <p:cNvPr id="7" name="Content Placeholder 6"/>
          <p:cNvPicPr>
            <a:picLocks noGrp="1" noChangeAspect="1"/>
          </p:cNvPicPr>
          <p:nvPr>
            <p:ph sz="quarter" idx="1"/>
          </p:nvPr>
        </p:nvPicPr>
        <p:blipFill>
          <a:blip r:embed="rId3"/>
          <a:stretch>
            <a:fillRect/>
          </a:stretch>
        </p:blipFill>
        <p:spPr>
          <a:xfrm>
            <a:off x="3790997" y="435195"/>
            <a:ext cx="3766907" cy="5086182"/>
          </a:xfrm>
        </p:spPr>
      </p:pic>
      <p:pic>
        <p:nvPicPr>
          <p:cNvPr id="6" name="Picture 5"/>
          <p:cNvPicPr>
            <a:picLocks noChangeAspect="1"/>
          </p:cNvPicPr>
          <p:nvPr/>
        </p:nvPicPr>
        <p:blipFill>
          <a:blip r:embed="rId4"/>
          <a:stretch>
            <a:fillRect/>
          </a:stretch>
        </p:blipFill>
        <p:spPr>
          <a:xfrm>
            <a:off x="7195013" y="4964151"/>
            <a:ext cx="1336890" cy="1419159"/>
          </a:xfrm>
          <a:prstGeom prst="rect">
            <a:avLst/>
          </a:prstGeom>
        </p:spPr>
      </p:pic>
    </p:spTree>
    <p:extLst>
      <p:ext uri="{BB962C8B-B14F-4D97-AF65-F5344CB8AC3E}">
        <p14:creationId xmlns:p14="http://schemas.microsoft.com/office/powerpoint/2010/main" val="8060312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439710" y="861753"/>
            <a:ext cx="3825975" cy="1143000"/>
          </a:xfrm>
        </p:spPr>
        <p:txBody>
          <a:bodyPr>
            <a:normAutofit fontScale="90000"/>
          </a:bodyPr>
          <a:lstStyle/>
          <a:p>
            <a:r>
              <a:rPr lang="en-US" sz="2600" dirty="0">
                <a:solidFill>
                  <a:schemeClr val="hlink"/>
                </a:solidFill>
              </a:rPr>
              <a:t>Individual Homework</a:t>
            </a:r>
          </a:p>
          <a:p>
            <a:r>
              <a:rPr lang="en-US" sz="2600" dirty="0">
                <a:solidFill>
                  <a:schemeClr val="hlink"/>
                </a:solidFill>
              </a:rPr>
              <a:t>My Beautiful Self</a:t>
            </a:r>
          </a:p>
          <a:p>
            <a:r>
              <a:rPr lang="en-US" sz="2600" dirty="0">
                <a:solidFill>
                  <a:schemeClr val="hlink"/>
                </a:solidFill>
              </a:rPr>
              <a:t>-  fill in &amp; to be shared next session</a:t>
            </a:r>
          </a:p>
        </p:txBody>
      </p:sp>
      <p:pic>
        <p:nvPicPr>
          <p:cNvPr id="3" name="Picture 2"/>
          <p:cNvPicPr>
            <a:picLocks noChangeAspect="1"/>
          </p:cNvPicPr>
          <p:nvPr/>
        </p:nvPicPr>
        <p:blipFill>
          <a:blip r:embed="rId2"/>
          <a:stretch>
            <a:fillRect/>
          </a:stretch>
        </p:blipFill>
        <p:spPr>
          <a:xfrm>
            <a:off x="3954072" y="368064"/>
            <a:ext cx="4527863" cy="5877837"/>
          </a:xfrm>
          <a:prstGeom prst="rect">
            <a:avLst/>
          </a:prstGeom>
        </p:spPr>
      </p:pic>
      <p:pic>
        <p:nvPicPr>
          <p:cNvPr id="8" name="Picture 7"/>
          <p:cNvPicPr>
            <a:picLocks noChangeAspect="1"/>
          </p:cNvPicPr>
          <p:nvPr/>
        </p:nvPicPr>
        <p:blipFill>
          <a:blip r:embed="rId3"/>
          <a:stretch>
            <a:fillRect/>
          </a:stretch>
        </p:blipFill>
        <p:spPr>
          <a:xfrm>
            <a:off x="943131" y="4522033"/>
            <a:ext cx="1623935" cy="1723868"/>
          </a:xfrm>
          <a:prstGeom prst="rect">
            <a:avLst/>
          </a:prstGeom>
        </p:spPr>
      </p:pic>
    </p:spTree>
    <p:extLst>
      <p:ext uri="{BB962C8B-B14F-4D97-AF65-F5344CB8AC3E}">
        <p14:creationId xmlns:p14="http://schemas.microsoft.com/office/powerpoint/2010/main" val="5569560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p:txBody>
          <a:bodyPr>
            <a:normAutofit/>
          </a:bodyPr>
          <a:lstStyle/>
          <a:p>
            <a:r>
              <a:rPr lang="en-US" sz="4400" dirty="0">
                <a:solidFill>
                  <a:schemeClr val="hlink"/>
                </a:solidFill>
              </a:rPr>
              <a:t>Project Update 2</a:t>
            </a:r>
          </a:p>
        </p:txBody>
      </p:sp>
      <p:sp>
        <p:nvSpPr>
          <p:cNvPr id="2" name="Content Placeholder 1"/>
          <p:cNvSpPr>
            <a:spLocks noGrp="1"/>
          </p:cNvSpPr>
          <p:nvPr>
            <p:ph sz="quarter" idx="1"/>
          </p:nvPr>
        </p:nvSpPr>
        <p:spPr>
          <a:xfrm>
            <a:off x="914400" y="1965756"/>
            <a:ext cx="7772400" cy="4572000"/>
          </a:xfrm>
        </p:spPr>
        <p:txBody>
          <a:bodyPr>
            <a:normAutofit/>
          </a:bodyPr>
          <a:lstStyle/>
          <a:p>
            <a:r>
              <a:rPr lang="en-US">
                <a:latin typeface="Arial" charset="0"/>
                <a:ea typeface="Arial" charset="0"/>
                <a:cs typeface="Arial" charset="0"/>
              </a:rPr>
              <a:t>Progress Update</a:t>
            </a:r>
          </a:p>
          <a:p>
            <a:r>
              <a:rPr lang="en-US">
                <a:latin typeface="Arial" charset="0"/>
                <a:ea typeface="Arial" charset="0"/>
                <a:cs typeface="Arial" charset="0"/>
              </a:rPr>
              <a:t>Share any concerns/help</a:t>
            </a:r>
          </a:p>
          <a:p>
            <a:r>
              <a:rPr lang="en-US">
                <a:latin typeface="Arial" charset="0"/>
                <a:ea typeface="Arial" charset="0"/>
                <a:cs typeface="Arial" charset="0"/>
              </a:rPr>
              <a:t>Direction</a:t>
            </a:r>
          </a:p>
          <a:p>
            <a:r>
              <a:rPr lang="en-US">
                <a:latin typeface="Arial" charset="0"/>
                <a:ea typeface="Arial" charset="0"/>
                <a:cs typeface="Arial" charset="0"/>
              </a:rPr>
              <a:t>Feedback </a:t>
            </a:r>
          </a:p>
        </p:txBody>
      </p:sp>
      <p:pic>
        <p:nvPicPr>
          <p:cNvPr id="3" name="Picture 2"/>
          <p:cNvPicPr>
            <a:picLocks noChangeAspect="1"/>
          </p:cNvPicPr>
          <p:nvPr/>
        </p:nvPicPr>
        <p:blipFill>
          <a:blip r:embed="rId2"/>
          <a:stretch>
            <a:fillRect/>
          </a:stretch>
        </p:blipFill>
        <p:spPr>
          <a:xfrm>
            <a:off x="5441222" y="4534343"/>
            <a:ext cx="3140648" cy="1691118"/>
          </a:xfrm>
          <a:prstGeom prst="rect">
            <a:avLst/>
          </a:prstGeom>
        </p:spPr>
      </p:pic>
    </p:spTree>
    <p:extLst>
      <p:ext uri="{BB962C8B-B14F-4D97-AF65-F5344CB8AC3E}">
        <p14:creationId xmlns:p14="http://schemas.microsoft.com/office/powerpoint/2010/main" val="14082350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14400" y="561950"/>
            <a:ext cx="7772400" cy="1143000"/>
          </a:xfrm>
        </p:spPr>
        <p:txBody>
          <a:bodyPr>
            <a:normAutofit/>
          </a:bodyPr>
          <a:lstStyle/>
          <a:p>
            <a:r>
              <a:rPr lang="en-US" sz="4400" dirty="0">
                <a:solidFill>
                  <a:schemeClr val="hlink"/>
                </a:solidFill>
              </a:rPr>
              <a:t>What we accomplished</a:t>
            </a:r>
          </a:p>
          <a:p>
            <a:endParaRPr lang="en-US" sz="2200" dirty="0">
              <a:solidFill>
                <a:schemeClr val="hlink"/>
              </a:solidFill>
            </a:endParaRPr>
          </a:p>
        </p:txBody>
      </p:sp>
      <p:sp>
        <p:nvSpPr>
          <p:cNvPr id="2" name="Content Placeholder 1"/>
          <p:cNvSpPr>
            <a:spLocks noGrp="1"/>
          </p:cNvSpPr>
          <p:nvPr>
            <p:ph sz="quarter" idx="1"/>
          </p:nvPr>
        </p:nvSpPr>
        <p:spPr>
          <a:xfrm>
            <a:off x="914400" y="1936229"/>
            <a:ext cx="7772400" cy="4021111"/>
          </a:xfrm>
        </p:spPr>
        <p:txBody>
          <a:bodyPr/>
          <a:lstStyle/>
          <a:p>
            <a:r>
              <a:rPr lang="en-US">
                <a:latin typeface="Arial" charset="0"/>
                <a:ea typeface="Arial" charset="0"/>
                <a:cs typeface="Arial" charset="0"/>
              </a:rPr>
              <a:t>Reflection on Vision, Mission &amp;Self Assessment  Assignment</a:t>
            </a:r>
          </a:p>
          <a:p>
            <a:r>
              <a:rPr lang="en-US">
                <a:latin typeface="Arial" charset="0"/>
                <a:ea typeface="Arial" charset="0"/>
                <a:cs typeface="Arial" charset="0"/>
              </a:rPr>
              <a:t>Activities</a:t>
            </a:r>
          </a:p>
          <a:p>
            <a:r>
              <a:rPr lang="en-US">
                <a:latin typeface="Arial" charset="0"/>
                <a:ea typeface="Arial" charset="0"/>
                <a:cs typeface="Arial" charset="0"/>
              </a:rPr>
              <a:t>Why Confidence can make you become a good leader</a:t>
            </a:r>
          </a:p>
          <a:p>
            <a:pPr lvl="0"/>
            <a:r>
              <a:rPr lang="en-US">
                <a:latin typeface="Arial" charset="0"/>
                <a:ea typeface="Arial" charset="0"/>
                <a:cs typeface="Arial" charset="0"/>
              </a:rPr>
              <a:t> How to build Confidence</a:t>
            </a:r>
          </a:p>
          <a:p>
            <a:pPr lvl="0"/>
            <a:r>
              <a:rPr lang="en-US">
                <a:latin typeface="Arial" charset="0"/>
                <a:ea typeface="Arial" charset="0"/>
                <a:cs typeface="Arial" charset="0"/>
              </a:rPr>
              <a:t>The Power of Attitude</a:t>
            </a:r>
          </a:p>
          <a:p>
            <a:pPr lvl="0"/>
            <a:r>
              <a:rPr lang="en-US">
                <a:latin typeface="Arial" charset="0"/>
                <a:ea typeface="Arial" charset="0"/>
                <a:cs typeface="Arial" charset="0"/>
              </a:rPr>
              <a:t>Practice Confidence Building</a:t>
            </a:r>
          </a:p>
          <a:p>
            <a:pPr lvl="0"/>
            <a:endParaRPr lang="en-US">
              <a:latin typeface="Arial" charset="0"/>
              <a:ea typeface="Arial" charset="0"/>
              <a:cs typeface="Arial" charset="0"/>
            </a:endParaRPr>
          </a:p>
          <a:p>
            <a:pPr lvl="0"/>
            <a:endParaRPr lang="en-US">
              <a:latin typeface="Arial" charset="0"/>
              <a:ea typeface="Arial" charset="0"/>
              <a:cs typeface="Arial" charset="0"/>
            </a:endParaRPr>
          </a:p>
          <a:p>
            <a:pPr marL="0" indent="0">
              <a:buNone/>
            </a:pPr>
            <a:endParaRPr lang="en-US">
              <a:latin typeface="Arial" charset="0"/>
              <a:ea typeface="Arial" charset="0"/>
              <a:cs typeface="Arial" charset="0"/>
            </a:endParaRPr>
          </a:p>
          <a:p>
            <a:endParaRPr lang="en-US">
              <a:latin typeface="Arial" charset="0"/>
              <a:ea typeface="Arial" charset="0"/>
              <a:cs typeface="Arial" charset="0"/>
            </a:endParaRPr>
          </a:p>
        </p:txBody>
      </p:sp>
    </p:spTree>
    <p:extLst>
      <p:ext uri="{BB962C8B-B14F-4D97-AF65-F5344CB8AC3E}">
        <p14:creationId xmlns:p14="http://schemas.microsoft.com/office/powerpoint/2010/main" val="13839877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410" y="462197"/>
            <a:ext cx="7434283" cy="5198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1647245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2344</TotalTime>
  <Words>475</Words>
  <Application>Microsoft Office PowerPoint</Application>
  <PresentationFormat>On-screen Show (4:3)</PresentationFormat>
  <Paragraphs>50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เสมอภาค</vt:lpstr>
      <vt:lpstr>PowerPoint Presentation</vt:lpstr>
      <vt:lpstr> Exercise 1: Show your confidence!</vt:lpstr>
      <vt:lpstr>What we plan to achieve </vt:lpstr>
      <vt:lpstr>Reflection Session Dear Diary…. </vt:lpstr>
      <vt:lpstr>How Confidence could make you become a good leader? </vt:lpstr>
      <vt:lpstr>How Confidence could make you become a good leader? </vt:lpstr>
      <vt:lpstr>PowerPoint Presentation</vt:lpstr>
      <vt:lpstr>PowerPoint Presentation</vt:lpstr>
      <vt:lpstr>PowerPoint Presentation</vt:lpstr>
      <vt:lpstr>Exercise 1: Confidence Building </vt:lpstr>
      <vt:lpstr>PowerPoint Presentation</vt:lpstr>
      <vt:lpstr>PowerPoint Presentation</vt:lpstr>
      <vt:lpstr>Definition of an Attitude</vt:lpstr>
      <vt:lpstr>Why your Attitude is everything…</vt:lpstr>
      <vt:lpstr>PowerPoint Presentation</vt:lpstr>
      <vt:lpstr>PowerPoint Presentation</vt:lpstr>
      <vt:lpstr>Individual Homework My Personal Shield -  fill in &amp; to be shared next session</vt:lpstr>
      <vt:lpstr>Individual Homework My Beautiful Self -  fill in &amp; to be shared next session</vt:lpstr>
      <vt:lpstr>Project Update 2</vt:lpstr>
      <vt:lpstr>What we accomplished </vt:lpstr>
      <vt:lpstr>PowerPoint Presentation</vt:lpstr>
    </vt:vector>
  </TitlesOfParts>
  <Company>USERORGANIZATION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lecturer</cp:lastModifiedBy>
  <cp:revision>742</cp:revision>
  <dcterms:created xsi:type="dcterms:W3CDTF">2005-10-01T08:42:00Z</dcterms:created>
  <dcterms:modified xsi:type="dcterms:W3CDTF">2018-07-12T08:58:59Z</dcterms:modified>
</cp:coreProperties>
</file>