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79407-5EDD-499F-B945-9F33EF357F0B}" type="datetimeFigureOut">
              <a:rPr lang="en-US" smtClean="0"/>
              <a:t>9/6/2013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A1368-476A-4915-9FC9-6A9B47C99A8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Economics of Contract Law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Covered Topics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u="sng" dirty="0" smtClean="0"/>
              <a:t>Legal Aspects</a:t>
            </a:r>
          </a:p>
          <a:p>
            <a:r>
              <a:rPr lang="en-US" dirty="0" smtClean="0"/>
              <a:t>Definition</a:t>
            </a:r>
          </a:p>
          <a:p>
            <a:r>
              <a:rPr lang="en-US" dirty="0" smtClean="0"/>
              <a:t>Formation and Execution</a:t>
            </a:r>
          </a:p>
          <a:p>
            <a:r>
              <a:rPr lang="en-US" dirty="0" smtClean="0"/>
              <a:t>Breach of contract</a:t>
            </a:r>
          </a:p>
          <a:p>
            <a:r>
              <a:rPr lang="en-US" dirty="0" smtClean="0"/>
              <a:t>Remedies or Compensation</a:t>
            </a:r>
          </a:p>
          <a:p>
            <a:pPr>
              <a:buNone/>
            </a:pPr>
            <a:r>
              <a:rPr lang="en-US" u="sng" dirty="0" smtClean="0"/>
              <a:t>Economic Aspects</a:t>
            </a:r>
          </a:p>
          <a:p>
            <a:r>
              <a:rPr lang="en-US" dirty="0" smtClean="0"/>
              <a:t>Incentives</a:t>
            </a:r>
          </a:p>
          <a:p>
            <a:r>
              <a:rPr lang="en-US" dirty="0" smtClean="0"/>
              <a:t>Incompleteness</a:t>
            </a:r>
            <a:endParaRPr lang="en-US" dirty="0"/>
          </a:p>
          <a:p>
            <a:r>
              <a:rPr lang="en-US" dirty="0" smtClean="0"/>
              <a:t>Transaction Cost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a contract?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en-US" dirty="0" smtClean="0"/>
              <a:t>An agreement under which two or more parties make commitments to do something (in terms of their </a:t>
            </a:r>
            <a:r>
              <a:rPr lang="en-US" dirty="0" err="1" smtClean="0"/>
              <a:t>behaviour</a:t>
            </a:r>
            <a:r>
              <a:rPr lang="en-US" dirty="0" smtClean="0"/>
              <a:t> (rights and responsibilities)</a:t>
            </a:r>
          </a:p>
          <a:p>
            <a:r>
              <a:rPr lang="en-US" dirty="0" smtClean="0"/>
              <a:t>They want to be bounded by law or being affected by law.</a:t>
            </a:r>
          </a:p>
          <a:p>
            <a:r>
              <a:rPr lang="en-US" dirty="0" smtClean="0"/>
              <a:t>Why?</a:t>
            </a:r>
          </a:p>
          <a:p>
            <a:r>
              <a:rPr lang="en-US" dirty="0" smtClean="0"/>
              <a:t>Enforced by other means?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How important is it?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Tool for exchange</a:t>
            </a:r>
          </a:p>
          <a:p>
            <a:r>
              <a:rPr lang="en-US" dirty="0" smtClean="0"/>
              <a:t>Operating mechanism of market</a:t>
            </a:r>
          </a:p>
          <a:p>
            <a:r>
              <a:rPr lang="en-US" dirty="0" smtClean="0"/>
              <a:t>Collective coordination of different and diverse preferences (resolving contradictory interests) voluntarily.</a:t>
            </a:r>
          </a:p>
          <a:p>
            <a:r>
              <a:rPr lang="en-US" u="sng" dirty="0" smtClean="0"/>
              <a:t>HOWEVER</a:t>
            </a:r>
            <a:r>
              <a:rPr lang="en-US" dirty="0" smtClean="0"/>
              <a:t> using the contract (and the market) is not costless</a:t>
            </a:r>
          </a:p>
          <a:p>
            <a:pPr lvl="1"/>
            <a:r>
              <a:rPr lang="en-US" dirty="0" smtClean="0"/>
              <a:t>Transaction Cost</a:t>
            </a:r>
          </a:p>
          <a:p>
            <a:pPr lvl="2"/>
            <a:r>
              <a:rPr lang="en-US" dirty="0" smtClean="0"/>
              <a:t>Cannot sell higher or lower than others!!</a:t>
            </a:r>
          </a:p>
          <a:p>
            <a:pPr lvl="2"/>
            <a:r>
              <a:rPr lang="en-US" dirty="0" smtClean="0"/>
              <a:t>Need to have some others to know what the market price is.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the contract is concluded?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Different preferences/</a:t>
            </a:r>
            <a:r>
              <a:rPr lang="en-US" dirty="0" err="1" smtClean="0"/>
              <a:t>behaviours</a:t>
            </a:r>
            <a:endParaRPr lang="en-US" dirty="0" smtClean="0"/>
          </a:p>
          <a:p>
            <a:r>
              <a:rPr lang="en-US" dirty="0" smtClean="0"/>
              <a:t>Coincided interests</a:t>
            </a:r>
          </a:p>
          <a:p>
            <a:r>
              <a:rPr lang="en-US" dirty="0" smtClean="0"/>
              <a:t>Agreement to exchange</a:t>
            </a:r>
          </a:p>
          <a:p>
            <a:r>
              <a:rPr lang="en-US" dirty="0" smtClean="0"/>
              <a:t>If and only if, contracting parties are better off</a:t>
            </a:r>
          </a:p>
          <a:p>
            <a:pPr lvl="1"/>
            <a:r>
              <a:rPr lang="en-US" dirty="0" smtClean="0"/>
              <a:t>Otherwise, walk away</a:t>
            </a:r>
          </a:p>
          <a:p>
            <a:r>
              <a:rPr lang="en-US" dirty="0" smtClean="0"/>
              <a:t>Utility/Profit </a:t>
            </a:r>
            <a:r>
              <a:rPr lang="en-US" dirty="0" err="1" smtClean="0"/>
              <a:t>Maximisation</a:t>
            </a:r>
            <a:endParaRPr lang="en-US" dirty="0" smtClean="0"/>
          </a:p>
          <a:p>
            <a:r>
              <a:rPr lang="en-US" dirty="0" smtClean="0"/>
              <a:t>Pareto Improvement</a:t>
            </a:r>
          </a:p>
          <a:p>
            <a:r>
              <a:rPr lang="en-US" dirty="0" smtClean="0"/>
              <a:t>There is no better alternative to the agreement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Preconditions for Contract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Validity of negotiation</a:t>
            </a:r>
          </a:p>
          <a:p>
            <a:r>
              <a:rPr lang="en-US" i="1" dirty="0" smtClean="0"/>
              <a:t>Ex Ante</a:t>
            </a:r>
          </a:p>
          <a:p>
            <a:r>
              <a:rPr lang="en-US" dirty="0" smtClean="0"/>
              <a:t>Freedom</a:t>
            </a:r>
          </a:p>
          <a:p>
            <a:r>
              <a:rPr lang="en-US" dirty="0" smtClean="0"/>
              <a:t>Capacity</a:t>
            </a:r>
          </a:p>
          <a:p>
            <a:r>
              <a:rPr lang="en-US" dirty="0" smtClean="0"/>
              <a:t>Duress</a:t>
            </a:r>
          </a:p>
          <a:p>
            <a:r>
              <a:rPr lang="en-US" dirty="0" err="1" smtClean="0"/>
              <a:t>Unconscionability</a:t>
            </a:r>
            <a:endParaRPr lang="en-US" dirty="0" smtClean="0"/>
          </a:p>
          <a:p>
            <a:r>
              <a:rPr lang="en-US" dirty="0" smtClean="0"/>
              <a:t>Mistake</a:t>
            </a:r>
          </a:p>
          <a:p>
            <a:r>
              <a:rPr lang="en-US" dirty="0" smtClean="0"/>
              <a:t>Impossibility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Formation of Contract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Offer</a:t>
            </a:r>
          </a:p>
          <a:p>
            <a:r>
              <a:rPr lang="en-US" dirty="0" smtClean="0"/>
              <a:t>Acceptance</a:t>
            </a:r>
          </a:p>
          <a:p>
            <a:r>
              <a:rPr lang="en-US" dirty="0" smtClean="0"/>
              <a:t>A meeting of minds </a:t>
            </a:r>
            <a:r>
              <a:rPr lang="en-US" smtClean="0"/>
              <a:t>(</a:t>
            </a:r>
            <a:r>
              <a:rPr lang="en-US" i="1" smtClean="0"/>
              <a:t>consensus ad idem</a:t>
            </a:r>
            <a:r>
              <a:rPr lang="en-US" smtClean="0"/>
              <a:t>)</a:t>
            </a:r>
            <a:endParaRPr lang="en-US" dirty="0" smtClean="0"/>
          </a:p>
          <a:p>
            <a:r>
              <a:rPr lang="en-US" i="1" dirty="0" smtClean="0"/>
              <a:t>Consideration (Common Law)</a:t>
            </a:r>
            <a:endParaRPr lang="en-US" dirty="0" smtClean="0"/>
          </a:p>
          <a:p>
            <a:r>
              <a:rPr lang="en-US" dirty="0" smtClean="0"/>
              <a:t>Consequence: </a:t>
            </a:r>
            <a:r>
              <a:rPr lang="en-US" i="1" dirty="0" err="1" smtClean="0"/>
              <a:t>pacta</a:t>
            </a:r>
            <a:r>
              <a:rPr lang="en-US" i="1" dirty="0" smtClean="0"/>
              <a:t> </a:t>
            </a:r>
            <a:r>
              <a:rPr lang="en-US" i="1" dirty="0" err="1" smtClean="0"/>
              <a:t>sunt</a:t>
            </a:r>
            <a:r>
              <a:rPr lang="en-US" i="1" dirty="0" smtClean="0"/>
              <a:t> </a:t>
            </a:r>
            <a:r>
              <a:rPr lang="en-US" i="1" dirty="0" err="1" smtClean="0"/>
              <a:t>servanda</a:t>
            </a:r>
            <a:endParaRPr lang="en-US" i="1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211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Economics of Contract Law</vt:lpstr>
      <vt:lpstr>Covered Topics</vt:lpstr>
      <vt:lpstr>What is a contract?</vt:lpstr>
      <vt:lpstr>How important is it?</vt:lpstr>
      <vt:lpstr>Why the contract is concluded?</vt:lpstr>
      <vt:lpstr>Preconditions for Contract</vt:lpstr>
      <vt:lpstr>Formation of Contract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Economics of Contract Law</dc:title>
  <dc:creator>ImageY</dc:creator>
  <cp:lastModifiedBy>ImageY</cp:lastModifiedBy>
  <cp:revision>10</cp:revision>
  <dcterms:created xsi:type="dcterms:W3CDTF">2013-09-06T07:28:56Z</dcterms:created>
  <dcterms:modified xsi:type="dcterms:W3CDTF">2013-09-06T08:16:45Z</dcterms:modified>
</cp:coreProperties>
</file>