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59" r:id="rId6"/>
    <p:sldId id="260"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5" d="100"/>
          <a:sy n="65" d="100"/>
        </p:scale>
        <p:origin x="652"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4D9DAD2-6869-4145-BF84-7257FA3B62B1}" type="datetimeFigureOut">
              <a:rPr lang="en-US" smtClean="0"/>
              <a:t>2/19/2017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A5A6D5-F813-4E92-BAA9-60E35B419808}" type="slidenum">
              <a:rPr lang="en-US" smtClean="0"/>
              <a:t>‹#›</a:t>
            </a:fld>
            <a:endParaRPr lang="en-US"/>
          </a:p>
        </p:txBody>
      </p:sp>
    </p:spTree>
    <p:extLst>
      <p:ext uri="{BB962C8B-B14F-4D97-AF65-F5344CB8AC3E}">
        <p14:creationId xmlns:p14="http://schemas.microsoft.com/office/powerpoint/2010/main" val="3536934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4D9DAD2-6869-4145-BF84-7257FA3B62B1}" type="datetimeFigureOut">
              <a:rPr lang="en-US" smtClean="0"/>
              <a:t>2/19/2017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A5A6D5-F813-4E92-BAA9-60E35B419808}" type="slidenum">
              <a:rPr lang="en-US" smtClean="0"/>
              <a:t>‹#›</a:t>
            </a:fld>
            <a:endParaRPr lang="en-US"/>
          </a:p>
        </p:txBody>
      </p:sp>
    </p:spTree>
    <p:extLst>
      <p:ext uri="{BB962C8B-B14F-4D97-AF65-F5344CB8AC3E}">
        <p14:creationId xmlns:p14="http://schemas.microsoft.com/office/powerpoint/2010/main" val="1180116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4D9DAD2-6869-4145-BF84-7257FA3B62B1}" type="datetimeFigureOut">
              <a:rPr lang="en-US" smtClean="0"/>
              <a:t>2/19/2017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A5A6D5-F813-4E92-BAA9-60E35B419808}" type="slidenum">
              <a:rPr lang="en-US" smtClean="0"/>
              <a:t>‹#›</a:t>
            </a:fld>
            <a:endParaRPr lang="en-US"/>
          </a:p>
        </p:txBody>
      </p:sp>
    </p:spTree>
    <p:extLst>
      <p:ext uri="{BB962C8B-B14F-4D97-AF65-F5344CB8AC3E}">
        <p14:creationId xmlns:p14="http://schemas.microsoft.com/office/powerpoint/2010/main" val="2852888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4D9DAD2-6869-4145-BF84-7257FA3B62B1}" type="datetimeFigureOut">
              <a:rPr lang="en-US" smtClean="0"/>
              <a:t>2/19/2017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A5A6D5-F813-4E92-BAA9-60E35B419808}" type="slidenum">
              <a:rPr lang="en-US" smtClean="0"/>
              <a:t>‹#›</a:t>
            </a:fld>
            <a:endParaRPr lang="en-US"/>
          </a:p>
        </p:txBody>
      </p:sp>
    </p:spTree>
    <p:extLst>
      <p:ext uri="{BB962C8B-B14F-4D97-AF65-F5344CB8AC3E}">
        <p14:creationId xmlns:p14="http://schemas.microsoft.com/office/powerpoint/2010/main" val="2963900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4D9DAD2-6869-4145-BF84-7257FA3B62B1}" type="datetimeFigureOut">
              <a:rPr lang="en-US" smtClean="0"/>
              <a:t>2/19/2017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A5A6D5-F813-4E92-BAA9-60E35B419808}" type="slidenum">
              <a:rPr lang="en-US" smtClean="0"/>
              <a:t>‹#›</a:t>
            </a:fld>
            <a:endParaRPr lang="en-US"/>
          </a:p>
        </p:txBody>
      </p:sp>
    </p:spTree>
    <p:extLst>
      <p:ext uri="{BB962C8B-B14F-4D97-AF65-F5344CB8AC3E}">
        <p14:creationId xmlns:p14="http://schemas.microsoft.com/office/powerpoint/2010/main" val="10671550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4D9DAD2-6869-4145-BF84-7257FA3B62B1}" type="datetimeFigureOut">
              <a:rPr lang="en-US" smtClean="0"/>
              <a:t>2/19/2017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A5A6D5-F813-4E92-BAA9-60E35B419808}" type="slidenum">
              <a:rPr lang="en-US" smtClean="0"/>
              <a:t>‹#›</a:t>
            </a:fld>
            <a:endParaRPr lang="en-US"/>
          </a:p>
        </p:txBody>
      </p:sp>
    </p:spTree>
    <p:extLst>
      <p:ext uri="{BB962C8B-B14F-4D97-AF65-F5344CB8AC3E}">
        <p14:creationId xmlns:p14="http://schemas.microsoft.com/office/powerpoint/2010/main" val="705564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D9DAD2-6869-4145-BF84-7257FA3B62B1}" type="datetimeFigureOut">
              <a:rPr lang="en-US" smtClean="0"/>
              <a:t>2/19/2017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A5A6D5-F813-4E92-BAA9-60E35B419808}" type="slidenum">
              <a:rPr lang="en-US" smtClean="0"/>
              <a:t>‹#›</a:t>
            </a:fld>
            <a:endParaRPr lang="en-US"/>
          </a:p>
        </p:txBody>
      </p:sp>
    </p:spTree>
    <p:extLst>
      <p:ext uri="{BB962C8B-B14F-4D97-AF65-F5344CB8AC3E}">
        <p14:creationId xmlns:p14="http://schemas.microsoft.com/office/powerpoint/2010/main" val="1134604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4D9DAD2-6869-4145-BF84-7257FA3B62B1}" type="datetimeFigureOut">
              <a:rPr lang="en-US" smtClean="0"/>
              <a:t>2/19/2017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A5A6D5-F813-4E92-BAA9-60E35B419808}" type="slidenum">
              <a:rPr lang="en-US" smtClean="0"/>
              <a:t>‹#›</a:t>
            </a:fld>
            <a:endParaRPr lang="en-US"/>
          </a:p>
        </p:txBody>
      </p:sp>
    </p:spTree>
    <p:extLst>
      <p:ext uri="{BB962C8B-B14F-4D97-AF65-F5344CB8AC3E}">
        <p14:creationId xmlns:p14="http://schemas.microsoft.com/office/powerpoint/2010/main" val="31690131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4D9DAD2-6869-4145-BF84-7257FA3B62B1}" type="datetimeFigureOut">
              <a:rPr lang="en-US" smtClean="0"/>
              <a:t>2/19/2017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A5A6D5-F813-4E92-BAA9-60E35B419808}" type="slidenum">
              <a:rPr lang="en-US" smtClean="0"/>
              <a:t>‹#›</a:t>
            </a:fld>
            <a:endParaRPr lang="en-US"/>
          </a:p>
        </p:txBody>
      </p:sp>
    </p:spTree>
    <p:extLst>
      <p:ext uri="{BB962C8B-B14F-4D97-AF65-F5344CB8AC3E}">
        <p14:creationId xmlns:p14="http://schemas.microsoft.com/office/powerpoint/2010/main" val="2359055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4D9DAD2-6869-4145-BF84-7257FA3B62B1}" type="datetimeFigureOut">
              <a:rPr lang="en-US" smtClean="0"/>
              <a:t>2/19/2017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A5A6D5-F813-4E92-BAA9-60E35B419808}" type="slidenum">
              <a:rPr lang="en-US" smtClean="0"/>
              <a:t>‹#›</a:t>
            </a:fld>
            <a:endParaRPr lang="en-US"/>
          </a:p>
        </p:txBody>
      </p:sp>
    </p:spTree>
    <p:extLst>
      <p:ext uri="{BB962C8B-B14F-4D97-AF65-F5344CB8AC3E}">
        <p14:creationId xmlns:p14="http://schemas.microsoft.com/office/powerpoint/2010/main" val="29934473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4D9DAD2-6869-4145-BF84-7257FA3B62B1}" type="datetimeFigureOut">
              <a:rPr lang="en-US" smtClean="0"/>
              <a:t>2/19/2017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A5A6D5-F813-4E92-BAA9-60E35B419808}" type="slidenum">
              <a:rPr lang="en-US" smtClean="0"/>
              <a:t>‹#›</a:t>
            </a:fld>
            <a:endParaRPr lang="en-US"/>
          </a:p>
        </p:txBody>
      </p:sp>
    </p:spTree>
    <p:extLst>
      <p:ext uri="{BB962C8B-B14F-4D97-AF65-F5344CB8AC3E}">
        <p14:creationId xmlns:p14="http://schemas.microsoft.com/office/powerpoint/2010/main" val="3154529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D9DAD2-6869-4145-BF84-7257FA3B62B1}" type="datetimeFigureOut">
              <a:rPr lang="en-US" smtClean="0"/>
              <a:t>2/19/2017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A5A6D5-F813-4E92-BAA9-60E35B419808}" type="slidenum">
              <a:rPr lang="en-US" smtClean="0"/>
              <a:t>‹#›</a:t>
            </a:fld>
            <a:endParaRPr lang="en-US"/>
          </a:p>
        </p:txBody>
      </p:sp>
    </p:spTree>
    <p:extLst>
      <p:ext uri="{BB962C8B-B14F-4D97-AF65-F5344CB8AC3E}">
        <p14:creationId xmlns:p14="http://schemas.microsoft.com/office/powerpoint/2010/main" val="17883497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Comparative Statics and the Concept of Derivative III</a:t>
            </a:r>
          </a:p>
        </p:txBody>
      </p:sp>
      <p:sp>
        <p:nvSpPr>
          <p:cNvPr id="3" name="Subtitle 2"/>
          <p:cNvSpPr>
            <a:spLocks noGrp="1"/>
          </p:cNvSpPr>
          <p:nvPr>
            <p:ph type="subTitle" idx="1"/>
          </p:nvPr>
        </p:nvSpPr>
        <p:spPr/>
        <p:txBody>
          <a:bodyPr/>
          <a:lstStyle/>
          <a:p>
            <a:r>
              <a:rPr lang="en-US" dirty="0"/>
              <a:t>Pawin </a:t>
            </a:r>
            <a:r>
              <a:rPr lang="en-US" dirty="0" err="1"/>
              <a:t>Siriprapanukul</a:t>
            </a:r>
            <a:endParaRPr lang="en-US" dirty="0"/>
          </a:p>
          <a:p>
            <a:r>
              <a:rPr lang="en-US" dirty="0"/>
              <a:t>CW Ch. 8</a:t>
            </a:r>
          </a:p>
          <a:p>
            <a:endParaRPr lang="en-US" dirty="0"/>
          </a:p>
        </p:txBody>
      </p:sp>
    </p:spTree>
    <p:extLst>
      <p:ext uri="{BB962C8B-B14F-4D97-AF65-F5344CB8AC3E}">
        <p14:creationId xmlns:p14="http://schemas.microsoft.com/office/powerpoint/2010/main" val="29078482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Outline</a:t>
            </a:r>
          </a:p>
        </p:txBody>
      </p:sp>
      <p:sp>
        <p:nvSpPr>
          <p:cNvPr id="3" name="Content Placeholder 2"/>
          <p:cNvSpPr>
            <a:spLocks noGrp="1"/>
          </p:cNvSpPr>
          <p:nvPr>
            <p:ph idx="1"/>
          </p:nvPr>
        </p:nvSpPr>
        <p:spPr/>
        <p:txBody>
          <a:bodyPr/>
          <a:lstStyle/>
          <a:p>
            <a:r>
              <a:rPr lang="en-US" dirty="0"/>
              <a:t>Differentials</a:t>
            </a:r>
          </a:p>
          <a:p>
            <a:r>
              <a:rPr lang="en-US" dirty="0"/>
              <a:t>Total Differentials</a:t>
            </a:r>
          </a:p>
          <a:p>
            <a:r>
              <a:rPr lang="en-US" dirty="0"/>
              <a:t>Rules of Differentials</a:t>
            </a:r>
          </a:p>
        </p:txBody>
      </p:sp>
    </p:spTree>
    <p:extLst>
      <p:ext uri="{BB962C8B-B14F-4D97-AF65-F5344CB8AC3E}">
        <p14:creationId xmlns:p14="http://schemas.microsoft.com/office/powerpoint/2010/main" val="28162340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Differentials</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77500" lnSpcReduction="20000"/>
              </a:bodyPr>
              <a:lstStyle/>
              <a:p>
                <a:pPr>
                  <a:lnSpc>
                    <a:spcPct val="110000"/>
                  </a:lnSpc>
                </a:pPr>
                <a:r>
                  <a:rPr lang="en-US" dirty="0"/>
                  <a:t>Recall that </a:t>
                </a:r>
              </a:p>
              <a:p>
                <a:pPr marL="0" indent="0">
                  <a:lnSpc>
                    <a:spcPct val="110000"/>
                  </a:lnSpc>
                  <a:buNone/>
                </a:pPr>
                <a14:m>
                  <m:oMathPara xmlns:m="http://schemas.openxmlformats.org/officeDocument/2006/math">
                    <m:oMathParaPr>
                      <m:jc m:val="centerGroup"/>
                    </m:oMathParaPr>
                    <m:oMath xmlns:m="http://schemas.openxmlformats.org/officeDocument/2006/math">
                      <m:f>
                        <m:fPr>
                          <m:ctrlPr>
                            <a:rPr lang="en-US" i="1" smtClean="0">
                              <a:latin typeface="Cambria Math" panose="02040503050406030204" pitchFamily="18" charset="0"/>
                            </a:rPr>
                          </m:ctrlPr>
                        </m:fPr>
                        <m:num>
                          <m:r>
                            <a:rPr lang="en-US" b="0" i="1" smtClean="0">
                              <a:latin typeface="Cambria Math" panose="02040503050406030204" pitchFamily="18" charset="0"/>
                            </a:rPr>
                            <m:t>𝑑𝑦</m:t>
                          </m:r>
                        </m:num>
                        <m:den>
                          <m:r>
                            <a:rPr lang="en-US" b="0" i="1" smtClean="0">
                              <a:latin typeface="Cambria Math" panose="02040503050406030204" pitchFamily="18" charset="0"/>
                            </a:rPr>
                            <m:t>𝑑𝑥</m:t>
                          </m:r>
                        </m:den>
                      </m:f>
                      <m:r>
                        <a:rPr lang="en-US" b="0" i="1" smtClean="0">
                          <a:latin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𝑓</m:t>
                          </m:r>
                        </m:e>
                        <m:sup>
                          <m:r>
                            <a:rPr lang="en-US" b="0" i="1" smtClean="0">
                              <a:latin typeface="Cambria Math" panose="02040503050406030204" pitchFamily="18" charset="0"/>
                            </a:rPr>
                            <m:t>′</m:t>
                          </m:r>
                        </m:sup>
                      </m:sSup>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r>
                        <a:rPr lang="en-US" b="0" i="1" smtClean="0">
                          <a:latin typeface="Cambria Math" panose="02040503050406030204" pitchFamily="18" charset="0"/>
                        </a:rPr>
                        <m:t>=</m:t>
                      </m:r>
                      <m:func>
                        <m:funcPr>
                          <m:ctrlPr>
                            <a:rPr lang="pt-BR" b="0" i="1" smtClean="0">
                              <a:latin typeface="Cambria Math" panose="02040503050406030204" pitchFamily="18" charset="0"/>
                            </a:rPr>
                          </m:ctrlPr>
                        </m:funcPr>
                        <m:fName>
                          <m:limLow>
                            <m:limLowPr>
                              <m:ctrlPr>
                                <a:rPr lang="pt-BR" b="0" i="1" smtClean="0">
                                  <a:latin typeface="Cambria Math" panose="02040503050406030204" pitchFamily="18" charset="0"/>
                                </a:rPr>
                              </m:ctrlPr>
                            </m:limLowPr>
                            <m:e>
                              <m:r>
                                <m:rPr>
                                  <m:sty m:val="p"/>
                                </m:rPr>
                                <a:rPr lang="pt-BR" b="0" i="0" smtClean="0">
                                  <a:latin typeface="Cambria Math" panose="02040503050406030204" pitchFamily="18" charset="0"/>
                                </a:rPr>
                                <m:t>lim</m:t>
                              </m:r>
                            </m:e>
                            <m:lim>
                              <m:r>
                                <a:rPr lang="pt-BR"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r>
                                <a:rPr lang="pt-BR" b="0" i="1" smtClean="0">
                                  <a:latin typeface="Cambria Math" panose="02040503050406030204" pitchFamily="18" charset="0"/>
                                </a:rPr>
                                <m:t>→</m:t>
                              </m:r>
                              <m:r>
                                <a:rPr lang="en-US" b="0" i="1" smtClean="0">
                                  <a:latin typeface="Cambria Math" panose="02040503050406030204" pitchFamily="18" charset="0"/>
                                </a:rPr>
                                <m:t>0</m:t>
                              </m:r>
                            </m:lim>
                          </m:limLow>
                        </m:fName>
                        <m:e>
                          <m:f>
                            <m:fPr>
                              <m:ctrlPr>
                                <a:rPr lang="pt-BR" b="0" i="1" smtClean="0">
                                  <a:latin typeface="Cambria Math" panose="02040503050406030204" pitchFamily="18" charset="0"/>
                                </a:rPr>
                              </m:ctrlPr>
                            </m:fPr>
                            <m:num>
                              <m:r>
                                <a:rPr lang="pt-BR"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𝑦</m:t>
                              </m:r>
                            </m:num>
                            <m:den>
                              <m:r>
                                <a:rPr lang="pt-BR"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den>
                          </m:f>
                        </m:e>
                      </m:func>
                      <m:r>
                        <a:rPr lang="en-US" b="0" i="1" smtClean="0">
                          <a:latin typeface="Cambria Math" panose="02040503050406030204" pitchFamily="18" charset="0"/>
                        </a:rPr>
                        <m:t>.</m:t>
                      </m:r>
                    </m:oMath>
                  </m:oMathPara>
                </a14:m>
                <a:endParaRPr lang="en-US" dirty="0"/>
              </a:p>
              <a:p>
                <a:pPr>
                  <a:lnSpc>
                    <a:spcPct val="110000"/>
                  </a:lnSpc>
                </a:pPr>
                <a:r>
                  <a:rPr lang="en-US" dirty="0"/>
                  <a:t>Actually, we know that </a:t>
                </a:r>
                <a14:m>
                  <m:oMath xmlns:m="http://schemas.openxmlformats.org/officeDocument/2006/math">
                    <m:f>
                      <m:fPr>
                        <m:ctrlPr>
                          <a:rPr lang="en-US" i="1" smtClean="0">
                            <a:latin typeface="Cambria Math" panose="02040503050406030204" pitchFamily="18" charset="0"/>
                          </a:rPr>
                        </m:ctrlPr>
                      </m:fPr>
                      <m:num>
                        <m:r>
                          <a:rPr lang="en-US" b="0" i="1" smtClean="0">
                            <a:latin typeface="Cambria Math" panose="02040503050406030204" pitchFamily="18" charset="0"/>
                          </a:rPr>
                          <m:t>𝑑𝑦</m:t>
                        </m:r>
                      </m:num>
                      <m:den>
                        <m:r>
                          <a:rPr lang="en-US" b="0" i="1" smtClean="0">
                            <a:latin typeface="Cambria Math" panose="02040503050406030204" pitchFamily="18" charset="0"/>
                          </a:rPr>
                          <m:t>𝑑𝑥</m:t>
                        </m:r>
                      </m:den>
                    </m:f>
                    <m:r>
                      <a:rPr lang="en-US" b="0" i="1" smtClean="0">
                        <a:latin typeface="Cambria Math" panose="02040503050406030204" pitchFamily="18" charset="0"/>
                        <a:ea typeface="Cambria Math" panose="02040503050406030204" pitchFamily="18" charset="0"/>
                      </a:rPr>
                      <m:t>≠</m:t>
                    </m:r>
                    <m:f>
                      <m:fPr>
                        <m:ctrlPr>
                          <a:rPr lang="pt-BR" b="0" i="1" smtClean="0">
                            <a:latin typeface="Cambria Math" panose="02040503050406030204" pitchFamily="18" charset="0"/>
                          </a:rPr>
                        </m:ctrlPr>
                      </m:fPr>
                      <m:num>
                        <m:r>
                          <a:rPr lang="pt-BR"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𝑦</m:t>
                        </m:r>
                      </m:num>
                      <m:den>
                        <m:r>
                          <a:rPr lang="pt-BR"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den>
                    </m:f>
                  </m:oMath>
                </a14:m>
                <a:r>
                  <a:rPr lang="en-US" dirty="0"/>
                  <a:t>. Let </a:t>
                </a:r>
                <a14:m>
                  <m:oMath xmlns:m="http://schemas.openxmlformats.org/officeDocument/2006/math">
                    <m:r>
                      <a:rPr lang="en-US" i="1" smtClean="0">
                        <a:latin typeface="Cambria Math" panose="02040503050406030204" pitchFamily="18" charset="0"/>
                        <a:ea typeface="Cambria Math" panose="02040503050406030204" pitchFamily="18" charset="0"/>
                      </a:rPr>
                      <m:t>𝛿</m:t>
                    </m:r>
                  </m:oMath>
                </a14:m>
                <a:r>
                  <a:rPr lang="en-US" dirty="0"/>
                  <a:t> denote the discrepancy between the two quotients</a:t>
                </a:r>
              </a:p>
              <a:p>
                <a:pPr marL="0" indent="0">
                  <a:lnSpc>
                    <a:spcPct val="110000"/>
                  </a:lnSpc>
                  <a:buNone/>
                </a:pPr>
                <a14:m>
                  <m:oMathPara xmlns:m="http://schemas.openxmlformats.org/officeDocument/2006/math">
                    <m:oMathParaPr>
                      <m:jc m:val="centerGroup"/>
                    </m:oMathParaPr>
                    <m:oMath xmlns:m="http://schemas.openxmlformats.org/officeDocument/2006/math">
                      <m:f>
                        <m:fPr>
                          <m:ctrlPr>
                            <a:rPr lang="pt-BR" b="0" i="1" smtClean="0">
                              <a:latin typeface="Cambria Math" panose="02040503050406030204" pitchFamily="18" charset="0"/>
                            </a:rPr>
                          </m:ctrlPr>
                        </m:fPr>
                        <m:num>
                          <m:r>
                            <a:rPr lang="pt-BR"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𝑦</m:t>
                          </m:r>
                        </m:num>
                        <m:den>
                          <m:r>
                            <a:rPr lang="pt-BR"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den>
                      </m:f>
                      <m:r>
                        <a:rPr lang="en-US" b="0" i="1" smtClean="0">
                          <a:latin typeface="Cambria Math" panose="02040503050406030204" pitchFamily="18" charset="0"/>
                          <a:ea typeface="Cambria Math" panose="02040503050406030204" pitchFamily="18" charset="0"/>
                        </a:rPr>
                        <m:t>−</m:t>
                      </m:r>
                      <m:f>
                        <m:fPr>
                          <m:ctrlPr>
                            <a:rPr lang="en-US" i="1" smtClean="0">
                              <a:latin typeface="Cambria Math" panose="02040503050406030204" pitchFamily="18" charset="0"/>
                            </a:rPr>
                          </m:ctrlPr>
                        </m:fPr>
                        <m:num>
                          <m:r>
                            <a:rPr lang="en-US" b="0" i="1" smtClean="0">
                              <a:latin typeface="Cambria Math" panose="02040503050406030204" pitchFamily="18" charset="0"/>
                            </a:rPr>
                            <m:t>𝑑𝑦</m:t>
                          </m:r>
                        </m:num>
                        <m:den>
                          <m:r>
                            <a:rPr lang="en-US" b="0" i="1" smtClean="0">
                              <a:latin typeface="Cambria Math" panose="02040503050406030204" pitchFamily="18" charset="0"/>
                            </a:rPr>
                            <m:t>𝑑𝑥</m:t>
                          </m:r>
                        </m:den>
                      </m:f>
                      <m:r>
                        <a:rPr lang="en-US" b="0" i="1" smtClean="0">
                          <a:latin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𝛿</m:t>
                      </m:r>
                      <m:r>
                        <a:rPr lang="en-US" b="0" i="1" smtClean="0">
                          <a:latin typeface="Cambria Math" panose="02040503050406030204" pitchFamily="18" charset="0"/>
                          <a:ea typeface="Cambria Math" panose="02040503050406030204" pitchFamily="18" charset="0"/>
                        </a:rPr>
                        <m:t>,  </m:t>
                      </m:r>
                      <m:r>
                        <m:rPr>
                          <m:sty m:val="p"/>
                        </m:rPr>
                        <a:rPr lang="en-US" b="0" i="0" smtClean="0">
                          <a:latin typeface="Cambria Math" panose="02040503050406030204" pitchFamily="18" charset="0"/>
                          <a:ea typeface="Cambria Math" panose="02040503050406030204" pitchFamily="18" charset="0"/>
                        </a:rPr>
                        <m:t>where</m:t>
                      </m:r>
                      <m:r>
                        <a:rPr lang="en-US" b="0" i="1" smtClean="0">
                          <a:latin typeface="Cambria Math" panose="02040503050406030204" pitchFamily="18" charset="0"/>
                          <a:ea typeface="Cambria Math" panose="02040503050406030204" pitchFamily="18" charset="0"/>
                        </a:rPr>
                        <m:t> </m:t>
                      </m:r>
                      <m:r>
                        <a:rPr lang="en-US" b="0" i="1" smtClean="0">
                          <a:latin typeface="Cambria Math" panose="02040503050406030204" pitchFamily="18" charset="0"/>
                          <a:ea typeface="Cambria Math" panose="02040503050406030204" pitchFamily="18" charset="0"/>
                        </a:rPr>
                        <m:t>𝛿</m:t>
                      </m:r>
                      <m:r>
                        <a:rPr lang="en-US" b="0" i="1" smtClean="0">
                          <a:latin typeface="Cambria Math" panose="02040503050406030204" pitchFamily="18" charset="0"/>
                          <a:ea typeface="Cambria Math" panose="02040503050406030204" pitchFamily="18" charset="0"/>
                        </a:rPr>
                        <m:t>→0 </m:t>
                      </m:r>
                      <m:r>
                        <m:rPr>
                          <m:sty m:val="p"/>
                        </m:rPr>
                        <a:rPr lang="en-US" b="0" i="0" smtClean="0">
                          <a:latin typeface="Cambria Math" panose="02040503050406030204" pitchFamily="18" charset="0"/>
                          <a:ea typeface="Cambria Math" panose="02040503050406030204" pitchFamily="18" charset="0"/>
                        </a:rPr>
                        <m:t>as</m:t>
                      </m:r>
                      <m:r>
                        <a:rPr lang="en-US" b="0" i="1" smtClean="0">
                          <a:latin typeface="Cambria Math" panose="02040503050406030204" pitchFamily="18" charset="0"/>
                          <a:ea typeface="Cambria Math" panose="02040503050406030204" pitchFamily="18" charset="0"/>
                        </a:rPr>
                        <m:t> </m:t>
                      </m:r>
                      <m:r>
                        <a:rPr lang="pt-BR"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r>
                        <a:rPr lang="en-US" b="0" i="1" smtClean="0">
                          <a:latin typeface="Cambria Math" panose="02040503050406030204" pitchFamily="18" charset="0"/>
                          <a:ea typeface="Cambria Math" panose="02040503050406030204" pitchFamily="18" charset="0"/>
                        </a:rPr>
                        <m:t>→0.</m:t>
                      </m:r>
                    </m:oMath>
                  </m:oMathPara>
                </a14:m>
                <a:endParaRPr lang="en-US" dirty="0"/>
              </a:p>
              <a:p>
                <a:pPr>
                  <a:lnSpc>
                    <a:spcPct val="110000"/>
                  </a:lnSpc>
                </a:pPr>
                <a:r>
                  <a:rPr lang="en-US" dirty="0"/>
                  <a:t>Multiplying through by </a:t>
                </a:r>
                <a14:m>
                  <m:oMath xmlns:m="http://schemas.openxmlformats.org/officeDocument/2006/math">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oMath>
                </a14:m>
                <a:r>
                  <a:rPr lang="en-US" dirty="0"/>
                  <a:t>, and rearranging, we have</a:t>
                </a:r>
              </a:p>
              <a:p>
                <a:pPr marL="0" indent="0">
                  <a:lnSpc>
                    <a:spcPct val="110000"/>
                  </a:lnSpc>
                  <a:buNone/>
                </a:pPr>
                <a14:m>
                  <m:oMathPara xmlns:m="http://schemas.openxmlformats.org/officeDocument/2006/math">
                    <m:oMathParaPr>
                      <m:jc m:val="centerGroup"/>
                    </m:oMathParaPr>
                    <m:oMath xmlns:m="http://schemas.openxmlformats.org/officeDocument/2006/math">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𝑦</m:t>
                      </m:r>
                      <m:r>
                        <a:rPr lang="en-US" b="0" i="1" smtClean="0">
                          <a:latin typeface="Cambria Math" panose="02040503050406030204" pitchFamily="18" charset="0"/>
                          <a:ea typeface="Cambria Math" panose="02040503050406030204" pitchFamily="18" charset="0"/>
                        </a:rPr>
                        <m:t>=</m:t>
                      </m:r>
                      <m:f>
                        <m:fPr>
                          <m:ctrlPr>
                            <a:rPr lang="en-US" i="1" smtClean="0">
                              <a:latin typeface="Cambria Math" panose="02040503050406030204" pitchFamily="18" charset="0"/>
                            </a:rPr>
                          </m:ctrlPr>
                        </m:fPr>
                        <m:num>
                          <m:r>
                            <a:rPr lang="en-US" b="0" i="1" smtClean="0">
                              <a:latin typeface="Cambria Math" panose="02040503050406030204" pitchFamily="18" charset="0"/>
                            </a:rPr>
                            <m:t>𝑑𝑦</m:t>
                          </m:r>
                        </m:num>
                        <m:den>
                          <m:r>
                            <a:rPr lang="en-US" b="0" i="1" smtClean="0">
                              <a:latin typeface="Cambria Math" panose="02040503050406030204" pitchFamily="18" charset="0"/>
                            </a:rPr>
                            <m:t>𝑑𝑥</m:t>
                          </m:r>
                        </m:den>
                      </m:f>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𝛿</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r>
                        <a:rPr lang="en-US" b="0" i="1" smtClean="0">
                          <a:latin typeface="Cambria Math" panose="02040503050406030204" pitchFamily="18" charset="0"/>
                          <a:ea typeface="Cambria Math" panose="02040503050406030204" pitchFamily="18" charset="0"/>
                        </a:rPr>
                        <m:t>  </m:t>
                      </m:r>
                      <m:r>
                        <m:rPr>
                          <m:sty m:val="p"/>
                        </m:rPr>
                        <a:rPr lang="en-US" b="0" i="0" smtClean="0">
                          <a:latin typeface="Cambria Math" panose="02040503050406030204" pitchFamily="18" charset="0"/>
                          <a:ea typeface="Cambria Math" panose="02040503050406030204" pitchFamily="18" charset="0"/>
                        </a:rPr>
                        <m:t>or</m:t>
                      </m:r>
                      <m:r>
                        <a:rPr lang="en-US" b="0" i="1" smtClean="0">
                          <a:latin typeface="Cambria Math" panose="02040503050406030204" pitchFamily="18" charset="0"/>
                          <a:ea typeface="Cambria Math" panose="02040503050406030204" pitchFamily="18" charset="0"/>
                        </a:rPr>
                        <m:t>  </m:t>
                      </m:r>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𝑦</m:t>
                      </m:r>
                      <m:r>
                        <a:rPr lang="en-US" b="0" i="1" smtClean="0">
                          <a:latin typeface="Cambria Math" panose="02040503050406030204" pitchFamily="18" charset="0"/>
                          <a:ea typeface="Cambria Math" panose="02040503050406030204" pitchFamily="18" charset="0"/>
                        </a:rPr>
                        <m:t>=</m:t>
                      </m:r>
                      <m:sSup>
                        <m:sSupPr>
                          <m:ctrlPr>
                            <a:rPr lang="en-US" b="0" i="1" smtClean="0">
                              <a:latin typeface="Cambria Math" panose="02040503050406030204" pitchFamily="18" charset="0"/>
                              <a:ea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𝑓</m:t>
                          </m:r>
                        </m:e>
                        <m:sup>
                          <m:r>
                            <a:rPr lang="en-US" b="0" i="1" smtClean="0">
                              <a:latin typeface="Cambria Math" panose="02040503050406030204" pitchFamily="18" charset="0"/>
                              <a:ea typeface="Cambria Math" panose="02040503050406030204" pitchFamily="18" charset="0"/>
                            </a:rPr>
                            <m:t>′</m:t>
                          </m:r>
                        </m:sup>
                      </m:sSup>
                      <m:d>
                        <m:dPr>
                          <m:ctrlPr>
                            <a:rPr lang="en-US" b="0" i="1" smtClean="0">
                              <a:latin typeface="Cambria Math" panose="02040503050406030204" pitchFamily="18" charset="0"/>
                              <a:ea typeface="Cambria Math" panose="02040503050406030204" pitchFamily="18" charset="0"/>
                            </a:rPr>
                          </m:ctrlPr>
                        </m:dPr>
                        <m:e>
                          <m:r>
                            <a:rPr lang="en-US" b="0" i="1" smtClean="0">
                              <a:latin typeface="Cambria Math" panose="02040503050406030204" pitchFamily="18" charset="0"/>
                              <a:ea typeface="Cambria Math" panose="02040503050406030204" pitchFamily="18" charset="0"/>
                            </a:rPr>
                            <m:t>𝑥</m:t>
                          </m:r>
                        </m:e>
                      </m:d>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𝛿</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r>
                        <a:rPr lang="en-US" b="0" i="0" smtClean="0">
                          <a:latin typeface="Cambria Math" panose="02040503050406030204" pitchFamily="18" charset="0"/>
                          <a:ea typeface="Cambria Math" panose="02040503050406030204" pitchFamily="18" charset="0"/>
                        </a:rPr>
                        <m:t>.</m:t>
                      </m:r>
                    </m:oMath>
                  </m:oMathPara>
                </a14:m>
                <a:endParaRPr lang="en-US" dirty="0"/>
              </a:p>
              <a:p>
                <a:pPr>
                  <a:lnSpc>
                    <a:spcPct val="110000"/>
                  </a:lnSpc>
                </a:pPr>
                <a:r>
                  <a:rPr lang="en-US" dirty="0"/>
                  <a:t>We can use the term </a:t>
                </a:r>
                <a14:m>
                  <m:oMath xmlns:m="http://schemas.openxmlformats.org/officeDocument/2006/math">
                    <m:sSup>
                      <m:sSupPr>
                        <m:ctrlPr>
                          <a:rPr lang="en-US" b="0" i="1" smtClean="0">
                            <a:latin typeface="Cambria Math" panose="02040503050406030204" pitchFamily="18" charset="0"/>
                            <a:ea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𝑓</m:t>
                        </m:r>
                      </m:e>
                      <m:sup>
                        <m:r>
                          <a:rPr lang="en-US" b="0" i="1" smtClean="0">
                            <a:latin typeface="Cambria Math" panose="02040503050406030204" pitchFamily="18" charset="0"/>
                            <a:ea typeface="Cambria Math" panose="02040503050406030204" pitchFamily="18" charset="0"/>
                          </a:rPr>
                          <m:t>′</m:t>
                        </m:r>
                      </m:sup>
                    </m:sSup>
                    <m:d>
                      <m:dPr>
                        <m:ctrlPr>
                          <a:rPr lang="en-US" b="0" i="1" smtClean="0">
                            <a:latin typeface="Cambria Math" panose="02040503050406030204" pitchFamily="18" charset="0"/>
                            <a:ea typeface="Cambria Math" panose="02040503050406030204" pitchFamily="18" charset="0"/>
                          </a:rPr>
                        </m:ctrlPr>
                      </m:dPr>
                      <m:e>
                        <m:r>
                          <a:rPr lang="en-US" b="0" i="1" smtClean="0">
                            <a:latin typeface="Cambria Math" panose="02040503050406030204" pitchFamily="18" charset="0"/>
                            <a:ea typeface="Cambria Math" panose="02040503050406030204" pitchFamily="18" charset="0"/>
                          </a:rPr>
                          <m:t>𝑥</m:t>
                        </m:r>
                      </m:e>
                    </m:d>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oMath>
                </a14:m>
                <a:r>
                  <a:rPr lang="en-US" dirty="0"/>
                  <a:t> as an approximation to the true </a:t>
                </a:r>
                <a14:m>
                  <m:oMath xmlns:m="http://schemas.openxmlformats.org/officeDocument/2006/math">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𝑦</m:t>
                    </m:r>
                  </m:oMath>
                </a14:m>
                <a:r>
                  <a:rPr lang="en-US" dirty="0"/>
                  <a:t>. However, the difference may not be small.</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696" t="-1681" r="-696"/>
                </a:stretch>
              </a:blipFill>
            </p:spPr>
            <p:txBody>
              <a:bodyPr/>
              <a:lstStyle/>
              <a:p>
                <a:r>
                  <a:rPr lang="en-US">
                    <a:noFill/>
                  </a:rPr>
                  <a:t> </a:t>
                </a:r>
              </a:p>
            </p:txBody>
          </p:sp>
        </mc:Fallback>
      </mc:AlternateContent>
    </p:spTree>
    <p:extLst>
      <p:ext uri="{BB962C8B-B14F-4D97-AF65-F5344CB8AC3E}">
        <p14:creationId xmlns:p14="http://schemas.microsoft.com/office/powerpoint/2010/main" val="40517181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65852" y="643466"/>
            <a:ext cx="9860296" cy="5571067"/>
          </a:xfrm>
          <a:prstGeom prst="rect">
            <a:avLst/>
          </a:prstGeom>
        </p:spPr>
      </p:pic>
    </p:spTree>
    <p:extLst>
      <p:ext uri="{BB962C8B-B14F-4D97-AF65-F5344CB8AC3E}">
        <p14:creationId xmlns:p14="http://schemas.microsoft.com/office/powerpoint/2010/main" val="7020970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Differentials</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a:lnSpc>
                    <a:spcPct val="100000"/>
                  </a:lnSpc>
                </a:pPr>
                <a:r>
                  <a:rPr lang="en-US" dirty="0"/>
                  <a:t>Now, from</a:t>
                </a:r>
              </a:p>
              <a:p>
                <a:pPr marL="0" indent="0">
                  <a:lnSpc>
                    <a:spcPct val="100000"/>
                  </a:lnSpc>
                  <a:buNone/>
                </a:pPr>
                <a14:m>
                  <m:oMathPara xmlns:m="http://schemas.openxmlformats.org/officeDocument/2006/math">
                    <m:oMathParaPr>
                      <m:jc m:val="centerGroup"/>
                    </m:oMathParaPr>
                    <m:oMath xmlns:m="http://schemas.openxmlformats.org/officeDocument/2006/math">
                      <m:f>
                        <m:fPr>
                          <m:ctrlPr>
                            <a:rPr lang="en-US" i="1" smtClean="0">
                              <a:latin typeface="Cambria Math" panose="02040503050406030204" pitchFamily="18" charset="0"/>
                            </a:rPr>
                          </m:ctrlPr>
                        </m:fPr>
                        <m:num>
                          <m:r>
                            <a:rPr lang="en-US" b="0" i="1" smtClean="0">
                              <a:latin typeface="Cambria Math" panose="02040503050406030204" pitchFamily="18" charset="0"/>
                            </a:rPr>
                            <m:t>𝑑𝑦</m:t>
                          </m:r>
                        </m:num>
                        <m:den>
                          <m:r>
                            <a:rPr lang="en-US" b="0" i="1" smtClean="0">
                              <a:latin typeface="Cambria Math" panose="02040503050406030204" pitchFamily="18" charset="0"/>
                            </a:rPr>
                            <m:t>𝑑𝑥</m:t>
                          </m:r>
                        </m:den>
                      </m:f>
                      <m:r>
                        <a:rPr lang="en-US" b="0" i="1" smtClean="0">
                          <a:latin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𝑓</m:t>
                          </m:r>
                        </m:e>
                        <m:sup>
                          <m:r>
                            <a:rPr lang="en-US" b="0" i="1" smtClean="0">
                              <a:latin typeface="Cambria Math" panose="02040503050406030204" pitchFamily="18" charset="0"/>
                            </a:rPr>
                            <m:t>′</m:t>
                          </m:r>
                        </m:sup>
                      </m:sSup>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r>
                        <a:rPr lang="en-US" b="0" i="1" smtClean="0">
                          <a:latin typeface="Cambria Math" panose="02040503050406030204" pitchFamily="18" charset="0"/>
                        </a:rPr>
                        <m:t>.</m:t>
                      </m:r>
                    </m:oMath>
                  </m:oMathPara>
                </a14:m>
                <a:endParaRPr lang="en-US" dirty="0"/>
              </a:p>
              <a:p>
                <a:pPr>
                  <a:lnSpc>
                    <a:spcPct val="100000"/>
                  </a:lnSpc>
                </a:pPr>
                <a:r>
                  <a:rPr lang="en-US" dirty="0"/>
                  <a:t>Multiplying through by </a:t>
                </a:r>
                <a14:m>
                  <m:oMath xmlns:m="http://schemas.openxmlformats.org/officeDocument/2006/math">
                    <m:r>
                      <a:rPr lang="en-US" b="0" i="1" smtClean="0">
                        <a:latin typeface="Cambria Math" panose="02040503050406030204" pitchFamily="18" charset="0"/>
                      </a:rPr>
                      <m:t>𝑑𝑥</m:t>
                    </m:r>
                  </m:oMath>
                </a14:m>
                <a:r>
                  <a:rPr lang="en-US" dirty="0"/>
                  <a:t>, we get</a:t>
                </a:r>
              </a:p>
              <a:p>
                <a:pPr marL="0" indent="0">
                  <a:lnSpc>
                    <a:spcPct val="100000"/>
                  </a:lnSpc>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𝑑𝑦</m:t>
                      </m:r>
                      <m:r>
                        <a:rPr lang="en-US" b="0" i="1" smtClean="0">
                          <a:latin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𝑓</m:t>
                          </m:r>
                        </m:e>
                        <m:sup>
                          <m:r>
                            <a:rPr lang="en-US" b="0" i="1" smtClean="0">
                              <a:latin typeface="Cambria Math" panose="02040503050406030204" pitchFamily="18" charset="0"/>
                            </a:rPr>
                            <m:t>′</m:t>
                          </m:r>
                        </m:sup>
                      </m:sSup>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r>
                        <a:rPr lang="en-US" b="0" i="1" smtClean="0">
                          <a:latin typeface="Cambria Math" panose="02040503050406030204" pitchFamily="18" charset="0"/>
                        </a:rPr>
                        <m:t>𝑑𝑥</m:t>
                      </m:r>
                      <m:r>
                        <a:rPr lang="en-US" b="0" i="1" smtClean="0">
                          <a:latin typeface="Cambria Math" panose="02040503050406030204" pitchFamily="18" charset="0"/>
                        </a:rPr>
                        <m:t>.</m:t>
                      </m:r>
                    </m:oMath>
                  </m:oMathPara>
                </a14:m>
                <a:endParaRPr lang="en-US" dirty="0"/>
              </a:p>
              <a:p>
                <a:pPr>
                  <a:lnSpc>
                    <a:spcPct val="100000"/>
                  </a:lnSpc>
                </a:pPr>
                <a:r>
                  <a:rPr lang="en-US" dirty="0"/>
                  <a:t>The quantities </a:t>
                </a:r>
                <a14:m>
                  <m:oMath xmlns:m="http://schemas.openxmlformats.org/officeDocument/2006/math">
                    <m:r>
                      <a:rPr lang="en-US" b="0" i="1" smtClean="0">
                        <a:latin typeface="Cambria Math" panose="02040503050406030204" pitchFamily="18" charset="0"/>
                      </a:rPr>
                      <m:t>𝑑𝑥</m:t>
                    </m:r>
                  </m:oMath>
                </a14:m>
                <a:r>
                  <a:rPr lang="en-US" dirty="0"/>
                  <a:t> and </a:t>
                </a:r>
                <a14:m>
                  <m:oMath xmlns:m="http://schemas.openxmlformats.org/officeDocument/2006/math">
                    <m:r>
                      <a:rPr lang="en-US" b="0" i="1" smtClean="0">
                        <a:latin typeface="Cambria Math" panose="02040503050406030204" pitchFamily="18" charset="0"/>
                      </a:rPr>
                      <m:t>𝑑𝑦</m:t>
                    </m:r>
                  </m:oMath>
                </a14:m>
                <a:r>
                  <a:rPr lang="en-US" dirty="0"/>
                  <a:t> are called the </a:t>
                </a:r>
                <a:r>
                  <a:rPr lang="en-US" b="1" i="1" dirty="0"/>
                  <a:t>differentials</a:t>
                </a:r>
                <a:r>
                  <a:rPr lang="en-US" dirty="0"/>
                  <a:t> of </a:t>
                </a:r>
                <a14:m>
                  <m:oMath xmlns:m="http://schemas.openxmlformats.org/officeDocument/2006/math">
                    <m:r>
                      <a:rPr lang="en-US" b="0" i="1" smtClean="0">
                        <a:latin typeface="Cambria Math" panose="02040503050406030204" pitchFamily="18" charset="0"/>
                      </a:rPr>
                      <m:t>𝑥</m:t>
                    </m:r>
                  </m:oMath>
                </a14:m>
                <a:r>
                  <a:rPr lang="en-US" dirty="0"/>
                  <a:t> and </a:t>
                </a:r>
                <a14:m>
                  <m:oMath xmlns:m="http://schemas.openxmlformats.org/officeDocument/2006/math">
                    <m:r>
                      <a:rPr lang="en-US" b="0" i="1" smtClean="0">
                        <a:latin typeface="Cambria Math" panose="02040503050406030204" pitchFamily="18" charset="0"/>
                      </a:rPr>
                      <m:t>𝑦</m:t>
                    </m:r>
                  </m:oMath>
                </a14:m>
                <a:r>
                  <a:rPr lang="en-US" dirty="0"/>
                  <a:t>, respectively.</a:t>
                </a:r>
              </a:p>
              <a:p>
                <a:pPr>
                  <a:lnSpc>
                    <a:spcPct val="100000"/>
                  </a:lnSpc>
                </a:pPr>
                <a:r>
                  <a:rPr lang="en-US" dirty="0"/>
                  <a:t>We can use </a:t>
                </a:r>
                <a14:m>
                  <m:oMath xmlns:m="http://schemas.openxmlformats.org/officeDocument/2006/math">
                    <m:r>
                      <a:rPr lang="en-US" b="0" i="1" smtClean="0">
                        <a:latin typeface="Cambria Math" panose="02040503050406030204" pitchFamily="18" charset="0"/>
                      </a:rPr>
                      <m:t>𝑑𝑦</m:t>
                    </m:r>
                  </m:oMath>
                </a14:m>
                <a:r>
                  <a:rPr lang="en-US" dirty="0"/>
                  <a:t> to approximate </a:t>
                </a:r>
                <a14:m>
                  <m:oMath xmlns:m="http://schemas.openxmlformats.org/officeDocument/2006/math">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𝑦</m:t>
                    </m:r>
                  </m:oMath>
                </a14:m>
                <a:r>
                  <a:rPr lang="en-US" dirty="0"/>
                  <a:t>, with the understanding that the smaller the </a:t>
                </a:r>
                <a14:m>
                  <m:oMath xmlns:m="http://schemas.openxmlformats.org/officeDocument/2006/math">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oMath>
                </a14:m>
                <a:r>
                  <a:rPr lang="en-US" dirty="0"/>
                  <a:t>, the better the approximation.</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t="-1261" b="-2101"/>
                </a:stretch>
              </a:blipFill>
            </p:spPr>
            <p:txBody>
              <a:bodyPr/>
              <a:lstStyle/>
              <a:p>
                <a:r>
                  <a:rPr lang="en-US">
                    <a:noFill/>
                  </a:rPr>
                  <a:t> </a:t>
                </a:r>
              </a:p>
            </p:txBody>
          </p:sp>
        </mc:Fallback>
      </mc:AlternateContent>
    </p:spTree>
    <p:extLst>
      <p:ext uri="{BB962C8B-B14F-4D97-AF65-F5344CB8AC3E}">
        <p14:creationId xmlns:p14="http://schemas.microsoft.com/office/powerpoint/2010/main" val="2450036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Differentials and Point Elasticity</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lnSpcReduction="10000"/>
              </a:bodyPr>
              <a:lstStyle/>
              <a:p>
                <a:pPr>
                  <a:lnSpc>
                    <a:spcPct val="100000"/>
                  </a:lnSpc>
                </a:pPr>
                <a:r>
                  <a:rPr lang="en-US" dirty="0"/>
                  <a:t>Given a demand function </a:t>
                </a:r>
                <a14:m>
                  <m:oMath xmlns:m="http://schemas.openxmlformats.org/officeDocument/2006/math">
                    <m:r>
                      <a:rPr lang="en-US" b="0" i="1" smtClean="0">
                        <a:latin typeface="Cambria Math" panose="02040503050406030204" pitchFamily="18" charset="0"/>
                      </a:rPr>
                      <m:t>𝑄</m:t>
                    </m:r>
                    <m:r>
                      <a:rPr lang="en-US" b="0" i="1" smtClean="0">
                        <a:latin typeface="Cambria Math" panose="02040503050406030204" pitchFamily="18" charset="0"/>
                      </a:rPr>
                      <m:t>=</m:t>
                    </m:r>
                    <m:r>
                      <a:rPr lang="en-US" b="0" i="1" smtClean="0">
                        <a:latin typeface="Cambria Math" panose="02040503050406030204" pitchFamily="18" charset="0"/>
                      </a:rPr>
                      <m:t>𝑓</m:t>
                    </m:r>
                    <m:r>
                      <a:rPr lang="en-US" b="0" i="1" smtClean="0">
                        <a:latin typeface="Cambria Math" panose="02040503050406030204" pitchFamily="18" charset="0"/>
                      </a:rPr>
                      <m:t>(</m:t>
                    </m:r>
                    <m:r>
                      <a:rPr lang="en-US" b="0" i="1" smtClean="0">
                        <a:latin typeface="Cambria Math" panose="02040503050406030204" pitchFamily="18" charset="0"/>
                      </a:rPr>
                      <m:t>𝑃</m:t>
                    </m:r>
                    <m:r>
                      <a:rPr lang="en-US" b="0" i="1" smtClean="0">
                        <a:latin typeface="Cambria Math" panose="02040503050406030204" pitchFamily="18" charset="0"/>
                      </a:rPr>
                      <m:t>)</m:t>
                    </m:r>
                  </m:oMath>
                </a14:m>
                <a:r>
                  <a:rPr lang="en-US" dirty="0"/>
                  <a:t>, its elasticity is defined as </a:t>
                </a:r>
                <a14:m>
                  <m:oMath xmlns:m="http://schemas.openxmlformats.org/officeDocument/2006/math">
                    <m:f>
                      <m:fPr>
                        <m:ctrlPr>
                          <a:rPr lang="en-US" i="1" smtClean="0">
                            <a:latin typeface="Cambria Math" panose="02040503050406030204" pitchFamily="18" charset="0"/>
                            <a:ea typeface="Cambria Math" panose="02040503050406030204" pitchFamily="18" charset="0"/>
                          </a:rPr>
                        </m:ctrlPr>
                      </m:fPr>
                      <m:num>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𝑄</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𝑄</m:t>
                        </m:r>
                      </m:num>
                      <m:den>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𝑃</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𝑃</m:t>
                        </m:r>
                      </m:den>
                    </m:f>
                  </m:oMath>
                </a14:m>
                <a:r>
                  <a:rPr lang="en-US" dirty="0"/>
                  <a:t>.</a:t>
                </a:r>
              </a:p>
              <a:p>
                <a:pPr>
                  <a:lnSpc>
                    <a:spcPct val="100000"/>
                  </a:lnSpc>
                </a:pPr>
                <a:r>
                  <a:rPr lang="en-US" dirty="0"/>
                  <a:t>Using the differentials </a:t>
                </a:r>
                <a14:m>
                  <m:oMath xmlns:m="http://schemas.openxmlformats.org/officeDocument/2006/math">
                    <m:r>
                      <a:rPr lang="en-US" b="0" i="1" smtClean="0">
                        <a:latin typeface="Cambria Math" panose="02040503050406030204" pitchFamily="18" charset="0"/>
                      </a:rPr>
                      <m:t>𝑑𝑃</m:t>
                    </m:r>
                  </m:oMath>
                </a14:m>
                <a:r>
                  <a:rPr lang="en-US" dirty="0"/>
                  <a:t> and </a:t>
                </a:r>
                <a14:m>
                  <m:oMath xmlns:m="http://schemas.openxmlformats.org/officeDocument/2006/math">
                    <m:r>
                      <a:rPr lang="en-US" b="0" i="1" smtClean="0">
                        <a:latin typeface="Cambria Math" panose="02040503050406030204" pitchFamily="18" charset="0"/>
                      </a:rPr>
                      <m:t>𝑑𝑄</m:t>
                    </m:r>
                  </m:oMath>
                </a14:m>
                <a:r>
                  <a:rPr lang="en-US" dirty="0"/>
                  <a:t> to replace </a:t>
                </a:r>
                <a14:m>
                  <m:oMath xmlns:m="http://schemas.openxmlformats.org/officeDocument/2006/math">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𝑃</m:t>
                    </m:r>
                  </m:oMath>
                </a14:m>
                <a:r>
                  <a:rPr lang="en-US" dirty="0"/>
                  <a:t> and </a:t>
                </a:r>
                <a14:m>
                  <m:oMath xmlns:m="http://schemas.openxmlformats.org/officeDocument/2006/math">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𝑄</m:t>
                    </m:r>
                  </m:oMath>
                </a14:m>
                <a:r>
                  <a:rPr lang="en-US" dirty="0"/>
                  <a:t>, respectively, to get an approximation elasticity measure known as the point elasticity of demand, denoted by </a:t>
                </a:r>
                <a14:m>
                  <m:oMath xmlns:m="http://schemas.openxmlformats.org/officeDocument/2006/math">
                    <m:sSub>
                      <m:sSubPr>
                        <m:ctrlPr>
                          <a:rPr lang="en-US" i="1" smtClean="0">
                            <a:latin typeface="Cambria Math" panose="02040503050406030204" pitchFamily="18" charset="0"/>
                          </a:rPr>
                        </m:ctrlPr>
                      </m:sSubPr>
                      <m:e>
                        <m:r>
                          <a:rPr lang="en-US"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rPr>
                          <m:t>𝑑</m:t>
                        </m:r>
                      </m:sub>
                    </m:sSub>
                  </m:oMath>
                </a14:m>
                <a:r>
                  <a:rPr lang="en-US" dirty="0"/>
                  <a:t>, as:</a:t>
                </a:r>
              </a:p>
              <a:p>
                <a:pPr marL="0" indent="0">
                  <a:lnSpc>
                    <a:spcPct val="100000"/>
                  </a:lnSpc>
                  <a:buNone/>
                </a:pPr>
                <a14:m>
                  <m:oMathPara xmlns:m="http://schemas.openxmlformats.org/officeDocument/2006/math">
                    <m:oMathParaPr>
                      <m:jc m:val="centerGroup"/>
                    </m:oMathParaPr>
                    <m:oMath xmlns:m="http://schemas.openxmlformats.org/officeDocument/2006/math">
                      <m:sSub>
                        <m:sSubPr>
                          <m:ctrlPr>
                            <a:rPr lang="en-US" i="1" smtClean="0">
                              <a:latin typeface="Cambria Math" panose="02040503050406030204" pitchFamily="18" charset="0"/>
                            </a:rPr>
                          </m:ctrlPr>
                        </m:sSubPr>
                        <m:e>
                          <m:r>
                            <a:rPr lang="en-US"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rPr>
                            <m:t>𝑑</m:t>
                          </m:r>
                        </m:sub>
                      </m:sSub>
                      <m:r>
                        <a:rPr lang="en-US" b="0" i="0" smtClean="0">
                          <a:latin typeface="Cambria Math" panose="02040503050406030204" pitchFamily="18" charset="0"/>
                        </a:rPr>
                        <m:t>=</m:t>
                      </m:r>
                      <m:f>
                        <m:fPr>
                          <m:ctrlPr>
                            <a:rPr lang="en-US"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𝑑𝑄</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𝑄</m:t>
                          </m:r>
                        </m:num>
                        <m:den>
                          <m:r>
                            <a:rPr lang="en-US" b="0" i="1" smtClean="0">
                              <a:latin typeface="Cambria Math" panose="02040503050406030204" pitchFamily="18" charset="0"/>
                              <a:ea typeface="Cambria Math" panose="02040503050406030204" pitchFamily="18" charset="0"/>
                            </a:rPr>
                            <m:t>𝑑𝑃</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𝑃</m:t>
                          </m:r>
                        </m:den>
                      </m:f>
                      <m:r>
                        <a:rPr lang="en-US" b="0" i="1" smtClean="0">
                          <a:latin typeface="Cambria Math" panose="02040503050406030204" pitchFamily="18" charset="0"/>
                          <a:ea typeface="Cambria Math" panose="02040503050406030204" pitchFamily="18" charset="0"/>
                        </a:rPr>
                        <m:t>=</m:t>
                      </m:r>
                      <m:f>
                        <m:fPr>
                          <m:ctrlPr>
                            <a:rPr lang="en-US"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𝑑𝑄</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𝑑𝑃</m:t>
                          </m:r>
                        </m:num>
                        <m:den>
                          <m:r>
                            <a:rPr lang="en-US" i="1" smtClean="0">
                              <a:latin typeface="Cambria Math" panose="02040503050406030204" pitchFamily="18" charset="0"/>
                              <a:ea typeface="Cambria Math" panose="02040503050406030204" pitchFamily="18" charset="0"/>
                            </a:rPr>
                            <m:t>𝑄</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𝑃</m:t>
                          </m:r>
                        </m:den>
                      </m:f>
                      <m:r>
                        <a:rPr lang="en-US" b="0" i="1" smtClean="0">
                          <a:latin typeface="Cambria Math" panose="02040503050406030204" pitchFamily="18" charset="0"/>
                          <a:ea typeface="Cambria Math" panose="02040503050406030204" pitchFamily="18" charset="0"/>
                        </a:rPr>
                        <m:t>.</m:t>
                      </m:r>
                    </m:oMath>
                  </m:oMathPara>
                </a14:m>
                <a:endParaRPr lang="en-US" dirty="0"/>
              </a:p>
              <a:p>
                <a:pPr>
                  <a:lnSpc>
                    <a:spcPct val="100000"/>
                  </a:lnSpc>
                </a:pPr>
                <a:r>
                  <a:rPr lang="en-US" dirty="0"/>
                  <a:t>From the last expression of the previous equation, the point elasticity of demand </a:t>
                </a:r>
                <a14:m>
                  <m:oMath xmlns:m="http://schemas.openxmlformats.org/officeDocument/2006/math">
                    <m:sSub>
                      <m:sSubPr>
                        <m:ctrlPr>
                          <a:rPr lang="en-US" i="1" smtClean="0">
                            <a:latin typeface="Cambria Math" panose="02040503050406030204" pitchFamily="18" charset="0"/>
                          </a:rPr>
                        </m:ctrlPr>
                      </m:sSubPr>
                      <m:e>
                        <m:r>
                          <a:rPr lang="en-US"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rPr>
                          <m:t>𝑑</m:t>
                        </m:r>
                      </m:sub>
                    </m:sSub>
                  </m:oMath>
                </a14:m>
                <a:r>
                  <a:rPr lang="en-US" dirty="0"/>
                  <a:t> can be seen as the ratio of the marginal function to the average function of the demand function.</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r="-1101"/>
                </a:stretch>
              </a:blipFill>
            </p:spPr>
            <p:txBody>
              <a:bodyPr/>
              <a:lstStyle/>
              <a:p>
                <a:r>
                  <a:rPr lang="en-US">
                    <a:noFill/>
                  </a:rPr>
                  <a:t> </a:t>
                </a:r>
              </a:p>
            </p:txBody>
          </p:sp>
        </mc:Fallback>
      </mc:AlternateContent>
    </p:spTree>
    <p:extLst>
      <p:ext uri="{BB962C8B-B14F-4D97-AF65-F5344CB8AC3E}">
        <p14:creationId xmlns:p14="http://schemas.microsoft.com/office/powerpoint/2010/main" val="4972858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Differentials and Point Elasticity</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85000" lnSpcReduction="10000"/>
              </a:bodyPr>
              <a:lstStyle/>
              <a:p>
                <a:pPr>
                  <a:lnSpc>
                    <a:spcPct val="110000"/>
                  </a:lnSpc>
                </a:pPr>
                <a:r>
                  <a:rPr lang="en-US" dirty="0"/>
                  <a:t>The absolute value of the elasticity measure is used to deciding whether the function is elastic at a particular point. In the case of demand function, we say:</a:t>
                </a:r>
              </a:p>
              <a:p>
                <a:pPr marL="0" indent="0">
                  <a:lnSpc>
                    <a:spcPct val="110000"/>
                  </a:lnSpc>
                  <a:buNone/>
                </a:pPr>
                <a14:m>
                  <m:oMathPara xmlns:m="http://schemas.openxmlformats.org/officeDocument/2006/math">
                    <m:oMathParaPr>
                      <m:jc m:val="centerGroup"/>
                    </m:oMathParaPr>
                    <m:oMath xmlns:m="http://schemas.openxmlformats.org/officeDocument/2006/math">
                      <m:r>
                        <m:rPr>
                          <m:sty m:val="p"/>
                        </m:rPr>
                        <a:rPr lang="en-US" b="0" i="0" smtClean="0">
                          <a:latin typeface="Cambria Math" panose="02040503050406030204" pitchFamily="18" charset="0"/>
                        </a:rPr>
                        <m:t>The</m:t>
                      </m:r>
                      <m:r>
                        <a:rPr lang="en-US" b="0" i="0" smtClean="0">
                          <a:latin typeface="Cambria Math" panose="02040503050406030204" pitchFamily="18" charset="0"/>
                        </a:rPr>
                        <m:t> </m:t>
                      </m:r>
                      <m:r>
                        <m:rPr>
                          <m:sty m:val="p"/>
                        </m:rPr>
                        <a:rPr lang="en-US" b="0" i="0" smtClean="0">
                          <a:latin typeface="Cambria Math" panose="02040503050406030204" pitchFamily="18" charset="0"/>
                        </a:rPr>
                        <m:t>demand</m:t>
                      </m:r>
                      <m:r>
                        <a:rPr lang="en-US" b="0" i="0" smtClean="0">
                          <a:latin typeface="Cambria Math" panose="02040503050406030204" pitchFamily="18" charset="0"/>
                        </a:rPr>
                        <m:t> </m:t>
                      </m:r>
                      <m:r>
                        <m:rPr>
                          <m:sty m:val="p"/>
                        </m:rPr>
                        <a:rPr lang="en-US" b="0" i="0" smtClean="0">
                          <a:latin typeface="Cambria Math" panose="02040503050406030204" pitchFamily="18" charset="0"/>
                        </a:rPr>
                        <m:t>is</m:t>
                      </m:r>
                      <m:r>
                        <a:rPr lang="en-US" b="0" i="1" smtClean="0">
                          <a:latin typeface="Cambria Math" panose="02040503050406030204" pitchFamily="18" charset="0"/>
                        </a:rPr>
                        <m:t> </m:t>
                      </m:r>
                      <m:d>
                        <m:dPr>
                          <m:begChr m:val="{"/>
                          <m:endChr m:val="}"/>
                          <m:ctrlPr>
                            <a:rPr lang="en-US" b="0" i="1" smtClean="0">
                              <a:latin typeface="Cambria Math" panose="02040503050406030204" pitchFamily="18" charset="0"/>
                            </a:rPr>
                          </m:ctrlPr>
                        </m:dPr>
                        <m:e>
                          <m:m>
                            <m:mPr>
                              <m:mcs>
                                <m:mc>
                                  <m:mcPr>
                                    <m:count m:val="1"/>
                                    <m:mcJc m:val="center"/>
                                  </m:mcPr>
                                </m:mc>
                              </m:mcs>
                              <m:ctrlPr>
                                <a:rPr lang="en-US" b="0" i="1" smtClean="0">
                                  <a:latin typeface="Cambria Math" panose="02040503050406030204" pitchFamily="18" charset="0"/>
                                </a:rPr>
                              </m:ctrlPr>
                            </m:mPr>
                            <m:mr>
                              <m:e>
                                <m:r>
                                  <m:rPr>
                                    <m:sty m:val="p"/>
                                    <m:brk m:alnAt="7"/>
                                  </m:rPr>
                                  <a:rPr lang="en-US" b="0" i="0" smtClean="0">
                                    <a:latin typeface="Cambria Math" panose="02040503050406030204" pitchFamily="18" charset="0"/>
                                  </a:rPr>
                                  <m:t>e</m:t>
                                </m:r>
                                <m:r>
                                  <m:rPr>
                                    <m:sty m:val="p"/>
                                  </m:rPr>
                                  <a:rPr lang="en-US" b="0" i="0" smtClean="0">
                                    <a:latin typeface="Cambria Math" panose="02040503050406030204" pitchFamily="18" charset="0"/>
                                  </a:rPr>
                                  <m:t>lastic</m:t>
                                </m:r>
                              </m:e>
                            </m:mr>
                            <m:mr>
                              <m:e>
                                <m:r>
                                  <m:rPr>
                                    <m:sty m:val="p"/>
                                  </m:rPr>
                                  <a:rPr lang="en-US" b="0" i="0" smtClean="0">
                                    <a:latin typeface="Cambria Math" panose="02040503050406030204" pitchFamily="18" charset="0"/>
                                  </a:rPr>
                                  <m:t>of</m:t>
                                </m:r>
                                <m:r>
                                  <a:rPr lang="en-US" b="0" i="0" smtClean="0">
                                    <a:latin typeface="Cambria Math" panose="02040503050406030204" pitchFamily="18" charset="0"/>
                                  </a:rPr>
                                  <m:t> </m:t>
                                </m:r>
                                <m:r>
                                  <m:rPr>
                                    <m:sty m:val="p"/>
                                  </m:rPr>
                                  <a:rPr lang="en-US" b="0" i="0" smtClean="0">
                                    <a:latin typeface="Cambria Math" panose="02040503050406030204" pitchFamily="18" charset="0"/>
                                  </a:rPr>
                                  <m:t>unit</m:t>
                                </m:r>
                                <m:r>
                                  <a:rPr lang="en-US" b="0" i="0" smtClean="0">
                                    <a:latin typeface="Cambria Math" panose="02040503050406030204" pitchFamily="18" charset="0"/>
                                  </a:rPr>
                                  <m:t> </m:t>
                                </m:r>
                                <m:r>
                                  <m:rPr>
                                    <m:sty m:val="p"/>
                                  </m:rPr>
                                  <a:rPr lang="en-US" b="0" i="0" smtClean="0">
                                    <a:latin typeface="Cambria Math" panose="02040503050406030204" pitchFamily="18" charset="0"/>
                                  </a:rPr>
                                  <m:t>elastic</m:t>
                                </m:r>
                              </m:e>
                            </m:mr>
                            <m:mr>
                              <m:e>
                                <m:r>
                                  <m:rPr>
                                    <m:sty m:val="p"/>
                                  </m:rPr>
                                  <a:rPr lang="en-US" b="0" i="0" smtClean="0">
                                    <a:latin typeface="Cambria Math" panose="02040503050406030204" pitchFamily="18" charset="0"/>
                                  </a:rPr>
                                  <m:t>inelastic</m:t>
                                </m:r>
                              </m:e>
                            </m:mr>
                          </m:m>
                        </m:e>
                      </m:d>
                      <m:r>
                        <a:rPr lang="en-US" b="0" i="1" smtClean="0">
                          <a:latin typeface="Cambria Math" panose="02040503050406030204" pitchFamily="18" charset="0"/>
                        </a:rPr>
                        <m:t> </m:t>
                      </m:r>
                      <m:r>
                        <m:rPr>
                          <m:sty m:val="p"/>
                        </m:rPr>
                        <a:rPr lang="en-US" b="0" i="0" smtClean="0">
                          <a:latin typeface="Cambria Math" panose="02040503050406030204" pitchFamily="18" charset="0"/>
                        </a:rPr>
                        <m:t>at</m:t>
                      </m:r>
                      <m:r>
                        <a:rPr lang="en-US" b="0" i="0" smtClean="0">
                          <a:latin typeface="Cambria Math" panose="02040503050406030204" pitchFamily="18" charset="0"/>
                        </a:rPr>
                        <m:t> </m:t>
                      </m:r>
                      <m:r>
                        <m:rPr>
                          <m:sty m:val="p"/>
                        </m:rPr>
                        <a:rPr lang="en-US" b="0" i="0" smtClean="0">
                          <a:latin typeface="Cambria Math" panose="02040503050406030204" pitchFamily="18" charset="0"/>
                        </a:rPr>
                        <m:t>a</m:t>
                      </m:r>
                      <m:r>
                        <a:rPr lang="en-US" b="0" i="0" smtClean="0">
                          <a:latin typeface="Cambria Math" panose="02040503050406030204" pitchFamily="18" charset="0"/>
                        </a:rPr>
                        <m:t> </m:t>
                      </m:r>
                      <m:r>
                        <m:rPr>
                          <m:sty m:val="p"/>
                        </m:rPr>
                        <a:rPr lang="en-US" b="0" i="0" smtClean="0">
                          <a:latin typeface="Cambria Math" panose="02040503050406030204" pitchFamily="18" charset="0"/>
                        </a:rPr>
                        <m:t>point</m:t>
                      </m:r>
                      <m:r>
                        <a:rPr lang="en-US" b="0" i="0" smtClean="0">
                          <a:latin typeface="Cambria Math" panose="02040503050406030204" pitchFamily="18" charset="0"/>
                        </a:rPr>
                        <m:t> </m:t>
                      </m:r>
                      <m:r>
                        <m:rPr>
                          <m:sty m:val="p"/>
                        </m:rPr>
                        <a:rPr lang="en-US" b="0" i="0" smtClean="0">
                          <a:latin typeface="Cambria Math" panose="02040503050406030204" pitchFamily="18" charset="0"/>
                        </a:rPr>
                        <m:t>when</m:t>
                      </m:r>
                      <m:r>
                        <a:rPr lang="en-US" b="0" i="1" smtClean="0">
                          <a:latin typeface="Cambria Math" panose="02040503050406030204" pitchFamily="18" charset="0"/>
                        </a:rPr>
                        <m:t> </m:t>
                      </m:r>
                      <m:d>
                        <m:dPr>
                          <m:begChr m:val="{"/>
                          <m:endChr m:val="}"/>
                          <m:ctrlPr>
                            <a:rPr lang="en-US" b="0" i="1" smtClean="0">
                              <a:latin typeface="Cambria Math" panose="02040503050406030204" pitchFamily="18" charset="0"/>
                            </a:rPr>
                          </m:ctrlPr>
                        </m:dPr>
                        <m:e>
                          <m:m>
                            <m:mPr>
                              <m:mcs>
                                <m:mc>
                                  <m:mcPr>
                                    <m:count m:val="1"/>
                                    <m:mcJc m:val="center"/>
                                  </m:mcPr>
                                </m:mc>
                              </m:mcs>
                              <m:ctrlPr>
                                <a:rPr lang="en-US" b="0" i="1" smtClean="0">
                                  <a:latin typeface="Cambria Math" panose="02040503050406030204" pitchFamily="18" charset="0"/>
                                </a:rPr>
                              </m:ctrlPr>
                            </m:mPr>
                            <m:mr>
                              <m:e>
                                <m:d>
                                  <m:dPr>
                                    <m:begChr m:val="|"/>
                                    <m:endChr m:val="|"/>
                                    <m:ctrlPr>
                                      <a:rPr lang="en-US" b="0" i="1" smtClean="0">
                                        <a:latin typeface="Cambria Math" panose="02040503050406030204" pitchFamily="18" charset="0"/>
                                      </a:rPr>
                                    </m:ctrlPr>
                                  </m:dPr>
                                  <m:e>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rPr>
                                          <m:t>𝑑</m:t>
                                        </m:r>
                                      </m:sub>
                                    </m:sSub>
                                  </m:e>
                                </m:d>
                                <m:r>
                                  <m:rPr>
                                    <m:brk m:alnAt="7"/>
                                  </m:rPr>
                                  <a:rPr lang="en-US" b="0" i="1" smtClean="0">
                                    <a:latin typeface="Cambria Math" panose="02040503050406030204" pitchFamily="18" charset="0"/>
                                  </a:rPr>
                                  <m:t>&gt;</m:t>
                                </m:r>
                                <m:r>
                                  <a:rPr lang="en-US" b="0" i="1" smtClean="0">
                                    <a:latin typeface="Cambria Math" panose="02040503050406030204" pitchFamily="18" charset="0"/>
                                  </a:rPr>
                                  <m:t>1</m:t>
                                </m:r>
                              </m:e>
                            </m:mr>
                            <m:mr>
                              <m:e>
                                <m:d>
                                  <m:dPr>
                                    <m:begChr m:val="|"/>
                                    <m:endChr m:val="|"/>
                                    <m:ctrlPr>
                                      <a:rPr lang="en-US" b="0" i="1" smtClean="0">
                                        <a:latin typeface="Cambria Math" panose="02040503050406030204" pitchFamily="18" charset="0"/>
                                      </a:rPr>
                                    </m:ctrlPr>
                                  </m:dPr>
                                  <m:e>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rPr>
                                          <m:t>𝑑</m:t>
                                        </m:r>
                                      </m:sub>
                                    </m:sSub>
                                  </m:e>
                                </m:d>
                                <m:r>
                                  <a:rPr lang="en-US" b="0" i="1" smtClean="0">
                                    <a:latin typeface="Cambria Math" panose="02040503050406030204" pitchFamily="18" charset="0"/>
                                  </a:rPr>
                                  <m:t>=1</m:t>
                                </m:r>
                              </m:e>
                            </m:mr>
                            <m:mr>
                              <m:e>
                                <m:d>
                                  <m:dPr>
                                    <m:begChr m:val="|"/>
                                    <m:endChr m:val="|"/>
                                    <m:ctrlPr>
                                      <a:rPr lang="en-US" b="0" i="1" smtClean="0">
                                        <a:latin typeface="Cambria Math" panose="02040503050406030204" pitchFamily="18" charset="0"/>
                                      </a:rPr>
                                    </m:ctrlPr>
                                  </m:dPr>
                                  <m:e>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rPr>
                                          <m:t>𝑑</m:t>
                                        </m:r>
                                      </m:sub>
                                    </m:sSub>
                                  </m:e>
                                </m:d>
                                <m:r>
                                  <a:rPr lang="en-US" b="0" i="1" smtClean="0">
                                    <a:latin typeface="Cambria Math" panose="02040503050406030204" pitchFamily="18" charset="0"/>
                                  </a:rPr>
                                  <m:t>&lt;1</m:t>
                                </m:r>
                              </m:e>
                            </m:mr>
                          </m:m>
                        </m:e>
                      </m:d>
                      <m:r>
                        <a:rPr lang="en-US" b="0" i="1" smtClean="0">
                          <a:latin typeface="Cambria Math" panose="02040503050406030204" pitchFamily="18" charset="0"/>
                        </a:rPr>
                        <m:t>.</m:t>
                      </m:r>
                    </m:oMath>
                  </m:oMathPara>
                </a14:m>
                <a:endParaRPr lang="en-US" dirty="0"/>
              </a:p>
              <a:p>
                <a:pPr>
                  <a:lnSpc>
                    <a:spcPct val="110000"/>
                  </a:lnSpc>
                </a:pPr>
                <a:r>
                  <a:rPr lang="en-US" dirty="0"/>
                  <a:t>Example, given the demand function </a:t>
                </a:r>
                <a14:m>
                  <m:oMath xmlns:m="http://schemas.openxmlformats.org/officeDocument/2006/math">
                    <m:r>
                      <a:rPr lang="en-US" b="0" i="1" smtClean="0">
                        <a:latin typeface="Cambria Math" panose="02040503050406030204" pitchFamily="18" charset="0"/>
                      </a:rPr>
                      <m:t>𝑄</m:t>
                    </m:r>
                    <m:r>
                      <a:rPr lang="en-US" b="0" i="1" smtClean="0">
                        <a:latin typeface="Cambria Math" panose="02040503050406030204" pitchFamily="18" charset="0"/>
                      </a:rPr>
                      <m:t>=100−2</m:t>
                    </m:r>
                    <m:r>
                      <a:rPr lang="en-US" b="0" i="1" smtClean="0">
                        <a:latin typeface="Cambria Math" panose="02040503050406030204" pitchFamily="18" charset="0"/>
                      </a:rPr>
                      <m:t>𝑃</m:t>
                    </m:r>
                  </m:oMath>
                </a14:m>
                <a:r>
                  <a:rPr lang="en-US" dirty="0"/>
                  <a:t>, then</a:t>
                </a:r>
              </a:p>
              <a:p>
                <a:pPr marL="0" indent="0">
                  <a:lnSpc>
                    <a:spcPct val="110000"/>
                  </a:lnSpc>
                  <a:buNone/>
                </a:pPr>
                <a14:m>
                  <m:oMathPara xmlns:m="http://schemas.openxmlformats.org/officeDocument/2006/math">
                    <m:oMathParaPr>
                      <m:jc m:val="centerGroup"/>
                    </m:oMathParaPr>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rPr>
                            <m:t>𝑑</m:t>
                          </m:r>
                        </m:sub>
                      </m:sSub>
                      <m:r>
                        <a:rPr lang="en-US" b="0" i="1" smtClean="0">
                          <a:latin typeface="Cambria Math" panose="02040503050406030204" pitchFamily="18" charset="0"/>
                        </a:rPr>
                        <m:t>=</m:t>
                      </m:r>
                      <m:f>
                        <m:fPr>
                          <m:ctrlPr>
                            <a:rPr lang="en-US"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𝑑𝑄</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𝑑𝑃</m:t>
                          </m:r>
                        </m:num>
                        <m:den>
                          <m:r>
                            <a:rPr lang="en-US" i="1" smtClean="0">
                              <a:latin typeface="Cambria Math" panose="02040503050406030204" pitchFamily="18" charset="0"/>
                              <a:ea typeface="Cambria Math" panose="02040503050406030204" pitchFamily="18" charset="0"/>
                            </a:rPr>
                            <m:t>𝑄</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𝑃</m:t>
                          </m:r>
                        </m:den>
                      </m:f>
                      <m:r>
                        <a:rPr lang="en-US" b="0" i="1" smtClean="0">
                          <a:latin typeface="Cambria Math" panose="02040503050406030204" pitchFamily="18" charset="0"/>
                          <a:ea typeface="Cambria Math" panose="02040503050406030204" pitchFamily="18" charset="0"/>
                        </a:rPr>
                        <m:t>=</m:t>
                      </m:r>
                      <m:f>
                        <m:fPr>
                          <m:ctrlPr>
                            <a:rPr lang="en-US" b="0"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−2</m:t>
                          </m:r>
                        </m:num>
                        <m:den>
                          <m:f>
                            <m:fPr>
                              <m:ctrlPr>
                                <a:rPr lang="en-US" b="0"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100−2</m:t>
                              </m:r>
                              <m:r>
                                <a:rPr lang="en-US" b="0" i="1" smtClean="0">
                                  <a:latin typeface="Cambria Math" panose="02040503050406030204" pitchFamily="18" charset="0"/>
                                  <a:ea typeface="Cambria Math" panose="02040503050406030204" pitchFamily="18" charset="0"/>
                                </a:rPr>
                                <m:t>𝑃</m:t>
                              </m:r>
                            </m:num>
                            <m:den>
                              <m:r>
                                <a:rPr lang="en-US" b="0" i="1" smtClean="0">
                                  <a:latin typeface="Cambria Math" panose="02040503050406030204" pitchFamily="18" charset="0"/>
                                  <a:ea typeface="Cambria Math" panose="02040503050406030204" pitchFamily="18" charset="0"/>
                                </a:rPr>
                                <m:t>𝑃</m:t>
                              </m:r>
                            </m:den>
                          </m:f>
                        </m:den>
                      </m:f>
                      <m:r>
                        <a:rPr lang="en-US" b="0" i="1" smtClean="0">
                          <a:latin typeface="Cambria Math" panose="02040503050406030204" pitchFamily="18" charset="0"/>
                          <a:ea typeface="Cambria Math" panose="02040503050406030204" pitchFamily="18" charset="0"/>
                        </a:rPr>
                        <m:t>=</m:t>
                      </m:r>
                      <m:f>
                        <m:fPr>
                          <m:ctrlPr>
                            <a:rPr lang="en-US" b="0"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𝑃</m:t>
                          </m:r>
                        </m:num>
                        <m:den>
                          <m:r>
                            <a:rPr lang="en-US" b="0" i="1" smtClean="0">
                              <a:latin typeface="Cambria Math" panose="02040503050406030204" pitchFamily="18" charset="0"/>
                              <a:ea typeface="Cambria Math" panose="02040503050406030204" pitchFamily="18" charset="0"/>
                            </a:rPr>
                            <m:t>50−</m:t>
                          </m:r>
                          <m:r>
                            <a:rPr lang="en-US" b="0" i="1" smtClean="0">
                              <a:latin typeface="Cambria Math" panose="02040503050406030204" pitchFamily="18" charset="0"/>
                              <a:ea typeface="Cambria Math" panose="02040503050406030204" pitchFamily="18" charset="0"/>
                            </a:rPr>
                            <m:t>𝑃</m:t>
                          </m:r>
                        </m:den>
                      </m:f>
                      <m:r>
                        <a:rPr lang="en-US" b="0" i="1" smtClean="0">
                          <a:latin typeface="Cambria Math" panose="02040503050406030204" pitchFamily="18" charset="0"/>
                          <a:ea typeface="Cambria Math" panose="02040503050406030204" pitchFamily="18" charset="0"/>
                        </a:rPr>
                        <m:t>.</m:t>
                      </m:r>
                    </m:oMath>
                  </m:oMathPara>
                </a14:m>
                <a:endParaRPr lang="en-US" dirty="0"/>
              </a:p>
              <a:p>
                <a:pPr marL="225425" indent="0">
                  <a:lnSpc>
                    <a:spcPct val="110000"/>
                  </a:lnSpc>
                  <a:buNone/>
                </a:pPr>
                <a:r>
                  <a:rPr lang="en-US" dirty="0"/>
                  <a:t>When </a:t>
                </a:r>
                <a14:m>
                  <m:oMath xmlns:m="http://schemas.openxmlformats.org/officeDocument/2006/math">
                    <m:r>
                      <a:rPr lang="en-US" b="0" i="1" smtClean="0">
                        <a:latin typeface="Cambria Math" panose="02040503050406030204" pitchFamily="18" charset="0"/>
                      </a:rPr>
                      <m:t>𝑃</m:t>
                    </m:r>
                    <m:r>
                      <a:rPr lang="en-US" b="0" i="1" smtClean="0">
                        <a:latin typeface="Cambria Math" panose="02040503050406030204" pitchFamily="18" charset="0"/>
                      </a:rPr>
                      <m:t>=30</m:t>
                    </m:r>
                  </m:oMath>
                </a14:m>
                <a:r>
                  <a:rPr lang="en-US" dirty="0"/>
                  <a:t>, we have </a:t>
                </a:r>
                <a14:m>
                  <m:oMath xmlns:m="http://schemas.openxmlformats.org/officeDocument/2006/math">
                    <m:d>
                      <m:dPr>
                        <m:begChr m:val="|"/>
                        <m:endChr m:val="|"/>
                        <m:ctrlPr>
                          <a:rPr lang="en-US" b="0" i="1" smtClean="0">
                            <a:latin typeface="Cambria Math" panose="02040503050406030204" pitchFamily="18" charset="0"/>
                          </a:rPr>
                        </m:ctrlPr>
                      </m:dPr>
                      <m:e>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rPr>
                              <m:t>𝑑</m:t>
                            </m:r>
                          </m:sub>
                        </m:sSub>
                      </m:e>
                    </m:d>
                    <m:r>
                      <a:rPr lang="en-US" b="0" i="1" smtClean="0">
                        <a:latin typeface="Cambria Math" panose="02040503050406030204" pitchFamily="18" charset="0"/>
                      </a:rPr>
                      <m:t>=1.5</m:t>
                    </m:r>
                  </m:oMath>
                </a14:m>
                <a:r>
                  <a:rPr lang="en-US" dirty="0"/>
                  <a:t>; hence, the demand is elastic at that price.  </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812" t="-1120"/>
                </a:stretch>
              </a:blipFill>
            </p:spPr>
            <p:txBody>
              <a:bodyPr/>
              <a:lstStyle/>
              <a:p>
                <a:r>
                  <a:rPr lang="en-US">
                    <a:noFill/>
                  </a:rPr>
                  <a:t> </a:t>
                </a:r>
              </a:p>
            </p:txBody>
          </p:sp>
        </mc:Fallback>
      </mc:AlternateContent>
    </p:spTree>
    <p:extLst>
      <p:ext uri="{BB962C8B-B14F-4D97-AF65-F5344CB8AC3E}">
        <p14:creationId xmlns:p14="http://schemas.microsoft.com/office/powerpoint/2010/main" val="22225588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US" dirty="0"/>
                  <a:t>Find the point elasticity of supply </a:t>
                </a: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𝜀</m:t>
                        </m:r>
                      </m:e>
                      <m:sub>
                        <m:r>
                          <a:rPr lang="en-US" b="0" i="1" smtClean="0">
                            <a:latin typeface="Cambria Math" panose="02040503050406030204" pitchFamily="18" charset="0"/>
                          </a:rPr>
                          <m:t>𝑠</m:t>
                        </m:r>
                      </m:sub>
                    </m:sSub>
                  </m:oMath>
                </a14:m>
                <a:r>
                  <a:rPr lang="en-US" dirty="0"/>
                  <a:t> from the supply function </a:t>
                </a:r>
                <a:endParaRPr lang="en-US" b="0" i="1" dirty="0">
                  <a:latin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𝑄</m:t>
                      </m:r>
                      <m:r>
                        <a:rPr lang="en-US" b="0" i="1" smtClean="0">
                          <a:latin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𝑃</m:t>
                          </m:r>
                        </m:e>
                        <m:sup>
                          <m:r>
                            <a:rPr lang="en-US" b="0" i="1" smtClean="0">
                              <a:latin typeface="Cambria Math" panose="02040503050406030204" pitchFamily="18" charset="0"/>
                            </a:rPr>
                            <m:t>2</m:t>
                          </m:r>
                        </m:sup>
                      </m:sSup>
                      <m:r>
                        <a:rPr lang="en-US" b="0" i="1" smtClean="0">
                          <a:latin typeface="Cambria Math" panose="02040503050406030204" pitchFamily="18" charset="0"/>
                        </a:rPr>
                        <m:t>+7</m:t>
                      </m:r>
                      <m:r>
                        <a:rPr lang="en-US" b="0" i="1" smtClean="0">
                          <a:latin typeface="Cambria Math" panose="02040503050406030204" pitchFamily="18" charset="0"/>
                        </a:rPr>
                        <m:t>𝑃</m:t>
                      </m:r>
                    </m:oMath>
                  </m:oMathPara>
                </a14:m>
                <a:endParaRPr lang="en-US" dirty="0"/>
              </a:p>
              <a:p>
                <a:pPr marL="225425" indent="0">
                  <a:buNone/>
                </a:pPr>
                <a:r>
                  <a:rPr lang="en-US" dirty="0"/>
                  <a:t>when </a:t>
                </a:r>
                <a14:m>
                  <m:oMath xmlns:m="http://schemas.openxmlformats.org/officeDocument/2006/math">
                    <m:r>
                      <a:rPr lang="en-US" b="0" i="1" smtClean="0">
                        <a:latin typeface="Cambria Math" panose="02040503050406030204" pitchFamily="18" charset="0"/>
                      </a:rPr>
                      <m:t>𝑃</m:t>
                    </m:r>
                    <m:r>
                      <a:rPr lang="en-US" b="0" i="1" smtClean="0">
                        <a:latin typeface="Cambria Math" panose="02040503050406030204" pitchFamily="18" charset="0"/>
                      </a:rPr>
                      <m:t>=2.</m:t>
                    </m:r>
                  </m:oMath>
                </a14:m>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t="-2241"/>
                </a:stretch>
              </a:blipFill>
            </p:spPr>
            <p:txBody>
              <a:bodyPr/>
              <a:lstStyle/>
              <a:p>
                <a:r>
                  <a:rPr lang="en-US">
                    <a:noFill/>
                  </a:rPr>
                  <a:t> </a:t>
                </a:r>
              </a:p>
            </p:txBody>
          </p:sp>
        </mc:Fallback>
      </mc:AlternateContent>
    </p:spTree>
    <p:extLst>
      <p:ext uri="{BB962C8B-B14F-4D97-AF65-F5344CB8AC3E}">
        <p14:creationId xmlns:p14="http://schemas.microsoft.com/office/powerpoint/2010/main" val="4423710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Differentials and Point Elasticity</a:t>
            </a:r>
          </a:p>
        </p:txBody>
      </p:sp>
      <p:sp>
        <p:nvSpPr>
          <p:cNvPr id="3" name="Content Placeholder 2"/>
          <p:cNvSpPr>
            <a:spLocks noGrp="1"/>
          </p:cNvSpPr>
          <p:nvPr>
            <p:ph idx="1"/>
          </p:nvPr>
        </p:nvSpPr>
        <p:spPr/>
        <p:txBody>
          <a:bodyPr/>
          <a:lstStyle/>
          <a:p>
            <a:r>
              <a:rPr lang="en-US" dirty="0"/>
              <a:t>The transformation of the elasticity formula of a function into ratio of its marginal to its average makes possible a quick way of determining the point elasticity graphically. </a:t>
            </a:r>
          </a:p>
          <a:p>
            <a:r>
              <a:rPr lang="en-US" dirty="0"/>
              <a:t>The value of the marginal function is represented by the slope of line touching the function at the point, while the value of the average function is represented by the slope of the line from the origin to the point. </a:t>
            </a:r>
          </a:p>
        </p:txBody>
      </p:sp>
    </p:spTree>
    <p:extLst>
      <p:ext uri="{BB962C8B-B14F-4D97-AF65-F5344CB8AC3E}">
        <p14:creationId xmlns:p14="http://schemas.microsoft.com/office/powerpoint/2010/main" val="39407850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116820" y="643466"/>
            <a:ext cx="5958360" cy="5571067"/>
          </a:xfrm>
          <a:prstGeom prst="rect">
            <a:avLst/>
          </a:prstGeom>
        </p:spPr>
      </p:pic>
    </p:spTree>
    <p:extLst>
      <p:ext uri="{BB962C8B-B14F-4D97-AF65-F5344CB8AC3E}">
        <p14:creationId xmlns:p14="http://schemas.microsoft.com/office/powerpoint/2010/main" val="5789263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Total Differentials</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70000" lnSpcReduction="20000"/>
              </a:bodyPr>
              <a:lstStyle/>
              <a:p>
                <a:pPr>
                  <a:lnSpc>
                    <a:spcPct val="110000"/>
                  </a:lnSpc>
                </a:pPr>
                <a:r>
                  <a:rPr lang="en-US" dirty="0"/>
                  <a:t>The concept of differentials can easily be extended to a function of two or more independent variables. </a:t>
                </a:r>
              </a:p>
              <a:p>
                <a:pPr>
                  <a:lnSpc>
                    <a:spcPct val="110000"/>
                  </a:lnSpc>
                </a:pPr>
                <a:r>
                  <a:rPr lang="en-US" dirty="0"/>
                  <a:t>Consider a saving function</a:t>
                </a:r>
              </a:p>
              <a:p>
                <a:pPr marL="0" indent="0">
                  <a:lnSpc>
                    <a:spcPct val="110000"/>
                  </a:lnSpc>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𝑆</m:t>
                      </m:r>
                      <m:r>
                        <a:rPr lang="en-US" b="0" i="1" smtClean="0">
                          <a:latin typeface="Cambria Math" panose="02040503050406030204" pitchFamily="18" charset="0"/>
                        </a:rPr>
                        <m:t>=</m:t>
                      </m:r>
                      <m:r>
                        <a:rPr lang="en-US" b="0" i="1" smtClean="0">
                          <a:latin typeface="Cambria Math" panose="02040503050406030204" pitchFamily="18" charset="0"/>
                        </a:rPr>
                        <m:t>𝑆</m:t>
                      </m:r>
                      <m:r>
                        <a:rPr lang="en-US" b="0" i="1" smtClean="0">
                          <a:latin typeface="Cambria Math" panose="02040503050406030204" pitchFamily="18" charset="0"/>
                        </a:rPr>
                        <m:t>(</m:t>
                      </m:r>
                      <m:r>
                        <a:rPr lang="en-US" b="0" i="1" smtClean="0">
                          <a:latin typeface="Cambria Math" panose="02040503050406030204" pitchFamily="18" charset="0"/>
                        </a:rPr>
                        <m:t>𝑌</m:t>
                      </m:r>
                      <m:r>
                        <a:rPr lang="en-US" b="0" i="1" smtClean="0">
                          <a:latin typeface="Cambria Math" panose="02040503050406030204" pitchFamily="18" charset="0"/>
                        </a:rPr>
                        <m:t>,</m:t>
                      </m:r>
                      <m:r>
                        <a:rPr lang="en-US" b="0" i="1" smtClean="0">
                          <a:latin typeface="Cambria Math" panose="02040503050406030204" pitchFamily="18" charset="0"/>
                        </a:rPr>
                        <m:t>𝑖</m:t>
                      </m:r>
                      <m:r>
                        <a:rPr lang="en-US" b="0" i="1" smtClean="0">
                          <a:latin typeface="Cambria Math" panose="02040503050406030204" pitchFamily="18" charset="0"/>
                        </a:rPr>
                        <m:t>)</m:t>
                      </m:r>
                    </m:oMath>
                  </m:oMathPara>
                </a14:m>
                <a:endParaRPr lang="en-US" dirty="0"/>
              </a:p>
              <a:p>
                <a:pPr marL="225425" indent="0">
                  <a:lnSpc>
                    <a:spcPct val="110000"/>
                  </a:lnSpc>
                  <a:buNone/>
                </a:pPr>
                <a:r>
                  <a:rPr lang="en-US" dirty="0"/>
                  <a:t>The total change in </a:t>
                </a:r>
                <a14:m>
                  <m:oMath xmlns:m="http://schemas.openxmlformats.org/officeDocument/2006/math">
                    <m:r>
                      <a:rPr lang="en-US" b="0" i="1" smtClean="0">
                        <a:latin typeface="Cambria Math" panose="02040503050406030204" pitchFamily="18" charset="0"/>
                      </a:rPr>
                      <m:t>𝑆</m:t>
                    </m:r>
                  </m:oMath>
                </a14:m>
                <a:r>
                  <a:rPr lang="en-US" dirty="0"/>
                  <a:t> can be approximated by the differential</a:t>
                </a:r>
              </a:p>
              <a:p>
                <a:pPr marL="225425" indent="0">
                  <a:lnSpc>
                    <a:spcPct val="110000"/>
                  </a:lnSpc>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𝑑𝑆</m:t>
                      </m:r>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𝑆</m:t>
                          </m:r>
                        </m:num>
                        <m:den>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𝑌</m:t>
                          </m:r>
                        </m:den>
                      </m:f>
                      <m:r>
                        <a:rPr lang="en-US" b="0" i="1" smtClean="0">
                          <a:latin typeface="Cambria Math" panose="02040503050406030204" pitchFamily="18" charset="0"/>
                        </a:rPr>
                        <m:t>𝑑𝑌</m:t>
                      </m:r>
                      <m:r>
                        <a:rPr lang="en-US" b="0" i="1" smtClean="0">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𝑆</m:t>
                          </m:r>
                        </m:num>
                        <m:den>
                          <m:r>
                            <a:rPr lang="en-US" i="1">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𝑖</m:t>
                          </m:r>
                        </m:den>
                      </m:f>
                      <m:r>
                        <a:rPr lang="en-US" i="1">
                          <a:latin typeface="Cambria Math" panose="02040503050406030204" pitchFamily="18" charset="0"/>
                        </a:rPr>
                        <m:t>𝑑</m:t>
                      </m:r>
                      <m:r>
                        <a:rPr lang="en-US" b="0" i="1" smtClean="0">
                          <a:latin typeface="Cambria Math" panose="02040503050406030204" pitchFamily="18" charset="0"/>
                        </a:rPr>
                        <m:t>𝑖</m:t>
                      </m:r>
                      <m:r>
                        <a:rPr lang="en-US" b="0" i="1" smtClean="0">
                          <a:latin typeface="Cambria Math" panose="02040503050406030204" pitchFamily="18" charset="0"/>
                        </a:rPr>
                        <m:t>,</m:t>
                      </m:r>
                    </m:oMath>
                  </m:oMathPara>
                </a14:m>
                <a:endParaRPr lang="en-US" b="0" dirty="0"/>
              </a:p>
              <a:p>
                <a:pPr marL="225425" indent="0">
                  <a:lnSpc>
                    <a:spcPct val="110000"/>
                  </a:lnSpc>
                  <a:buNone/>
                </a:pPr>
                <a:r>
                  <a:rPr lang="en-US" dirty="0"/>
                  <a:t>or, in an alternative notation,</a:t>
                </a:r>
              </a:p>
              <a:p>
                <a:pPr marL="225425" indent="0">
                  <a:lnSpc>
                    <a:spcPct val="110000"/>
                  </a:lnSpc>
                  <a:buNone/>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𝑑𝑆</m:t>
                      </m:r>
                      <m:r>
                        <a:rPr lang="en-US" i="1">
                          <a:latin typeface="Cambria Math" panose="02040503050406030204" pitchFamily="18" charset="0"/>
                        </a:rPr>
                        <m:t>=</m:t>
                      </m:r>
                      <m:sSub>
                        <m:sSubPr>
                          <m:ctrlPr>
                            <a:rPr lang="en-US" i="1" smtClean="0">
                              <a:latin typeface="Cambria Math" panose="02040503050406030204" pitchFamily="18" charset="0"/>
                            </a:rPr>
                          </m:ctrlPr>
                        </m:sSubPr>
                        <m:e>
                          <m:r>
                            <a:rPr lang="en-US" b="0" i="1" smtClean="0">
                              <a:latin typeface="Cambria Math" panose="02040503050406030204" pitchFamily="18" charset="0"/>
                            </a:rPr>
                            <m:t>𝑆</m:t>
                          </m:r>
                        </m:e>
                        <m:sub>
                          <m:r>
                            <a:rPr lang="en-US" b="0" i="1" smtClean="0">
                              <a:latin typeface="Cambria Math" panose="02040503050406030204" pitchFamily="18" charset="0"/>
                            </a:rPr>
                            <m:t>𝑌</m:t>
                          </m:r>
                        </m:sub>
                      </m:sSub>
                      <m:r>
                        <a:rPr lang="en-US" i="1">
                          <a:latin typeface="Cambria Math" panose="02040503050406030204" pitchFamily="18" charset="0"/>
                        </a:rPr>
                        <m:t>𝑑𝑌</m:t>
                      </m:r>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𝑆</m:t>
                          </m:r>
                        </m:e>
                        <m:sub>
                          <m:r>
                            <a:rPr lang="en-US" b="0" i="1" smtClean="0">
                              <a:latin typeface="Cambria Math" panose="02040503050406030204" pitchFamily="18" charset="0"/>
                            </a:rPr>
                            <m:t>𝑖</m:t>
                          </m:r>
                        </m:sub>
                      </m:sSub>
                      <m:r>
                        <a:rPr lang="en-US" i="1">
                          <a:latin typeface="Cambria Math" panose="02040503050406030204" pitchFamily="18" charset="0"/>
                        </a:rPr>
                        <m:t>𝑑𝑖</m:t>
                      </m:r>
                      <m:r>
                        <a:rPr lang="en-US" b="0" i="1" smtClean="0">
                          <a:latin typeface="Cambria Math" panose="02040503050406030204" pitchFamily="18" charset="0"/>
                        </a:rPr>
                        <m:t>.</m:t>
                      </m:r>
                    </m:oMath>
                  </m:oMathPara>
                </a14:m>
                <a:endParaRPr lang="en-US" dirty="0"/>
              </a:p>
              <a:p>
                <a:pPr>
                  <a:lnSpc>
                    <a:spcPct val="110000"/>
                  </a:lnSpc>
                </a:pPr>
                <a:r>
                  <a:rPr lang="en-US" dirty="0"/>
                  <a:t>The expression </a:t>
                </a:r>
                <a14:m>
                  <m:oMath xmlns:m="http://schemas.openxmlformats.org/officeDocument/2006/math">
                    <m:r>
                      <a:rPr lang="en-US" i="1">
                        <a:latin typeface="Cambria Math" panose="02040503050406030204" pitchFamily="18" charset="0"/>
                      </a:rPr>
                      <m:t>𝑑𝑆</m:t>
                    </m:r>
                  </m:oMath>
                </a14:m>
                <a:r>
                  <a:rPr lang="en-US" dirty="0"/>
                  <a:t>, being the sum of the approximate changes from both sources </a:t>
                </a:r>
                <a14:m>
                  <m:oMath xmlns:m="http://schemas.openxmlformats.org/officeDocument/2006/math">
                    <m:r>
                      <a:rPr lang="en-US" i="1">
                        <a:latin typeface="Cambria Math" panose="02040503050406030204" pitchFamily="18" charset="0"/>
                      </a:rPr>
                      <m:t>𝑑𝑌</m:t>
                    </m:r>
                  </m:oMath>
                </a14:m>
                <a:r>
                  <a:rPr lang="en-US" dirty="0"/>
                  <a:t> and </a:t>
                </a:r>
                <a14:m>
                  <m:oMath xmlns:m="http://schemas.openxmlformats.org/officeDocument/2006/math">
                    <m:r>
                      <a:rPr lang="en-US" i="1">
                        <a:latin typeface="Cambria Math" panose="02040503050406030204" pitchFamily="18" charset="0"/>
                      </a:rPr>
                      <m:t>𝑑</m:t>
                    </m:r>
                    <m:r>
                      <a:rPr lang="en-US" b="0" i="1" smtClean="0">
                        <a:latin typeface="Cambria Math" panose="02040503050406030204" pitchFamily="18" charset="0"/>
                      </a:rPr>
                      <m:t>𝑖</m:t>
                    </m:r>
                  </m:oMath>
                </a14:m>
                <a:r>
                  <a:rPr lang="en-US" dirty="0"/>
                  <a:t>, is called the </a:t>
                </a:r>
                <a:r>
                  <a:rPr lang="en-US" b="1" i="1" dirty="0"/>
                  <a:t>total differential</a:t>
                </a:r>
                <a:r>
                  <a:rPr lang="en-US" dirty="0"/>
                  <a:t> of the saving function. In contrast, the two additive components to the right of the equation are referred to as the </a:t>
                </a:r>
                <a:r>
                  <a:rPr lang="en-US" b="1" i="1" dirty="0"/>
                  <a:t>partial differentials</a:t>
                </a:r>
                <a:r>
                  <a:rPr lang="en-US" dirty="0"/>
                  <a:t> of the saving function.  </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522" t="-1401"/>
                </a:stretch>
              </a:blipFill>
            </p:spPr>
            <p:txBody>
              <a:bodyPr/>
              <a:lstStyle/>
              <a:p>
                <a:r>
                  <a:rPr lang="en-US">
                    <a:noFill/>
                  </a:rPr>
                  <a:t> </a:t>
                </a:r>
              </a:p>
            </p:txBody>
          </p:sp>
        </mc:Fallback>
      </mc:AlternateContent>
    </p:spTree>
    <p:extLst>
      <p:ext uri="{BB962C8B-B14F-4D97-AF65-F5344CB8AC3E}">
        <p14:creationId xmlns:p14="http://schemas.microsoft.com/office/powerpoint/2010/main" val="3438670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Total Differentials</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62500" lnSpcReduction="20000"/>
              </a:bodyPr>
              <a:lstStyle/>
              <a:p>
                <a:pPr>
                  <a:lnSpc>
                    <a:spcPct val="120000"/>
                  </a:lnSpc>
                </a:pPr>
                <a:r>
                  <a:rPr lang="en-US" dirty="0"/>
                  <a:t>The more general case of a function of </a:t>
                </a:r>
                <a14:m>
                  <m:oMath xmlns:m="http://schemas.openxmlformats.org/officeDocument/2006/math">
                    <m:r>
                      <a:rPr lang="en-US" b="0" i="1" smtClean="0">
                        <a:latin typeface="Cambria Math" panose="02040503050406030204" pitchFamily="18" charset="0"/>
                      </a:rPr>
                      <m:t>𝑛</m:t>
                    </m:r>
                  </m:oMath>
                </a14:m>
                <a:r>
                  <a:rPr lang="en-US" dirty="0"/>
                  <a:t> independent variables can be exemplified by a</a:t>
                </a:r>
                <a:r>
                  <a:rPr lang="th-TH" dirty="0"/>
                  <a:t> </a:t>
                </a:r>
                <a:r>
                  <a:rPr lang="en-US" dirty="0"/>
                  <a:t>utility function in the general form</a:t>
                </a:r>
              </a:p>
              <a:p>
                <a:pPr marL="0" indent="0">
                  <a:lnSpc>
                    <a:spcPct val="120000"/>
                  </a:lnSpc>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𝑈</m:t>
                      </m:r>
                      <m:r>
                        <a:rPr lang="en-US" b="0" i="1" smtClean="0">
                          <a:latin typeface="Cambria Math" panose="02040503050406030204" pitchFamily="18" charset="0"/>
                        </a:rPr>
                        <m:t>=</m:t>
                      </m:r>
                      <m:r>
                        <a:rPr lang="en-US" b="0" i="1" smtClean="0">
                          <a:latin typeface="Cambria Math" panose="02040503050406030204" pitchFamily="18" charset="0"/>
                        </a:rPr>
                        <m:t>𝑈</m:t>
                      </m:r>
                      <m:d>
                        <m:dPr>
                          <m:ctrlPr>
                            <a:rPr lang="en-US" b="0" i="1" smtClean="0">
                              <a:latin typeface="Cambria Math" panose="02040503050406030204" pitchFamily="18" charset="0"/>
                            </a:rPr>
                          </m:ctrlPr>
                        </m:dPr>
                        <m:e>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1</m:t>
                              </m:r>
                            </m:sub>
                          </m:sSub>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𝑛</m:t>
                              </m:r>
                            </m:sub>
                          </m:sSub>
                        </m:e>
                      </m:d>
                      <m:r>
                        <a:rPr lang="en-US" b="0" i="1" smtClean="0">
                          <a:latin typeface="Cambria Math" panose="02040503050406030204" pitchFamily="18" charset="0"/>
                        </a:rPr>
                        <m:t>.</m:t>
                      </m:r>
                    </m:oMath>
                  </m:oMathPara>
                </a14:m>
                <a:endParaRPr lang="en-US" dirty="0"/>
              </a:p>
              <a:p>
                <a:pPr>
                  <a:lnSpc>
                    <a:spcPct val="120000"/>
                  </a:lnSpc>
                </a:pPr>
                <a:r>
                  <a:rPr lang="en-US" dirty="0"/>
                  <a:t>The total differential of this function can be written as</a:t>
                </a:r>
              </a:p>
              <a:p>
                <a:pPr marL="0" indent="0">
                  <a:lnSpc>
                    <a:spcPct val="120000"/>
                  </a:lnSpc>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𝑑𝑈</m:t>
                      </m:r>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𝑈</m:t>
                          </m:r>
                        </m:num>
                        <m:den>
                          <m:r>
                            <a:rPr lang="en-US" b="0" i="1" smtClean="0">
                              <a:latin typeface="Cambria Math" panose="02040503050406030204" pitchFamily="18" charset="0"/>
                              <a:ea typeface="Cambria Math" panose="02040503050406030204" pitchFamily="18" charset="0"/>
                            </a:rPr>
                            <m:t>𝜕</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𝑥</m:t>
                              </m:r>
                            </m:e>
                            <m:sub>
                              <m:r>
                                <a:rPr lang="en-US" b="0" i="1" smtClean="0">
                                  <a:latin typeface="Cambria Math" panose="02040503050406030204" pitchFamily="18" charset="0"/>
                                  <a:ea typeface="Cambria Math" panose="02040503050406030204" pitchFamily="18" charset="0"/>
                                </a:rPr>
                                <m:t>1</m:t>
                              </m:r>
                            </m:sub>
                          </m:sSub>
                        </m:den>
                      </m:f>
                      <m:r>
                        <a:rPr lang="en-US" b="0" i="1" smtClean="0">
                          <a:latin typeface="Cambria Math" panose="02040503050406030204" pitchFamily="18" charset="0"/>
                        </a:rPr>
                        <m:t>𝑑</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1</m:t>
                          </m:r>
                        </m:sub>
                      </m:sSub>
                      <m:r>
                        <a:rPr lang="en-US" b="0" i="1" smtClean="0">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𝑈</m:t>
                          </m:r>
                        </m:num>
                        <m:den>
                          <m:r>
                            <a:rPr lang="en-US" i="1">
                              <a:latin typeface="Cambria Math" panose="02040503050406030204" pitchFamily="18" charset="0"/>
                              <a:ea typeface="Cambria Math" panose="02040503050406030204" pitchFamily="18" charset="0"/>
                            </a:rPr>
                            <m:t>𝜕</m:t>
                          </m:r>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𝑥</m:t>
                              </m:r>
                            </m:e>
                            <m:sub>
                              <m:r>
                                <a:rPr lang="en-US" b="0" i="1" smtClean="0">
                                  <a:latin typeface="Cambria Math" panose="02040503050406030204" pitchFamily="18" charset="0"/>
                                  <a:ea typeface="Cambria Math" panose="02040503050406030204" pitchFamily="18" charset="0"/>
                                </a:rPr>
                                <m:t>2</m:t>
                              </m:r>
                            </m:sub>
                          </m:sSub>
                        </m:den>
                      </m:f>
                      <m:r>
                        <a:rPr lang="en-US" i="1">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r>
                        <a:rPr lang="en-US" b="0" i="1" smtClean="0">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𝑈</m:t>
                          </m:r>
                        </m:num>
                        <m:den>
                          <m:r>
                            <a:rPr lang="en-US" i="1">
                              <a:latin typeface="Cambria Math" panose="02040503050406030204" pitchFamily="18" charset="0"/>
                              <a:ea typeface="Cambria Math" panose="02040503050406030204" pitchFamily="18" charset="0"/>
                            </a:rPr>
                            <m:t>𝜕</m:t>
                          </m:r>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𝑥</m:t>
                              </m:r>
                            </m:e>
                            <m:sub>
                              <m:r>
                                <a:rPr lang="en-US" b="0" i="1" smtClean="0">
                                  <a:latin typeface="Cambria Math" panose="02040503050406030204" pitchFamily="18" charset="0"/>
                                  <a:ea typeface="Cambria Math" panose="02040503050406030204" pitchFamily="18" charset="0"/>
                                </a:rPr>
                                <m:t>𝑛</m:t>
                              </m:r>
                            </m:sub>
                          </m:sSub>
                        </m:den>
                      </m:f>
                      <m:r>
                        <a:rPr lang="en-US" i="1">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𝑛</m:t>
                          </m:r>
                        </m:sub>
                      </m:sSub>
                    </m:oMath>
                  </m:oMathPara>
                </a14:m>
                <a:endParaRPr lang="en-US" dirty="0"/>
              </a:p>
              <a:p>
                <a:pPr marL="225425" indent="0">
                  <a:lnSpc>
                    <a:spcPct val="120000"/>
                  </a:lnSpc>
                  <a:buNone/>
                </a:pPr>
                <a:r>
                  <a:rPr lang="en-US" dirty="0"/>
                  <a:t>or</a:t>
                </a:r>
              </a:p>
              <a:p>
                <a:pPr marL="225425" indent="0">
                  <a:lnSpc>
                    <a:spcPct val="120000"/>
                  </a:lnSpc>
                  <a:buNone/>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𝑑𝑈</m:t>
                      </m:r>
                      <m:r>
                        <a:rPr lang="en-US" i="1">
                          <a:latin typeface="Cambria Math" panose="02040503050406030204" pitchFamily="18" charset="0"/>
                        </a:rPr>
                        <m:t>=</m:t>
                      </m:r>
                      <m:sSub>
                        <m:sSubPr>
                          <m:ctrlPr>
                            <a:rPr lang="en-US" i="1" smtClean="0">
                              <a:latin typeface="Cambria Math" panose="02040503050406030204" pitchFamily="18" charset="0"/>
                            </a:rPr>
                          </m:ctrlPr>
                        </m:sSubPr>
                        <m:e>
                          <m:r>
                            <a:rPr lang="en-US" b="0" i="1" smtClean="0">
                              <a:latin typeface="Cambria Math" panose="02040503050406030204" pitchFamily="18" charset="0"/>
                            </a:rPr>
                            <m:t>𝑈</m:t>
                          </m:r>
                        </m:e>
                        <m:sub>
                          <m:r>
                            <a:rPr lang="en-US" b="0" i="1" smtClean="0">
                              <a:latin typeface="Cambria Math" panose="02040503050406030204" pitchFamily="18" charset="0"/>
                            </a:rPr>
                            <m:t>1</m:t>
                          </m:r>
                        </m:sub>
                      </m:sSub>
                      <m:r>
                        <a:rPr lang="en-US" b="0" i="1" smtClean="0">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1</m:t>
                          </m:r>
                        </m:sub>
                      </m:sSub>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𝑈</m:t>
                          </m:r>
                        </m:e>
                        <m:sub>
                          <m:r>
                            <a:rPr lang="en-US" b="0" i="1" smtClean="0">
                              <a:latin typeface="Cambria Math" panose="02040503050406030204" pitchFamily="18" charset="0"/>
                            </a:rPr>
                            <m:t>2</m:t>
                          </m:r>
                        </m:sub>
                      </m:sSub>
                      <m:r>
                        <a:rPr lang="en-US" i="1">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𝑈</m:t>
                          </m:r>
                        </m:e>
                        <m:sub>
                          <m:r>
                            <a:rPr lang="en-US" b="0" i="1" smtClean="0">
                              <a:latin typeface="Cambria Math" panose="02040503050406030204" pitchFamily="18" charset="0"/>
                            </a:rPr>
                            <m:t>𝑛</m:t>
                          </m:r>
                        </m:sub>
                      </m:sSub>
                      <m:r>
                        <a:rPr lang="en-US" i="1">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𝑛</m:t>
                          </m:r>
                        </m:sub>
                      </m:sSub>
                      <m:r>
                        <a:rPr lang="en-US" b="0" i="1" smtClean="0">
                          <a:latin typeface="Cambria Math" panose="02040503050406030204" pitchFamily="18" charset="0"/>
                        </a:rPr>
                        <m:t>=</m:t>
                      </m:r>
                      <m:nary>
                        <m:naryPr>
                          <m:chr m:val="∑"/>
                          <m:ctrlPr>
                            <a:rPr lang="en-US" b="0" i="1" smtClean="0">
                              <a:latin typeface="Cambria Math" panose="02040503050406030204" pitchFamily="18" charset="0"/>
                            </a:rPr>
                          </m:ctrlPr>
                        </m:naryPr>
                        <m:sub>
                          <m:r>
                            <m:rPr>
                              <m:brk m:alnAt="23"/>
                            </m:rPr>
                            <a:rPr lang="en-US" b="0" i="1" smtClean="0">
                              <a:latin typeface="Cambria Math" panose="02040503050406030204" pitchFamily="18" charset="0"/>
                            </a:rPr>
                            <m:t>𝑖</m:t>
                          </m:r>
                          <m:r>
                            <a:rPr lang="en-US" b="0" i="1" smtClean="0">
                              <a:latin typeface="Cambria Math" panose="02040503050406030204" pitchFamily="18" charset="0"/>
                            </a:rPr>
                            <m:t>=1</m:t>
                          </m:r>
                        </m:sub>
                        <m:sup>
                          <m:r>
                            <a:rPr lang="en-US" b="0" i="1" smtClean="0">
                              <a:latin typeface="Cambria Math" panose="02040503050406030204" pitchFamily="18" charset="0"/>
                            </a:rPr>
                            <m:t> </m:t>
                          </m:r>
                          <m:r>
                            <a:rPr lang="en-US" b="0" i="1" smtClean="0">
                              <a:latin typeface="Cambria Math" panose="02040503050406030204" pitchFamily="18" charset="0"/>
                            </a:rPr>
                            <m:t>𝑛</m:t>
                          </m:r>
                        </m:sup>
                        <m:e>
                          <m:sSub>
                            <m:sSubPr>
                              <m:ctrlPr>
                                <a:rPr lang="en-US" i="1">
                                  <a:latin typeface="Cambria Math" panose="02040503050406030204" pitchFamily="18" charset="0"/>
                                </a:rPr>
                              </m:ctrlPr>
                            </m:sSubPr>
                            <m:e>
                              <m:r>
                                <a:rPr lang="en-US" i="1">
                                  <a:latin typeface="Cambria Math" panose="02040503050406030204" pitchFamily="18" charset="0"/>
                                </a:rPr>
                                <m:t>𝑈</m:t>
                              </m:r>
                            </m:e>
                            <m:sub>
                              <m:r>
                                <a:rPr lang="en-US" b="0" i="1" smtClean="0">
                                  <a:latin typeface="Cambria Math" panose="02040503050406030204" pitchFamily="18" charset="0"/>
                                </a:rPr>
                                <m:t>𝑖</m:t>
                              </m:r>
                            </m:sub>
                          </m:sSub>
                          <m:r>
                            <a:rPr lang="en-US" i="1">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𝑖</m:t>
                              </m:r>
                            </m:sub>
                          </m:sSub>
                        </m:e>
                      </m:nary>
                      <m:r>
                        <a:rPr lang="en-US" b="0" i="1" smtClean="0">
                          <a:latin typeface="Cambria Math" panose="02040503050406030204" pitchFamily="18" charset="0"/>
                        </a:rPr>
                        <m:t>,</m:t>
                      </m:r>
                    </m:oMath>
                  </m:oMathPara>
                </a14:m>
                <a:endParaRPr lang="en-US" dirty="0"/>
              </a:p>
              <a:p>
                <a:pPr marL="225425" indent="0">
                  <a:lnSpc>
                    <a:spcPct val="120000"/>
                  </a:lnSpc>
                  <a:buNone/>
                </a:pPr>
                <a:r>
                  <a:rPr lang="en-US" dirty="0"/>
                  <a:t>in which each term on the right side indicates the approximate change in </a:t>
                </a:r>
                <a14:m>
                  <m:oMath xmlns:m="http://schemas.openxmlformats.org/officeDocument/2006/math">
                    <m:r>
                      <a:rPr lang="en-US" b="0" i="1" smtClean="0">
                        <a:latin typeface="Cambria Math" panose="02040503050406030204" pitchFamily="18" charset="0"/>
                      </a:rPr>
                      <m:t>𝑈</m:t>
                    </m:r>
                  </m:oMath>
                </a14:m>
                <a:r>
                  <a:rPr lang="en-US" dirty="0"/>
                  <a:t> resulting from a change in one of the independent variables. </a:t>
                </a:r>
              </a:p>
              <a:p>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406" t="-1261" r="-870"/>
                </a:stretch>
              </a:blipFill>
            </p:spPr>
            <p:txBody>
              <a:bodyPr/>
              <a:lstStyle/>
              <a:p>
                <a:r>
                  <a:rPr lang="en-US">
                    <a:noFill/>
                  </a:rPr>
                  <a:t> </a:t>
                </a:r>
              </a:p>
            </p:txBody>
          </p:sp>
        </mc:Fallback>
      </mc:AlternateContent>
    </p:spTree>
    <p:extLst>
      <p:ext uri="{BB962C8B-B14F-4D97-AF65-F5344CB8AC3E}">
        <p14:creationId xmlns:p14="http://schemas.microsoft.com/office/powerpoint/2010/main" val="14558245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Total Differentials</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77500" lnSpcReduction="20000"/>
              </a:bodyPr>
              <a:lstStyle/>
              <a:p>
                <a:pPr>
                  <a:lnSpc>
                    <a:spcPct val="120000"/>
                  </a:lnSpc>
                </a:pPr>
                <a:r>
                  <a:rPr lang="en-US" dirty="0"/>
                  <a:t>Economically, the first term,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𝑈</m:t>
                        </m:r>
                      </m:e>
                      <m:sub>
                        <m:r>
                          <a:rPr lang="en-US" i="1">
                            <a:latin typeface="Cambria Math" panose="02040503050406030204" pitchFamily="18" charset="0"/>
                          </a:rPr>
                          <m:t>1</m:t>
                        </m:r>
                      </m:sub>
                    </m:sSub>
                    <m:r>
                      <a:rPr lang="en-US" i="1">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1</m:t>
                        </m:r>
                      </m:sub>
                    </m:sSub>
                  </m:oMath>
                </a14:m>
                <a:r>
                  <a:rPr lang="en-US" dirty="0"/>
                  <a:t>, means the marginal utility of the first commodity times the increment in consumption of that first commodity, and similarly for the other terms. </a:t>
                </a:r>
              </a:p>
              <a:p>
                <a:pPr>
                  <a:lnSpc>
                    <a:spcPct val="120000"/>
                  </a:lnSpc>
                </a:pPr>
                <a:r>
                  <a:rPr lang="en-US" dirty="0"/>
                  <a:t>The sum of these, </a:t>
                </a:r>
                <a14:m>
                  <m:oMath xmlns:m="http://schemas.openxmlformats.org/officeDocument/2006/math">
                    <m:r>
                      <a:rPr lang="en-US" i="1">
                        <a:latin typeface="Cambria Math" panose="02040503050406030204" pitchFamily="18" charset="0"/>
                      </a:rPr>
                      <m:t>𝑑𝑈</m:t>
                    </m:r>
                  </m:oMath>
                </a14:m>
                <a:r>
                  <a:rPr lang="en-US" dirty="0"/>
                  <a:t>, thus represents the total approximate change in utility from all possible sources of change. </a:t>
                </a:r>
              </a:p>
              <a:p>
                <a:pPr>
                  <a:lnSpc>
                    <a:spcPct val="120000"/>
                  </a:lnSpc>
                </a:pPr>
                <a:r>
                  <a:rPr lang="en-US" dirty="0"/>
                  <a:t>We can calculate the point-elasticity measures to each of these functions as well. But each elasticity measure must be defined in terms of the change in one of the independent variables only. These are accordingly called </a:t>
                </a:r>
                <a:r>
                  <a:rPr lang="en-US" b="1" i="1" dirty="0"/>
                  <a:t>partial elasticities</a:t>
                </a:r>
                <a:r>
                  <a:rPr lang="en-US" dirty="0"/>
                  <a:t>.   </a:t>
                </a:r>
              </a:p>
              <a:p>
                <a:pPr>
                  <a:lnSpc>
                    <a:spcPct val="120000"/>
                  </a:lnSpc>
                </a:pPr>
                <a:r>
                  <a:rPr lang="en-US" dirty="0"/>
                  <a:t>For the utility function, the </a:t>
                </a:r>
                <a14:m>
                  <m:oMath xmlns:m="http://schemas.openxmlformats.org/officeDocument/2006/math">
                    <m:r>
                      <a:rPr lang="en-US" b="0" i="1" smtClean="0">
                        <a:latin typeface="Cambria Math" panose="02040503050406030204" pitchFamily="18" charset="0"/>
                      </a:rPr>
                      <m:t>𝑛</m:t>
                    </m:r>
                  </m:oMath>
                </a14:m>
                <a:r>
                  <a:rPr lang="en-US" dirty="0"/>
                  <a:t> partial elasticities can be denoted as follows:</a:t>
                </a:r>
              </a:p>
              <a:p>
                <a:pPr marL="0" indent="0">
                  <a:lnSpc>
                    <a:spcPct val="120000"/>
                  </a:lnSpc>
                  <a:buNone/>
                </a:pPr>
                <a14:m>
                  <m:oMathPara xmlns:m="http://schemas.openxmlformats.org/officeDocument/2006/math">
                    <m:oMathParaPr>
                      <m:jc m:val="centerGroup"/>
                    </m:oMathParaPr>
                    <m:oMath xmlns:m="http://schemas.openxmlformats.org/officeDocument/2006/math">
                      <m:sSub>
                        <m:sSubPr>
                          <m:ctrlPr>
                            <a:rPr lang="en-US" i="1" smtClean="0">
                              <a:latin typeface="Cambria Math" panose="02040503050406030204" pitchFamily="18" charset="0"/>
                            </a:rPr>
                          </m:ctrlPr>
                        </m:sSubPr>
                        <m:e>
                          <m:r>
                            <a:rPr lang="en-US" i="1" smtClean="0">
                              <a:latin typeface="Cambria Math" panose="02040503050406030204" pitchFamily="18" charset="0"/>
                              <a:ea typeface="Cambria Math" panose="02040503050406030204" pitchFamily="18" charset="0"/>
                            </a:rPr>
                            <m:t>𝜀</m:t>
                          </m:r>
                        </m:e>
                        <m:sub>
                          <m:sSub>
                            <m:sSubPr>
                              <m:ctrlPr>
                                <a:rPr lang="en-US" i="1" smtClean="0">
                                  <a:latin typeface="Cambria Math" panose="02040503050406030204" pitchFamily="18" charset="0"/>
                                </a:rPr>
                              </m:ctrlPr>
                            </m:sSubPr>
                            <m:e>
                              <m:r>
                                <a:rPr lang="en-US" b="0" i="1" smtClean="0">
                                  <a:latin typeface="Cambria Math" panose="02040503050406030204" pitchFamily="18" charset="0"/>
                                </a:rPr>
                                <m:t>𝑈</m:t>
                              </m:r>
                            </m:e>
                            <m:sub>
                              <m:sSub>
                                <m:sSubPr>
                                  <m:ctrlPr>
                                    <a:rPr lang="en-US"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𝑖</m:t>
                                  </m:r>
                                </m:sub>
                              </m:sSub>
                            </m:sub>
                          </m:sSub>
                        </m:sub>
                      </m:sSub>
                      <m:r>
                        <a:rPr lang="en-US" b="0" i="1" smtClean="0">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𝑈</m:t>
                          </m:r>
                        </m:num>
                        <m:den>
                          <m:r>
                            <a:rPr lang="en-US" i="1">
                              <a:latin typeface="Cambria Math" panose="02040503050406030204" pitchFamily="18" charset="0"/>
                              <a:ea typeface="Cambria Math" panose="02040503050406030204" pitchFamily="18" charset="0"/>
                            </a:rPr>
                            <m:t>𝜕</m:t>
                          </m:r>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𝑥</m:t>
                              </m:r>
                            </m:e>
                            <m:sub>
                              <m:r>
                                <a:rPr lang="en-US" b="0" i="1" smtClean="0">
                                  <a:latin typeface="Cambria Math" panose="02040503050406030204" pitchFamily="18" charset="0"/>
                                  <a:ea typeface="Cambria Math" panose="02040503050406030204" pitchFamily="18" charset="0"/>
                                </a:rPr>
                                <m:t>𝑖</m:t>
                              </m:r>
                            </m:sub>
                          </m:sSub>
                        </m:den>
                      </m:f>
                      <m:f>
                        <m:fPr>
                          <m:ctrlPr>
                            <a:rPr lang="en-US" i="1" smtClean="0">
                              <a:latin typeface="Cambria Math" panose="02040503050406030204" pitchFamily="18" charset="0"/>
                              <a:ea typeface="Cambria Math" panose="02040503050406030204" pitchFamily="18" charset="0"/>
                            </a:rPr>
                          </m:ctrlPr>
                        </m:fPr>
                        <m:num>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𝑥</m:t>
                              </m:r>
                            </m:e>
                            <m:sub>
                              <m:r>
                                <a:rPr lang="en-US" i="1">
                                  <a:latin typeface="Cambria Math" panose="02040503050406030204" pitchFamily="18" charset="0"/>
                                  <a:ea typeface="Cambria Math" panose="02040503050406030204" pitchFamily="18" charset="0"/>
                                </a:rPr>
                                <m:t>𝑖</m:t>
                              </m:r>
                            </m:sub>
                          </m:sSub>
                        </m:num>
                        <m:den>
                          <m:r>
                            <a:rPr lang="en-US" b="0" i="1" smtClean="0">
                              <a:latin typeface="Cambria Math" panose="02040503050406030204" pitchFamily="18" charset="0"/>
                              <a:ea typeface="Cambria Math" panose="02040503050406030204" pitchFamily="18" charset="0"/>
                            </a:rPr>
                            <m:t>𝑈</m:t>
                          </m:r>
                        </m:den>
                      </m:f>
                      <m:r>
                        <a:rPr lang="en-US" b="0" i="1" smtClean="0">
                          <a:latin typeface="Cambria Math" panose="02040503050406030204" pitchFamily="18" charset="0"/>
                          <a:ea typeface="Cambria Math" panose="02040503050406030204" pitchFamily="18" charset="0"/>
                        </a:rPr>
                        <m:t>,  </m:t>
                      </m:r>
                      <m:r>
                        <a:rPr lang="en-US" b="0" i="1" smtClean="0">
                          <a:latin typeface="Cambria Math" panose="02040503050406030204" pitchFamily="18" charset="0"/>
                          <a:ea typeface="Cambria Math" panose="02040503050406030204" pitchFamily="18" charset="0"/>
                        </a:rPr>
                        <m:t>𝑖</m:t>
                      </m:r>
                      <m:r>
                        <a:rPr lang="en-US" b="0" i="1" smtClean="0">
                          <a:latin typeface="Cambria Math" panose="02040503050406030204" pitchFamily="18" charset="0"/>
                          <a:ea typeface="Cambria Math" panose="02040503050406030204" pitchFamily="18" charset="0"/>
                        </a:rPr>
                        <m:t>=1,2,…, </m:t>
                      </m:r>
                      <m:r>
                        <a:rPr lang="en-US" b="0" i="1" smtClean="0">
                          <a:latin typeface="Cambria Math" panose="02040503050406030204" pitchFamily="18" charset="0"/>
                          <a:ea typeface="Cambria Math" panose="02040503050406030204" pitchFamily="18" charset="0"/>
                        </a:rPr>
                        <m:t>𝑛</m:t>
                      </m:r>
                      <m:r>
                        <a:rPr lang="en-US" b="0" i="1" smtClean="0">
                          <a:latin typeface="Cambria Math" panose="02040503050406030204" pitchFamily="18" charset="0"/>
                          <a:ea typeface="Cambria Math" panose="02040503050406030204" pitchFamily="18" charset="0"/>
                        </a:rPr>
                        <m:t>.</m:t>
                      </m:r>
                    </m:oMath>
                  </m:oMathPara>
                </a14:m>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696" t="-840"/>
                </a:stretch>
              </a:blipFill>
            </p:spPr>
            <p:txBody>
              <a:bodyPr/>
              <a:lstStyle/>
              <a:p>
                <a:r>
                  <a:rPr lang="en-US">
                    <a:noFill/>
                  </a:rPr>
                  <a:t> </a:t>
                </a:r>
              </a:p>
            </p:txBody>
          </p:sp>
        </mc:Fallback>
      </mc:AlternateContent>
    </p:spTree>
    <p:extLst>
      <p:ext uri="{BB962C8B-B14F-4D97-AF65-F5344CB8AC3E}">
        <p14:creationId xmlns:p14="http://schemas.microsoft.com/office/powerpoint/2010/main" val="32039128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Examples</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lnSpcReduction="10000"/>
              </a:bodyPr>
              <a:lstStyle/>
              <a:p>
                <a:pPr>
                  <a:lnSpc>
                    <a:spcPct val="100000"/>
                  </a:lnSpc>
                </a:pPr>
                <a:r>
                  <a:rPr lang="en-US" dirty="0"/>
                  <a:t>Given </a:t>
                </a:r>
                <a14:m>
                  <m:oMath xmlns:m="http://schemas.openxmlformats.org/officeDocument/2006/math">
                    <m:r>
                      <a:rPr lang="en-US" b="0" i="1" smtClean="0">
                        <a:latin typeface="Cambria Math" panose="02040503050406030204" pitchFamily="18" charset="0"/>
                      </a:rPr>
                      <m:t>𝑈</m:t>
                    </m:r>
                    <m:d>
                      <m:dPr>
                        <m:ctrlPr>
                          <a:rPr lang="en-US" b="0" i="1" smtClean="0">
                            <a:latin typeface="Cambria Math" panose="02040503050406030204" pitchFamily="18" charset="0"/>
                          </a:rPr>
                        </m:ctrlPr>
                      </m:dPr>
                      <m:e>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1</m:t>
                            </m:r>
                          </m:sub>
                        </m:sSub>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e>
                    </m:d>
                    <m:r>
                      <a:rPr lang="en-US" b="0" i="1" smtClean="0">
                        <a:latin typeface="Cambria Math" panose="02040503050406030204" pitchFamily="18" charset="0"/>
                      </a:rPr>
                      <m:t>=</m:t>
                    </m:r>
                    <m:r>
                      <a:rPr lang="en-US" b="0" i="1" smtClean="0">
                        <a:latin typeface="Cambria Math" panose="02040503050406030204" pitchFamily="18" charset="0"/>
                      </a:rPr>
                      <m:t>𝑎</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1</m:t>
                        </m:r>
                      </m:sub>
                    </m:sSub>
                    <m:r>
                      <a:rPr lang="en-US" b="0" i="1" smtClean="0">
                        <a:latin typeface="Cambria Math" panose="02040503050406030204" pitchFamily="18" charset="0"/>
                      </a:rPr>
                      <m:t>+</m:t>
                    </m:r>
                    <m:r>
                      <a:rPr lang="en-US" b="0" i="1" smtClean="0">
                        <a:latin typeface="Cambria Math" panose="02040503050406030204" pitchFamily="18" charset="0"/>
                      </a:rPr>
                      <m:t>𝑏</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oMath>
                </a14:m>
                <a:r>
                  <a:rPr lang="en-US" dirty="0"/>
                  <a:t>, the total differential is</a:t>
                </a:r>
              </a:p>
              <a:p>
                <a:pPr marL="0" indent="0">
                  <a:lnSpc>
                    <a:spcPct val="100000"/>
                  </a:lnSpc>
                  <a:buNone/>
                </a:pPr>
                <a:r>
                  <a:rPr lang="en-US" b="0" dirty="0"/>
                  <a:t>	</a:t>
                </a:r>
                <a14:m>
                  <m:oMath xmlns:m="http://schemas.openxmlformats.org/officeDocument/2006/math">
                    <m:r>
                      <a:rPr lang="en-US" b="0" i="1" smtClean="0">
                        <a:latin typeface="Cambria Math" panose="02040503050406030204" pitchFamily="18" charset="0"/>
                      </a:rPr>
                      <m:t>𝑑𝑈</m:t>
                    </m:r>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𝑈</m:t>
                        </m:r>
                      </m:e>
                      <m:sub>
                        <m:r>
                          <a:rPr lang="en-US" b="0" i="1" smtClean="0">
                            <a:latin typeface="Cambria Math" panose="02040503050406030204" pitchFamily="18" charset="0"/>
                          </a:rPr>
                          <m:t>1</m:t>
                        </m:r>
                      </m:sub>
                    </m:sSub>
                    <m:r>
                      <a:rPr lang="en-US" b="0" i="1" smtClean="0">
                        <a:latin typeface="Cambria Math" panose="02040503050406030204" pitchFamily="18" charset="0"/>
                      </a:rPr>
                      <m:t>𝑑</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1</m:t>
                        </m:r>
                      </m:sub>
                    </m:sSub>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𝑈</m:t>
                        </m:r>
                      </m:e>
                      <m:sub>
                        <m:r>
                          <a:rPr lang="en-US" b="0" i="1" smtClean="0">
                            <a:latin typeface="Cambria Math" panose="02040503050406030204" pitchFamily="18" charset="0"/>
                          </a:rPr>
                          <m:t>2</m:t>
                        </m:r>
                      </m:sub>
                    </m:sSub>
                    <m:r>
                      <a:rPr lang="en-US" i="1">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r>
                      <a:rPr lang="en-US" b="0" i="1" smtClean="0">
                        <a:latin typeface="Cambria Math" panose="02040503050406030204" pitchFamily="18" charset="0"/>
                      </a:rPr>
                      <m:t>=</m:t>
                    </m:r>
                    <m:r>
                      <a:rPr lang="en-US" b="0" i="1" smtClean="0">
                        <a:latin typeface="Cambria Math" panose="02040503050406030204" pitchFamily="18" charset="0"/>
                      </a:rPr>
                      <m:t>𝑎</m:t>
                    </m:r>
                    <m:r>
                      <a:rPr lang="en-US" b="0" i="1" smtClean="0">
                        <a:latin typeface="Cambria Math" panose="02040503050406030204" pitchFamily="18" charset="0"/>
                      </a:rPr>
                      <m:t> </m:t>
                    </m:r>
                    <m:r>
                      <a:rPr lang="en-US" i="1">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1</m:t>
                        </m:r>
                      </m:sub>
                    </m:sSub>
                    <m:r>
                      <a:rPr lang="en-US" b="0" i="1" smtClean="0">
                        <a:latin typeface="Cambria Math" panose="02040503050406030204" pitchFamily="18" charset="0"/>
                      </a:rPr>
                      <m:t>+</m:t>
                    </m:r>
                    <m:r>
                      <a:rPr lang="en-US" b="0" i="1" smtClean="0">
                        <a:latin typeface="Cambria Math" panose="02040503050406030204" pitchFamily="18" charset="0"/>
                      </a:rPr>
                      <m:t>𝑏</m:t>
                    </m:r>
                    <m:r>
                      <a:rPr lang="en-US" i="1">
                        <a:latin typeface="Cambria Math" panose="02040503050406030204" pitchFamily="18" charset="0"/>
                      </a:rPr>
                      <m:t> </m:t>
                    </m:r>
                    <m:r>
                      <a:rPr lang="en-US" i="1">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r>
                      <a:rPr lang="en-US" b="0" i="1" smtClean="0">
                        <a:latin typeface="Cambria Math" panose="02040503050406030204" pitchFamily="18" charset="0"/>
                      </a:rPr>
                      <m:t>.</m:t>
                    </m:r>
                  </m:oMath>
                </a14:m>
                <a:endParaRPr lang="en-US" dirty="0"/>
              </a:p>
              <a:p>
                <a:pPr>
                  <a:lnSpc>
                    <a:spcPct val="100000"/>
                  </a:lnSpc>
                </a:pPr>
                <a:r>
                  <a:rPr lang="en-US" dirty="0"/>
                  <a:t>Given </a:t>
                </a:r>
                <a14:m>
                  <m:oMath xmlns:m="http://schemas.openxmlformats.org/officeDocument/2006/math">
                    <m:r>
                      <a:rPr lang="en-US" i="1">
                        <a:latin typeface="Cambria Math" panose="02040503050406030204" pitchFamily="18" charset="0"/>
                      </a:rPr>
                      <m:t>𝑈</m:t>
                    </m:r>
                    <m:d>
                      <m:dPr>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1</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2</m:t>
                            </m:r>
                          </m:sub>
                        </m:sSub>
                      </m:e>
                    </m:d>
                    <m:r>
                      <a:rPr lang="en-US" i="1">
                        <a:latin typeface="Cambria Math" panose="02040503050406030204" pitchFamily="18" charset="0"/>
                      </a:rPr>
                      <m:t>=</m:t>
                    </m:r>
                    <m:sSubSup>
                      <m:sSubSupPr>
                        <m:ctrlPr>
                          <a:rPr lang="en-US" i="1" smtClean="0">
                            <a:latin typeface="Cambria Math" panose="02040503050406030204" pitchFamily="18" charset="0"/>
                          </a:rPr>
                        </m:ctrlPr>
                      </m:sSubSupPr>
                      <m:e>
                        <m:r>
                          <a:rPr lang="en-US" b="0" i="1" smtClean="0">
                            <a:latin typeface="Cambria Math" panose="02040503050406030204" pitchFamily="18" charset="0"/>
                          </a:rPr>
                          <m:t>𝑥</m:t>
                        </m:r>
                      </m:e>
                      <m:sub>
                        <m:r>
                          <a:rPr lang="en-US" b="0" i="1" smtClean="0">
                            <a:latin typeface="Cambria Math" panose="02040503050406030204" pitchFamily="18" charset="0"/>
                          </a:rPr>
                          <m:t>1</m:t>
                        </m:r>
                      </m:sub>
                      <m:sup>
                        <m:r>
                          <a:rPr lang="en-US" b="0" i="1" smtClean="0">
                            <a:latin typeface="Cambria Math" panose="02040503050406030204" pitchFamily="18" charset="0"/>
                          </a:rPr>
                          <m:t>2</m:t>
                        </m:r>
                      </m:sup>
                    </m:sSubSup>
                    <m:r>
                      <a:rPr lang="en-US" b="0" i="1" smtClean="0">
                        <a:latin typeface="Cambria Math" panose="02040503050406030204" pitchFamily="18" charset="0"/>
                      </a:rPr>
                      <m:t>+</m:t>
                    </m:r>
                    <m:sSubSup>
                      <m:sSubSupPr>
                        <m:ctrlPr>
                          <a:rPr lang="en-US" i="1">
                            <a:latin typeface="Cambria Math" panose="02040503050406030204" pitchFamily="18" charset="0"/>
                          </a:rPr>
                        </m:ctrlPr>
                      </m:sSubSupPr>
                      <m:e>
                        <m:r>
                          <a:rPr lang="en-US" i="1">
                            <a:latin typeface="Cambria Math" panose="02040503050406030204" pitchFamily="18" charset="0"/>
                          </a:rPr>
                          <m:t>𝑥</m:t>
                        </m:r>
                      </m:e>
                      <m:sub>
                        <m:r>
                          <a:rPr lang="en-US" b="0" i="1" smtClean="0">
                            <a:latin typeface="Cambria Math" panose="02040503050406030204" pitchFamily="18" charset="0"/>
                          </a:rPr>
                          <m:t>2</m:t>
                        </m:r>
                      </m:sub>
                      <m:sup>
                        <m:r>
                          <a:rPr lang="en-US" b="0" i="1" smtClean="0">
                            <a:latin typeface="Cambria Math" panose="02040503050406030204" pitchFamily="18" charset="0"/>
                          </a:rPr>
                          <m:t>3</m:t>
                        </m:r>
                      </m:sup>
                    </m:sSubSup>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1</m:t>
                        </m:r>
                      </m:sub>
                    </m:s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2</m:t>
                        </m:r>
                      </m:sub>
                    </m:sSub>
                  </m:oMath>
                </a14:m>
                <a:r>
                  <a:rPr lang="en-US" dirty="0"/>
                  <a:t>, the total differential is</a:t>
                </a:r>
              </a:p>
              <a:p>
                <a:pPr marL="0" indent="0">
                  <a:lnSpc>
                    <a:spcPct val="100000"/>
                  </a:lnSpc>
                  <a:buNone/>
                </a:pPr>
                <a:r>
                  <a:rPr lang="en-US" dirty="0"/>
                  <a:t>	</a:t>
                </a:r>
                <a14:m>
                  <m:oMath xmlns:m="http://schemas.openxmlformats.org/officeDocument/2006/math">
                    <m:r>
                      <a:rPr lang="en-US" i="1">
                        <a:latin typeface="Cambria Math" panose="02040503050406030204" pitchFamily="18" charset="0"/>
                      </a:rPr>
                      <m:t>𝑑𝑈</m:t>
                    </m:r>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𝑈</m:t>
                        </m:r>
                      </m:e>
                      <m:sub>
                        <m:r>
                          <a:rPr lang="en-US" i="1">
                            <a:latin typeface="Cambria Math" panose="02040503050406030204" pitchFamily="18" charset="0"/>
                          </a:rPr>
                          <m:t>1</m:t>
                        </m:r>
                      </m:sub>
                    </m:sSub>
                    <m:r>
                      <a:rPr lang="en-US" i="1">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1</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𝑈</m:t>
                        </m:r>
                      </m:e>
                      <m:sub>
                        <m:r>
                          <a:rPr lang="en-US" i="1">
                            <a:latin typeface="Cambria Math" panose="02040503050406030204" pitchFamily="18" charset="0"/>
                          </a:rPr>
                          <m:t>2</m:t>
                        </m:r>
                      </m:sub>
                    </m:sSub>
                    <m:r>
                      <a:rPr lang="en-US" i="1">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2</m:t>
                        </m:r>
                      </m:sub>
                    </m:sSub>
                    <m:r>
                      <a:rPr lang="en-US" i="1">
                        <a:latin typeface="Cambria Math" panose="02040503050406030204" pitchFamily="18" charset="0"/>
                      </a:rPr>
                      <m:t>=</m:t>
                    </m:r>
                    <m:d>
                      <m:dPr>
                        <m:ctrlPr>
                          <a:rPr lang="en-US" b="0" i="1" smtClean="0">
                            <a:latin typeface="Cambria Math" panose="02040503050406030204" pitchFamily="18" charset="0"/>
                          </a:rPr>
                        </m:ctrlPr>
                      </m:dPr>
                      <m:e>
                        <m:r>
                          <a:rPr lang="en-US" b="0" i="1" smtClean="0">
                            <a:latin typeface="Cambria Math" panose="02040503050406030204" pitchFamily="18" charset="0"/>
                          </a:rPr>
                          <m:t>2</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1</m:t>
                            </m:r>
                          </m:sub>
                        </m:sSub>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2</m:t>
                            </m:r>
                          </m:sub>
                        </m:sSub>
                      </m:e>
                    </m:d>
                    <m:r>
                      <a:rPr lang="en-US" i="1">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1</m:t>
                        </m:r>
                      </m:sub>
                    </m:sSub>
                    <m:r>
                      <a:rPr lang="en-US" i="1">
                        <a:latin typeface="Cambria Math" panose="02040503050406030204" pitchFamily="18" charset="0"/>
                      </a:rPr>
                      <m:t>+</m:t>
                    </m:r>
                    <m:d>
                      <m:dPr>
                        <m:ctrlPr>
                          <a:rPr lang="en-US" b="0" i="1" smtClean="0">
                            <a:latin typeface="Cambria Math" panose="02040503050406030204" pitchFamily="18" charset="0"/>
                          </a:rPr>
                        </m:ctrlPr>
                      </m:dPr>
                      <m:e>
                        <m:r>
                          <a:rPr lang="en-US" b="0" i="1" smtClean="0">
                            <a:latin typeface="Cambria Math" panose="02040503050406030204" pitchFamily="18" charset="0"/>
                          </a:rPr>
                          <m:t>3</m:t>
                        </m:r>
                        <m:sSubSup>
                          <m:sSubSupPr>
                            <m:ctrlPr>
                              <a:rPr lang="en-US" i="1">
                                <a:latin typeface="Cambria Math" panose="02040503050406030204" pitchFamily="18" charset="0"/>
                              </a:rPr>
                            </m:ctrlPr>
                          </m:sSubSupPr>
                          <m:e>
                            <m:r>
                              <a:rPr lang="en-US" i="1">
                                <a:latin typeface="Cambria Math" panose="02040503050406030204" pitchFamily="18" charset="0"/>
                              </a:rPr>
                              <m:t>𝑥</m:t>
                            </m:r>
                          </m:e>
                          <m:sub>
                            <m:r>
                              <a:rPr lang="en-US" i="1">
                                <a:latin typeface="Cambria Math" panose="02040503050406030204" pitchFamily="18" charset="0"/>
                              </a:rPr>
                              <m:t>2</m:t>
                            </m:r>
                          </m:sub>
                          <m:sup>
                            <m:r>
                              <a:rPr lang="en-US" b="0" i="1" smtClean="0">
                                <a:latin typeface="Cambria Math" panose="02040503050406030204" pitchFamily="18" charset="0"/>
                              </a:rPr>
                              <m:t>2</m:t>
                            </m:r>
                          </m:sup>
                        </m:sSubSup>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1</m:t>
                            </m:r>
                          </m:sub>
                        </m:sSub>
                      </m:e>
                    </m:d>
                    <m:r>
                      <a:rPr lang="en-US" i="1">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2</m:t>
                        </m:r>
                      </m:sub>
                    </m:sSub>
                    <m:r>
                      <a:rPr lang="en-US" b="0" i="1" smtClean="0">
                        <a:latin typeface="Cambria Math" panose="02040503050406030204" pitchFamily="18" charset="0"/>
                      </a:rPr>
                      <m:t>.</m:t>
                    </m:r>
                  </m:oMath>
                </a14:m>
                <a:endParaRPr lang="en-US" dirty="0"/>
              </a:p>
              <a:p>
                <a:pPr>
                  <a:lnSpc>
                    <a:spcPct val="100000"/>
                  </a:lnSpc>
                </a:pPr>
                <a:r>
                  <a:rPr lang="en-US" dirty="0"/>
                  <a:t>Given </a:t>
                </a:r>
                <a14:m>
                  <m:oMath xmlns:m="http://schemas.openxmlformats.org/officeDocument/2006/math">
                    <m:r>
                      <a:rPr lang="en-US" i="1">
                        <a:latin typeface="Cambria Math" panose="02040503050406030204" pitchFamily="18" charset="0"/>
                      </a:rPr>
                      <m:t>𝑈</m:t>
                    </m:r>
                    <m:d>
                      <m:dPr>
                        <m:ctrlPr>
                          <a:rPr lang="en-US" i="1">
                            <a:latin typeface="Cambria Math" panose="02040503050406030204" pitchFamily="18" charset="0"/>
                          </a:rPr>
                        </m:ctrlPr>
                      </m:dPr>
                      <m:e>
                        <m:r>
                          <a:rPr lang="en-US" b="0" i="1" smtClean="0">
                            <a:latin typeface="Cambria Math" panose="02040503050406030204" pitchFamily="18" charset="0"/>
                          </a:rPr>
                          <m:t>𝑥</m:t>
                        </m:r>
                        <m:r>
                          <a:rPr lang="en-US" b="0" i="1" smtClean="0">
                            <a:latin typeface="Cambria Math" panose="02040503050406030204" pitchFamily="18" charset="0"/>
                          </a:rPr>
                          <m:t>,</m:t>
                        </m:r>
                        <m:r>
                          <a:rPr lang="en-US" b="0" i="1" smtClean="0">
                            <a:latin typeface="Cambria Math" panose="02040503050406030204" pitchFamily="18" charset="0"/>
                          </a:rPr>
                          <m:t>𝑦</m:t>
                        </m:r>
                      </m:e>
                    </m:d>
                    <m:r>
                      <a:rPr lang="en-US" i="1">
                        <a:latin typeface="Cambria Math" panose="02040503050406030204" pitchFamily="18" charset="0"/>
                      </a:rPr>
                      <m:t>=</m:t>
                    </m:r>
                    <m:r>
                      <a:rPr lang="en-US" i="1" smtClean="0">
                        <a:latin typeface="Cambria Math" panose="02040503050406030204" pitchFamily="18" charset="0"/>
                      </a:rPr>
                      <m:t>(</m:t>
                    </m:r>
                    <m:r>
                      <a:rPr lang="en-US" b="0" i="1" smtClean="0">
                        <a:latin typeface="Cambria Math" panose="02040503050406030204" pitchFamily="18" charset="0"/>
                      </a:rPr>
                      <m:t>5</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𝑥</m:t>
                        </m:r>
                      </m:e>
                      <m:sup>
                        <m:r>
                          <a:rPr lang="en-US" b="0" i="1" smtClean="0">
                            <a:latin typeface="Cambria Math" panose="02040503050406030204" pitchFamily="18" charset="0"/>
                          </a:rPr>
                          <m:t>2</m:t>
                        </m:r>
                      </m:sup>
                    </m:sSup>
                    <m:r>
                      <a:rPr lang="en-US" b="0" i="1" smtClean="0">
                        <a:latin typeface="Cambria Math" panose="02040503050406030204" pitchFamily="18" charset="0"/>
                      </a:rPr>
                      <m:t>+7</m:t>
                    </m:r>
                    <m:r>
                      <a:rPr lang="en-US" b="0" i="1" smtClean="0">
                        <a:latin typeface="Cambria Math" panose="02040503050406030204" pitchFamily="18" charset="0"/>
                      </a:rPr>
                      <m:t>𝑦</m:t>
                    </m:r>
                    <m:r>
                      <a:rPr lang="en-US" b="0" i="1" smtClean="0">
                        <a:latin typeface="Cambria Math" panose="02040503050406030204" pitchFamily="18" charset="0"/>
                      </a:rPr>
                      <m:t>)(2</m:t>
                    </m:r>
                    <m:r>
                      <a:rPr lang="en-US" b="0" i="1" smtClean="0">
                        <a:latin typeface="Cambria Math" panose="02040503050406030204" pitchFamily="18" charset="0"/>
                      </a:rPr>
                      <m:t>𝑥</m:t>
                    </m:r>
                    <m:r>
                      <a:rPr lang="en-US" b="0" i="1" smtClean="0">
                        <a:latin typeface="Cambria Math" panose="02040503050406030204" pitchFamily="18" charset="0"/>
                      </a:rPr>
                      <m:t>−4</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𝑦</m:t>
                        </m:r>
                      </m:e>
                      <m:sup>
                        <m:r>
                          <a:rPr lang="en-US" b="0" i="1" smtClean="0">
                            <a:latin typeface="Cambria Math" panose="02040503050406030204" pitchFamily="18" charset="0"/>
                          </a:rPr>
                          <m:t>3</m:t>
                        </m:r>
                      </m:sup>
                    </m:sSup>
                    <m:r>
                      <a:rPr lang="en-US" b="0" i="1" smtClean="0">
                        <a:latin typeface="Cambria Math" panose="02040503050406030204" pitchFamily="18" charset="0"/>
                      </a:rPr>
                      <m:t>)</m:t>
                    </m:r>
                  </m:oMath>
                </a14:m>
                <a:r>
                  <a:rPr lang="en-US" dirty="0"/>
                  <a:t>, the total differential is</a:t>
                </a:r>
              </a:p>
              <a:p>
                <a:pPr marL="0" indent="0">
                  <a:lnSpc>
                    <a:spcPct val="100000"/>
                  </a:lnSpc>
                  <a:buNone/>
                </a:pPr>
                <a:r>
                  <a:rPr lang="en-US" dirty="0"/>
                  <a:t>	</a:t>
                </a:r>
                <a14:m>
                  <m:oMath xmlns:m="http://schemas.openxmlformats.org/officeDocument/2006/math">
                    <m:r>
                      <a:rPr lang="en-US" i="1">
                        <a:latin typeface="Cambria Math" panose="02040503050406030204" pitchFamily="18" charset="0"/>
                      </a:rPr>
                      <m:t>𝑑𝑈</m:t>
                    </m:r>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𝑈</m:t>
                        </m:r>
                      </m:e>
                      <m:sub>
                        <m:r>
                          <a:rPr lang="en-US" b="0" i="1" smtClean="0">
                            <a:latin typeface="Cambria Math" panose="02040503050406030204" pitchFamily="18" charset="0"/>
                          </a:rPr>
                          <m:t>𝑥</m:t>
                        </m:r>
                      </m:sub>
                    </m:sSub>
                    <m:r>
                      <a:rPr lang="en-US" i="1">
                        <a:latin typeface="Cambria Math" panose="02040503050406030204" pitchFamily="18" charset="0"/>
                      </a:rPr>
                      <m:t>𝑑</m:t>
                    </m:r>
                    <m:r>
                      <a:rPr lang="en-US" b="0" i="1" smtClean="0">
                        <a:latin typeface="Cambria Math" panose="02040503050406030204" pitchFamily="18" charset="0"/>
                      </a:rPr>
                      <m:t>𝑥</m:t>
                    </m:r>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𝑈</m:t>
                        </m:r>
                      </m:e>
                      <m:sub>
                        <m:r>
                          <a:rPr lang="en-US" b="0" i="1" smtClean="0">
                            <a:latin typeface="Cambria Math" panose="02040503050406030204" pitchFamily="18" charset="0"/>
                          </a:rPr>
                          <m:t>𝑦</m:t>
                        </m:r>
                      </m:sub>
                    </m:sSub>
                    <m:r>
                      <a:rPr lang="en-US" i="1">
                        <a:latin typeface="Cambria Math" panose="02040503050406030204" pitchFamily="18" charset="0"/>
                      </a:rPr>
                      <m:t>𝑑</m:t>
                    </m:r>
                    <m:r>
                      <a:rPr lang="en-US" b="0" i="1" smtClean="0">
                        <a:latin typeface="Cambria Math" panose="02040503050406030204" pitchFamily="18" charset="0"/>
                      </a:rPr>
                      <m:t>𝑦</m:t>
                    </m:r>
                    <m:r>
                      <a:rPr lang="en-US" i="1">
                        <a:latin typeface="Cambria Math" panose="02040503050406030204" pitchFamily="18" charset="0"/>
                      </a:rPr>
                      <m:t>=</m:t>
                    </m:r>
                  </m:oMath>
                </a14:m>
                <a:endParaRPr lang="en-US" dirty="0"/>
              </a:p>
              <a:p>
                <a:pPr>
                  <a:lnSpc>
                    <a:spcPct val="100000"/>
                  </a:lnSpc>
                </a:pPr>
                <a:r>
                  <a:rPr lang="en-US" dirty="0"/>
                  <a:t>Given </a:t>
                </a:r>
                <a14:m>
                  <m:oMath xmlns:m="http://schemas.openxmlformats.org/officeDocument/2006/math">
                    <m:r>
                      <a:rPr lang="en-US" i="1">
                        <a:latin typeface="Cambria Math" panose="02040503050406030204" pitchFamily="18" charset="0"/>
                      </a:rPr>
                      <m:t>𝑈</m:t>
                    </m:r>
                    <m:d>
                      <m:dPr>
                        <m:ctrlPr>
                          <a:rPr lang="en-US" i="1">
                            <a:latin typeface="Cambria Math" panose="02040503050406030204" pitchFamily="18" charset="0"/>
                          </a:rPr>
                        </m:ctrlPr>
                      </m:dPr>
                      <m:e>
                        <m:r>
                          <a:rPr lang="en-US" b="0" i="1" smtClean="0">
                            <a:latin typeface="Cambria Math" panose="02040503050406030204" pitchFamily="18" charset="0"/>
                          </a:rPr>
                          <m:t>𝑥</m:t>
                        </m:r>
                        <m:r>
                          <a:rPr lang="en-US" i="1">
                            <a:latin typeface="Cambria Math" panose="02040503050406030204" pitchFamily="18" charset="0"/>
                          </a:rPr>
                          <m:t>,</m:t>
                        </m:r>
                        <m:r>
                          <a:rPr lang="en-US" b="0" i="1" smtClean="0">
                            <a:latin typeface="Cambria Math" panose="02040503050406030204" pitchFamily="18" charset="0"/>
                          </a:rPr>
                          <m:t>𝑦</m:t>
                        </m:r>
                      </m:e>
                    </m:d>
                    <m:r>
                      <a:rPr lang="en-US" i="1">
                        <a:latin typeface="Cambria Math" panose="02040503050406030204" pitchFamily="18" charset="0"/>
                      </a:rPr>
                      <m:t>=</m:t>
                    </m:r>
                    <m:sSup>
                      <m:sSupPr>
                        <m:ctrlPr>
                          <a:rPr lang="en-US" i="1" smtClean="0">
                            <a:latin typeface="Cambria Math" panose="02040503050406030204" pitchFamily="18" charset="0"/>
                          </a:rPr>
                        </m:ctrlPr>
                      </m:sSupPr>
                      <m:e>
                        <m:r>
                          <a:rPr lang="en-US" i="1">
                            <a:latin typeface="Cambria Math" panose="02040503050406030204" pitchFamily="18" charset="0"/>
                          </a:rPr>
                          <m:t>(</m:t>
                        </m:r>
                        <m:r>
                          <a:rPr lang="en-US" i="1">
                            <a:latin typeface="Cambria Math" panose="02040503050406030204" pitchFamily="18" charset="0"/>
                          </a:rPr>
                          <m:t>𝑥</m:t>
                        </m:r>
                        <m:r>
                          <a:rPr lang="en-US" i="1">
                            <a:latin typeface="Cambria Math" panose="02040503050406030204" pitchFamily="18" charset="0"/>
                          </a:rPr>
                          <m:t>−3</m:t>
                        </m:r>
                        <m:r>
                          <a:rPr lang="en-US" i="1">
                            <a:latin typeface="Cambria Math" panose="02040503050406030204" pitchFamily="18" charset="0"/>
                          </a:rPr>
                          <m:t>𝑦</m:t>
                        </m:r>
                        <m:r>
                          <a:rPr lang="en-US" i="1">
                            <a:latin typeface="Cambria Math" panose="02040503050406030204" pitchFamily="18" charset="0"/>
                          </a:rPr>
                          <m:t>)</m:t>
                        </m:r>
                      </m:e>
                      <m:sup>
                        <m:r>
                          <a:rPr lang="en-US" b="0" i="1" smtClean="0">
                            <a:latin typeface="Cambria Math" panose="02040503050406030204" pitchFamily="18" charset="0"/>
                          </a:rPr>
                          <m:t>3</m:t>
                        </m:r>
                      </m:sup>
                    </m:sSup>
                  </m:oMath>
                </a14:m>
                <a:r>
                  <a:rPr lang="en-US" dirty="0"/>
                  <a:t>, the total differential is</a:t>
                </a:r>
              </a:p>
              <a:p>
                <a:pPr marL="0" indent="0">
                  <a:lnSpc>
                    <a:spcPct val="100000"/>
                  </a:lnSpc>
                  <a:buNone/>
                </a:pPr>
                <a:r>
                  <a:rPr lang="en-US" dirty="0"/>
                  <a:t>	</a:t>
                </a:r>
                <a14:m>
                  <m:oMath xmlns:m="http://schemas.openxmlformats.org/officeDocument/2006/math">
                    <m:r>
                      <a:rPr lang="en-US" i="1">
                        <a:latin typeface="Cambria Math" panose="02040503050406030204" pitchFamily="18" charset="0"/>
                      </a:rPr>
                      <m:t>𝑑𝑈</m:t>
                    </m:r>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𝑈</m:t>
                        </m:r>
                      </m:e>
                      <m:sub>
                        <m:r>
                          <a:rPr lang="en-US" i="1">
                            <a:latin typeface="Cambria Math" panose="02040503050406030204" pitchFamily="18" charset="0"/>
                          </a:rPr>
                          <m:t>𝑥</m:t>
                        </m:r>
                      </m:sub>
                    </m:sSub>
                    <m:r>
                      <a:rPr lang="en-US" i="1">
                        <a:latin typeface="Cambria Math" panose="02040503050406030204" pitchFamily="18" charset="0"/>
                      </a:rPr>
                      <m:t>𝑑𝑥</m:t>
                    </m:r>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𝑈</m:t>
                        </m:r>
                      </m:e>
                      <m:sub>
                        <m:r>
                          <a:rPr lang="en-US" i="1">
                            <a:latin typeface="Cambria Math" panose="02040503050406030204" pitchFamily="18" charset="0"/>
                          </a:rPr>
                          <m:t>𝑦</m:t>
                        </m:r>
                      </m:sub>
                    </m:sSub>
                    <m:r>
                      <a:rPr lang="en-US" i="1">
                        <a:latin typeface="Cambria Math" panose="02040503050406030204" pitchFamily="18" charset="0"/>
                      </a:rPr>
                      <m:t>𝑑𝑦</m:t>
                    </m:r>
                    <m:r>
                      <a:rPr lang="en-US" i="1">
                        <a:latin typeface="Cambria Math" panose="02040503050406030204" pitchFamily="18" charset="0"/>
                      </a:rPr>
                      <m:t>=</m:t>
                    </m:r>
                  </m:oMath>
                </a14:m>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t="-2241"/>
                </a:stretch>
              </a:blipFill>
            </p:spPr>
            <p:txBody>
              <a:bodyPr/>
              <a:lstStyle/>
              <a:p>
                <a:r>
                  <a:rPr lang="en-US">
                    <a:noFill/>
                  </a:rPr>
                  <a:t> </a:t>
                </a:r>
              </a:p>
            </p:txBody>
          </p:sp>
        </mc:Fallback>
      </mc:AlternateContent>
    </p:spTree>
    <p:extLst>
      <p:ext uri="{BB962C8B-B14F-4D97-AF65-F5344CB8AC3E}">
        <p14:creationId xmlns:p14="http://schemas.microsoft.com/office/powerpoint/2010/main" val="5839095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Rules of Differentials</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a:lnSpc>
                    <a:spcPct val="100000"/>
                  </a:lnSpc>
                </a:pPr>
                <a:r>
                  <a:rPr lang="en-US" dirty="0"/>
                  <a:t>Let </a:t>
                </a:r>
                <a14:m>
                  <m:oMath xmlns:m="http://schemas.openxmlformats.org/officeDocument/2006/math">
                    <m:r>
                      <a:rPr lang="en-US" b="0" i="1" smtClean="0">
                        <a:latin typeface="Cambria Math" panose="02040503050406030204" pitchFamily="18" charset="0"/>
                      </a:rPr>
                      <m:t>𝑘</m:t>
                    </m:r>
                  </m:oMath>
                </a14:m>
                <a:r>
                  <a:rPr lang="en-US" dirty="0"/>
                  <a:t> be a constant, and </a:t>
                </a:r>
                <a14:m>
                  <m:oMath xmlns:m="http://schemas.openxmlformats.org/officeDocument/2006/math">
                    <m:r>
                      <a:rPr lang="en-US" b="0" i="1" smtClean="0">
                        <a:latin typeface="Cambria Math" panose="02040503050406030204" pitchFamily="18" charset="0"/>
                      </a:rPr>
                      <m:t>𝑢</m:t>
                    </m:r>
                  </m:oMath>
                </a14:m>
                <a:r>
                  <a:rPr lang="en-US" dirty="0"/>
                  <a:t> and </a:t>
                </a:r>
                <a14:m>
                  <m:oMath xmlns:m="http://schemas.openxmlformats.org/officeDocument/2006/math">
                    <m:r>
                      <a:rPr lang="en-US" b="0" i="1" smtClean="0">
                        <a:latin typeface="Cambria Math" panose="02040503050406030204" pitchFamily="18" charset="0"/>
                      </a:rPr>
                      <m:t>𝑣</m:t>
                    </m:r>
                  </m:oMath>
                </a14:m>
                <a:r>
                  <a:rPr lang="en-US" dirty="0"/>
                  <a:t> be two functions of the variables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1</m:t>
                        </m:r>
                      </m:sub>
                    </m:sSub>
                  </m:oMath>
                </a14:m>
                <a:r>
                  <a:rPr lang="en-US" dirty="0"/>
                  <a:t> and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oMath>
                </a14:m>
                <a:r>
                  <a:rPr lang="en-US" dirty="0"/>
                  <a:t>. Then the following rules are valid:</a:t>
                </a:r>
              </a:p>
              <a:p>
                <a:pPr>
                  <a:lnSpc>
                    <a:spcPct val="100000"/>
                  </a:lnSpc>
                </a:pPr>
                <a:r>
                  <a:rPr lang="en-US" b="1" dirty="0"/>
                  <a:t>Rule I</a:t>
                </a:r>
                <a:r>
                  <a:rPr lang="en-US" dirty="0"/>
                  <a:t>: 	</a:t>
                </a:r>
                <a14:m>
                  <m:oMath xmlns:m="http://schemas.openxmlformats.org/officeDocument/2006/math">
                    <m:r>
                      <a:rPr lang="en-US" b="0" i="1" smtClean="0">
                        <a:latin typeface="Cambria Math" panose="02040503050406030204" pitchFamily="18" charset="0"/>
                      </a:rPr>
                      <m:t>𝑑𝑘</m:t>
                    </m:r>
                    <m:r>
                      <a:rPr lang="en-US" b="0" i="1" smtClean="0">
                        <a:latin typeface="Cambria Math" panose="02040503050406030204" pitchFamily="18" charset="0"/>
                      </a:rPr>
                      <m:t>=0</m:t>
                    </m:r>
                  </m:oMath>
                </a14:m>
                <a:r>
                  <a:rPr lang="en-US" dirty="0"/>
                  <a:t>				[Constant-function rule]</a:t>
                </a:r>
              </a:p>
              <a:p>
                <a:pPr>
                  <a:lnSpc>
                    <a:spcPct val="100000"/>
                  </a:lnSpc>
                </a:pPr>
                <a:r>
                  <a:rPr lang="en-US" b="1" dirty="0"/>
                  <a:t>Rule II</a:t>
                </a:r>
                <a:r>
                  <a:rPr lang="en-US" dirty="0"/>
                  <a:t>:	</a:t>
                </a:r>
                <a14:m>
                  <m:oMath xmlns:m="http://schemas.openxmlformats.org/officeDocument/2006/math">
                    <m:r>
                      <a:rPr lang="en-US" i="1">
                        <a:latin typeface="Cambria Math" panose="02040503050406030204" pitchFamily="18" charset="0"/>
                      </a:rPr>
                      <m:t>𝑑</m:t>
                    </m:r>
                    <m:r>
                      <a:rPr lang="en-US" b="0" i="1" smtClean="0">
                        <a:latin typeface="Cambria Math" panose="02040503050406030204" pitchFamily="18" charset="0"/>
                      </a:rPr>
                      <m:t>(</m:t>
                    </m:r>
                    <m:r>
                      <a:rPr lang="en-US" b="0" i="1" smtClean="0">
                        <a:latin typeface="Cambria Math" panose="02040503050406030204" pitchFamily="18" charset="0"/>
                      </a:rPr>
                      <m:t>𝑐</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𝑢</m:t>
                        </m:r>
                      </m:e>
                      <m:sup>
                        <m:r>
                          <a:rPr lang="en-US" b="0" i="1" smtClean="0">
                            <a:latin typeface="Cambria Math" panose="02040503050406030204" pitchFamily="18" charset="0"/>
                          </a:rPr>
                          <m:t>𝑛</m:t>
                        </m:r>
                      </m:sup>
                    </m:sSup>
                    <m:r>
                      <a:rPr lang="en-US" b="0" i="1" smtClean="0">
                        <a:latin typeface="Cambria Math" panose="02040503050406030204" pitchFamily="18" charset="0"/>
                      </a:rPr>
                      <m:t>)</m:t>
                    </m:r>
                    <m:r>
                      <a:rPr lang="en-US" i="1">
                        <a:latin typeface="Cambria Math" panose="02040503050406030204" pitchFamily="18" charset="0"/>
                      </a:rPr>
                      <m:t>=</m:t>
                    </m:r>
                    <m:r>
                      <a:rPr lang="en-US" i="1">
                        <a:latin typeface="Cambria Math" panose="02040503050406030204" pitchFamily="18" charset="0"/>
                      </a:rPr>
                      <m:t>𝑐𝑛</m:t>
                    </m:r>
                    <m:sSup>
                      <m:sSupPr>
                        <m:ctrlPr>
                          <a:rPr lang="en-US" i="1">
                            <a:latin typeface="Cambria Math" panose="02040503050406030204" pitchFamily="18" charset="0"/>
                          </a:rPr>
                        </m:ctrlPr>
                      </m:sSupPr>
                      <m:e>
                        <m:r>
                          <a:rPr lang="en-US" i="1">
                            <a:latin typeface="Cambria Math" panose="02040503050406030204" pitchFamily="18" charset="0"/>
                          </a:rPr>
                          <m:t>𝑢</m:t>
                        </m:r>
                      </m:e>
                      <m:sup>
                        <m:r>
                          <a:rPr lang="en-US" i="1">
                            <a:latin typeface="Cambria Math" panose="02040503050406030204" pitchFamily="18" charset="0"/>
                          </a:rPr>
                          <m:t>𝑛</m:t>
                        </m:r>
                        <m:r>
                          <a:rPr lang="en-US" b="0" i="1" smtClean="0">
                            <a:latin typeface="Cambria Math" panose="02040503050406030204" pitchFamily="18" charset="0"/>
                          </a:rPr>
                          <m:t>−1</m:t>
                        </m:r>
                      </m:sup>
                    </m:sSup>
                    <m:r>
                      <a:rPr lang="en-US" b="0" i="1" smtClean="0">
                        <a:latin typeface="Cambria Math" panose="02040503050406030204" pitchFamily="18" charset="0"/>
                      </a:rPr>
                      <m:t>𝑑𝑢</m:t>
                    </m:r>
                  </m:oMath>
                </a14:m>
                <a:r>
                  <a:rPr lang="en-US" dirty="0"/>
                  <a:t>		[Power-function rule]</a:t>
                </a:r>
              </a:p>
              <a:p>
                <a:pPr>
                  <a:lnSpc>
                    <a:spcPct val="100000"/>
                  </a:lnSpc>
                </a:pPr>
                <a:r>
                  <a:rPr lang="en-US" b="1" dirty="0"/>
                  <a:t>Rule III</a:t>
                </a:r>
                <a:r>
                  <a:rPr lang="en-US" dirty="0"/>
                  <a:t>:	</a:t>
                </a:r>
                <a14:m>
                  <m:oMath xmlns:m="http://schemas.openxmlformats.org/officeDocument/2006/math">
                    <m:r>
                      <a:rPr lang="en-US" b="0" i="1" smtClean="0">
                        <a:latin typeface="Cambria Math" panose="02040503050406030204" pitchFamily="18" charset="0"/>
                      </a:rPr>
                      <m:t>𝑑</m:t>
                    </m:r>
                    <m:d>
                      <m:dPr>
                        <m:ctrlPr>
                          <a:rPr lang="en-US" b="0" i="1" smtClean="0">
                            <a:latin typeface="Cambria Math" panose="02040503050406030204" pitchFamily="18" charset="0"/>
                          </a:rPr>
                        </m:ctrlPr>
                      </m:dPr>
                      <m:e>
                        <m:r>
                          <a:rPr lang="en-US" b="0" i="1" smtClean="0">
                            <a:latin typeface="Cambria Math" panose="02040503050406030204" pitchFamily="18" charset="0"/>
                          </a:rPr>
                          <m:t>𝑢</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𝑣</m:t>
                        </m:r>
                      </m:e>
                    </m:d>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𝑑𝑢</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𝑑𝑣</m:t>
                    </m:r>
                  </m:oMath>
                </a14:m>
                <a:r>
                  <a:rPr lang="en-US" dirty="0"/>
                  <a:t>		[Sum-difference rule]</a:t>
                </a:r>
              </a:p>
              <a:p>
                <a:pPr>
                  <a:lnSpc>
                    <a:spcPct val="100000"/>
                  </a:lnSpc>
                </a:pPr>
                <a:r>
                  <a:rPr lang="en-US" b="1" dirty="0"/>
                  <a:t>Rule IV</a:t>
                </a:r>
                <a:r>
                  <a:rPr lang="en-US" dirty="0"/>
                  <a:t>: 	</a:t>
                </a:r>
                <a14:m>
                  <m:oMath xmlns:m="http://schemas.openxmlformats.org/officeDocument/2006/math">
                    <m:r>
                      <a:rPr lang="en-US" b="0" i="1" smtClean="0">
                        <a:latin typeface="Cambria Math" panose="02040503050406030204" pitchFamily="18" charset="0"/>
                      </a:rPr>
                      <m:t>𝑑</m:t>
                    </m:r>
                    <m:d>
                      <m:dPr>
                        <m:ctrlPr>
                          <a:rPr lang="en-US" b="0" i="1" smtClean="0">
                            <a:latin typeface="Cambria Math" panose="02040503050406030204" pitchFamily="18" charset="0"/>
                          </a:rPr>
                        </m:ctrlPr>
                      </m:dPr>
                      <m:e>
                        <m:r>
                          <a:rPr lang="en-US" b="0" i="1" smtClean="0">
                            <a:latin typeface="Cambria Math" panose="02040503050406030204" pitchFamily="18" charset="0"/>
                          </a:rPr>
                          <m:t>𝑢𝑣</m:t>
                        </m:r>
                      </m:e>
                    </m:d>
                    <m:r>
                      <a:rPr lang="en-US" b="0" i="1" smtClean="0">
                        <a:latin typeface="Cambria Math" panose="02040503050406030204" pitchFamily="18" charset="0"/>
                      </a:rPr>
                      <m:t>=</m:t>
                    </m:r>
                    <m:r>
                      <a:rPr lang="en-US" b="0" i="1" smtClean="0">
                        <a:latin typeface="Cambria Math" panose="02040503050406030204" pitchFamily="18" charset="0"/>
                      </a:rPr>
                      <m:t>𝑣</m:t>
                    </m:r>
                    <m:r>
                      <a:rPr lang="en-US" b="0" i="1" smtClean="0">
                        <a:latin typeface="Cambria Math" panose="02040503050406030204" pitchFamily="18" charset="0"/>
                      </a:rPr>
                      <m:t> </m:t>
                    </m:r>
                    <m:r>
                      <a:rPr lang="en-US" b="0" i="1" smtClean="0">
                        <a:latin typeface="Cambria Math" panose="02040503050406030204" pitchFamily="18" charset="0"/>
                      </a:rPr>
                      <m:t>𝑑𝑢</m:t>
                    </m:r>
                    <m:r>
                      <a:rPr lang="en-US" b="0" i="1" smtClean="0">
                        <a:latin typeface="Cambria Math" panose="02040503050406030204" pitchFamily="18" charset="0"/>
                      </a:rPr>
                      <m:t>+</m:t>
                    </m:r>
                    <m:r>
                      <a:rPr lang="en-US" b="0" i="1" smtClean="0">
                        <a:latin typeface="Cambria Math" panose="02040503050406030204" pitchFamily="18" charset="0"/>
                      </a:rPr>
                      <m:t>𝑢</m:t>
                    </m:r>
                    <m:r>
                      <a:rPr lang="en-US" b="0" i="1" smtClean="0">
                        <a:latin typeface="Cambria Math" panose="02040503050406030204" pitchFamily="18" charset="0"/>
                      </a:rPr>
                      <m:t> </m:t>
                    </m:r>
                    <m:r>
                      <a:rPr lang="en-US" b="0" i="1" smtClean="0">
                        <a:latin typeface="Cambria Math" panose="02040503050406030204" pitchFamily="18" charset="0"/>
                      </a:rPr>
                      <m:t>𝑑𝑣</m:t>
                    </m:r>
                  </m:oMath>
                </a14:m>
                <a:r>
                  <a:rPr lang="en-US" dirty="0"/>
                  <a:t>		[Product rule]</a:t>
                </a:r>
              </a:p>
              <a:p>
                <a:pPr>
                  <a:lnSpc>
                    <a:spcPct val="100000"/>
                  </a:lnSpc>
                </a:pPr>
                <a:r>
                  <a:rPr lang="en-US" b="1" dirty="0"/>
                  <a:t>Rule V</a:t>
                </a:r>
                <a:r>
                  <a:rPr lang="en-US" dirty="0"/>
                  <a:t>:	</a:t>
                </a:r>
                <a14:m>
                  <m:oMath xmlns:m="http://schemas.openxmlformats.org/officeDocument/2006/math">
                    <m:r>
                      <a:rPr lang="en-US" b="0" i="1" smtClean="0">
                        <a:latin typeface="Cambria Math" panose="02040503050406030204" pitchFamily="18" charset="0"/>
                      </a:rPr>
                      <m:t>𝑑</m:t>
                    </m:r>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r>
                              <a:rPr lang="en-US" b="0" i="1" smtClean="0">
                                <a:latin typeface="Cambria Math" panose="02040503050406030204" pitchFamily="18" charset="0"/>
                              </a:rPr>
                              <m:t>𝑢</m:t>
                            </m:r>
                          </m:num>
                          <m:den>
                            <m:r>
                              <a:rPr lang="en-US" b="0" i="1" smtClean="0">
                                <a:latin typeface="Cambria Math" panose="02040503050406030204" pitchFamily="18" charset="0"/>
                              </a:rPr>
                              <m:t>𝑣</m:t>
                            </m:r>
                          </m:den>
                        </m:f>
                      </m:e>
                    </m:d>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sSup>
                          <m:sSupPr>
                            <m:ctrlPr>
                              <a:rPr lang="en-US" b="0" i="1" smtClean="0">
                                <a:latin typeface="Cambria Math" panose="02040503050406030204" pitchFamily="18" charset="0"/>
                              </a:rPr>
                            </m:ctrlPr>
                          </m:sSupPr>
                          <m:e>
                            <m:r>
                              <a:rPr lang="en-US" b="0" i="1" smtClean="0">
                                <a:latin typeface="Cambria Math" panose="02040503050406030204" pitchFamily="18" charset="0"/>
                              </a:rPr>
                              <m:t>𝑣</m:t>
                            </m:r>
                          </m:e>
                          <m:sup>
                            <m:r>
                              <a:rPr lang="en-US" b="0" i="1" smtClean="0">
                                <a:latin typeface="Cambria Math" panose="02040503050406030204" pitchFamily="18" charset="0"/>
                              </a:rPr>
                              <m:t>2</m:t>
                            </m:r>
                          </m:sup>
                        </m:sSup>
                      </m:den>
                    </m:f>
                    <m:r>
                      <a:rPr lang="en-US" b="0" i="1" smtClean="0">
                        <a:latin typeface="Cambria Math" panose="02040503050406030204" pitchFamily="18" charset="0"/>
                      </a:rPr>
                      <m:t>(</m:t>
                    </m:r>
                    <m:r>
                      <a:rPr lang="en-US" b="0" i="1" smtClean="0">
                        <a:latin typeface="Cambria Math" panose="02040503050406030204" pitchFamily="18" charset="0"/>
                      </a:rPr>
                      <m:t>𝑣</m:t>
                    </m:r>
                    <m:r>
                      <a:rPr lang="en-US" b="0" i="1" smtClean="0">
                        <a:latin typeface="Cambria Math" panose="02040503050406030204" pitchFamily="18" charset="0"/>
                      </a:rPr>
                      <m:t> </m:t>
                    </m:r>
                    <m:r>
                      <a:rPr lang="en-US" b="0" i="1" smtClean="0">
                        <a:latin typeface="Cambria Math" panose="02040503050406030204" pitchFamily="18" charset="0"/>
                      </a:rPr>
                      <m:t>𝑑𝑢</m:t>
                    </m:r>
                    <m:r>
                      <a:rPr lang="en-US" b="0" i="1" smtClean="0">
                        <a:latin typeface="Cambria Math" panose="02040503050406030204" pitchFamily="18" charset="0"/>
                      </a:rPr>
                      <m:t>−</m:t>
                    </m:r>
                    <m:r>
                      <a:rPr lang="en-US" b="0" i="1" smtClean="0">
                        <a:latin typeface="Cambria Math" panose="02040503050406030204" pitchFamily="18" charset="0"/>
                      </a:rPr>
                      <m:t>𝑢</m:t>
                    </m:r>
                    <m:r>
                      <a:rPr lang="en-US" b="0" i="1" smtClean="0">
                        <a:latin typeface="Cambria Math" panose="02040503050406030204" pitchFamily="18" charset="0"/>
                      </a:rPr>
                      <m:t> </m:t>
                    </m:r>
                    <m:r>
                      <a:rPr lang="en-US" b="0" i="1" smtClean="0">
                        <a:latin typeface="Cambria Math" panose="02040503050406030204" pitchFamily="18" charset="0"/>
                      </a:rPr>
                      <m:t>𝑑𝑣</m:t>
                    </m:r>
                    <m:r>
                      <a:rPr lang="en-US" b="0" i="1" smtClean="0">
                        <a:latin typeface="Cambria Math" panose="02040503050406030204" pitchFamily="18" charset="0"/>
                      </a:rPr>
                      <m:t>)</m:t>
                    </m:r>
                  </m:oMath>
                </a14:m>
                <a:r>
                  <a:rPr lang="en-US" dirty="0"/>
                  <a:t>	[Quotient rule]</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t="-1261"/>
                </a:stretch>
              </a:blipFill>
            </p:spPr>
            <p:txBody>
              <a:bodyPr/>
              <a:lstStyle/>
              <a:p>
                <a:r>
                  <a:rPr lang="en-US">
                    <a:noFill/>
                  </a:rPr>
                  <a:t> </a:t>
                </a:r>
              </a:p>
            </p:txBody>
          </p:sp>
        </mc:Fallback>
      </mc:AlternateContent>
    </p:spTree>
    <p:extLst>
      <p:ext uri="{BB962C8B-B14F-4D97-AF65-F5344CB8AC3E}">
        <p14:creationId xmlns:p14="http://schemas.microsoft.com/office/powerpoint/2010/main" val="25096283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US" dirty="0"/>
                  <a:t>Given </a:t>
                </a:r>
                <a14:m>
                  <m:oMath xmlns:m="http://schemas.openxmlformats.org/officeDocument/2006/math">
                    <m:r>
                      <a:rPr lang="en-US" b="0" i="1" smtClean="0">
                        <a:latin typeface="Cambria Math" panose="02040503050406030204" pitchFamily="18" charset="0"/>
                      </a:rPr>
                      <m:t>𝑦</m:t>
                    </m:r>
                    <m:r>
                      <a:rPr lang="en-US" b="0" i="1" smtClean="0">
                        <a:latin typeface="Cambria Math" panose="02040503050406030204" pitchFamily="18" charset="0"/>
                      </a:rPr>
                      <m:t>=3</m:t>
                    </m:r>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𝑥</m:t>
                        </m:r>
                      </m:e>
                      <m:sub>
                        <m:r>
                          <a:rPr lang="en-US" b="0" i="1" smtClean="0">
                            <a:latin typeface="Cambria Math" panose="02040503050406030204" pitchFamily="18" charset="0"/>
                          </a:rPr>
                          <m:t>1</m:t>
                        </m:r>
                      </m:sub>
                      <m:sup>
                        <m:r>
                          <a:rPr lang="en-US" b="0" i="1" smtClean="0">
                            <a:latin typeface="Cambria Math" panose="02040503050406030204" pitchFamily="18" charset="0"/>
                          </a:rPr>
                          <m:t>2</m:t>
                        </m:r>
                      </m:sup>
                    </m:sSubSup>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1</m:t>
                        </m:r>
                      </m:sub>
                    </m:sSub>
                    <m:sSubSup>
                      <m:sSubSupPr>
                        <m:ctrlPr>
                          <a:rPr lang="en-US" i="1">
                            <a:latin typeface="Cambria Math" panose="02040503050406030204" pitchFamily="18" charset="0"/>
                          </a:rPr>
                        </m:ctrlPr>
                      </m:sSubSupPr>
                      <m:e>
                        <m:r>
                          <a:rPr lang="en-US" i="1">
                            <a:latin typeface="Cambria Math" panose="02040503050406030204" pitchFamily="18" charset="0"/>
                          </a:rPr>
                          <m:t>𝑥</m:t>
                        </m:r>
                      </m:e>
                      <m:sub>
                        <m:r>
                          <a:rPr lang="en-US" b="0" i="1" smtClean="0">
                            <a:latin typeface="Cambria Math" panose="02040503050406030204" pitchFamily="18" charset="0"/>
                          </a:rPr>
                          <m:t>2</m:t>
                        </m:r>
                      </m:sub>
                      <m:sup>
                        <m:r>
                          <a:rPr lang="en-US" i="1">
                            <a:latin typeface="Cambria Math" panose="02040503050406030204" pitchFamily="18" charset="0"/>
                          </a:rPr>
                          <m:t>2</m:t>
                        </m:r>
                      </m:sup>
                    </m:sSubSup>
                  </m:oMath>
                </a14:m>
                <a:r>
                  <a:rPr lang="en-US" dirty="0"/>
                  <a:t>, applying the rules we get</a:t>
                </a:r>
              </a:p>
              <a:p>
                <a:pPr marL="0" indent="0">
                  <a:buNone/>
                </a:pPr>
                <a:r>
                  <a:rPr lang="en-US" dirty="0"/>
                  <a:t>	</a:t>
                </a:r>
                <a14:m>
                  <m:oMath xmlns:m="http://schemas.openxmlformats.org/officeDocument/2006/math">
                    <m:r>
                      <a:rPr lang="en-US" b="0" i="1" smtClean="0">
                        <a:latin typeface="Cambria Math" panose="02040503050406030204" pitchFamily="18" charset="0"/>
                      </a:rPr>
                      <m:t>𝑑𝑦</m:t>
                    </m:r>
                    <m:r>
                      <a:rPr lang="en-US" b="0" i="1" smtClean="0">
                        <a:latin typeface="Cambria Math" panose="02040503050406030204" pitchFamily="18" charset="0"/>
                      </a:rPr>
                      <m:t>=</m:t>
                    </m:r>
                    <m:r>
                      <a:rPr lang="en-US" b="0" i="1" smtClean="0">
                        <a:latin typeface="Cambria Math" panose="02040503050406030204" pitchFamily="18" charset="0"/>
                      </a:rPr>
                      <m:t>𝑑</m:t>
                    </m:r>
                    <m:d>
                      <m:dPr>
                        <m:ctrlPr>
                          <a:rPr lang="en-US" b="0" i="1" smtClean="0">
                            <a:latin typeface="Cambria Math" panose="02040503050406030204" pitchFamily="18" charset="0"/>
                          </a:rPr>
                        </m:ctrlPr>
                      </m:dPr>
                      <m:e>
                        <m:r>
                          <a:rPr lang="en-US" i="1">
                            <a:latin typeface="Cambria Math" panose="02040503050406030204" pitchFamily="18" charset="0"/>
                          </a:rPr>
                          <m:t>3</m:t>
                        </m:r>
                        <m:sSubSup>
                          <m:sSubSupPr>
                            <m:ctrlPr>
                              <a:rPr lang="en-US" i="1">
                                <a:latin typeface="Cambria Math" panose="02040503050406030204" pitchFamily="18" charset="0"/>
                              </a:rPr>
                            </m:ctrlPr>
                          </m:sSubSupPr>
                          <m:e>
                            <m:r>
                              <a:rPr lang="en-US" i="1">
                                <a:latin typeface="Cambria Math" panose="02040503050406030204" pitchFamily="18" charset="0"/>
                              </a:rPr>
                              <m:t>𝑥</m:t>
                            </m:r>
                          </m:e>
                          <m:sub>
                            <m:r>
                              <a:rPr lang="en-US" i="1">
                                <a:latin typeface="Cambria Math" panose="02040503050406030204" pitchFamily="18" charset="0"/>
                              </a:rPr>
                              <m:t>1</m:t>
                            </m:r>
                          </m:sub>
                          <m:sup>
                            <m:r>
                              <a:rPr lang="en-US" i="1">
                                <a:latin typeface="Cambria Math" panose="02040503050406030204" pitchFamily="18" charset="0"/>
                              </a:rPr>
                              <m:t>2</m:t>
                            </m:r>
                          </m:sup>
                        </m:sSubSup>
                      </m:e>
                    </m:d>
                    <m:r>
                      <a:rPr lang="en-US" b="0" i="0" smtClean="0">
                        <a:latin typeface="Cambria Math" panose="02040503050406030204" pitchFamily="18" charset="0"/>
                      </a:rPr>
                      <m:t>+</m:t>
                    </m:r>
                    <m:r>
                      <a:rPr lang="en-US" i="1">
                        <a:latin typeface="Cambria Math" panose="02040503050406030204" pitchFamily="18" charset="0"/>
                      </a:rPr>
                      <m:t>𝑑</m:t>
                    </m:r>
                    <m:d>
                      <m:dPr>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1</m:t>
                            </m:r>
                          </m:sub>
                        </m:sSub>
                        <m:sSubSup>
                          <m:sSubSupPr>
                            <m:ctrlPr>
                              <a:rPr lang="en-US" i="1">
                                <a:latin typeface="Cambria Math" panose="02040503050406030204" pitchFamily="18" charset="0"/>
                              </a:rPr>
                            </m:ctrlPr>
                          </m:sSubSupPr>
                          <m:e>
                            <m:r>
                              <a:rPr lang="en-US" i="1">
                                <a:latin typeface="Cambria Math" panose="02040503050406030204" pitchFamily="18" charset="0"/>
                              </a:rPr>
                              <m:t>𝑥</m:t>
                            </m:r>
                          </m:e>
                          <m:sub>
                            <m:r>
                              <a:rPr lang="en-US" i="1">
                                <a:latin typeface="Cambria Math" panose="02040503050406030204" pitchFamily="18" charset="0"/>
                              </a:rPr>
                              <m:t>2</m:t>
                            </m:r>
                          </m:sub>
                          <m:sup>
                            <m:r>
                              <a:rPr lang="en-US" i="1">
                                <a:latin typeface="Cambria Math" panose="02040503050406030204" pitchFamily="18" charset="0"/>
                              </a:rPr>
                              <m:t>2</m:t>
                            </m:r>
                          </m:sup>
                        </m:sSubSup>
                      </m:e>
                    </m:d>
                  </m:oMath>
                </a14:m>
                <a:r>
                  <a:rPr lang="en-US" dirty="0"/>
                  <a:t>				[By Rule III]</a:t>
                </a:r>
              </a:p>
              <a:p>
                <a:pPr marL="0" indent="0">
                  <a:buNone/>
                </a:pPr>
                <a:r>
                  <a:rPr lang="en-US" dirty="0"/>
                  <a:t>	      </a:t>
                </a:r>
                <a14:m>
                  <m:oMath xmlns:m="http://schemas.openxmlformats.org/officeDocument/2006/math">
                    <m:r>
                      <a:rPr lang="en-US" i="1">
                        <a:latin typeface="Cambria Math" panose="02040503050406030204" pitchFamily="18" charset="0"/>
                      </a:rPr>
                      <m:t>=</m:t>
                    </m:r>
                    <m:r>
                      <a:rPr lang="en-US" b="0" i="1" smtClean="0">
                        <a:latin typeface="Cambria Math" panose="02040503050406030204" pitchFamily="18" charset="0"/>
                      </a:rPr>
                      <m:t>6</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1</m:t>
                        </m:r>
                      </m:sub>
                    </m:sSub>
                    <m:r>
                      <a:rPr lang="en-US" b="0" i="1" smtClean="0">
                        <a:latin typeface="Cambria Math" panose="02040503050406030204" pitchFamily="18" charset="0"/>
                      </a:rPr>
                      <m:t> </m:t>
                    </m:r>
                    <m:r>
                      <a:rPr lang="en-US" b="0" i="1" smtClean="0">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1</m:t>
                        </m:r>
                      </m:sub>
                    </m:sSub>
                    <m:r>
                      <a:rPr lang="en-US" b="0" i="1" smtClean="0">
                        <a:latin typeface="Cambria Math" panose="02040503050406030204" pitchFamily="18" charset="0"/>
                      </a:rPr>
                      <m:t>+</m:t>
                    </m:r>
                    <m:sSubSup>
                      <m:sSubSupPr>
                        <m:ctrlPr>
                          <a:rPr lang="en-US" i="1">
                            <a:latin typeface="Cambria Math" panose="02040503050406030204" pitchFamily="18" charset="0"/>
                          </a:rPr>
                        </m:ctrlPr>
                      </m:sSubSupPr>
                      <m:e>
                        <m:r>
                          <a:rPr lang="en-US" i="1">
                            <a:latin typeface="Cambria Math" panose="02040503050406030204" pitchFamily="18" charset="0"/>
                          </a:rPr>
                          <m:t>𝑥</m:t>
                        </m:r>
                      </m:e>
                      <m:sub>
                        <m:r>
                          <a:rPr lang="en-US" i="1">
                            <a:latin typeface="Cambria Math" panose="02040503050406030204" pitchFamily="18" charset="0"/>
                          </a:rPr>
                          <m:t>2</m:t>
                        </m:r>
                      </m:sub>
                      <m:sup>
                        <m:r>
                          <a:rPr lang="en-US" i="1">
                            <a:latin typeface="Cambria Math" panose="02040503050406030204" pitchFamily="18" charset="0"/>
                          </a:rPr>
                          <m:t>2</m:t>
                        </m:r>
                      </m:sup>
                    </m:sSubSup>
                    <m:r>
                      <a:rPr lang="en-US" b="0" i="1" smtClean="0">
                        <a:latin typeface="Cambria Math" panose="02040503050406030204" pitchFamily="18" charset="0"/>
                      </a:rPr>
                      <m:t> </m:t>
                    </m:r>
                    <m:r>
                      <a:rPr lang="en-US" i="1">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1</m:t>
                        </m:r>
                      </m:sub>
                    </m:sSub>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1</m:t>
                        </m:r>
                      </m:sub>
                    </m:sSub>
                    <m:r>
                      <a:rPr lang="en-US" b="0" i="1" smtClean="0">
                        <a:latin typeface="Cambria Math" panose="02040503050406030204" pitchFamily="18" charset="0"/>
                      </a:rPr>
                      <m:t>𝑑</m:t>
                    </m:r>
                    <m:d>
                      <m:dPr>
                        <m:ctrlPr>
                          <a:rPr lang="en-US" b="0" i="1" smtClean="0">
                            <a:latin typeface="Cambria Math" panose="02040503050406030204" pitchFamily="18" charset="0"/>
                          </a:rPr>
                        </m:ctrlPr>
                      </m:dPr>
                      <m:e>
                        <m:sSubSup>
                          <m:sSubSupPr>
                            <m:ctrlPr>
                              <a:rPr lang="en-US" i="1">
                                <a:latin typeface="Cambria Math" panose="02040503050406030204" pitchFamily="18" charset="0"/>
                              </a:rPr>
                            </m:ctrlPr>
                          </m:sSubSupPr>
                          <m:e>
                            <m:r>
                              <a:rPr lang="en-US" i="1">
                                <a:latin typeface="Cambria Math" panose="02040503050406030204" pitchFamily="18" charset="0"/>
                              </a:rPr>
                              <m:t>𝑥</m:t>
                            </m:r>
                          </m:e>
                          <m:sub>
                            <m:r>
                              <a:rPr lang="en-US" i="1">
                                <a:latin typeface="Cambria Math" panose="02040503050406030204" pitchFamily="18" charset="0"/>
                              </a:rPr>
                              <m:t>2</m:t>
                            </m:r>
                          </m:sub>
                          <m:sup>
                            <m:r>
                              <a:rPr lang="en-US" i="1">
                                <a:latin typeface="Cambria Math" panose="02040503050406030204" pitchFamily="18" charset="0"/>
                              </a:rPr>
                              <m:t>2</m:t>
                            </m:r>
                          </m:sup>
                        </m:sSubSup>
                      </m:e>
                    </m:d>
                  </m:oMath>
                </a14:m>
                <a:r>
                  <a:rPr lang="en-US" dirty="0"/>
                  <a:t>		[By Rule II and IV]</a:t>
                </a:r>
              </a:p>
              <a:p>
                <a:pPr marL="0" indent="0">
                  <a:buNone/>
                </a:pPr>
                <a:r>
                  <a:rPr lang="en-US" dirty="0"/>
                  <a:t>	      </a:t>
                </a:r>
                <a14:m>
                  <m:oMath xmlns:m="http://schemas.openxmlformats.org/officeDocument/2006/math">
                    <m:r>
                      <a:rPr lang="en-US" i="1">
                        <a:latin typeface="Cambria Math" panose="02040503050406030204" pitchFamily="18" charset="0"/>
                      </a:rPr>
                      <m:t>=</m:t>
                    </m:r>
                    <m:r>
                      <a:rPr lang="en-US" b="0" i="1" smtClean="0">
                        <a:latin typeface="Cambria Math" panose="02040503050406030204" pitchFamily="18" charset="0"/>
                      </a:rPr>
                      <m:t>(</m:t>
                    </m:r>
                    <m:r>
                      <a:rPr lang="en-US" i="1">
                        <a:latin typeface="Cambria Math" panose="02040503050406030204" pitchFamily="18" charset="0"/>
                      </a:rPr>
                      <m:t>6</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1</m:t>
                        </m:r>
                      </m:sub>
                    </m:sSub>
                    <m:r>
                      <a:rPr lang="en-US" i="1">
                        <a:latin typeface="Cambria Math" panose="02040503050406030204" pitchFamily="18" charset="0"/>
                      </a:rPr>
                      <m:t>+</m:t>
                    </m:r>
                    <m:sSubSup>
                      <m:sSubSupPr>
                        <m:ctrlPr>
                          <a:rPr lang="en-US" i="1">
                            <a:latin typeface="Cambria Math" panose="02040503050406030204" pitchFamily="18" charset="0"/>
                          </a:rPr>
                        </m:ctrlPr>
                      </m:sSubSupPr>
                      <m:e>
                        <m:r>
                          <a:rPr lang="en-US" i="1">
                            <a:latin typeface="Cambria Math" panose="02040503050406030204" pitchFamily="18" charset="0"/>
                          </a:rPr>
                          <m:t>𝑥</m:t>
                        </m:r>
                      </m:e>
                      <m:sub>
                        <m:r>
                          <a:rPr lang="en-US" i="1">
                            <a:latin typeface="Cambria Math" panose="02040503050406030204" pitchFamily="18" charset="0"/>
                          </a:rPr>
                          <m:t>2</m:t>
                        </m:r>
                      </m:sub>
                      <m:sup>
                        <m:r>
                          <a:rPr lang="en-US" i="1">
                            <a:latin typeface="Cambria Math" panose="02040503050406030204" pitchFamily="18" charset="0"/>
                          </a:rPr>
                          <m:t>2</m:t>
                        </m:r>
                      </m:sup>
                    </m:sSubSup>
                    <m:r>
                      <a:rPr lang="en-US" b="0" i="1" smtClean="0">
                        <a:latin typeface="Cambria Math" panose="02040503050406030204" pitchFamily="18" charset="0"/>
                      </a:rPr>
                      <m:t>)</m:t>
                    </m:r>
                    <m:r>
                      <a:rPr lang="en-US" i="1">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1</m:t>
                        </m:r>
                      </m:sub>
                    </m:sSub>
                    <m:r>
                      <a:rPr lang="en-US" i="1">
                        <a:latin typeface="Cambria Math" panose="02040503050406030204" pitchFamily="18" charset="0"/>
                      </a:rPr>
                      <m:t>+</m:t>
                    </m:r>
                    <m:r>
                      <a:rPr lang="en-US" b="0" i="1" smtClean="0">
                        <a:latin typeface="Cambria Math" panose="02040503050406030204" pitchFamily="18" charset="0"/>
                      </a:rPr>
                      <m:t>2</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1</m:t>
                        </m:r>
                      </m:sub>
                    </m:s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r>
                      <a:rPr lang="en-US" i="1">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oMath>
                </a14:m>
                <a:r>
                  <a:rPr lang="en-US" dirty="0"/>
                  <a:t>		[By Rule II]</a:t>
                </a:r>
              </a:p>
              <a:p>
                <a:r>
                  <a:rPr lang="en-US" dirty="0"/>
                  <a:t>Try using the usual way,</a:t>
                </a:r>
              </a:p>
              <a:p>
                <a:pPr marL="0" indent="0">
                  <a:buNone/>
                </a:pPr>
                <a:r>
                  <a:rPr lang="en-US" dirty="0"/>
                  <a:t>	 </a:t>
                </a:r>
                <a14:m>
                  <m:oMath xmlns:m="http://schemas.openxmlformats.org/officeDocument/2006/math">
                    <m:r>
                      <a:rPr lang="en-US" i="1">
                        <a:latin typeface="Cambria Math" panose="02040503050406030204" pitchFamily="18" charset="0"/>
                      </a:rPr>
                      <m:t>𝑑𝑦</m:t>
                    </m:r>
                    <m:r>
                      <a:rPr lang="en-US" i="1">
                        <a:latin typeface="Cambria Math" panose="02040503050406030204" pitchFamily="18" charset="0"/>
                      </a:rPr>
                      <m:t>=</m:t>
                    </m:r>
                    <m:sSub>
                      <m:sSubPr>
                        <m:ctrlPr>
                          <a:rPr lang="en-US" i="1" smtClean="0">
                            <a:latin typeface="Cambria Math" panose="02040503050406030204" pitchFamily="18" charset="0"/>
                          </a:rPr>
                        </m:ctrlPr>
                      </m:sSubPr>
                      <m:e>
                        <m:r>
                          <a:rPr lang="en-US" b="0" i="1" smtClean="0">
                            <a:latin typeface="Cambria Math" panose="02040503050406030204" pitchFamily="18" charset="0"/>
                          </a:rPr>
                          <m:t>𝑓</m:t>
                        </m:r>
                      </m:e>
                      <m:sub>
                        <m:r>
                          <a:rPr lang="en-US" b="0" i="1" smtClean="0">
                            <a:latin typeface="Cambria Math" panose="02040503050406030204" pitchFamily="18" charset="0"/>
                          </a:rPr>
                          <m:t>1</m:t>
                        </m:r>
                      </m:sub>
                    </m:sSub>
                    <m:r>
                      <a:rPr lang="en-US" b="0" i="1" smtClean="0">
                        <a:latin typeface="Cambria Math" panose="02040503050406030204" pitchFamily="18" charset="0"/>
                      </a:rPr>
                      <m:t> </m:t>
                    </m:r>
                    <m:r>
                      <a:rPr lang="en-US" b="0" i="1" smtClean="0">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1</m:t>
                        </m:r>
                      </m:sub>
                    </m:sSub>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𝑓</m:t>
                        </m:r>
                      </m:e>
                      <m:sub>
                        <m:r>
                          <a:rPr lang="en-US" b="0" i="1" smtClean="0">
                            <a:latin typeface="Cambria Math" panose="02040503050406030204" pitchFamily="18" charset="0"/>
                          </a:rPr>
                          <m:t>2</m:t>
                        </m:r>
                      </m:sub>
                    </m:sSub>
                    <m:r>
                      <a:rPr lang="en-US" b="0" i="1" smtClean="0">
                        <a:latin typeface="Cambria Math" panose="02040503050406030204" pitchFamily="18" charset="0"/>
                      </a:rPr>
                      <m:t> </m:t>
                    </m:r>
                    <m:r>
                      <a:rPr lang="en-US" i="1">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oMath>
                </a14:m>
                <a:endParaRPr lang="en-US" dirty="0"/>
              </a:p>
              <a:p>
                <a:pPr marL="0" indent="0">
                  <a:buNone/>
                </a:pPr>
                <a:r>
                  <a:rPr lang="en-US" dirty="0"/>
                  <a:t>	       </a:t>
                </a:r>
                <a14:m>
                  <m:oMath xmlns:m="http://schemas.openxmlformats.org/officeDocument/2006/math">
                    <m:r>
                      <a:rPr lang="en-US" i="1">
                        <a:latin typeface="Cambria Math" panose="02040503050406030204" pitchFamily="18" charset="0"/>
                      </a:rPr>
                      <m:t>=</m:t>
                    </m:r>
                  </m:oMath>
                </a14:m>
                <a:endParaRPr lang="en-US" dirty="0"/>
              </a:p>
              <a:p>
                <a:pPr marL="0" indent="0">
                  <a:buNone/>
                </a:pPr>
                <a:r>
                  <a:rPr lang="en-US" dirty="0"/>
                  <a:t>	       </a:t>
                </a:r>
                <a14:m>
                  <m:oMath xmlns:m="http://schemas.openxmlformats.org/officeDocument/2006/math">
                    <m:r>
                      <a:rPr lang="en-US" i="1">
                        <a:latin typeface="Cambria Math" panose="02040503050406030204" pitchFamily="18" charset="0"/>
                      </a:rPr>
                      <m:t>=</m:t>
                    </m:r>
                  </m:oMath>
                </a14:m>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t="-2101"/>
                </a:stretch>
              </a:blipFill>
            </p:spPr>
            <p:txBody>
              <a:bodyPr/>
              <a:lstStyle/>
              <a:p>
                <a:r>
                  <a:rPr lang="en-US">
                    <a:noFill/>
                  </a:rPr>
                  <a:t> </a:t>
                </a:r>
              </a:p>
            </p:txBody>
          </p:sp>
        </mc:Fallback>
      </mc:AlternateContent>
    </p:spTree>
    <p:extLst>
      <p:ext uri="{BB962C8B-B14F-4D97-AF65-F5344CB8AC3E}">
        <p14:creationId xmlns:p14="http://schemas.microsoft.com/office/powerpoint/2010/main" val="11794557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162</TotalTime>
  <Words>873</Words>
  <Application>Microsoft Office PowerPoint</Application>
  <PresentationFormat>Widescreen</PresentationFormat>
  <Paragraphs>88</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Cambria Math</vt:lpstr>
      <vt:lpstr>Cordia New</vt:lpstr>
      <vt:lpstr>Office Theme</vt:lpstr>
      <vt:lpstr>Comparative Statics and the Concept of Derivative III</vt:lpstr>
      <vt:lpstr>Outline</vt:lpstr>
      <vt:lpstr>Differentials</vt:lpstr>
      <vt:lpstr>PowerPoint Presentation</vt:lpstr>
      <vt:lpstr>Differentials</vt:lpstr>
      <vt:lpstr>Differentials and Point Elasticity</vt:lpstr>
      <vt:lpstr>Differentials and Point Elasticity</vt:lpstr>
      <vt:lpstr>Example</vt:lpstr>
      <vt:lpstr>Differentials and Point Elasticity</vt:lpstr>
      <vt:lpstr>PowerPoint Presentation</vt:lpstr>
      <vt:lpstr>Total Differentials</vt:lpstr>
      <vt:lpstr>Total Differentials</vt:lpstr>
      <vt:lpstr>Total Differentials</vt:lpstr>
      <vt:lpstr>Examples</vt:lpstr>
      <vt:lpstr>Rules of Differentials</vt:lpstr>
      <vt:lpstr>Example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Comparative Statics and the Concept of Derivative III</dc:title>
  <dc:creator>Pawin S</dc:creator>
  <cp:lastModifiedBy>Pawin S</cp:lastModifiedBy>
  <cp:revision>14</cp:revision>
  <dcterms:created xsi:type="dcterms:W3CDTF">2017-02-19T00:17:59Z</dcterms:created>
  <dcterms:modified xsi:type="dcterms:W3CDTF">2017-02-19T06:33:32Z</dcterms:modified>
</cp:coreProperties>
</file>