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Lst>
  <p:notesMasterIdLst>
    <p:notesMasterId r:id="rId25"/>
  </p:notesMasterIdLst>
  <p:handoutMasterIdLst>
    <p:handoutMasterId r:id="rId26"/>
  </p:handoutMasterIdLst>
  <p:sldIdLst>
    <p:sldId id="292" r:id="rId2"/>
    <p:sldId id="295" r:id="rId3"/>
    <p:sldId id="296" r:id="rId4"/>
    <p:sldId id="297" r:id="rId5"/>
    <p:sldId id="298" r:id="rId6"/>
    <p:sldId id="300" r:id="rId7"/>
    <p:sldId id="299" r:id="rId8"/>
    <p:sldId id="301" r:id="rId9"/>
    <p:sldId id="302" r:id="rId10"/>
    <p:sldId id="303" r:id="rId11"/>
    <p:sldId id="304" r:id="rId12"/>
    <p:sldId id="305" r:id="rId13"/>
    <p:sldId id="306" r:id="rId14"/>
    <p:sldId id="307" r:id="rId15"/>
    <p:sldId id="308" r:id="rId16"/>
    <p:sldId id="309" r:id="rId17"/>
    <p:sldId id="310" r:id="rId18"/>
    <p:sldId id="311" r:id="rId19"/>
    <p:sldId id="312" r:id="rId20"/>
    <p:sldId id="313" r:id="rId21"/>
    <p:sldId id="314" r:id="rId22"/>
    <p:sldId id="315" r:id="rId23"/>
    <p:sldId id="293" r:id="rId24"/>
  </p:sldIdLst>
  <p:sldSz cx="9144000" cy="6858000" type="screen4x3"/>
  <p:notesSz cx="6858000" cy="9144000"/>
  <p:defaultTextStyle>
    <a:defPPr>
      <a:defRPr lang="th-TH"/>
    </a:defPPr>
    <a:lvl1pPr algn="ctr" rtl="0" fontAlgn="base">
      <a:spcBef>
        <a:spcPct val="0"/>
      </a:spcBef>
      <a:spcAft>
        <a:spcPct val="0"/>
      </a:spcAft>
      <a:defRPr sz="2800" kern="1200">
        <a:solidFill>
          <a:schemeClr val="tx1"/>
        </a:solidFill>
        <a:latin typeface="Verdana" pitchFamily="34" charset="0"/>
        <a:ea typeface="+mn-ea"/>
        <a:cs typeface="Angsana New" pitchFamily="18" charset="-34"/>
      </a:defRPr>
    </a:lvl1pPr>
    <a:lvl2pPr marL="457200" algn="ctr" rtl="0" fontAlgn="base">
      <a:spcBef>
        <a:spcPct val="0"/>
      </a:spcBef>
      <a:spcAft>
        <a:spcPct val="0"/>
      </a:spcAft>
      <a:defRPr sz="2800" kern="1200">
        <a:solidFill>
          <a:schemeClr val="tx1"/>
        </a:solidFill>
        <a:latin typeface="Verdana" pitchFamily="34" charset="0"/>
        <a:ea typeface="+mn-ea"/>
        <a:cs typeface="Angsana New" pitchFamily="18" charset="-34"/>
      </a:defRPr>
    </a:lvl2pPr>
    <a:lvl3pPr marL="914400" algn="ctr" rtl="0" fontAlgn="base">
      <a:spcBef>
        <a:spcPct val="0"/>
      </a:spcBef>
      <a:spcAft>
        <a:spcPct val="0"/>
      </a:spcAft>
      <a:defRPr sz="2800" kern="1200">
        <a:solidFill>
          <a:schemeClr val="tx1"/>
        </a:solidFill>
        <a:latin typeface="Verdana" pitchFamily="34" charset="0"/>
        <a:ea typeface="+mn-ea"/>
        <a:cs typeface="Angsana New" pitchFamily="18" charset="-34"/>
      </a:defRPr>
    </a:lvl3pPr>
    <a:lvl4pPr marL="1371600" algn="ctr" rtl="0" fontAlgn="base">
      <a:spcBef>
        <a:spcPct val="0"/>
      </a:spcBef>
      <a:spcAft>
        <a:spcPct val="0"/>
      </a:spcAft>
      <a:defRPr sz="2800" kern="1200">
        <a:solidFill>
          <a:schemeClr val="tx1"/>
        </a:solidFill>
        <a:latin typeface="Verdana" pitchFamily="34" charset="0"/>
        <a:ea typeface="+mn-ea"/>
        <a:cs typeface="Angsana New" pitchFamily="18" charset="-34"/>
      </a:defRPr>
    </a:lvl4pPr>
    <a:lvl5pPr marL="1828800" algn="ctr" rtl="0" fontAlgn="base">
      <a:spcBef>
        <a:spcPct val="0"/>
      </a:spcBef>
      <a:spcAft>
        <a:spcPct val="0"/>
      </a:spcAft>
      <a:defRPr sz="2800" kern="1200">
        <a:solidFill>
          <a:schemeClr val="tx1"/>
        </a:solidFill>
        <a:latin typeface="Verdana" pitchFamily="34" charset="0"/>
        <a:ea typeface="+mn-ea"/>
        <a:cs typeface="Angsana New" pitchFamily="18" charset="-34"/>
      </a:defRPr>
    </a:lvl5pPr>
    <a:lvl6pPr marL="2286000" algn="l" defTabSz="914400" rtl="0" eaLnBrk="1" latinLnBrk="0" hangingPunct="1">
      <a:defRPr sz="2800" kern="1200">
        <a:solidFill>
          <a:schemeClr val="tx1"/>
        </a:solidFill>
        <a:latin typeface="Verdana" pitchFamily="34" charset="0"/>
        <a:ea typeface="+mn-ea"/>
        <a:cs typeface="Angsana New" pitchFamily="18" charset="-34"/>
      </a:defRPr>
    </a:lvl6pPr>
    <a:lvl7pPr marL="2743200" algn="l" defTabSz="914400" rtl="0" eaLnBrk="1" latinLnBrk="0" hangingPunct="1">
      <a:defRPr sz="2800" kern="1200">
        <a:solidFill>
          <a:schemeClr val="tx1"/>
        </a:solidFill>
        <a:latin typeface="Verdana" pitchFamily="34" charset="0"/>
        <a:ea typeface="+mn-ea"/>
        <a:cs typeface="Angsana New" pitchFamily="18" charset="-34"/>
      </a:defRPr>
    </a:lvl7pPr>
    <a:lvl8pPr marL="3200400" algn="l" defTabSz="914400" rtl="0" eaLnBrk="1" latinLnBrk="0" hangingPunct="1">
      <a:defRPr sz="2800" kern="1200">
        <a:solidFill>
          <a:schemeClr val="tx1"/>
        </a:solidFill>
        <a:latin typeface="Verdana" pitchFamily="34" charset="0"/>
        <a:ea typeface="+mn-ea"/>
        <a:cs typeface="Angsana New" pitchFamily="18" charset="-34"/>
      </a:defRPr>
    </a:lvl8pPr>
    <a:lvl9pPr marL="3657600" algn="l" defTabSz="914400" rtl="0" eaLnBrk="1" latinLnBrk="0" hangingPunct="1">
      <a:defRPr sz="2800" kern="1200">
        <a:solidFill>
          <a:schemeClr val="tx1"/>
        </a:solidFill>
        <a:latin typeface="Verdana"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4D4D4D"/>
    <a:srgbClr val="CC6600"/>
    <a:srgbClr val="FFFF00"/>
    <a:srgbClr val="663300"/>
    <a:srgbClr val="CBAC39"/>
    <a:srgbClr val="D5BC61"/>
    <a:srgbClr val="92826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3" autoAdjust="0"/>
    <p:restoredTop sz="94660"/>
  </p:normalViewPr>
  <p:slideViewPr>
    <p:cSldViewPr>
      <p:cViewPr>
        <p:scale>
          <a:sx n="75" d="100"/>
          <a:sy n="75" d="100"/>
        </p:scale>
        <p:origin x="-360" y="-72"/>
      </p:cViewPr>
      <p:guideLst>
        <p:guide orient="horz" pos="2160"/>
        <p:guide pos="2880"/>
      </p:guideLst>
    </p:cSldViewPr>
  </p:slideViewPr>
  <p:notesTextViewPr>
    <p:cViewPr>
      <p:scale>
        <a:sx n="100" d="100"/>
        <a:sy n="100" d="100"/>
      </p:scale>
      <p:origin x="0" y="0"/>
    </p:cViewPr>
  </p:notesTextViewPr>
  <p:notesViewPr>
    <p:cSldViewPr>
      <p:cViewPr varScale="1">
        <p:scale>
          <a:sx n="63" d="100"/>
          <a:sy n="63" d="100"/>
        </p:scale>
        <p:origin x="-1872"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charset="0"/>
              </a:defRPr>
            </a:lvl1pPr>
          </a:lstStyle>
          <a:p>
            <a:endParaRPr lang="en-US"/>
          </a:p>
        </p:txBody>
      </p:sp>
      <p:sp>
        <p:nvSpPr>
          <p:cNvPr id="327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n-US"/>
          </a:p>
        </p:txBody>
      </p:sp>
      <p:sp>
        <p:nvSpPr>
          <p:cNvPr id="327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charset="0"/>
              </a:defRPr>
            </a:lvl1pPr>
          </a:lstStyle>
          <a:p>
            <a:endParaRPr lang="en-US"/>
          </a:p>
        </p:txBody>
      </p:sp>
      <p:sp>
        <p:nvSpPr>
          <p:cNvPr id="327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C9BFCD76-ACCD-4C7F-99F8-32F60828BBC3}"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charset="0"/>
              </a:defRPr>
            </a:lvl1pPr>
          </a:lstStyle>
          <a:p>
            <a:endParaRPr lang="th-TH"/>
          </a:p>
        </p:txBody>
      </p:sp>
      <p:sp>
        <p:nvSpPr>
          <p:cNvPr id="317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th-TH"/>
          </a:p>
        </p:txBody>
      </p:sp>
      <p:sp>
        <p:nvSpPr>
          <p:cNvPr id="3174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17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17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charset="0"/>
              </a:defRPr>
            </a:lvl1pPr>
          </a:lstStyle>
          <a:p>
            <a:endParaRPr lang="th-TH"/>
          </a:p>
        </p:txBody>
      </p:sp>
      <p:sp>
        <p:nvSpPr>
          <p:cNvPr id="317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B9A8A11E-BDFE-4529-BEF4-CF09080FBE85}"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charset="0"/>
        <a:ea typeface="+mn-ea"/>
        <a:cs typeface="Arial" charset="0"/>
      </a:defRPr>
    </a:lvl1pPr>
    <a:lvl2pPr marL="457200" algn="l" rtl="0" fontAlgn="base">
      <a:spcBef>
        <a:spcPct val="30000"/>
      </a:spcBef>
      <a:spcAft>
        <a:spcPct val="0"/>
      </a:spcAft>
      <a:defRPr kern="1200">
        <a:solidFill>
          <a:schemeClr val="tx1"/>
        </a:solidFill>
        <a:latin typeface="Arial" charset="0"/>
        <a:ea typeface="+mn-ea"/>
        <a:cs typeface="Arial" charset="0"/>
      </a:defRPr>
    </a:lvl2pPr>
    <a:lvl3pPr marL="914400" algn="l" rtl="0" fontAlgn="base">
      <a:spcBef>
        <a:spcPct val="30000"/>
      </a:spcBef>
      <a:spcAft>
        <a:spcPct val="0"/>
      </a:spcAft>
      <a:defRPr kern="1200">
        <a:solidFill>
          <a:schemeClr val="tx1"/>
        </a:solidFill>
        <a:latin typeface="Arial" charset="0"/>
        <a:ea typeface="+mn-ea"/>
        <a:cs typeface="Arial" charset="0"/>
      </a:defRPr>
    </a:lvl3pPr>
    <a:lvl4pPr marL="1371600" algn="l" rtl="0" fontAlgn="base">
      <a:spcBef>
        <a:spcPct val="30000"/>
      </a:spcBef>
      <a:spcAft>
        <a:spcPct val="0"/>
      </a:spcAft>
      <a:defRPr kern="1200">
        <a:solidFill>
          <a:schemeClr val="tx1"/>
        </a:solidFill>
        <a:latin typeface="Arial" charset="0"/>
        <a:ea typeface="+mn-ea"/>
        <a:cs typeface="Arial" charset="0"/>
      </a:defRPr>
    </a:lvl4pPr>
    <a:lvl5pPr marL="1828800" algn="l" rtl="0" fontAlgn="base">
      <a:spcBef>
        <a:spcPct val="30000"/>
      </a:spcBef>
      <a:spcAft>
        <a:spcPct val="0"/>
      </a:spcAft>
      <a:defRPr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80226" name="Rectangle 2"/>
          <p:cNvSpPr>
            <a:spLocks noGrp="1" noChangeArrowheads="1"/>
          </p:cNvSpPr>
          <p:nvPr>
            <p:ph type="ftr" sz="quarter" idx="3"/>
          </p:nvPr>
        </p:nvSpPr>
        <p:spPr bwMode="auto">
          <a:xfrm>
            <a:off x="430213" y="6372225"/>
            <a:ext cx="35274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1">
                <a:solidFill>
                  <a:srgbClr val="D5BC61"/>
                </a:solidFill>
              </a:defRPr>
            </a:lvl1pPr>
          </a:lstStyle>
          <a:p>
            <a:r>
              <a:rPr lang="en-US"/>
              <a:t>Dr.Wankwan Polachan</a:t>
            </a:r>
            <a:endParaRPr lang="th-TH"/>
          </a:p>
        </p:txBody>
      </p:sp>
      <p:sp>
        <p:nvSpPr>
          <p:cNvPr id="180227" name="Text Box 3"/>
          <p:cNvSpPr txBox="1">
            <a:spLocks noChangeArrowheads="1"/>
          </p:cNvSpPr>
          <p:nvPr userDrawn="1"/>
        </p:nvSpPr>
        <p:spPr bwMode="auto">
          <a:xfrm>
            <a:off x="4800600" y="6394450"/>
            <a:ext cx="4105275" cy="304800"/>
          </a:xfrm>
          <a:prstGeom prst="rect">
            <a:avLst/>
          </a:prstGeom>
          <a:noFill/>
          <a:ln w="9525">
            <a:noFill/>
            <a:miter lim="800000"/>
            <a:headEnd/>
            <a:tailEnd/>
          </a:ln>
          <a:effectLst/>
        </p:spPr>
        <p:txBody>
          <a:bodyPr>
            <a:spAutoFit/>
          </a:bodyPr>
          <a:lstStyle/>
          <a:p>
            <a:pPr algn="r">
              <a:spcBef>
                <a:spcPct val="50000"/>
              </a:spcBef>
            </a:pPr>
            <a:r>
              <a:rPr lang="en-US" sz="1400" b="1">
                <a:solidFill>
                  <a:srgbClr val="D5BC61"/>
                </a:solidFill>
              </a:rPr>
              <a:t>TU 111: Thai Civilization</a:t>
            </a:r>
            <a:endParaRPr lang="th-TH" sz="1400" b="1">
              <a:solidFill>
                <a:srgbClr val="D5BC61"/>
              </a:solidFill>
            </a:endParaRPr>
          </a:p>
        </p:txBody>
      </p:sp>
      <p:pic>
        <p:nvPicPr>
          <p:cNvPr id="180230" name="Picture 6" descr="วัดพระแก้ว4"/>
          <p:cNvPicPr>
            <a:picLocks noChangeAspect="1" noChangeArrowheads="1"/>
          </p:cNvPicPr>
          <p:nvPr userDrawn="1"/>
        </p:nvPicPr>
        <p:blipFill>
          <a:blip r:embed="rId13" cstate="print">
            <a:clrChange>
              <a:clrFrom>
                <a:srgbClr val="6E6172"/>
              </a:clrFrom>
              <a:clrTo>
                <a:srgbClr val="6E6172">
                  <a:alpha val="0"/>
                </a:srgbClr>
              </a:clrTo>
            </a:clrChange>
            <a:lum bright="-6000" contrast="72000"/>
          </a:blip>
          <a:srcRect/>
          <a:stretch>
            <a:fillRect/>
          </a:stretch>
        </p:blipFill>
        <p:spPr bwMode="auto">
          <a:xfrm>
            <a:off x="323850" y="0"/>
            <a:ext cx="8497888" cy="1584325"/>
          </a:xfrm>
          <a:prstGeom prst="rect">
            <a:avLst/>
          </a:prstGeom>
          <a:noFill/>
        </p:spPr>
      </p:pic>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ransition spd="slow"/>
  <p:timing>
    <p:tnLst>
      <p:par>
        <p:cTn id="1" dur="indefinite" restart="never" nodeType="tmRoot"/>
      </p:par>
    </p:tnLst>
  </p:timing>
  <p:hf sldNum="0"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0596" name="Picture 4" descr="muay_thai_history_6"/>
          <p:cNvPicPr>
            <a:picLocks noChangeAspect="1" noChangeArrowheads="1"/>
          </p:cNvPicPr>
          <p:nvPr/>
        </p:nvPicPr>
        <p:blipFill>
          <a:blip r:embed="rId2" cstate="print">
            <a:clrChange>
              <a:clrFrom>
                <a:srgbClr val="3A3A3A"/>
              </a:clrFrom>
              <a:clrTo>
                <a:srgbClr val="3A3A3A">
                  <a:alpha val="0"/>
                </a:srgbClr>
              </a:clrTo>
            </a:clrChange>
            <a:lum bright="42000"/>
            <a:grayscl/>
            <a:biLevel thresh="50000"/>
          </a:blip>
          <a:srcRect/>
          <a:stretch>
            <a:fillRect/>
          </a:stretch>
        </p:blipFill>
        <p:spPr bwMode="auto">
          <a:xfrm>
            <a:off x="0" y="2133600"/>
            <a:ext cx="9144000" cy="3051175"/>
          </a:xfrm>
          <a:prstGeom prst="rect">
            <a:avLst/>
          </a:prstGeom>
          <a:noFill/>
        </p:spPr>
      </p:pic>
      <p:sp>
        <p:nvSpPr>
          <p:cNvPr id="110595" name="Text Box 3"/>
          <p:cNvSpPr txBox="1">
            <a:spLocks noChangeArrowheads="1"/>
          </p:cNvSpPr>
          <p:nvPr/>
        </p:nvSpPr>
        <p:spPr bwMode="auto">
          <a:xfrm>
            <a:off x="717550" y="2781300"/>
            <a:ext cx="7921625" cy="1738313"/>
          </a:xfrm>
          <a:prstGeom prst="rect">
            <a:avLst/>
          </a:prstGeom>
          <a:solidFill>
            <a:srgbClr val="FFFF99">
              <a:alpha val="23000"/>
            </a:srgbClr>
          </a:solidFill>
          <a:ln w="9525">
            <a:noFill/>
            <a:miter lim="800000"/>
            <a:headEnd/>
            <a:tailEnd/>
          </a:ln>
          <a:effectLst/>
        </p:spPr>
        <p:txBody>
          <a:bodyPr>
            <a:spAutoFit/>
          </a:bodyPr>
          <a:lstStyle/>
          <a:p>
            <a:pPr>
              <a:spcBef>
                <a:spcPct val="50000"/>
              </a:spcBef>
            </a:pPr>
            <a:r>
              <a:rPr lang="en-US" sz="2400" b="1">
                <a:solidFill>
                  <a:srgbClr val="663300"/>
                </a:solidFill>
                <a:effectLst>
                  <a:outerShdw blurRad="38100" dist="38100" dir="2700000" algn="tl">
                    <a:srgbClr val="000000"/>
                  </a:outerShdw>
                </a:effectLst>
                <a:ea typeface="Arial Unicode MS" pitchFamily="34" charset="-128"/>
                <a:cs typeface="Arial Unicode MS" pitchFamily="34" charset="-128"/>
              </a:rPr>
              <a:t>Rama vi and </a:t>
            </a:r>
            <a:r>
              <a:rPr lang="en-US" sz="2000" b="1">
                <a:solidFill>
                  <a:srgbClr val="663300"/>
                </a:solidFill>
                <a:effectLst>
                  <a:outerShdw blurRad="38100" dist="38100" dir="2700000" algn="tl">
                    <a:srgbClr val="000000"/>
                  </a:outerShdw>
                </a:effectLst>
                <a:ea typeface="Arial Unicode MS" pitchFamily="34" charset="-128"/>
                <a:cs typeface="Arial Unicode MS" pitchFamily="34" charset="-128"/>
              </a:rPr>
              <a:t>Elite Nationalism (1910 to 1932)</a:t>
            </a:r>
            <a:endParaRPr lang="en-US" sz="2000" b="1" i="1">
              <a:solidFill>
                <a:srgbClr val="663300"/>
              </a:solidFill>
              <a:effectLst>
                <a:outerShdw blurRad="38100" dist="38100" dir="2700000" algn="tl">
                  <a:srgbClr val="000000"/>
                </a:outerShdw>
              </a:effectLst>
              <a:ea typeface="Arial Unicode MS" pitchFamily="34" charset="-128"/>
              <a:cs typeface="Arial Unicode MS" pitchFamily="34" charset="-128"/>
            </a:endParaRPr>
          </a:p>
          <a:p>
            <a:pPr>
              <a:spcBef>
                <a:spcPct val="50000"/>
              </a:spcBef>
            </a:pPr>
            <a:r>
              <a:rPr lang="en-US" sz="2000" b="1">
                <a:solidFill>
                  <a:srgbClr val="663300"/>
                </a:solidFill>
                <a:effectLst>
                  <a:outerShdw blurRad="38100" dist="38100" dir="2700000" algn="tl">
                    <a:srgbClr val="000000"/>
                  </a:outerShdw>
                </a:effectLst>
                <a:ea typeface="Arial Unicode MS" pitchFamily="34" charset="-128"/>
                <a:cs typeface="Arial Unicode MS" pitchFamily="34" charset="-128"/>
              </a:rPr>
              <a:t>TU111 Thai Civilization</a:t>
            </a:r>
          </a:p>
          <a:p>
            <a:pPr>
              <a:spcBef>
                <a:spcPct val="50000"/>
              </a:spcBef>
            </a:pPr>
            <a:r>
              <a:rPr lang="en-US" sz="2000" b="1">
                <a:solidFill>
                  <a:srgbClr val="663300"/>
                </a:solidFill>
                <a:effectLst>
                  <a:outerShdw blurRad="38100" dist="38100" dir="2700000" algn="tl">
                    <a:srgbClr val="000000"/>
                  </a:outerShdw>
                </a:effectLst>
                <a:ea typeface="Arial Unicode MS" pitchFamily="34" charset="-128"/>
                <a:cs typeface="Arial Unicode MS" pitchFamily="34" charset="-128"/>
              </a:rPr>
              <a:t>Dr.Wankwan Polachan</a:t>
            </a:r>
          </a:p>
          <a:p>
            <a:pPr>
              <a:spcBef>
                <a:spcPct val="50000"/>
              </a:spcBef>
            </a:pPr>
            <a:r>
              <a:rPr lang="en-US" sz="1600" b="1">
                <a:solidFill>
                  <a:srgbClr val="663300"/>
                </a:solidFill>
                <a:effectLst>
                  <a:outerShdw blurRad="38100" dist="38100" dir="2700000" algn="tl">
                    <a:srgbClr val="000000"/>
                  </a:outerShdw>
                </a:effectLst>
                <a:ea typeface="Arial Unicode MS" pitchFamily="34" charset="-128"/>
                <a:cs typeface="Arial Unicode MS" pitchFamily="34" charset="-128"/>
              </a:rPr>
              <a:t>Lecture 7 </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4336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4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Elite Nationalism (1910 to 1932)</a:t>
            </a: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endParaRPr lang="en-US" sz="24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Chulalongkorn (Rama V) may be said to have constructed the </a:t>
            </a:r>
            <a:r>
              <a:rPr lang="en-US" sz="2000" i="1" u="sng">
                <a:solidFill>
                  <a:srgbClr val="D5BC61"/>
                </a:solidFill>
                <a:latin typeface="Verdana" pitchFamily="34" charset="0"/>
              </a:rPr>
              <a:t>modern Kingdom of Siam</a:t>
            </a:r>
            <a:r>
              <a:rPr lang="en-US" sz="2000">
                <a:solidFill>
                  <a:srgbClr val="D5BC61"/>
                </a:solidFill>
                <a:latin typeface="Verdana" pitchFamily="34" charset="0"/>
              </a:rPr>
              <a:t>, his </a:t>
            </a:r>
            <a:r>
              <a:rPr lang="en-US" sz="2000" i="1" u="sng">
                <a:solidFill>
                  <a:srgbClr val="D5BC61"/>
                </a:solidFill>
                <a:latin typeface="Verdana" pitchFamily="34" charset="0"/>
              </a:rPr>
              <a:t>2 sons</a:t>
            </a:r>
            <a:r>
              <a:rPr lang="en-US" sz="2000">
                <a:solidFill>
                  <a:srgbClr val="D5BC61"/>
                </a:solidFill>
                <a:latin typeface="Verdana" pitchFamily="34" charset="0"/>
              </a:rPr>
              <a:t> who followed him on the throne made it into a </a:t>
            </a:r>
            <a:r>
              <a:rPr lang="en-US" sz="2000" i="1" u="sng">
                <a:solidFill>
                  <a:srgbClr val="D5BC61"/>
                </a:solidFill>
                <a:latin typeface="Verdana" pitchFamily="34" charset="0"/>
              </a:rPr>
              <a:t>nation</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Chulalongkorn’s</a:t>
            </a:r>
            <a:r>
              <a:rPr lang="en-US" sz="2000">
                <a:solidFill>
                  <a:srgbClr val="D5BC61"/>
                </a:solidFill>
                <a:latin typeface="Verdana" pitchFamily="34" charset="0"/>
              </a:rPr>
              <a:t> reign was </a:t>
            </a:r>
            <a:r>
              <a:rPr lang="en-US" sz="2000" i="1" u="sng">
                <a:solidFill>
                  <a:srgbClr val="D5BC61"/>
                </a:solidFill>
                <a:latin typeface="Verdana" pitchFamily="34" charset="0"/>
              </a:rPr>
              <a:t>marked</a:t>
            </a:r>
            <a:r>
              <a:rPr lang="en-US" sz="2000">
                <a:solidFill>
                  <a:srgbClr val="D5BC61"/>
                </a:solidFill>
                <a:latin typeface="Verdana" pitchFamily="34" charset="0"/>
              </a:rPr>
              <a:t> mainly by</a:t>
            </a:r>
          </a:p>
          <a:p>
            <a:pPr lvl="1">
              <a:lnSpc>
                <a:spcPct val="80000"/>
              </a:lnSpc>
              <a:buSzPct val="75000"/>
              <a:buFont typeface="Wingdings" pitchFamily="2" charset="2"/>
              <a:buChar char="v"/>
            </a:pPr>
            <a:r>
              <a:rPr lang="en-US" sz="1800" i="1" u="sng">
                <a:solidFill>
                  <a:srgbClr val="D5BC61"/>
                </a:solidFill>
                <a:latin typeface="Verdana" pitchFamily="34" charset="0"/>
              </a:rPr>
              <a:t>Strengthening</a:t>
            </a:r>
            <a:r>
              <a:rPr lang="en-US" sz="1800">
                <a:solidFill>
                  <a:srgbClr val="D5BC61"/>
                </a:solidFill>
                <a:latin typeface="Verdana" pitchFamily="34" charset="0"/>
              </a:rPr>
              <a:t> of the </a:t>
            </a:r>
            <a:r>
              <a:rPr lang="en-US" sz="1800" i="1" u="sng">
                <a:solidFill>
                  <a:srgbClr val="D5BC61"/>
                </a:solidFill>
                <a:latin typeface="Verdana" pitchFamily="34" charset="0"/>
              </a:rPr>
              <a:t>monarchy</a:t>
            </a:r>
          </a:p>
          <a:p>
            <a:pPr lvl="1">
              <a:lnSpc>
                <a:spcPct val="80000"/>
              </a:lnSpc>
              <a:buSzPct val="75000"/>
              <a:buFont typeface="Wingdings" pitchFamily="2" charset="2"/>
              <a:buChar char="v"/>
            </a:pPr>
            <a:r>
              <a:rPr lang="en-US" sz="1800" i="1" u="sng">
                <a:solidFill>
                  <a:srgbClr val="D5BC61"/>
                </a:solidFill>
                <a:latin typeface="Verdana" pitchFamily="34" charset="0"/>
              </a:rPr>
              <a:t>Creation</a:t>
            </a:r>
            <a:r>
              <a:rPr lang="en-US" sz="1800">
                <a:solidFill>
                  <a:srgbClr val="D5BC61"/>
                </a:solidFill>
                <a:latin typeface="Verdana" pitchFamily="34" charset="0"/>
              </a:rPr>
              <a:t> of the modern </a:t>
            </a:r>
            <a:r>
              <a:rPr lang="en-US" sz="1800" i="1" u="sng">
                <a:solidFill>
                  <a:srgbClr val="D5BC61"/>
                </a:solidFill>
                <a:latin typeface="Verdana" pitchFamily="34" charset="0"/>
              </a:rPr>
              <a:t>army</a:t>
            </a:r>
          </a:p>
          <a:p>
            <a:pPr lvl="1">
              <a:lnSpc>
                <a:spcPct val="80000"/>
              </a:lnSpc>
              <a:buSzPct val="75000"/>
              <a:buFont typeface="Wingdings" pitchFamily="2" charset="2"/>
              <a:buChar char="v"/>
            </a:pPr>
            <a:r>
              <a:rPr lang="en-US" sz="1800" i="1" u="sng">
                <a:solidFill>
                  <a:srgbClr val="D5BC61"/>
                </a:solidFill>
                <a:latin typeface="Verdana" pitchFamily="34" charset="0"/>
              </a:rPr>
              <a:t>Creation</a:t>
            </a:r>
            <a:r>
              <a:rPr lang="en-US" sz="1800">
                <a:solidFill>
                  <a:srgbClr val="D5BC61"/>
                </a:solidFill>
                <a:latin typeface="Verdana" pitchFamily="34" charset="0"/>
              </a:rPr>
              <a:t> of </a:t>
            </a:r>
            <a:r>
              <a:rPr lang="en-US" sz="1800" i="1" u="sng">
                <a:solidFill>
                  <a:srgbClr val="D5BC61"/>
                </a:solidFill>
                <a:latin typeface="Verdana" pitchFamily="34" charset="0"/>
              </a:rPr>
              <a:t>state bureaucracy</a:t>
            </a:r>
          </a:p>
          <a:p>
            <a:pPr lvl="1">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Monarchy was more absolute than ever before. It could now exert the monarch’s will through a bureaucracy as nearly all of Chulalongkorn’s ministers were members of his own family, brothers and sons</a:t>
            </a:r>
            <a:endParaRPr lang="en-US" sz="2000">
              <a:solidFill>
                <a:srgbClr val="D5BC61"/>
              </a:solidFill>
              <a:latin typeface="Verdana" pitchFamily="34" charset="0"/>
            </a:endParaRPr>
          </a:p>
        </p:txBody>
      </p:sp>
      <p:sp>
        <p:nvSpPr>
          <p:cNvPr id="14336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8125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4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Elite Nationalism (1910 to 1932)</a:t>
            </a:r>
          </a:p>
          <a:p>
            <a:pPr>
              <a:lnSpc>
                <a:spcPct val="80000"/>
              </a:lnSpc>
              <a:buSzPct val="75000"/>
              <a:buFont typeface="Wingdings" pitchFamily="2" charset="2"/>
              <a:buNone/>
            </a:pP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 5</a:t>
            </a:r>
            <a:r>
              <a:rPr lang="en-US" sz="2000" baseline="30000">
                <a:solidFill>
                  <a:srgbClr val="D5BC61"/>
                </a:solidFill>
                <a:latin typeface="Verdana" pitchFamily="34" charset="0"/>
              </a:rPr>
              <a:t>th</a:t>
            </a:r>
            <a:r>
              <a:rPr lang="en-US" sz="2000">
                <a:solidFill>
                  <a:srgbClr val="D5BC61"/>
                </a:solidFill>
                <a:latin typeface="Verdana" pitchFamily="34" charset="0"/>
              </a:rPr>
              <a:t> reign </a:t>
            </a:r>
            <a:r>
              <a:rPr lang="en-US" sz="2000" i="1">
                <a:solidFill>
                  <a:srgbClr val="D5BC61"/>
                </a:solidFill>
                <a:latin typeface="Verdana" pitchFamily="34" charset="0"/>
              </a:rPr>
              <a:t>“modernisation”</a:t>
            </a:r>
            <a:r>
              <a:rPr lang="en-US" sz="2000">
                <a:solidFill>
                  <a:srgbClr val="D5BC61"/>
                </a:solidFill>
                <a:latin typeface="Verdana" pitchFamily="34" charset="0"/>
              </a:rPr>
              <a:t> was seen as a case of uneven development</a:t>
            </a:r>
          </a:p>
          <a:p>
            <a:pPr>
              <a:lnSpc>
                <a:spcPct val="80000"/>
              </a:lnSpc>
              <a:buSzPct val="75000"/>
              <a:buFont typeface="Wingdings" pitchFamily="2" charset="2"/>
              <a:buNone/>
            </a:pPr>
            <a:endParaRPr lang="en-US" sz="2400" u="sng">
              <a:solidFill>
                <a:srgbClr val="928264"/>
              </a:solidFill>
              <a:latin typeface="Verdana" pitchFamily="34" charset="0"/>
            </a:endParaRPr>
          </a:p>
          <a:p>
            <a:pPr>
              <a:lnSpc>
                <a:spcPct val="80000"/>
              </a:lnSpc>
              <a:buSzPct val="75000"/>
              <a:buFont typeface="Wingdings" pitchFamily="2" charset="2"/>
              <a:buChar char="q"/>
            </a:pPr>
            <a:r>
              <a:rPr lang="en-US" sz="2000" i="1">
                <a:solidFill>
                  <a:srgbClr val="D5BC61"/>
                </a:solidFill>
                <a:latin typeface="Verdana" pitchFamily="34" charset="0"/>
              </a:rPr>
              <a:t>“Different social groups”</a:t>
            </a:r>
            <a:r>
              <a:rPr lang="en-US" sz="2000">
                <a:solidFill>
                  <a:srgbClr val="D5BC61"/>
                </a:solidFill>
                <a:latin typeface="Verdana" pitchFamily="34" charset="0"/>
              </a:rPr>
              <a:t> were becoming modern at different rates,</a:t>
            </a:r>
          </a:p>
          <a:p>
            <a:pPr lvl="1">
              <a:lnSpc>
                <a:spcPct val="80000"/>
              </a:lnSpc>
              <a:buSzPct val="75000"/>
              <a:buFont typeface="Wingdings" pitchFamily="2" charset="2"/>
              <a:buChar char="v"/>
            </a:pPr>
            <a:r>
              <a:rPr lang="en-US" sz="1800">
                <a:solidFill>
                  <a:srgbClr val="D5BC61"/>
                </a:solidFill>
                <a:latin typeface="Verdana" pitchFamily="34" charset="0"/>
              </a:rPr>
              <a:t>Royal family faster than any as its head start in modern education</a:t>
            </a:r>
          </a:p>
          <a:p>
            <a:pPr lvl="1">
              <a:lnSpc>
                <a:spcPct val="80000"/>
              </a:lnSpc>
              <a:buSzPct val="75000"/>
              <a:buFont typeface="Wingdings" pitchFamily="2" charset="2"/>
              <a:buChar char="v"/>
            </a:pPr>
            <a:r>
              <a:rPr lang="en-US" sz="1800">
                <a:solidFill>
                  <a:srgbClr val="D5BC61"/>
                </a:solidFill>
                <a:latin typeface="Verdana" pitchFamily="34" charset="0"/>
              </a:rPr>
              <a:t>The new bureaucratic elite, its leading members advanced up the social ladder</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All other elements of the society were far below them “the </a:t>
            </a:r>
            <a:r>
              <a:rPr lang="en-US" sz="2000" i="1" u="sng">
                <a:solidFill>
                  <a:srgbClr val="FFFF00"/>
                </a:solidFill>
                <a:latin typeface="Verdana" pitchFamily="34" charset="0"/>
              </a:rPr>
              <a:t>social distance</a:t>
            </a:r>
            <a:r>
              <a:rPr lang="en-US" sz="2000">
                <a:solidFill>
                  <a:srgbClr val="FFFF00"/>
                </a:solidFill>
                <a:latin typeface="Verdana" pitchFamily="34" charset="0"/>
              </a:rPr>
              <a:t>-created by education, wealth, lifestyle, exposure to the outside world, even language-between the urban, educated elite and the peasant </a:t>
            </a:r>
            <a:r>
              <a:rPr lang="en-US" sz="2000" i="1" u="sng">
                <a:solidFill>
                  <a:srgbClr val="FFFF00"/>
                </a:solidFill>
                <a:latin typeface="Verdana" pitchFamily="34" charset="0"/>
              </a:rPr>
              <a:t>was never greater</a:t>
            </a:r>
            <a:r>
              <a:rPr lang="en-US" sz="2000">
                <a:solidFill>
                  <a:srgbClr val="FFFF00"/>
                </a:solidFill>
                <a:latin typeface="Verdana" pitchFamily="34" charset="0"/>
              </a:rPr>
              <a:t> than it was at the </a:t>
            </a:r>
            <a:r>
              <a:rPr lang="en-US" sz="2000" i="1" u="sng">
                <a:solidFill>
                  <a:srgbClr val="FFFF00"/>
                </a:solidFill>
                <a:latin typeface="Verdana" pitchFamily="34" charset="0"/>
              </a:rPr>
              <a:t>end of the 5</a:t>
            </a:r>
            <a:r>
              <a:rPr lang="en-US" sz="2000" i="1" u="sng" baseline="30000">
                <a:solidFill>
                  <a:srgbClr val="FFFF00"/>
                </a:solidFill>
                <a:latin typeface="Verdana" pitchFamily="34" charset="0"/>
              </a:rPr>
              <a:t>th</a:t>
            </a:r>
            <a:r>
              <a:rPr lang="en-US" sz="2000" i="1" u="sng">
                <a:solidFill>
                  <a:srgbClr val="FFFF00"/>
                </a:solidFill>
                <a:latin typeface="Verdana" pitchFamily="34" charset="0"/>
              </a:rPr>
              <a:t> reign</a:t>
            </a:r>
            <a:r>
              <a:rPr lang="en-US" sz="2000">
                <a:solidFill>
                  <a:srgbClr val="FFFF00"/>
                </a:solidFill>
                <a:latin typeface="Verdana" pitchFamily="34" charset="0"/>
              </a:rPr>
              <a:t>”</a:t>
            </a:r>
          </a:p>
        </p:txBody>
      </p:sp>
      <p:sp>
        <p:nvSpPr>
          <p:cNvPr id="18125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8227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4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By 1910s, Siam had abandoned the old rules of succession to the throne and had adopted the Western pattern of </a:t>
            </a:r>
            <a:r>
              <a:rPr lang="en-US" sz="2000" i="1" u="sng">
                <a:solidFill>
                  <a:srgbClr val="D5BC61"/>
                </a:solidFill>
                <a:latin typeface="Verdana" pitchFamily="34" charset="0"/>
              </a:rPr>
              <a:t>designating</a:t>
            </a:r>
            <a:r>
              <a:rPr lang="en-US" sz="2000">
                <a:solidFill>
                  <a:srgbClr val="D5BC61"/>
                </a:solidFill>
                <a:latin typeface="Verdana" pitchFamily="34" charset="0"/>
              </a:rPr>
              <a:t> the </a:t>
            </a:r>
            <a:r>
              <a:rPr lang="en-US" sz="2000" i="1" u="sng">
                <a:solidFill>
                  <a:srgbClr val="D5BC61"/>
                </a:solidFill>
                <a:latin typeface="Verdana" pitchFamily="34" charset="0"/>
              </a:rPr>
              <a:t>heir to the throne</a:t>
            </a:r>
            <a:r>
              <a:rPr lang="en-US" sz="2000">
                <a:solidFill>
                  <a:srgbClr val="D5BC61"/>
                </a:solidFill>
                <a:latin typeface="Verdana" pitchFamily="34" charset="0"/>
              </a:rPr>
              <a:t> long in advance</a:t>
            </a:r>
          </a:p>
          <a:p>
            <a:pPr>
              <a:lnSpc>
                <a:spcPct val="80000"/>
              </a:lnSpc>
              <a:buSzPct val="75000"/>
              <a:buFont typeface="Wingdings" pitchFamily="2" charset="2"/>
              <a:buNone/>
            </a:pPr>
            <a:endParaRPr lang="en-US" sz="24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Chulalongkorn named </a:t>
            </a:r>
            <a:r>
              <a:rPr lang="en-US" sz="2000" i="1" u="sng">
                <a:solidFill>
                  <a:srgbClr val="D5BC61"/>
                </a:solidFill>
                <a:latin typeface="Verdana" pitchFamily="34" charset="0"/>
              </a:rPr>
              <a:t>“Vajiravudh”</a:t>
            </a:r>
            <a:r>
              <a:rPr lang="en-US" sz="2000">
                <a:solidFill>
                  <a:srgbClr val="D5BC61"/>
                </a:solidFill>
                <a:latin typeface="Verdana" pitchFamily="34" charset="0"/>
              </a:rPr>
              <a:t> as </a:t>
            </a:r>
            <a:r>
              <a:rPr lang="en-US" sz="2000" i="1" u="sng">
                <a:solidFill>
                  <a:srgbClr val="D5BC61"/>
                </a:solidFill>
                <a:latin typeface="Verdana" pitchFamily="34" charset="0"/>
              </a:rPr>
              <a:t>crown prince</a:t>
            </a:r>
            <a:r>
              <a:rPr lang="en-US" sz="2000">
                <a:solidFill>
                  <a:srgbClr val="D5BC61"/>
                </a:solidFill>
                <a:latin typeface="Verdana" pitchFamily="34" charset="0"/>
              </a:rPr>
              <a:t>, his eldest son by the Queen Saowapha</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Vajiravudh was then in England, where he studied with tutors, underwent </a:t>
            </a:r>
            <a:r>
              <a:rPr lang="en-US" sz="2000" i="1" u="sng">
                <a:solidFill>
                  <a:srgbClr val="D5BC61"/>
                </a:solidFill>
                <a:latin typeface="Verdana" pitchFamily="34" charset="0"/>
              </a:rPr>
              <a:t>military training at Sandhurst</a:t>
            </a:r>
            <a:r>
              <a:rPr lang="en-US" sz="2000">
                <a:solidFill>
                  <a:srgbClr val="D5BC61"/>
                </a:solidFill>
                <a:latin typeface="Verdana" pitchFamily="34" charset="0"/>
              </a:rPr>
              <a:t>, studied </a:t>
            </a:r>
            <a:r>
              <a:rPr lang="en-US" sz="2000" i="1" u="sng">
                <a:solidFill>
                  <a:srgbClr val="D5BC61"/>
                </a:solidFill>
                <a:latin typeface="Verdana" pitchFamily="34" charset="0"/>
              </a:rPr>
              <a:t>history and law at Oxford</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When returned home in 1903-there established his own </a:t>
            </a:r>
            <a:r>
              <a:rPr lang="en-US" sz="2000" i="1" u="sng">
                <a:solidFill>
                  <a:srgbClr val="D5BC61"/>
                </a:solidFill>
                <a:latin typeface="Verdana" pitchFamily="34" charset="0"/>
              </a:rPr>
              <a:t>palace</a:t>
            </a:r>
            <a:r>
              <a:rPr lang="en-US" sz="2000">
                <a:solidFill>
                  <a:srgbClr val="D5BC61"/>
                </a:solidFill>
                <a:latin typeface="Verdana" pitchFamily="34" charset="0"/>
              </a:rPr>
              <a:t>, </a:t>
            </a:r>
            <a:r>
              <a:rPr lang="en-US" sz="2000" i="1" u="sng">
                <a:solidFill>
                  <a:srgbClr val="D5BC61"/>
                </a:solidFill>
                <a:latin typeface="Verdana" pitchFamily="34" charset="0"/>
              </a:rPr>
              <a:t>complete</a:t>
            </a:r>
            <a:r>
              <a:rPr lang="en-US" sz="2000">
                <a:solidFill>
                  <a:srgbClr val="D5BC61"/>
                </a:solidFill>
                <a:latin typeface="Verdana" pitchFamily="34" charset="0"/>
              </a:rPr>
              <a:t> with </a:t>
            </a:r>
            <a:r>
              <a:rPr lang="en-US" sz="2000" i="1" u="sng">
                <a:solidFill>
                  <a:srgbClr val="D5BC61"/>
                </a:solidFill>
                <a:latin typeface="Verdana" pitchFamily="34" charset="0"/>
              </a:rPr>
              <a:t>entourage</a:t>
            </a:r>
            <a:r>
              <a:rPr lang="en-US" sz="2000">
                <a:solidFill>
                  <a:srgbClr val="D5BC61"/>
                </a:solidFill>
                <a:latin typeface="Verdana" pitchFamily="34" charset="0"/>
              </a:rPr>
              <a:t>, he spent the next 7 years indulging in </a:t>
            </a:r>
            <a:r>
              <a:rPr lang="en-US" sz="2000" i="1" u="sng">
                <a:solidFill>
                  <a:srgbClr val="D5BC61"/>
                </a:solidFill>
                <a:latin typeface="Verdana" pitchFamily="34" charset="0"/>
              </a:rPr>
              <a:t>literacy pursuits</a:t>
            </a:r>
            <a:r>
              <a:rPr lang="en-US" sz="2000">
                <a:solidFill>
                  <a:srgbClr val="D5BC61"/>
                </a:solidFill>
                <a:latin typeface="Verdana" pitchFamily="34" charset="0"/>
              </a:rPr>
              <a:t> and experimenting with the </a:t>
            </a:r>
            <a:r>
              <a:rPr lang="en-US" sz="2000" i="1" u="sng">
                <a:solidFill>
                  <a:srgbClr val="D5BC61"/>
                </a:solidFill>
                <a:latin typeface="Verdana" pitchFamily="34" charset="0"/>
              </a:rPr>
              <a:t>internal government</a:t>
            </a:r>
            <a:r>
              <a:rPr lang="en-US" sz="2000">
                <a:solidFill>
                  <a:srgbClr val="D5BC61"/>
                </a:solidFill>
                <a:latin typeface="Verdana" pitchFamily="34" charset="0"/>
              </a:rPr>
              <a:t> of his household. </a:t>
            </a:r>
          </a:p>
          <a:p>
            <a:pPr lvl="1">
              <a:lnSpc>
                <a:spcPct val="80000"/>
              </a:lnSpc>
              <a:buSzPct val="75000"/>
              <a:buFont typeface="Wingdings" pitchFamily="2" charset="2"/>
              <a:buChar char="v"/>
            </a:pPr>
            <a:r>
              <a:rPr lang="en-US" sz="1800" i="1">
                <a:solidFill>
                  <a:srgbClr val="D5BC61"/>
                </a:solidFill>
                <a:latin typeface="Verdana" pitchFamily="34" charset="0"/>
              </a:rPr>
              <a:t>“Victorian gentleman”</a:t>
            </a:r>
          </a:p>
        </p:txBody>
      </p:sp>
      <p:sp>
        <p:nvSpPr>
          <p:cNvPr id="18227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8329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4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By </a:t>
            </a:r>
            <a:r>
              <a:rPr lang="en-US" sz="2000" i="1" u="sng">
                <a:solidFill>
                  <a:srgbClr val="D5BC61"/>
                </a:solidFill>
                <a:latin typeface="Verdana" pitchFamily="34" charset="0"/>
              </a:rPr>
              <a:t>recruiting members widely from the civil service</a:t>
            </a:r>
            <a:r>
              <a:rPr lang="en-US" sz="2000">
                <a:solidFill>
                  <a:srgbClr val="D5BC61"/>
                </a:solidFill>
                <a:latin typeface="Verdana" pitchFamily="34" charset="0"/>
              </a:rPr>
              <a:t> (the initiation fee was high and daunted the lower class) </a:t>
            </a:r>
            <a:r>
              <a:rPr lang="en-US" sz="2000" i="1" u="sng">
                <a:solidFill>
                  <a:srgbClr val="D5BC61"/>
                </a:solidFill>
                <a:latin typeface="Verdana" pitchFamily="34" charset="0"/>
              </a:rPr>
              <a:t>and ranking them in a hierarchy independent of civil service</a:t>
            </a:r>
            <a:r>
              <a:rPr lang="en-US" sz="2000">
                <a:solidFill>
                  <a:srgbClr val="D5BC61"/>
                </a:solidFill>
                <a:latin typeface="Verdana" pitchFamily="34" charset="0"/>
              </a:rPr>
              <a:t> status, the </a:t>
            </a:r>
            <a:r>
              <a:rPr lang="en-US" sz="2000" i="1" u="sng">
                <a:solidFill>
                  <a:srgbClr val="D5BC61"/>
                </a:solidFill>
                <a:latin typeface="Verdana" pitchFamily="34" charset="0"/>
              </a:rPr>
              <a:t>king went outside rigid bureaucratic</a:t>
            </a:r>
            <a:r>
              <a:rPr lang="en-US" sz="2000">
                <a:solidFill>
                  <a:srgbClr val="D5BC61"/>
                </a:solidFill>
                <a:latin typeface="Verdana" pitchFamily="34" charset="0"/>
              </a:rPr>
              <a:t> hierarchies to create personal following </a:t>
            </a:r>
            <a:r>
              <a:rPr lang="en-US" sz="2000" i="1" u="sng">
                <a:solidFill>
                  <a:srgbClr val="D5BC61"/>
                </a:solidFill>
                <a:latin typeface="Verdana" pitchFamily="34" charset="0"/>
              </a:rPr>
              <a:t>subject to his own</a:t>
            </a:r>
            <a:r>
              <a:rPr lang="en-US" sz="2000" u="sng">
                <a:solidFill>
                  <a:srgbClr val="D5BC61"/>
                </a:solidFill>
                <a:latin typeface="Verdana" pitchFamily="34" charset="0"/>
              </a:rPr>
              <a:t> </a:t>
            </a:r>
            <a:r>
              <a:rPr lang="en-US" sz="2000" i="1" u="sng">
                <a:solidFill>
                  <a:srgbClr val="D5BC61"/>
                </a:solidFill>
                <a:latin typeface="Verdana" pitchFamily="34" charset="0"/>
              </a:rPr>
              <a:t>will and enthusiasms</a:t>
            </a:r>
          </a:p>
          <a:p>
            <a:pPr>
              <a:lnSpc>
                <a:spcPct val="80000"/>
              </a:lnSpc>
              <a:buSzPct val="75000"/>
              <a:buFont typeface="Wingdings" pitchFamily="2" charset="2"/>
              <a:buNone/>
            </a:pPr>
            <a:endParaRPr lang="en-US" sz="2400" i="1" u="sng">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He thought it important to </a:t>
            </a:r>
            <a:r>
              <a:rPr lang="en-US" sz="2000" i="1" u="sng">
                <a:solidFill>
                  <a:srgbClr val="D5BC61"/>
                </a:solidFill>
                <a:latin typeface="Verdana" pitchFamily="34" charset="0"/>
              </a:rPr>
              <a:t>bring together people</a:t>
            </a:r>
            <a:r>
              <a:rPr lang="en-US" sz="2000">
                <a:solidFill>
                  <a:srgbClr val="D5BC61"/>
                </a:solidFill>
                <a:latin typeface="Verdana" pitchFamily="34" charset="0"/>
              </a:rPr>
              <a:t>, </a:t>
            </a:r>
            <a:r>
              <a:rPr lang="en-US" sz="2000" i="1" u="sng">
                <a:solidFill>
                  <a:srgbClr val="D5BC61"/>
                </a:solidFill>
                <a:latin typeface="Verdana" pitchFamily="34" charset="0"/>
              </a:rPr>
              <a:t>particularly of the elite</a:t>
            </a:r>
            <a:r>
              <a:rPr lang="en-US" sz="2000">
                <a:solidFill>
                  <a:srgbClr val="D5BC61"/>
                </a:solidFill>
                <a:latin typeface="Verdana" pitchFamily="34" charset="0"/>
              </a:rPr>
              <a:t>, to get them involved in common endeavors, to encourage new values of patriotism, militancy, and </a:t>
            </a:r>
            <a:r>
              <a:rPr lang="en-US" sz="2000" i="1" u="sng">
                <a:solidFill>
                  <a:srgbClr val="D5BC61"/>
                </a:solidFill>
                <a:latin typeface="Verdana" pitchFamily="34" charset="0"/>
              </a:rPr>
              <a:t>loyalty to king and country</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Total membership reached ≈ 4,000 men by 1912 and was complemented by a junior Boy Scout movement that endured much longer</a:t>
            </a:r>
            <a:endParaRPr lang="en-US" sz="2000" i="1">
              <a:solidFill>
                <a:srgbClr val="D5BC61"/>
              </a:solidFill>
              <a:latin typeface="Verdana" pitchFamily="34" charset="0"/>
            </a:endParaRPr>
          </a:p>
        </p:txBody>
      </p:sp>
      <p:sp>
        <p:nvSpPr>
          <p:cNvPr id="18329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18534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4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In 1912, </a:t>
            </a:r>
            <a:r>
              <a:rPr lang="en-US" sz="2000" i="1" u="sng">
                <a:solidFill>
                  <a:srgbClr val="D5BC61"/>
                </a:solidFill>
                <a:latin typeface="Verdana" pitchFamily="34" charset="0"/>
              </a:rPr>
              <a:t>Vajiravudh conducted Wild Tiger military</a:t>
            </a:r>
            <a:r>
              <a:rPr lang="en-US" sz="2000">
                <a:solidFill>
                  <a:srgbClr val="D5BC61"/>
                </a:solidFill>
                <a:latin typeface="Verdana" pitchFamily="34" charset="0"/>
              </a:rPr>
              <a:t> maneuvers when a train arrived from Bangkok carrying Prince Chakraphong, the chief of staff of the army, who reported that a group of </a:t>
            </a:r>
            <a:r>
              <a:rPr lang="en-US" sz="2000" i="1" u="sng">
                <a:solidFill>
                  <a:srgbClr val="D5BC61"/>
                </a:solidFill>
                <a:latin typeface="Verdana" pitchFamily="34" charset="0"/>
              </a:rPr>
              <a:t>junior military officers</a:t>
            </a:r>
            <a:r>
              <a:rPr lang="en-US" sz="2000">
                <a:solidFill>
                  <a:srgbClr val="D5BC61"/>
                </a:solidFill>
                <a:latin typeface="Verdana" pitchFamily="34" charset="0"/>
              </a:rPr>
              <a:t> was </a:t>
            </a:r>
            <a:r>
              <a:rPr lang="en-US" sz="2000" i="1" u="sng">
                <a:solidFill>
                  <a:srgbClr val="D5BC61"/>
                </a:solidFill>
                <a:latin typeface="Verdana" pitchFamily="34" charset="0"/>
              </a:rPr>
              <a:t>plotting a coup against the king</a:t>
            </a:r>
          </a:p>
          <a:p>
            <a:pPr>
              <a:lnSpc>
                <a:spcPct val="80000"/>
              </a:lnSpc>
              <a:buSzPct val="75000"/>
              <a:buFont typeface="Wingdings" pitchFamily="2" charset="2"/>
              <a:buNone/>
            </a:pPr>
            <a:endParaRPr lang="en-US" sz="24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Over the next 2 days, 92 young men were arrested</a:t>
            </a:r>
          </a:p>
          <a:p>
            <a:pPr lvl="1">
              <a:lnSpc>
                <a:spcPct val="80000"/>
              </a:lnSpc>
              <a:buSzPct val="75000"/>
              <a:buFont typeface="Wingdings" pitchFamily="2" charset="2"/>
              <a:buChar char="v"/>
            </a:pPr>
            <a:r>
              <a:rPr lang="en-US" sz="1800">
                <a:solidFill>
                  <a:srgbClr val="D5BC61"/>
                </a:solidFill>
                <a:latin typeface="Verdana" pitchFamily="34" charset="0"/>
              </a:rPr>
              <a:t>They were serving as lieutenants in the army</a:t>
            </a:r>
          </a:p>
          <a:p>
            <a:pPr lvl="1">
              <a:lnSpc>
                <a:spcPct val="80000"/>
              </a:lnSpc>
              <a:buSzPct val="75000"/>
              <a:buFont typeface="Wingdings" pitchFamily="2" charset="2"/>
              <a:buChar char="v"/>
            </a:pPr>
            <a:r>
              <a:rPr lang="en-US" sz="1800">
                <a:solidFill>
                  <a:srgbClr val="D5BC61"/>
                </a:solidFill>
                <a:latin typeface="Verdana" pitchFamily="34" charset="0"/>
              </a:rPr>
              <a:t>Been classmates in the army academy class of 1909</a:t>
            </a:r>
          </a:p>
          <a:p>
            <a:pPr lvl="1">
              <a:lnSpc>
                <a:spcPct val="80000"/>
              </a:lnSpc>
              <a:buSzPct val="75000"/>
              <a:buFont typeface="Wingdings" pitchFamily="2" charset="2"/>
              <a:buChar char="v"/>
            </a:pPr>
            <a:r>
              <a:rPr lang="en-US" sz="1800">
                <a:solidFill>
                  <a:srgbClr val="D5BC61"/>
                </a:solidFill>
                <a:latin typeface="Verdana" pitchFamily="34" charset="0"/>
              </a:rPr>
              <a:t>Seem to have been of Sino-Siamese ancestry</a:t>
            </a:r>
          </a:p>
          <a:p>
            <a:pPr lvl="1">
              <a:lnSpc>
                <a:spcPct val="80000"/>
              </a:lnSpc>
              <a:buSzPct val="75000"/>
              <a:buFont typeface="Wingdings" pitchFamily="2" charset="2"/>
              <a:buChar char="v"/>
            </a:pPr>
            <a:r>
              <a:rPr lang="en-US" sz="1800">
                <a:solidFill>
                  <a:srgbClr val="D5BC61"/>
                </a:solidFill>
                <a:latin typeface="Verdana" pitchFamily="34" charset="0"/>
              </a:rPr>
              <a:t>They begun some years earlier with a personal grudge against Vajiravudh	transformed into a fuzzily ideological </a:t>
            </a:r>
            <a:r>
              <a:rPr lang="en-US" sz="1800" i="1" u="sng">
                <a:solidFill>
                  <a:srgbClr val="D5BC61"/>
                </a:solidFill>
                <a:latin typeface="Verdana" pitchFamily="34" charset="0"/>
              </a:rPr>
              <a:t>critique of the absolute monarchy</a:t>
            </a:r>
          </a:p>
        </p:txBody>
      </p:sp>
      <p:sp>
        <p:nvSpPr>
          <p:cNvPr id="18534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
        <p:nvSpPr>
          <p:cNvPr id="185348" name="Line 4"/>
          <p:cNvSpPr>
            <a:spLocks noChangeShapeType="1"/>
          </p:cNvSpPr>
          <p:nvPr/>
        </p:nvSpPr>
        <p:spPr bwMode="auto">
          <a:xfrm>
            <a:off x="2627313" y="5145088"/>
            <a:ext cx="576262" cy="0"/>
          </a:xfrm>
          <a:prstGeom prst="line">
            <a:avLst/>
          </a:prstGeom>
          <a:noFill/>
          <a:ln w="38100">
            <a:solidFill>
              <a:srgbClr val="D5BC61"/>
            </a:solidFill>
            <a:round/>
            <a:headEnd/>
            <a:tailEnd type="triangle" w="lg" len="lg"/>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8432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800" b="1">
                <a:solidFill>
                  <a:srgbClr val="928264"/>
                </a:solidFill>
                <a:latin typeface="Verdana" pitchFamily="34" charset="0"/>
              </a:rPr>
              <a:t>	</a:t>
            </a:r>
            <a:r>
              <a:rPr lang="en-US" sz="28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28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400" i="1">
                <a:solidFill>
                  <a:srgbClr val="FFFF00"/>
                </a:solidFill>
                <a:latin typeface="Verdana" pitchFamily="34" charset="0"/>
              </a:rPr>
              <a:t>Emergence of the Chinese revolution of October 1911. </a:t>
            </a:r>
            <a:r>
              <a:rPr lang="en-US" sz="2400" i="1">
                <a:solidFill>
                  <a:srgbClr val="D5BC61"/>
                </a:solidFill>
                <a:latin typeface="Verdana" pitchFamily="34" charset="0"/>
              </a:rPr>
              <a:t>These people thus considered Siam to be </a:t>
            </a:r>
            <a:r>
              <a:rPr lang="en-US" sz="2400" i="1" u="sng">
                <a:solidFill>
                  <a:srgbClr val="D5BC61"/>
                </a:solidFill>
                <a:latin typeface="Verdana" pitchFamily="34" charset="0"/>
              </a:rPr>
              <a:t>backward, unjust, corrupt and morally debased</a:t>
            </a:r>
          </a:p>
          <a:p>
            <a:pPr lvl="1">
              <a:lnSpc>
                <a:spcPct val="80000"/>
              </a:lnSpc>
              <a:buSzPct val="75000"/>
              <a:buFont typeface="Wingdings" pitchFamily="2" charset="2"/>
              <a:buChar char="v"/>
            </a:pPr>
            <a:r>
              <a:rPr lang="en-US" sz="2000">
                <a:solidFill>
                  <a:srgbClr val="D5BC61"/>
                </a:solidFill>
                <a:latin typeface="Verdana" pitchFamily="34" charset="0"/>
              </a:rPr>
              <a:t>They had come to blame their country’s </a:t>
            </a:r>
            <a:r>
              <a:rPr lang="en-US" sz="2000" i="1" u="sng">
                <a:solidFill>
                  <a:srgbClr val="D5BC61"/>
                </a:solidFill>
                <a:latin typeface="Verdana" pitchFamily="34" charset="0"/>
              </a:rPr>
              <a:t>ills on the</a:t>
            </a:r>
            <a:r>
              <a:rPr lang="en-US" sz="2000">
                <a:solidFill>
                  <a:srgbClr val="D5BC61"/>
                </a:solidFill>
                <a:latin typeface="Verdana" pitchFamily="34" charset="0"/>
              </a:rPr>
              <a:t> existing system of </a:t>
            </a:r>
            <a:r>
              <a:rPr lang="en-US" sz="2000" i="1" u="sng">
                <a:solidFill>
                  <a:srgbClr val="D5BC61"/>
                </a:solidFill>
                <a:latin typeface="Verdana" pitchFamily="34" charset="0"/>
              </a:rPr>
              <a:t>government</a:t>
            </a:r>
          </a:p>
          <a:p>
            <a:pPr lvl="1">
              <a:lnSpc>
                <a:spcPct val="80000"/>
              </a:lnSpc>
              <a:buSzPct val="75000"/>
              <a:buFont typeface="Wingdings" pitchFamily="2" charset="2"/>
              <a:buChar char="v"/>
            </a:pPr>
            <a:r>
              <a:rPr lang="en-US" sz="2000">
                <a:solidFill>
                  <a:srgbClr val="D5BC61"/>
                </a:solidFill>
                <a:latin typeface="Verdana" pitchFamily="34" charset="0"/>
              </a:rPr>
              <a:t>They were </a:t>
            </a:r>
            <a:r>
              <a:rPr lang="en-US" sz="2000" i="1" u="sng">
                <a:solidFill>
                  <a:srgbClr val="D5BC61"/>
                </a:solidFill>
                <a:latin typeface="Verdana" pitchFamily="34" charset="0"/>
              </a:rPr>
              <a:t>upset by</a:t>
            </a:r>
            <a:r>
              <a:rPr lang="en-US" sz="2000">
                <a:solidFill>
                  <a:srgbClr val="D5BC61"/>
                </a:solidFill>
                <a:latin typeface="Verdana" pitchFamily="34" charset="0"/>
              </a:rPr>
              <a:t> the </a:t>
            </a:r>
            <a:r>
              <a:rPr lang="en-US" sz="2000" i="1" u="sng">
                <a:solidFill>
                  <a:srgbClr val="D5BC61"/>
                </a:solidFill>
                <a:latin typeface="Verdana" pitchFamily="34" charset="0"/>
              </a:rPr>
              <a:t>downgrading of the army</a:t>
            </a:r>
            <a:r>
              <a:rPr lang="en-US" sz="2000">
                <a:solidFill>
                  <a:srgbClr val="D5BC61"/>
                </a:solidFill>
                <a:latin typeface="Verdana" pitchFamily="34" charset="0"/>
              </a:rPr>
              <a:t> by </a:t>
            </a:r>
            <a:r>
              <a:rPr lang="en-US" sz="2000" i="1" u="sng">
                <a:solidFill>
                  <a:srgbClr val="D5BC61"/>
                </a:solidFill>
                <a:latin typeface="Verdana" pitchFamily="34" charset="0"/>
              </a:rPr>
              <a:t>Vajiravudh</a:t>
            </a:r>
            <a:r>
              <a:rPr lang="en-US" sz="2000">
                <a:solidFill>
                  <a:srgbClr val="D5BC61"/>
                </a:solidFill>
                <a:latin typeface="Verdana" pitchFamily="34" charset="0"/>
              </a:rPr>
              <a:t>, who created his own with the Wild Tiger Corps</a:t>
            </a:r>
          </a:p>
          <a:p>
            <a:pPr lvl="1">
              <a:lnSpc>
                <a:spcPct val="80000"/>
              </a:lnSpc>
              <a:buSzPct val="75000"/>
              <a:buFont typeface="Wingdings" pitchFamily="2" charset="2"/>
              <a:buChar char="v"/>
            </a:pPr>
            <a:r>
              <a:rPr lang="en-US" sz="2000">
                <a:solidFill>
                  <a:srgbClr val="D5BC61"/>
                </a:solidFill>
                <a:latin typeface="Verdana" pitchFamily="34" charset="0"/>
              </a:rPr>
              <a:t>They favoured creating a </a:t>
            </a:r>
            <a:r>
              <a:rPr lang="en-US" sz="2000" i="1" u="sng">
                <a:solidFill>
                  <a:srgbClr val="D5BC61"/>
                </a:solidFill>
                <a:latin typeface="Verdana" pitchFamily="34" charset="0"/>
              </a:rPr>
              <a:t>constitutional monarchy</a:t>
            </a:r>
          </a:p>
          <a:p>
            <a:pPr lvl="1">
              <a:lnSpc>
                <a:spcPct val="80000"/>
              </a:lnSpc>
              <a:buSzPct val="75000"/>
              <a:buFont typeface="Wingdings" pitchFamily="2" charset="2"/>
              <a:buChar char="v"/>
            </a:pPr>
            <a:r>
              <a:rPr lang="en-US" sz="2000">
                <a:solidFill>
                  <a:srgbClr val="D5BC61"/>
                </a:solidFill>
                <a:latin typeface="Verdana" pitchFamily="34" charset="0"/>
              </a:rPr>
              <a:t>Some even wanted a </a:t>
            </a:r>
            <a:r>
              <a:rPr lang="en-US" sz="2000" i="1" u="sng">
                <a:solidFill>
                  <a:srgbClr val="D5BC61"/>
                </a:solidFill>
                <a:latin typeface="Verdana" pitchFamily="34" charset="0"/>
              </a:rPr>
              <a:t>republican form</a:t>
            </a:r>
            <a:r>
              <a:rPr lang="en-US" sz="2000">
                <a:solidFill>
                  <a:srgbClr val="D5BC61"/>
                </a:solidFill>
                <a:latin typeface="Verdana" pitchFamily="34" charset="0"/>
              </a:rPr>
              <a:t> of government</a:t>
            </a:r>
          </a:p>
          <a:p>
            <a:pPr lvl="1">
              <a:lnSpc>
                <a:spcPct val="80000"/>
              </a:lnSpc>
              <a:buSzPct val="75000"/>
              <a:buFont typeface="Wingdings" pitchFamily="2" charset="2"/>
              <a:buChar char="v"/>
            </a:pPr>
            <a:r>
              <a:rPr lang="en-US" sz="2000">
                <a:solidFill>
                  <a:srgbClr val="D5BC61"/>
                </a:solidFill>
                <a:latin typeface="Verdana" pitchFamily="34" charset="0"/>
              </a:rPr>
              <a:t>They argued for </a:t>
            </a:r>
            <a:r>
              <a:rPr lang="en-US" sz="2000" i="1" u="sng">
                <a:solidFill>
                  <a:srgbClr val="D5BC61"/>
                </a:solidFill>
                <a:latin typeface="Verdana" pitchFamily="34" charset="0"/>
              </a:rPr>
              <a:t>drastic reforms in state policies</a:t>
            </a:r>
          </a:p>
          <a:p>
            <a:pPr lvl="1">
              <a:lnSpc>
                <a:spcPct val="80000"/>
              </a:lnSpc>
              <a:buSzPct val="75000"/>
              <a:buFont typeface="Wingdings" pitchFamily="2" charset="2"/>
              <a:buChar char="v"/>
            </a:pPr>
            <a:r>
              <a:rPr lang="en-US" sz="2000">
                <a:solidFill>
                  <a:srgbClr val="D5BC61"/>
                </a:solidFill>
                <a:latin typeface="Verdana" pitchFamily="34" charset="0"/>
              </a:rPr>
              <a:t>They wanted </a:t>
            </a:r>
            <a:r>
              <a:rPr lang="en-US" sz="2000" i="1" u="sng">
                <a:solidFill>
                  <a:srgbClr val="D5BC61"/>
                </a:solidFill>
                <a:latin typeface="Verdana" pitchFamily="34" charset="0"/>
              </a:rPr>
              <a:t>promotion of rapid economic and educational</a:t>
            </a:r>
            <a:r>
              <a:rPr lang="en-US" sz="2000">
                <a:solidFill>
                  <a:srgbClr val="D5BC61"/>
                </a:solidFill>
                <a:latin typeface="Verdana" pitchFamily="34" charset="0"/>
              </a:rPr>
              <a:t> development</a:t>
            </a:r>
          </a:p>
          <a:p>
            <a:pPr lvl="1">
              <a:lnSpc>
                <a:spcPct val="80000"/>
              </a:lnSpc>
              <a:buSzPct val="75000"/>
              <a:buFont typeface="Wingdings" pitchFamily="2" charset="2"/>
              <a:buChar char="v"/>
            </a:pPr>
            <a:r>
              <a:rPr lang="en-US" sz="2000">
                <a:solidFill>
                  <a:srgbClr val="D5BC61"/>
                </a:solidFill>
                <a:latin typeface="Verdana" pitchFamily="34" charset="0"/>
              </a:rPr>
              <a:t>They </a:t>
            </a:r>
            <a:r>
              <a:rPr lang="en-US" sz="2000" i="1" u="sng">
                <a:solidFill>
                  <a:srgbClr val="D5BC61"/>
                </a:solidFill>
                <a:latin typeface="Verdana" pitchFamily="34" charset="0"/>
              </a:rPr>
              <a:t>received sentences of life imprisonment</a:t>
            </a:r>
          </a:p>
        </p:txBody>
      </p:sp>
      <p:sp>
        <p:nvSpPr>
          <p:cNvPr id="18432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18637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18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The 1912 coup was not the petty rivalry of princely brothers, but </a:t>
            </a:r>
            <a:r>
              <a:rPr lang="en-US" sz="1800" i="1" u="sng">
                <a:solidFill>
                  <a:srgbClr val="FFFF00"/>
                </a:solidFill>
                <a:latin typeface="Verdana" pitchFamily="34" charset="0"/>
              </a:rPr>
              <a:t>a military plot by outsiders</a:t>
            </a:r>
            <a:r>
              <a:rPr lang="en-US" sz="1800">
                <a:solidFill>
                  <a:srgbClr val="FFFF00"/>
                </a:solidFill>
                <a:latin typeface="Verdana" pitchFamily="34" charset="0"/>
              </a:rPr>
              <a:t>, young men of </a:t>
            </a:r>
            <a:r>
              <a:rPr lang="en-US" sz="1800" i="1" u="sng">
                <a:solidFill>
                  <a:srgbClr val="FFFF00"/>
                </a:solidFill>
                <a:latin typeface="Verdana" pitchFamily="34" charset="0"/>
              </a:rPr>
              <a:t>common backgrounds</a:t>
            </a:r>
            <a:r>
              <a:rPr lang="en-US" sz="1800">
                <a:solidFill>
                  <a:srgbClr val="FFFF00"/>
                </a:solidFill>
                <a:latin typeface="Verdana" pitchFamily="34" charset="0"/>
              </a:rPr>
              <a:t>	  </a:t>
            </a:r>
            <a:r>
              <a:rPr lang="en-US" sz="1800" i="1" u="sng">
                <a:solidFill>
                  <a:srgbClr val="FFFF00"/>
                </a:solidFill>
                <a:latin typeface="Verdana" pitchFamily="34" charset="0"/>
              </a:rPr>
              <a:t>something new in Siamese history</a:t>
            </a:r>
          </a:p>
          <a:p>
            <a:pPr>
              <a:lnSpc>
                <a:spcPct val="80000"/>
              </a:lnSpc>
              <a:buSzPct val="75000"/>
              <a:buFont typeface="Wingdings" pitchFamily="2" charset="2"/>
              <a:buNone/>
            </a:pPr>
            <a:endParaRPr lang="en-US" sz="1800">
              <a:solidFill>
                <a:srgbClr val="FFFF00"/>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It represented the beginning of new kind of politics, it suggested an agenda of radical reform and change in the government</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a:t>
            </a:r>
            <a:r>
              <a:rPr lang="en-US" sz="1800" i="1" u="sng">
                <a:solidFill>
                  <a:srgbClr val="D5BC61"/>
                </a:solidFill>
                <a:latin typeface="Verdana" pitchFamily="34" charset="0"/>
              </a:rPr>
              <a:t>plot was a major challenge</a:t>
            </a:r>
            <a:r>
              <a:rPr lang="en-US" sz="1800">
                <a:solidFill>
                  <a:srgbClr val="D5BC61"/>
                </a:solidFill>
                <a:latin typeface="Verdana" pitchFamily="34" charset="0"/>
              </a:rPr>
              <a:t> to the </a:t>
            </a:r>
            <a:r>
              <a:rPr lang="en-US" sz="1800" i="1" u="sng">
                <a:solidFill>
                  <a:srgbClr val="D5BC61"/>
                </a:solidFill>
                <a:latin typeface="Verdana" pitchFamily="34" charset="0"/>
              </a:rPr>
              <a:t>king</a:t>
            </a:r>
            <a:r>
              <a:rPr lang="en-US" sz="1800">
                <a:solidFill>
                  <a:srgbClr val="D5BC61"/>
                </a:solidFill>
                <a:latin typeface="Verdana" pitchFamily="34" charset="0"/>
              </a:rPr>
              <a:t> and forced him into </a:t>
            </a:r>
            <a:r>
              <a:rPr lang="en-US" sz="1800" i="1" u="sng">
                <a:solidFill>
                  <a:srgbClr val="D5BC61"/>
                </a:solidFill>
                <a:latin typeface="Verdana" pitchFamily="34" charset="0"/>
              </a:rPr>
              <a:t>taking a more active and aggressive role</a:t>
            </a:r>
            <a:r>
              <a:rPr lang="en-US" sz="1800">
                <a:solidFill>
                  <a:srgbClr val="D5BC61"/>
                </a:solidFill>
                <a:latin typeface="Verdana" pitchFamily="34" charset="0"/>
              </a:rPr>
              <a:t> in the government</a:t>
            </a:r>
          </a:p>
          <a:p>
            <a:pPr>
              <a:lnSpc>
                <a:spcPct val="80000"/>
              </a:lnSpc>
              <a:buSzPct val="75000"/>
              <a:buFont typeface="Wingdings" pitchFamily="2" charset="2"/>
              <a:buChar char="q"/>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king then </a:t>
            </a:r>
            <a:r>
              <a:rPr lang="en-US" sz="1800" i="1" u="sng">
                <a:solidFill>
                  <a:srgbClr val="D5BC61"/>
                </a:solidFill>
                <a:latin typeface="Verdana" pitchFamily="34" charset="0"/>
              </a:rPr>
              <a:t>appointed his brother</a:t>
            </a:r>
            <a:r>
              <a:rPr lang="en-US" sz="1800">
                <a:solidFill>
                  <a:srgbClr val="D5BC61"/>
                </a:solidFill>
                <a:latin typeface="Verdana" pitchFamily="34" charset="0"/>
              </a:rPr>
              <a:t> as minister of agriculture, </a:t>
            </a:r>
            <a:r>
              <a:rPr lang="en-US" sz="1800" i="1" u="sng">
                <a:solidFill>
                  <a:srgbClr val="D5BC61"/>
                </a:solidFill>
                <a:latin typeface="Verdana" pitchFamily="34" charset="0"/>
              </a:rPr>
              <a:t>transformed</a:t>
            </a:r>
            <a:r>
              <a:rPr lang="en-US" sz="1800">
                <a:solidFill>
                  <a:srgbClr val="D5BC61"/>
                </a:solidFill>
                <a:latin typeface="Verdana" pitchFamily="34" charset="0"/>
              </a:rPr>
              <a:t> the old </a:t>
            </a:r>
            <a:r>
              <a:rPr lang="en-US" sz="1800" i="1" u="sng">
                <a:solidFill>
                  <a:srgbClr val="D5BC61"/>
                </a:solidFill>
                <a:latin typeface="Verdana" pitchFamily="34" charset="0"/>
              </a:rPr>
              <a:t>Ministry</a:t>
            </a:r>
            <a:r>
              <a:rPr lang="en-US" sz="1800">
                <a:solidFill>
                  <a:srgbClr val="D5BC61"/>
                </a:solidFill>
                <a:latin typeface="Verdana" pitchFamily="34" charset="0"/>
              </a:rPr>
              <a:t> of Public Works into a Ministry of Communications (railroads, highways, posts) …</a:t>
            </a:r>
            <a:r>
              <a:rPr lang="en-US" sz="1800" i="1" u="sng">
                <a:solidFill>
                  <a:srgbClr val="D5BC61"/>
                </a:solidFill>
                <a:latin typeface="Verdana" pitchFamily="34" charset="0"/>
              </a:rPr>
              <a:t>these appointments</a:t>
            </a:r>
            <a:r>
              <a:rPr lang="en-US" sz="1800">
                <a:solidFill>
                  <a:srgbClr val="D5BC61"/>
                </a:solidFill>
                <a:latin typeface="Verdana" pitchFamily="34" charset="0"/>
              </a:rPr>
              <a:t>, however, were viewed as an act on the part of the </a:t>
            </a:r>
            <a:r>
              <a:rPr lang="en-US" sz="1800" i="1" u="sng">
                <a:solidFill>
                  <a:srgbClr val="D5BC61"/>
                </a:solidFill>
                <a:latin typeface="Verdana" pitchFamily="34" charset="0"/>
              </a:rPr>
              <a:t>king to intervene more directly in government</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Seen as the beginning of the decline of the princes in the highest ministerial offices</a:t>
            </a:r>
          </a:p>
        </p:txBody>
      </p:sp>
      <p:sp>
        <p:nvSpPr>
          <p:cNvPr id="18637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
        <p:nvSpPr>
          <p:cNvPr id="186372" name="Line 4"/>
          <p:cNvSpPr>
            <a:spLocks noChangeShapeType="1"/>
          </p:cNvSpPr>
          <p:nvPr/>
        </p:nvSpPr>
        <p:spPr bwMode="auto">
          <a:xfrm>
            <a:off x="925513" y="2433638"/>
            <a:ext cx="576262" cy="0"/>
          </a:xfrm>
          <a:prstGeom prst="line">
            <a:avLst/>
          </a:prstGeom>
          <a:noFill/>
          <a:ln w="38100">
            <a:solidFill>
              <a:srgbClr val="FFFF00"/>
            </a:solidFill>
            <a:round/>
            <a:headEnd/>
            <a:tailEnd type="triangle" w="lg" len="lg"/>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8739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20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As the reign wore on, more and more of the ministries were run by </a:t>
            </a:r>
            <a:r>
              <a:rPr lang="en-US" sz="2000" i="1" u="sng">
                <a:solidFill>
                  <a:srgbClr val="D5BC61"/>
                </a:solidFill>
                <a:latin typeface="Verdana" pitchFamily="34" charset="0"/>
              </a:rPr>
              <a:t>others than princes</a:t>
            </a:r>
          </a:p>
          <a:p>
            <a:pPr lvl="1">
              <a:lnSpc>
                <a:spcPct val="80000"/>
              </a:lnSpc>
              <a:buSzPct val="75000"/>
              <a:buFont typeface="Wingdings" pitchFamily="2" charset="2"/>
              <a:buChar char="v"/>
            </a:pPr>
            <a:r>
              <a:rPr lang="en-US" sz="1800">
                <a:solidFill>
                  <a:srgbClr val="D5BC61"/>
                </a:solidFill>
                <a:latin typeface="Verdana" pitchFamily="34" charset="0"/>
              </a:rPr>
              <a:t>The </a:t>
            </a:r>
            <a:r>
              <a:rPr lang="en-US" sz="1800" i="1" u="sng">
                <a:solidFill>
                  <a:srgbClr val="D5BC61"/>
                </a:solidFill>
                <a:latin typeface="Verdana" pitchFamily="34" charset="0"/>
              </a:rPr>
              <a:t>great-grandsons of kings</a:t>
            </a:r>
            <a:r>
              <a:rPr lang="en-US" sz="1800">
                <a:solidFill>
                  <a:srgbClr val="D5BC61"/>
                </a:solidFill>
                <a:latin typeface="Verdana" pitchFamily="34" charset="0"/>
              </a:rPr>
              <a:t> who held the royal status of mom ratchawong (M.R.W.) and whose family wealth and status allowed them early to gain a European education</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In order both </a:t>
            </a:r>
            <a:r>
              <a:rPr lang="en-US" sz="2000" i="1" u="sng">
                <a:solidFill>
                  <a:srgbClr val="D5BC61"/>
                </a:solidFill>
                <a:latin typeface="Verdana" pitchFamily="34" charset="0"/>
              </a:rPr>
              <a:t>to quell rumours</a:t>
            </a:r>
            <a:r>
              <a:rPr lang="en-US" sz="2000">
                <a:solidFill>
                  <a:srgbClr val="D5BC61"/>
                </a:solidFill>
                <a:latin typeface="Verdana" pitchFamily="34" charset="0"/>
              </a:rPr>
              <a:t> about his profligate expenditures and </a:t>
            </a:r>
            <a:r>
              <a:rPr lang="en-US" sz="2000" i="1" u="sng">
                <a:solidFill>
                  <a:srgbClr val="D5BC61"/>
                </a:solidFill>
                <a:latin typeface="Verdana" pitchFamily="34" charset="0"/>
              </a:rPr>
              <a:t>to devise a sounder approach</a:t>
            </a:r>
            <a:r>
              <a:rPr lang="en-US" sz="2000">
                <a:solidFill>
                  <a:srgbClr val="D5BC61"/>
                </a:solidFill>
                <a:latin typeface="Verdana" pitchFamily="34" charset="0"/>
              </a:rPr>
              <a:t> to financing necessary development, in March 1912, he appointed a </a:t>
            </a:r>
            <a:r>
              <a:rPr lang="en-US" sz="2000" i="1" u="sng">
                <a:solidFill>
                  <a:srgbClr val="D5BC61"/>
                </a:solidFill>
                <a:latin typeface="Verdana" pitchFamily="34" charset="0"/>
              </a:rPr>
              <a:t>Committee to Inspect State Revenues and Expenditures (2 treasury officials and 3 foreign advisers).</a:t>
            </a:r>
            <a:r>
              <a:rPr lang="en-US" sz="2000">
                <a:solidFill>
                  <a:srgbClr val="D5BC61"/>
                </a:solidFill>
                <a:latin typeface="Verdana" pitchFamily="34" charset="0"/>
              </a:rPr>
              <a:t> </a:t>
            </a:r>
            <a:r>
              <a:rPr lang="en-US" sz="2000">
                <a:solidFill>
                  <a:srgbClr val="FFFF00"/>
                </a:solidFill>
                <a:latin typeface="Verdana" pitchFamily="34" charset="0"/>
              </a:rPr>
              <a:t>The composition of the committee was intended to reassure the international financial world (alarmed by the </a:t>
            </a:r>
            <a:r>
              <a:rPr lang="en-US" sz="2000" i="1" u="sng">
                <a:solidFill>
                  <a:srgbClr val="FFFF00"/>
                </a:solidFill>
                <a:latin typeface="Verdana" pitchFamily="34" charset="0"/>
              </a:rPr>
              <a:t>1911-1912 budget incurring a deficit</a:t>
            </a:r>
            <a:r>
              <a:rPr lang="en-US" sz="2000">
                <a:solidFill>
                  <a:srgbClr val="FFFF00"/>
                </a:solidFill>
                <a:latin typeface="Verdana" pitchFamily="34" charset="0"/>
              </a:rPr>
              <a:t> of more than 2 million baht)</a:t>
            </a:r>
          </a:p>
          <a:p>
            <a:pPr>
              <a:lnSpc>
                <a:spcPct val="80000"/>
              </a:lnSpc>
              <a:buSzPct val="75000"/>
              <a:buFont typeface="Wingdings" pitchFamily="2" charset="2"/>
              <a:buNone/>
            </a:pPr>
            <a:endParaRPr lang="en-US" sz="2000">
              <a:solidFill>
                <a:srgbClr val="FFFF00"/>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Vajiravudh’s reply to the challenge of 1912 lay in an area of </a:t>
            </a:r>
            <a:r>
              <a:rPr lang="en-US" sz="2000" i="1" u="sng">
                <a:solidFill>
                  <a:srgbClr val="FFFF00"/>
                </a:solidFill>
                <a:latin typeface="Verdana" pitchFamily="34" charset="0"/>
              </a:rPr>
              <a:t>public relations and propaganda</a:t>
            </a:r>
          </a:p>
        </p:txBody>
      </p:sp>
      <p:sp>
        <p:nvSpPr>
          <p:cNvPr id="18739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18841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20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Vajiravudh had been known for his literary gifts and habits and for his love for theatre</a:t>
            </a:r>
          </a:p>
          <a:p>
            <a:pPr lvl="1">
              <a:lnSpc>
                <a:spcPct val="80000"/>
              </a:lnSpc>
              <a:buSzPct val="75000"/>
              <a:buFont typeface="Wingdings" pitchFamily="2" charset="2"/>
              <a:buChar char="v"/>
            </a:pPr>
            <a:r>
              <a:rPr lang="en-US" sz="1800" i="1" u="sng">
                <a:solidFill>
                  <a:srgbClr val="D5BC61"/>
                </a:solidFill>
                <a:latin typeface="Verdana" pitchFamily="34" charset="0"/>
              </a:rPr>
              <a:t>“Art was for life’s sake”</a:t>
            </a:r>
            <a:r>
              <a:rPr lang="en-US" sz="1800">
                <a:solidFill>
                  <a:srgbClr val="D5BC61"/>
                </a:solidFill>
                <a:latin typeface="Verdana" pitchFamily="34" charset="0"/>
              </a:rPr>
              <a:t>	     an instrument by which people might be brought together to share a common vision of a better world and to bring that world into being</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As crown prince</a:t>
            </a:r>
            <a:r>
              <a:rPr lang="en-US" sz="2000">
                <a:solidFill>
                  <a:srgbClr val="D5BC61"/>
                </a:solidFill>
                <a:latin typeface="Verdana" pitchFamily="34" charset="0"/>
              </a:rPr>
              <a:t>, he organized his courtiers and retainers into a group called the </a:t>
            </a:r>
            <a:r>
              <a:rPr lang="en-US" sz="2000" i="1" u="sng">
                <a:solidFill>
                  <a:srgbClr val="D5BC61"/>
                </a:solidFill>
                <a:latin typeface="Verdana" pitchFamily="34" charset="0"/>
              </a:rPr>
              <a:t>Enhancement of Knowledge Club</a:t>
            </a:r>
            <a:r>
              <a:rPr lang="en-US" sz="2000">
                <a:solidFill>
                  <a:srgbClr val="D5BC61"/>
                </a:solidFill>
                <a:latin typeface="Verdana" pitchFamily="34" charset="0"/>
              </a:rPr>
              <a:t>, which published a magazine and produced theatricals espousing modern values and patterns of behaviour</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On becoming king</a:t>
            </a:r>
            <a:r>
              <a:rPr lang="en-US" sz="2000">
                <a:solidFill>
                  <a:srgbClr val="D5BC61"/>
                </a:solidFill>
                <a:latin typeface="Verdana" pitchFamily="34" charset="0"/>
              </a:rPr>
              <a:t>, he </a:t>
            </a:r>
            <a:r>
              <a:rPr lang="en-US" sz="2000" i="1" u="sng">
                <a:solidFill>
                  <a:srgbClr val="D5BC61"/>
                </a:solidFill>
                <a:latin typeface="Verdana" pitchFamily="34" charset="0"/>
              </a:rPr>
              <a:t>continued</a:t>
            </a:r>
            <a:r>
              <a:rPr lang="en-US" sz="2000">
                <a:solidFill>
                  <a:srgbClr val="D5BC61"/>
                </a:solidFill>
                <a:latin typeface="Verdana" pitchFamily="34" charset="0"/>
              </a:rPr>
              <a:t> now </a:t>
            </a:r>
            <a:r>
              <a:rPr lang="en-US" sz="2000" i="1" u="sng">
                <a:solidFill>
                  <a:srgbClr val="D5BC61"/>
                </a:solidFill>
                <a:latin typeface="Verdana" pitchFamily="34" charset="0"/>
              </a:rPr>
              <a:t>with more resources</a:t>
            </a:r>
            <a:r>
              <a:rPr lang="en-US" sz="2000">
                <a:solidFill>
                  <a:srgbClr val="D5BC61"/>
                </a:solidFill>
                <a:latin typeface="Verdana" pitchFamily="34" charset="0"/>
              </a:rPr>
              <a:t> and </a:t>
            </a:r>
            <a:r>
              <a:rPr lang="en-US" sz="2000" i="1" u="sng">
                <a:solidFill>
                  <a:srgbClr val="D5BC61"/>
                </a:solidFill>
                <a:latin typeface="Verdana" pitchFamily="34" charset="0"/>
              </a:rPr>
              <a:t>prestige behind him</a:t>
            </a:r>
          </a:p>
        </p:txBody>
      </p:sp>
      <p:sp>
        <p:nvSpPr>
          <p:cNvPr id="18841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
        <p:nvSpPr>
          <p:cNvPr id="188421" name="Line 5"/>
          <p:cNvSpPr>
            <a:spLocks noChangeShapeType="1"/>
          </p:cNvSpPr>
          <p:nvPr/>
        </p:nvSpPr>
        <p:spPr bwMode="auto">
          <a:xfrm>
            <a:off x="4033838" y="2578100"/>
            <a:ext cx="504825" cy="0"/>
          </a:xfrm>
          <a:prstGeom prst="line">
            <a:avLst/>
          </a:prstGeom>
          <a:noFill/>
          <a:ln w="38100">
            <a:solidFill>
              <a:srgbClr val="D5BC61"/>
            </a:solidFill>
            <a:round/>
            <a:headEnd/>
            <a:tailEnd type="triangle" w="lg" len="med"/>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US"/>
              <a:t>Dr.Wankwan Polachan</a:t>
            </a:r>
            <a:endParaRPr lang="th-TH"/>
          </a:p>
        </p:txBody>
      </p:sp>
      <p:sp>
        <p:nvSpPr>
          <p:cNvPr id="18944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4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400">
                <a:solidFill>
                  <a:srgbClr val="D5BC61"/>
                </a:solidFill>
                <a:latin typeface="Verdana" pitchFamily="34" charset="0"/>
              </a:rPr>
              <a:t>In his writing	   </a:t>
            </a:r>
            <a:r>
              <a:rPr lang="en-US" sz="2400" i="1" u="sng">
                <a:solidFill>
                  <a:srgbClr val="D5BC61"/>
                </a:solidFill>
                <a:latin typeface="Verdana" pitchFamily="34" charset="0"/>
              </a:rPr>
              <a:t>wide range of media</a:t>
            </a:r>
            <a:r>
              <a:rPr lang="en-US" sz="2400">
                <a:solidFill>
                  <a:srgbClr val="D5BC61"/>
                </a:solidFill>
                <a:latin typeface="Verdana" pitchFamily="34" charset="0"/>
              </a:rPr>
              <a:t> from journals and magazines to newspapers and </a:t>
            </a:r>
            <a:r>
              <a:rPr lang="en-US" sz="2400" i="1" u="sng">
                <a:solidFill>
                  <a:srgbClr val="D5BC61"/>
                </a:solidFill>
                <a:latin typeface="Verdana" pitchFamily="34" charset="0"/>
              </a:rPr>
              <a:t>dramatic performances</a:t>
            </a:r>
          </a:p>
          <a:p>
            <a:pPr lvl="1">
              <a:lnSpc>
                <a:spcPct val="80000"/>
              </a:lnSpc>
              <a:buSzPct val="75000"/>
              <a:buFont typeface="Wingdings" pitchFamily="2" charset="2"/>
              <a:buChar char="v"/>
            </a:pPr>
            <a:r>
              <a:rPr lang="en-US" sz="2000">
                <a:solidFill>
                  <a:srgbClr val="D5BC61"/>
                </a:solidFill>
                <a:latin typeface="Verdana" pitchFamily="34" charset="0"/>
              </a:rPr>
              <a:t>He explored many ideas in several literary forms, </a:t>
            </a:r>
            <a:r>
              <a:rPr lang="en-US" sz="2000" i="1" u="sng">
                <a:solidFill>
                  <a:srgbClr val="D5BC61"/>
                </a:solidFill>
                <a:latin typeface="Verdana" pitchFamily="34" charset="0"/>
              </a:rPr>
              <a:t>by no means neglected the traditional arts</a:t>
            </a:r>
          </a:p>
          <a:p>
            <a:pPr lvl="1">
              <a:lnSpc>
                <a:spcPct val="80000"/>
              </a:lnSpc>
              <a:buSzPct val="75000"/>
              <a:buFont typeface="Wingdings" pitchFamily="2" charset="2"/>
              <a:buChar char="v"/>
            </a:pPr>
            <a:r>
              <a:rPr lang="en-US" sz="2000">
                <a:solidFill>
                  <a:srgbClr val="D5BC61"/>
                </a:solidFill>
                <a:latin typeface="Verdana" pitchFamily="34" charset="0"/>
              </a:rPr>
              <a:t>He wrote a section from the Ramayana	    in good Siamese verse</a:t>
            </a:r>
          </a:p>
          <a:p>
            <a:pPr lvl="1">
              <a:lnSpc>
                <a:spcPct val="80000"/>
              </a:lnSpc>
              <a:buSzPct val="75000"/>
              <a:buFont typeface="Wingdings" pitchFamily="2" charset="2"/>
              <a:buChar char="v"/>
            </a:pPr>
            <a:r>
              <a:rPr lang="en-US" sz="2000">
                <a:solidFill>
                  <a:srgbClr val="D5BC61"/>
                </a:solidFill>
                <a:latin typeface="Verdana" pitchFamily="34" charset="0"/>
              </a:rPr>
              <a:t>He translated Sanskrit dramas from the English versions</a:t>
            </a:r>
          </a:p>
          <a:p>
            <a:pPr lvl="1">
              <a:lnSpc>
                <a:spcPct val="80000"/>
              </a:lnSpc>
              <a:buSzPct val="75000"/>
              <a:buFont typeface="Wingdings" pitchFamily="2" charset="2"/>
              <a:buChar char="v"/>
            </a:pPr>
            <a:r>
              <a:rPr lang="en-US" sz="2000">
                <a:solidFill>
                  <a:srgbClr val="D5BC61"/>
                </a:solidFill>
                <a:latin typeface="Verdana" pitchFamily="34" charset="0"/>
              </a:rPr>
              <a:t>He wrote scholarly studied of traditional literature</a:t>
            </a:r>
          </a:p>
          <a:p>
            <a:pPr lvl="1">
              <a:lnSpc>
                <a:spcPct val="80000"/>
              </a:lnSpc>
              <a:buSzPct val="75000"/>
              <a:buFont typeface="Wingdings" pitchFamily="2" charset="2"/>
              <a:buChar char="v"/>
            </a:pPr>
            <a:r>
              <a:rPr lang="en-US" sz="2000">
                <a:solidFill>
                  <a:srgbClr val="D5BC61"/>
                </a:solidFill>
                <a:latin typeface="Verdana" pitchFamily="34" charset="0"/>
              </a:rPr>
              <a:t>He </a:t>
            </a:r>
            <a:r>
              <a:rPr lang="en-US" sz="2000" i="1" u="sng">
                <a:solidFill>
                  <a:srgbClr val="D5BC61"/>
                </a:solidFill>
                <a:latin typeface="Verdana" pitchFamily="34" charset="0"/>
              </a:rPr>
              <a:t>added to Siamese literature a </a:t>
            </a:r>
            <a:r>
              <a:rPr lang="en-US" sz="2000" b="1" i="1" u="sng">
                <a:solidFill>
                  <a:srgbClr val="D5BC61"/>
                </a:solidFill>
                <a:latin typeface="Verdana" pitchFamily="34" charset="0"/>
              </a:rPr>
              <a:t>wholly new genre</a:t>
            </a:r>
            <a:r>
              <a:rPr lang="en-US" sz="2000">
                <a:solidFill>
                  <a:srgbClr val="D5BC61"/>
                </a:solidFill>
                <a:latin typeface="Verdana" pitchFamily="34" charset="0"/>
              </a:rPr>
              <a:t>, the spoken, Western-style play</a:t>
            </a:r>
          </a:p>
          <a:p>
            <a:pPr lvl="1">
              <a:lnSpc>
                <a:spcPct val="80000"/>
              </a:lnSpc>
              <a:buSzPct val="75000"/>
              <a:buFont typeface="Wingdings" pitchFamily="2" charset="2"/>
              <a:buChar char="v"/>
            </a:pPr>
            <a:r>
              <a:rPr lang="en-US" sz="2000">
                <a:solidFill>
                  <a:srgbClr val="D5BC61"/>
                </a:solidFill>
                <a:latin typeface="Verdana" pitchFamily="34" charset="0"/>
              </a:rPr>
              <a:t>He raised the essay, the political essay to an art form</a:t>
            </a:r>
            <a:endParaRPr lang="en-US" sz="2000">
              <a:solidFill>
                <a:srgbClr val="FFFF00"/>
              </a:solidFill>
              <a:latin typeface="Verdana" pitchFamily="34" charset="0"/>
            </a:endParaRPr>
          </a:p>
        </p:txBody>
      </p:sp>
      <p:sp>
        <p:nvSpPr>
          <p:cNvPr id="18944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
        <p:nvSpPr>
          <p:cNvPr id="189444" name="Line 4"/>
          <p:cNvSpPr>
            <a:spLocks noChangeShapeType="1"/>
          </p:cNvSpPr>
          <p:nvPr/>
        </p:nvSpPr>
        <p:spPr bwMode="auto">
          <a:xfrm>
            <a:off x="2970213" y="2205038"/>
            <a:ext cx="593725" cy="0"/>
          </a:xfrm>
          <a:prstGeom prst="line">
            <a:avLst/>
          </a:prstGeom>
          <a:noFill/>
          <a:ln w="38100">
            <a:solidFill>
              <a:srgbClr val="D5BC61"/>
            </a:solidFill>
            <a:round/>
            <a:headEnd/>
            <a:tailEnd type="triangle" w="lg" len="lg"/>
          </a:ln>
          <a:effectLst/>
        </p:spPr>
        <p:txBody>
          <a:bodyPr/>
          <a:lstStyle/>
          <a:p>
            <a:endParaRPr lang="en-US"/>
          </a:p>
        </p:txBody>
      </p:sp>
      <p:sp>
        <p:nvSpPr>
          <p:cNvPr id="189445" name="Line 5"/>
          <p:cNvSpPr>
            <a:spLocks noChangeShapeType="1"/>
          </p:cNvSpPr>
          <p:nvPr/>
        </p:nvSpPr>
        <p:spPr bwMode="auto">
          <a:xfrm>
            <a:off x="5880100" y="3068638"/>
            <a:ext cx="433388" cy="0"/>
          </a:xfrm>
          <a:prstGeom prst="line">
            <a:avLst/>
          </a:prstGeom>
          <a:noFill/>
          <a:ln w="38100">
            <a:solidFill>
              <a:srgbClr val="D5BC61"/>
            </a:solidFill>
            <a:round/>
            <a:headEnd/>
            <a:tailEnd type="triangle" w="lg" len="lg"/>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19046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One most persistent themes in these writings might be termed </a:t>
            </a:r>
            <a:r>
              <a:rPr lang="en-US" sz="2000" b="1" i="1" u="sng">
                <a:solidFill>
                  <a:srgbClr val="FFFF00"/>
                </a:solidFill>
                <a:latin typeface="Verdana" pitchFamily="34" charset="0"/>
              </a:rPr>
              <a:t>modernity</a:t>
            </a:r>
            <a:r>
              <a:rPr lang="en-US" sz="2000">
                <a:solidFill>
                  <a:srgbClr val="FFFF00"/>
                </a:solidFill>
                <a:latin typeface="Verdana" pitchFamily="34" charset="0"/>
              </a:rPr>
              <a:t>-that is, encouraging, even exhorting, people to act and live as modern people did in the West</a:t>
            </a:r>
          </a:p>
          <a:p>
            <a:pPr>
              <a:lnSpc>
                <a:spcPct val="80000"/>
              </a:lnSpc>
              <a:buSzPct val="75000"/>
              <a:buFont typeface="Wingdings" pitchFamily="2" charset="2"/>
              <a:buNone/>
            </a:pPr>
            <a:endParaRPr lang="en-US" sz="2000" u="sng">
              <a:solidFill>
                <a:srgbClr val="928264"/>
              </a:solidFill>
              <a:effectLst>
                <a:outerShdw blurRad="38100" dist="38100" dir="2700000" algn="tl">
                  <a:srgbClr val="FFFFFF"/>
                </a:outerShdw>
              </a:effectLst>
              <a:latin typeface="Verdana" pitchFamily="34" charset="0"/>
            </a:endParaRPr>
          </a:p>
          <a:p>
            <a:pPr lvl="1">
              <a:lnSpc>
                <a:spcPct val="80000"/>
              </a:lnSpc>
              <a:buSzPct val="75000"/>
              <a:buFont typeface="Wingdings" pitchFamily="2" charset="2"/>
              <a:buChar char="v"/>
            </a:pPr>
            <a:r>
              <a:rPr lang="en-US" sz="1800">
                <a:solidFill>
                  <a:srgbClr val="D5BC61"/>
                </a:solidFill>
                <a:latin typeface="Verdana" pitchFamily="34" charset="0"/>
              </a:rPr>
              <a:t>He introduced surnames</a:t>
            </a:r>
            <a:endParaRPr lang="en-US" sz="1800" i="1" u="sng">
              <a:solidFill>
                <a:srgbClr val="D5BC61"/>
              </a:solidFill>
              <a:latin typeface="Verdana" pitchFamily="34" charset="0"/>
            </a:endParaRPr>
          </a:p>
          <a:p>
            <a:pPr lvl="1">
              <a:lnSpc>
                <a:spcPct val="80000"/>
              </a:lnSpc>
              <a:buSzPct val="75000"/>
              <a:buFont typeface="Wingdings" pitchFamily="2" charset="2"/>
              <a:buChar char="v"/>
            </a:pPr>
            <a:r>
              <a:rPr lang="en-US" sz="1800">
                <a:solidFill>
                  <a:srgbClr val="D5BC61"/>
                </a:solidFill>
                <a:latin typeface="Verdana" pitchFamily="34" charset="0"/>
              </a:rPr>
              <a:t>He refashioned the flag of Siam (replacing the old white elephant on a red field with the tricolor red, white, and blue)</a:t>
            </a:r>
          </a:p>
          <a:p>
            <a:pPr lvl="1">
              <a:lnSpc>
                <a:spcPct val="80000"/>
              </a:lnSpc>
              <a:buSzPct val="75000"/>
              <a:buFont typeface="Wingdings" pitchFamily="2" charset="2"/>
              <a:buChar char="v"/>
            </a:pPr>
            <a:r>
              <a:rPr lang="en-US" sz="1800">
                <a:solidFill>
                  <a:srgbClr val="D5BC61"/>
                </a:solidFill>
                <a:latin typeface="Verdana" pitchFamily="34" charset="0"/>
              </a:rPr>
              <a:t>He promoted team sports	soccer football</a:t>
            </a:r>
          </a:p>
          <a:p>
            <a:pPr lvl="1">
              <a:lnSpc>
                <a:spcPct val="80000"/>
              </a:lnSpc>
              <a:buSzPct val="75000"/>
              <a:buFont typeface="Wingdings" pitchFamily="2" charset="2"/>
              <a:buChar char="v"/>
            </a:pPr>
            <a:r>
              <a:rPr lang="en-US" sz="1800">
                <a:solidFill>
                  <a:srgbClr val="D5BC61"/>
                </a:solidFill>
                <a:latin typeface="Verdana" pitchFamily="34" charset="0"/>
              </a:rPr>
              <a:t>He worked to improve the status of women by encouraging them to mix socially with men and by arguing for monogamy</a:t>
            </a:r>
          </a:p>
          <a:p>
            <a:pPr lvl="1">
              <a:lnSpc>
                <a:spcPct val="80000"/>
              </a:lnSpc>
              <a:buSzPct val="75000"/>
              <a:buFont typeface="Wingdings" pitchFamily="2" charset="2"/>
              <a:buChar char="v"/>
            </a:pPr>
            <a:r>
              <a:rPr lang="en-US" sz="1800" b="1" i="1">
                <a:solidFill>
                  <a:srgbClr val="FFFF00"/>
                </a:solidFill>
                <a:latin typeface="Verdana" pitchFamily="34" charset="0"/>
              </a:rPr>
              <a:t>For modern education</a:t>
            </a:r>
            <a:r>
              <a:rPr lang="en-US" sz="1800">
                <a:solidFill>
                  <a:srgbClr val="FFFF00"/>
                </a:solidFill>
                <a:latin typeface="Verdana" pitchFamily="34" charset="0"/>
              </a:rPr>
              <a:t>,</a:t>
            </a:r>
          </a:p>
          <a:p>
            <a:pPr lvl="1">
              <a:lnSpc>
                <a:spcPct val="80000"/>
              </a:lnSpc>
              <a:buSzPct val="75000"/>
              <a:buFont typeface="Wingdings" pitchFamily="2" charset="2"/>
              <a:buChar char="v"/>
            </a:pPr>
            <a:r>
              <a:rPr lang="en-US" sz="1800">
                <a:solidFill>
                  <a:srgbClr val="D5BC61"/>
                </a:solidFill>
                <a:latin typeface="Verdana" pitchFamily="34" charset="0"/>
              </a:rPr>
              <a:t>He was responsible for the organization of Chulalongkorn University as a memorial to his father in 1916</a:t>
            </a:r>
          </a:p>
          <a:p>
            <a:pPr lvl="1">
              <a:lnSpc>
                <a:spcPct val="80000"/>
              </a:lnSpc>
              <a:buSzPct val="75000"/>
              <a:buFont typeface="Wingdings" pitchFamily="2" charset="2"/>
              <a:buChar char="v"/>
            </a:pPr>
            <a:r>
              <a:rPr lang="en-US" sz="1800">
                <a:solidFill>
                  <a:srgbClr val="D5BC61"/>
                </a:solidFill>
                <a:latin typeface="Verdana" pitchFamily="34" charset="0"/>
              </a:rPr>
              <a:t>1921, his government enacted a compulsory education law (requiring all boys and girls between 7 – 14 years to attend school)</a:t>
            </a:r>
          </a:p>
        </p:txBody>
      </p:sp>
      <p:sp>
        <p:nvSpPr>
          <p:cNvPr id="19046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
        <p:nvSpPr>
          <p:cNvPr id="190470" name="Line 6"/>
          <p:cNvSpPr>
            <a:spLocks noChangeShapeType="1"/>
          </p:cNvSpPr>
          <p:nvPr/>
        </p:nvSpPr>
        <p:spPr bwMode="auto">
          <a:xfrm>
            <a:off x="4364038" y="3886200"/>
            <a:ext cx="649287" cy="0"/>
          </a:xfrm>
          <a:prstGeom prst="line">
            <a:avLst/>
          </a:prstGeom>
          <a:noFill/>
          <a:ln w="28575">
            <a:solidFill>
              <a:srgbClr val="D5BC61"/>
            </a:solidFill>
            <a:round/>
            <a:headEnd/>
            <a:tailEnd type="triangle" w="lg" len="med"/>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19149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Char char="q"/>
            </a:pPr>
            <a:endParaRPr lang="en-US" sz="18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Behind all these…lay a single theme that runs through the reign “</a:t>
            </a:r>
            <a:r>
              <a:rPr lang="en-US" sz="1800" i="1" u="sng">
                <a:solidFill>
                  <a:srgbClr val="FFFF00"/>
                </a:solidFill>
                <a:latin typeface="Verdana" pitchFamily="34" charset="0"/>
              </a:rPr>
              <a:t>Thai nation</a:t>
            </a:r>
            <a:r>
              <a:rPr lang="en-US" sz="1800">
                <a:solidFill>
                  <a:srgbClr val="FFFF00"/>
                </a:solidFill>
                <a:latin typeface="Verdana" pitchFamily="34" charset="0"/>
              </a:rPr>
              <a:t>”         referred to as his </a:t>
            </a:r>
            <a:r>
              <a:rPr lang="en-US" sz="1800" i="1" u="sng">
                <a:solidFill>
                  <a:srgbClr val="FFFF00"/>
                </a:solidFill>
                <a:latin typeface="Verdana" pitchFamily="34" charset="0"/>
              </a:rPr>
              <a:t>“nationalism”</a:t>
            </a:r>
          </a:p>
          <a:p>
            <a:pPr lvl="1">
              <a:lnSpc>
                <a:spcPct val="80000"/>
              </a:lnSpc>
              <a:buSzPct val="75000"/>
              <a:buFont typeface="Wingdings" pitchFamily="2" charset="2"/>
              <a:buChar char="v"/>
            </a:pPr>
            <a:r>
              <a:rPr lang="en-US" sz="1600" i="1" u="sng">
                <a:solidFill>
                  <a:srgbClr val="D5BC61"/>
                </a:solidFill>
                <a:latin typeface="Verdana" pitchFamily="34" charset="0"/>
              </a:rPr>
              <a:t>Vajiravudh’s idea of the nation</a:t>
            </a:r>
            <a:r>
              <a:rPr lang="en-US" sz="1600">
                <a:solidFill>
                  <a:srgbClr val="D5BC61"/>
                </a:solidFill>
                <a:latin typeface="Verdana" pitchFamily="34" charset="0"/>
              </a:rPr>
              <a:t> contained many of the ingredients of what we might call </a:t>
            </a:r>
            <a:r>
              <a:rPr lang="en-US" sz="1600" i="1" u="sng">
                <a:solidFill>
                  <a:srgbClr val="D5BC61"/>
                </a:solidFill>
                <a:latin typeface="Verdana" pitchFamily="34" charset="0"/>
              </a:rPr>
              <a:t>nationalism</a:t>
            </a:r>
          </a:p>
          <a:p>
            <a:pPr lvl="1">
              <a:lnSpc>
                <a:spcPct val="80000"/>
              </a:lnSpc>
              <a:buSzPct val="75000"/>
              <a:buFont typeface="Wingdings" pitchFamily="2" charset="2"/>
              <a:buChar char="v"/>
            </a:pPr>
            <a:r>
              <a:rPr lang="en-US" sz="1600">
                <a:solidFill>
                  <a:srgbClr val="D5BC61"/>
                </a:solidFill>
                <a:latin typeface="Verdana" pitchFamily="34" charset="0"/>
              </a:rPr>
              <a:t>He saw the nation as a corporate body of people, imbued with a common identity, striving for common purposes, placing the commonwealth ahead of private interest</a:t>
            </a:r>
          </a:p>
          <a:p>
            <a:pPr lvl="1">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i="1">
                <a:solidFill>
                  <a:srgbClr val="FFFF00"/>
                </a:solidFill>
                <a:latin typeface="Verdana" pitchFamily="34" charset="0"/>
              </a:rPr>
              <a:t>“The nation should provide the primary focus of personal and group identity; it was something worth fighting and dying for”</a:t>
            </a:r>
          </a:p>
          <a:p>
            <a:pPr>
              <a:lnSpc>
                <a:spcPct val="80000"/>
              </a:lnSpc>
              <a:buSzPct val="75000"/>
              <a:buFont typeface="Wingdings" pitchFamily="2" charset="2"/>
              <a:buNone/>
            </a:pPr>
            <a:endParaRPr lang="en-US" sz="1800">
              <a:solidFill>
                <a:srgbClr val="FFFF00"/>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In addition to logical concerns for national defense and the achievement of </a:t>
            </a:r>
            <a:r>
              <a:rPr lang="en-US" sz="1800" i="1" u="sng">
                <a:solidFill>
                  <a:srgbClr val="D5BC61"/>
                </a:solidFill>
                <a:latin typeface="Verdana" pitchFamily="34" charset="0"/>
              </a:rPr>
              <a:t>international equality</a:t>
            </a:r>
            <a:r>
              <a:rPr lang="en-US" sz="1800">
                <a:solidFill>
                  <a:srgbClr val="D5BC61"/>
                </a:solidFill>
                <a:latin typeface="Verdana" pitchFamily="34" charset="0"/>
              </a:rPr>
              <a:t> (ending of unequal treaties that restricted Siam’s freedom), he espoused ideas of </a:t>
            </a:r>
            <a:r>
              <a:rPr lang="en-US" sz="1800" i="1" u="sng">
                <a:solidFill>
                  <a:srgbClr val="D5BC61"/>
                </a:solidFill>
                <a:latin typeface="Verdana" pitchFamily="34" charset="0"/>
              </a:rPr>
              <a:t>economic nationalism</a:t>
            </a:r>
          </a:p>
          <a:p>
            <a:pPr lvl="1">
              <a:lnSpc>
                <a:spcPct val="80000"/>
              </a:lnSpc>
              <a:buSzPct val="75000"/>
              <a:buFont typeface="Wingdings" pitchFamily="2" charset="2"/>
              <a:buChar char="v"/>
            </a:pPr>
            <a:r>
              <a:rPr lang="en-US" sz="1600" i="1" u="sng">
                <a:solidFill>
                  <a:srgbClr val="D5BC61"/>
                </a:solidFill>
                <a:latin typeface="Verdana" pitchFamily="34" charset="0"/>
              </a:rPr>
              <a:t>Freeing the economy from foreign control</a:t>
            </a:r>
            <a:r>
              <a:rPr lang="en-US" sz="1600">
                <a:solidFill>
                  <a:srgbClr val="D5BC61"/>
                </a:solidFill>
                <a:latin typeface="Verdana" pitchFamily="34" charset="0"/>
              </a:rPr>
              <a:t> and curbing Chinese domination over the internal economy</a:t>
            </a:r>
          </a:p>
          <a:p>
            <a:pPr lvl="1">
              <a:lnSpc>
                <a:spcPct val="80000"/>
              </a:lnSpc>
              <a:buSzPct val="75000"/>
              <a:buFont typeface="Wingdings" pitchFamily="2" charset="2"/>
              <a:buChar char="v"/>
            </a:pPr>
            <a:r>
              <a:rPr lang="en-US" sz="1600">
                <a:solidFill>
                  <a:srgbClr val="D5BC61"/>
                </a:solidFill>
                <a:latin typeface="Verdana" pitchFamily="34" charset="0"/>
              </a:rPr>
              <a:t>He wrote essay called </a:t>
            </a:r>
            <a:r>
              <a:rPr lang="en-US" sz="1600" i="1" u="sng">
                <a:solidFill>
                  <a:srgbClr val="D5BC61"/>
                </a:solidFill>
                <a:latin typeface="Verdana" pitchFamily="34" charset="0"/>
              </a:rPr>
              <a:t>“The Jews of the East”,</a:t>
            </a:r>
            <a:r>
              <a:rPr lang="en-US" sz="1600">
                <a:solidFill>
                  <a:srgbClr val="D5BC61"/>
                </a:solidFill>
                <a:latin typeface="Verdana" pitchFamily="34" charset="0"/>
              </a:rPr>
              <a:t> urging Siamese to take a more active role in their own economy</a:t>
            </a:r>
          </a:p>
        </p:txBody>
      </p:sp>
      <p:sp>
        <p:nvSpPr>
          <p:cNvPr id="19149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
        <p:nvSpPr>
          <p:cNvPr id="191492" name="Line 4"/>
          <p:cNvSpPr>
            <a:spLocks noChangeShapeType="1"/>
          </p:cNvSpPr>
          <p:nvPr/>
        </p:nvSpPr>
        <p:spPr bwMode="auto">
          <a:xfrm>
            <a:off x="2484438" y="2205038"/>
            <a:ext cx="576262" cy="0"/>
          </a:xfrm>
          <a:prstGeom prst="line">
            <a:avLst/>
          </a:prstGeom>
          <a:noFill/>
          <a:ln w="38100">
            <a:solidFill>
              <a:srgbClr val="FFFF00"/>
            </a:solidFill>
            <a:round/>
            <a:headEnd/>
            <a:tailEnd type="triangle" w="lg" len="med"/>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9251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Char char="q"/>
            </a:pPr>
            <a:endParaRPr lang="en-US" sz="20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i="1" u="sng">
                <a:solidFill>
                  <a:srgbClr val="FFFF00"/>
                </a:solidFill>
                <a:latin typeface="Verdana" pitchFamily="34" charset="0"/>
              </a:rPr>
              <a:t>Vajiravudh’s Thai nation</a:t>
            </a:r>
            <a:r>
              <a:rPr lang="en-US" sz="2000">
                <a:solidFill>
                  <a:srgbClr val="FFFF00"/>
                </a:solidFill>
                <a:latin typeface="Verdana" pitchFamily="34" charset="0"/>
              </a:rPr>
              <a:t> was founded on the basic of </a:t>
            </a:r>
            <a:r>
              <a:rPr lang="en-US" sz="2000" i="1" u="sng">
                <a:solidFill>
                  <a:srgbClr val="FFFF00"/>
                </a:solidFill>
                <a:latin typeface="Verdana" pitchFamily="34" charset="0"/>
              </a:rPr>
              <a:t>“nation-religion-monarch”,</a:t>
            </a:r>
            <a:r>
              <a:rPr lang="en-US" sz="2000">
                <a:solidFill>
                  <a:srgbClr val="FFFF00"/>
                </a:solidFill>
                <a:latin typeface="Verdana" pitchFamily="34" charset="0"/>
              </a:rPr>
              <a:t> a Trinitarian mystery in which all elements were inextricably bound together</a:t>
            </a:r>
          </a:p>
          <a:p>
            <a:pPr lvl="1">
              <a:lnSpc>
                <a:spcPct val="80000"/>
              </a:lnSpc>
              <a:buSzPct val="75000"/>
              <a:buFont typeface="Wingdings" pitchFamily="2" charset="2"/>
              <a:buChar char="v"/>
            </a:pPr>
            <a:r>
              <a:rPr lang="en-US" sz="1800">
                <a:solidFill>
                  <a:srgbClr val="D5BC61"/>
                </a:solidFill>
                <a:latin typeface="Verdana" pitchFamily="34" charset="0"/>
              </a:rPr>
              <a:t>Allegiance to any one of the three meant disloyalty to all three</a:t>
            </a:r>
          </a:p>
          <a:p>
            <a:pPr lvl="1">
              <a:lnSpc>
                <a:spcPct val="80000"/>
              </a:lnSpc>
              <a:buSzPct val="75000"/>
              <a:buFont typeface="Wingdings" pitchFamily="2" charset="2"/>
              <a:buChar char="v"/>
            </a:pPr>
            <a:r>
              <a:rPr lang="en-US" sz="1800">
                <a:solidFill>
                  <a:srgbClr val="D5BC61"/>
                </a:solidFill>
                <a:latin typeface="Verdana" pitchFamily="34" charset="0"/>
              </a:rPr>
              <a:t>Disloyalty/disobedience toward one meant disrespect toward all (effect on Muslim and Christian minorities)</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In one critical respect, this </a:t>
            </a:r>
            <a:r>
              <a:rPr lang="en-US" sz="2000" i="1" u="sng">
                <a:solidFill>
                  <a:srgbClr val="D5BC61"/>
                </a:solidFill>
                <a:latin typeface="Verdana" pitchFamily="34" charset="0"/>
              </a:rPr>
              <a:t>definition</a:t>
            </a:r>
            <a:r>
              <a:rPr lang="en-US" sz="2000">
                <a:solidFill>
                  <a:srgbClr val="D5BC61"/>
                </a:solidFill>
                <a:latin typeface="Verdana" pitchFamily="34" charset="0"/>
              </a:rPr>
              <a:t> of the </a:t>
            </a:r>
            <a:r>
              <a:rPr lang="en-US" sz="2000" i="1" u="sng">
                <a:solidFill>
                  <a:srgbClr val="D5BC61"/>
                </a:solidFill>
                <a:latin typeface="Verdana" pitchFamily="34" charset="0"/>
              </a:rPr>
              <a:t>nation was flawed</a:t>
            </a:r>
            <a:r>
              <a:rPr lang="en-US" sz="2000">
                <a:solidFill>
                  <a:srgbClr val="D5BC61"/>
                </a:solidFill>
                <a:latin typeface="Verdana" pitchFamily="34" charset="0"/>
              </a:rPr>
              <a:t>, even self-contradictory</a:t>
            </a:r>
          </a:p>
          <a:p>
            <a:pPr lvl="1">
              <a:lnSpc>
                <a:spcPct val="80000"/>
              </a:lnSpc>
              <a:buSzPct val="75000"/>
              <a:buFont typeface="Wingdings" pitchFamily="2" charset="2"/>
              <a:buChar char="v"/>
            </a:pPr>
            <a:r>
              <a:rPr lang="en-US" sz="1800">
                <a:solidFill>
                  <a:srgbClr val="D5BC61"/>
                </a:solidFill>
                <a:latin typeface="Verdana" pitchFamily="34" charset="0"/>
              </a:rPr>
              <a:t>The </a:t>
            </a:r>
            <a:r>
              <a:rPr lang="en-US" sz="1800" i="1" u="sng">
                <a:solidFill>
                  <a:srgbClr val="D5BC61"/>
                </a:solidFill>
                <a:latin typeface="Verdana" pitchFamily="34" charset="0"/>
              </a:rPr>
              <a:t>structure</a:t>
            </a:r>
            <a:r>
              <a:rPr lang="en-US" sz="1800">
                <a:solidFill>
                  <a:srgbClr val="D5BC61"/>
                </a:solidFill>
                <a:latin typeface="Verdana" pitchFamily="34" charset="0"/>
              </a:rPr>
              <a:t> the king erected in support of </a:t>
            </a:r>
            <a:r>
              <a:rPr lang="en-US" sz="1800" i="1" u="sng">
                <a:solidFill>
                  <a:srgbClr val="D5BC61"/>
                </a:solidFill>
                <a:latin typeface="Verdana" pitchFamily="34" charset="0"/>
              </a:rPr>
              <a:t>the nation</a:t>
            </a:r>
            <a:r>
              <a:rPr lang="en-US" sz="1800">
                <a:solidFill>
                  <a:srgbClr val="D5BC61"/>
                </a:solidFill>
                <a:latin typeface="Verdana" pitchFamily="34" charset="0"/>
              </a:rPr>
              <a:t> was </a:t>
            </a:r>
            <a:r>
              <a:rPr lang="en-US" sz="1800" i="1" u="sng">
                <a:solidFill>
                  <a:srgbClr val="D5BC61"/>
                </a:solidFill>
                <a:latin typeface="Verdana" pitchFamily="34" charset="0"/>
              </a:rPr>
              <a:t>hierarchical</a:t>
            </a:r>
            <a:r>
              <a:rPr lang="en-US" sz="1800">
                <a:solidFill>
                  <a:srgbClr val="D5BC61"/>
                </a:solidFill>
                <a:latin typeface="Verdana" pitchFamily="34" charset="0"/>
              </a:rPr>
              <a:t>, involving obedience to all higher authorities</a:t>
            </a:r>
          </a:p>
          <a:p>
            <a:pPr lvl="1">
              <a:lnSpc>
                <a:spcPct val="80000"/>
              </a:lnSpc>
              <a:buSzPct val="75000"/>
              <a:buFont typeface="Wingdings" pitchFamily="2" charset="2"/>
              <a:buChar char="v"/>
            </a:pPr>
            <a:r>
              <a:rPr lang="en-US" sz="1800">
                <a:solidFill>
                  <a:srgbClr val="D5BC61"/>
                </a:solidFill>
                <a:latin typeface="Verdana" pitchFamily="34" charset="0"/>
              </a:rPr>
              <a:t>When </a:t>
            </a:r>
            <a:r>
              <a:rPr lang="en-US" sz="1800" i="1" u="sng">
                <a:solidFill>
                  <a:srgbClr val="D5BC61"/>
                </a:solidFill>
                <a:latin typeface="Verdana" pitchFamily="34" charset="0"/>
              </a:rPr>
              <a:t>modernization did not proceed</a:t>
            </a:r>
            <a:r>
              <a:rPr lang="en-US" sz="1800">
                <a:solidFill>
                  <a:srgbClr val="D5BC61"/>
                </a:solidFill>
                <a:latin typeface="Verdana" pitchFamily="34" charset="0"/>
              </a:rPr>
              <a:t> as rapidly as people wished or the king did not behave as people had been led to believe he should behave, their pursuit of what they believed to be the </a:t>
            </a:r>
            <a:r>
              <a:rPr lang="en-US" sz="1800" i="1" u="sng">
                <a:solidFill>
                  <a:srgbClr val="D5BC61"/>
                </a:solidFill>
                <a:latin typeface="Verdana" pitchFamily="34" charset="0"/>
              </a:rPr>
              <a:t>national interest</a:t>
            </a:r>
            <a:r>
              <a:rPr lang="en-US" sz="1800">
                <a:solidFill>
                  <a:srgbClr val="D5BC61"/>
                </a:solidFill>
                <a:latin typeface="Verdana" pitchFamily="34" charset="0"/>
              </a:rPr>
              <a:t> might bring them into </a:t>
            </a:r>
            <a:r>
              <a:rPr lang="en-US" sz="1800" i="1" u="sng">
                <a:solidFill>
                  <a:srgbClr val="D5BC61"/>
                </a:solidFill>
                <a:latin typeface="Verdana" pitchFamily="34" charset="0"/>
              </a:rPr>
              <a:t>conflict with the structure of government and monarchy</a:t>
            </a:r>
          </a:p>
        </p:txBody>
      </p:sp>
      <p:sp>
        <p:nvSpPr>
          <p:cNvPr id="19251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9353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Char char="q"/>
            </a:pPr>
            <a:endParaRPr lang="en-US" sz="18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i="1" u="sng">
                <a:solidFill>
                  <a:srgbClr val="FFFF00"/>
                </a:solidFill>
                <a:latin typeface="Verdana" pitchFamily="34" charset="0"/>
              </a:rPr>
              <a:t>Vajiravudh’s nation</a:t>
            </a:r>
            <a:r>
              <a:rPr lang="en-US" sz="1800">
                <a:solidFill>
                  <a:srgbClr val="FFFF00"/>
                </a:solidFill>
                <a:latin typeface="Verdana" pitchFamily="34" charset="0"/>
              </a:rPr>
              <a:t> did not allow for the </a:t>
            </a:r>
            <a:r>
              <a:rPr lang="en-US" sz="1800" i="1" u="sng">
                <a:solidFill>
                  <a:srgbClr val="FFFF00"/>
                </a:solidFill>
                <a:latin typeface="Verdana" pitchFamily="34" charset="0"/>
              </a:rPr>
              <a:t>nonhierarchical </a:t>
            </a:r>
            <a:r>
              <a:rPr lang="en-US" sz="1800">
                <a:solidFill>
                  <a:srgbClr val="FFFF00"/>
                </a:solidFill>
                <a:latin typeface="Verdana" pitchFamily="34" charset="0"/>
              </a:rPr>
              <a:t>expression of </a:t>
            </a:r>
            <a:r>
              <a:rPr lang="en-US" sz="1800" i="1" u="sng">
                <a:solidFill>
                  <a:srgbClr val="FFFF00"/>
                </a:solidFill>
                <a:latin typeface="Verdana" pitchFamily="34" charset="0"/>
              </a:rPr>
              <a:t>a political will-for</a:t>
            </a:r>
            <a:r>
              <a:rPr lang="en-US" sz="1800">
                <a:solidFill>
                  <a:srgbClr val="FFFF00"/>
                </a:solidFill>
                <a:latin typeface="Verdana" pitchFamily="34" charset="0"/>
              </a:rPr>
              <a:t> political activity among equals-it </a:t>
            </a:r>
            <a:r>
              <a:rPr lang="en-US" sz="1800" i="1" u="sng">
                <a:solidFill>
                  <a:srgbClr val="FFFF00"/>
                </a:solidFill>
                <a:latin typeface="Verdana" pitchFamily="34" charset="0"/>
              </a:rPr>
              <a:t>stopped short of nationalism</a:t>
            </a:r>
            <a:endParaRPr lang="en-US" sz="1800" i="1" u="sng">
              <a:solidFill>
                <a:srgbClr val="D5BC61"/>
              </a:solidFill>
              <a:latin typeface="Verdana" pitchFamily="34" charset="0"/>
            </a:endParaRP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nation was a central preoccupation of the 6</a:t>
            </a:r>
            <a:r>
              <a:rPr lang="en-US" sz="1800" baseline="30000">
                <a:solidFill>
                  <a:srgbClr val="D5BC61"/>
                </a:solidFill>
                <a:latin typeface="Verdana" pitchFamily="34" charset="0"/>
              </a:rPr>
              <a:t>th</a:t>
            </a:r>
            <a:r>
              <a:rPr lang="en-US" sz="1800">
                <a:solidFill>
                  <a:srgbClr val="D5BC61"/>
                </a:solidFill>
                <a:latin typeface="Verdana" pitchFamily="34" charset="0"/>
              </a:rPr>
              <a:t> reign, this was expressed in militaristic terms</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It was </a:t>
            </a:r>
            <a:r>
              <a:rPr lang="en-US" sz="1800" i="1" u="sng">
                <a:solidFill>
                  <a:srgbClr val="D5BC61"/>
                </a:solidFill>
                <a:latin typeface="Verdana" pitchFamily="34" charset="0"/>
              </a:rPr>
              <a:t>primarily the elite who involved</a:t>
            </a:r>
            <a:r>
              <a:rPr lang="en-US" sz="1800">
                <a:solidFill>
                  <a:srgbClr val="D5BC61"/>
                </a:solidFill>
                <a:latin typeface="Verdana" pitchFamily="34" charset="0"/>
              </a:rPr>
              <a:t>, they bought fancy military uniforms and equipments and went on maneuvers with the Wild Tiger Corps, and it was their children who joined the Tiger Cubs at school</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When </a:t>
            </a:r>
            <a:r>
              <a:rPr lang="en-US" sz="1800" i="1" u="sng">
                <a:solidFill>
                  <a:srgbClr val="FFFF00"/>
                </a:solidFill>
                <a:latin typeface="Verdana" pitchFamily="34" charset="0"/>
              </a:rPr>
              <a:t>World War I began</a:t>
            </a:r>
            <a:r>
              <a:rPr lang="en-US" sz="1800">
                <a:solidFill>
                  <a:srgbClr val="FFFF00"/>
                </a:solidFill>
                <a:latin typeface="Verdana" pitchFamily="34" charset="0"/>
              </a:rPr>
              <a:t> in 1914, Siam at first declared its </a:t>
            </a:r>
            <a:r>
              <a:rPr lang="en-US" sz="1800" i="1" u="sng">
                <a:solidFill>
                  <a:srgbClr val="FFFF00"/>
                </a:solidFill>
                <a:latin typeface="Verdana" pitchFamily="34" charset="0"/>
              </a:rPr>
              <a:t>neutrality</a:t>
            </a:r>
            <a:r>
              <a:rPr lang="en-US" sz="1800">
                <a:solidFill>
                  <a:srgbClr val="FFFF00"/>
                </a:solidFill>
                <a:latin typeface="Verdana" pitchFamily="34" charset="0"/>
              </a:rPr>
              <a:t>, despite the </a:t>
            </a:r>
            <a:r>
              <a:rPr lang="en-US" sz="1800" i="1" u="sng">
                <a:solidFill>
                  <a:srgbClr val="FFFF00"/>
                </a:solidFill>
                <a:latin typeface="Verdana" pitchFamily="34" charset="0"/>
              </a:rPr>
              <a:t>king’s pro-Allies sympathies</a:t>
            </a:r>
            <a:r>
              <a:rPr lang="en-US" sz="1800">
                <a:solidFill>
                  <a:srgbClr val="FFFF00"/>
                </a:solidFill>
                <a:latin typeface="Verdana" pitchFamily="34" charset="0"/>
              </a:rPr>
              <a:t>…the king soon determined to </a:t>
            </a:r>
            <a:r>
              <a:rPr lang="en-US" sz="1800" i="1" u="sng">
                <a:solidFill>
                  <a:srgbClr val="FFFF00"/>
                </a:solidFill>
                <a:latin typeface="Verdana" pitchFamily="34" charset="0"/>
              </a:rPr>
              <a:t>strengthen Siam’s military capacity</a:t>
            </a:r>
            <a:r>
              <a:rPr lang="en-US" sz="1800">
                <a:solidFill>
                  <a:srgbClr val="FFFF00"/>
                </a:solidFill>
                <a:latin typeface="Verdana" pitchFamily="34" charset="0"/>
              </a:rPr>
              <a:t> by equipping the navy with a modern warship, and a </a:t>
            </a:r>
            <a:r>
              <a:rPr lang="en-US" sz="1800" i="1" u="sng">
                <a:solidFill>
                  <a:srgbClr val="FFFF00"/>
                </a:solidFill>
                <a:latin typeface="Verdana" pitchFamily="34" charset="0"/>
              </a:rPr>
              <a:t>massive public campaign</a:t>
            </a:r>
            <a:r>
              <a:rPr lang="en-US" sz="1800">
                <a:solidFill>
                  <a:srgbClr val="FFFF00"/>
                </a:solidFill>
                <a:latin typeface="Verdana" pitchFamily="34" charset="0"/>
              </a:rPr>
              <a:t> was carried on by the new Royal Navy League to raise money for its purchase</a:t>
            </a:r>
          </a:p>
        </p:txBody>
      </p:sp>
      <p:sp>
        <p:nvSpPr>
          <p:cNvPr id="19353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9456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Char char="q"/>
            </a:pPr>
            <a:endParaRPr lang="en-US" sz="18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Military interest and values grew as the war progressed, and pro-Allies sentiments were expressed in the press and in government actions</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In 1917, as the U.S. entered the war and the Allies stepped up their efforts to win neutrals to their side, the Siamese court began to worry that the victorious Allies might after the war hold </a:t>
            </a:r>
            <a:r>
              <a:rPr lang="en-US" sz="1800" i="1" u="sng">
                <a:solidFill>
                  <a:srgbClr val="D5BC61"/>
                </a:solidFill>
                <a:latin typeface="Verdana" pitchFamily="34" charset="0"/>
              </a:rPr>
              <a:t>Siam’s neutrality against her</a:t>
            </a:r>
            <a:r>
              <a:rPr lang="en-US" sz="1800">
                <a:solidFill>
                  <a:srgbClr val="D5BC61"/>
                </a:solidFill>
                <a:latin typeface="Verdana" pitchFamily="34" charset="0"/>
              </a:rPr>
              <a:t>, Therefore, </a:t>
            </a:r>
            <a:r>
              <a:rPr lang="en-US" sz="1800" i="1" u="sng">
                <a:solidFill>
                  <a:srgbClr val="D5BC61"/>
                </a:solidFill>
                <a:latin typeface="Verdana" pitchFamily="34" charset="0"/>
              </a:rPr>
              <a:t>publicly stating only its moral grounds</a:t>
            </a:r>
            <a:r>
              <a:rPr lang="en-US" sz="1800">
                <a:solidFill>
                  <a:srgbClr val="D5BC61"/>
                </a:solidFill>
                <a:latin typeface="Verdana" pitchFamily="34" charset="0"/>
              </a:rPr>
              <a:t> for doing so, the government </a:t>
            </a:r>
            <a:r>
              <a:rPr lang="en-US" sz="1800" i="1" u="sng">
                <a:solidFill>
                  <a:srgbClr val="D5BC61"/>
                </a:solidFill>
                <a:latin typeface="Verdana" pitchFamily="34" charset="0"/>
              </a:rPr>
              <a:t>declared war</a:t>
            </a:r>
            <a:r>
              <a:rPr lang="en-US" sz="1800">
                <a:solidFill>
                  <a:srgbClr val="D5BC61"/>
                </a:solidFill>
                <a:latin typeface="Verdana" pitchFamily="34" charset="0"/>
              </a:rPr>
              <a:t> on the Central Powers. Astutely judging how best to reinforce the image of a </a:t>
            </a:r>
            <a:r>
              <a:rPr lang="en-US" sz="1800" i="1" u="sng">
                <a:solidFill>
                  <a:srgbClr val="D5BC61"/>
                </a:solidFill>
                <a:latin typeface="Verdana" pitchFamily="34" charset="0"/>
              </a:rPr>
              <a:t>modern Siamese nation</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Though entered the war on moral grounds, that </a:t>
            </a:r>
            <a:r>
              <a:rPr lang="en-US" sz="1800" b="1" i="1" u="sng">
                <a:solidFill>
                  <a:srgbClr val="FFFF00"/>
                </a:solidFill>
                <a:latin typeface="Verdana" pitchFamily="34" charset="0"/>
              </a:rPr>
              <a:t>“Right”</a:t>
            </a:r>
            <a:r>
              <a:rPr lang="en-US" sz="1800">
                <a:solidFill>
                  <a:srgbClr val="FFFF00"/>
                </a:solidFill>
                <a:latin typeface="Verdana" pitchFamily="34" charset="0"/>
              </a:rPr>
              <a:t> and </a:t>
            </a:r>
            <a:r>
              <a:rPr lang="en-US" sz="1800" b="1" i="1" u="sng">
                <a:solidFill>
                  <a:srgbClr val="FFFF00"/>
                </a:solidFill>
                <a:latin typeface="Verdana" pitchFamily="34" charset="0"/>
              </a:rPr>
              <a:t>“Civilization”</a:t>
            </a:r>
            <a:r>
              <a:rPr lang="en-US" sz="1800">
                <a:solidFill>
                  <a:srgbClr val="FFFF00"/>
                </a:solidFill>
                <a:latin typeface="Verdana" pitchFamily="34" charset="0"/>
              </a:rPr>
              <a:t> might triumph in the West.</a:t>
            </a:r>
          </a:p>
          <a:p>
            <a:pPr lvl="1">
              <a:lnSpc>
                <a:spcPct val="80000"/>
              </a:lnSpc>
              <a:buSzPct val="75000"/>
              <a:buFont typeface="Wingdings" pitchFamily="2" charset="2"/>
              <a:buChar char="v"/>
            </a:pPr>
            <a:r>
              <a:rPr lang="en-US" sz="1600">
                <a:solidFill>
                  <a:srgbClr val="D5BC61"/>
                </a:solidFill>
                <a:latin typeface="Verdana" pitchFamily="34" charset="0"/>
              </a:rPr>
              <a:t>The government also sought political gains, both to avoid dependence on a victorious Britain and to build a position from which to negotiate the end of the </a:t>
            </a:r>
            <a:r>
              <a:rPr lang="en-US" sz="1600" i="1" u="sng">
                <a:solidFill>
                  <a:srgbClr val="D5BC61"/>
                </a:solidFill>
                <a:latin typeface="Verdana" pitchFamily="34" charset="0"/>
              </a:rPr>
              <a:t>unequal treaties</a:t>
            </a:r>
          </a:p>
        </p:txBody>
      </p:sp>
      <p:sp>
        <p:nvSpPr>
          <p:cNvPr id="19456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19558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Char char="q"/>
            </a:pPr>
            <a:endParaRPr lang="en-US" sz="18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Participation in the war</a:t>
            </a:r>
            <a:r>
              <a:rPr lang="en-US" sz="1800">
                <a:solidFill>
                  <a:srgbClr val="D5BC61"/>
                </a:solidFill>
                <a:latin typeface="Verdana" pitchFamily="34" charset="0"/>
              </a:rPr>
              <a:t> earned Siam a place at the </a:t>
            </a:r>
            <a:r>
              <a:rPr lang="en-US" sz="1800" i="1" u="sng">
                <a:solidFill>
                  <a:srgbClr val="D5BC61"/>
                </a:solidFill>
                <a:latin typeface="Verdana" pitchFamily="34" charset="0"/>
              </a:rPr>
              <a:t>Versailles Peace Conference</a:t>
            </a:r>
            <a:r>
              <a:rPr lang="en-US" sz="1800">
                <a:solidFill>
                  <a:srgbClr val="D5BC61"/>
                </a:solidFill>
                <a:latin typeface="Verdana" pitchFamily="34" charset="0"/>
              </a:rPr>
              <a:t>, where its delegation lobbied for </a:t>
            </a:r>
            <a:r>
              <a:rPr lang="en-US" sz="1800" i="1" u="sng">
                <a:solidFill>
                  <a:srgbClr val="D5BC61"/>
                </a:solidFill>
                <a:latin typeface="Verdana" pitchFamily="34" charset="0"/>
              </a:rPr>
              <a:t>full autonomy in taxation</a:t>
            </a:r>
            <a:r>
              <a:rPr lang="en-US" sz="1800">
                <a:solidFill>
                  <a:srgbClr val="D5BC61"/>
                </a:solidFill>
                <a:latin typeface="Verdana" pitchFamily="34" charset="0"/>
              </a:rPr>
              <a:t> and to end </a:t>
            </a:r>
            <a:r>
              <a:rPr lang="en-US" sz="1800" i="1" u="sng">
                <a:solidFill>
                  <a:srgbClr val="D5BC61"/>
                </a:solidFill>
                <a:latin typeface="Verdana" pitchFamily="34" charset="0"/>
              </a:rPr>
              <a:t>extraterritoriality </a:t>
            </a:r>
            <a:r>
              <a:rPr lang="en-US" sz="1800">
                <a:solidFill>
                  <a:srgbClr val="D5BC61"/>
                </a:solidFill>
                <a:latin typeface="Verdana" pitchFamily="34" charset="0"/>
              </a:rPr>
              <a:t>and treaty constraints upon the operation of its legal system</a:t>
            </a:r>
          </a:p>
          <a:p>
            <a:pPr lvl="1">
              <a:lnSpc>
                <a:spcPct val="80000"/>
              </a:lnSpc>
              <a:buSzPct val="75000"/>
              <a:buFont typeface="Wingdings" pitchFamily="2" charset="2"/>
              <a:buChar char="v"/>
            </a:pPr>
            <a:r>
              <a:rPr lang="en-US" sz="1600">
                <a:solidFill>
                  <a:srgbClr val="D5BC61"/>
                </a:solidFill>
                <a:latin typeface="Verdana" pitchFamily="34" charset="0"/>
              </a:rPr>
              <a:t>The </a:t>
            </a:r>
            <a:r>
              <a:rPr lang="en-US" sz="1600" i="1" u="sng">
                <a:solidFill>
                  <a:srgbClr val="D5BC61"/>
                </a:solidFill>
                <a:latin typeface="Verdana" pitchFamily="34" charset="0"/>
              </a:rPr>
              <a:t>long battle was finally won</a:t>
            </a:r>
            <a:r>
              <a:rPr lang="en-US" sz="1600">
                <a:solidFill>
                  <a:srgbClr val="D5BC61"/>
                </a:solidFill>
                <a:latin typeface="Verdana" pitchFamily="34" charset="0"/>
              </a:rPr>
              <a:t>; Siam had fully regained its </a:t>
            </a:r>
            <a:r>
              <a:rPr lang="en-US" sz="1600" i="1" u="sng">
                <a:solidFill>
                  <a:srgbClr val="D5BC61"/>
                </a:solidFill>
                <a:latin typeface="Verdana" pitchFamily="34" charset="0"/>
              </a:rPr>
              <a:t>sovereignty</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Most of the reign, there was </a:t>
            </a:r>
            <a:r>
              <a:rPr lang="en-US" sz="1800" i="1" u="sng">
                <a:solidFill>
                  <a:srgbClr val="D5BC61"/>
                </a:solidFill>
                <a:latin typeface="Verdana" pitchFamily="34" charset="0"/>
              </a:rPr>
              <a:t>a good deal of criticism</a:t>
            </a:r>
            <a:r>
              <a:rPr lang="en-US" sz="1800">
                <a:solidFill>
                  <a:srgbClr val="D5BC61"/>
                </a:solidFill>
                <a:latin typeface="Verdana" pitchFamily="34" charset="0"/>
              </a:rPr>
              <a:t> of the </a:t>
            </a:r>
            <a:r>
              <a:rPr lang="en-US" sz="1800" i="1" u="sng">
                <a:solidFill>
                  <a:srgbClr val="D5BC61"/>
                </a:solidFill>
                <a:latin typeface="Verdana" pitchFamily="34" charset="0"/>
              </a:rPr>
              <a:t>king</a:t>
            </a:r>
            <a:r>
              <a:rPr lang="en-US" sz="1800">
                <a:solidFill>
                  <a:srgbClr val="D5BC61"/>
                </a:solidFill>
                <a:latin typeface="Verdana" pitchFamily="34" charset="0"/>
              </a:rPr>
              <a:t> on a </a:t>
            </a:r>
            <a:r>
              <a:rPr lang="en-US" sz="1800" i="1" u="sng">
                <a:solidFill>
                  <a:srgbClr val="D5BC61"/>
                </a:solidFill>
                <a:latin typeface="Verdana" pitchFamily="34" charset="0"/>
              </a:rPr>
              <a:t>wide variety of grounds from the political to the personal</a:t>
            </a:r>
          </a:p>
          <a:p>
            <a:pPr lvl="1">
              <a:lnSpc>
                <a:spcPct val="80000"/>
              </a:lnSpc>
              <a:buSzPct val="75000"/>
              <a:buFont typeface="Wingdings" pitchFamily="2" charset="2"/>
              <a:buChar char="v"/>
            </a:pPr>
            <a:r>
              <a:rPr lang="en-US" sz="1600">
                <a:solidFill>
                  <a:srgbClr val="D5BC61"/>
                </a:solidFill>
                <a:latin typeface="Verdana" pitchFamily="34" charset="0"/>
              </a:rPr>
              <a:t>Some considered that the government was too deferential to the king</a:t>
            </a:r>
          </a:p>
          <a:p>
            <a:pPr lvl="1">
              <a:lnSpc>
                <a:spcPct val="80000"/>
              </a:lnSpc>
              <a:buSzPct val="75000"/>
              <a:buFont typeface="Wingdings" pitchFamily="2" charset="2"/>
              <a:buChar char="v"/>
            </a:pPr>
            <a:r>
              <a:rPr lang="en-US" sz="1600">
                <a:solidFill>
                  <a:srgbClr val="D5BC61"/>
                </a:solidFill>
                <a:latin typeface="Verdana" pitchFamily="34" charset="0"/>
              </a:rPr>
              <a:t>Others argued that the real power in the state lay with the king’s favourites (young men of his inner entourage for whom he had written plays and with whom he played games and organized clubs and societies)</a:t>
            </a:r>
          </a:p>
          <a:p>
            <a:pPr lvl="1">
              <a:lnSpc>
                <a:spcPct val="80000"/>
              </a:lnSpc>
              <a:buSzPct val="75000"/>
              <a:buFont typeface="Wingdings" pitchFamily="2" charset="2"/>
              <a:buChar char="v"/>
            </a:pPr>
            <a:r>
              <a:rPr lang="en-US" sz="1600">
                <a:solidFill>
                  <a:srgbClr val="FFFF00"/>
                </a:solidFill>
                <a:latin typeface="Verdana" pitchFamily="34" charset="0"/>
              </a:rPr>
              <a:t>Some like Chulalongkorn and Queen Saowapa, his mother, frowned on the king’s personal life and his almost total lack of interest in the opposite sex</a:t>
            </a:r>
          </a:p>
          <a:p>
            <a:pPr lvl="1">
              <a:lnSpc>
                <a:spcPct val="80000"/>
              </a:lnSpc>
              <a:buSzPct val="75000"/>
              <a:buFont typeface="Wingdings" pitchFamily="2" charset="2"/>
              <a:buChar char="v"/>
            </a:pPr>
            <a:r>
              <a:rPr lang="en-US" sz="1600" i="1" u="sng">
                <a:solidFill>
                  <a:srgbClr val="D5BC61"/>
                </a:solidFill>
                <a:latin typeface="Verdana" pitchFamily="34" charset="0"/>
              </a:rPr>
              <a:t>“The common ground/critics”</a:t>
            </a:r>
            <a:r>
              <a:rPr lang="en-US" sz="1600">
                <a:solidFill>
                  <a:srgbClr val="D5BC61"/>
                </a:solidFill>
                <a:latin typeface="Verdana" pitchFamily="34" charset="0"/>
              </a:rPr>
              <a:t>	</a:t>
            </a:r>
            <a:r>
              <a:rPr lang="en-US" sz="1600" i="1" u="sng">
                <a:solidFill>
                  <a:srgbClr val="D5BC61"/>
                </a:solidFill>
                <a:latin typeface="Verdana" pitchFamily="34" charset="0"/>
              </a:rPr>
              <a:t>disapproval</a:t>
            </a:r>
            <a:r>
              <a:rPr lang="en-US" sz="1600">
                <a:solidFill>
                  <a:srgbClr val="D5BC61"/>
                </a:solidFill>
                <a:latin typeface="Verdana" pitchFamily="34" charset="0"/>
              </a:rPr>
              <a:t> of his style, his extravagant expenditure, and his frivolous preoccupation with games and plays”</a:t>
            </a:r>
            <a:endParaRPr lang="en-US" sz="1600" i="1" u="sng">
              <a:solidFill>
                <a:srgbClr val="D5BC61"/>
              </a:solidFill>
              <a:latin typeface="Verdana" pitchFamily="34" charset="0"/>
            </a:endParaRPr>
          </a:p>
        </p:txBody>
      </p:sp>
      <p:sp>
        <p:nvSpPr>
          <p:cNvPr id="19558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
        <p:nvSpPr>
          <p:cNvPr id="195588" name="Line 4"/>
          <p:cNvSpPr>
            <a:spLocks noChangeShapeType="1"/>
          </p:cNvSpPr>
          <p:nvPr/>
        </p:nvSpPr>
        <p:spPr bwMode="auto">
          <a:xfrm>
            <a:off x="4394200" y="5780088"/>
            <a:ext cx="647700" cy="0"/>
          </a:xfrm>
          <a:prstGeom prst="line">
            <a:avLst/>
          </a:prstGeom>
          <a:noFill/>
          <a:ln w="38100">
            <a:solidFill>
              <a:srgbClr val="D5BC61"/>
            </a:solidFill>
            <a:round/>
            <a:headEnd/>
            <a:tailEnd type="triangle" w="lg" len="med"/>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9661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Char char="q"/>
            </a:pPr>
            <a:endParaRPr lang="en-US" sz="20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To this day, his reign remains controversial (more in his own time) because of the </a:t>
            </a:r>
            <a:r>
              <a:rPr lang="en-US" sz="2000" i="1" u="sng">
                <a:solidFill>
                  <a:srgbClr val="D5BC61"/>
                </a:solidFill>
                <a:latin typeface="Verdana" pitchFamily="34" charset="0"/>
              </a:rPr>
              <a:t>king’s personality and his Westernized style</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The king’s preference for the company of male favourites (affecting the distribution of power in the government) and greatly inflating royal expenditures</a:t>
            </a:r>
          </a:p>
          <a:p>
            <a:pPr>
              <a:lnSpc>
                <a:spcPct val="80000"/>
              </a:lnSpc>
              <a:buSzPct val="75000"/>
              <a:buFont typeface="Wingdings" pitchFamily="2" charset="2"/>
              <a:buNone/>
            </a:pPr>
            <a:endParaRPr lang="en-US" sz="2000">
              <a:solidFill>
                <a:srgbClr val="FFFF00"/>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Politically and socially</a:t>
            </a:r>
            <a:r>
              <a:rPr lang="en-US" sz="2000">
                <a:solidFill>
                  <a:srgbClr val="D5BC61"/>
                </a:solidFill>
                <a:latin typeface="Verdana" pitchFamily="34" charset="0"/>
              </a:rPr>
              <a:t>, the king initiated some important changes</a:t>
            </a:r>
          </a:p>
          <a:p>
            <a:pPr lvl="1">
              <a:lnSpc>
                <a:spcPct val="80000"/>
              </a:lnSpc>
              <a:buSzPct val="75000"/>
              <a:buFont typeface="Wingdings" pitchFamily="2" charset="2"/>
              <a:buChar char="v"/>
            </a:pPr>
            <a:r>
              <a:rPr lang="en-US" sz="1800">
                <a:solidFill>
                  <a:srgbClr val="D5BC61"/>
                </a:solidFill>
                <a:latin typeface="Verdana" pitchFamily="34" charset="0"/>
              </a:rPr>
              <a:t>By </a:t>
            </a:r>
            <a:r>
              <a:rPr lang="en-US" sz="1800" i="1" u="sng">
                <a:solidFill>
                  <a:srgbClr val="D5BC61"/>
                </a:solidFill>
                <a:latin typeface="Verdana" pitchFamily="34" charset="0"/>
              </a:rPr>
              <a:t>reducing the preeminence of the princes</a:t>
            </a:r>
            <a:r>
              <a:rPr lang="en-US" sz="1800">
                <a:solidFill>
                  <a:srgbClr val="D5BC61"/>
                </a:solidFill>
                <a:latin typeface="Verdana" pitchFamily="34" charset="0"/>
              </a:rPr>
              <a:t>, and by </a:t>
            </a:r>
            <a:r>
              <a:rPr lang="en-US" sz="1800" i="1" u="sng">
                <a:solidFill>
                  <a:srgbClr val="D5BC61"/>
                </a:solidFill>
                <a:latin typeface="Verdana" pitchFamily="34" charset="0"/>
              </a:rPr>
              <a:t>promoting</a:t>
            </a:r>
            <a:r>
              <a:rPr lang="en-US" sz="1800">
                <a:solidFill>
                  <a:srgbClr val="D5BC61"/>
                </a:solidFill>
                <a:latin typeface="Verdana" pitchFamily="34" charset="0"/>
              </a:rPr>
              <a:t> many </a:t>
            </a:r>
            <a:r>
              <a:rPr lang="en-US" sz="1800" i="1" u="sng">
                <a:solidFill>
                  <a:srgbClr val="D5BC61"/>
                </a:solidFill>
                <a:latin typeface="Verdana" pitchFamily="34" charset="0"/>
              </a:rPr>
              <a:t>commoners</a:t>
            </a:r>
            <a:r>
              <a:rPr lang="en-US" sz="1800">
                <a:solidFill>
                  <a:srgbClr val="D5BC61"/>
                </a:solidFill>
                <a:latin typeface="Verdana" pitchFamily="34" charset="0"/>
              </a:rPr>
              <a:t> to higher positions in the still-expanding government, he </a:t>
            </a:r>
            <a:r>
              <a:rPr lang="en-US" sz="1800" i="1" u="sng">
                <a:solidFill>
                  <a:srgbClr val="D5BC61"/>
                </a:solidFill>
                <a:latin typeface="Verdana" pitchFamily="34" charset="0"/>
              </a:rPr>
              <a:t>encouraged the impression that he was </a:t>
            </a:r>
            <a:r>
              <a:rPr lang="en-US" sz="1800" b="1" i="1" u="sng">
                <a:solidFill>
                  <a:srgbClr val="D5BC61"/>
                </a:solidFill>
                <a:latin typeface="Verdana" pitchFamily="34" charset="0"/>
              </a:rPr>
              <a:t>sharing power</a:t>
            </a:r>
            <a:r>
              <a:rPr lang="en-US" sz="1800">
                <a:solidFill>
                  <a:srgbClr val="D5BC61"/>
                </a:solidFill>
                <a:latin typeface="Verdana" pitchFamily="34" charset="0"/>
              </a:rPr>
              <a:t> (indeed, his favourites were recruited as top officials)</a:t>
            </a:r>
          </a:p>
        </p:txBody>
      </p:sp>
      <p:sp>
        <p:nvSpPr>
          <p:cNvPr id="19661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19763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4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Char char="q"/>
            </a:pP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Vajiravudh devoted little thought</a:t>
            </a:r>
            <a:r>
              <a:rPr lang="en-US" sz="2000">
                <a:solidFill>
                  <a:srgbClr val="D5BC61"/>
                </a:solidFill>
                <a:latin typeface="Verdana" pitchFamily="34" charset="0"/>
              </a:rPr>
              <a:t> or attention to </a:t>
            </a:r>
            <a:r>
              <a:rPr lang="en-US" sz="2000" i="1" u="sng">
                <a:solidFill>
                  <a:srgbClr val="D5BC61"/>
                </a:solidFill>
                <a:latin typeface="Verdana" pitchFamily="34" charset="0"/>
              </a:rPr>
              <a:t>political changes</a:t>
            </a:r>
            <a:r>
              <a:rPr lang="en-US" sz="2000">
                <a:solidFill>
                  <a:srgbClr val="D5BC61"/>
                </a:solidFill>
                <a:latin typeface="Verdana" pitchFamily="34" charset="0"/>
              </a:rPr>
              <a:t>	    he stood with his father’s </a:t>
            </a:r>
            <a:r>
              <a:rPr lang="en-US" sz="2000" i="1" u="sng">
                <a:solidFill>
                  <a:srgbClr val="D5BC61"/>
                </a:solidFill>
                <a:latin typeface="Verdana" pitchFamily="34" charset="0"/>
              </a:rPr>
              <a:t>ideological rejection of constitutionalism</a:t>
            </a:r>
          </a:p>
          <a:p>
            <a:pPr>
              <a:lnSpc>
                <a:spcPct val="80000"/>
              </a:lnSpc>
              <a:buSzPct val="75000"/>
              <a:buFont typeface="Wingdings" pitchFamily="2" charset="2"/>
              <a:buNone/>
            </a:pPr>
            <a:endParaRPr lang="en-US" sz="2000" i="1" u="sng">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He rejected all calls for political reform as selfishly motivated, disloyal, and certain to bring ruin to Siam</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The </a:t>
            </a:r>
            <a:r>
              <a:rPr lang="en-US" sz="2000" i="1" u="sng">
                <a:solidFill>
                  <a:srgbClr val="FFFF00"/>
                </a:solidFill>
                <a:latin typeface="Verdana" pitchFamily="34" charset="0"/>
              </a:rPr>
              <a:t>furthest he seems</a:t>
            </a:r>
            <a:r>
              <a:rPr lang="en-US" sz="2000">
                <a:solidFill>
                  <a:srgbClr val="FFFF00"/>
                </a:solidFill>
                <a:latin typeface="Verdana" pitchFamily="34" charset="0"/>
              </a:rPr>
              <a:t> to have gone was, to </a:t>
            </a:r>
            <a:r>
              <a:rPr lang="en-US" sz="2000" i="1" u="sng">
                <a:solidFill>
                  <a:srgbClr val="FFFF00"/>
                </a:solidFill>
                <a:latin typeface="Verdana" pitchFamily="34" charset="0"/>
              </a:rPr>
              <a:t>discuss</a:t>
            </a:r>
            <a:r>
              <a:rPr lang="en-US" sz="2000">
                <a:solidFill>
                  <a:srgbClr val="FFFF00"/>
                </a:solidFill>
                <a:latin typeface="Verdana" pitchFamily="34" charset="0"/>
              </a:rPr>
              <a:t> with his ministers the possibility of </a:t>
            </a:r>
            <a:r>
              <a:rPr lang="en-US" sz="2000" i="1" u="sng">
                <a:solidFill>
                  <a:srgbClr val="FFFF00"/>
                </a:solidFill>
                <a:latin typeface="Verdana" pitchFamily="34" charset="0"/>
              </a:rPr>
              <a:t>appointing a Prime Minister</a:t>
            </a:r>
            <a:r>
              <a:rPr lang="en-US" sz="2000">
                <a:solidFill>
                  <a:srgbClr val="FFFF00"/>
                </a:solidFill>
                <a:latin typeface="Verdana" pitchFamily="34" charset="0"/>
              </a:rPr>
              <a:t>, an alternative he </a:t>
            </a:r>
            <a:r>
              <a:rPr lang="en-US" sz="2000" i="1" u="sng">
                <a:solidFill>
                  <a:srgbClr val="FFFF00"/>
                </a:solidFill>
                <a:latin typeface="Verdana" pitchFamily="34" charset="0"/>
              </a:rPr>
              <a:t>rejected</a:t>
            </a:r>
          </a:p>
        </p:txBody>
      </p:sp>
      <p:sp>
        <p:nvSpPr>
          <p:cNvPr id="19763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
        <p:nvSpPr>
          <p:cNvPr id="197636" name="Line 4"/>
          <p:cNvSpPr>
            <a:spLocks noChangeShapeType="1"/>
          </p:cNvSpPr>
          <p:nvPr/>
        </p:nvSpPr>
        <p:spPr bwMode="auto">
          <a:xfrm>
            <a:off x="2030413" y="2408238"/>
            <a:ext cx="647700" cy="0"/>
          </a:xfrm>
          <a:prstGeom prst="line">
            <a:avLst/>
          </a:prstGeom>
          <a:noFill/>
          <a:ln w="38100">
            <a:solidFill>
              <a:srgbClr val="D5BC61"/>
            </a:solidFill>
            <a:round/>
            <a:headEnd/>
            <a:tailEnd type="triangle" w="lg" len="med"/>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9865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18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b="1" i="1" u="sng">
                <a:solidFill>
                  <a:srgbClr val="D5BC61"/>
                </a:solidFill>
                <a:latin typeface="Verdana" pitchFamily="34" charset="0"/>
              </a:rPr>
              <a:t>Two issues preoccupied</a:t>
            </a:r>
            <a:r>
              <a:rPr lang="en-US" sz="1800">
                <a:solidFill>
                  <a:srgbClr val="D5BC61"/>
                </a:solidFill>
                <a:latin typeface="Verdana" pitchFamily="34" charset="0"/>
              </a:rPr>
              <a:t> the last years in his reign</a:t>
            </a:r>
          </a:p>
          <a:p>
            <a:pPr lvl="1">
              <a:lnSpc>
                <a:spcPct val="80000"/>
              </a:lnSpc>
              <a:buSzPct val="75000"/>
              <a:buFont typeface="Wingdings" pitchFamily="2" charset="2"/>
              <a:buChar char="v"/>
            </a:pPr>
            <a:r>
              <a:rPr lang="en-US" sz="1600" i="1">
                <a:solidFill>
                  <a:srgbClr val="D5BC61"/>
                </a:solidFill>
                <a:latin typeface="Verdana" pitchFamily="34" charset="0"/>
              </a:rPr>
              <a:t>“</a:t>
            </a:r>
            <a:r>
              <a:rPr lang="en-US" sz="1600" i="1" u="sng">
                <a:solidFill>
                  <a:srgbClr val="D5BC61"/>
                </a:solidFill>
                <a:latin typeface="Verdana" pitchFamily="34" charset="0"/>
              </a:rPr>
              <a:t>Economic</a:t>
            </a:r>
            <a:r>
              <a:rPr lang="en-US" sz="1600" i="1">
                <a:solidFill>
                  <a:srgbClr val="D5BC61"/>
                </a:solidFill>
                <a:latin typeface="Verdana" pitchFamily="34" charset="0"/>
              </a:rPr>
              <a:t> and </a:t>
            </a:r>
            <a:r>
              <a:rPr lang="en-US" sz="1600" i="1" u="sng">
                <a:solidFill>
                  <a:srgbClr val="D5BC61"/>
                </a:solidFill>
                <a:latin typeface="Verdana" pitchFamily="34" charset="0"/>
              </a:rPr>
              <a:t>finance</a:t>
            </a:r>
            <a:r>
              <a:rPr lang="en-US" sz="1600" i="1">
                <a:solidFill>
                  <a:srgbClr val="D5BC61"/>
                </a:solidFill>
                <a:latin typeface="Verdana" pitchFamily="34" charset="0"/>
              </a:rPr>
              <a:t>, and the </a:t>
            </a:r>
            <a:r>
              <a:rPr lang="en-US" sz="1600" i="1" u="sng">
                <a:solidFill>
                  <a:srgbClr val="D5BC61"/>
                </a:solidFill>
                <a:latin typeface="Verdana" pitchFamily="34" charset="0"/>
              </a:rPr>
              <a:t>succession</a:t>
            </a:r>
            <a:r>
              <a:rPr lang="en-US" sz="1600" i="1">
                <a:solidFill>
                  <a:srgbClr val="D5BC61"/>
                </a:solidFill>
                <a:latin typeface="Verdana" pitchFamily="34" charset="0"/>
              </a:rPr>
              <a:t> to the throne”</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Postwar period</a:t>
            </a:r>
            <a:r>
              <a:rPr lang="en-US" sz="1800">
                <a:solidFill>
                  <a:srgbClr val="D5BC61"/>
                </a:solidFill>
                <a:latin typeface="Verdana" pitchFamily="34" charset="0"/>
              </a:rPr>
              <a:t> was not a happy one, economically, </a:t>
            </a:r>
            <a:r>
              <a:rPr lang="en-US" sz="1800" i="1" u="sng">
                <a:solidFill>
                  <a:srgbClr val="D5BC61"/>
                </a:solidFill>
                <a:latin typeface="Verdana" pitchFamily="34" charset="0"/>
              </a:rPr>
              <a:t>Rice</a:t>
            </a:r>
            <a:r>
              <a:rPr lang="en-US" sz="1800">
                <a:solidFill>
                  <a:srgbClr val="D5BC61"/>
                </a:solidFill>
                <a:latin typeface="Verdana" pitchFamily="34" charset="0"/>
              </a:rPr>
              <a:t> (Siam’s main export) went </a:t>
            </a:r>
            <a:r>
              <a:rPr lang="en-US" sz="1800" i="1" u="sng">
                <a:solidFill>
                  <a:srgbClr val="D5BC61"/>
                </a:solidFill>
                <a:latin typeface="Verdana" pitchFamily="34" charset="0"/>
              </a:rPr>
              <a:t>through a brief boom-bust cycle</a:t>
            </a:r>
            <a:r>
              <a:rPr lang="en-US" sz="1800">
                <a:solidFill>
                  <a:srgbClr val="D5BC61"/>
                </a:solidFill>
                <a:latin typeface="Verdana" pitchFamily="34" charset="0"/>
              </a:rPr>
              <a:t>, combined with a monetary and foreign-exchange crisis caused by a </a:t>
            </a:r>
            <a:r>
              <a:rPr lang="en-US" sz="1800" i="1" u="sng">
                <a:solidFill>
                  <a:srgbClr val="D5BC61"/>
                </a:solidFill>
                <a:latin typeface="Verdana" pitchFamily="34" charset="0"/>
              </a:rPr>
              <a:t>disastrous crop year</a:t>
            </a:r>
            <a:r>
              <a:rPr lang="en-US" sz="1800">
                <a:solidFill>
                  <a:srgbClr val="D5BC61"/>
                </a:solidFill>
                <a:latin typeface="Verdana" pitchFamily="34" charset="0"/>
              </a:rPr>
              <a:t>, made for </a:t>
            </a:r>
            <a:r>
              <a:rPr lang="en-US" sz="1800" b="1" i="1" u="sng">
                <a:solidFill>
                  <a:srgbClr val="D5BC61"/>
                </a:solidFill>
                <a:latin typeface="Verdana" pitchFamily="34" charset="0"/>
              </a:rPr>
              <a:t>economic chaos</a:t>
            </a:r>
          </a:p>
          <a:p>
            <a:pPr lvl="1">
              <a:lnSpc>
                <a:spcPct val="80000"/>
              </a:lnSpc>
              <a:buSzPct val="75000"/>
              <a:buFont typeface="Wingdings" pitchFamily="2" charset="2"/>
              <a:buChar char="v"/>
            </a:pPr>
            <a:r>
              <a:rPr lang="en-US" sz="1600">
                <a:solidFill>
                  <a:srgbClr val="D5BC61"/>
                </a:solidFill>
                <a:latin typeface="Verdana" pitchFamily="34" charset="0"/>
              </a:rPr>
              <a:t>The balance trade </a:t>
            </a:r>
            <a:r>
              <a:rPr lang="en-US" sz="1600" i="1" u="sng">
                <a:solidFill>
                  <a:srgbClr val="D5BC61"/>
                </a:solidFill>
                <a:latin typeface="Verdana" pitchFamily="34" charset="0"/>
              </a:rPr>
              <a:t>incurred and enormous deficit</a:t>
            </a:r>
          </a:p>
          <a:p>
            <a:pPr lvl="1">
              <a:lnSpc>
                <a:spcPct val="80000"/>
              </a:lnSpc>
              <a:buSzPct val="75000"/>
              <a:buFont typeface="Wingdings" pitchFamily="2" charset="2"/>
              <a:buChar char="v"/>
            </a:pPr>
            <a:r>
              <a:rPr lang="en-US" sz="1600">
                <a:solidFill>
                  <a:srgbClr val="D5BC61"/>
                </a:solidFill>
                <a:latin typeface="Verdana" pitchFamily="34" charset="0"/>
              </a:rPr>
              <a:t>The government revenue accounts slipped into deficit</a:t>
            </a:r>
          </a:p>
          <a:p>
            <a:pPr lvl="1">
              <a:lnSpc>
                <a:spcPct val="80000"/>
              </a:lnSpc>
              <a:buSzPct val="75000"/>
              <a:buFont typeface="Wingdings" pitchFamily="2" charset="2"/>
              <a:buChar char="v"/>
            </a:pPr>
            <a:r>
              <a:rPr lang="en-US" sz="1600">
                <a:solidFill>
                  <a:srgbClr val="D5BC61"/>
                </a:solidFill>
                <a:latin typeface="Verdana" pitchFamily="34" charset="0"/>
              </a:rPr>
              <a:t>Siam repeatedly had to borrow abroad</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One major contribution = the </a:t>
            </a:r>
            <a:r>
              <a:rPr lang="en-US" sz="1800" i="1" u="sng">
                <a:solidFill>
                  <a:srgbClr val="FFFF00"/>
                </a:solidFill>
                <a:latin typeface="Verdana" pitchFamily="34" charset="0"/>
              </a:rPr>
              <a:t>steady growth of the monarch’s expenditures</a:t>
            </a:r>
          </a:p>
          <a:p>
            <a:pPr lvl="1">
              <a:lnSpc>
                <a:spcPct val="80000"/>
              </a:lnSpc>
              <a:buSzPct val="75000"/>
              <a:buFont typeface="Wingdings" pitchFamily="2" charset="2"/>
              <a:buChar char="v"/>
            </a:pPr>
            <a:r>
              <a:rPr lang="en-US" sz="1600">
                <a:solidFill>
                  <a:srgbClr val="D5BC61"/>
                </a:solidFill>
                <a:latin typeface="Verdana" pitchFamily="34" charset="0"/>
              </a:rPr>
              <a:t>“The Privy Purse and Ministry of the Palace were consuming nearly to 1% of the annual budget”</a:t>
            </a:r>
          </a:p>
          <a:p>
            <a:pPr lvl="1">
              <a:lnSpc>
                <a:spcPct val="80000"/>
              </a:lnSpc>
              <a:buSzPct val="75000"/>
              <a:buFont typeface="Wingdings" pitchFamily="2" charset="2"/>
              <a:buChar char="v"/>
            </a:pPr>
            <a:r>
              <a:rPr lang="en-US" sz="1600" i="1" u="sng">
                <a:solidFill>
                  <a:srgbClr val="D5BC61"/>
                </a:solidFill>
                <a:latin typeface="Verdana" pitchFamily="34" charset="0"/>
              </a:rPr>
              <a:t>Wild Tiger Corps accounted</a:t>
            </a:r>
            <a:r>
              <a:rPr lang="en-US" sz="1600">
                <a:solidFill>
                  <a:srgbClr val="D5BC61"/>
                </a:solidFill>
                <a:latin typeface="Verdana" pitchFamily="34" charset="0"/>
              </a:rPr>
              <a:t> for 1.6 million baht alone put of a total royal budget of a million and a state budget of 96.4 million baht</a:t>
            </a:r>
          </a:p>
        </p:txBody>
      </p:sp>
      <p:sp>
        <p:nvSpPr>
          <p:cNvPr id="19865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9968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24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Numerous attempts were made to curb the financial chaos but none success</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The </a:t>
            </a:r>
            <a:r>
              <a:rPr lang="en-US" sz="2000" i="1" u="sng">
                <a:solidFill>
                  <a:srgbClr val="FFFF00"/>
                </a:solidFill>
                <a:latin typeface="Verdana" pitchFamily="34" charset="0"/>
              </a:rPr>
              <a:t>economic failing</a:t>
            </a:r>
            <a:r>
              <a:rPr lang="en-US" sz="2000">
                <a:solidFill>
                  <a:srgbClr val="FFFF00"/>
                </a:solidFill>
                <a:latin typeface="Verdana" pitchFamily="34" charset="0"/>
              </a:rPr>
              <a:t> of the reign </a:t>
            </a:r>
            <a:r>
              <a:rPr lang="en-US" sz="2000" i="1" u="sng">
                <a:solidFill>
                  <a:srgbClr val="FFFF00"/>
                </a:solidFill>
                <a:latin typeface="Verdana" pitchFamily="34" charset="0"/>
              </a:rPr>
              <a:t>were two fold</a:t>
            </a:r>
            <a:r>
              <a:rPr lang="en-US" sz="2000">
                <a:solidFill>
                  <a:srgbClr val="FFFF00"/>
                </a:solidFill>
                <a:latin typeface="Verdana" pitchFamily="34" charset="0"/>
              </a:rPr>
              <a:t>: </a:t>
            </a:r>
            <a:r>
              <a:rPr lang="en-US" sz="2000" i="1" u="sng">
                <a:solidFill>
                  <a:srgbClr val="FFFF00"/>
                </a:solidFill>
                <a:latin typeface="Verdana" pitchFamily="34" charset="0"/>
              </a:rPr>
              <a:t>royal profligacy</a:t>
            </a:r>
            <a:r>
              <a:rPr lang="en-US" sz="2000">
                <a:solidFill>
                  <a:srgbClr val="FFFF00"/>
                </a:solidFill>
                <a:latin typeface="Verdana" pitchFamily="34" charset="0"/>
              </a:rPr>
              <a:t> and the </a:t>
            </a:r>
            <a:r>
              <a:rPr lang="en-US" sz="2000" i="1" u="sng">
                <a:solidFill>
                  <a:srgbClr val="FFFF00"/>
                </a:solidFill>
                <a:latin typeface="Verdana" pitchFamily="34" charset="0"/>
              </a:rPr>
              <a:t>inability of the king to establish</a:t>
            </a:r>
            <a:r>
              <a:rPr lang="en-US" sz="2000">
                <a:solidFill>
                  <a:srgbClr val="FFFF00"/>
                </a:solidFill>
                <a:latin typeface="Verdana" pitchFamily="34" charset="0"/>
              </a:rPr>
              <a:t> and maintain </a:t>
            </a:r>
            <a:r>
              <a:rPr lang="en-US" sz="2000" i="1" u="sng">
                <a:solidFill>
                  <a:srgbClr val="FFFF00"/>
                </a:solidFill>
                <a:latin typeface="Verdana" pitchFamily="34" charset="0"/>
              </a:rPr>
              <a:t>effective procedures</a:t>
            </a:r>
            <a:r>
              <a:rPr lang="en-US" sz="2000">
                <a:solidFill>
                  <a:srgbClr val="FFFF00"/>
                </a:solidFill>
                <a:latin typeface="Verdana" pitchFamily="34" charset="0"/>
              </a:rPr>
              <a:t> to control </a:t>
            </a:r>
            <a:r>
              <a:rPr lang="en-US" sz="2000" i="1" u="sng">
                <a:solidFill>
                  <a:srgbClr val="FFFF00"/>
                </a:solidFill>
                <a:latin typeface="Verdana" pitchFamily="34" charset="0"/>
              </a:rPr>
              <a:t>public expenditures</a:t>
            </a:r>
            <a:r>
              <a:rPr lang="en-US" sz="2000">
                <a:solidFill>
                  <a:srgbClr val="D5BC61"/>
                </a:solidFill>
                <a:latin typeface="Verdana" pitchFamily="34" charset="0"/>
              </a:rPr>
              <a:t> (state budget = only 3% went to education while 23% was going to military expenditures and more than 10%to royal expenditures) </a:t>
            </a:r>
          </a:p>
        </p:txBody>
      </p:sp>
      <p:sp>
        <p:nvSpPr>
          <p:cNvPr id="19968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0070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King Vajiravudh and the Thai Nation</a:t>
            </a:r>
          </a:p>
          <a:p>
            <a:pPr>
              <a:lnSpc>
                <a:spcPct val="80000"/>
              </a:lnSpc>
              <a:buSzPct val="75000"/>
              <a:buFont typeface="Wingdings" pitchFamily="2" charset="2"/>
              <a:buNone/>
            </a:pPr>
            <a:endParaRPr lang="en-US" sz="2000"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 problem of the succession to the throne</a:t>
            </a:r>
          </a:p>
          <a:p>
            <a:pPr lvl="1">
              <a:lnSpc>
                <a:spcPct val="80000"/>
              </a:lnSpc>
              <a:buSzPct val="75000"/>
              <a:buFont typeface="Wingdings" pitchFamily="2" charset="2"/>
              <a:buChar char="v"/>
            </a:pPr>
            <a:r>
              <a:rPr lang="en-US" sz="1800">
                <a:solidFill>
                  <a:srgbClr val="D5BC61"/>
                </a:solidFill>
                <a:latin typeface="Verdana" pitchFamily="34" charset="0"/>
              </a:rPr>
              <a:t>(Chulalongkorn fathered 77 children, only 7 sons by his royal queens, including Vajiravudh)</a:t>
            </a:r>
          </a:p>
          <a:p>
            <a:pPr lvl="1">
              <a:lnSpc>
                <a:spcPct val="80000"/>
              </a:lnSpc>
              <a:buSzPct val="75000"/>
              <a:buFont typeface="Wingdings" pitchFamily="2" charset="2"/>
              <a:buChar char="v"/>
            </a:pPr>
            <a:r>
              <a:rPr lang="en-US" sz="1800">
                <a:solidFill>
                  <a:srgbClr val="D5BC61"/>
                </a:solidFill>
                <a:latin typeface="Verdana" pitchFamily="34" charset="0"/>
              </a:rPr>
              <a:t>Chulalongkorn indicated his preference to the line of Queen Saowapa, so Vajiravudh’s younger brother, Chakraphong nevertheless, he married a Russian Woman that clouded his claim to the throne, then died young</a:t>
            </a:r>
          </a:p>
          <a:p>
            <a:pPr lvl="1">
              <a:lnSpc>
                <a:spcPct val="80000"/>
              </a:lnSpc>
              <a:buSzPct val="75000"/>
              <a:buFont typeface="Wingdings" pitchFamily="2" charset="2"/>
              <a:buChar char="v"/>
            </a:pPr>
            <a:r>
              <a:rPr lang="en-US" sz="1800">
                <a:solidFill>
                  <a:srgbClr val="D5BC61"/>
                </a:solidFill>
                <a:latin typeface="Verdana" pitchFamily="34" charset="0"/>
              </a:rPr>
              <a:t>Meanwhile, 2 of Vajiravudh’s 3 remaining brothers died, leaving only the youngest </a:t>
            </a:r>
            <a:r>
              <a:rPr lang="en-US" sz="1800" b="1" i="1" u="sng">
                <a:solidFill>
                  <a:srgbClr val="D5BC61"/>
                </a:solidFill>
                <a:latin typeface="Verdana" pitchFamily="34" charset="0"/>
              </a:rPr>
              <a:t>“Prince Prachatipok”</a:t>
            </a:r>
            <a:r>
              <a:rPr lang="en-US" sz="1800">
                <a:solidFill>
                  <a:srgbClr val="D5BC61"/>
                </a:solidFill>
                <a:latin typeface="Verdana" pitchFamily="34" charset="0"/>
              </a:rPr>
              <a:t> (Chulalongkorn’s 76</a:t>
            </a:r>
            <a:r>
              <a:rPr lang="en-US" sz="1800" baseline="30000">
                <a:solidFill>
                  <a:srgbClr val="D5BC61"/>
                </a:solidFill>
                <a:latin typeface="Verdana" pitchFamily="34" charset="0"/>
              </a:rPr>
              <a:t>th</a:t>
            </a:r>
            <a:r>
              <a:rPr lang="en-US" sz="1800">
                <a:solidFill>
                  <a:srgbClr val="D5BC61"/>
                </a:solidFill>
                <a:latin typeface="Verdana" pitchFamily="34" charset="0"/>
              </a:rPr>
              <a:t> child) as the sole male survivor of Saowapa’s line</a:t>
            </a:r>
          </a:p>
          <a:p>
            <a:pPr lvl="1">
              <a:lnSpc>
                <a:spcPct val="80000"/>
              </a:lnSpc>
              <a:buSzPct val="75000"/>
              <a:buFont typeface="Wingdings" pitchFamily="2" charset="2"/>
              <a:buChar char="v"/>
            </a:pPr>
            <a:r>
              <a:rPr lang="en-US" sz="1800" i="1" u="sng">
                <a:solidFill>
                  <a:srgbClr val="D5BC61"/>
                </a:solidFill>
                <a:latin typeface="Verdana" pitchFamily="34" charset="0"/>
              </a:rPr>
              <a:t>Vajiravudh </a:t>
            </a:r>
            <a:r>
              <a:rPr lang="en-US" sz="1800">
                <a:solidFill>
                  <a:srgbClr val="D5BC61"/>
                </a:solidFill>
                <a:latin typeface="Verdana" pitchFamily="34" charset="0"/>
              </a:rPr>
              <a:t>was only </a:t>
            </a:r>
            <a:r>
              <a:rPr lang="en-US" sz="1800" i="1" u="sng">
                <a:solidFill>
                  <a:srgbClr val="D5BC61"/>
                </a:solidFill>
                <a:latin typeface="Verdana" pitchFamily="34" charset="0"/>
              </a:rPr>
              <a:t>44 at his death</a:t>
            </a:r>
            <a:r>
              <a:rPr lang="en-US" sz="1800">
                <a:solidFill>
                  <a:srgbClr val="D5BC61"/>
                </a:solidFill>
                <a:latin typeface="Verdana" pitchFamily="34" charset="0"/>
              </a:rPr>
              <a:t>, and most of his younger brothers had been vigorously active in government before dying. Thus the passage of this event came as a </a:t>
            </a:r>
            <a:r>
              <a:rPr lang="en-US" sz="1800" i="1" u="sng">
                <a:solidFill>
                  <a:srgbClr val="D5BC61"/>
                </a:solidFill>
                <a:latin typeface="Verdana" pitchFamily="34" charset="0"/>
              </a:rPr>
              <a:t>shock</a:t>
            </a:r>
            <a:r>
              <a:rPr lang="en-US" sz="1800">
                <a:solidFill>
                  <a:srgbClr val="D5BC61"/>
                </a:solidFill>
                <a:latin typeface="Verdana" pitchFamily="34" charset="0"/>
              </a:rPr>
              <a:t> for the </a:t>
            </a:r>
            <a:r>
              <a:rPr lang="en-US" sz="1800" i="1" u="sng">
                <a:solidFill>
                  <a:srgbClr val="D5BC61"/>
                </a:solidFill>
                <a:latin typeface="Verdana" pitchFamily="34" charset="0"/>
              </a:rPr>
              <a:t>32-year-old Prachatipok</a:t>
            </a:r>
            <a:r>
              <a:rPr lang="en-US" sz="1800">
                <a:solidFill>
                  <a:srgbClr val="D5BC61"/>
                </a:solidFill>
                <a:latin typeface="Verdana" pitchFamily="34" charset="0"/>
              </a:rPr>
              <a:t> (Chulalongkorn’s last son and Siam’s last absolute monarch)</a:t>
            </a:r>
          </a:p>
        </p:txBody>
      </p:sp>
      <p:sp>
        <p:nvSpPr>
          <p:cNvPr id="20070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pPr algn="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8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Early Bangkok</a:t>
            </a:r>
            <a:r>
              <a:rPr lang="en-US" sz="2800" u="sng">
                <a:solidFill>
                  <a:srgbClr val="928264"/>
                </a:solidFill>
                <a:latin typeface="Verdana" pitchFamily="34" charset="0"/>
              </a:rPr>
              <a:t/>
            </a:r>
            <a:br>
              <a:rPr lang="en-US" sz="2800" u="sng">
                <a:solidFill>
                  <a:srgbClr val="928264"/>
                </a:solidFill>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1619" name="Picture 3" descr="muay_thai_history_6"/>
          <p:cNvPicPr>
            <a:picLocks noChangeAspect="1" noChangeArrowheads="1"/>
          </p:cNvPicPr>
          <p:nvPr/>
        </p:nvPicPr>
        <p:blipFill>
          <a:blip r:embed="rId2" cstate="print">
            <a:clrChange>
              <a:clrFrom>
                <a:srgbClr val="3A3A3A"/>
              </a:clrFrom>
              <a:clrTo>
                <a:srgbClr val="3A3A3A">
                  <a:alpha val="0"/>
                </a:srgbClr>
              </a:clrTo>
            </a:clrChange>
            <a:lum bright="12000"/>
            <a:grayscl/>
            <a:biLevel thresh="50000"/>
          </a:blip>
          <a:srcRect/>
          <a:stretch>
            <a:fillRect/>
          </a:stretch>
        </p:blipFill>
        <p:spPr bwMode="auto">
          <a:xfrm>
            <a:off x="0" y="1857375"/>
            <a:ext cx="9201150" cy="3051175"/>
          </a:xfrm>
          <a:prstGeom prst="rect">
            <a:avLst/>
          </a:prstGeom>
          <a:noFill/>
        </p:spPr>
      </p:pic>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3_Default Design">
  <a:themeElements>
    <a:clrScheme name="3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th-TH" sz="2800" b="0" i="0" u="none" strike="noStrike" cap="none" normalizeH="0" baseline="0" smtClean="0">
            <a:ln>
              <a:noFill/>
            </a:ln>
            <a:solidFill>
              <a:schemeClr val="tx1"/>
            </a:solidFill>
            <a:effectLst/>
            <a:latin typeface="Verdana" pitchFamily="34" charset="0"/>
            <a:cs typeface="Angsana New" pitchFamily="18" charset="-34"/>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th-TH" sz="2800" b="0" i="0" u="none" strike="noStrike" cap="none" normalizeH="0" baseline="0" smtClean="0">
            <a:ln>
              <a:noFill/>
            </a:ln>
            <a:solidFill>
              <a:schemeClr val="tx1"/>
            </a:solidFill>
            <a:effectLst/>
            <a:latin typeface="Verdana" pitchFamily="34" charset="0"/>
            <a:cs typeface="Angsana New" pitchFamily="18" charset="-34"/>
          </a:defRPr>
        </a:defPPr>
      </a:lstStyle>
    </a:lnDef>
  </a:objectDefaults>
  <a:extraClrSchemeLst>
    <a:extraClrScheme>
      <a:clrScheme name="3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2048</TotalTime>
  <Words>59</Words>
  <Application>Microsoft Office PowerPoint</Application>
  <PresentationFormat>On-screen Show (4:3)</PresentationFormat>
  <Paragraphs>235</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Angsana New</vt:lpstr>
      <vt:lpstr>Verdana</vt:lpstr>
      <vt:lpstr>Arial Unicode MS</vt:lpstr>
      <vt:lpstr>Wingdings</vt:lpstr>
      <vt:lpstr>3_Default Design</vt:lpstr>
      <vt:lpstr>Slide 1</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Slide 23</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LT1-C99</dc:creator>
  <cp:lastModifiedBy>Home</cp:lastModifiedBy>
  <cp:revision>27</cp:revision>
  <dcterms:created xsi:type="dcterms:W3CDTF">2007-08-29T03:52:09Z</dcterms:created>
  <dcterms:modified xsi:type="dcterms:W3CDTF">2014-08-12T23:46:53Z</dcterms:modified>
</cp:coreProperties>
</file>