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ls" ContentType="application/vnd.ms-exce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9.xml" ContentType="application/vnd.openxmlformats-officedocument.drawingml.chart+xml"/>
  <Override PartName="/ppt/charts/chart11.xml" ContentType="application/vnd.openxmlformats-officedocument.drawingml.chart+xml"/>
  <Override PartName="/ppt/charts/chart7.xml" ContentType="application/vnd.openxmlformats-officedocument.drawingml.chart+xml"/>
  <Default Extension="xlsx" ContentType="application/vnd.openxmlformats-officedocument.spreadsheetml.sheet"/>
  <Override PartName="/ppt/charts/chart3.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charts/chart8.xml" ContentType="application/vnd.openxmlformats-officedocument.drawingml.chart+xml"/>
  <Override PartName="/ppt/charts/chart12.xml" ContentType="application/vnd.openxmlformats-officedocument.drawingml.chart+xml"/>
  <Override PartName="/ppt/slideLayouts/slideLayout10.xml" ContentType="application/vnd.openxmlformats-officedocument.presentationml.slideLayout+xml"/>
  <Default Extension="vml" ContentType="application/vnd.openxmlformats-officedocument.vmlDrawing"/>
  <Override PartName="/ppt/charts/chart6.xml" ContentType="application/vnd.openxmlformats-officedocument.drawingml.chart+xml"/>
  <Override PartName="/ppt/charts/chart10.xml" ContentType="application/vnd.openxmlformats-officedocument.drawingml.chart+xml"/>
  <Override PartName="/ppt/charts/chart4.xml" ContentType="application/vnd.openxmlformats-officedocument.drawingml.char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notesMasterIdLst>
    <p:notesMasterId r:id="rId57"/>
  </p:notesMasterIdLst>
  <p:handoutMasterIdLst>
    <p:handoutMasterId r:id="rId58"/>
  </p:handoutMasterIdLst>
  <p:sldIdLst>
    <p:sldId id="256" r:id="rId2"/>
    <p:sldId id="309" r:id="rId3"/>
    <p:sldId id="371" r:id="rId4"/>
    <p:sldId id="372" r:id="rId5"/>
    <p:sldId id="373" r:id="rId6"/>
    <p:sldId id="355" r:id="rId7"/>
    <p:sldId id="365" r:id="rId8"/>
    <p:sldId id="366" r:id="rId9"/>
    <p:sldId id="364" r:id="rId10"/>
    <p:sldId id="362" r:id="rId11"/>
    <p:sldId id="320" r:id="rId12"/>
    <p:sldId id="267" r:id="rId13"/>
    <p:sldId id="260" r:id="rId14"/>
    <p:sldId id="261" r:id="rId15"/>
    <p:sldId id="268" r:id="rId16"/>
    <p:sldId id="269" r:id="rId17"/>
    <p:sldId id="360" r:id="rId18"/>
    <p:sldId id="361" r:id="rId19"/>
    <p:sldId id="322" r:id="rId20"/>
    <p:sldId id="282" r:id="rId21"/>
    <p:sldId id="274" r:id="rId22"/>
    <p:sldId id="275" r:id="rId23"/>
    <p:sldId id="311" r:id="rId24"/>
    <p:sldId id="291" r:id="rId25"/>
    <p:sldId id="331" r:id="rId26"/>
    <p:sldId id="358" r:id="rId27"/>
    <p:sldId id="352" r:id="rId28"/>
    <p:sldId id="359" r:id="rId29"/>
    <p:sldId id="304" r:id="rId30"/>
    <p:sldId id="305" r:id="rId31"/>
    <p:sldId id="306" r:id="rId32"/>
    <p:sldId id="308" r:id="rId33"/>
    <p:sldId id="332" r:id="rId34"/>
    <p:sldId id="335" r:id="rId35"/>
    <p:sldId id="333" r:id="rId36"/>
    <p:sldId id="341" r:id="rId37"/>
    <p:sldId id="343" r:id="rId38"/>
    <p:sldId id="334" r:id="rId39"/>
    <p:sldId id="375" r:id="rId40"/>
    <p:sldId id="351" r:id="rId41"/>
    <p:sldId id="292" r:id="rId42"/>
    <p:sldId id="279" r:id="rId43"/>
    <p:sldId id="280" r:id="rId44"/>
    <p:sldId id="281" r:id="rId45"/>
    <p:sldId id="278" r:id="rId46"/>
    <p:sldId id="272" r:id="rId47"/>
    <p:sldId id="337" r:id="rId48"/>
    <p:sldId id="344" r:id="rId49"/>
    <p:sldId id="339" r:id="rId50"/>
    <p:sldId id="340" r:id="rId51"/>
    <p:sldId id="273" r:id="rId52"/>
    <p:sldId id="376" r:id="rId53"/>
    <p:sldId id="377" r:id="rId54"/>
    <p:sldId id="378" r:id="rId55"/>
    <p:sldId id="379" r:id="rId56"/>
  </p:sldIdLst>
  <p:sldSz cx="9144000" cy="6858000" type="screen4x3"/>
  <p:notesSz cx="9144000" cy="6858000"/>
  <p:defaultTextStyle>
    <a:defPPr>
      <a:defRPr lang="th-TH"/>
    </a:defPPr>
    <a:lvl1pPr algn="l" rtl="0" eaLnBrk="0" fontAlgn="base" hangingPunct="0">
      <a:spcBef>
        <a:spcPct val="0"/>
      </a:spcBef>
      <a:spcAft>
        <a:spcPct val="0"/>
      </a:spcAft>
      <a:defRPr sz="800" kern="1200">
        <a:solidFill>
          <a:schemeClr val="tx1"/>
        </a:solidFill>
        <a:latin typeface="Verdana" pitchFamily="34" charset="0"/>
        <a:ea typeface="+mn-ea"/>
        <a:cs typeface="Angsana New" pitchFamily="18" charset="-34"/>
      </a:defRPr>
    </a:lvl1pPr>
    <a:lvl2pPr marL="457200" algn="l" rtl="0" eaLnBrk="0" fontAlgn="base" hangingPunct="0">
      <a:spcBef>
        <a:spcPct val="0"/>
      </a:spcBef>
      <a:spcAft>
        <a:spcPct val="0"/>
      </a:spcAft>
      <a:defRPr sz="800" kern="1200">
        <a:solidFill>
          <a:schemeClr val="tx1"/>
        </a:solidFill>
        <a:latin typeface="Verdana" pitchFamily="34" charset="0"/>
        <a:ea typeface="+mn-ea"/>
        <a:cs typeface="Angsana New" pitchFamily="18" charset="-34"/>
      </a:defRPr>
    </a:lvl2pPr>
    <a:lvl3pPr marL="914400" algn="l" rtl="0" eaLnBrk="0" fontAlgn="base" hangingPunct="0">
      <a:spcBef>
        <a:spcPct val="0"/>
      </a:spcBef>
      <a:spcAft>
        <a:spcPct val="0"/>
      </a:spcAft>
      <a:defRPr sz="800" kern="1200">
        <a:solidFill>
          <a:schemeClr val="tx1"/>
        </a:solidFill>
        <a:latin typeface="Verdana" pitchFamily="34" charset="0"/>
        <a:ea typeface="+mn-ea"/>
        <a:cs typeface="Angsana New" pitchFamily="18" charset="-34"/>
      </a:defRPr>
    </a:lvl3pPr>
    <a:lvl4pPr marL="1371600" algn="l" rtl="0" eaLnBrk="0" fontAlgn="base" hangingPunct="0">
      <a:spcBef>
        <a:spcPct val="0"/>
      </a:spcBef>
      <a:spcAft>
        <a:spcPct val="0"/>
      </a:spcAft>
      <a:defRPr sz="800" kern="1200">
        <a:solidFill>
          <a:schemeClr val="tx1"/>
        </a:solidFill>
        <a:latin typeface="Verdana" pitchFamily="34" charset="0"/>
        <a:ea typeface="+mn-ea"/>
        <a:cs typeface="Angsana New" pitchFamily="18" charset="-34"/>
      </a:defRPr>
    </a:lvl4pPr>
    <a:lvl5pPr marL="1828800" algn="l" rtl="0" eaLnBrk="0" fontAlgn="base" hangingPunct="0">
      <a:spcBef>
        <a:spcPct val="0"/>
      </a:spcBef>
      <a:spcAft>
        <a:spcPct val="0"/>
      </a:spcAft>
      <a:defRPr sz="800" kern="1200">
        <a:solidFill>
          <a:schemeClr val="tx1"/>
        </a:solidFill>
        <a:latin typeface="Verdana" pitchFamily="34" charset="0"/>
        <a:ea typeface="+mn-ea"/>
        <a:cs typeface="Angsana New" pitchFamily="18" charset="-34"/>
      </a:defRPr>
    </a:lvl5pPr>
    <a:lvl6pPr marL="2286000" algn="l" defTabSz="914400" rtl="0" eaLnBrk="1" latinLnBrk="0" hangingPunct="1">
      <a:defRPr sz="800" kern="1200">
        <a:solidFill>
          <a:schemeClr val="tx1"/>
        </a:solidFill>
        <a:latin typeface="Verdana" pitchFamily="34" charset="0"/>
        <a:ea typeface="+mn-ea"/>
        <a:cs typeface="Angsana New" pitchFamily="18" charset="-34"/>
      </a:defRPr>
    </a:lvl6pPr>
    <a:lvl7pPr marL="2743200" algn="l" defTabSz="914400" rtl="0" eaLnBrk="1" latinLnBrk="0" hangingPunct="1">
      <a:defRPr sz="800" kern="1200">
        <a:solidFill>
          <a:schemeClr val="tx1"/>
        </a:solidFill>
        <a:latin typeface="Verdana" pitchFamily="34" charset="0"/>
        <a:ea typeface="+mn-ea"/>
        <a:cs typeface="Angsana New" pitchFamily="18" charset="-34"/>
      </a:defRPr>
    </a:lvl7pPr>
    <a:lvl8pPr marL="3200400" algn="l" defTabSz="914400" rtl="0" eaLnBrk="1" latinLnBrk="0" hangingPunct="1">
      <a:defRPr sz="800" kern="1200">
        <a:solidFill>
          <a:schemeClr val="tx1"/>
        </a:solidFill>
        <a:latin typeface="Verdana" pitchFamily="34" charset="0"/>
        <a:ea typeface="+mn-ea"/>
        <a:cs typeface="Angsana New" pitchFamily="18" charset="-34"/>
      </a:defRPr>
    </a:lvl8pPr>
    <a:lvl9pPr marL="3657600" algn="l" defTabSz="914400" rtl="0" eaLnBrk="1" latinLnBrk="0" hangingPunct="1">
      <a:defRPr sz="800" kern="1200">
        <a:solidFill>
          <a:schemeClr val="tx1"/>
        </a:solidFill>
        <a:latin typeface="Verdana"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8541" autoAdjust="0"/>
    <p:restoredTop sz="94660"/>
  </p:normalViewPr>
  <p:slideViewPr>
    <p:cSldViewPr>
      <p:cViewPr varScale="1">
        <p:scale>
          <a:sx n="109" d="100"/>
          <a:sy n="109" d="100"/>
        </p:scale>
        <p:origin x="-29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2007_Workbook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2007_Workbook2.xlsx"/></Relationships>
</file>

<file path=ppt/charts/_rels/chart3.xml.rels><?xml version="1.0" encoding="UTF-8" standalone="yes"?>
<Relationships xmlns="http://schemas.openxmlformats.org/package/2006/relationships"><Relationship Id="rId1" Type="http://schemas.openxmlformats.org/officeDocument/2006/relationships/oleObject" Target="file:///E:\trade%20integration.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E:\Homework\BE%20HWK\BE%20Homework\Update_Lecture20_slide6-7__5204640220.xlsb" TargetMode="External"/></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2007_Workbook3.xlsx"/></Relationships>
</file>

<file path=ppt/charts/_rels/chart6.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F:\BE%20Homework\agri%20value%20price%20and%20Q%20of%20%20exports.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F:\BE%20Homework\transformation%20stylized%20fact.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F:\BE%20Homework\transformation%20stylized%20fact.xlsx" TargetMode="External"/></Relationships>
</file>

<file path=ppt/charts/_rels/chart12.xml.rels><?xml version="1.0" encoding="UTF-8" standalone="yes"?>
<Relationships xmlns="http://schemas.openxmlformats.org/package/2006/relationships"><Relationship Id="rId1" Type="http://schemas.openxmlformats.org/officeDocument/2006/relationships/oleObject" Target="file:///G:\BE%20Homework\Housepermit%20%20and%20SET%20(updated).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th-TH"/>
  <c:chart>
    <c:title>
      <c:tx>
        <c:rich>
          <a:bodyPr/>
          <a:lstStyle/>
          <a:p>
            <a:pPr>
              <a:defRPr/>
            </a:pPr>
            <a:r>
              <a:rPr lang="en-US"/>
              <a:t>Correlation of Thailand's stock market returns </a:t>
            </a:r>
          </a:p>
        </c:rich>
      </c:tx>
      <c:layout/>
    </c:title>
    <c:plotArea>
      <c:layout/>
      <c:lineChart>
        <c:grouping val="standard"/>
        <c:ser>
          <c:idx val="0"/>
          <c:order val="0"/>
          <c:tx>
            <c:strRef>
              <c:f>'stock integration'!$B$6</c:f>
              <c:strCache>
                <c:ptCount val="1"/>
                <c:pt idx="0">
                  <c:v>Singapore</c:v>
                </c:pt>
              </c:strCache>
            </c:strRef>
          </c:tx>
          <c:cat>
            <c:numRef>
              <c:f>'stock integration'!$C$5:$N$5</c:f>
              <c:numCache>
                <c:formatCode>General</c:formatCode>
                <c:ptCount val="12"/>
                <c:pt idx="0">
                  <c:v>2001</c:v>
                </c:pt>
                <c:pt idx="1">
                  <c:v>2002</c:v>
                </c:pt>
                <c:pt idx="2">
                  <c:v>2003</c:v>
                </c:pt>
                <c:pt idx="3">
                  <c:v>2004</c:v>
                </c:pt>
                <c:pt idx="4">
                  <c:v>2005</c:v>
                </c:pt>
                <c:pt idx="5">
                  <c:v>2006</c:v>
                </c:pt>
                <c:pt idx="6">
                  <c:v>2007</c:v>
                </c:pt>
                <c:pt idx="7">
                  <c:v>2008</c:v>
                </c:pt>
                <c:pt idx="8">
                  <c:v>2009</c:v>
                </c:pt>
                <c:pt idx="9">
                  <c:v>2010</c:v>
                </c:pt>
                <c:pt idx="10">
                  <c:v>2011</c:v>
                </c:pt>
                <c:pt idx="11">
                  <c:v>2012</c:v>
                </c:pt>
              </c:numCache>
            </c:numRef>
          </c:cat>
          <c:val>
            <c:numRef>
              <c:f>'stock integration'!$C$6:$N$6</c:f>
              <c:numCache>
                <c:formatCode>General</c:formatCode>
                <c:ptCount val="12"/>
                <c:pt idx="0">
                  <c:v>-0.48828144701305398</c:v>
                </c:pt>
                <c:pt idx="1">
                  <c:v>0.66636333638722101</c:v>
                </c:pt>
                <c:pt idx="2">
                  <c:v>0.96010806389521897</c:v>
                </c:pt>
                <c:pt idx="3">
                  <c:v>0.900123908660867</c:v>
                </c:pt>
                <c:pt idx="4">
                  <c:v>0.55206994372564178</c:v>
                </c:pt>
                <c:pt idx="5">
                  <c:v>0.48043791363936011</c:v>
                </c:pt>
                <c:pt idx="6">
                  <c:v>0.46739085468055602</c:v>
                </c:pt>
                <c:pt idx="7">
                  <c:v>0.95715872928932699</c:v>
                </c:pt>
                <c:pt idx="8">
                  <c:v>0.99318992723603983</c:v>
                </c:pt>
                <c:pt idx="9">
                  <c:v>0.90196834123980496</c:v>
                </c:pt>
                <c:pt idx="10">
                  <c:v>0.94897892351726598</c:v>
                </c:pt>
                <c:pt idx="11">
                  <c:v>0.87532147428169238</c:v>
                </c:pt>
              </c:numCache>
            </c:numRef>
          </c:val>
        </c:ser>
        <c:ser>
          <c:idx val="1"/>
          <c:order val="1"/>
          <c:tx>
            <c:strRef>
              <c:f>'stock integration'!$B$7</c:f>
              <c:strCache>
                <c:ptCount val="1"/>
                <c:pt idx="0">
                  <c:v>Philippines</c:v>
                </c:pt>
              </c:strCache>
            </c:strRef>
          </c:tx>
          <c:cat>
            <c:numRef>
              <c:f>'stock integration'!$C$5:$N$5</c:f>
              <c:numCache>
                <c:formatCode>General</c:formatCode>
                <c:ptCount val="12"/>
                <c:pt idx="0">
                  <c:v>2001</c:v>
                </c:pt>
                <c:pt idx="1">
                  <c:v>2002</c:v>
                </c:pt>
                <c:pt idx="2">
                  <c:v>2003</c:v>
                </c:pt>
                <c:pt idx="3">
                  <c:v>2004</c:v>
                </c:pt>
                <c:pt idx="4">
                  <c:v>2005</c:v>
                </c:pt>
                <c:pt idx="5">
                  <c:v>2006</c:v>
                </c:pt>
                <c:pt idx="6">
                  <c:v>2007</c:v>
                </c:pt>
                <c:pt idx="7">
                  <c:v>2008</c:v>
                </c:pt>
                <c:pt idx="8">
                  <c:v>2009</c:v>
                </c:pt>
                <c:pt idx="9">
                  <c:v>2010</c:v>
                </c:pt>
                <c:pt idx="10">
                  <c:v>2011</c:v>
                </c:pt>
                <c:pt idx="11">
                  <c:v>2012</c:v>
                </c:pt>
              </c:numCache>
            </c:numRef>
          </c:cat>
          <c:val>
            <c:numRef>
              <c:f>'stock integration'!$C$7:$N$7</c:f>
              <c:numCache>
                <c:formatCode>General</c:formatCode>
                <c:ptCount val="12"/>
                <c:pt idx="0">
                  <c:v>0</c:v>
                </c:pt>
                <c:pt idx="1">
                  <c:v>0.56316483516045601</c:v>
                </c:pt>
                <c:pt idx="2">
                  <c:v>0.94552164305857844</c:v>
                </c:pt>
                <c:pt idx="3">
                  <c:v>0.70392804827980038</c:v>
                </c:pt>
                <c:pt idx="4">
                  <c:v>-0.22132411585390899</c:v>
                </c:pt>
                <c:pt idx="5">
                  <c:v>0.13154502264685897</c:v>
                </c:pt>
                <c:pt idx="6">
                  <c:v>-1.4336665895907405E-3</c:v>
                </c:pt>
                <c:pt idx="7">
                  <c:v>0.88852249938004602</c:v>
                </c:pt>
                <c:pt idx="8">
                  <c:v>0.97242727709981502</c:v>
                </c:pt>
                <c:pt idx="9">
                  <c:v>0.83480082329144123</c:v>
                </c:pt>
                <c:pt idx="10">
                  <c:v>0.95834780754250726</c:v>
                </c:pt>
                <c:pt idx="11">
                  <c:v>0.82698546314131505</c:v>
                </c:pt>
              </c:numCache>
            </c:numRef>
          </c:val>
        </c:ser>
        <c:ser>
          <c:idx val="2"/>
          <c:order val="2"/>
          <c:tx>
            <c:strRef>
              <c:f>'stock integration'!$B$8</c:f>
              <c:strCache>
                <c:ptCount val="1"/>
                <c:pt idx="0">
                  <c:v>Malaysia</c:v>
                </c:pt>
              </c:strCache>
            </c:strRef>
          </c:tx>
          <c:cat>
            <c:numRef>
              <c:f>'stock integration'!$C$5:$N$5</c:f>
              <c:numCache>
                <c:formatCode>General</c:formatCode>
                <c:ptCount val="12"/>
                <c:pt idx="0">
                  <c:v>2001</c:v>
                </c:pt>
                <c:pt idx="1">
                  <c:v>2002</c:v>
                </c:pt>
                <c:pt idx="2">
                  <c:v>2003</c:v>
                </c:pt>
                <c:pt idx="3">
                  <c:v>2004</c:v>
                </c:pt>
                <c:pt idx="4">
                  <c:v>2005</c:v>
                </c:pt>
                <c:pt idx="5">
                  <c:v>2006</c:v>
                </c:pt>
                <c:pt idx="6">
                  <c:v>2007</c:v>
                </c:pt>
                <c:pt idx="7">
                  <c:v>2008</c:v>
                </c:pt>
                <c:pt idx="8">
                  <c:v>2009</c:v>
                </c:pt>
                <c:pt idx="9">
                  <c:v>2010</c:v>
                </c:pt>
                <c:pt idx="10">
                  <c:v>2011</c:v>
                </c:pt>
                <c:pt idx="11">
                  <c:v>2012</c:v>
                </c:pt>
              </c:numCache>
            </c:numRef>
          </c:cat>
          <c:val>
            <c:numRef>
              <c:f>'stock integration'!$C$8:$N$8</c:f>
              <c:numCache>
                <c:formatCode>General</c:formatCode>
                <c:ptCount val="12"/>
                <c:pt idx="0">
                  <c:v>0.61353601803629798</c:v>
                </c:pt>
                <c:pt idx="1">
                  <c:v>0.57437322880511499</c:v>
                </c:pt>
                <c:pt idx="2">
                  <c:v>0.95664730898897821</c:v>
                </c:pt>
                <c:pt idx="3">
                  <c:v>0.802065971397803</c:v>
                </c:pt>
                <c:pt idx="4">
                  <c:v>9.9643794390340143E-2</c:v>
                </c:pt>
                <c:pt idx="5">
                  <c:v>0.21420642398806006</c:v>
                </c:pt>
                <c:pt idx="6">
                  <c:v>0.46037542334841614</c:v>
                </c:pt>
                <c:pt idx="7">
                  <c:v>0.90586539628938023</c:v>
                </c:pt>
                <c:pt idx="8">
                  <c:v>0.98017133531253098</c:v>
                </c:pt>
                <c:pt idx="9">
                  <c:v>0.90404488446376519</c:v>
                </c:pt>
                <c:pt idx="10">
                  <c:v>0.93650889166775297</c:v>
                </c:pt>
                <c:pt idx="11">
                  <c:v>0.86612879863375525</c:v>
                </c:pt>
              </c:numCache>
            </c:numRef>
          </c:val>
        </c:ser>
        <c:ser>
          <c:idx val="3"/>
          <c:order val="3"/>
          <c:tx>
            <c:strRef>
              <c:f>'stock integration'!$B$9</c:f>
              <c:strCache>
                <c:ptCount val="1"/>
                <c:pt idx="0">
                  <c:v>Japan</c:v>
                </c:pt>
              </c:strCache>
            </c:strRef>
          </c:tx>
          <c:cat>
            <c:numRef>
              <c:f>'stock integration'!$C$5:$N$5</c:f>
              <c:numCache>
                <c:formatCode>General</c:formatCode>
                <c:ptCount val="12"/>
                <c:pt idx="0">
                  <c:v>2001</c:v>
                </c:pt>
                <c:pt idx="1">
                  <c:v>2002</c:v>
                </c:pt>
                <c:pt idx="2">
                  <c:v>2003</c:v>
                </c:pt>
                <c:pt idx="3">
                  <c:v>2004</c:v>
                </c:pt>
                <c:pt idx="4">
                  <c:v>2005</c:v>
                </c:pt>
                <c:pt idx="5">
                  <c:v>2006</c:v>
                </c:pt>
                <c:pt idx="6">
                  <c:v>2007</c:v>
                </c:pt>
                <c:pt idx="7">
                  <c:v>2008</c:v>
                </c:pt>
                <c:pt idx="8">
                  <c:v>2009</c:v>
                </c:pt>
                <c:pt idx="9">
                  <c:v>2010</c:v>
                </c:pt>
                <c:pt idx="10">
                  <c:v>2011</c:v>
                </c:pt>
                <c:pt idx="11">
                  <c:v>2012</c:v>
                </c:pt>
              </c:numCache>
            </c:numRef>
          </c:cat>
          <c:val>
            <c:numRef>
              <c:f>'stock integration'!$C$9:$N$9</c:f>
              <c:numCache>
                <c:formatCode>General</c:formatCode>
                <c:ptCount val="12"/>
                <c:pt idx="0">
                  <c:v>7.3938846826249321E-2</c:v>
                </c:pt>
                <c:pt idx="1">
                  <c:v>0.48618050422879411</c:v>
                </c:pt>
                <c:pt idx="2">
                  <c:v>0.95110818274985398</c:v>
                </c:pt>
                <c:pt idx="3">
                  <c:v>0.77471092274098796</c:v>
                </c:pt>
                <c:pt idx="4">
                  <c:v>0.23471602970719407</c:v>
                </c:pt>
                <c:pt idx="5">
                  <c:v>0.4571667023089841</c:v>
                </c:pt>
                <c:pt idx="6">
                  <c:v>2.4371656158487701E-2</c:v>
                </c:pt>
                <c:pt idx="7">
                  <c:v>0.84320776182472279</c:v>
                </c:pt>
                <c:pt idx="8">
                  <c:v>0.9803450728207932</c:v>
                </c:pt>
                <c:pt idx="9">
                  <c:v>0.88876501100824523</c:v>
                </c:pt>
                <c:pt idx="10">
                  <c:v>0.48742576369263829</c:v>
                </c:pt>
                <c:pt idx="11">
                  <c:v>0.707540948428664</c:v>
                </c:pt>
              </c:numCache>
            </c:numRef>
          </c:val>
        </c:ser>
        <c:ser>
          <c:idx val="4"/>
          <c:order val="4"/>
          <c:tx>
            <c:strRef>
              <c:f>'stock integration'!$B$10</c:f>
              <c:strCache>
                <c:ptCount val="1"/>
                <c:pt idx="0">
                  <c:v>Indonesia</c:v>
                </c:pt>
              </c:strCache>
            </c:strRef>
          </c:tx>
          <c:cat>
            <c:numRef>
              <c:f>'stock integration'!$C$5:$N$5</c:f>
              <c:numCache>
                <c:formatCode>General</c:formatCode>
                <c:ptCount val="12"/>
                <c:pt idx="0">
                  <c:v>2001</c:v>
                </c:pt>
                <c:pt idx="1">
                  <c:v>2002</c:v>
                </c:pt>
                <c:pt idx="2">
                  <c:v>2003</c:v>
                </c:pt>
                <c:pt idx="3">
                  <c:v>2004</c:v>
                </c:pt>
                <c:pt idx="4">
                  <c:v>2005</c:v>
                </c:pt>
                <c:pt idx="5">
                  <c:v>2006</c:v>
                </c:pt>
                <c:pt idx="6">
                  <c:v>2007</c:v>
                </c:pt>
                <c:pt idx="7">
                  <c:v>2008</c:v>
                </c:pt>
                <c:pt idx="8">
                  <c:v>2009</c:v>
                </c:pt>
                <c:pt idx="9">
                  <c:v>2010</c:v>
                </c:pt>
                <c:pt idx="10">
                  <c:v>2011</c:v>
                </c:pt>
                <c:pt idx="11">
                  <c:v>2012</c:v>
                </c:pt>
              </c:numCache>
            </c:numRef>
          </c:cat>
          <c:val>
            <c:numRef>
              <c:f>'stock integration'!$C$10:$N$10</c:f>
              <c:numCache>
                <c:formatCode>General</c:formatCode>
                <c:ptCount val="12"/>
                <c:pt idx="0">
                  <c:v>0.91152092075654978</c:v>
                </c:pt>
                <c:pt idx="1">
                  <c:v>0.49792153494257813</c:v>
                </c:pt>
                <c:pt idx="2">
                  <c:v>0.95878453467607039</c:v>
                </c:pt>
                <c:pt idx="3">
                  <c:v>0.8643887044636982</c:v>
                </c:pt>
                <c:pt idx="4">
                  <c:v>7.6274633045941453E-2</c:v>
                </c:pt>
                <c:pt idx="5">
                  <c:v>0.15835561354729211</c:v>
                </c:pt>
                <c:pt idx="6">
                  <c:v>0.82670114242137138</c:v>
                </c:pt>
                <c:pt idx="7">
                  <c:v>0.95515441847373939</c:v>
                </c:pt>
                <c:pt idx="8">
                  <c:v>0.99148210612855281</c:v>
                </c:pt>
                <c:pt idx="9">
                  <c:v>0.92776245802511703</c:v>
                </c:pt>
                <c:pt idx="10">
                  <c:v>0.95027546934663099</c:v>
                </c:pt>
                <c:pt idx="11">
                  <c:v>0.69913020139201221</c:v>
                </c:pt>
              </c:numCache>
            </c:numRef>
          </c:val>
        </c:ser>
        <c:marker val="1"/>
        <c:axId val="110834048"/>
        <c:axId val="110835584"/>
      </c:lineChart>
      <c:catAx>
        <c:axId val="110834048"/>
        <c:scaling>
          <c:orientation val="minMax"/>
        </c:scaling>
        <c:axPos val="b"/>
        <c:numFmt formatCode="General" sourceLinked="1"/>
        <c:majorTickMark val="none"/>
        <c:tickLblPos val="nextTo"/>
        <c:crossAx val="110835584"/>
        <c:crosses val="autoZero"/>
        <c:auto val="1"/>
        <c:lblAlgn val="ctr"/>
        <c:lblOffset val="100"/>
      </c:catAx>
      <c:valAx>
        <c:axId val="110835584"/>
        <c:scaling>
          <c:orientation val="minMax"/>
          <c:max val="1"/>
        </c:scaling>
        <c:axPos val="l"/>
        <c:majorGridlines/>
        <c:title>
          <c:tx>
            <c:rich>
              <a:bodyPr/>
              <a:lstStyle/>
              <a:p>
                <a:pPr>
                  <a:defRPr sz="1100" b="0"/>
                </a:pPr>
                <a:r>
                  <a:rPr lang="en-US" sz="1100" b="0"/>
                  <a:t>correlation coefficients</a:t>
                </a:r>
              </a:p>
            </c:rich>
          </c:tx>
          <c:layout/>
        </c:title>
        <c:numFmt formatCode="General" sourceLinked="1"/>
        <c:majorTickMark val="none"/>
        <c:tickLblPos val="nextTo"/>
        <c:crossAx val="110834048"/>
        <c:crosses val="autoZero"/>
        <c:crossBetween val="between"/>
      </c:valAx>
    </c:plotArea>
    <c:legend>
      <c:legendPos val="r"/>
      <c:layout/>
      <c:txPr>
        <a:bodyPr/>
        <a:lstStyle/>
        <a:p>
          <a:pPr>
            <a:defRPr sz="1400" b="1"/>
          </a:pPr>
          <a:endParaRPr lang="th-TH"/>
        </a:p>
      </c:txPr>
    </c:legend>
    <c:plotVisOnly val="1"/>
    <c:dispBlanksAs val="gap"/>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th-TH"/>
  <c:chart>
    <c:title>
      <c:tx>
        <c:rich>
          <a:bodyPr/>
          <a:lstStyle/>
          <a:p>
            <a:pPr>
              <a:defRPr/>
            </a:pPr>
            <a:r>
              <a:rPr lang="en-US"/>
              <a:t>Thailand's Cumulative </a:t>
            </a:r>
            <a:r>
              <a:rPr lang="en-US" baseline="0"/>
              <a:t> </a:t>
            </a:r>
            <a:r>
              <a:rPr lang="en-US"/>
              <a:t>FDI Share  from ASEAN (%)</a:t>
            </a:r>
          </a:p>
        </c:rich>
      </c:tx>
      <c:layout/>
    </c:title>
    <c:plotArea>
      <c:layout/>
      <c:lineChart>
        <c:grouping val="standard"/>
        <c:ser>
          <c:idx val="0"/>
          <c:order val="0"/>
          <c:tx>
            <c:strRef>
              <c:f>Sheet2!$D$5</c:f>
              <c:strCache>
                <c:ptCount val="1"/>
                <c:pt idx="0">
                  <c:v>Cumulative FDI Share (%)</c:v>
                </c:pt>
              </c:strCache>
            </c:strRef>
          </c:tx>
          <c:cat>
            <c:numRef>
              <c:f>Sheet2!$E$4:$N$4</c:f>
              <c:numCache>
                <c:formatCode>General</c:formatCode>
                <c:ptCount val="10"/>
                <c:pt idx="0">
                  <c:v>2000</c:v>
                </c:pt>
                <c:pt idx="1">
                  <c:v>2001</c:v>
                </c:pt>
                <c:pt idx="2">
                  <c:v>2002</c:v>
                </c:pt>
                <c:pt idx="3">
                  <c:v>2003</c:v>
                </c:pt>
                <c:pt idx="4">
                  <c:v>2004</c:v>
                </c:pt>
                <c:pt idx="5">
                  <c:v>2005</c:v>
                </c:pt>
                <c:pt idx="6">
                  <c:v>2006</c:v>
                </c:pt>
                <c:pt idx="7">
                  <c:v>2007</c:v>
                </c:pt>
                <c:pt idx="8">
                  <c:v>2008</c:v>
                </c:pt>
                <c:pt idx="9">
                  <c:v>2009</c:v>
                </c:pt>
              </c:numCache>
            </c:numRef>
          </c:cat>
          <c:val>
            <c:numRef>
              <c:f>Sheet2!$E$5:$N$5</c:f>
              <c:numCache>
                <c:formatCode>0.00</c:formatCode>
                <c:ptCount val="10"/>
                <c:pt idx="0">
                  <c:v>7.6466367750239996</c:v>
                </c:pt>
                <c:pt idx="1">
                  <c:v>7.8404320470185986</c:v>
                </c:pt>
                <c:pt idx="2">
                  <c:v>9.5783789512676982</c:v>
                </c:pt>
                <c:pt idx="3">
                  <c:v>10.385037210839007</c:v>
                </c:pt>
                <c:pt idx="4">
                  <c:v>11.095163404706</c:v>
                </c:pt>
                <c:pt idx="5">
                  <c:v>10.746719796189</c:v>
                </c:pt>
                <c:pt idx="6">
                  <c:v>15.002363341070998</c:v>
                </c:pt>
                <c:pt idx="7">
                  <c:v>13.824133483250998</c:v>
                </c:pt>
                <c:pt idx="8">
                  <c:v>12.063168291990999</c:v>
                </c:pt>
                <c:pt idx="9">
                  <c:v>10.128955274021999</c:v>
                </c:pt>
              </c:numCache>
            </c:numRef>
          </c:val>
        </c:ser>
        <c:marker val="1"/>
        <c:axId val="111001984"/>
        <c:axId val="111003520"/>
      </c:lineChart>
      <c:catAx>
        <c:axId val="111001984"/>
        <c:scaling>
          <c:orientation val="minMax"/>
        </c:scaling>
        <c:axPos val="b"/>
        <c:numFmt formatCode="General" sourceLinked="1"/>
        <c:tickLblPos val="nextTo"/>
        <c:txPr>
          <a:bodyPr/>
          <a:lstStyle/>
          <a:p>
            <a:pPr>
              <a:defRPr sz="2000"/>
            </a:pPr>
            <a:endParaRPr lang="th-TH"/>
          </a:p>
        </c:txPr>
        <c:crossAx val="111003520"/>
        <c:crosses val="autoZero"/>
        <c:auto val="1"/>
        <c:lblAlgn val="ctr"/>
        <c:lblOffset val="100"/>
      </c:catAx>
      <c:valAx>
        <c:axId val="111003520"/>
        <c:scaling>
          <c:orientation val="minMax"/>
        </c:scaling>
        <c:axPos val="l"/>
        <c:majorGridlines/>
        <c:numFmt formatCode="0.00" sourceLinked="1"/>
        <c:tickLblPos val="nextTo"/>
        <c:crossAx val="111001984"/>
        <c:crosses val="autoZero"/>
        <c:crossBetween val="between"/>
      </c:valAx>
    </c:plotArea>
    <c:plotVisOnly val="1"/>
    <c:dispBlanksAs val="gap"/>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th-TH"/>
  <c:chart>
    <c:title>
      <c:tx>
        <c:rich>
          <a:bodyPr/>
          <a:lstStyle/>
          <a:p>
            <a:pPr>
              <a:defRPr/>
            </a:pPr>
            <a:r>
              <a:rPr lang="en-US" dirty="0"/>
              <a:t>Thailand:</a:t>
            </a:r>
            <a:r>
              <a:rPr lang="en-US" baseline="0" dirty="0"/>
              <a:t> </a:t>
            </a:r>
            <a:r>
              <a:rPr lang="en-US" dirty="0"/>
              <a:t> Trade with </a:t>
            </a:r>
            <a:r>
              <a:rPr lang="en-US" dirty="0" smtClean="0"/>
              <a:t>ASEAN partners</a:t>
            </a:r>
            <a:endParaRPr lang="en-US" dirty="0"/>
          </a:p>
        </c:rich>
      </c:tx>
      <c:layout/>
    </c:title>
    <c:plotArea>
      <c:layout>
        <c:manualLayout>
          <c:layoutTarget val="inner"/>
          <c:xMode val="edge"/>
          <c:yMode val="edge"/>
          <c:x val="2.0860884035585045E-2"/>
          <c:y val="0.17653153176983871"/>
          <c:w val="0.9582782319288301"/>
          <c:h val="0.74029032047585563"/>
        </c:manualLayout>
      </c:layout>
      <c:barChart>
        <c:barDir val="col"/>
        <c:grouping val="clustered"/>
        <c:ser>
          <c:idx val="0"/>
          <c:order val="0"/>
          <c:tx>
            <c:strRef>
              <c:f>Table!$C$19</c:f>
              <c:strCache>
                <c:ptCount val="1"/>
                <c:pt idx="0">
                  <c:v>Trade Intensity Index</c:v>
                </c:pt>
              </c:strCache>
            </c:strRef>
          </c:tx>
          <c:dLbls>
            <c:txPr>
              <a:bodyPr/>
              <a:lstStyle/>
              <a:p>
                <a:pPr>
                  <a:defRPr sz="1800"/>
                </a:pPr>
                <a:endParaRPr lang="th-TH"/>
              </a:p>
            </c:txPr>
            <c:showVal val="1"/>
          </c:dLbls>
          <c:cat>
            <c:numRef>
              <c:f>Table!$D$18:$J$18</c:f>
              <c:numCache>
                <c:formatCode>0</c:formatCode>
                <c:ptCount val="7"/>
                <c:pt idx="0">
                  <c:v>1990</c:v>
                </c:pt>
                <c:pt idx="1">
                  <c:v>1995</c:v>
                </c:pt>
                <c:pt idx="2">
                  <c:v>2000</c:v>
                </c:pt>
                <c:pt idx="3">
                  <c:v>2005</c:v>
                </c:pt>
                <c:pt idx="4">
                  <c:v>2010</c:v>
                </c:pt>
                <c:pt idx="5">
                  <c:v>2011</c:v>
                </c:pt>
                <c:pt idx="6">
                  <c:v>2012</c:v>
                </c:pt>
              </c:numCache>
            </c:numRef>
          </c:cat>
          <c:val>
            <c:numRef>
              <c:f>Table!$D$19:$J$19</c:f>
              <c:numCache>
                <c:formatCode>0.00</c:formatCode>
                <c:ptCount val="7"/>
                <c:pt idx="0">
                  <c:v>3.0132854424366</c:v>
                </c:pt>
                <c:pt idx="1">
                  <c:v>2.3778868035955991</c:v>
                </c:pt>
                <c:pt idx="2">
                  <c:v>2.9233757712150008</c:v>
                </c:pt>
                <c:pt idx="3">
                  <c:v>3.4264497797801989</c:v>
                </c:pt>
                <c:pt idx="4">
                  <c:v>3.0159036565834998</c:v>
                </c:pt>
                <c:pt idx="5">
                  <c:v>3.0700236597066</c:v>
                </c:pt>
                <c:pt idx="6">
                  <c:v>2.949932399138099</c:v>
                </c:pt>
              </c:numCache>
            </c:numRef>
          </c:val>
        </c:ser>
        <c:ser>
          <c:idx val="1"/>
          <c:order val="1"/>
          <c:tx>
            <c:strRef>
              <c:f>Table!$C$20</c:f>
              <c:strCache>
                <c:ptCount val="1"/>
                <c:pt idx="0">
                  <c:v>Trade Share (%)</c:v>
                </c:pt>
              </c:strCache>
            </c:strRef>
          </c:tx>
          <c:dLbls>
            <c:txPr>
              <a:bodyPr/>
              <a:lstStyle/>
              <a:p>
                <a:pPr>
                  <a:defRPr sz="1400"/>
                </a:pPr>
                <a:endParaRPr lang="th-TH"/>
              </a:p>
            </c:txPr>
            <c:showVal val="1"/>
          </c:dLbls>
          <c:cat>
            <c:numRef>
              <c:f>Table!$D$18:$J$18</c:f>
              <c:numCache>
                <c:formatCode>0</c:formatCode>
                <c:ptCount val="7"/>
                <c:pt idx="0">
                  <c:v>1990</c:v>
                </c:pt>
                <c:pt idx="1">
                  <c:v>1995</c:v>
                </c:pt>
                <c:pt idx="2">
                  <c:v>2000</c:v>
                </c:pt>
                <c:pt idx="3">
                  <c:v>2005</c:v>
                </c:pt>
                <c:pt idx="4">
                  <c:v>2010</c:v>
                </c:pt>
                <c:pt idx="5">
                  <c:v>2011</c:v>
                </c:pt>
                <c:pt idx="6">
                  <c:v>2012</c:v>
                </c:pt>
              </c:numCache>
            </c:numRef>
          </c:cat>
          <c:val>
            <c:numRef>
              <c:f>Table!$D$20:$J$20</c:f>
              <c:numCache>
                <c:formatCode>0.00</c:formatCode>
                <c:ptCount val="7"/>
                <c:pt idx="0">
                  <c:v>12.601471972709</c:v>
                </c:pt>
                <c:pt idx="1">
                  <c:v>15.047359745541998</c:v>
                </c:pt>
                <c:pt idx="2">
                  <c:v>18.075681019621992</c:v>
                </c:pt>
                <c:pt idx="3">
                  <c:v>20.071871950582008</c:v>
                </c:pt>
                <c:pt idx="4">
                  <c:v>19.829252329591991</c:v>
                </c:pt>
                <c:pt idx="5">
                  <c:v>20.182217829756993</c:v>
                </c:pt>
                <c:pt idx="6">
                  <c:v>20.319429445576993</c:v>
                </c:pt>
              </c:numCache>
            </c:numRef>
          </c:val>
        </c:ser>
        <c:dLbls>
          <c:showVal val="1"/>
        </c:dLbls>
        <c:overlap val="-25"/>
        <c:axId val="100610816"/>
        <c:axId val="100612352"/>
      </c:barChart>
      <c:catAx>
        <c:axId val="100610816"/>
        <c:scaling>
          <c:orientation val="minMax"/>
        </c:scaling>
        <c:axPos val="b"/>
        <c:numFmt formatCode="0" sourceLinked="1"/>
        <c:majorTickMark val="none"/>
        <c:tickLblPos val="nextTo"/>
        <c:txPr>
          <a:bodyPr/>
          <a:lstStyle/>
          <a:p>
            <a:pPr>
              <a:defRPr sz="2000"/>
            </a:pPr>
            <a:endParaRPr lang="th-TH"/>
          </a:p>
        </c:txPr>
        <c:crossAx val="100612352"/>
        <c:crosses val="autoZero"/>
        <c:auto val="1"/>
        <c:lblAlgn val="ctr"/>
        <c:lblOffset val="100"/>
      </c:catAx>
      <c:valAx>
        <c:axId val="100612352"/>
        <c:scaling>
          <c:orientation val="minMax"/>
        </c:scaling>
        <c:delete val="1"/>
        <c:axPos val="l"/>
        <c:numFmt formatCode="0.00" sourceLinked="1"/>
        <c:tickLblPos val="nextTo"/>
        <c:crossAx val="100610816"/>
        <c:crosses val="autoZero"/>
        <c:crossBetween val="between"/>
      </c:valAx>
    </c:plotArea>
    <c:legend>
      <c:legendPos val="t"/>
      <c:layout/>
      <c:txPr>
        <a:bodyPr/>
        <a:lstStyle/>
        <a:p>
          <a:pPr>
            <a:defRPr sz="2000"/>
          </a:pPr>
          <a:endParaRPr lang="th-TH"/>
        </a:p>
      </c:txPr>
    </c:legend>
    <c:plotVisOnly val="1"/>
    <c:dispBlanksAs val="gap"/>
  </c:chart>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th-TH"/>
  <c:style val="18"/>
  <c:chart>
    <c:title>
      <c:tx>
        <c:rich>
          <a:bodyPr/>
          <a:lstStyle/>
          <a:p>
            <a:pPr>
              <a:defRPr/>
            </a:pPr>
            <a:r>
              <a:rPr lang="en-US"/>
              <a:t>Exports of Singapore to Thailand:  2010</a:t>
            </a:r>
          </a:p>
        </c:rich>
      </c:tx>
      <c:layout/>
    </c:title>
    <c:plotArea>
      <c:layout/>
      <c:pieChart>
        <c:varyColors val="1"/>
        <c:ser>
          <c:idx val="0"/>
          <c:order val="0"/>
          <c:dLbls>
            <c:txPr>
              <a:bodyPr/>
              <a:lstStyle/>
              <a:p>
                <a:pPr>
                  <a:defRPr sz="1800"/>
                </a:pPr>
                <a:endParaRPr lang="th-TH"/>
              </a:p>
            </c:txPr>
            <c:showVal val="1"/>
            <c:showLeaderLines val="1"/>
          </c:dLbls>
          <c:cat>
            <c:strRef>
              <c:f>'[Update_Lecture20_slide6-7__5204640220.xlsb]Singapore'!$B$114:$B$121</c:f>
              <c:strCache>
                <c:ptCount val="8"/>
                <c:pt idx="0">
                  <c:v>Electrical, electronic equipment</c:v>
                </c:pt>
                <c:pt idx="1">
                  <c:v>Machinery, nuclear reactors, boilers, etc</c:v>
                </c:pt>
                <c:pt idx="2">
                  <c:v>Organic chemicals</c:v>
                </c:pt>
                <c:pt idx="3">
                  <c:v>Mineral fuels, oils, distillation products, etc</c:v>
                </c:pt>
                <c:pt idx="4">
                  <c:v>Plastics and articles thereof</c:v>
                </c:pt>
                <c:pt idx="5">
                  <c:v>Optical, photo, technical, medical, etc apparatus</c:v>
                </c:pt>
                <c:pt idx="6">
                  <c:v>Essential oils, perfumes, cosmetics, toileteries</c:v>
                </c:pt>
                <c:pt idx="7">
                  <c:v>Other</c:v>
                </c:pt>
              </c:strCache>
            </c:strRef>
          </c:cat>
          <c:val>
            <c:numRef>
              <c:f>'[Update_Lecture20_slide6-7__5204640220.xlsb]Singapore'!$C$114:$C$121</c:f>
              <c:numCache>
                <c:formatCode>0.0</c:formatCode>
                <c:ptCount val="8"/>
                <c:pt idx="0">
                  <c:v>41.369540821175242</c:v>
                </c:pt>
                <c:pt idx="1">
                  <c:v>18.261394632448361</c:v>
                </c:pt>
                <c:pt idx="2">
                  <c:v>5.7633423672534576</c:v>
                </c:pt>
                <c:pt idx="3">
                  <c:v>3.6275227151742073</c:v>
                </c:pt>
                <c:pt idx="4">
                  <c:v>5.2314877402741029</c:v>
                </c:pt>
                <c:pt idx="5">
                  <c:v>2.9029220628139454</c:v>
                </c:pt>
                <c:pt idx="6">
                  <c:v>2.2024304108505941</c:v>
                </c:pt>
                <c:pt idx="7">
                  <c:v>20.641359250010098</c:v>
                </c:pt>
              </c:numCache>
            </c:numRef>
          </c:val>
        </c:ser>
        <c:firstSliceAng val="0"/>
      </c:pieChart>
    </c:plotArea>
    <c:legend>
      <c:legendPos val="r"/>
      <c:layout>
        <c:manualLayout>
          <c:xMode val="edge"/>
          <c:yMode val="edge"/>
          <c:x val="0.65429153315049937"/>
          <c:y val="0.12022693825495802"/>
          <c:w val="0.34570846684950135"/>
          <c:h val="0.83438217671400261"/>
        </c:manualLayout>
      </c:layout>
      <c:txPr>
        <a:bodyPr/>
        <a:lstStyle/>
        <a:p>
          <a:pPr>
            <a:defRPr sz="1600"/>
          </a:pPr>
          <a:endParaRPr lang="th-TH"/>
        </a:p>
      </c:txPr>
    </c:legend>
    <c:plotVisOnly val="1"/>
    <c:dispBlanksAs val="zero"/>
  </c:chart>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th-TH"/>
  <c:style val="18"/>
  <c:chart>
    <c:title>
      <c:tx>
        <c:rich>
          <a:bodyPr/>
          <a:lstStyle/>
          <a:p>
            <a:pPr>
              <a:defRPr/>
            </a:pPr>
            <a:r>
              <a:rPr lang="en-US" dirty="0" smtClean="0"/>
              <a:t>Philippines’ </a:t>
            </a:r>
            <a:r>
              <a:rPr lang="en-US" dirty="0"/>
              <a:t>Exports to Thailand:  2010</a:t>
            </a:r>
          </a:p>
        </c:rich>
      </c:tx>
      <c:layout/>
      <c:spPr>
        <a:pattFill prst="pct5">
          <a:fgClr>
            <a:schemeClr val="accent1"/>
          </a:fgClr>
          <a:bgClr>
            <a:schemeClr val="bg1"/>
          </a:bgClr>
        </a:pattFill>
      </c:spPr>
    </c:title>
    <c:plotArea>
      <c:layout/>
      <c:pieChart>
        <c:varyColors val="1"/>
        <c:ser>
          <c:idx val="0"/>
          <c:order val="0"/>
          <c:explosion val="4"/>
          <c:dLbls>
            <c:txPr>
              <a:bodyPr/>
              <a:lstStyle/>
              <a:p>
                <a:pPr>
                  <a:defRPr sz="2400"/>
                </a:pPr>
                <a:endParaRPr lang="th-TH"/>
              </a:p>
            </c:txPr>
            <c:showVal val="1"/>
            <c:showLeaderLines val="1"/>
          </c:dLbls>
          <c:cat>
            <c:strRef>
              <c:f>Philippines!$B$114:$B$119</c:f>
              <c:strCache>
                <c:ptCount val="6"/>
                <c:pt idx="0">
                  <c:v>Vehicles other than railway, tramway</c:v>
                </c:pt>
                <c:pt idx="1">
                  <c:v>Electrical, electronic equipment</c:v>
                </c:pt>
                <c:pt idx="2">
                  <c:v>Machinery</c:v>
                </c:pt>
                <c:pt idx="3">
                  <c:v>Copper and articles thereof</c:v>
                </c:pt>
                <c:pt idx="4">
                  <c:v>Tobacco and manufactured tobacco substitutes</c:v>
                </c:pt>
                <c:pt idx="5">
                  <c:v>Other</c:v>
                </c:pt>
              </c:strCache>
            </c:strRef>
          </c:cat>
          <c:val>
            <c:numRef>
              <c:f>Philippines!$C$114:$C$119</c:f>
              <c:numCache>
                <c:formatCode>0.0</c:formatCode>
                <c:ptCount val="6"/>
                <c:pt idx="0">
                  <c:v>31.644695507786203</c:v>
                </c:pt>
                <c:pt idx="1">
                  <c:v>13.033758919355561</c:v>
                </c:pt>
                <c:pt idx="2">
                  <c:v>17.629807476551633</c:v>
                </c:pt>
                <c:pt idx="3">
                  <c:v>16.246858591751558</c:v>
                </c:pt>
                <c:pt idx="4">
                  <c:v>4.0834941435174796</c:v>
                </c:pt>
                <c:pt idx="5">
                  <c:v>17.36138536103757</c:v>
                </c:pt>
              </c:numCache>
            </c:numRef>
          </c:val>
        </c:ser>
        <c:firstSliceAng val="0"/>
      </c:pieChart>
    </c:plotArea>
    <c:legend>
      <c:legendPos val="r"/>
      <c:layout/>
      <c:txPr>
        <a:bodyPr/>
        <a:lstStyle/>
        <a:p>
          <a:pPr>
            <a:defRPr sz="1400"/>
          </a:pPr>
          <a:endParaRPr lang="th-TH"/>
        </a:p>
      </c:txPr>
    </c:legend>
    <c:plotVisOnly val="1"/>
    <c:dispBlanksAs val="zero"/>
  </c:chart>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th-TH"/>
  <c:chart>
    <c:title>
      <c:tx>
        <c:rich>
          <a:bodyPr/>
          <a:lstStyle/>
          <a:p>
            <a:pPr>
              <a:defRPr sz="2400"/>
            </a:pPr>
            <a:r>
              <a:rPr lang="en-US" sz="2400" dirty="0" smtClean="0"/>
              <a:t>Laos’ </a:t>
            </a:r>
            <a:r>
              <a:rPr lang="en-US" sz="2400" dirty="0"/>
              <a:t>export </a:t>
            </a:r>
            <a:r>
              <a:rPr lang="en-US" sz="2400" dirty="0" smtClean="0"/>
              <a:t> destinations</a:t>
            </a:r>
            <a:endParaRPr lang="en-US" sz="2400" dirty="0"/>
          </a:p>
        </c:rich>
      </c:tx>
      <c:layout/>
    </c:title>
    <c:plotArea>
      <c:layout/>
      <c:lineChart>
        <c:grouping val="standard"/>
        <c:ser>
          <c:idx val="0"/>
          <c:order val="0"/>
          <c:tx>
            <c:strRef>
              <c:f>'Lao direction of trade'!$L$60</c:f>
              <c:strCache>
                <c:ptCount val="1"/>
                <c:pt idx="0">
                  <c:v>Thailand</c:v>
                </c:pt>
              </c:strCache>
            </c:strRef>
          </c:tx>
          <c:cat>
            <c:numRef>
              <c:f>'Lao direction of trade'!$M$59:$AE$59</c:f>
              <c:numCache>
                <c:formatCode>General</c:formatCode>
                <c:ptCount val="19"/>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numCache>
            </c:numRef>
          </c:cat>
          <c:val>
            <c:numRef>
              <c:f>'Lao direction of trade'!$M$60:$AE$60</c:f>
              <c:numCache>
                <c:formatCode>General</c:formatCode>
                <c:ptCount val="19"/>
                <c:pt idx="0">
                  <c:v>48.685227058601846</c:v>
                </c:pt>
                <c:pt idx="1">
                  <c:v>54.658788908046716</c:v>
                </c:pt>
                <c:pt idx="2">
                  <c:v>51.525367311235314</c:v>
                </c:pt>
                <c:pt idx="3">
                  <c:v>38.156980782588555</c:v>
                </c:pt>
                <c:pt idx="4">
                  <c:v>47.91703598652721</c:v>
                </c:pt>
                <c:pt idx="5">
                  <c:v>48.879076086956495</c:v>
                </c:pt>
                <c:pt idx="6">
                  <c:v>44.953596287702894</c:v>
                </c:pt>
                <c:pt idx="7">
                  <c:v>82.416587109250699</c:v>
                </c:pt>
                <c:pt idx="8">
                  <c:v>63.812520265416794</c:v>
                </c:pt>
                <c:pt idx="9">
                  <c:v>55.878211396788387</c:v>
                </c:pt>
                <c:pt idx="10">
                  <c:v>60.749617275932444</c:v>
                </c:pt>
                <c:pt idx="11">
                  <c:v>62.780561365958064</c:v>
                </c:pt>
                <c:pt idx="12">
                  <c:v>61.480507072287224</c:v>
                </c:pt>
                <c:pt idx="13">
                  <c:v>62.003810164311787</c:v>
                </c:pt>
                <c:pt idx="14">
                  <c:v>60.576451310417987</c:v>
                </c:pt>
                <c:pt idx="15">
                  <c:v>66.624992126975599</c:v>
                </c:pt>
                <c:pt idx="16">
                  <c:v>67.990309796529758</c:v>
                </c:pt>
                <c:pt idx="17">
                  <c:v>68.505092229898139</c:v>
                </c:pt>
                <c:pt idx="18">
                  <c:v>68.628001036890353</c:v>
                </c:pt>
              </c:numCache>
            </c:numRef>
          </c:val>
        </c:ser>
        <c:ser>
          <c:idx val="1"/>
          <c:order val="1"/>
          <c:tx>
            <c:strRef>
              <c:f>'Lao direction of trade'!$L$61</c:f>
              <c:strCache>
                <c:ptCount val="1"/>
                <c:pt idx="0">
                  <c:v>China</c:v>
                </c:pt>
              </c:strCache>
            </c:strRef>
          </c:tx>
          <c:cat>
            <c:numRef>
              <c:f>'Lao direction of trade'!$M$59:$AE$59</c:f>
              <c:numCache>
                <c:formatCode>General</c:formatCode>
                <c:ptCount val="19"/>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numCache>
            </c:numRef>
          </c:cat>
          <c:val>
            <c:numRef>
              <c:f>'Lao direction of trade'!$M$61:$AE$61</c:f>
              <c:numCache>
                <c:formatCode>General</c:formatCode>
                <c:ptCount val="19"/>
                <c:pt idx="0">
                  <c:v>10.71704487334787</c:v>
                </c:pt>
                <c:pt idx="1">
                  <c:v>7.9529927272255856</c:v>
                </c:pt>
                <c:pt idx="2">
                  <c:v>11.856024833181172</c:v>
                </c:pt>
                <c:pt idx="3">
                  <c:v>4.1907849039129355</c:v>
                </c:pt>
                <c:pt idx="4">
                  <c:v>3.580925367842597</c:v>
                </c:pt>
                <c:pt idx="5">
                  <c:v>3.6514945652174089</c:v>
                </c:pt>
                <c:pt idx="6">
                  <c:v>3.3642691415313242</c:v>
                </c:pt>
                <c:pt idx="7">
                  <c:v>1.204376881838878</c:v>
                </c:pt>
                <c:pt idx="8">
                  <c:v>3.0433109773787552</c:v>
                </c:pt>
                <c:pt idx="9">
                  <c:v>3.0136967672464587</c:v>
                </c:pt>
                <c:pt idx="10">
                  <c:v>5.4887415336797174</c:v>
                </c:pt>
                <c:pt idx="11">
                  <c:v>8.3186262586953568</c:v>
                </c:pt>
                <c:pt idx="12">
                  <c:v>8.264793647057191</c:v>
                </c:pt>
                <c:pt idx="13">
                  <c:v>13.358693219959795</c:v>
                </c:pt>
                <c:pt idx="14">
                  <c:v>10.305274823114884</c:v>
                </c:pt>
                <c:pt idx="15">
                  <c:v>9.1224727593374055</c:v>
                </c:pt>
                <c:pt idx="16">
                  <c:v>11.211939973901696</c:v>
                </c:pt>
                <c:pt idx="17">
                  <c:v>9.2657218146855644</c:v>
                </c:pt>
                <c:pt idx="18">
                  <c:v>11.303074098668084</c:v>
                </c:pt>
              </c:numCache>
            </c:numRef>
          </c:val>
        </c:ser>
        <c:ser>
          <c:idx val="2"/>
          <c:order val="2"/>
          <c:tx>
            <c:strRef>
              <c:f>'Lao direction of trade'!$L$62</c:f>
              <c:strCache>
                <c:ptCount val="1"/>
                <c:pt idx="0">
                  <c:v>Vietnam</c:v>
                </c:pt>
              </c:strCache>
            </c:strRef>
          </c:tx>
          <c:cat>
            <c:numRef>
              <c:f>'Lao direction of trade'!$M$59:$AE$59</c:f>
              <c:numCache>
                <c:formatCode>General</c:formatCode>
                <c:ptCount val="19"/>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numCache>
            </c:numRef>
          </c:cat>
          <c:val>
            <c:numRef>
              <c:f>'Lao direction of trade'!$M$62:$AE$62</c:f>
              <c:numCache>
                <c:formatCode>General</c:formatCode>
                <c:ptCount val="19"/>
                <c:pt idx="0">
                  <c:v>11.840493687582439</c:v>
                </c:pt>
                <c:pt idx="1">
                  <c:v>2.5426189766260028</c:v>
                </c:pt>
                <c:pt idx="2">
                  <c:v>6.8231642179250525</c:v>
                </c:pt>
                <c:pt idx="3">
                  <c:v>4.5612410280157443</c:v>
                </c:pt>
                <c:pt idx="4">
                  <c:v>3.9886544938840567</c:v>
                </c:pt>
                <c:pt idx="5">
                  <c:v>4.0591032608695654</c:v>
                </c:pt>
                <c:pt idx="6">
                  <c:v>3.7412993039443156</c:v>
                </c:pt>
                <c:pt idx="7">
                  <c:v>6.1344887518053355</c:v>
                </c:pt>
                <c:pt idx="8">
                  <c:v>12.522577031855302</c:v>
                </c:pt>
                <c:pt idx="9">
                  <c:v>22.474121528984014</c:v>
                </c:pt>
                <c:pt idx="10">
                  <c:v>11.267874953609224</c:v>
                </c:pt>
                <c:pt idx="11">
                  <c:v>9.8373859443081599</c:v>
                </c:pt>
                <c:pt idx="12">
                  <c:v>9.8522262301211665</c:v>
                </c:pt>
                <c:pt idx="13">
                  <c:v>7.0411020547937024</c:v>
                </c:pt>
                <c:pt idx="14">
                  <c:v>7.1265521846614321</c:v>
                </c:pt>
                <c:pt idx="15">
                  <c:v>5.9929457706115761</c:v>
                </c:pt>
                <c:pt idx="16">
                  <c:v>6.3131313131313105</c:v>
                </c:pt>
                <c:pt idx="17">
                  <c:v>5.4526030909479424</c:v>
                </c:pt>
                <c:pt idx="18">
                  <c:v>4.6556775125971654</c:v>
                </c:pt>
              </c:numCache>
            </c:numRef>
          </c:val>
        </c:ser>
        <c:ser>
          <c:idx val="3"/>
          <c:order val="3"/>
          <c:tx>
            <c:strRef>
              <c:f>'Lao direction of trade'!$L$63</c:f>
              <c:strCache>
                <c:ptCount val="1"/>
                <c:pt idx="0">
                  <c:v>Japan</c:v>
                </c:pt>
              </c:strCache>
            </c:strRef>
          </c:tx>
          <c:cat>
            <c:numRef>
              <c:f>'Lao direction of trade'!$M$59:$AE$59</c:f>
              <c:numCache>
                <c:formatCode>General</c:formatCode>
                <c:ptCount val="19"/>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numCache>
            </c:numRef>
          </c:cat>
          <c:val>
            <c:numRef>
              <c:f>'Lao direction of trade'!$M$63:$AE$63</c:f>
              <c:numCache>
                <c:formatCode>General</c:formatCode>
                <c:ptCount val="19"/>
                <c:pt idx="0">
                  <c:v>14.536057498183</c:v>
                </c:pt>
                <c:pt idx="1">
                  <c:v>15.205348924640568</c:v>
                </c:pt>
                <c:pt idx="2">
                  <c:v>11.925655277051026</c:v>
                </c:pt>
                <c:pt idx="3">
                  <c:v>12.989117851354482</c:v>
                </c:pt>
                <c:pt idx="4">
                  <c:v>8.119127814217336</c:v>
                </c:pt>
                <c:pt idx="5">
                  <c:v>8.2880434782608479</c:v>
                </c:pt>
                <c:pt idx="6">
                  <c:v>7.6131090487238966</c:v>
                </c:pt>
                <c:pt idx="7">
                  <c:v>2.536045629237945</c:v>
                </c:pt>
                <c:pt idx="8">
                  <c:v>3.2579808896149602</c:v>
                </c:pt>
                <c:pt idx="9">
                  <c:v>3.0772416572606232</c:v>
                </c:pt>
                <c:pt idx="10">
                  <c:v>3.4264966830580641</c:v>
                </c:pt>
                <c:pt idx="11">
                  <c:v>1.8027922362212383</c:v>
                </c:pt>
                <c:pt idx="12">
                  <c:v>2.7185831885181782</c:v>
                </c:pt>
                <c:pt idx="13">
                  <c:v>1.8570285910675013</c:v>
                </c:pt>
                <c:pt idx="14">
                  <c:v>1.4583100485901286</c:v>
                </c:pt>
                <c:pt idx="15">
                  <c:v>1.6791506581847957</c:v>
                </c:pt>
                <c:pt idx="16">
                  <c:v>1.3625549755932602</c:v>
                </c:pt>
                <c:pt idx="17">
                  <c:v>1.9798304964033899</c:v>
                </c:pt>
                <c:pt idx="18">
                  <c:v>2.4548153303670577</c:v>
                </c:pt>
              </c:numCache>
            </c:numRef>
          </c:val>
        </c:ser>
        <c:marker val="1"/>
        <c:axId val="101028992"/>
        <c:axId val="101030528"/>
      </c:lineChart>
      <c:catAx>
        <c:axId val="101028992"/>
        <c:scaling>
          <c:orientation val="minMax"/>
        </c:scaling>
        <c:axPos val="b"/>
        <c:numFmt formatCode="General" sourceLinked="1"/>
        <c:majorTickMark val="none"/>
        <c:tickLblPos val="nextTo"/>
        <c:txPr>
          <a:bodyPr/>
          <a:lstStyle/>
          <a:p>
            <a:pPr>
              <a:defRPr sz="2000"/>
            </a:pPr>
            <a:endParaRPr lang="th-TH"/>
          </a:p>
        </c:txPr>
        <c:crossAx val="101030528"/>
        <c:crosses val="autoZero"/>
        <c:auto val="1"/>
        <c:lblAlgn val="ctr"/>
        <c:lblOffset val="100"/>
      </c:catAx>
      <c:valAx>
        <c:axId val="101030528"/>
        <c:scaling>
          <c:orientation val="minMax"/>
        </c:scaling>
        <c:axPos val="l"/>
        <c:majorGridlines/>
        <c:title>
          <c:tx>
            <c:rich>
              <a:bodyPr/>
              <a:lstStyle/>
              <a:p>
                <a:pPr>
                  <a:defRPr sz="1600"/>
                </a:pPr>
                <a:r>
                  <a:rPr lang="en-US" sz="1600"/>
                  <a:t>Percent total exports</a:t>
                </a:r>
              </a:p>
            </c:rich>
          </c:tx>
          <c:layout/>
        </c:title>
        <c:numFmt formatCode="General" sourceLinked="1"/>
        <c:majorTickMark val="none"/>
        <c:tickLblPos val="nextTo"/>
        <c:crossAx val="101028992"/>
        <c:crosses val="autoZero"/>
        <c:crossBetween val="between"/>
      </c:valAx>
      <c:spPr>
        <a:ln>
          <a:noFill/>
        </a:ln>
      </c:spPr>
    </c:plotArea>
    <c:legend>
      <c:legendPos val="r"/>
      <c:layout/>
      <c:txPr>
        <a:bodyPr/>
        <a:lstStyle/>
        <a:p>
          <a:pPr>
            <a:defRPr sz="1600" b="1"/>
          </a:pPr>
          <a:endParaRPr lang="th-TH"/>
        </a:p>
      </c:txPr>
    </c:legend>
    <c:plotVisOnly val="1"/>
    <c:dispBlanksAs val="gap"/>
  </c:chart>
  <c:spPr>
    <a:ln>
      <a:noFill/>
    </a:ln>
  </c:sp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lang val="th-TH"/>
  <c:chart>
    <c:title>
      <c:tx>
        <c:rich>
          <a:bodyPr/>
          <a:lstStyle/>
          <a:p>
            <a:pPr>
              <a:defRPr/>
            </a:pPr>
            <a:r>
              <a:rPr lang="en-US"/>
              <a:t>Lao's</a:t>
            </a:r>
            <a:r>
              <a:rPr lang="en-US" baseline="0"/>
              <a:t> exports in 2008</a:t>
            </a:r>
          </a:p>
          <a:p>
            <a:pPr>
              <a:defRPr/>
            </a:pPr>
            <a:r>
              <a:rPr lang="en-US" sz="1200" baseline="0"/>
              <a:t>Million USD</a:t>
            </a:r>
            <a:endParaRPr lang="en-US" sz="1200"/>
          </a:p>
        </c:rich>
      </c:tx>
    </c:title>
    <c:plotArea>
      <c:layout/>
      <c:barChart>
        <c:barDir val="col"/>
        <c:grouping val="clustered"/>
        <c:ser>
          <c:idx val="0"/>
          <c:order val="0"/>
          <c:tx>
            <c:strRef>
              <c:f>'Lao direction of trade'!$H$72</c:f>
              <c:strCache>
                <c:ptCount val="1"/>
                <c:pt idx="0">
                  <c:v>Lao exports</c:v>
                </c:pt>
              </c:strCache>
            </c:strRef>
          </c:tx>
          <c:cat>
            <c:strRef>
              <c:f>'Lao direction of trade'!$G$73:$G$82</c:f>
              <c:strCache>
                <c:ptCount val="10"/>
                <c:pt idx="0">
                  <c:v>   Thailand</c:v>
                </c:pt>
                <c:pt idx="1">
                  <c:v>     Vietnam</c:v>
                </c:pt>
                <c:pt idx="2">
                  <c:v>      China</c:v>
                </c:pt>
                <c:pt idx="3">
                  <c:v>      Germany</c:v>
                </c:pt>
                <c:pt idx="4">
                  <c:v>      France</c:v>
                </c:pt>
                <c:pt idx="5">
                  <c:v>     Korea</c:v>
                </c:pt>
                <c:pt idx="6">
                  <c:v>     United Kingdom</c:v>
                </c:pt>
                <c:pt idx="7">
                  <c:v>     Malaysia</c:v>
                </c:pt>
                <c:pt idx="8">
                  <c:v>    United States</c:v>
                </c:pt>
                <c:pt idx="9">
                  <c:v>   Belgium</c:v>
                </c:pt>
              </c:strCache>
            </c:strRef>
          </c:cat>
          <c:val>
            <c:numRef>
              <c:f>'Lao direction of trade'!$H$73:$H$82</c:f>
              <c:numCache>
                <c:formatCode>0.0</c:formatCode>
                <c:ptCount val="10"/>
                <c:pt idx="0">
                  <c:v>568.73500000000001</c:v>
                </c:pt>
                <c:pt idx="1">
                  <c:v>215.77499999999998</c:v>
                </c:pt>
                <c:pt idx="2">
                  <c:v>140.388000000001</c:v>
                </c:pt>
                <c:pt idx="3">
                  <c:v>41.984499999999997</c:v>
                </c:pt>
                <c:pt idx="4">
                  <c:v>22.317799999999988</c:v>
                </c:pt>
                <c:pt idx="5">
                  <c:v>72.999200000000471</c:v>
                </c:pt>
                <c:pt idx="6">
                  <c:v>54.481999999999999</c:v>
                </c:pt>
                <c:pt idx="7">
                  <c:v>38.785300000000063</c:v>
                </c:pt>
                <c:pt idx="8">
                  <c:v>40.363600000000005</c:v>
                </c:pt>
                <c:pt idx="9">
                  <c:v>17.915800000000001</c:v>
                </c:pt>
              </c:numCache>
            </c:numRef>
          </c:val>
        </c:ser>
        <c:gapWidth val="75"/>
        <c:overlap val="-25"/>
        <c:axId val="101048320"/>
        <c:axId val="101049856"/>
      </c:barChart>
      <c:catAx>
        <c:axId val="101048320"/>
        <c:scaling>
          <c:orientation val="minMax"/>
        </c:scaling>
        <c:axPos val="b"/>
        <c:majorTickMark val="none"/>
        <c:tickLblPos val="nextTo"/>
        <c:txPr>
          <a:bodyPr/>
          <a:lstStyle/>
          <a:p>
            <a:pPr>
              <a:defRPr sz="1400"/>
            </a:pPr>
            <a:endParaRPr lang="th-TH"/>
          </a:p>
        </c:txPr>
        <c:crossAx val="101049856"/>
        <c:crosses val="autoZero"/>
        <c:auto val="1"/>
        <c:lblAlgn val="ctr"/>
        <c:lblOffset val="100"/>
      </c:catAx>
      <c:valAx>
        <c:axId val="101049856"/>
        <c:scaling>
          <c:orientation val="minMax"/>
        </c:scaling>
        <c:axPos val="l"/>
        <c:majorGridlines/>
        <c:numFmt formatCode="0" sourceLinked="0"/>
        <c:majorTickMark val="none"/>
        <c:tickLblPos val="nextTo"/>
        <c:spPr>
          <a:ln w="9525">
            <a:noFill/>
          </a:ln>
        </c:spPr>
        <c:txPr>
          <a:bodyPr/>
          <a:lstStyle/>
          <a:p>
            <a:pPr>
              <a:defRPr sz="1600"/>
            </a:pPr>
            <a:endParaRPr lang="th-TH"/>
          </a:p>
        </c:txPr>
        <c:crossAx val="101048320"/>
        <c:crosses val="autoZero"/>
        <c:crossBetween val="between"/>
      </c:valAx>
    </c:plotArea>
    <c:plotVisOnly val="1"/>
    <c:dispBlanksAs val="gap"/>
  </c:chart>
  <c:spPr>
    <a:ln>
      <a:noFill/>
    </a:ln>
  </c:sp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th-TH"/>
  <c:chart>
    <c:title>
      <c:tx>
        <c:rich>
          <a:bodyPr/>
          <a:lstStyle/>
          <a:p>
            <a:pPr>
              <a:defRPr sz="2400"/>
            </a:pPr>
            <a:r>
              <a:rPr lang="en-US" sz="2400"/>
              <a:t>Sources of Lao's imports</a:t>
            </a:r>
          </a:p>
        </c:rich>
      </c:tx>
      <c:layout/>
    </c:title>
    <c:plotArea>
      <c:layout/>
      <c:lineChart>
        <c:grouping val="standard"/>
        <c:ser>
          <c:idx val="0"/>
          <c:order val="0"/>
          <c:tx>
            <c:strRef>
              <c:f>'Lao direction of trade'!$L$22</c:f>
              <c:strCache>
                <c:ptCount val="1"/>
                <c:pt idx="0">
                  <c:v>Thailand</c:v>
                </c:pt>
              </c:strCache>
            </c:strRef>
          </c:tx>
          <c:cat>
            <c:numRef>
              <c:f>'Lao direction of trade'!$M$21:$U$21</c:f>
              <c:numCache>
                <c:formatCode>General</c:formatCode>
                <c:ptCount val="9"/>
                <c:pt idx="0">
                  <c:v>2000</c:v>
                </c:pt>
                <c:pt idx="1">
                  <c:v>2001</c:v>
                </c:pt>
                <c:pt idx="2">
                  <c:v>2002</c:v>
                </c:pt>
                <c:pt idx="3">
                  <c:v>2003</c:v>
                </c:pt>
                <c:pt idx="4">
                  <c:v>2004</c:v>
                </c:pt>
                <c:pt idx="5">
                  <c:v>2005</c:v>
                </c:pt>
                <c:pt idx="6">
                  <c:v>2006</c:v>
                </c:pt>
                <c:pt idx="7">
                  <c:v>2007</c:v>
                </c:pt>
                <c:pt idx="8">
                  <c:v>2008</c:v>
                </c:pt>
              </c:numCache>
            </c:numRef>
          </c:cat>
          <c:val>
            <c:numRef>
              <c:f>'Lao direction of trade'!$M$22:$U$22</c:f>
              <c:numCache>
                <c:formatCode>General</c:formatCode>
                <c:ptCount val="9"/>
                <c:pt idx="0">
                  <c:v>17.605394781568599</c:v>
                </c:pt>
                <c:pt idx="1">
                  <c:v>21.566463572069082</c:v>
                </c:pt>
                <c:pt idx="2">
                  <c:v>22.025966152283633</c:v>
                </c:pt>
                <c:pt idx="3">
                  <c:v>21.553821903412995</c:v>
                </c:pt>
                <c:pt idx="4">
                  <c:v>19.475685508420923</c:v>
                </c:pt>
                <c:pt idx="5">
                  <c:v>29.331982440304095</c:v>
                </c:pt>
                <c:pt idx="6">
                  <c:v>40.352814367191741</c:v>
                </c:pt>
                <c:pt idx="7">
                  <c:v>32.67062404409625</c:v>
                </c:pt>
                <c:pt idx="8">
                  <c:v>34.708592701086303</c:v>
                </c:pt>
              </c:numCache>
            </c:numRef>
          </c:val>
        </c:ser>
        <c:ser>
          <c:idx val="1"/>
          <c:order val="1"/>
          <c:tx>
            <c:strRef>
              <c:f>'Lao direction of trade'!$L$23</c:f>
              <c:strCache>
                <c:ptCount val="1"/>
                <c:pt idx="0">
                  <c:v>Vietnam</c:v>
                </c:pt>
              </c:strCache>
            </c:strRef>
          </c:tx>
          <c:cat>
            <c:numRef>
              <c:f>'Lao direction of trade'!$M$21:$U$21</c:f>
              <c:numCache>
                <c:formatCode>General</c:formatCode>
                <c:ptCount val="9"/>
                <c:pt idx="0">
                  <c:v>2000</c:v>
                </c:pt>
                <c:pt idx="1">
                  <c:v>2001</c:v>
                </c:pt>
                <c:pt idx="2">
                  <c:v>2002</c:v>
                </c:pt>
                <c:pt idx="3">
                  <c:v>2003</c:v>
                </c:pt>
                <c:pt idx="4">
                  <c:v>2004</c:v>
                </c:pt>
                <c:pt idx="5">
                  <c:v>2005</c:v>
                </c:pt>
                <c:pt idx="6">
                  <c:v>2006</c:v>
                </c:pt>
                <c:pt idx="7">
                  <c:v>2007</c:v>
                </c:pt>
                <c:pt idx="8">
                  <c:v>2008</c:v>
                </c:pt>
              </c:numCache>
            </c:numRef>
          </c:cat>
          <c:val>
            <c:numRef>
              <c:f>'Lao direction of trade'!$M$23:$U$23</c:f>
              <c:numCache>
                <c:formatCode>General</c:formatCode>
                <c:ptCount val="9"/>
                <c:pt idx="0">
                  <c:v>24.565884677215287</c:v>
                </c:pt>
                <c:pt idx="1">
                  <c:v>16.461974995142228</c:v>
                </c:pt>
                <c:pt idx="2">
                  <c:v>14.74064938698946</c:v>
                </c:pt>
                <c:pt idx="3">
                  <c:v>12.615205373052497</c:v>
                </c:pt>
                <c:pt idx="4">
                  <c:v>12.614905069083113</c:v>
                </c:pt>
                <c:pt idx="5">
                  <c:v>12.720073820754987</c:v>
                </c:pt>
                <c:pt idx="6">
                  <c:v>12.854342069527474</c:v>
                </c:pt>
                <c:pt idx="7">
                  <c:v>14.310159456062514</c:v>
                </c:pt>
                <c:pt idx="8">
                  <c:v>13.168253387037698</c:v>
                </c:pt>
              </c:numCache>
            </c:numRef>
          </c:val>
        </c:ser>
        <c:ser>
          <c:idx val="2"/>
          <c:order val="2"/>
          <c:tx>
            <c:strRef>
              <c:f>'Lao direction of trade'!$L$24</c:f>
              <c:strCache>
                <c:ptCount val="1"/>
                <c:pt idx="0">
                  <c:v>China</c:v>
                </c:pt>
              </c:strCache>
            </c:strRef>
          </c:tx>
          <c:cat>
            <c:numRef>
              <c:f>'Lao direction of trade'!$M$21:$U$21</c:f>
              <c:numCache>
                <c:formatCode>General</c:formatCode>
                <c:ptCount val="9"/>
                <c:pt idx="0">
                  <c:v>2000</c:v>
                </c:pt>
                <c:pt idx="1">
                  <c:v>2001</c:v>
                </c:pt>
                <c:pt idx="2">
                  <c:v>2002</c:v>
                </c:pt>
                <c:pt idx="3">
                  <c:v>2003</c:v>
                </c:pt>
                <c:pt idx="4">
                  <c:v>2004</c:v>
                </c:pt>
                <c:pt idx="5">
                  <c:v>2005</c:v>
                </c:pt>
                <c:pt idx="6">
                  <c:v>2006</c:v>
                </c:pt>
                <c:pt idx="7">
                  <c:v>2007</c:v>
                </c:pt>
                <c:pt idx="8">
                  <c:v>2008</c:v>
                </c:pt>
              </c:numCache>
            </c:numRef>
          </c:cat>
          <c:val>
            <c:numRef>
              <c:f>'Lao direction of trade'!$M$24:$U$24</c:f>
              <c:numCache>
                <c:formatCode>General</c:formatCode>
                <c:ptCount val="9"/>
                <c:pt idx="0">
                  <c:v>1.4921217480646107</c:v>
                </c:pt>
                <c:pt idx="1">
                  <c:v>1.80445157804236</c:v>
                </c:pt>
                <c:pt idx="2">
                  <c:v>2.2727041900280827</c:v>
                </c:pt>
                <c:pt idx="3">
                  <c:v>2.3268378489514516</c:v>
                </c:pt>
                <c:pt idx="4">
                  <c:v>2.1221159341254507</c:v>
                </c:pt>
                <c:pt idx="5">
                  <c:v>3.3325249023066119</c:v>
                </c:pt>
                <c:pt idx="6">
                  <c:v>3.8297460619228683</c:v>
                </c:pt>
                <c:pt idx="7">
                  <c:v>5.850091615306571</c:v>
                </c:pt>
                <c:pt idx="8">
                  <c:v>8.5675576711827208</c:v>
                </c:pt>
              </c:numCache>
            </c:numRef>
          </c:val>
        </c:ser>
        <c:marker val="1"/>
        <c:axId val="101362304"/>
        <c:axId val="101372288"/>
      </c:lineChart>
      <c:catAx>
        <c:axId val="101362304"/>
        <c:scaling>
          <c:orientation val="minMax"/>
        </c:scaling>
        <c:axPos val="b"/>
        <c:numFmt formatCode="General" sourceLinked="1"/>
        <c:majorTickMark val="none"/>
        <c:tickLblPos val="nextTo"/>
        <c:txPr>
          <a:bodyPr/>
          <a:lstStyle/>
          <a:p>
            <a:pPr>
              <a:defRPr sz="2400"/>
            </a:pPr>
            <a:endParaRPr lang="th-TH"/>
          </a:p>
        </c:txPr>
        <c:crossAx val="101372288"/>
        <c:crosses val="autoZero"/>
        <c:auto val="1"/>
        <c:lblAlgn val="ctr"/>
        <c:lblOffset val="100"/>
      </c:catAx>
      <c:valAx>
        <c:axId val="101372288"/>
        <c:scaling>
          <c:orientation val="minMax"/>
        </c:scaling>
        <c:axPos val="l"/>
        <c:majorGridlines/>
        <c:title>
          <c:tx>
            <c:rich>
              <a:bodyPr/>
              <a:lstStyle/>
              <a:p>
                <a:pPr>
                  <a:defRPr sz="1600"/>
                </a:pPr>
                <a:r>
                  <a:rPr lang="en-US" sz="1600"/>
                  <a:t>percent of total imports</a:t>
                </a:r>
              </a:p>
            </c:rich>
          </c:tx>
          <c:layout/>
        </c:title>
        <c:numFmt formatCode="General" sourceLinked="1"/>
        <c:majorTickMark val="none"/>
        <c:tickLblPos val="nextTo"/>
        <c:crossAx val="101362304"/>
        <c:crosses val="autoZero"/>
        <c:crossBetween val="between"/>
      </c:valAx>
    </c:plotArea>
    <c:legend>
      <c:legendPos val="r"/>
      <c:layout/>
      <c:txPr>
        <a:bodyPr/>
        <a:lstStyle/>
        <a:p>
          <a:pPr>
            <a:defRPr sz="1400" b="1"/>
          </a:pPr>
          <a:endParaRPr lang="th-TH"/>
        </a:p>
      </c:txPr>
    </c:legend>
    <c:plotVisOnly val="1"/>
    <c:dispBlanksAs val="gap"/>
  </c:chart>
  <c:spPr>
    <a:ln>
      <a:noFill/>
    </a:ln>
  </c:sp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th-TH"/>
  <c:chart>
    <c:title>
      <c:tx>
        <c:rich>
          <a:bodyPr/>
          <a:lstStyle/>
          <a:p>
            <a:pPr>
              <a:defRPr lang="en-US"/>
            </a:pPr>
            <a:r>
              <a:rPr lang="en-US"/>
              <a:t>Agricultural Export Indexes</a:t>
            </a:r>
          </a:p>
        </c:rich>
      </c:tx>
      <c:layout/>
    </c:title>
    <c:plotArea>
      <c:layout/>
      <c:barChart>
        <c:barDir val="col"/>
        <c:grouping val="clustered"/>
        <c:ser>
          <c:idx val="0"/>
          <c:order val="0"/>
          <c:tx>
            <c:strRef>
              <c:f>Yearly!$B$8</c:f>
              <c:strCache>
                <c:ptCount val="1"/>
                <c:pt idx="0">
                  <c:v>   Price</c:v>
                </c:pt>
              </c:strCache>
            </c:strRef>
          </c:tx>
          <c:cat>
            <c:strRef>
              <c:f>Yearly!$C$6:$O$7</c:f>
              <c:strCache>
                <c:ptCount val="13"/>
                <c:pt idx="0">
                  <c:v>2012 </c:v>
                </c:pt>
                <c:pt idx="1">
                  <c:v>2011 </c:v>
                </c:pt>
                <c:pt idx="2">
                  <c:v>2010 </c:v>
                </c:pt>
                <c:pt idx="3">
                  <c:v>2009 </c:v>
                </c:pt>
                <c:pt idx="4">
                  <c:v>2008 </c:v>
                </c:pt>
                <c:pt idx="5">
                  <c:v>2007 </c:v>
                </c:pt>
                <c:pt idx="6">
                  <c:v>2006 </c:v>
                </c:pt>
                <c:pt idx="7">
                  <c:v>2005 </c:v>
                </c:pt>
                <c:pt idx="8">
                  <c:v>2004 </c:v>
                </c:pt>
                <c:pt idx="9">
                  <c:v>2003 </c:v>
                </c:pt>
                <c:pt idx="10">
                  <c:v>2002 </c:v>
                </c:pt>
                <c:pt idx="11">
                  <c:v>2001 </c:v>
                </c:pt>
                <c:pt idx="12">
                  <c:v>2000 </c:v>
                </c:pt>
              </c:strCache>
            </c:strRef>
          </c:cat>
          <c:val>
            <c:numRef>
              <c:f>Yearly!$C$8:$O$8</c:f>
              <c:numCache>
                <c:formatCode>#,##0.00_);\(#,##0.00\)</c:formatCode>
                <c:ptCount val="13"/>
                <c:pt idx="0">
                  <c:v>99.97</c:v>
                </c:pt>
                <c:pt idx="1">
                  <c:v>107.48</c:v>
                </c:pt>
                <c:pt idx="2">
                  <c:v>94.210000000000022</c:v>
                </c:pt>
                <c:pt idx="3">
                  <c:v>67.169999999999987</c:v>
                </c:pt>
                <c:pt idx="4">
                  <c:v>75.11</c:v>
                </c:pt>
                <c:pt idx="5">
                  <c:v>56.54</c:v>
                </c:pt>
                <c:pt idx="6">
                  <c:v>51.48</c:v>
                </c:pt>
                <c:pt idx="7">
                  <c:v>43.47</c:v>
                </c:pt>
                <c:pt idx="8">
                  <c:v>38.99</c:v>
                </c:pt>
                <c:pt idx="9">
                  <c:v>34.58</c:v>
                </c:pt>
                <c:pt idx="10">
                  <c:v>29.32</c:v>
                </c:pt>
                <c:pt idx="11">
                  <c:v>26.650000000000023</c:v>
                </c:pt>
                <c:pt idx="12">
                  <c:v>30.09</c:v>
                </c:pt>
              </c:numCache>
            </c:numRef>
          </c:val>
        </c:ser>
        <c:ser>
          <c:idx val="1"/>
          <c:order val="1"/>
          <c:tx>
            <c:strRef>
              <c:f>Yearly!$B$9</c:f>
              <c:strCache>
                <c:ptCount val="1"/>
                <c:pt idx="0">
                  <c:v>   Value</c:v>
                </c:pt>
              </c:strCache>
            </c:strRef>
          </c:tx>
          <c:spPr>
            <a:solidFill>
              <a:srgbClr val="FFC000"/>
            </a:solidFill>
          </c:spPr>
          <c:cat>
            <c:strRef>
              <c:f>Yearly!$C$6:$O$7</c:f>
              <c:strCache>
                <c:ptCount val="13"/>
                <c:pt idx="0">
                  <c:v>2012 </c:v>
                </c:pt>
                <c:pt idx="1">
                  <c:v>2011 </c:v>
                </c:pt>
                <c:pt idx="2">
                  <c:v>2010 </c:v>
                </c:pt>
                <c:pt idx="3">
                  <c:v>2009 </c:v>
                </c:pt>
                <c:pt idx="4">
                  <c:v>2008 </c:v>
                </c:pt>
                <c:pt idx="5">
                  <c:v>2007 </c:v>
                </c:pt>
                <c:pt idx="6">
                  <c:v>2006 </c:v>
                </c:pt>
                <c:pt idx="7">
                  <c:v>2005 </c:v>
                </c:pt>
                <c:pt idx="8">
                  <c:v>2004 </c:v>
                </c:pt>
                <c:pt idx="9">
                  <c:v>2003 </c:v>
                </c:pt>
                <c:pt idx="10">
                  <c:v>2002 </c:v>
                </c:pt>
                <c:pt idx="11">
                  <c:v>2001 </c:v>
                </c:pt>
                <c:pt idx="12">
                  <c:v>2000 </c:v>
                </c:pt>
              </c:strCache>
            </c:strRef>
          </c:cat>
          <c:val>
            <c:numRef>
              <c:f>Yearly!$C$9:$O$9</c:f>
              <c:numCache>
                <c:formatCode>#,##0.00_);\(#,##0.00\)</c:formatCode>
                <c:ptCount val="13"/>
                <c:pt idx="0">
                  <c:v>100.03</c:v>
                </c:pt>
                <c:pt idx="1">
                  <c:v>130.02000000000001</c:v>
                </c:pt>
                <c:pt idx="2">
                  <c:v>92.169999999999987</c:v>
                </c:pt>
                <c:pt idx="3">
                  <c:v>67.36</c:v>
                </c:pt>
                <c:pt idx="4">
                  <c:v>86.43</c:v>
                </c:pt>
                <c:pt idx="5">
                  <c:v>63.37</c:v>
                </c:pt>
                <c:pt idx="6">
                  <c:v>55.14</c:v>
                </c:pt>
                <c:pt idx="7">
                  <c:v>41.91</c:v>
                </c:pt>
                <c:pt idx="8">
                  <c:v>43.25</c:v>
                </c:pt>
                <c:pt idx="9">
                  <c:v>35.720000000000013</c:v>
                </c:pt>
                <c:pt idx="10">
                  <c:v>27.74</c:v>
                </c:pt>
                <c:pt idx="11">
                  <c:v>25.41</c:v>
                </c:pt>
                <c:pt idx="12">
                  <c:v>25.810000000000024</c:v>
                </c:pt>
              </c:numCache>
            </c:numRef>
          </c:val>
        </c:ser>
        <c:ser>
          <c:idx val="2"/>
          <c:order val="2"/>
          <c:tx>
            <c:strRef>
              <c:f>Yearly!$B$10</c:f>
              <c:strCache>
                <c:ptCount val="1"/>
                <c:pt idx="0">
                  <c:v>   Volume</c:v>
                </c:pt>
              </c:strCache>
            </c:strRef>
          </c:tx>
          <c:cat>
            <c:strRef>
              <c:f>Yearly!$C$6:$O$7</c:f>
              <c:strCache>
                <c:ptCount val="13"/>
                <c:pt idx="0">
                  <c:v>2012 </c:v>
                </c:pt>
                <c:pt idx="1">
                  <c:v>2011 </c:v>
                </c:pt>
                <c:pt idx="2">
                  <c:v>2010 </c:v>
                </c:pt>
                <c:pt idx="3">
                  <c:v>2009 </c:v>
                </c:pt>
                <c:pt idx="4">
                  <c:v>2008 </c:v>
                </c:pt>
                <c:pt idx="5">
                  <c:v>2007 </c:v>
                </c:pt>
                <c:pt idx="6">
                  <c:v>2006 </c:v>
                </c:pt>
                <c:pt idx="7">
                  <c:v>2005 </c:v>
                </c:pt>
                <c:pt idx="8">
                  <c:v>2004 </c:v>
                </c:pt>
                <c:pt idx="9">
                  <c:v>2003 </c:v>
                </c:pt>
                <c:pt idx="10">
                  <c:v>2002 </c:v>
                </c:pt>
                <c:pt idx="11">
                  <c:v>2001 </c:v>
                </c:pt>
                <c:pt idx="12">
                  <c:v>2000 </c:v>
                </c:pt>
              </c:strCache>
            </c:strRef>
          </c:cat>
          <c:val>
            <c:numRef>
              <c:f>Yearly!$C$10:$O$10</c:f>
              <c:numCache>
                <c:formatCode>#,##0.00_);\(#,##0.00\)</c:formatCode>
                <c:ptCount val="13"/>
                <c:pt idx="0">
                  <c:v>100.06</c:v>
                </c:pt>
                <c:pt idx="1">
                  <c:v>120.93</c:v>
                </c:pt>
                <c:pt idx="2">
                  <c:v>97.81</c:v>
                </c:pt>
                <c:pt idx="3">
                  <c:v>100.35</c:v>
                </c:pt>
                <c:pt idx="4">
                  <c:v>114.17999999999998</c:v>
                </c:pt>
                <c:pt idx="5">
                  <c:v>112.14999999999999</c:v>
                </c:pt>
                <c:pt idx="6">
                  <c:v>107.33</c:v>
                </c:pt>
                <c:pt idx="7">
                  <c:v>96.85</c:v>
                </c:pt>
                <c:pt idx="8">
                  <c:v>111.14999999999999</c:v>
                </c:pt>
                <c:pt idx="9">
                  <c:v>103.52</c:v>
                </c:pt>
                <c:pt idx="10">
                  <c:v>94.73</c:v>
                </c:pt>
                <c:pt idx="11">
                  <c:v>95.5</c:v>
                </c:pt>
                <c:pt idx="12">
                  <c:v>86</c:v>
                </c:pt>
              </c:numCache>
            </c:numRef>
          </c:val>
        </c:ser>
        <c:axId val="115184000"/>
        <c:axId val="115185536"/>
      </c:barChart>
      <c:catAx>
        <c:axId val="115184000"/>
        <c:scaling>
          <c:orientation val="maxMin"/>
        </c:scaling>
        <c:axPos val="b"/>
        <c:tickLblPos val="nextTo"/>
        <c:txPr>
          <a:bodyPr/>
          <a:lstStyle/>
          <a:p>
            <a:pPr>
              <a:defRPr lang="en-US"/>
            </a:pPr>
            <a:endParaRPr lang="th-TH"/>
          </a:p>
        </c:txPr>
        <c:crossAx val="115185536"/>
        <c:crosses val="autoZero"/>
        <c:auto val="1"/>
        <c:lblAlgn val="ctr"/>
        <c:lblOffset val="100"/>
      </c:catAx>
      <c:valAx>
        <c:axId val="115185536"/>
        <c:scaling>
          <c:orientation val="minMax"/>
        </c:scaling>
        <c:axPos val="l"/>
        <c:majorGridlines/>
        <c:numFmt formatCode="#,##0" sourceLinked="0"/>
        <c:majorTickMark val="none"/>
        <c:tickLblPos val="nextTo"/>
        <c:txPr>
          <a:bodyPr/>
          <a:lstStyle/>
          <a:p>
            <a:pPr>
              <a:defRPr lang="en-US"/>
            </a:pPr>
            <a:endParaRPr lang="th-TH"/>
          </a:p>
        </c:txPr>
        <c:crossAx val="115184000"/>
        <c:crosses val="max"/>
        <c:crossBetween val="between"/>
      </c:valAx>
    </c:plotArea>
    <c:legend>
      <c:legendPos val="b"/>
      <c:layout/>
      <c:txPr>
        <a:bodyPr/>
        <a:lstStyle/>
        <a:p>
          <a:pPr>
            <a:defRPr lang="en-US"/>
          </a:pPr>
          <a:endParaRPr lang="th-TH"/>
        </a:p>
      </c:txPr>
    </c:legend>
    <c:plotVisOnly val="1"/>
    <c:dispBlanksAs val="gap"/>
  </c:chart>
  <c:externalData r:id="rId1"/>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th-TH"/>
  <c:chart>
    <c:title>
      <c:tx>
        <c:rich>
          <a:bodyPr/>
          <a:lstStyle/>
          <a:p>
            <a:pPr>
              <a:defRPr lang="en-US"/>
            </a:pPr>
            <a:r>
              <a:rPr lang="en-US"/>
              <a:t>Taiwan</a:t>
            </a:r>
          </a:p>
        </c:rich>
      </c:tx>
      <c:layout/>
    </c:title>
    <c:plotArea>
      <c:layout/>
      <c:lineChart>
        <c:grouping val="standard"/>
        <c:ser>
          <c:idx val="0"/>
          <c:order val="0"/>
          <c:tx>
            <c:strRef>
              <c:f>Sheet1!$A$12</c:f>
              <c:strCache>
                <c:ptCount val="1"/>
                <c:pt idx="0">
                  <c:v>     Agriculture</c:v>
                </c:pt>
              </c:strCache>
            </c:strRef>
          </c:tx>
          <c:spPr>
            <a:ln>
              <a:solidFill>
                <a:srgbClr val="00B050"/>
              </a:solidFill>
            </a:ln>
          </c:spPr>
          <c:marker>
            <c:symbol val="none"/>
          </c:marker>
          <c:cat>
            <c:numRef>
              <c:f>Sheet1!$B$10:$S$10</c:f>
              <c:numCache>
                <c:formatCode>General</c:formatCode>
                <c:ptCount val="18"/>
                <c:pt idx="0">
                  <c:v>1994</c:v>
                </c:pt>
                <c:pt idx="1">
                  <c:v>1995</c:v>
                </c:pt>
                <c:pt idx="2">
                  <c:v>1996</c:v>
                </c:pt>
                <c:pt idx="3">
                  <c:v>1997</c:v>
                </c:pt>
                <c:pt idx="4">
                  <c:v>1998</c:v>
                </c:pt>
                <c:pt idx="5">
                  <c:v>1999</c:v>
                </c:pt>
                <c:pt idx="6">
                  <c:v>2000</c:v>
                </c:pt>
                <c:pt idx="7">
                  <c:v>2001</c:v>
                </c:pt>
                <c:pt idx="8">
                  <c:v>2002</c:v>
                </c:pt>
                <c:pt idx="9">
                  <c:v>2003</c:v>
                </c:pt>
                <c:pt idx="10">
                  <c:v>2004</c:v>
                </c:pt>
                <c:pt idx="11">
                  <c:v>2005</c:v>
                </c:pt>
                <c:pt idx="12">
                  <c:v>2006</c:v>
                </c:pt>
                <c:pt idx="13">
                  <c:v>2007</c:v>
                </c:pt>
                <c:pt idx="14">
                  <c:v>2008</c:v>
                </c:pt>
                <c:pt idx="15">
                  <c:v>2009</c:v>
                </c:pt>
                <c:pt idx="16">
                  <c:v>2010</c:v>
                </c:pt>
                <c:pt idx="17">
                  <c:v>2011</c:v>
                </c:pt>
              </c:numCache>
            </c:numRef>
          </c:cat>
          <c:val>
            <c:numRef>
              <c:f>Sheet1!$B$12:$S$12</c:f>
              <c:numCache>
                <c:formatCode>General</c:formatCode>
                <c:ptCount val="18"/>
                <c:pt idx="0">
                  <c:v>10.9</c:v>
                </c:pt>
                <c:pt idx="1">
                  <c:v>10.5</c:v>
                </c:pt>
                <c:pt idx="2">
                  <c:v>10.1</c:v>
                </c:pt>
                <c:pt idx="3">
                  <c:v>9.6</c:v>
                </c:pt>
                <c:pt idx="4">
                  <c:v>8.8000000000000007</c:v>
                </c:pt>
                <c:pt idx="5">
                  <c:v>8.2000000000000011</c:v>
                </c:pt>
                <c:pt idx="6">
                  <c:v>7.8</c:v>
                </c:pt>
                <c:pt idx="7">
                  <c:v>7.5</c:v>
                </c:pt>
                <c:pt idx="8">
                  <c:v>7.5</c:v>
                </c:pt>
                <c:pt idx="9">
                  <c:v>7.3</c:v>
                </c:pt>
                <c:pt idx="10">
                  <c:v>6.6</c:v>
                </c:pt>
                <c:pt idx="11">
                  <c:v>5.9</c:v>
                </c:pt>
                <c:pt idx="12">
                  <c:v>5.5</c:v>
                </c:pt>
                <c:pt idx="13">
                  <c:v>5.3</c:v>
                </c:pt>
                <c:pt idx="14">
                  <c:v>5.0999999999999996</c:v>
                </c:pt>
                <c:pt idx="15">
                  <c:v>5.3</c:v>
                </c:pt>
                <c:pt idx="16">
                  <c:v>5.2</c:v>
                </c:pt>
                <c:pt idx="17">
                  <c:v>5.0999999999999996</c:v>
                </c:pt>
              </c:numCache>
            </c:numRef>
          </c:val>
        </c:ser>
        <c:ser>
          <c:idx val="1"/>
          <c:order val="1"/>
          <c:tx>
            <c:strRef>
              <c:f>Sheet1!$A$13</c:f>
              <c:strCache>
                <c:ptCount val="1"/>
                <c:pt idx="0">
                  <c:v>     Manufacturing</c:v>
                </c:pt>
              </c:strCache>
            </c:strRef>
          </c:tx>
          <c:cat>
            <c:numRef>
              <c:f>Sheet1!$B$10:$S$10</c:f>
              <c:numCache>
                <c:formatCode>General</c:formatCode>
                <c:ptCount val="18"/>
                <c:pt idx="0">
                  <c:v>1994</c:v>
                </c:pt>
                <c:pt idx="1">
                  <c:v>1995</c:v>
                </c:pt>
                <c:pt idx="2">
                  <c:v>1996</c:v>
                </c:pt>
                <c:pt idx="3">
                  <c:v>1997</c:v>
                </c:pt>
                <c:pt idx="4">
                  <c:v>1998</c:v>
                </c:pt>
                <c:pt idx="5">
                  <c:v>1999</c:v>
                </c:pt>
                <c:pt idx="6">
                  <c:v>2000</c:v>
                </c:pt>
                <c:pt idx="7">
                  <c:v>2001</c:v>
                </c:pt>
                <c:pt idx="8">
                  <c:v>2002</c:v>
                </c:pt>
                <c:pt idx="9">
                  <c:v>2003</c:v>
                </c:pt>
                <c:pt idx="10">
                  <c:v>2004</c:v>
                </c:pt>
                <c:pt idx="11">
                  <c:v>2005</c:v>
                </c:pt>
                <c:pt idx="12">
                  <c:v>2006</c:v>
                </c:pt>
                <c:pt idx="13">
                  <c:v>2007</c:v>
                </c:pt>
                <c:pt idx="14">
                  <c:v>2008</c:v>
                </c:pt>
                <c:pt idx="15">
                  <c:v>2009</c:v>
                </c:pt>
                <c:pt idx="16">
                  <c:v>2010</c:v>
                </c:pt>
                <c:pt idx="17">
                  <c:v>2011</c:v>
                </c:pt>
              </c:numCache>
            </c:numRef>
          </c:cat>
          <c:val>
            <c:numRef>
              <c:f>Sheet1!$B$13:$S$13</c:f>
              <c:numCache>
                <c:formatCode>General</c:formatCode>
                <c:ptCount val="18"/>
                <c:pt idx="0">
                  <c:v>39.200000000000003</c:v>
                </c:pt>
                <c:pt idx="1">
                  <c:v>38.700000000000003</c:v>
                </c:pt>
                <c:pt idx="2">
                  <c:v>37.5</c:v>
                </c:pt>
                <c:pt idx="3">
                  <c:v>38.200000000000003</c:v>
                </c:pt>
                <c:pt idx="4">
                  <c:v>37.9</c:v>
                </c:pt>
                <c:pt idx="5">
                  <c:v>37.200000000000003</c:v>
                </c:pt>
                <c:pt idx="6">
                  <c:v>37.200000000000003</c:v>
                </c:pt>
                <c:pt idx="7">
                  <c:v>36.6</c:v>
                </c:pt>
                <c:pt idx="8">
                  <c:v>35.800000000000004</c:v>
                </c:pt>
                <c:pt idx="9">
                  <c:v>35.5</c:v>
                </c:pt>
                <c:pt idx="10">
                  <c:v>35.9</c:v>
                </c:pt>
                <c:pt idx="11">
                  <c:v>36.4</c:v>
                </c:pt>
                <c:pt idx="12">
                  <c:v>36.6</c:v>
                </c:pt>
                <c:pt idx="13">
                  <c:v>36.800000000000004</c:v>
                </c:pt>
                <c:pt idx="14">
                  <c:v>36.800000000000004</c:v>
                </c:pt>
                <c:pt idx="15">
                  <c:v>35.9</c:v>
                </c:pt>
                <c:pt idx="16">
                  <c:v>35.9</c:v>
                </c:pt>
                <c:pt idx="17">
                  <c:v>36.300000000000004</c:v>
                </c:pt>
              </c:numCache>
            </c:numRef>
          </c:val>
        </c:ser>
        <c:ser>
          <c:idx val="2"/>
          <c:order val="2"/>
          <c:tx>
            <c:strRef>
              <c:f>Sheet1!$A$14</c:f>
              <c:strCache>
                <c:ptCount val="1"/>
                <c:pt idx="0">
                  <c:v>     Services</c:v>
                </c:pt>
              </c:strCache>
            </c:strRef>
          </c:tx>
          <c:spPr>
            <a:ln>
              <a:solidFill>
                <a:srgbClr val="00B0F0"/>
              </a:solidFill>
            </a:ln>
          </c:spPr>
          <c:marker>
            <c:symbol val="x"/>
            <c:size val="7"/>
          </c:marker>
          <c:cat>
            <c:numRef>
              <c:f>Sheet1!$B$10:$S$10</c:f>
              <c:numCache>
                <c:formatCode>General</c:formatCode>
                <c:ptCount val="18"/>
                <c:pt idx="0">
                  <c:v>1994</c:v>
                </c:pt>
                <c:pt idx="1">
                  <c:v>1995</c:v>
                </c:pt>
                <c:pt idx="2">
                  <c:v>1996</c:v>
                </c:pt>
                <c:pt idx="3">
                  <c:v>1997</c:v>
                </c:pt>
                <c:pt idx="4">
                  <c:v>1998</c:v>
                </c:pt>
                <c:pt idx="5">
                  <c:v>1999</c:v>
                </c:pt>
                <c:pt idx="6">
                  <c:v>2000</c:v>
                </c:pt>
                <c:pt idx="7">
                  <c:v>2001</c:v>
                </c:pt>
                <c:pt idx="8">
                  <c:v>2002</c:v>
                </c:pt>
                <c:pt idx="9">
                  <c:v>2003</c:v>
                </c:pt>
                <c:pt idx="10">
                  <c:v>2004</c:v>
                </c:pt>
                <c:pt idx="11">
                  <c:v>2005</c:v>
                </c:pt>
                <c:pt idx="12">
                  <c:v>2006</c:v>
                </c:pt>
                <c:pt idx="13">
                  <c:v>2007</c:v>
                </c:pt>
                <c:pt idx="14">
                  <c:v>2008</c:v>
                </c:pt>
                <c:pt idx="15">
                  <c:v>2009</c:v>
                </c:pt>
                <c:pt idx="16">
                  <c:v>2010</c:v>
                </c:pt>
                <c:pt idx="17">
                  <c:v>2011</c:v>
                </c:pt>
              </c:numCache>
            </c:numRef>
          </c:cat>
          <c:val>
            <c:numRef>
              <c:f>Sheet1!$B$14:$S$14</c:f>
              <c:numCache>
                <c:formatCode>General</c:formatCode>
                <c:ptCount val="18"/>
                <c:pt idx="0">
                  <c:v>49.8</c:v>
                </c:pt>
                <c:pt idx="1">
                  <c:v>50.7</c:v>
                </c:pt>
                <c:pt idx="2">
                  <c:v>52.4</c:v>
                </c:pt>
                <c:pt idx="3">
                  <c:v>52.3</c:v>
                </c:pt>
                <c:pt idx="4">
                  <c:v>53.2</c:v>
                </c:pt>
                <c:pt idx="5">
                  <c:v>54.5</c:v>
                </c:pt>
                <c:pt idx="6">
                  <c:v>55</c:v>
                </c:pt>
                <c:pt idx="7">
                  <c:v>55.9</c:v>
                </c:pt>
                <c:pt idx="8">
                  <c:v>56.7</c:v>
                </c:pt>
                <c:pt idx="9">
                  <c:v>57.2</c:v>
                </c:pt>
                <c:pt idx="10">
                  <c:v>57.5</c:v>
                </c:pt>
                <c:pt idx="11">
                  <c:v>57.7</c:v>
                </c:pt>
                <c:pt idx="12">
                  <c:v>57.9</c:v>
                </c:pt>
                <c:pt idx="13">
                  <c:v>57.9</c:v>
                </c:pt>
                <c:pt idx="14">
                  <c:v>58</c:v>
                </c:pt>
                <c:pt idx="15">
                  <c:v>58.9</c:v>
                </c:pt>
                <c:pt idx="16">
                  <c:v>58.8</c:v>
                </c:pt>
                <c:pt idx="17">
                  <c:v>58.6</c:v>
                </c:pt>
              </c:numCache>
            </c:numRef>
          </c:val>
        </c:ser>
        <c:marker val="1"/>
        <c:axId val="104210432"/>
        <c:axId val="104211968"/>
      </c:lineChart>
      <c:catAx>
        <c:axId val="104210432"/>
        <c:scaling>
          <c:orientation val="minMax"/>
        </c:scaling>
        <c:axPos val="b"/>
        <c:numFmt formatCode="General" sourceLinked="1"/>
        <c:majorTickMark val="none"/>
        <c:tickLblPos val="nextTo"/>
        <c:txPr>
          <a:bodyPr/>
          <a:lstStyle/>
          <a:p>
            <a:pPr>
              <a:defRPr lang="en-US"/>
            </a:pPr>
            <a:endParaRPr lang="th-TH"/>
          </a:p>
        </c:txPr>
        <c:crossAx val="104211968"/>
        <c:crosses val="autoZero"/>
        <c:auto val="1"/>
        <c:lblAlgn val="ctr"/>
        <c:lblOffset val="100"/>
      </c:catAx>
      <c:valAx>
        <c:axId val="104211968"/>
        <c:scaling>
          <c:orientation val="minMax"/>
        </c:scaling>
        <c:axPos val="l"/>
        <c:majorGridlines/>
        <c:title>
          <c:tx>
            <c:rich>
              <a:bodyPr/>
              <a:lstStyle/>
              <a:p>
                <a:pPr>
                  <a:defRPr lang="en-US"/>
                </a:pPr>
                <a:r>
                  <a:rPr lang="en-US"/>
                  <a:t>percent to GDP</a:t>
                </a:r>
              </a:p>
            </c:rich>
          </c:tx>
          <c:layout/>
        </c:title>
        <c:numFmt formatCode="General" sourceLinked="1"/>
        <c:majorTickMark val="none"/>
        <c:tickLblPos val="nextTo"/>
        <c:txPr>
          <a:bodyPr/>
          <a:lstStyle/>
          <a:p>
            <a:pPr>
              <a:defRPr lang="en-US"/>
            </a:pPr>
            <a:endParaRPr lang="th-TH"/>
          </a:p>
        </c:txPr>
        <c:crossAx val="104210432"/>
        <c:crosses val="autoZero"/>
        <c:crossBetween val="between"/>
      </c:valAx>
    </c:plotArea>
    <c:legend>
      <c:legendPos val="r"/>
      <c:layout/>
      <c:txPr>
        <a:bodyPr/>
        <a:lstStyle/>
        <a:p>
          <a:pPr>
            <a:defRPr lang="en-US"/>
          </a:pPr>
          <a:endParaRPr lang="th-TH"/>
        </a:p>
      </c:txPr>
    </c:legend>
    <c:plotVisOnly val="1"/>
    <c:dispBlanksAs val="gap"/>
  </c:chart>
  <c:externalData r:id="rId1"/>
</c:chartSpace>
</file>

<file path=ppt/charts/chart11.xml><?xml version="1.0" encoding="utf-8"?>
<c:chartSpace xmlns:c="http://schemas.openxmlformats.org/drawingml/2006/chart" xmlns:a="http://schemas.openxmlformats.org/drawingml/2006/main" xmlns:r="http://schemas.openxmlformats.org/officeDocument/2006/relationships">
  <c:date1904 val="1"/>
  <c:lang val="th-TH"/>
  <c:chart>
    <c:title>
      <c:tx>
        <c:rich>
          <a:bodyPr/>
          <a:lstStyle/>
          <a:p>
            <a:pPr>
              <a:defRPr lang="en-US"/>
            </a:pPr>
            <a:r>
              <a:rPr lang="en-US"/>
              <a:t>Vietnam</a:t>
            </a:r>
          </a:p>
        </c:rich>
      </c:tx>
      <c:layout/>
    </c:title>
    <c:plotArea>
      <c:layout/>
      <c:lineChart>
        <c:grouping val="standard"/>
        <c:ser>
          <c:idx val="1"/>
          <c:order val="0"/>
          <c:tx>
            <c:strRef>
              <c:f>Sheet1!$A$5</c:f>
              <c:strCache>
                <c:ptCount val="1"/>
                <c:pt idx="0">
                  <c:v>     Agriculture</c:v>
                </c:pt>
              </c:strCache>
            </c:strRef>
          </c:tx>
          <c:spPr>
            <a:ln>
              <a:solidFill>
                <a:srgbClr val="00B050"/>
              </a:solidFill>
            </a:ln>
          </c:spPr>
          <c:marker>
            <c:symbol val="none"/>
          </c:marker>
          <c:cat>
            <c:numRef>
              <c:f>Sheet1!$B$3:$S$3</c:f>
              <c:numCache>
                <c:formatCode>General</c:formatCode>
                <c:ptCount val="18"/>
                <c:pt idx="0">
                  <c:v>1994</c:v>
                </c:pt>
                <c:pt idx="1">
                  <c:v>1995</c:v>
                </c:pt>
                <c:pt idx="2">
                  <c:v>1996</c:v>
                </c:pt>
                <c:pt idx="3">
                  <c:v>1997</c:v>
                </c:pt>
                <c:pt idx="4">
                  <c:v>1998</c:v>
                </c:pt>
                <c:pt idx="5">
                  <c:v>1999</c:v>
                </c:pt>
                <c:pt idx="6">
                  <c:v>2000</c:v>
                </c:pt>
                <c:pt idx="7">
                  <c:v>2001</c:v>
                </c:pt>
                <c:pt idx="8">
                  <c:v>2002</c:v>
                </c:pt>
                <c:pt idx="9">
                  <c:v>2003</c:v>
                </c:pt>
                <c:pt idx="10">
                  <c:v>2004</c:v>
                </c:pt>
                <c:pt idx="11">
                  <c:v>2005</c:v>
                </c:pt>
                <c:pt idx="12">
                  <c:v>2006</c:v>
                </c:pt>
                <c:pt idx="13">
                  <c:v>2007</c:v>
                </c:pt>
                <c:pt idx="14">
                  <c:v>2008</c:v>
                </c:pt>
                <c:pt idx="15">
                  <c:v>2009</c:v>
                </c:pt>
                <c:pt idx="16">
                  <c:v>2010</c:v>
                </c:pt>
                <c:pt idx="17">
                  <c:v>2011</c:v>
                </c:pt>
              </c:numCache>
            </c:numRef>
          </c:cat>
          <c:val>
            <c:numRef>
              <c:f>Sheet1!$B$5:$S$5</c:f>
              <c:numCache>
                <c:formatCode>General</c:formatCode>
                <c:ptCount val="18"/>
                <c:pt idx="0">
                  <c:v>70.3</c:v>
                </c:pt>
                <c:pt idx="1">
                  <c:v>71.3</c:v>
                </c:pt>
                <c:pt idx="2">
                  <c:v>70.7</c:v>
                </c:pt>
                <c:pt idx="3">
                  <c:v>70.099999999999994</c:v>
                </c:pt>
                <c:pt idx="4">
                  <c:v>69.5</c:v>
                </c:pt>
                <c:pt idx="5">
                  <c:v>68.900000000000006</c:v>
                </c:pt>
                <c:pt idx="6">
                  <c:v>64.400000000000006</c:v>
                </c:pt>
                <c:pt idx="7">
                  <c:v>63.6</c:v>
                </c:pt>
                <c:pt idx="8">
                  <c:v>58.7</c:v>
                </c:pt>
                <c:pt idx="9">
                  <c:v>56.9</c:v>
                </c:pt>
                <c:pt idx="10">
                  <c:v>58.7</c:v>
                </c:pt>
                <c:pt idx="11">
                  <c:v>57.1</c:v>
                </c:pt>
                <c:pt idx="12">
                  <c:v>54.3</c:v>
                </c:pt>
                <c:pt idx="13">
                  <c:v>52.9</c:v>
                </c:pt>
                <c:pt idx="14">
                  <c:v>52.3</c:v>
                </c:pt>
                <c:pt idx="15">
                  <c:v>51.5</c:v>
                </c:pt>
                <c:pt idx="16">
                  <c:v>49.5</c:v>
                </c:pt>
                <c:pt idx="17">
                  <c:v>48.4</c:v>
                </c:pt>
              </c:numCache>
            </c:numRef>
          </c:val>
        </c:ser>
        <c:ser>
          <c:idx val="2"/>
          <c:order val="1"/>
          <c:tx>
            <c:strRef>
              <c:f>Sheet1!$A$6</c:f>
              <c:strCache>
                <c:ptCount val="1"/>
                <c:pt idx="0">
                  <c:v>     Manufacturing</c:v>
                </c:pt>
              </c:strCache>
            </c:strRef>
          </c:tx>
          <c:spPr>
            <a:ln>
              <a:solidFill>
                <a:srgbClr val="FF0000"/>
              </a:solidFill>
            </a:ln>
          </c:spPr>
          <c:marker>
            <c:symbol val="square"/>
            <c:size val="7"/>
            <c:spPr>
              <a:solidFill>
                <a:srgbClr val="FF0000"/>
              </a:solidFill>
            </c:spPr>
          </c:marker>
          <c:cat>
            <c:numRef>
              <c:f>Sheet1!$B$3:$S$3</c:f>
              <c:numCache>
                <c:formatCode>General</c:formatCode>
                <c:ptCount val="18"/>
                <c:pt idx="0">
                  <c:v>1994</c:v>
                </c:pt>
                <c:pt idx="1">
                  <c:v>1995</c:v>
                </c:pt>
                <c:pt idx="2">
                  <c:v>1996</c:v>
                </c:pt>
                <c:pt idx="3">
                  <c:v>1997</c:v>
                </c:pt>
                <c:pt idx="4">
                  <c:v>1998</c:v>
                </c:pt>
                <c:pt idx="5">
                  <c:v>1999</c:v>
                </c:pt>
                <c:pt idx="6">
                  <c:v>2000</c:v>
                </c:pt>
                <c:pt idx="7">
                  <c:v>2001</c:v>
                </c:pt>
                <c:pt idx="8">
                  <c:v>2002</c:v>
                </c:pt>
                <c:pt idx="9">
                  <c:v>2003</c:v>
                </c:pt>
                <c:pt idx="10">
                  <c:v>2004</c:v>
                </c:pt>
                <c:pt idx="11">
                  <c:v>2005</c:v>
                </c:pt>
                <c:pt idx="12">
                  <c:v>2006</c:v>
                </c:pt>
                <c:pt idx="13">
                  <c:v>2007</c:v>
                </c:pt>
                <c:pt idx="14">
                  <c:v>2008</c:v>
                </c:pt>
                <c:pt idx="15">
                  <c:v>2009</c:v>
                </c:pt>
                <c:pt idx="16">
                  <c:v>2010</c:v>
                </c:pt>
                <c:pt idx="17">
                  <c:v>2011</c:v>
                </c:pt>
              </c:numCache>
            </c:numRef>
          </c:cat>
          <c:val>
            <c:numRef>
              <c:f>Sheet1!$B$6:$S$6</c:f>
              <c:numCache>
                <c:formatCode>General</c:formatCode>
                <c:ptCount val="18"/>
                <c:pt idx="0">
                  <c:v>8</c:v>
                </c:pt>
                <c:pt idx="1">
                  <c:v>8</c:v>
                </c:pt>
                <c:pt idx="2">
                  <c:v>8.2000000000000011</c:v>
                </c:pt>
                <c:pt idx="3">
                  <c:v>8.3000000000000007</c:v>
                </c:pt>
                <c:pt idx="4">
                  <c:v>8.4</c:v>
                </c:pt>
                <c:pt idx="5">
                  <c:v>8.6</c:v>
                </c:pt>
                <c:pt idx="6">
                  <c:v>9.3000000000000007</c:v>
                </c:pt>
                <c:pt idx="7">
                  <c:v>10.1</c:v>
                </c:pt>
                <c:pt idx="8">
                  <c:v>10.6</c:v>
                </c:pt>
                <c:pt idx="9">
                  <c:v>11.3</c:v>
                </c:pt>
                <c:pt idx="10">
                  <c:v>11.8</c:v>
                </c:pt>
                <c:pt idx="11">
                  <c:v>17.399999999999999</c:v>
                </c:pt>
                <c:pt idx="12">
                  <c:v>17.5</c:v>
                </c:pt>
                <c:pt idx="13">
                  <c:v>18.3</c:v>
                </c:pt>
                <c:pt idx="14">
                  <c:v>18.7</c:v>
                </c:pt>
                <c:pt idx="15">
                  <c:v>19.399999999999999</c:v>
                </c:pt>
                <c:pt idx="16">
                  <c:v>20.399999999999999</c:v>
                </c:pt>
                <c:pt idx="17">
                  <c:v>20.7</c:v>
                </c:pt>
              </c:numCache>
            </c:numRef>
          </c:val>
        </c:ser>
        <c:ser>
          <c:idx val="4"/>
          <c:order val="2"/>
          <c:tx>
            <c:v>Services</c:v>
          </c:tx>
          <c:cat>
            <c:numRef>
              <c:f>Sheet1!$B$3:$S$3</c:f>
              <c:numCache>
                <c:formatCode>General</c:formatCode>
                <c:ptCount val="18"/>
                <c:pt idx="0">
                  <c:v>1994</c:v>
                </c:pt>
                <c:pt idx="1">
                  <c:v>1995</c:v>
                </c:pt>
                <c:pt idx="2">
                  <c:v>1996</c:v>
                </c:pt>
                <c:pt idx="3">
                  <c:v>1997</c:v>
                </c:pt>
                <c:pt idx="4">
                  <c:v>1998</c:v>
                </c:pt>
                <c:pt idx="5">
                  <c:v>1999</c:v>
                </c:pt>
                <c:pt idx="6">
                  <c:v>2000</c:v>
                </c:pt>
                <c:pt idx="7">
                  <c:v>2001</c:v>
                </c:pt>
                <c:pt idx="8">
                  <c:v>2002</c:v>
                </c:pt>
                <c:pt idx="9">
                  <c:v>2003</c:v>
                </c:pt>
                <c:pt idx="10">
                  <c:v>2004</c:v>
                </c:pt>
                <c:pt idx="11">
                  <c:v>2005</c:v>
                </c:pt>
                <c:pt idx="12">
                  <c:v>2006</c:v>
                </c:pt>
                <c:pt idx="13">
                  <c:v>2007</c:v>
                </c:pt>
                <c:pt idx="14">
                  <c:v>2008</c:v>
                </c:pt>
                <c:pt idx="15">
                  <c:v>2009</c:v>
                </c:pt>
                <c:pt idx="16">
                  <c:v>2010</c:v>
                </c:pt>
                <c:pt idx="17">
                  <c:v>2011</c:v>
                </c:pt>
              </c:numCache>
            </c:numRef>
          </c:cat>
          <c:val>
            <c:numRef>
              <c:f>Sheet1!$B$8:$S$8</c:f>
              <c:numCache>
                <c:formatCode>General</c:formatCode>
                <c:ptCount val="18"/>
                <c:pt idx="0">
                  <c:v>21.1</c:v>
                </c:pt>
                <c:pt idx="1">
                  <c:v>20.100000000000001</c:v>
                </c:pt>
                <c:pt idx="2">
                  <c:v>20.399999999999999</c:v>
                </c:pt>
                <c:pt idx="3">
                  <c:v>20.9</c:v>
                </c:pt>
                <c:pt idx="4">
                  <c:v>21.4</c:v>
                </c:pt>
                <c:pt idx="5">
                  <c:v>21.9</c:v>
                </c:pt>
                <c:pt idx="6">
                  <c:v>25.5</c:v>
                </c:pt>
                <c:pt idx="7">
                  <c:v>25.5</c:v>
                </c:pt>
                <c:pt idx="8">
                  <c:v>30.1</c:v>
                </c:pt>
                <c:pt idx="9">
                  <c:v>31</c:v>
                </c:pt>
                <c:pt idx="10">
                  <c:v>28.8</c:v>
                </c:pt>
                <c:pt idx="11">
                  <c:v>24.7</c:v>
                </c:pt>
                <c:pt idx="12">
                  <c:v>27.6</c:v>
                </c:pt>
                <c:pt idx="13">
                  <c:v>28.1</c:v>
                </c:pt>
                <c:pt idx="14">
                  <c:v>28.4</c:v>
                </c:pt>
                <c:pt idx="15">
                  <c:v>28.4</c:v>
                </c:pt>
                <c:pt idx="16">
                  <c:v>29.5</c:v>
                </c:pt>
                <c:pt idx="17">
                  <c:v>30.3</c:v>
                </c:pt>
              </c:numCache>
            </c:numRef>
          </c:val>
        </c:ser>
        <c:marker val="1"/>
        <c:axId val="136894336"/>
        <c:axId val="141918976"/>
      </c:lineChart>
      <c:catAx>
        <c:axId val="136894336"/>
        <c:scaling>
          <c:orientation val="minMax"/>
        </c:scaling>
        <c:axPos val="b"/>
        <c:numFmt formatCode="General" sourceLinked="1"/>
        <c:majorTickMark val="none"/>
        <c:tickLblPos val="nextTo"/>
        <c:txPr>
          <a:bodyPr/>
          <a:lstStyle/>
          <a:p>
            <a:pPr>
              <a:defRPr lang="en-US"/>
            </a:pPr>
            <a:endParaRPr lang="th-TH"/>
          </a:p>
        </c:txPr>
        <c:crossAx val="141918976"/>
        <c:crosses val="autoZero"/>
        <c:auto val="1"/>
        <c:lblAlgn val="ctr"/>
        <c:lblOffset val="100"/>
      </c:catAx>
      <c:valAx>
        <c:axId val="141918976"/>
        <c:scaling>
          <c:orientation val="minMax"/>
        </c:scaling>
        <c:axPos val="l"/>
        <c:majorGridlines/>
        <c:title>
          <c:tx>
            <c:rich>
              <a:bodyPr/>
              <a:lstStyle/>
              <a:p>
                <a:pPr>
                  <a:defRPr lang="en-US"/>
                </a:pPr>
                <a:r>
                  <a:rPr lang="en-US"/>
                  <a:t>percent to GDP</a:t>
                </a:r>
              </a:p>
            </c:rich>
          </c:tx>
          <c:layout/>
        </c:title>
        <c:numFmt formatCode="General" sourceLinked="1"/>
        <c:majorTickMark val="none"/>
        <c:tickLblPos val="nextTo"/>
        <c:txPr>
          <a:bodyPr/>
          <a:lstStyle/>
          <a:p>
            <a:pPr>
              <a:defRPr lang="en-US"/>
            </a:pPr>
            <a:endParaRPr lang="th-TH"/>
          </a:p>
        </c:txPr>
        <c:crossAx val="136894336"/>
        <c:crosses val="autoZero"/>
        <c:crossBetween val="between"/>
      </c:valAx>
    </c:plotArea>
    <c:legend>
      <c:legendPos val="r"/>
      <c:layout/>
      <c:txPr>
        <a:bodyPr/>
        <a:lstStyle/>
        <a:p>
          <a:pPr>
            <a:defRPr lang="en-US"/>
          </a:pPr>
          <a:endParaRPr lang="th-TH"/>
        </a:p>
      </c:txPr>
    </c:legend>
    <c:plotVisOnly val="1"/>
    <c:dispBlanksAs val="gap"/>
  </c:chart>
  <c:externalData r:id="rId1"/>
</c:chartSpace>
</file>

<file path=ppt/charts/chart12.xml><?xml version="1.0" encoding="utf-8"?>
<c:chartSpace xmlns:c="http://schemas.openxmlformats.org/drawingml/2006/chart" xmlns:a="http://schemas.openxmlformats.org/drawingml/2006/main" xmlns:r="http://schemas.openxmlformats.org/officeDocument/2006/relationships">
  <c:date1904 val="1"/>
  <c:lang val="th-TH"/>
  <c:chart>
    <c:title>
      <c:tx>
        <c:rich>
          <a:bodyPr/>
          <a:lstStyle/>
          <a:p>
            <a:pPr>
              <a:defRPr lang="en-US"/>
            </a:pPr>
            <a:r>
              <a:rPr lang="en-US"/>
              <a:t>SET and Housing Booms</a:t>
            </a:r>
          </a:p>
        </c:rich>
      </c:tx>
      <c:layout/>
    </c:title>
    <c:plotArea>
      <c:layout/>
      <c:lineChart>
        <c:grouping val="standard"/>
        <c:ser>
          <c:idx val="1"/>
          <c:order val="1"/>
          <c:tx>
            <c:strRef>
              <c:f>'Data for analysis'!$C$4</c:f>
              <c:strCache>
                <c:ptCount val="1"/>
                <c:pt idx="0">
                  <c:v>Permitted Areas for Residential Construction Permitted</c:v>
                </c:pt>
              </c:strCache>
            </c:strRef>
          </c:tx>
          <c:marker>
            <c:symbol val="none"/>
          </c:marker>
          <c:trendline>
            <c:spPr>
              <a:ln w="22225"/>
            </c:spPr>
            <c:trendlineType val="movingAvg"/>
            <c:period val="12"/>
          </c:trendline>
          <c:cat>
            <c:numRef>
              <c:f>'Data for analysis'!$A$5:$A$287</c:f>
              <c:numCache>
                <c:formatCode>B1mmm\-yy</c:formatCode>
                <c:ptCount val="283"/>
                <c:pt idx="0">
                  <c:v>32874</c:v>
                </c:pt>
                <c:pt idx="1">
                  <c:v>32905</c:v>
                </c:pt>
                <c:pt idx="2">
                  <c:v>32933</c:v>
                </c:pt>
                <c:pt idx="3">
                  <c:v>32964</c:v>
                </c:pt>
                <c:pt idx="4">
                  <c:v>32994</c:v>
                </c:pt>
                <c:pt idx="5">
                  <c:v>33025</c:v>
                </c:pt>
                <c:pt idx="6">
                  <c:v>33055</c:v>
                </c:pt>
                <c:pt idx="7">
                  <c:v>33086</c:v>
                </c:pt>
                <c:pt idx="8">
                  <c:v>33117</c:v>
                </c:pt>
                <c:pt idx="9">
                  <c:v>33147</c:v>
                </c:pt>
                <c:pt idx="10">
                  <c:v>33178</c:v>
                </c:pt>
                <c:pt idx="11">
                  <c:v>33208</c:v>
                </c:pt>
                <c:pt idx="12">
                  <c:v>33239</c:v>
                </c:pt>
                <c:pt idx="13">
                  <c:v>33270</c:v>
                </c:pt>
                <c:pt idx="14">
                  <c:v>33298</c:v>
                </c:pt>
                <c:pt idx="15">
                  <c:v>33329</c:v>
                </c:pt>
                <c:pt idx="16">
                  <c:v>33359</c:v>
                </c:pt>
                <c:pt idx="17">
                  <c:v>33390</c:v>
                </c:pt>
                <c:pt idx="18">
                  <c:v>33420</c:v>
                </c:pt>
                <c:pt idx="19">
                  <c:v>33451</c:v>
                </c:pt>
                <c:pt idx="20">
                  <c:v>33482</c:v>
                </c:pt>
                <c:pt idx="21">
                  <c:v>33512</c:v>
                </c:pt>
                <c:pt idx="22">
                  <c:v>33543</c:v>
                </c:pt>
                <c:pt idx="23">
                  <c:v>33573</c:v>
                </c:pt>
                <c:pt idx="24">
                  <c:v>33604</c:v>
                </c:pt>
                <c:pt idx="25">
                  <c:v>33635</c:v>
                </c:pt>
                <c:pt idx="26">
                  <c:v>33664</c:v>
                </c:pt>
                <c:pt idx="27">
                  <c:v>33695</c:v>
                </c:pt>
                <c:pt idx="28">
                  <c:v>33725</c:v>
                </c:pt>
                <c:pt idx="29">
                  <c:v>33756</c:v>
                </c:pt>
                <c:pt idx="30">
                  <c:v>33786</c:v>
                </c:pt>
                <c:pt idx="31">
                  <c:v>33817</c:v>
                </c:pt>
                <c:pt idx="32">
                  <c:v>33848</c:v>
                </c:pt>
                <c:pt idx="33">
                  <c:v>33878</c:v>
                </c:pt>
                <c:pt idx="34">
                  <c:v>33909</c:v>
                </c:pt>
                <c:pt idx="35">
                  <c:v>33939</c:v>
                </c:pt>
                <c:pt idx="36">
                  <c:v>33970</c:v>
                </c:pt>
                <c:pt idx="37">
                  <c:v>34001</c:v>
                </c:pt>
                <c:pt idx="38">
                  <c:v>34029</c:v>
                </c:pt>
                <c:pt idx="39">
                  <c:v>34060</c:v>
                </c:pt>
                <c:pt idx="40">
                  <c:v>34090</c:v>
                </c:pt>
                <c:pt idx="41">
                  <c:v>34121</c:v>
                </c:pt>
                <c:pt idx="42">
                  <c:v>34151</c:v>
                </c:pt>
                <c:pt idx="43">
                  <c:v>34182</c:v>
                </c:pt>
                <c:pt idx="44">
                  <c:v>34213</c:v>
                </c:pt>
                <c:pt idx="45">
                  <c:v>34243</c:v>
                </c:pt>
                <c:pt idx="46">
                  <c:v>34274</c:v>
                </c:pt>
                <c:pt idx="47">
                  <c:v>34304</c:v>
                </c:pt>
                <c:pt idx="48">
                  <c:v>34335</c:v>
                </c:pt>
                <c:pt idx="49">
                  <c:v>34366</c:v>
                </c:pt>
                <c:pt idx="50">
                  <c:v>34394</c:v>
                </c:pt>
                <c:pt idx="51">
                  <c:v>34425</c:v>
                </c:pt>
                <c:pt idx="52">
                  <c:v>34455</c:v>
                </c:pt>
                <c:pt idx="53">
                  <c:v>34486</c:v>
                </c:pt>
                <c:pt idx="54">
                  <c:v>34516</c:v>
                </c:pt>
                <c:pt idx="55">
                  <c:v>34547</c:v>
                </c:pt>
                <c:pt idx="56">
                  <c:v>34578</c:v>
                </c:pt>
                <c:pt idx="57">
                  <c:v>34608</c:v>
                </c:pt>
                <c:pt idx="58">
                  <c:v>34639</c:v>
                </c:pt>
                <c:pt idx="59">
                  <c:v>34669</c:v>
                </c:pt>
                <c:pt idx="60">
                  <c:v>34700</c:v>
                </c:pt>
                <c:pt idx="61">
                  <c:v>34731</c:v>
                </c:pt>
                <c:pt idx="62">
                  <c:v>34759</c:v>
                </c:pt>
                <c:pt idx="63">
                  <c:v>34790</c:v>
                </c:pt>
                <c:pt idx="64">
                  <c:v>34820</c:v>
                </c:pt>
                <c:pt idx="65">
                  <c:v>34851</c:v>
                </c:pt>
                <c:pt idx="66">
                  <c:v>34881</c:v>
                </c:pt>
                <c:pt idx="67">
                  <c:v>34912</c:v>
                </c:pt>
                <c:pt idx="68">
                  <c:v>34943</c:v>
                </c:pt>
                <c:pt idx="69">
                  <c:v>34973</c:v>
                </c:pt>
                <c:pt idx="70">
                  <c:v>35004</c:v>
                </c:pt>
                <c:pt idx="71">
                  <c:v>35034</c:v>
                </c:pt>
                <c:pt idx="72">
                  <c:v>35065</c:v>
                </c:pt>
                <c:pt idx="73">
                  <c:v>35096</c:v>
                </c:pt>
                <c:pt idx="74">
                  <c:v>35125</c:v>
                </c:pt>
                <c:pt idx="75">
                  <c:v>35156</c:v>
                </c:pt>
                <c:pt idx="76">
                  <c:v>35186</c:v>
                </c:pt>
                <c:pt idx="77">
                  <c:v>35217</c:v>
                </c:pt>
                <c:pt idx="78">
                  <c:v>35247</c:v>
                </c:pt>
                <c:pt idx="79">
                  <c:v>35278</c:v>
                </c:pt>
                <c:pt idx="80">
                  <c:v>35309</c:v>
                </c:pt>
                <c:pt idx="81">
                  <c:v>35339</c:v>
                </c:pt>
                <c:pt idx="82">
                  <c:v>35370</c:v>
                </c:pt>
                <c:pt idx="83">
                  <c:v>35400</c:v>
                </c:pt>
                <c:pt idx="84">
                  <c:v>35431</c:v>
                </c:pt>
                <c:pt idx="85">
                  <c:v>35462</c:v>
                </c:pt>
                <c:pt idx="86">
                  <c:v>35490</c:v>
                </c:pt>
                <c:pt idx="87">
                  <c:v>35521</c:v>
                </c:pt>
                <c:pt idx="88">
                  <c:v>35551</c:v>
                </c:pt>
                <c:pt idx="89">
                  <c:v>35582</c:v>
                </c:pt>
                <c:pt idx="90">
                  <c:v>35612</c:v>
                </c:pt>
                <c:pt idx="91">
                  <c:v>35643</c:v>
                </c:pt>
                <c:pt idx="92">
                  <c:v>35674</c:v>
                </c:pt>
                <c:pt idx="93">
                  <c:v>35704</c:v>
                </c:pt>
                <c:pt idx="94">
                  <c:v>35735</c:v>
                </c:pt>
                <c:pt idx="95">
                  <c:v>35765</c:v>
                </c:pt>
                <c:pt idx="96">
                  <c:v>35796</c:v>
                </c:pt>
                <c:pt idx="97">
                  <c:v>35827</c:v>
                </c:pt>
                <c:pt idx="98">
                  <c:v>35855</c:v>
                </c:pt>
                <c:pt idx="99">
                  <c:v>35886</c:v>
                </c:pt>
                <c:pt idx="100">
                  <c:v>35916</c:v>
                </c:pt>
                <c:pt idx="101">
                  <c:v>35947</c:v>
                </c:pt>
                <c:pt idx="102">
                  <c:v>35977</c:v>
                </c:pt>
                <c:pt idx="103">
                  <c:v>36008</c:v>
                </c:pt>
                <c:pt idx="104">
                  <c:v>36039</c:v>
                </c:pt>
                <c:pt idx="105">
                  <c:v>36069</c:v>
                </c:pt>
                <c:pt idx="106">
                  <c:v>36100</c:v>
                </c:pt>
                <c:pt idx="107">
                  <c:v>36130</c:v>
                </c:pt>
                <c:pt idx="108">
                  <c:v>36161</c:v>
                </c:pt>
                <c:pt idx="109">
                  <c:v>36192</c:v>
                </c:pt>
                <c:pt idx="110">
                  <c:v>36220</c:v>
                </c:pt>
                <c:pt idx="111">
                  <c:v>36251</c:v>
                </c:pt>
                <c:pt idx="112">
                  <c:v>36281</c:v>
                </c:pt>
                <c:pt idx="113">
                  <c:v>36312</c:v>
                </c:pt>
                <c:pt idx="114">
                  <c:v>36342</c:v>
                </c:pt>
                <c:pt idx="115">
                  <c:v>36373</c:v>
                </c:pt>
                <c:pt idx="116">
                  <c:v>36404</c:v>
                </c:pt>
                <c:pt idx="117">
                  <c:v>36434</c:v>
                </c:pt>
                <c:pt idx="118">
                  <c:v>36465</c:v>
                </c:pt>
                <c:pt idx="119">
                  <c:v>36495</c:v>
                </c:pt>
                <c:pt idx="120">
                  <c:v>36526</c:v>
                </c:pt>
                <c:pt idx="121">
                  <c:v>36557</c:v>
                </c:pt>
                <c:pt idx="122">
                  <c:v>36586</c:v>
                </c:pt>
                <c:pt idx="123">
                  <c:v>36617</c:v>
                </c:pt>
                <c:pt idx="124">
                  <c:v>36647</c:v>
                </c:pt>
                <c:pt idx="125">
                  <c:v>36678</c:v>
                </c:pt>
                <c:pt idx="126">
                  <c:v>36708</c:v>
                </c:pt>
                <c:pt idx="127">
                  <c:v>36739</c:v>
                </c:pt>
                <c:pt idx="128">
                  <c:v>36770</c:v>
                </c:pt>
                <c:pt idx="129">
                  <c:v>36800</c:v>
                </c:pt>
                <c:pt idx="130">
                  <c:v>36831</c:v>
                </c:pt>
                <c:pt idx="131">
                  <c:v>36861</c:v>
                </c:pt>
                <c:pt idx="132">
                  <c:v>36892</c:v>
                </c:pt>
                <c:pt idx="133">
                  <c:v>36923</c:v>
                </c:pt>
                <c:pt idx="134">
                  <c:v>36951</c:v>
                </c:pt>
                <c:pt idx="135">
                  <c:v>36982</c:v>
                </c:pt>
                <c:pt idx="136">
                  <c:v>37012</c:v>
                </c:pt>
                <c:pt idx="137">
                  <c:v>37043</c:v>
                </c:pt>
                <c:pt idx="138">
                  <c:v>37073</c:v>
                </c:pt>
                <c:pt idx="139">
                  <c:v>37104</c:v>
                </c:pt>
                <c:pt idx="140">
                  <c:v>37135</c:v>
                </c:pt>
                <c:pt idx="141">
                  <c:v>37165</c:v>
                </c:pt>
                <c:pt idx="142">
                  <c:v>37196</c:v>
                </c:pt>
                <c:pt idx="143">
                  <c:v>37226</c:v>
                </c:pt>
                <c:pt idx="144">
                  <c:v>37257</c:v>
                </c:pt>
                <c:pt idx="145">
                  <c:v>37288</c:v>
                </c:pt>
                <c:pt idx="146">
                  <c:v>37316</c:v>
                </c:pt>
                <c:pt idx="147">
                  <c:v>37347</c:v>
                </c:pt>
                <c:pt idx="148">
                  <c:v>37377</c:v>
                </c:pt>
                <c:pt idx="149">
                  <c:v>37408</c:v>
                </c:pt>
                <c:pt idx="150">
                  <c:v>37438</c:v>
                </c:pt>
                <c:pt idx="151">
                  <c:v>37469</c:v>
                </c:pt>
                <c:pt idx="152">
                  <c:v>37500</c:v>
                </c:pt>
                <c:pt idx="153">
                  <c:v>37530</c:v>
                </c:pt>
                <c:pt idx="154">
                  <c:v>37561</c:v>
                </c:pt>
                <c:pt idx="155">
                  <c:v>37591</c:v>
                </c:pt>
                <c:pt idx="156">
                  <c:v>37622</c:v>
                </c:pt>
                <c:pt idx="157">
                  <c:v>37653</c:v>
                </c:pt>
                <c:pt idx="158">
                  <c:v>37681</c:v>
                </c:pt>
                <c:pt idx="159">
                  <c:v>37712</c:v>
                </c:pt>
                <c:pt idx="160">
                  <c:v>37742</c:v>
                </c:pt>
                <c:pt idx="161">
                  <c:v>37773</c:v>
                </c:pt>
                <c:pt idx="162">
                  <c:v>37803</c:v>
                </c:pt>
                <c:pt idx="163">
                  <c:v>37834</c:v>
                </c:pt>
                <c:pt idx="164">
                  <c:v>37865</c:v>
                </c:pt>
                <c:pt idx="165">
                  <c:v>37895</c:v>
                </c:pt>
                <c:pt idx="166">
                  <c:v>37926</c:v>
                </c:pt>
                <c:pt idx="167">
                  <c:v>37956</c:v>
                </c:pt>
                <c:pt idx="168">
                  <c:v>37987</c:v>
                </c:pt>
                <c:pt idx="169">
                  <c:v>38018</c:v>
                </c:pt>
                <c:pt idx="170">
                  <c:v>38047</c:v>
                </c:pt>
                <c:pt idx="171">
                  <c:v>38078</c:v>
                </c:pt>
                <c:pt idx="172">
                  <c:v>38108</c:v>
                </c:pt>
                <c:pt idx="173">
                  <c:v>38139</c:v>
                </c:pt>
                <c:pt idx="174">
                  <c:v>38169</c:v>
                </c:pt>
                <c:pt idx="175">
                  <c:v>38200</c:v>
                </c:pt>
                <c:pt idx="176">
                  <c:v>38231</c:v>
                </c:pt>
                <c:pt idx="177">
                  <c:v>38261</c:v>
                </c:pt>
                <c:pt idx="178">
                  <c:v>38292</c:v>
                </c:pt>
                <c:pt idx="179">
                  <c:v>38322</c:v>
                </c:pt>
                <c:pt idx="180">
                  <c:v>38353</c:v>
                </c:pt>
                <c:pt idx="181">
                  <c:v>38384</c:v>
                </c:pt>
                <c:pt idx="182">
                  <c:v>38412</c:v>
                </c:pt>
                <c:pt idx="183">
                  <c:v>38443</c:v>
                </c:pt>
                <c:pt idx="184">
                  <c:v>38473</c:v>
                </c:pt>
                <c:pt idx="185">
                  <c:v>38504</c:v>
                </c:pt>
                <c:pt idx="186">
                  <c:v>38534</c:v>
                </c:pt>
                <c:pt idx="187">
                  <c:v>38565</c:v>
                </c:pt>
                <c:pt idx="188">
                  <c:v>38596</c:v>
                </c:pt>
                <c:pt idx="189">
                  <c:v>38626</c:v>
                </c:pt>
                <c:pt idx="190">
                  <c:v>38657</c:v>
                </c:pt>
                <c:pt idx="191">
                  <c:v>38687</c:v>
                </c:pt>
                <c:pt idx="192">
                  <c:v>38718</c:v>
                </c:pt>
                <c:pt idx="193">
                  <c:v>38749</c:v>
                </c:pt>
                <c:pt idx="194">
                  <c:v>38777</c:v>
                </c:pt>
                <c:pt idx="195">
                  <c:v>38808</c:v>
                </c:pt>
                <c:pt idx="196">
                  <c:v>38838</c:v>
                </c:pt>
                <c:pt idx="197">
                  <c:v>38869</c:v>
                </c:pt>
                <c:pt idx="198">
                  <c:v>38899</c:v>
                </c:pt>
                <c:pt idx="199">
                  <c:v>38930</c:v>
                </c:pt>
                <c:pt idx="200">
                  <c:v>38961</c:v>
                </c:pt>
                <c:pt idx="201">
                  <c:v>38991</c:v>
                </c:pt>
                <c:pt idx="202">
                  <c:v>39022</c:v>
                </c:pt>
                <c:pt idx="203">
                  <c:v>39052</c:v>
                </c:pt>
                <c:pt idx="204">
                  <c:v>39083</c:v>
                </c:pt>
                <c:pt idx="205">
                  <c:v>39114</c:v>
                </c:pt>
                <c:pt idx="206">
                  <c:v>39142</c:v>
                </c:pt>
                <c:pt idx="207">
                  <c:v>39173</c:v>
                </c:pt>
                <c:pt idx="208">
                  <c:v>39203</c:v>
                </c:pt>
                <c:pt idx="209">
                  <c:v>39234</c:v>
                </c:pt>
                <c:pt idx="210">
                  <c:v>39264</c:v>
                </c:pt>
                <c:pt idx="211">
                  <c:v>39295</c:v>
                </c:pt>
                <c:pt idx="212">
                  <c:v>39326</c:v>
                </c:pt>
                <c:pt idx="213">
                  <c:v>39356</c:v>
                </c:pt>
                <c:pt idx="214">
                  <c:v>39387</c:v>
                </c:pt>
                <c:pt idx="215">
                  <c:v>39417</c:v>
                </c:pt>
                <c:pt idx="216">
                  <c:v>39448</c:v>
                </c:pt>
                <c:pt idx="217">
                  <c:v>39479</c:v>
                </c:pt>
                <c:pt idx="218">
                  <c:v>39508</c:v>
                </c:pt>
                <c:pt idx="219">
                  <c:v>39539</c:v>
                </c:pt>
                <c:pt idx="220">
                  <c:v>39569</c:v>
                </c:pt>
                <c:pt idx="221">
                  <c:v>39600</c:v>
                </c:pt>
                <c:pt idx="222">
                  <c:v>39630</c:v>
                </c:pt>
                <c:pt idx="223">
                  <c:v>39661</c:v>
                </c:pt>
                <c:pt idx="224">
                  <c:v>39692</c:v>
                </c:pt>
                <c:pt idx="225">
                  <c:v>39722</c:v>
                </c:pt>
                <c:pt idx="226">
                  <c:v>39753</c:v>
                </c:pt>
                <c:pt idx="227">
                  <c:v>39783</c:v>
                </c:pt>
                <c:pt idx="228">
                  <c:v>39814</c:v>
                </c:pt>
                <c:pt idx="229">
                  <c:v>39845</c:v>
                </c:pt>
                <c:pt idx="230">
                  <c:v>39873</c:v>
                </c:pt>
                <c:pt idx="231">
                  <c:v>39904</c:v>
                </c:pt>
                <c:pt idx="232">
                  <c:v>39934</c:v>
                </c:pt>
                <c:pt idx="233">
                  <c:v>39965</c:v>
                </c:pt>
                <c:pt idx="234">
                  <c:v>39995</c:v>
                </c:pt>
                <c:pt idx="235">
                  <c:v>40026</c:v>
                </c:pt>
                <c:pt idx="236">
                  <c:v>40057</c:v>
                </c:pt>
                <c:pt idx="237">
                  <c:v>40087</c:v>
                </c:pt>
                <c:pt idx="238">
                  <c:v>40118</c:v>
                </c:pt>
                <c:pt idx="239">
                  <c:v>40148</c:v>
                </c:pt>
                <c:pt idx="240">
                  <c:v>40179</c:v>
                </c:pt>
                <c:pt idx="241">
                  <c:v>40210</c:v>
                </c:pt>
                <c:pt idx="242">
                  <c:v>40238</c:v>
                </c:pt>
                <c:pt idx="243">
                  <c:v>40269</c:v>
                </c:pt>
                <c:pt idx="244">
                  <c:v>40299</c:v>
                </c:pt>
                <c:pt idx="245">
                  <c:v>40330</c:v>
                </c:pt>
                <c:pt idx="246">
                  <c:v>40360</c:v>
                </c:pt>
                <c:pt idx="247">
                  <c:v>40391</c:v>
                </c:pt>
                <c:pt idx="248">
                  <c:v>40422</c:v>
                </c:pt>
                <c:pt idx="249">
                  <c:v>40452</c:v>
                </c:pt>
                <c:pt idx="250">
                  <c:v>40483</c:v>
                </c:pt>
                <c:pt idx="251">
                  <c:v>40513</c:v>
                </c:pt>
                <c:pt idx="252">
                  <c:v>40544</c:v>
                </c:pt>
                <c:pt idx="253">
                  <c:v>40575</c:v>
                </c:pt>
                <c:pt idx="254">
                  <c:v>40603</c:v>
                </c:pt>
                <c:pt idx="255">
                  <c:v>40634</c:v>
                </c:pt>
                <c:pt idx="256">
                  <c:v>40664</c:v>
                </c:pt>
                <c:pt idx="257">
                  <c:v>40695</c:v>
                </c:pt>
                <c:pt idx="258">
                  <c:v>40725</c:v>
                </c:pt>
                <c:pt idx="259">
                  <c:v>40756</c:v>
                </c:pt>
                <c:pt idx="260">
                  <c:v>40787</c:v>
                </c:pt>
                <c:pt idx="261">
                  <c:v>40817</c:v>
                </c:pt>
                <c:pt idx="262">
                  <c:v>40848</c:v>
                </c:pt>
                <c:pt idx="263">
                  <c:v>40878</c:v>
                </c:pt>
                <c:pt idx="264">
                  <c:v>40909</c:v>
                </c:pt>
                <c:pt idx="265">
                  <c:v>40940</c:v>
                </c:pt>
                <c:pt idx="266">
                  <c:v>40969</c:v>
                </c:pt>
                <c:pt idx="267">
                  <c:v>41000</c:v>
                </c:pt>
                <c:pt idx="268">
                  <c:v>41030</c:v>
                </c:pt>
                <c:pt idx="269">
                  <c:v>41061</c:v>
                </c:pt>
                <c:pt idx="270">
                  <c:v>41091</c:v>
                </c:pt>
                <c:pt idx="271">
                  <c:v>41122</c:v>
                </c:pt>
                <c:pt idx="272">
                  <c:v>41153</c:v>
                </c:pt>
                <c:pt idx="273">
                  <c:v>41183</c:v>
                </c:pt>
                <c:pt idx="274">
                  <c:v>41214</c:v>
                </c:pt>
                <c:pt idx="275">
                  <c:v>41244</c:v>
                </c:pt>
                <c:pt idx="276">
                  <c:v>41275</c:v>
                </c:pt>
                <c:pt idx="277">
                  <c:v>41306</c:v>
                </c:pt>
                <c:pt idx="278">
                  <c:v>41334</c:v>
                </c:pt>
                <c:pt idx="279">
                  <c:v>41365</c:v>
                </c:pt>
                <c:pt idx="280">
                  <c:v>41395</c:v>
                </c:pt>
                <c:pt idx="281">
                  <c:v>41426</c:v>
                </c:pt>
                <c:pt idx="282">
                  <c:v>41456</c:v>
                </c:pt>
              </c:numCache>
            </c:numRef>
          </c:cat>
          <c:val>
            <c:numRef>
              <c:f>'Data for analysis'!$C$5:$C$287</c:f>
              <c:numCache>
                <c:formatCode>General</c:formatCode>
                <c:ptCount val="283"/>
                <c:pt idx="0">
                  <c:v>1228.9531899999999</c:v>
                </c:pt>
                <c:pt idx="1">
                  <c:v>1874.2722999999999</c:v>
                </c:pt>
                <c:pt idx="2">
                  <c:v>1621.6675</c:v>
                </c:pt>
                <c:pt idx="3">
                  <c:v>1758.54</c:v>
                </c:pt>
                <c:pt idx="4">
                  <c:v>1599.4815000000001</c:v>
                </c:pt>
                <c:pt idx="5">
                  <c:v>1450.1442699999998</c:v>
                </c:pt>
                <c:pt idx="6">
                  <c:v>1706.5182</c:v>
                </c:pt>
                <c:pt idx="7">
                  <c:v>2427.0135000000028</c:v>
                </c:pt>
                <c:pt idx="8">
                  <c:v>1989.8150000000001</c:v>
                </c:pt>
                <c:pt idx="9">
                  <c:v>1414.4173000000001</c:v>
                </c:pt>
                <c:pt idx="10">
                  <c:v>2065.3637400000002</c:v>
                </c:pt>
                <c:pt idx="11">
                  <c:v>1188.9513999999999</c:v>
                </c:pt>
                <c:pt idx="12">
                  <c:v>1430.2157200000001</c:v>
                </c:pt>
                <c:pt idx="13">
                  <c:v>1725.5803799999999</c:v>
                </c:pt>
                <c:pt idx="14">
                  <c:v>1534.73738</c:v>
                </c:pt>
                <c:pt idx="15">
                  <c:v>1842.29793</c:v>
                </c:pt>
                <c:pt idx="16">
                  <c:v>1363.3702899999998</c:v>
                </c:pt>
                <c:pt idx="17">
                  <c:v>1762.0504699999999</c:v>
                </c:pt>
                <c:pt idx="18">
                  <c:v>1967.5619799999999</c:v>
                </c:pt>
                <c:pt idx="19">
                  <c:v>1464.6342499999985</c:v>
                </c:pt>
                <c:pt idx="20">
                  <c:v>1980.3637199999998</c:v>
                </c:pt>
                <c:pt idx="21">
                  <c:v>1457.9714299999998</c:v>
                </c:pt>
                <c:pt idx="22">
                  <c:v>1989.2818399999999</c:v>
                </c:pt>
                <c:pt idx="23">
                  <c:v>1358.0453</c:v>
                </c:pt>
                <c:pt idx="24">
                  <c:v>1612.3947999999998</c:v>
                </c:pt>
                <c:pt idx="25">
                  <c:v>1396.0940499999986</c:v>
                </c:pt>
                <c:pt idx="26">
                  <c:v>1833.5834399999983</c:v>
                </c:pt>
                <c:pt idx="27">
                  <c:v>1696.16067</c:v>
                </c:pt>
                <c:pt idx="28">
                  <c:v>715.59345999999994</c:v>
                </c:pt>
                <c:pt idx="29">
                  <c:v>1367.98479</c:v>
                </c:pt>
                <c:pt idx="30">
                  <c:v>2477.3066399999998</c:v>
                </c:pt>
                <c:pt idx="31">
                  <c:v>903.62570999999991</c:v>
                </c:pt>
                <c:pt idx="32">
                  <c:v>1456.38645</c:v>
                </c:pt>
                <c:pt idx="33">
                  <c:v>1154.7331499999998</c:v>
                </c:pt>
                <c:pt idx="34">
                  <c:v>1278.8982799999999</c:v>
                </c:pt>
                <c:pt idx="35">
                  <c:v>2821.0471100000022</c:v>
                </c:pt>
                <c:pt idx="36">
                  <c:v>2030.3757000000001</c:v>
                </c:pt>
                <c:pt idx="37">
                  <c:v>1867.5250100000001</c:v>
                </c:pt>
                <c:pt idx="38">
                  <c:v>2642.2263499999967</c:v>
                </c:pt>
                <c:pt idx="39">
                  <c:v>1695.42497</c:v>
                </c:pt>
                <c:pt idx="40">
                  <c:v>1553.0120999999999</c:v>
                </c:pt>
                <c:pt idx="41">
                  <c:v>1595.3058000000001</c:v>
                </c:pt>
                <c:pt idx="42">
                  <c:v>1919.7387000000001</c:v>
                </c:pt>
                <c:pt idx="43">
                  <c:v>1437.5755800000011</c:v>
                </c:pt>
                <c:pt idx="44">
                  <c:v>1303.2757500000014</c:v>
                </c:pt>
                <c:pt idx="45">
                  <c:v>1852.7316800000001</c:v>
                </c:pt>
                <c:pt idx="46">
                  <c:v>1779.6478399999999</c:v>
                </c:pt>
                <c:pt idx="47">
                  <c:v>1773.6069399999999</c:v>
                </c:pt>
                <c:pt idx="48">
                  <c:v>1284.31762</c:v>
                </c:pt>
                <c:pt idx="49">
                  <c:v>1297.6228699999999</c:v>
                </c:pt>
                <c:pt idx="50">
                  <c:v>2101.7626899999955</c:v>
                </c:pt>
                <c:pt idx="51">
                  <c:v>1685.4472399999997</c:v>
                </c:pt>
                <c:pt idx="52">
                  <c:v>1953.79718</c:v>
                </c:pt>
                <c:pt idx="53">
                  <c:v>2170.1785499999987</c:v>
                </c:pt>
                <c:pt idx="54">
                  <c:v>1901.6212599999997</c:v>
                </c:pt>
                <c:pt idx="55">
                  <c:v>2401.3812900000012</c:v>
                </c:pt>
                <c:pt idx="56">
                  <c:v>1898.7426499999999</c:v>
                </c:pt>
                <c:pt idx="57">
                  <c:v>3550.0069499999963</c:v>
                </c:pt>
                <c:pt idx="58">
                  <c:v>2360.00414</c:v>
                </c:pt>
                <c:pt idx="59">
                  <c:v>1758.8213899999998</c:v>
                </c:pt>
                <c:pt idx="60">
                  <c:v>1690.6570299999998</c:v>
                </c:pt>
                <c:pt idx="61">
                  <c:v>1354.6926199999998</c:v>
                </c:pt>
                <c:pt idx="62">
                  <c:v>2375.4238100000002</c:v>
                </c:pt>
                <c:pt idx="63">
                  <c:v>1818.00946</c:v>
                </c:pt>
                <c:pt idx="64">
                  <c:v>1986.6511199999998</c:v>
                </c:pt>
                <c:pt idx="65">
                  <c:v>2037.5613199999998</c:v>
                </c:pt>
                <c:pt idx="66">
                  <c:v>2061.2073999999998</c:v>
                </c:pt>
                <c:pt idx="67">
                  <c:v>1819.1873999999998</c:v>
                </c:pt>
                <c:pt idx="68">
                  <c:v>1660.22774</c:v>
                </c:pt>
                <c:pt idx="69">
                  <c:v>1754.3361200000002</c:v>
                </c:pt>
                <c:pt idx="70">
                  <c:v>2220.8198400000001</c:v>
                </c:pt>
                <c:pt idx="71">
                  <c:v>2323.4528200000004</c:v>
                </c:pt>
                <c:pt idx="72">
                  <c:v>1159.002</c:v>
                </c:pt>
                <c:pt idx="73">
                  <c:v>1729.7249999999999</c:v>
                </c:pt>
                <c:pt idx="74">
                  <c:v>1705.9781</c:v>
                </c:pt>
                <c:pt idx="75">
                  <c:v>1376.3636999999999</c:v>
                </c:pt>
                <c:pt idx="76">
                  <c:v>1884.0917999999999</c:v>
                </c:pt>
                <c:pt idx="77">
                  <c:v>1229.2063000000001</c:v>
                </c:pt>
                <c:pt idx="78">
                  <c:v>1406.7795000000001</c:v>
                </c:pt>
                <c:pt idx="79">
                  <c:v>1355.6768999999999</c:v>
                </c:pt>
                <c:pt idx="80">
                  <c:v>1257.0980999999999</c:v>
                </c:pt>
                <c:pt idx="81">
                  <c:v>1380.6178</c:v>
                </c:pt>
                <c:pt idx="82">
                  <c:v>1078.9874</c:v>
                </c:pt>
                <c:pt idx="83">
                  <c:v>1029.9059000000011</c:v>
                </c:pt>
                <c:pt idx="84">
                  <c:v>1373.9413</c:v>
                </c:pt>
                <c:pt idx="85">
                  <c:v>1102.6739999999998</c:v>
                </c:pt>
                <c:pt idx="86">
                  <c:v>1183.1275600000001</c:v>
                </c:pt>
                <c:pt idx="87">
                  <c:v>1155.3510700000002</c:v>
                </c:pt>
                <c:pt idx="88">
                  <c:v>1115.2470000000001</c:v>
                </c:pt>
                <c:pt idx="89">
                  <c:v>1060.9471000000001</c:v>
                </c:pt>
                <c:pt idx="90">
                  <c:v>966.74919999999997</c:v>
                </c:pt>
                <c:pt idx="91">
                  <c:v>837.66109999999946</c:v>
                </c:pt>
                <c:pt idx="92">
                  <c:v>866.03708999999947</c:v>
                </c:pt>
                <c:pt idx="93">
                  <c:v>749.54199999999946</c:v>
                </c:pt>
                <c:pt idx="94">
                  <c:v>618.76139999999998</c:v>
                </c:pt>
                <c:pt idx="95">
                  <c:v>516.04730000000006</c:v>
                </c:pt>
                <c:pt idx="96">
                  <c:v>732.09309999999994</c:v>
                </c:pt>
                <c:pt idx="97">
                  <c:v>407.22299999999967</c:v>
                </c:pt>
                <c:pt idx="98">
                  <c:v>391.70299999999969</c:v>
                </c:pt>
                <c:pt idx="99">
                  <c:v>378.66559999999993</c:v>
                </c:pt>
                <c:pt idx="100">
                  <c:v>348.4</c:v>
                </c:pt>
                <c:pt idx="101">
                  <c:v>374.57159999999953</c:v>
                </c:pt>
                <c:pt idx="102">
                  <c:v>310.47819999999939</c:v>
                </c:pt>
                <c:pt idx="103">
                  <c:v>363.07559999999955</c:v>
                </c:pt>
                <c:pt idx="104">
                  <c:v>412.9828</c:v>
                </c:pt>
                <c:pt idx="105">
                  <c:v>236.76770000000002</c:v>
                </c:pt>
                <c:pt idx="106">
                  <c:v>339.45659999999936</c:v>
                </c:pt>
                <c:pt idx="107">
                  <c:v>273.5446000000004</c:v>
                </c:pt>
                <c:pt idx="108">
                  <c:v>250.1772</c:v>
                </c:pt>
                <c:pt idx="109">
                  <c:v>240.99460000000002</c:v>
                </c:pt>
                <c:pt idx="110">
                  <c:v>333.97929999999963</c:v>
                </c:pt>
                <c:pt idx="111">
                  <c:v>260.6087</c:v>
                </c:pt>
                <c:pt idx="112">
                  <c:v>247.13389999999998</c:v>
                </c:pt>
                <c:pt idx="113">
                  <c:v>327.46049999999968</c:v>
                </c:pt>
                <c:pt idx="114">
                  <c:v>411.71229999999969</c:v>
                </c:pt>
                <c:pt idx="115">
                  <c:v>308.5625</c:v>
                </c:pt>
                <c:pt idx="116">
                  <c:v>360.76049999999969</c:v>
                </c:pt>
                <c:pt idx="117">
                  <c:v>378.39949999999999</c:v>
                </c:pt>
                <c:pt idx="118">
                  <c:v>378.6687</c:v>
                </c:pt>
                <c:pt idx="119">
                  <c:v>307.0899</c:v>
                </c:pt>
                <c:pt idx="120">
                  <c:v>278.94171999999935</c:v>
                </c:pt>
                <c:pt idx="121">
                  <c:v>382.24129000000005</c:v>
                </c:pt>
                <c:pt idx="122">
                  <c:v>463.34669000000008</c:v>
                </c:pt>
                <c:pt idx="123">
                  <c:v>340.82417000000004</c:v>
                </c:pt>
                <c:pt idx="124">
                  <c:v>387.02684999999963</c:v>
                </c:pt>
                <c:pt idx="125">
                  <c:v>417.72240000000005</c:v>
                </c:pt>
                <c:pt idx="126">
                  <c:v>380.11119999999949</c:v>
                </c:pt>
                <c:pt idx="127">
                  <c:v>408.34429999999998</c:v>
                </c:pt>
                <c:pt idx="128">
                  <c:v>546.06184999999948</c:v>
                </c:pt>
                <c:pt idx="129">
                  <c:v>497.71168999999969</c:v>
                </c:pt>
                <c:pt idx="130">
                  <c:v>450.35111999999936</c:v>
                </c:pt>
                <c:pt idx="131">
                  <c:v>333.52822999999961</c:v>
                </c:pt>
                <c:pt idx="132">
                  <c:v>317.83999999999969</c:v>
                </c:pt>
                <c:pt idx="133">
                  <c:v>444.53</c:v>
                </c:pt>
                <c:pt idx="134">
                  <c:v>507.06</c:v>
                </c:pt>
                <c:pt idx="135">
                  <c:v>385.8</c:v>
                </c:pt>
                <c:pt idx="136">
                  <c:v>557.28000000000054</c:v>
                </c:pt>
                <c:pt idx="137">
                  <c:v>610.97</c:v>
                </c:pt>
                <c:pt idx="138">
                  <c:v>538.98</c:v>
                </c:pt>
                <c:pt idx="139">
                  <c:v>660.16</c:v>
                </c:pt>
                <c:pt idx="140">
                  <c:v>548.28000000000054</c:v>
                </c:pt>
                <c:pt idx="141">
                  <c:v>650.37</c:v>
                </c:pt>
                <c:pt idx="142">
                  <c:v>585.37</c:v>
                </c:pt>
                <c:pt idx="143">
                  <c:v>586.62</c:v>
                </c:pt>
                <c:pt idx="144">
                  <c:v>603.20000000000005</c:v>
                </c:pt>
                <c:pt idx="145">
                  <c:v>615.29000000000053</c:v>
                </c:pt>
                <c:pt idx="146">
                  <c:v>1104.94</c:v>
                </c:pt>
                <c:pt idx="147">
                  <c:v>757.05</c:v>
                </c:pt>
                <c:pt idx="148">
                  <c:v>811.33999999999946</c:v>
                </c:pt>
                <c:pt idx="149">
                  <c:v>809.87</c:v>
                </c:pt>
                <c:pt idx="150">
                  <c:v>783.33999999999946</c:v>
                </c:pt>
                <c:pt idx="151">
                  <c:v>788.6</c:v>
                </c:pt>
                <c:pt idx="152">
                  <c:v>1085.45</c:v>
                </c:pt>
                <c:pt idx="153">
                  <c:v>1018.51</c:v>
                </c:pt>
                <c:pt idx="154">
                  <c:v>976.2</c:v>
                </c:pt>
                <c:pt idx="155">
                  <c:v>861.17000000000053</c:v>
                </c:pt>
                <c:pt idx="156">
                  <c:v>788.91</c:v>
                </c:pt>
                <c:pt idx="157">
                  <c:v>819.99</c:v>
                </c:pt>
                <c:pt idx="158">
                  <c:v>1020.98</c:v>
                </c:pt>
                <c:pt idx="159">
                  <c:v>945.41</c:v>
                </c:pt>
                <c:pt idx="160">
                  <c:v>957</c:v>
                </c:pt>
                <c:pt idx="161">
                  <c:v>1030.29</c:v>
                </c:pt>
                <c:pt idx="162">
                  <c:v>1004.22</c:v>
                </c:pt>
                <c:pt idx="163">
                  <c:v>1088.23</c:v>
                </c:pt>
                <c:pt idx="164">
                  <c:v>1147.6499999999999</c:v>
                </c:pt>
                <c:pt idx="165">
                  <c:v>1369.86</c:v>
                </c:pt>
                <c:pt idx="166">
                  <c:v>1279.8599999999999</c:v>
                </c:pt>
                <c:pt idx="167">
                  <c:v>1753.3</c:v>
                </c:pt>
                <c:pt idx="168">
                  <c:v>1077.03</c:v>
                </c:pt>
                <c:pt idx="169">
                  <c:v>1195.6199999999999</c:v>
                </c:pt>
                <c:pt idx="170">
                  <c:v>1236.6899999999998</c:v>
                </c:pt>
                <c:pt idx="171">
                  <c:v>1238.8599999999999</c:v>
                </c:pt>
                <c:pt idx="172">
                  <c:v>1335.72</c:v>
                </c:pt>
                <c:pt idx="173">
                  <c:v>1400.6399999999999</c:v>
                </c:pt>
                <c:pt idx="174">
                  <c:v>1526.34</c:v>
                </c:pt>
                <c:pt idx="175">
                  <c:v>1362.09</c:v>
                </c:pt>
                <c:pt idx="176">
                  <c:v>1319.36</c:v>
                </c:pt>
                <c:pt idx="177">
                  <c:v>1589.02</c:v>
                </c:pt>
                <c:pt idx="178">
                  <c:v>1462.81</c:v>
                </c:pt>
                <c:pt idx="179">
                  <c:v>1366.82</c:v>
                </c:pt>
                <c:pt idx="180">
                  <c:v>1080.6899999999998</c:v>
                </c:pt>
                <c:pt idx="181">
                  <c:v>1158.97</c:v>
                </c:pt>
                <c:pt idx="182">
                  <c:v>1204.8599999999999</c:v>
                </c:pt>
                <c:pt idx="183">
                  <c:v>915.87</c:v>
                </c:pt>
                <c:pt idx="184">
                  <c:v>1089.79</c:v>
                </c:pt>
                <c:pt idx="185">
                  <c:v>1379.41</c:v>
                </c:pt>
                <c:pt idx="186">
                  <c:v>1195.57</c:v>
                </c:pt>
                <c:pt idx="187">
                  <c:v>1287.8899999999999</c:v>
                </c:pt>
                <c:pt idx="188">
                  <c:v>1352.59</c:v>
                </c:pt>
                <c:pt idx="189">
                  <c:v>1195.42</c:v>
                </c:pt>
                <c:pt idx="190">
                  <c:v>1418.04</c:v>
                </c:pt>
                <c:pt idx="191">
                  <c:v>1168.45</c:v>
                </c:pt>
                <c:pt idx="192" formatCode="#,##0.00_);\(#,##0.00\)">
                  <c:v>883.57</c:v>
                </c:pt>
                <c:pt idx="193" formatCode="#,##0.00_);\(#,##0.00\)">
                  <c:v>923.98</c:v>
                </c:pt>
                <c:pt idx="194" formatCode="#,##0.00_);\(#,##0.00\)">
                  <c:v>1644.37</c:v>
                </c:pt>
                <c:pt idx="195" formatCode="#,##0.00_);\(#,##0.00\)">
                  <c:v>1181.24</c:v>
                </c:pt>
                <c:pt idx="196" formatCode="#,##0.00_);\(#,##0.00\)">
                  <c:v>1826.42</c:v>
                </c:pt>
                <c:pt idx="197" formatCode="#,##0.00_);\(#,##0.00\)">
                  <c:v>1031.6399999999999</c:v>
                </c:pt>
                <c:pt idx="198" formatCode="#,##0.00_);\(#,##0.00\)">
                  <c:v>853.24</c:v>
                </c:pt>
                <c:pt idx="199" formatCode="#,##0.00_);\(#,##0.00\)">
                  <c:v>1192.78</c:v>
                </c:pt>
                <c:pt idx="200" formatCode="#,##0.00_);\(#,##0.00\)">
                  <c:v>1080.1899999999998</c:v>
                </c:pt>
                <c:pt idx="201" formatCode="#,##0.00_);\(#,##0.00\)">
                  <c:v>931.83999999999946</c:v>
                </c:pt>
                <c:pt idx="202" formatCode="#,##0.00_);\(#,##0.00\)">
                  <c:v>1329.1799999999998</c:v>
                </c:pt>
                <c:pt idx="203" formatCode="#,##0.00_);\(#,##0.00\)">
                  <c:v>816.33999999999946</c:v>
                </c:pt>
                <c:pt idx="204" formatCode="#,##0.00_);\(#,##0.00\)">
                  <c:v>730.57</c:v>
                </c:pt>
                <c:pt idx="205" formatCode="#,##0.00_);\(#,##0.00\)">
                  <c:v>902.84999999999934</c:v>
                </c:pt>
                <c:pt idx="206" formatCode="#,##0.00_);\(#,##0.00\)">
                  <c:v>1135.6499999999999</c:v>
                </c:pt>
                <c:pt idx="207" formatCode="#,##0.00_);\(#,##0.00\)">
                  <c:v>1514.6</c:v>
                </c:pt>
                <c:pt idx="208" formatCode="#,##0.00_);\(#,##0.00\)">
                  <c:v>1006.72</c:v>
                </c:pt>
                <c:pt idx="209" formatCode="#,##0.00_);\(#,##0.00\)">
                  <c:v>952.91</c:v>
                </c:pt>
                <c:pt idx="210" formatCode="#,##0.00_);\(#,##0.00\)">
                  <c:v>853.05</c:v>
                </c:pt>
                <c:pt idx="211" formatCode="#,##0.00_);\(#,##0.00\)">
                  <c:v>1285.93</c:v>
                </c:pt>
                <c:pt idx="212" formatCode="#,##0.00_);\(#,##0.00\)">
                  <c:v>1100.6899999999998</c:v>
                </c:pt>
                <c:pt idx="213" formatCode="#,##0.00_);\(#,##0.00\)">
                  <c:v>931.52</c:v>
                </c:pt>
                <c:pt idx="214" formatCode="#,##0.00_);\(#,##0.00\)">
                  <c:v>1481.06</c:v>
                </c:pt>
                <c:pt idx="215" formatCode="#,##0.00_);\(#,##0.00\)">
                  <c:v>1020.9</c:v>
                </c:pt>
                <c:pt idx="216" formatCode="#,##0.00_);\(#,##0.00\)">
                  <c:v>727.1</c:v>
                </c:pt>
                <c:pt idx="217" formatCode="#,##0.00_);\(#,##0.00\)">
                  <c:v>1193.29</c:v>
                </c:pt>
                <c:pt idx="218" formatCode="#,##0.00_);\(#,##0.00\)">
                  <c:v>1011.66</c:v>
                </c:pt>
                <c:pt idx="219" formatCode="#,##0.00_);\(#,##0.00\)">
                  <c:v>1064.3699999999999</c:v>
                </c:pt>
                <c:pt idx="220" formatCode="#,##0.00_);\(#,##0.00\)">
                  <c:v>821.91</c:v>
                </c:pt>
                <c:pt idx="221" formatCode="#,##0.00_);\(#,##0.00\)">
                  <c:v>968.22</c:v>
                </c:pt>
                <c:pt idx="222" formatCode="#,##0.00_);\(#,##0.00\)">
                  <c:v>948.27000000000055</c:v>
                </c:pt>
                <c:pt idx="223" formatCode="#,##0.00_);\(#,##0.00\)">
                  <c:v>959.54</c:v>
                </c:pt>
                <c:pt idx="224" formatCode="#,##0.00_);\(#,##0.00\)">
                  <c:v>1478.33</c:v>
                </c:pt>
                <c:pt idx="225" formatCode="#,##0.00_);\(#,##0.00\)">
                  <c:v>1118.31</c:v>
                </c:pt>
                <c:pt idx="226" formatCode="#,##0.00_);\(#,##0.00\)">
                  <c:v>1181.43</c:v>
                </c:pt>
                <c:pt idx="227" formatCode="#,##0.00_);\(#,##0.00\)">
                  <c:v>1070.6299999999999</c:v>
                </c:pt>
                <c:pt idx="228" formatCode="#,##0.00_);\(#,##0.00\)">
                  <c:v>637.66999999999996</c:v>
                </c:pt>
                <c:pt idx="229" formatCode="#,##0.00_);\(#,##0.00\)">
                  <c:v>783.4</c:v>
                </c:pt>
                <c:pt idx="230" formatCode="#,##0.00_);\(#,##0.00\)">
                  <c:v>1008.75</c:v>
                </c:pt>
                <c:pt idx="231" formatCode="#,##0.00_);\(#,##0.00\)">
                  <c:v>653.28000000000054</c:v>
                </c:pt>
                <c:pt idx="232" formatCode="#,##0.00_);\(#,##0.00\)">
                  <c:v>751.54</c:v>
                </c:pt>
                <c:pt idx="233" formatCode="#,##0.00_);\(#,##0.00\)">
                  <c:v>976.1</c:v>
                </c:pt>
                <c:pt idx="234" formatCode="#,##0.00_);\(#,##0.00\)">
                  <c:v>945.03</c:v>
                </c:pt>
                <c:pt idx="235" formatCode="#,##0.00_);\(#,##0.00\)">
                  <c:v>891.93</c:v>
                </c:pt>
                <c:pt idx="236" formatCode="#,##0.00_);\(#,##0.00\)">
                  <c:v>883.5</c:v>
                </c:pt>
                <c:pt idx="237" formatCode="#,##0.00_);\(#,##0.00\)">
                  <c:v>1058.6399999999999</c:v>
                </c:pt>
                <c:pt idx="238" formatCode="#,##0.00_);\(#,##0.00\)">
                  <c:v>1095.3899999999999</c:v>
                </c:pt>
                <c:pt idx="239" formatCode="#,##0.00_);\(#,##0.00\)">
                  <c:v>1298.79</c:v>
                </c:pt>
                <c:pt idx="240" formatCode="#,##0.00_);\(#,##0.00\)">
                  <c:v>846.75</c:v>
                </c:pt>
                <c:pt idx="241" formatCode="#,##0.00_);\(#,##0.00\)">
                  <c:v>1090.45</c:v>
                </c:pt>
                <c:pt idx="242" formatCode="#,##0.00_);\(#,##0.00\)">
                  <c:v>1352</c:v>
                </c:pt>
                <c:pt idx="243" formatCode="#,##0.00_);\(#,##0.00\)">
                  <c:v>890.1</c:v>
                </c:pt>
                <c:pt idx="244" formatCode="#,##0.00_);\(#,##0.00\)">
                  <c:v>746.28000000000054</c:v>
                </c:pt>
                <c:pt idx="245" formatCode="#,##0.00_);\(#,##0.00\)">
                  <c:v>1180.0899999999999</c:v>
                </c:pt>
                <c:pt idx="246" formatCode="#,##0.00_);\(#,##0.00\)">
                  <c:v>1078.96</c:v>
                </c:pt>
                <c:pt idx="247" formatCode="#,##0.00_);\(#,##0.00\)">
                  <c:v>917.97</c:v>
                </c:pt>
                <c:pt idx="248" formatCode="#,##0.00_);\(#,##0.00\)">
                  <c:v>1472.8</c:v>
                </c:pt>
                <c:pt idx="249" formatCode="#,##0.00_);\(#,##0.00\)">
                  <c:v>890.24</c:v>
                </c:pt>
                <c:pt idx="250" formatCode="#,##0.00_);\(#,##0.00\)">
                  <c:v>949.05</c:v>
                </c:pt>
                <c:pt idx="251" formatCode="#,##0.00_);\(#,##0.00\)">
                  <c:v>1074.73</c:v>
                </c:pt>
                <c:pt idx="252" formatCode="#,##0.00_);\(#,##0.00\)">
                  <c:v>1261.99</c:v>
                </c:pt>
                <c:pt idx="253" formatCode="#,##0.00_);\(#,##0.00\)">
                  <c:v>2057.77</c:v>
                </c:pt>
                <c:pt idx="254" formatCode="#,##0.00_);\(#,##0.00\)">
                  <c:v>1392.84</c:v>
                </c:pt>
                <c:pt idx="255" formatCode="#,##0.00_);\(#,##0.00\)">
                  <c:v>1066.6699999999998</c:v>
                </c:pt>
                <c:pt idx="256" formatCode="#,##0.00_);\(#,##0.00\)">
                  <c:v>1076.46</c:v>
                </c:pt>
                <c:pt idx="257" formatCode="#,##0.00_);\(#,##0.00\)">
                  <c:v>1336.41</c:v>
                </c:pt>
                <c:pt idx="258" formatCode="#,##0.00_);\(#,##0.00\)">
                  <c:v>1473.1499999999999</c:v>
                </c:pt>
                <c:pt idx="259" formatCode="#,##0.00_);\(#,##0.00\)">
                  <c:v>1323.9</c:v>
                </c:pt>
                <c:pt idx="260" formatCode="#,##0.00_);\(#,##0.00\)">
                  <c:v>1841.8899999999999</c:v>
                </c:pt>
                <c:pt idx="261" formatCode="#,##0.00_);\(#,##0.00\)">
                  <c:v>981.73</c:v>
                </c:pt>
                <c:pt idx="262" formatCode="#,##0.00_);\(#,##0.00\)">
                  <c:v>938.69</c:v>
                </c:pt>
                <c:pt idx="263" formatCode="#,##0.00_);\(#,##0.00\)">
                  <c:v>1231.07</c:v>
                </c:pt>
                <c:pt idx="264" formatCode="#,##0.00_);\(#,##0.00\)">
                  <c:v>872.58</c:v>
                </c:pt>
                <c:pt idx="265" formatCode="#,##0.00_);\(#,##0.00\)">
                  <c:v>1195.75</c:v>
                </c:pt>
                <c:pt idx="266" formatCode="#,##0.00_);\(#,##0.00\)">
                  <c:v>1405.25</c:v>
                </c:pt>
                <c:pt idx="267" formatCode="#,##0.00_);\(#,##0.00\)">
                  <c:v>975.35999999999933</c:v>
                </c:pt>
                <c:pt idx="268" formatCode="#,##0.00_);\(#,##0.00\)">
                  <c:v>1338.79</c:v>
                </c:pt>
                <c:pt idx="269" formatCode="#,##0.00_);\(#,##0.00\)">
                  <c:v>1638.23</c:v>
                </c:pt>
                <c:pt idx="270" formatCode="#,##0.00_);\(#,##0.00\)">
                  <c:v>1715.57</c:v>
                </c:pt>
                <c:pt idx="271" formatCode="#,##0.00_);\(#,##0.00\)">
                  <c:v>1536.45</c:v>
                </c:pt>
                <c:pt idx="272" formatCode="#,##0.00_);\(#,##0.00\)">
                  <c:v>1402.08</c:v>
                </c:pt>
                <c:pt idx="273" formatCode="#,##0.00_);\(#,##0.00\)">
                  <c:v>1636.34</c:v>
                </c:pt>
                <c:pt idx="274" formatCode="#,##0.00_);\(#,##0.00\)">
                  <c:v>1393.28</c:v>
                </c:pt>
                <c:pt idx="275" formatCode="#,##0.00_);\(#,##0.00\)">
                  <c:v>1418.73</c:v>
                </c:pt>
                <c:pt idx="276" formatCode="#,##0.00_);\(#,##0.00\)">
                  <c:v>1384.9</c:v>
                </c:pt>
                <c:pt idx="277" formatCode="#,##0.00_);\(#,##0.00\)">
                  <c:v>1319.94</c:v>
                </c:pt>
                <c:pt idx="278" formatCode="#,##0.00_);\(#,##0.00\)">
                  <c:v>1447.99</c:v>
                </c:pt>
                <c:pt idx="279" formatCode="#,##0.00_);\(#,##0.00\)">
                  <c:v>1324.94</c:v>
                </c:pt>
                <c:pt idx="280" formatCode="#,##0.00_);\(#,##0.00\)">
                  <c:v>1685.12</c:v>
                </c:pt>
                <c:pt idx="281" formatCode="#,##0.00_);\(#,##0.00\)">
                  <c:v>1683.1699999999998</c:v>
                </c:pt>
                <c:pt idx="282" formatCode="#,##0.00_);\(#,##0.00\)">
                  <c:v>1443.55</c:v>
                </c:pt>
              </c:numCache>
            </c:numRef>
          </c:val>
        </c:ser>
        <c:marker val="1"/>
        <c:axId val="115442048"/>
        <c:axId val="123199872"/>
      </c:lineChart>
      <c:lineChart>
        <c:grouping val="standard"/>
        <c:ser>
          <c:idx val="0"/>
          <c:order val="0"/>
          <c:tx>
            <c:strRef>
              <c:f>'Data for analysis'!$B$4</c:f>
              <c:strCache>
                <c:ptCount val="1"/>
                <c:pt idx="0">
                  <c:v>SET Index</c:v>
                </c:pt>
              </c:strCache>
            </c:strRef>
          </c:tx>
          <c:spPr>
            <a:ln w="41275" cmpd="dbl"/>
          </c:spPr>
          <c:marker>
            <c:symbol val="none"/>
          </c:marker>
          <c:cat>
            <c:numRef>
              <c:f>'Data for analysis'!$A$5:$A$287</c:f>
              <c:numCache>
                <c:formatCode>B1mmm\-yy</c:formatCode>
                <c:ptCount val="283"/>
                <c:pt idx="0">
                  <c:v>32874</c:v>
                </c:pt>
                <c:pt idx="1">
                  <c:v>32905</c:v>
                </c:pt>
                <c:pt idx="2">
                  <c:v>32933</c:v>
                </c:pt>
                <c:pt idx="3">
                  <c:v>32964</c:v>
                </c:pt>
                <c:pt idx="4">
                  <c:v>32994</c:v>
                </c:pt>
                <c:pt idx="5">
                  <c:v>33025</c:v>
                </c:pt>
                <c:pt idx="6">
                  <c:v>33055</c:v>
                </c:pt>
                <c:pt idx="7">
                  <c:v>33086</c:v>
                </c:pt>
                <c:pt idx="8">
                  <c:v>33117</c:v>
                </c:pt>
                <c:pt idx="9">
                  <c:v>33147</c:v>
                </c:pt>
                <c:pt idx="10">
                  <c:v>33178</c:v>
                </c:pt>
                <c:pt idx="11">
                  <c:v>33208</c:v>
                </c:pt>
                <c:pt idx="12">
                  <c:v>33239</c:v>
                </c:pt>
                <c:pt idx="13">
                  <c:v>33270</c:v>
                </c:pt>
                <c:pt idx="14">
                  <c:v>33298</c:v>
                </c:pt>
                <c:pt idx="15">
                  <c:v>33329</c:v>
                </c:pt>
                <c:pt idx="16">
                  <c:v>33359</c:v>
                </c:pt>
                <c:pt idx="17">
                  <c:v>33390</c:v>
                </c:pt>
                <c:pt idx="18">
                  <c:v>33420</c:v>
                </c:pt>
                <c:pt idx="19">
                  <c:v>33451</c:v>
                </c:pt>
                <c:pt idx="20">
                  <c:v>33482</c:v>
                </c:pt>
                <c:pt idx="21">
                  <c:v>33512</c:v>
                </c:pt>
                <c:pt idx="22">
                  <c:v>33543</c:v>
                </c:pt>
                <c:pt idx="23">
                  <c:v>33573</c:v>
                </c:pt>
                <c:pt idx="24">
                  <c:v>33604</c:v>
                </c:pt>
                <c:pt idx="25">
                  <c:v>33635</c:v>
                </c:pt>
                <c:pt idx="26">
                  <c:v>33664</c:v>
                </c:pt>
                <c:pt idx="27">
                  <c:v>33695</c:v>
                </c:pt>
                <c:pt idx="28">
                  <c:v>33725</c:v>
                </c:pt>
                <c:pt idx="29">
                  <c:v>33756</c:v>
                </c:pt>
                <c:pt idx="30">
                  <c:v>33786</c:v>
                </c:pt>
                <c:pt idx="31">
                  <c:v>33817</c:v>
                </c:pt>
                <c:pt idx="32">
                  <c:v>33848</c:v>
                </c:pt>
                <c:pt idx="33">
                  <c:v>33878</c:v>
                </c:pt>
                <c:pt idx="34">
                  <c:v>33909</c:v>
                </c:pt>
                <c:pt idx="35">
                  <c:v>33939</c:v>
                </c:pt>
                <c:pt idx="36">
                  <c:v>33970</c:v>
                </c:pt>
                <c:pt idx="37">
                  <c:v>34001</c:v>
                </c:pt>
                <c:pt idx="38">
                  <c:v>34029</c:v>
                </c:pt>
                <c:pt idx="39">
                  <c:v>34060</c:v>
                </c:pt>
                <c:pt idx="40">
                  <c:v>34090</c:v>
                </c:pt>
                <c:pt idx="41">
                  <c:v>34121</c:v>
                </c:pt>
                <c:pt idx="42">
                  <c:v>34151</c:v>
                </c:pt>
                <c:pt idx="43">
                  <c:v>34182</c:v>
                </c:pt>
                <c:pt idx="44">
                  <c:v>34213</c:v>
                </c:pt>
                <c:pt idx="45">
                  <c:v>34243</c:v>
                </c:pt>
                <c:pt idx="46">
                  <c:v>34274</c:v>
                </c:pt>
                <c:pt idx="47">
                  <c:v>34304</c:v>
                </c:pt>
                <c:pt idx="48">
                  <c:v>34335</c:v>
                </c:pt>
                <c:pt idx="49">
                  <c:v>34366</c:v>
                </c:pt>
                <c:pt idx="50">
                  <c:v>34394</c:v>
                </c:pt>
                <c:pt idx="51">
                  <c:v>34425</c:v>
                </c:pt>
                <c:pt idx="52">
                  <c:v>34455</c:v>
                </c:pt>
                <c:pt idx="53">
                  <c:v>34486</c:v>
                </c:pt>
                <c:pt idx="54">
                  <c:v>34516</c:v>
                </c:pt>
                <c:pt idx="55">
                  <c:v>34547</c:v>
                </c:pt>
                <c:pt idx="56">
                  <c:v>34578</c:v>
                </c:pt>
                <c:pt idx="57">
                  <c:v>34608</c:v>
                </c:pt>
                <c:pt idx="58">
                  <c:v>34639</c:v>
                </c:pt>
                <c:pt idx="59">
                  <c:v>34669</c:v>
                </c:pt>
                <c:pt idx="60">
                  <c:v>34700</c:v>
                </c:pt>
                <c:pt idx="61">
                  <c:v>34731</c:v>
                </c:pt>
                <c:pt idx="62">
                  <c:v>34759</c:v>
                </c:pt>
                <c:pt idx="63">
                  <c:v>34790</c:v>
                </c:pt>
                <c:pt idx="64">
                  <c:v>34820</c:v>
                </c:pt>
                <c:pt idx="65">
                  <c:v>34851</c:v>
                </c:pt>
                <c:pt idx="66">
                  <c:v>34881</c:v>
                </c:pt>
                <c:pt idx="67">
                  <c:v>34912</c:v>
                </c:pt>
                <c:pt idx="68">
                  <c:v>34943</c:v>
                </c:pt>
                <c:pt idx="69">
                  <c:v>34973</c:v>
                </c:pt>
                <c:pt idx="70">
                  <c:v>35004</c:v>
                </c:pt>
                <c:pt idx="71">
                  <c:v>35034</c:v>
                </c:pt>
                <c:pt idx="72">
                  <c:v>35065</c:v>
                </c:pt>
                <c:pt idx="73">
                  <c:v>35096</c:v>
                </c:pt>
                <c:pt idx="74">
                  <c:v>35125</c:v>
                </c:pt>
                <c:pt idx="75">
                  <c:v>35156</c:v>
                </c:pt>
                <c:pt idx="76">
                  <c:v>35186</c:v>
                </c:pt>
                <c:pt idx="77">
                  <c:v>35217</c:v>
                </c:pt>
                <c:pt idx="78">
                  <c:v>35247</c:v>
                </c:pt>
                <c:pt idx="79">
                  <c:v>35278</c:v>
                </c:pt>
                <c:pt idx="80">
                  <c:v>35309</c:v>
                </c:pt>
                <c:pt idx="81">
                  <c:v>35339</c:v>
                </c:pt>
                <c:pt idx="82">
                  <c:v>35370</c:v>
                </c:pt>
                <c:pt idx="83">
                  <c:v>35400</c:v>
                </c:pt>
                <c:pt idx="84">
                  <c:v>35431</c:v>
                </c:pt>
                <c:pt idx="85">
                  <c:v>35462</c:v>
                </c:pt>
                <c:pt idx="86">
                  <c:v>35490</c:v>
                </c:pt>
                <c:pt idx="87">
                  <c:v>35521</c:v>
                </c:pt>
                <c:pt idx="88">
                  <c:v>35551</c:v>
                </c:pt>
                <c:pt idx="89">
                  <c:v>35582</c:v>
                </c:pt>
                <c:pt idx="90">
                  <c:v>35612</c:v>
                </c:pt>
                <c:pt idx="91">
                  <c:v>35643</c:v>
                </c:pt>
                <c:pt idx="92">
                  <c:v>35674</c:v>
                </c:pt>
                <c:pt idx="93">
                  <c:v>35704</c:v>
                </c:pt>
                <c:pt idx="94">
                  <c:v>35735</c:v>
                </c:pt>
                <c:pt idx="95">
                  <c:v>35765</c:v>
                </c:pt>
                <c:pt idx="96">
                  <c:v>35796</c:v>
                </c:pt>
                <c:pt idx="97">
                  <c:v>35827</c:v>
                </c:pt>
                <c:pt idx="98">
                  <c:v>35855</c:v>
                </c:pt>
                <c:pt idx="99">
                  <c:v>35886</c:v>
                </c:pt>
                <c:pt idx="100">
                  <c:v>35916</c:v>
                </c:pt>
                <c:pt idx="101">
                  <c:v>35947</c:v>
                </c:pt>
                <c:pt idx="102">
                  <c:v>35977</c:v>
                </c:pt>
                <c:pt idx="103">
                  <c:v>36008</c:v>
                </c:pt>
                <c:pt idx="104">
                  <c:v>36039</c:v>
                </c:pt>
                <c:pt idx="105">
                  <c:v>36069</c:v>
                </c:pt>
                <c:pt idx="106">
                  <c:v>36100</c:v>
                </c:pt>
                <c:pt idx="107">
                  <c:v>36130</c:v>
                </c:pt>
                <c:pt idx="108">
                  <c:v>36161</c:v>
                </c:pt>
                <c:pt idx="109">
                  <c:v>36192</c:v>
                </c:pt>
                <c:pt idx="110">
                  <c:v>36220</c:v>
                </c:pt>
                <c:pt idx="111">
                  <c:v>36251</c:v>
                </c:pt>
                <c:pt idx="112">
                  <c:v>36281</c:v>
                </c:pt>
                <c:pt idx="113">
                  <c:v>36312</c:v>
                </c:pt>
                <c:pt idx="114">
                  <c:v>36342</c:v>
                </c:pt>
                <c:pt idx="115">
                  <c:v>36373</c:v>
                </c:pt>
                <c:pt idx="116">
                  <c:v>36404</c:v>
                </c:pt>
                <c:pt idx="117">
                  <c:v>36434</c:v>
                </c:pt>
                <c:pt idx="118">
                  <c:v>36465</c:v>
                </c:pt>
                <c:pt idx="119">
                  <c:v>36495</c:v>
                </c:pt>
                <c:pt idx="120">
                  <c:v>36526</c:v>
                </c:pt>
                <c:pt idx="121">
                  <c:v>36557</c:v>
                </c:pt>
                <c:pt idx="122">
                  <c:v>36586</c:v>
                </c:pt>
                <c:pt idx="123">
                  <c:v>36617</c:v>
                </c:pt>
                <c:pt idx="124">
                  <c:v>36647</c:v>
                </c:pt>
                <c:pt idx="125">
                  <c:v>36678</c:v>
                </c:pt>
                <c:pt idx="126">
                  <c:v>36708</c:v>
                </c:pt>
                <c:pt idx="127">
                  <c:v>36739</c:v>
                </c:pt>
                <c:pt idx="128">
                  <c:v>36770</c:v>
                </c:pt>
                <c:pt idx="129">
                  <c:v>36800</c:v>
                </c:pt>
                <c:pt idx="130">
                  <c:v>36831</c:v>
                </c:pt>
                <c:pt idx="131">
                  <c:v>36861</c:v>
                </c:pt>
                <c:pt idx="132">
                  <c:v>36892</c:v>
                </c:pt>
                <c:pt idx="133">
                  <c:v>36923</c:v>
                </c:pt>
                <c:pt idx="134">
                  <c:v>36951</c:v>
                </c:pt>
                <c:pt idx="135">
                  <c:v>36982</c:v>
                </c:pt>
                <c:pt idx="136">
                  <c:v>37012</c:v>
                </c:pt>
                <c:pt idx="137">
                  <c:v>37043</c:v>
                </c:pt>
                <c:pt idx="138">
                  <c:v>37073</c:v>
                </c:pt>
                <c:pt idx="139">
                  <c:v>37104</c:v>
                </c:pt>
                <c:pt idx="140">
                  <c:v>37135</c:v>
                </c:pt>
                <c:pt idx="141">
                  <c:v>37165</c:v>
                </c:pt>
                <c:pt idx="142">
                  <c:v>37196</c:v>
                </c:pt>
                <c:pt idx="143">
                  <c:v>37226</c:v>
                </c:pt>
                <c:pt idx="144">
                  <c:v>37257</c:v>
                </c:pt>
                <c:pt idx="145">
                  <c:v>37288</c:v>
                </c:pt>
                <c:pt idx="146">
                  <c:v>37316</c:v>
                </c:pt>
                <c:pt idx="147">
                  <c:v>37347</c:v>
                </c:pt>
                <c:pt idx="148">
                  <c:v>37377</c:v>
                </c:pt>
                <c:pt idx="149">
                  <c:v>37408</c:v>
                </c:pt>
                <c:pt idx="150">
                  <c:v>37438</c:v>
                </c:pt>
                <c:pt idx="151">
                  <c:v>37469</c:v>
                </c:pt>
                <c:pt idx="152">
                  <c:v>37500</c:v>
                </c:pt>
                <c:pt idx="153">
                  <c:v>37530</c:v>
                </c:pt>
                <c:pt idx="154">
                  <c:v>37561</c:v>
                </c:pt>
                <c:pt idx="155">
                  <c:v>37591</c:v>
                </c:pt>
                <c:pt idx="156">
                  <c:v>37622</c:v>
                </c:pt>
                <c:pt idx="157">
                  <c:v>37653</c:v>
                </c:pt>
                <c:pt idx="158">
                  <c:v>37681</c:v>
                </c:pt>
                <c:pt idx="159">
                  <c:v>37712</c:v>
                </c:pt>
                <c:pt idx="160">
                  <c:v>37742</c:v>
                </c:pt>
                <c:pt idx="161">
                  <c:v>37773</c:v>
                </c:pt>
                <c:pt idx="162">
                  <c:v>37803</c:v>
                </c:pt>
                <c:pt idx="163">
                  <c:v>37834</c:v>
                </c:pt>
                <c:pt idx="164">
                  <c:v>37865</c:v>
                </c:pt>
                <c:pt idx="165">
                  <c:v>37895</c:v>
                </c:pt>
                <c:pt idx="166">
                  <c:v>37926</c:v>
                </c:pt>
                <c:pt idx="167">
                  <c:v>37956</c:v>
                </c:pt>
                <c:pt idx="168">
                  <c:v>37987</c:v>
                </c:pt>
                <c:pt idx="169">
                  <c:v>38018</c:v>
                </c:pt>
                <c:pt idx="170">
                  <c:v>38047</c:v>
                </c:pt>
                <c:pt idx="171">
                  <c:v>38078</c:v>
                </c:pt>
                <c:pt idx="172">
                  <c:v>38108</c:v>
                </c:pt>
                <c:pt idx="173">
                  <c:v>38139</c:v>
                </c:pt>
                <c:pt idx="174">
                  <c:v>38169</c:v>
                </c:pt>
                <c:pt idx="175">
                  <c:v>38200</c:v>
                </c:pt>
                <c:pt idx="176">
                  <c:v>38231</c:v>
                </c:pt>
                <c:pt idx="177">
                  <c:v>38261</c:v>
                </c:pt>
                <c:pt idx="178">
                  <c:v>38292</c:v>
                </c:pt>
                <c:pt idx="179">
                  <c:v>38322</c:v>
                </c:pt>
                <c:pt idx="180">
                  <c:v>38353</c:v>
                </c:pt>
                <c:pt idx="181">
                  <c:v>38384</c:v>
                </c:pt>
                <c:pt idx="182">
                  <c:v>38412</c:v>
                </c:pt>
                <c:pt idx="183">
                  <c:v>38443</c:v>
                </c:pt>
                <c:pt idx="184">
                  <c:v>38473</c:v>
                </c:pt>
                <c:pt idx="185">
                  <c:v>38504</c:v>
                </c:pt>
                <c:pt idx="186">
                  <c:v>38534</c:v>
                </c:pt>
                <c:pt idx="187">
                  <c:v>38565</c:v>
                </c:pt>
                <c:pt idx="188">
                  <c:v>38596</c:v>
                </c:pt>
                <c:pt idx="189">
                  <c:v>38626</c:v>
                </c:pt>
                <c:pt idx="190">
                  <c:v>38657</c:v>
                </c:pt>
                <c:pt idx="191">
                  <c:v>38687</c:v>
                </c:pt>
                <c:pt idx="192">
                  <c:v>38718</c:v>
                </c:pt>
                <c:pt idx="193">
                  <c:v>38749</c:v>
                </c:pt>
                <c:pt idx="194">
                  <c:v>38777</c:v>
                </c:pt>
                <c:pt idx="195">
                  <c:v>38808</c:v>
                </c:pt>
                <c:pt idx="196">
                  <c:v>38838</c:v>
                </c:pt>
                <c:pt idx="197">
                  <c:v>38869</c:v>
                </c:pt>
                <c:pt idx="198">
                  <c:v>38899</c:v>
                </c:pt>
                <c:pt idx="199">
                  <c:v>38930</c:v>
                </c:pt>
                <c:pt idx="200">
                  <c:v>38961</c:v>
                </c:pt>
                <c:pt idx="201">
                  <c:v>38991</c:v>
                </c:pt>
                <c:pt idx="202">
                  <c:v>39022</c:v>
                </c:pt>
                <c:pt idx="203">
                  <c:v>39052</c:v>
                </c:pt>
                <c:pt idx="204">
                  <c:v>39083</c:v>
                </c:pt>
                <c:pt idx="205">
                  <c:v>39114</c:v>
                </c:pt>
                <c:pt idx="206">
                  <c:v>39142</c:v>
                </c:pt>
                <c:pt idx="207">
                  <c:v>39173</c:v>
                </c:pt>
                <c:pt idx="208">
                  <c:v>39203</c:v>
                </c:pt>
                <c:pt idx="209">
                  <c:v>39234</c:v>
                </c:pt>
                <c:pt idx="210">
                  <c:v>39264</c:v>
                </c:pt>
                <c:pt idx="211">
                  <c:v>39295</c:v>
                </c:pt>
                <c:pt idx="212">
                  <c:v>39326</c:v>
                </c:pt>
                <c:pt idx="213">
                  <c:v>39356</c:v>
                </c:pt>
                <c:pt idx="214">
                  <c:v>39387</c:v>
                </c:pt>
                <c:pt idx="215">
                  <c:v>39417</c:v>
                </c:pt>
                <c:pt idx="216">
                  <c:v>39448</c:v>
                </c:pt>
                <c:pt idx="217">
                  <c:v>39479</c:v>
                </c:pt>
                <c:pt idx="218">
                  <c:v>39508</c:v>
                </c:pt>
                <c:pt idx="219">
                  <c:v>39539</c:v>
                </c:pt>
                <c:pt idx="220">
                  <c:v>39569</c:v>
                </c:pt>
                <c:pt idx="221">
                  <c:v>39600</c:v>
                </c:pt>
                <c:pt idx="222">
                  <c:v>39630</c:v>
                </c:pt>
                <c:pt idx="223">
                  <c:v>39661</c:v>
                </c:pt>
                <c:pt idx="224">
                  <c:v>39692</c:v>
                </c:pt>
                <c:pt idx="225">
                  <c:v>39722</c:v>
                </c:pt>
                <c:pt idx="226">
                  <c:v>39753</c:v>
                </c:pt>
                <c:pt idx="227">
                  <c:v>39783</c:v>
                </c:pt>
                <c:pt idx="228">
                  <c:v>39814</c:v>
                </c:pt>
                <c:pt idx="229">
                  <c:v>39845</c:v>
                </c:pt>
                <c:pt idx="230">
                  <c:v>39873</c:v>
                </c:pt>
                <c:pt idx="231">
                  <c:v>39904</c:v>
                </c:pt>
                <c:pt idx="232">
                  <c:v>39934</c:v>
                </c:pt>
                <c:pt idx="233">
                  <c:v>39965</c:v>
                </c:pt>
                <c:pt idx="234">
                  <c:v>39995</c:v>
                </c:pt>
                <c:pt idx="235">
                  <c:v>40026</c:v>
                </c:pt>
                <c:pt idx="236">
                  <c:v>40057</c:v>
                </c:pt>
                <c:pt idx="237">
                  <c:v>40087</c:v>
                </c:pt>
                <c:pt idx="238">
                  <c:v>40118</c:v>
                </c:pt>
                <c:pt idx="239">
                  <c:v>40148</c:v>
                </c:pt>
                <c:pt idx="240">
                  <c:v>40179</c:v>
                </c:pt>
                <c:pt idx="241">
                  <c:v>40210</c:v>
                </c:pt>
                <c:pt idx="242">
                  <c:v>40238</c:v>
                </c:pt>
                <c:pt idx="243">
                  <c:v>40269</c:v>
                </c:pt>
                <c:pt idx="244">
                  <c:v>40299</c:v>
                </c:pt>
                <c:pt idx="245">
                  <c:v>40330</c:v>
                </c:pt>
                <c:pt idx="246">
                  <c:v>40360</c:v>
                </c:pt>
                <c:pt idx="247">
                  <c:v>40391</c:v>
                </c:pt>
                <c:pt idx="248">
                  <c:v>40422</c:v>
                </c:pt>
                <c:pt idx="249">
                  <c:v>40452</c:v>
                </c:pt>
                <c:pt idx="250">
                  <c:v>40483</c:v>
                </c:pt>
                <c:pt idx="251">
                  <c:v>40513</c:v>
                </c:pt>
                <c:pt idx="252">
                  <c:v>40544</c:v>
                </c:pt>
                <c:pt idx="253">
                  <c:v>40575</c:v>
                </c:pt>
                <c:pt idx="254">
                  <c:v>40603</c:v>
                </c:pt>
                <c:pt idx="255">
                  <c:v>40634</c:v>
                </c:pt>
                <c:pt idx="256">
                  <c:v>40664</c:v>
                </c:pt>
                <c:pt idx="257">
                  <c:v>40695</c:v>
                </c:pt>
                <c:pt idx="258">
                  <c:v>40725</c:v>
                </c:pt>
                <c:pt idx="259">
                  <c:v>40756</c:v>
                </c:pt>
                <c:pt idx="260">
                  <c:v>40787</c:v>
                </c:pt>
                <c:pt idx="261">
                  <c:v>40817</c:v>
                </c:pt>
                <c:pt idx="262">
                  <c:v>40848</c:v>
                </c:pt>
                <c:pt idx="263">
                  <c:v>40878</c:v>
                </c:pt>
                <c:pt idx="264">
                  <c:v>40909</c:v>
                </c:pt>
                <c:pt idx="265">
                  <c:v>40940</c:v>
                </c:pt>
                <c:pt idx="266">
                  <c:v>40969</c:v>
                </c:pt>
                <c:pt idx="267">
                  <c:v>41000</c:v>
                </c:pt>
                <c:pt idx="268">
                  <c:v>41030</c:v>
                </c:pt>
                <c:pt idx="269">
                  <c:v>41061</c:v>
                </c:pt>
                <c:pt idx="270">
                  <c:v>41091</c:v>
                </c:pt>
                <c:pt idx="271">
                  <c:v>41122</c:v>
                </c:pt>
                <c:pt idx="272">
                  <c:v>41153</c:v>
                </c:pt>
                <c:pt idx="273">
                  <c:v>41183</c:v>
                </c:pt>
                <c:pt idx="274">
                  <c:v>41214</c:v>
                </c:pt>
                <c:pt idx="275">
                  <c:v>41244</c:v>
                </c:pt>
                <c:pt idx="276">
                  <c:v>41275</c:v>
                </c:pt>
                <c:pt idx="277">
                  <c:v>41306</c:v>
                </c:pt>
                <c:pt idx="278">
                  <c:v>41334</c:v>
                </c:pt>
                <c:pt idx="279">
                  <c:v>41365</c:v>
                </c:pt>
                <c:pt idx="280">
                  <c:v>41395</c:v>
                </c:pt>
                <c:pt idx="281">
                  <c:v>41426</c:v>
                </c:pt>
                <c:pt idx="282">
                  <c:v>41456</c:v>
                </c:pt>
              </c:numCache>
            </c:numRef>
          </c:cat>
          <c:val>
            <c:numRef>
              <c:f>'Data for analysis'!$B$5:$B$287</c:f>
              <c:numCache>
                <c:formatCode>General</c:formatCode>
                <c:ptCount val="283"/>
                <c:pt idx="0">
                  <c:v>853.72</c:v>
                </c:pt>
                <c:pt idx="1">
                  <c:v>813.67000000000053</c:v>
                </c:pt>
                <c:pt idx="2">
                  <c:v>851.53</c:v>
                </c:pt>
                <c:pt idx="3">
                  <c:v>855.97</c:v>
                </c:pt>
                <c:pt idx="4">
                  <c:v>1000.71</c:v>
                </c:pt>
                <c:pt idx="5">
                  <c:v>1060.22</c:v>
                </c:pt>
                <c:pt idx="6">
                  <c:v>1115.73</c:v>
                </c:pt>
                <c:pt idx="7">
                  <c:v>862.75</c:v>
                </c:pt>
                <c:pt idx="8">
                  <c:v>641.55999999999949</c:v>
                </c:pt>
                <c:pt idx="9">
                  <c:v>649.37</c:v>
                </c:pt>
                <c:pt idx="10">
                  <c:v>544.29999999999995</c:v>
                </c:pt>
                <c:pt idx="11">
                  <c:v>612.85999999999933</c:v>
                </c:pt>
                <c:pt idx="12">
                  <c:v>658.47</c:v>
                </c:pt>
                <c:pt idx="13">
                  <c:v>769.13</c:v>
                </c:pt>
                <c:pt idx="14">
                  <c:v>865.74</c:v>
                </c:pt>
                <c:pt idx="15">
                  <c:v>876.01</c:v>
                </c:pt>
                <c:pt idx="16">
                  <c:v>808.19</c:v>
                </c:pt>
                <c:pt idx="17">
                  <c:v>765.21</c:v>
                </c:pt>
                <c:pt idx="18">
                  <c:v>728.7</c:v>
                </c:pt>
                <c:pt idx="19">
                  <c:v>705.65</c:v>
                </c:pt>
                <c:pt idx="20">
                  <c:v>670.79000000000053</c:v>
                </c:pt>
                <c:pt idx="21">
                  <c:v>638.83999999999946</c:v>
                </c:pt>
                <c:pt idx="22">
                  <c:v>671.07</c:v>
                </c:pt>
                <c:pt idx="23">
                  <c:v>711.35999999999933</c:v>
                </c:pt>
                <c:pt idx="24">
                  <c:v>763.44999999999948</c:v>
                </c:pt>
                <c:pt idx="25">
                  <c:v>782.84999999999934</c:v>
                </c:pt>
                <c:pt idx="26">
                  <c:v>822.72</c:v>
                </c:pt>
                <c:pt idx="27">
                  <c:v>760.97</c:v>
                </c:pt>
                <c:pt idx="28">
                  <c:v>688.83999999999946</c:v>
                </c:pt>
                <c:pt idx="29">
                  <c:v>751.44999999999948</c:v>
                </c:pt>
                <c:pt idx="30">
                  <c:v>744.42</c:v>
                </c:pt>
                <c:pt idx="31">
                  <c:v>746.51</c:v>
                </c:pt>
                <c:pt idx="32">
                  <c:v>847</c:v>
                </c:pt>
                <c:pt idx="33">
                  <c:v>940.34999999999934</c:v>
                </c:pt>
                <c:pt idx="34">
                  <c:v>865.21</c:v>
                </c:pt>
                <c:pt idx="35">
                  <c:v>893.42</c:v>
                </c:pt>
                <c:pt idx="36">
                  <c:v>974.48</c:v>
                </c:pt>
                <c:pt idx="37">
                  <c:v>937.65</c:v>
                </c:pt>
                <c:pt idx="38">
                  <c:v>865.23</c:v>
                </c:pt>
                <c:pt idx="39">
                  <c:v>845.29000000000053</c:v>
                </c:pt>
                <c:pt idx="40">
                  <c:v>825.71</c:v>
                </c:pt>
                <c:pt idx="41">
                  <c:v>877.52</c:v>
                </c:pt>
                <c:pt idx="42">
                  <c:v>928.2</c:v>
                </c:pt>
                <c:pt idx="43">
                  <c:v>963.18000000000052</c:v>
                </c:pt>
                <c:pt idx="44">
                  <c:v>971.43999999999949</c:v>
                </c:pt>
                <c:pt idx="45">
                  <c:v>1260.9100000000001</c:v>
                </c:pt>
                <c:pt idx="46">
                  <c:v>1309.95</c:v>
                </c:pt>
                <c:pt idx="47">
                  <c:v>1682.85</c:v>
                </c:pt>
                <c:pt idx="48">
                  <c:v>1493.45</c:v>
                </c:pt>
                <c:pt idx="49">
                  <c:v>1372.93</c:v>
                </c:pt>
                <c:pt idx="50">
                  <c:v>1239.99</c:v>
                </c:pt>
                <c:pt idx="51">
                  <c:v>1266.6699999999998</c:v>
                </c:pt>
                <c:pt idx="52">
                  <c:v>1356.87</c:v>
                </c:pt>
                <c:pt idx="53">
                  <c:v>1273.3399999999999</c:v>
                </c:pt>
                <c:pt idx="54">
                  <c:v>1376.8799999999999</c:v>
                </c:pt>
                <c:pt idx="55">
                  <c:v>1524.83</c:v>
                </c:pt>
                <c:pt idx="56">
                  <c:v>1485.71</c:v>
                </c:pt>
                <c:pt idx="57">
                  <c:v>1528.83</c:v>
                </c:pt>
                <c:pt idx="58">
                  <c:v>1362.44</c:v>
                </c:pt>
                <c:pt idx="59">
                  <c:v>1360.09</c:v>
                </c:pt>
                <c:pt idx="60">
                  <c:v>1217.74</c:v>
                </c:pt>
                <c:pt idx="61">
                  <c:v>1288.47</c:v>
                </c:pt>
                <c:pt idx="62">
                  <c:v>1216.6799999999998</c:v>
                </c:pt>
                <c:pt idx="63">
                  <c:v>1208.6899999999998</c:v>
                </c:pt>
                <c:pt idx="64">
                  <c:v>1392.31</c:v>
                </c:pt>
                <c:pt idx="65">
                  <c:v>1394.77</c:v>
                </c:pt>
                <c:pt idx="66">
                  <c:v>1383.1</c:v>
                </c:pt>
                <c:pt idx="67">
                  <c:v>1314.9</c:v>
                </c:pt>
                <c:pt idx="68">
                  <c:v>1294.23</c:v>
                </c:pt>
                <c:pt idx="69">
                  <c:v>1270.76</c:v>
                </c:pt>
                <c:pt idx="70">
                  <c:v>1196.6199999999999</c:v>
                </c:pt>
                <c:pt idx="71">
                  <c:v>1280.81</c:v>
                </c:pt>
                <c:pt idx="72">
                  <c:v>1410.33</c:v>
                </c:pt>
                <c:pt idx="73">
                  <c:v>1321.87</c:v>
                </c:pt>
                <c:pt idx="74">
                  <c:v>1289.73</c:v>
                </c:pt>
                <c:pt idx="75">
                  <c:v>1292.6099999999999</c:v>
                </c:pt>
                <c:pt idx="76">
                  <c:v>1311.91</c:v>
                </c:pt>
                <c:pt idx="77">
                  <c:v>1247.08</c:v>
                </c:pt>
                <c:pt idx="78">
                  <c:v>1064.04</c:v>
                </c:pt>
                <c:pt idx="79">
                  <c:v>1102.32</c:v>
                </c:pt>
                <c:pt idx="80">
                  <c:v>1099.01</c:v>
                </c:pt>
                <c:pt idx="81">
                  <c:v>910.32999999999947</c:v>
                </c:pt>
                <c:pt idx="82">
                  <c:v>925.97</c:v>
                </c:pt>
                <c:pt idx="83">
                  <c:v>831.57</c:v>
                </c:pt>
                <c:pt idx="84">
                  <c:v>788.04</c:v>
                </c:pt>
                <c:pt idx="85">
                  <c:v>727.56</c:v>
                </c:pt>
                <c:pt idx="86">
                  <c:v>705.43</c:v>
                </c:pt>
                <c:pt idx="87">
                  <c:v>661.29000000000053</c:v>
                </c:pt>
                <c:pt idx="88">
                  <c:v>566.39</c:v>
                </c:pt>
                <c:pt idx="89">
                  <c:v>527.28000000000054</c:v>
                </c:pt>
                <c:pt idx="90">
                  <c:v>665.62</c:v>
                </c:pt>
                <c:pt idx="91">
                  <c:v>502.22999999999968</c:v>
                </c:pt>
                <c:pt idx="92">
                  <c:v>544.54</c:v>
                </c:pt>
                <c:pt idx="93">
                  <c:v>447.21</c:v>
                </c:pt>
                <c:pt idx="94">
                  <c:v>395.46999999999969</c:v>
                </c:pt>
                <c:pt idx="95">
                  <c:v>372.69</c:v>
                </c:pt>
                <c:pt idx="96">
                  <c:v>495.22999999999968</c:v>
                </c:pt>
                <c:pt idx="97">
                  <c:v>528.41999999999996</c:v>
                </c:pt>
                <c:pt idx="98">
                  <c:v>459.11</c:v>
                </c:pt>
                <c:pt idx="99">
                  <c:v>412.13</c:v>
                </c:pt>
                <c:pt idx="100">
                  <c:v>325.58999999999969</c:v>
                </c:pt>
                <c:pt idx="101">
                  <c:v>267.33</c:v>
                </c:pt>
                <c:pt idx="102">
                  <c:v>266.72000000000003</c:v>
                </c:pt>
                <c:pt idx="103">
                  <c:v>214.53</c:v>
                </c:pt>
                <c:pt idx="104">
                  <c:v>253.82000000000016</c:v>
                </c:pt>
                <c:pt idx="105">
                  <c:v>331.28999999999968</c:v>
                </c:pt>
                <c:pt idx="106">
                  <c:v>362.82</c:v>
                </c:pt>
                <c:pt idx="107">
                  <c:v>355.81</c:v>
                </c:pt>
                <c:pt idx="108">
                  <c:v>363</c:v>
                </c:pt>
                <c:pt idx="109">
                  <c:v>340.94</c:v>
                </c:pt>
                <c:pt idx="110">
                  <c:v>352.01</c:v>
                </c:pt>
                <c:pt idx="111">
                  <c:v>459.35</c:v>
                </c:pt>
                <c:pt idx="112">
                  <c:v>453.6</c:v>
                </c:pt>
                <c:pt idx="113">
                  <c:v>521.77000000000055</c:v>
                </c:pt>
                <c:pt idx="114">
                  <c:v>456.81</c:v>
                </c:pt>
                <c:pt idx="115">
                  <c:v>440.27</c:v>
                </c:pt>
                <c:pt idx="116">
                  <c:v>389.48999999999961</c:v>
                </c:pt>
                <c:pt idx="117">
                  <c:v>395.55</c:v>
                </c:pt>
                <c:pt idx="118">
                  <c:v>422.12</c:v>
                </c:pt>
                <c:pt idx="119">
                  <c:v>481.91999999999967</c:v>
                </c:pt>
                <c:pt idx="120">
                  <c:v>477.57</c:v>
                </c:pt>
                <c:pt idx="121">
                  <c:v>374.32</c:v>
                </c:pt>
                <c:pt idx="122">
                  <c:v>400.32</c:v>
                </c:pt>
                <c:pt idx="123">
                  <c:v>390.4</c:v>
                </c:pt>
                <c:pt idx="124">
                  <c:v>323.28999999999968</c:v>
                </c:pt>
                <c:pt idx="125">
                  <c:v>325.69</c:v>
                </c:pt>
                <c:pt idx="126">
                  <c:v>284.67</c:v>
                </c:pt>
                <c:pt idx="127">
                  <c:v>307.83</c:v>
                </c:pt>
                <c:pt idx="128">
                  <c:v>277.28999999999968</c:v>
                </c:pt>
                <c:pt idx="129">
                  <c:v>271.83999999999969</c:v>
                </c:pt>
                <c:pt idx="130">
                  <c:v>277.91999999999967</c:v>
                </c:pt>
                <c:pt idx="131">
                  <c:v>269.19</c:v>
                </c:pt>
                <c:pt idx="132">
                  <c:v>332.77</c:v>
                </c:pt>
                <c:pt idx="133">
                  <c:v>325.2</c:v>
                </c:pt>
                <c:pt idx="134">
                  <c:v>291.94</c:v>
                </c:pt>
                <c:pt idx="135">
                  <c:v>300.63</c:v>
                </c:pt>
                <c:pt idx="136">
                  <c:v>310.13</c:v>
                </c:pt>
                <c:pt idx="137">
                  <c:v>322.55</c:v>
                </c:pt>
                <c:pt idx="138">
                  <c:v>297.69</c:v>
                </c:pt>
                <c:pt idx="139">
                  <c:v>335.57</c:v>
                </c:pt>
                <c:pt idx="140">
                  <c:v>277.04000000000002</c:v>
                </c:pt>
                <c:pt idx="141">
                  <c:v>275.08999999999969</c:v>
                </c:pt>
                <c:pt idx="142">
                  <c:v>302.62</c:v>
                </c:pt>
                <c:pt idx="143">
                  <c:v>303.85000000000002</c:v>
                </c:pt>
                <c:pt idx="144">
                  <c:v>340.82</c:v>
                </c:pt>
                <c:pt idx="145">
                  <c:v>371.81</c:v>
                </c:pt>
                <c:pt idx="146">
                  <c:v>373.95</c:v>
                </c:pt>
                <c:pt idx="147">
                  <c:v>371.41999999999967</c:v>
                </c:pt>
                <c:pt idx="148">
                  <c:v>407.96</c:v>
                </c:pt>
                <c:pt idx="149">
                  <c:v>389.1</c:v>
                </c:pt>
                <c:pt idx="150">
                  <c:v>376.02</c:v>
                </c:pt>
                <c:pt idx="151">
                  <c:v>361.16</c:v>
                </c:pt>
                <c:pt idx="152">
                  <c:v>331.78999999999968</c:v>
                </c:pt>
                <c:pt idx="153">
                  <c:v>357.21999999999969</c:v>
                </c:pt>
                <c:pt idx="154">
                  <c:v>364.9</c:v>
                </c:pt>
                <c:pt idx="155">
                  <c:v>356.47999999999968</c:v>
                </c:pt>
                <c:pt idx="156">
                  <c:v>370.01</c:v>
                </c:pt>
                <c:pt idx="157">
                  <c:v>361.32</c:v>
                </c:pt>
                <c:pt idx="158">
                  <c:v>364.55</c:v>
                </c:pt>
                <c:pt idx="159">
                  <c:v>374.63</c:v>
                </c:pt>
                <c:pt idx="160">
                  <c:v>403.82</c:v>
                </c:pt>
                <c:pt idx="161">
                  <c:v>461.82</c:v>
                </c:pt>
                <c:pt idx="162">
                  <c:v>484.11</c:v>
                </c:pt>
                <c:pt idx="163">
                  <c:v>537.71</c:v>
                </c:pt>
                <c:pt idx="164">
                  <c:v>578.98</c:v>
                </c:pt>
                <c:pt idx="165">
                  <c:v>639.44999999999948</c:v>
                </c:pt>
                <c:pt idx="166">
                  <c:v>646.03</c:v>
                </c:pt>
                <c:pt idx="167">
                  <c:v>772.15</c:v>
                </c:pt>
                <c:pt idx="168">
                  <c:v>698.9</c:v>
                </c:pt>
                <c:pt idx="169">
                  <c:v>716.3</c:v>
                </c:pt>
                <c:pt idx="170">
                  <c:v>647.29999999999995</c:v>
                </c:pt>
                <c:pt idx="171">
                  <c:v>648.15</c:v>
                </c:pt>
                <c:pt idx="172">
                  <c:v>641.04999999999939</c:v>
                </c:pt>
                <c:pt idx="173">
                  <c:v>646.64</c:v>
                </c:pt>
                <c:pt idx="174">
                  <c:v>636.70000000000005</c:v>
                </c:pt>
                <c:pt idx="175">
                  <c:v>624.59</c:v>
                </c:pt>
                <c:pt idx="176">
                  <c:v>644.66999999999996</c:v>
                </c:pt>
                <c:pt idx="177">
                  <c:v>628.16</c:v>
                </c:pt>
                <c:pt idx="178">
                  <c:v>656.73</c:v>
                </c:pt>
                <c:pt idx="179">
                  <c:v>668.1</c:v>
                </c:pt>
                <c:pt idx="180">
                  <c:v>701.91</c:v>
                </c:pt>
                <c:pt idx="181">
                  <c:v>741.55</c:v>
                </c:pt>
                <c:pt idx="182">
                  <c:v>681.49</c:v>
                </c:pt>
                <c:pt idx="183">
                  <c:v>658.88</c:v>
                </c:pt>
                <c:pt idx="184">
                  <c:v>667.55</c:v>
                </c:pt>
                <c:pt idx="185">
                  <c:v>675.5</c:v>
                </c:pt>
                <c:pt idx="186">
                  <c:v>675.67000000000053</c:v>
                </c:pt>
                <c:pt idx="187">
                  <c:v>697.84999999999934</c:v>
                </c:pt>
                <c:pt idx="188">
                  <c:v>723.23</c:v>
                </c:pt>
                <c:pt idx="189">
                  <c:v>682.62</c:v>
                </c:pt>
                <c:pt idx="190">
                  <c:v>667.75</c:v>
                </c:pt>
                <c:pt idx="191">
                  <c:v>713.73</c:v>
                </c:pt>
                <c:pt idx="192">
                  <c:v>762.63</c:v>
                </c:pt>
                <c:pt idx="193">
                  <c:v>744.05</c:v>
                </c:pt>
                <c:pt idx="194">
                  <c:v>733.25</c:v>
                </c:pt>
                <c:pt idx="195">
                  <c:v>768.29000000000053</c:v>
                </c:pt>
                <c:pt idx="196">
                  <c:v>709.43</c:v>
                </c:pt>
                <c:pt idx="197">
                  <c:v>678.13</c:v>
                </c:pt>
                <c:pt idx="198">
                  <c:v>691.49</c:v>
                </c:pt>
                <c:pt idx="199">
                  <c:v>690.9</c:v>
                </c:pt>
                <c:pt idx="200">
                  <c:v>686.1</c:v>
                </c:pt>
                <c:pt idx="201">
                  <c:v>722.45999999999947</c:v>
                </c:pt>
                <c:pt idx="202">
                  <c:v>739.06</c:v>
                </c:pt>
                <c:pt idx="203">
                  <c:v>679.83999999999946</c:v>
                </c:pt>
                <c:pt idx="204">
                  <c:v>654.04</c:v>
                </c:pt>
                <c:pt idx="205">
                  <c:v>677.13</c:v>
                </c:pt>
                <c:pt idx="206">
                  <c:v>673.71</c:v>
                </c:pt>
                <c:pt idx="207">
                  <c:v>699.16</c:v>
                </c:pt>
                <c:pt idx="208">
                  <c:v>737.4</c:v>
                </c:pt>
                <c:pt idx="209">
                  <c:v>776.79000000000053</c:v>
                </c:pt>
                <c:pt idx="210">
                  <c:v>859.76</c:v>
                </c:pt>
                <c:pt idx="211">
                  <c:v>813.21</c:v>
                </c:pt>
                <c:pt idx="212">
                  <c:v>845.5</c:v>
                </c:pt>
                <c:pt idx="213">
                  <c:v>907.28000000000054</c:v>
                </c:pt>
                <c:pt idx="214">
                  <c:v>846.43999999999949</c:v>
                </c:pt>
                <c:pt idx="215">
                  <c:v>858.1</c:v>
                </c:pt>
                <c:pt idx="216">
                  <c:v>784.23</c:v>
                </c:pt>
                <c:pt idx="217">
                  <c:v>845.76</c:v>
                </c:pt>
                <c:pt idx="218">
                  <c:v>817.03</c:v>
                </c:pt>
                <c:pt idx="219">
                  <c:v>832.44999999999948</c:v>
                </c:pt>
                <c:pt idx="220">
                  <c:v>833.65</c:v>
                </c:pt>
                <c:pt idx="221">
                  <c:v>768.59</c:v>
                </c:pt>
                <c:pt idx="222">
                  <c:v>676.31999999999948</c:v>
                </c:pt>
                <c:pt idx="223">
                  <c:v>684.43999999999949</c:v>
                </c:pt>
                <c:pt idx="224">
                  <c:v>596.54</c:v>
                </c:pt>
                <c:pt idx="225">
                  <c:v>416.53</c:v>
                </c:pt>
                <c:pt idx="226">
                  <c:v>401.84000000000032</c:v>
                </c:pt>
                <c:pt idx="227">
                  <c:v>449.96</c:v>
                </c:pt>
                <c:pt idx="228">
                  <c:v>437.69</c:v>
                </c:pt>
                <c:pt idx="229">
                  <c:v>431.52</c:v>
                </c:pt>
                <c:pt idx="230">
                  <c:v>431.5</c:v>
                </c:pt>
                <c:pt idx="231">
                  <c:v>491.69</c:v>
                </c:pt>
                <c:pt idx="232">
                  <c:v>560.41</c:v>
                </c:pt>
                <c:pt idx="233">
                  <c:v>597.48</c:v>
                </c:pt>
                <c:pt idx="234">
                  <c:v>624</c:v>
                </c:pt>
                <c:pt idx="235">
                  <c:v>653.25</c:v>
                </c:pt>
                <c:pt idx="236">
                  <c:v>717.07</c:v>
                </c:pt>
                <c:pt idx="237">
                  <c:v>685.24</c:v>
                </c:pt>
                <c:pt idx="238">
                  <c:v>689.07</c:v>
                </c:pt>
                <c:pt idx="239">
                  <c:v>734.54</c:v>
                </c:pt>
                <c:pt idx="240">
                  <c:v>696.55</c:v>
                </c:pt>
                <c:pt idx="241">
                  <c:v>721.37</c:v>
                </c:pt>
                <c:pt idx="242">
                  <c:v>787.98</c:v>
                </c:pt>
                <c:pt idx="243">
                  <c:v>763.51</c:v>
                </c:pt>
                <c:pt idx="244">
                  <c:v>750.43</c:v>
                </c:pt>
                <c:pt idx="245">
                  <c:v>797.31</c:v>
                </c:pt>
                <c:pt idx="246">
                  <c:v>855.82999999999947</c:v>
                </c:pt>
                <c:pt idx="247">
                  <c:v>913.19</c:v>
                </c:pt>
                <c:pt idx="248">
                  <c:v>975.3</c:v>
                </c:pt>
                <c:pt idx="249">
                  <c:v>984.45999999999947</c:v>
                </c:pt>
                <c:pt idx="250" formatCode="#,##0.00">
                  <c:v>1005.12</c:v>
                </c:pt>
                <c:pt idx="251" formatCode="#,##0.00">
                  <c:v>1032.76</c:v>
                </c:pt>
                <c:pt idx="252">
                  <c:v>964.1</c:v>
                </c:pt>
                <c:pt idx="253">
                  <c:v>987.91</c:v>
                </c:pt>
                <c:pt idx="254" formatCode="#,##0.00">
                  <c:v>1047.48</c:v>
                </c:pt>
                <c:pt idx="255" formatCode="#,##0.00">
                  <c:v>1093.56</c:v>
                </c:pt>
                <c:pt idx="256" formatCode="#,##0.00">
                  <c:v>1073.83</c:v>
                </c:pt>
                <c:pt idx="257" formatCode="#,##0.00">
                  <c:v>1041.48</c:v>
                </c:pt>
                <c:pt idx="258" formatCode="#,##0.00">
                  <c:v>1133.53</c:v>
                </c:pt>
                <c:pt idx="259" formatCode="#,##0.00">
                  <c:v>1070.05</c:v>
                </c:pt>
                <c:pt idx="260">
                  <c:v>916.21</c:v>
                </c:pt>
                <c:pt idx="261">
                  <c:v>974.75</c:v>
                </c:pt>
                <c:pt idx="262">
                  <c:v>995.32999999999947</c:v>
                </c:pt>
                <c:pt idx="263" formatCode="#,##0.00">
                  <c:v>1025.32</c:v>
                </c:pt>
                <c:pt idx="264" formatCode="#,##0.00">
                  <c:v>1083.97</c:v>
                </c:pt>
                <c:pt idx="265" formatCode="#,##0.00">
                  <c:v>1160.9000000000001</c:v>
                </c:pt>
                <c:pt idx="266" formatCode="#,##0.00">
                  <c:v>1196.77</c:v>
                </c:pt>
                <c:pt idx="267" formatCode="#,##0.00">
                  <c:v>1228.49</c:v>
                </c:pt>
                <c:pt idx="268" formatCode="#,##0.00">
                  <c:v>1141.5</c:v>
                </c:pt>
                <c:pt idx="269" formatCode="#,##0.00">
                  <c:v>1172.1099999999999</c:v>
                </c:pt>
                <c:pt idx="270" formatCode="#,##0.00">
                  <c:v>1199.3</c:v>
                </c:pt>
                <c:pt idx="271" formatCode="#,##0.00">
                  <c:v>1227.48</c:v>
                </c:pt>
                <c:pt idx="272" formatCode="#,##0.00">
                  <c:v>1298.79</c:v>
                </c:pt>
                <c:pt idx="273" formatCode="#,##0.00">
                  <c:v>1298.8699999999999</c:v>
                </c:pt>
                <c:pt idx="274" formatCode="#,##0.00">
                  <c:v>1324.04</c:v>
                </c:pt>
                <c:pt idx="275" formatCode="#,##0.00">
                  <c:v>1391.93</c:v>
                </c:pt>
                <c:pt idx="276" formatCode="#,##0.00">
                  <c:v>1474.2</c:v>
                </c:pt>
                <c:pt idx="277" formatCode="#,##0.00">
                  <c:v>1541.58</c:v>
                </c:pt>
                <c:pt idx="278" formatCode="#,##0.00">
                  <c:v>1561.06</c:v>
                </c:pt>
                <c:pt idx="279" formatCode="#,##0.00">
                  <c:v>1597.86</c:v>
                </c:pt>
                <c:pt idx="280" formatCode="#,##0.00">
                  <c:v>1562.07</c:v>
                </c:pt>
                <c:pt idx="281" formatCode="#,##0.00">
                  <c:v>1451.9</c:v>
                </c:pt>
                <c:pt idx="282" formatCode="#,##0.00">
                  <c:v>1423.1399999999999</c:v>
                </c:pt>
              </c:numCache>
            </c:numRef>
          </c:val>
        </c:ser>
        <c:marker val="1"/>
        <c:axId val="136408448"/>
        <c:axId val="136406528"/>
      </c:lineChart>
      <c:dateAx>
        <c:axId val="115442048"/>
        <c:scaling>
          <c:orientation val="minMax"/>
        </c:scaling>
        <c:axPos val="b"/>
        <c:numFmt formatCode="B1mmm\-yy" sourceLinked="1"/>
        <c:majorTickMark val="none"/>
        <c:tickLblPos val="nextTo"/>
        <c:txPr>
          <a:bodyPr/>
          <a:lstStyle/>
          <a:p>
            <a:pPr>
              <a:defRPr lang="en-US"/>
            </a:pPr>
            <a:endParaRPr lang="th-TH"/>
          </a:p>
        </c:txPr>
        <c:crossAx val="123199872"/>
        <c:crosses val="autoZero"/>
        <c:auto val="1"/>
        <c:lblOffset val="100"/>
        <c:baseTimeUnit val="months"/>
      </c:dateAx>
      <c:valAx>
        <c:axId val="123199872"/>
        <c:scaling>
          <c:orientation val="minMax"/>
        </c:scaling>
        <c:axPos val="l"/>
        <c:majorGridlines/>
        <c:title>
          <c:tx>
            <c:rich>
              <a:bodyPr/>
              <a:lstStyle/>
              <a:p>
                <a:pPr>
                  <a:defRPr lang="en-US"/>
                </a:pPr>
                <a:r>
                  <a:rPr lang="en-US"/>
                  <a:t>Areas</a:t>
                </a:r>
              </a:p>
            </c:rich>
          </c:tx>
          <c:layout/>
        </c:title>
        <c:numFmt formatCode="General" sourceLinked="1"/>
        <c:majorTickMark val="none"/>
        <c:tickLblPos val="nextTo"/>
        <c:txPr>
          <a:bodyPr/>
          <a:lstStyle/>
          <a:p>
            <a:pPr>
              <a:defRPr lang="en-US"/>
            </a:pPr>
            <a:endParaRPr lang="th-TH"/>
          </a:p>
        </c:txPr>
        <c:crossAx val="115442048"/>
        <c:crosses val="autoZero"/>
        <c:crossBetween val="between"/>
      </c:valAx>
      <c:valAx>
        <c:axId val="136406528"/>
        <c:scaling>
          <c:orientation val="minMax"/>
        </c:scaling>
        <c:axPos val="r"/>
        <c:numFmt formatCode="General" sourceLinked="1"/>
        <c:tickLblPos val="nextTo"/>
        <c:txPr>
          <a:bodyPr/>
          <a:lstStyle/>
          <a:p>
            <a:pPr>
              <a:defRPr lang="en-US"/>
            </a:pPr>
            <a:endParaRPr lang="th-TH"/>
          </a:p>
        </c:txPr>
        <c:crossAx val="136408448"/>
        <c:crosses val="max"/>
        <c:crossBetween val="between"/>
      </c:valAx>
      <c:dateAx>
        <c:axId val="136408448"/>
        <c:scaling>
          <c:orientation val="minMax"/>
        </c:scaling>
        <c:delete val="1"/>
        <c:axPos val="b"/>
        <c:numFmt formatCode="B1mmm\-yy" sourceLinked="1"/>
        <c:tickLblPos val="nextTo"/>
        <c:crossAx val="136406528"/>
        <c:crosses val="autoZero"/>
        <c:auto val="1"/>
        <c:lblOffset val="100"/>
        <c:baseTimeUnit val="months"/>
      </c:dateAx>
    </c:plotArea>
    <c:legend>
      <c:legendPos val="b"/>
      <c:layout/>
      <c:txPr>
        <a:bodyPr/>
        <a:lstStyle/>
        <a:p>
          <a:pPr>
            <a:defRPr lang="en-US"/>
          </a:pPr>
          <a:endParaRPr lang="th-TH"/>
        </a:p>
      </c:txPr>
    </c:legend>
    <c:plotVisOnly val="1"/>
    <c:dispBlanksAs val="gap"/>
  </c:chart>
  <c:externalData r:id="rId1"/>
</c:chartSpace>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60419" name="Rectangle 3"/>
          <p:cNvSpPr>
            <a:spLocks noGrp="1" noChangeArrowheads="1"/>
          </p:cNvSpPr>
          <p:nvPr>
            <p:ph type="dt" sz="quarter"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endParaRPr lang="en-US"/>
          </a:p>
        </p:txBody>
      </p:sp>
      <p:sp>
        <p:nvSpPr>
          <p:cNvPr id="60420" name="Rectangle 4"/>
          <p:cNvSpPr>
            <a:spLocks noGrp="1" noChangeArrowheads="1"/>
          </p:cNvSpPr>
          <p:nvPr>
            <p:ph type="ftr" sz="quarter" idx="2"/>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60421" name="Rectangle 5"/>
          <p:cNvSpPr>
            <a:spLocks noGrp="1" noChangeArrowheads="1"/>
          </p:cNvSpPr>
          <p:nvPr>
            <p:ph type="sldNum" sz="quarter" idx="3"/>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pitchFamily="34" charset="0"/>
              </a:defRPr>
            </a:lvl1pPr>
          </a:lstStyle>
          <a:p>
            <a:pPr>
              <a:defRPr/>
            </a:pPr>
            <a:fld id="{7095CDFE-C2AD-4FFD-A18B-DAFF1D71CE11}" type="slidenum">
              <a:rPr lang="en-US"/>
              <a:pPr>
                <a:defRPr/>
              </a:pPr>
              <a:t>‹#›</a:t>
            </a:fld>
            <a:endParaRPr lang="en-US"/>
          </a:p>
        </p:txBody>
      </p:sp>
    </p:spTree>
    <p:extLst>
      <p:ext uri="{BB962C8B-B14F-4D97-AF65-F5344CB8AC3E}">
        <p14:creationId xmlns="" xmlns:p14="http://schemas.microsoft.com/office/powerpoint/2010/main" val="23295439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defRPr>
            </a:lvl1pPr>
          </a:lstStyle>
          <a:p>
            <a:pPr>
              <a:defRPr/>
            </a:pPr>
            <a:endParaRPr lang="th-TH"/>
          </a:p>
        </p:txBody>
      </p:sp>
      <p:sp>
        <p:nvSpPr>
          <p:cNvPr id="15363" name="Rectangle 3"/>
          <p:cNvSpPr>
            <a:spLocks noGrp="1" noChangeArrowheads="1"/>
          </p:cNvSpPr>
          <p:nvPr>
            <p:ph type="dt"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endParaRPr lang="th-TH"/>
          </a:p>
        </p:txBody>
      </p:sp>
      <p:sp>
        <p:nvSpPr>
          <p:cNvPr id="48132" name="Rectangle 4"/>
          <p:cNvSpPr>
            <a:spLocks noGrp="1" noRot="1" noChangeAspect="1" noChangeArrowheads="1" noTextEdit="1"/>
          </p:cNvSpPr>
          <p:nvPr>
            <p:ph type="sldImg" idx="2"/>
          </p:nvPr>
        </p:nvSpPr>
        <p:spPr bwMode="auto">
          <a:xfrm>
            <a:off x="2857500" y="514350"/>
            <a:ext cx="3429000" cy="2571750"/>
          </a:xfrm>
          <a:prstGeom prst="rect">
            <a:avLst/>
          </a:prstGeom>
          <a:noFill/>
          <a:ln w="9525">
            <a:solidFill>
              <a:srgbClr val="000000"/>
            </a:solidFill>
            <a:miter lim="800000"/>
            <a:headEnd/>
            <a:tailEnd/>
          </a:ln>
        </p:spPr>
      </p:sp>
      <p:sp>
        <p:nvSpPr>
          <p:cNvPr id="15365" name="Rectangle 5"/>
          <p:cNvSpPr>
            <a:spLocks noGrp="1" noChangeArrowheads="1"/>
          </p:cNvSpPr>
          <p:nvPr>
            <p:ph type="body" sz="quarter" idx="3"/>
          </p:nvPr>
        </p:nvSpPr>
        <p:spPr bwMode="auto">
          <a:xfrm>
            <a:off x="914400" y="3257550"/>
            <a:ext cx="73152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5366" name="Rectangle 6"/>
          <p:cNvSpPr>
            <a:spLocks noGrp="1" noChangeArrowheads="1"/>
          </p:cNvSpPr>
          <p:nvPr>
            <p:ph type="ftr" sz="quarter" idx="4"/>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th-TH"/>
          </a:p>
        </p:txBody>
      </p:sp>
      <p:sp>
        <p:nvSpPr>
          <p:cNvPr id="15367" name="Rectangle 7"/>
          <p:cNvSpPr>
            <a:spLocks noGrp="1" noChangeArrowheads="1"/>
          </p:cNvSpPr>
          <p:nvPr>
            <p:ph type="sldNum" sz="quarter" idx="5"/>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pitchFamily="34" charset="0"/>
              </a:defRPr>
            </a:lvl1pPr>
          </a:lstStyle>
          <a:p>
            <a:pPr>
              <a:defRPr/>
            </a:pPr>
            <a:fld id="{7484C315-6E2A-42DE-AF32-8545AEE8A5A4}" type="slidenum">
              <a:rPr lang="en-US"/>
              <a:pPr>
                <a:defRPr/>
              </a:pPr>
              <a:t>‹#›</a:t>
            </a:fld>
            <a:endParaRPr lang="th-TH"/>
          </a:p>
        </p:txBody>
      </p:sp>
    </p:spTree>
    <p:extLst>
      <p:ext uri="{BB962C8B-B14F-4D97-AF65-F5344CB8AC3E}">
        <p14:creationId xmlns="" xmlns:p14="http://schemas.microsoft.com/office/powerpoint/2010/main" val="211818949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ern="1200">
        <a:solidFill>
          <a:schemeClr val="tx1"/>
        </a:solidFill>
        <a:latin typeface="Arial" pitchFamily="34" charset="0"/>
        <a:ea typeface="+mn-ea"/>
        <a:cs typeface="Angsana New" pitchFamily="18" charset="-34"/>
      </a:defRPr>
    </a:lvl1pPr>
    <a:lvl2pPr marL="457200" algn="l" rtl="0" eaLnBrk="0" fontAlgn="base" hangingPunct="0">
      <a:spcBef>
        <a:spcPct val="30000"/>
      </a:spcBef>
      <a:spcAft>
        <a:spcPct val="0"/>
      </a:spcAft>
      <a:defRPr kern="1200">
        <a:solidFill>
          <a:schemeClr val="tx1"/>
        </a:solidFill>
        <a:latin typeface="Arial" pitchFamily="34" charset="0"/>
        <a:ea typeface="+mn-ea"/>
        <a:cs typeface="Angsana New" pitchFamily="18" charset="-34"/>
      </a:defRPr>
    </a:lvl2pPr>
    <a:lvl3pPr marL="914400" algn="l" rtl="0" eaLnBrk="0" fontAlgn="base" hangingPunct="0">
      <a:spcBef>
        <a:spcPct val="30000"/>
      </a:spcBef>
      <a:spcAft>
        <a:spcPct val="0"/>
      </a:spcAft>
      <a:defRPr kern="1200">
        <a:solidFill>
          <a:schemeClr val="tx1"/>
        </a:solidFill>
        <a:latin typeface="Arial" pitchFamily="34" charset="0"/>
        <a:ea typeface="+mn-ea"/>
        <a:cs typeface="Angsana New" pitchFamily="18" charset="-34"/>
      </a:defRPr>
    </a:lvl3pPr>
    <a:lvl4pPr marL="1371600" algn="l" rtl="0" eaLnBrk="0" fontAlgn="base" hangingPunct="0">
      <a:spcBef>
        <a:spcPct val="30000"/>
      </a:spcBef>
      <a:spcAft>
        <a:spcPct val="0"/>
      </a:spcAft>
      <a:defRPr kern="1200">
        <a:solidFill>
          <a:schemeClr val="tx1"/>
        </a:solidFill>
        <a:latin typeface="Arial" pitchFamily="34" charset="0"/>
        <a:ea typeface="+mn-ea"/>
        <a:cs typeface="Angsana New" pitchFamily="18" charset="-34"/>
      </a:defRPr>
    </a:lvl4pPr>
    <a:lvl5pPr marL="1828800" algn="l" rtl="0" eaLnBrk="0" fontAlgn="base" hangingPunct="0">
      <a:spcBef>
        <a:spcPct val="3000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D5A33BE-334B-4784-BBA0-FDA258DE57BE}" type="slidenum">
              <a:rPr lang="en-US" smtClean="0"/>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77A48D0-B49F-4C23-A34F-D8E416F9F4B1}" type="slidenum">
              <a:rPr lang="en-US" smtClean="0"/>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2E11F635-4743-4973-8D35-B7E052DF59DB}" type="slidenum">
              <a:rPr lang="en-US" smtClean="0"/>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B2EEA99E-77D3-41E7-B545-A22CB45AF941}"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CDAA1834-5D4A-4CEA-934C-5F016305AEFB}"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B1C653B4-4511-4DC2-8204-F6B02D33CC90}"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3B8AC5FD-B417-4853-9403-6D9A9942425B}"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89F2AECE-7CC5-4F15-8CD9-6A274403B3F2}" type="slidenum">
              <a:rPr lang="en-US" smtClean="0"/>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4ACD4865-8B7C-4FF0-A83F-A79511949CA4}" type="slidenum">
              <a:rPr lang="en-US" smtClean="0"/>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211ED12A-8F7B-45A1-B98E-878AACE9ED0A}"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91680B34-3245-4618-83DB-7CA890082FFC}" type="slidenum">
              <a:rPr lang="en-US"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9B457AA-8294-461C-B7BE-73C13BBEFF57}"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Microsoft_Office_Excel_Worksheet1.xls"/><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14.xml.rels><?xml version="1.0" encoding="UTF-8" standalone="yes"?>
<Relationships xmlns="http://schemas.openxmlformats.org/package/2006/relationships"><Relationship Id="rId3" Type="http://schemas.openxmlformats.org/officeDocument/2006/relationships/oleObject" Target="../embeddings/Microsoft_Office_Excel_Worksheet2.xls"/><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4.v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8" Type="http://schemas.openxmlformats.org/officeDocument/2006/relationships/hyperlink" Target="http://www.aric.adb.org/fta.php?id=58&amp;ssid=3&amp;title=ASEAN-Korea%20Comprehensive%20Economic%20Cooperation%20Agreement" TargetMode="External"/><Relationship Id="rId13" Type="http://schemas.openxmlformats.org/officeDocument/2006/relationships/hyperlink" Target="http://www.aric.adb.org/fta.php?id=78&amp;ssid=3&amp;title=Japan-Thailand%20Economic%20Partnership%20Agreement" TargetMode="External"/><Relationship Id="rId3" Type="http://schemas.openxmlformats.org/officeDocument/2006/relationships/hyperlink" Target="http://www.aric.adb.org/fta.php?id=80&amp;ssid=3&amp;title=ASEAN-Australia%20and%20New%20Zealand%20Free%20Trade%20Agreement" TargetMode="External"/><Relationship Id="rId7" Type="http://schemas.openxmlformats.org/officeDocument/2006/relationships/hyperlink" Target="http://www.aric.adb.org/fta.php?id=63&amp;ssid=3&amp;title=ASEAN-Japan%20Comprehensive%20Economic%20Partnership%20Agreement" TargetMode="External"/><Relationship Id="rId12" Type="http://schemas.openxmlformats.org/officeDocument/2006/relationships/hyperlink" Target="http://www.aric.adb.org/fta.php?id=66&amp;ssid=3&amp;title=India-Thailand%20Free%20Trade%20Area" TargetMode="External"/><Relationship Id="rId2" Type="http://schemas.openxmlformats.org/officeDocument/2006/relationships/hyperlink" Target="http://www.aric.adb.org/fta.php?id=1&amp;ssid=3&amp;title=ASEAN%20Free%20Trade%20Area" TargetMode="External"/><Relationship Id="rId1" Type="http://schemas.openxmlformats.org/officeDocument/2006/relationships/slideLayout" Target="../slideLayouts/slideLayout2.xml"/><Relationship Id="rId6" Type="http://schemas.openxmlformats.org/officeDocument/2006/relationships/hyperlink" Target="http://www.aric.adb.org/fta.php?id=3&amp;ssid=3&amp;title=ASEAN-India%20Regional%20Trade%20and%20Investment%20Area" TargetMode="External"/><Relationship Id="rId11" Type="http://schemas.openxmlformats.org/officeDocument/2006/relationships/hyperlink" Target="http://www.aric.adb.org/fta.php?id=136&amp;ssid=3&amp;title=East%20Asia%20Free%20Trade%20Area%20(ASEAN+3)%20" TargetMode="External"/><Relationship Id="rId5" Type="http://schemas.openxmlformats.org/officeDocument/2006/relationships/hyperlink" Target="http://www.aric.adb.org/fta.php?id=129&amp;ssid=3&amp;title=ASEAN-EU%20Free%20Trade%20Agreement" TargetMode="External"/><Relationship Id="rId10" Type="http://schemas.openxmlformats.org/officeDocument/2006/relationships/hyperlink" Target="http://www.aric.adb.org/fta.php?id=221&amp;ssid=3&amp;title=Comprehensive%20Economic%20Partnership%20for%20East%20Asia%20(CEPEA/ASEAN+6)" TargetMode="External"/><Relationship Id="rId4" Type="http://schemas.openxmlformats.org/officeDocument/2006/relationships/hyperlink" Target="http://www.aric.adb.org/fta.php?id=11&amp;ssid=3&amp;title=ASEAN-China%20Comprehensive%20Economic%20Cooperation%20Agreement" TargetMode="External"/><Relationship Id="rId9" Type="http://schemas.openxmlformats.org/officeDocument/2006/relationships/hyperlink" Target="http://www.aric.adb.org/fta.php?id=64&amp;ssid=3&amp;title=Bay%20of%20Bengal%20Initiative%20for%20Multi-Sectoral%20Technical%20and%20Economic%20Cooperation%20(BIMSTEC)%20Free%20Trade%20Area" TargetMode="External"/></Relationships>
</file>

<file path=ppt/slides/_rels/slide48.xml.rels><?xml version="1.0" encoding="UTF-8" standalone="yes"?>
<Relationships xmlns="http://schemas.openxmlformats.org/package/2006/relationships"><Relationship Id="rId8" Type="http://schemas.openxmlformats.org/officeDocument/2006/relationships/hyperlink" Target="http://www.aric.adb.org/fta.php?id=171&amp;ssid=3&amp;title=Thailand-Chile%20Free%20Trade%20Agreement" TargetMode="External"/><Relationship Id="rId13" Type="http://schemas.openxmlformats.org/officeDocument/2006/relationships/hyperlink" Target="http://www.aric.adb.org/fta.php?id=121&amp;ssid=3&amp;title=United%20States-Thailand%20Free%20Trade%20Agreement" TargetMode="External"/><Relationship Id="rId3" Type="http://schemas.openxmlformats.org/officeDocument/2006/relationships/hyperlink" Target="http://www.aric.adb.org/fta.php?id=32&amp;ssid=3&amp;title=Laos-Thailand%20Preferential%20Trading%20Arrangement" TargetMode="External"/><Relationship Id="rId7" Type="http://schemas.openxmlformats.org/officeDocument/2006/relationships/hyperlink" Target="http://www.aric.adb.org/fta.php?id=99&amp;ssid=3&amp;title=Thailand-Bahrain%20Free%20Trade%20Agreement" TargetMode="External"/><Relationship Id="rId12" Type="http://schemas.openxmlformats.org/officeDocument/2006/relationships/hyperlink" Target="http://www.aric.adb.org/fta.php?id=119&amp;ssid=3&amp;title=Thailand-Peru%20Free%20Trade%20Agreement" TargetMode="External"/><Relationship Id="rId2" Type="http://schemas.openxmlformats.org/officeDocument/2006/relationships/hyperlink" Target="http://www.aric.adb.org/fta.php?id=200&amp;ssid=3&amp;title=Korea-Thailand%20Free%20Trade%20Agreement%20" TargetMode="External"/><Relationship Id="rId1" Type="http://schemas.openxmlformats.org/officeDocument/2006/relationships/slideLayout" Target="../slideLayouts/slideLayout2.xml"/><Relationship Id="rId6" Type="http://schemas.openxmlformats.org/officeDocument/2006/relationships/hyperlink" Target="http://www.aric.adb.org/fta.php?id=44&amp;ssid=3&amp;title=Thailand-Australia%20Free%20Trade%20Agreement" TargetMode="External"/><Relationship Id="rId11" Type="http://schemas.openxmlformats.org/officeDocument/2006/relationships/hyperlink" Target="http://www.aric.adb.org/fta.php?id=45&amp;ssid=3&amp;title=Thailand-New%20Zealand%20Closer%20Economic%20Partnership%20Agreement" TargetMode="External"/><Relationship Id="rId5" Type="http://schemas.openxmlformats.org/officeDocument/2006/relationships/hyperlink" Target="http://www.aric.adb.org/fta.php?id=65&amp;ssid=3&amp;title=People's%20Republic%20of%20China-Thailand%20Free%20Trade%20Agreement" TargetMode="External"/><Relationship Id="rId10" Type="http://schemas.openxmlformats.org/officeDocument/2006/relationships/hyperlink" Target="http://www.aric.adb.org/fta.php?id=193&amp;ssid=3&amp;title=Thailand-MERCOSUR%20Free%20Trade%20Agreement" TargetMode="External"/><Relationship Id="rId4" Type="http://schemas.openxmlformats.org/officeDocument/2006/relationships/hyperlink" Target="http://www.aric.adb.org/fta.php?id=159&amp;ssid=3&amp;title=Pakistan-Thailand%20Free%20Trade%20Agreement" TargetMode="External"/><Relationship Id="rId9" Type="http://schemas.openxmlformats.org/officeDocument/2006/relationships/hyperlink" Target="http://www.aric.adb.org/fta.php?id=190&amp;ssid=3&amp;title=Thailand-European%20Free%20Trade%20Association%20Free%20Trade%20Agreement" TargetMode="Externa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Grp="1" noChangeArrowheads="1"/>
          </p:cNvSpPr>
          <p:nvPr>
            <p:ph type="ctrTitle"/>
          </p:nvPr>
        </p:nvSpPr>
        <p:spPr/>
        <p:txBody>
          <a:bodyPr/>
          <a:lstStyle/>
          <a:p>
            <a:pPr eaLnBrk="1" hangingPunct="1"/>
            <a:r>
              <a:rPr lang="en-US" sz="3600" dirty="0" smtClean="0"/>
              <a:t>EE460: Regional Integration</a:t>
            </a:r>
          </a:p>
        </p:txBody>
      </p:sp>
      <p:sp>
        <p:nvSpPr>
          <p:cNvPr id="11268" name="Rectangle 3"/>
          <p:cNvSpPr>
            <a:spLocks noGrp="1" noChangeArrowheads="1"/>
          </p:cNvSpPr>
          <p:nvPr>
            <p:ph type="subTitle" idx="1"/>
          </p:nvPr>
        </p:nvSpPr>
        <p:spPr/>
        <p:txBody>
          <a:bodyPr/>
          <a:lstStyle/>
          <a:p>
            <a:pPr eaLnBrk="1" hangingPunct="1">
              <a:lnSpc>
                <a:spcPct val="80000"/>
              </a:lnSpc>
            </a:pPr>
            <a:r>
              <a:rPr lang="en-US" sz="2400" b="1" dirty="0" smtClean="0"/>
              <a:t>Mr. </a:t>
            </a:r>
            <a:r>
              <a:rPr lang="en-US" sz="2400" b="1" dirty="0" err="1" smtClean="0"/>
              <a:t>Bhanupong</a:t>
            </a:r>
            <a:endParaRPr lang="en-US" sz="2400" b="1" dirty="0" smtClean="0"/>
          </a:p>
          <a:p>
            <a:pPr eaLnBrk="1" hangingPunct="1">
              <a:lnSpc>
                <a:spcPct val="80000"/>
              </a:lnSpc>
            </a:pPr>
            <a:endParaRPr lang="en-US" sz="2400" b="1" dirty="0" smtClean="0"/>
          </a:p>
          <a:p>
            <a:pPr eaLnBrk="1" hangingPunct="1">
              <a:lnSpc>
                <a:spcPct val="80000"/>
              </a:lnSpc>
            </a:pPr>
            <a:r>
              <a:rPr lang="en-US" sz="2400" b="1" dirty="0" smtClean="0"/>
              <a:t>Lecture  19</a:t>
            </a:r>
          </a:p>
        </p:txBody>
      </p:sp>
      <p:sp>
        <p:nvSpPr>
          <p:cNvPr id="11266" name="Rectangle 6"/>
          <p:cNvSpPr>
            <a:spLocks noGrp="1" noChangeArrowheads="1"/>
          </p:cNvSpPr>
          <p:nvPr>
            <p:ph type="sldNum" sz="quarter" idx="12"/>
          </p:nvPr>
        </p:nvSpPr>
        <p:spPr>
          <a:noFill/>
        </p:spPr>
        <p:txBody>
          <a:bodyPr/>
          <a:lstStyle/>
          <a:p>
            <a:fld id="{479CDB99-4FE6-46DC-9EE7-0ADD19D70FFC}" type="slidenum">
              <a:rPr lang="en-US" smtClean="0"/>
              <a:pPr/>
              <a:t>1</a:t>
            </a:fld>
            <a:endParaRPr lang="en-US"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US" dirty="0" smtClean="0"/>
              <a:t>Outline</a:t>
            </a:r>
            <a:endParaRPr lang="th-TH" dirty="0" smtClean="0"/>
          </a:p>
        </p:txBody>
      </p:sp>
      <p:sp>
        <p:nvSpPr>
          <p:cNvPr id="12291" name="Content Placeholder 2"/>
          <p:cNvSpPr>
            <a:spLocks noGrp="1"/>
          </p:cNvSpPr>
          <p:nvPr>
            <p:ph idx="1"/>
          </p:nvPr>
        </p:nvSpPr>
        <p:spPr/>
        <p:txBody>
          <a:bodyPr/>
          <a:lstStyle/>
          <a:p>
            <a:pPr eaLnBrk="1" hangingPunct="1"/>
            <a:r>
              <a:rPr lang="en-US" dirty="0" smtClean="0"/>
              <a:t>ASEAN integration: trade, investment, and capital flows</a:t>
            </a:r>
          </a:p>
          <a:p>
            <a:pPr eaLnBrk="1" hangingPunct="1"/>
            <a:r>
              <a:rPr lang="en-US" dirty="0" smtClean="0"/>
              <a:t>New economic geography</a:t>
            </a:r>
          </a:p>
          <a:p>
            <a:pPr eaLnBrk="1" hangingPunct="1"/>
            <a:r>
              <a:rPr lang="en-US" dirty="0" smtClean="0"/>
              <a:t>New regionalism: Multiple Free Trade Agreement</a:t>
            </a:r>
          </a:p>
          <a:p>
            <a:pPr eaLnBrk="1" hangingPunct="1"/>
            <a:r>
              <a:rPr lang="en-US" dirty="0" smtClean="0"/>
              <a:t>Source of data: ADB Asian Integration</a:t>
            </a:r>
          </a:p>
          <a:p>
            <a:pPr eaLnBrk="1" hangingPunct="1"/>
            <a:endParaRPr lang="en-US" dirty="0" smtClean="0"/>
          </a:p>
          <a:p>
            <a:pPr eaLnBrk="1" hangingPunct="1"/>
            <a:endParaRPr lang="en-US" dirty="0" smtClean="0"/>
          </a:p>
          <a:p>
            <a:pPr eaLnBrk="1" hangingPunct="1"/>
            <a:endParaRPr lang="th-TH" dirty="0" smtClean="0"/>
          </a:p>
        </p:txBody>
      </p:sp>
      <p:sp>
        <p:nvSpPr>
          <p:cNvPr id="12292" name="Slide Number Placeholder 3"/>
          <p:cNvSpPr>
            <a:spLocks noGrp="1"/>
          </p:cNvSpPr>
          <p:nvPr>
            <p:ph type="sldNum" sz="quarter" idx="12"/>
          </p:nvPr>
        </p:nvSpPr>
        <p:spPr>
          <a:noFill/>
        </p:spPr>
        <p:txBody>
          <a:bodyPr/>
          <a:lstStyle/>
          <a:p>
            <a:fld id="{46526678-42F0-42D6-A7A2-7B9A911CF63F}" type="slidenum">
              <a:rPr lang="en-US" smtClean="0"/>
              <a:pPr/>
              <a:t>2</a:t>
            </a:fld>
            <a:endParaRPr lang="en-US"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Integration indicators</a:t>
            </a:r>
            <a:endParaRPr lang="th-TH" dirty="0"/>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3</a:t>
            </a:fld>
            <a:endParaRPr lang="en-US"/>
          </a:p>
        </p:txBody>
      </p:sp>
      <p:graphicFrame>
        <p:nvGraphicFramePr>
          <p:cNvPr id="5" name="Content Placeholder 4"/>
          <p:cNvGraphicFramePr>
            <a:graphicFrameLocks noGrp="1"/>
          </p:cNvGraphicFramePr>
          <p:nvPr>
            <p:ph idx="1"/>
            <p:extLst>
              <p:ext uri="{D42A27DB-BD31-4B8C-83A1-F6EECF244321}">
                <p14:modId xmlns="" xmlns:p14="http://schemas.microsoft.com/office/powerpoint/2010/main" val="997297172"/>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18440246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Integration through FDI</a:t>
            </a:r>
            <a:endParaRPr lang="th-TH" dirty="0"/>
          </a:p>
        </p:txBody>
      </p:sp>
      <p:sp>
        <p:nvSpPr>
          <p:cNvPr id="3" name="Content Placeholder 2"/>
          <p:cNvSpPr>
            <a:spLocks noGrp="1"/>
          </p:cNvSpPr>
          <p:nvPr>
            <p:ph idx="1"/>
          </p:nvPr>
        </p:nvSpPr>
        <p:spPr/>
        <p:txBody>
          <a:bodyPr/>
          <a:lstStyle/>
          <a:p>
            <a:r>
              <a:rPr lang="en-US" dirty="0"/>
              <a:t>Cumulative foreign direct investment (FDI) share is the percentage of regional FDI inflows to total FDI from the investing region beginning 1995. </a:t>
            </a:r>
          </a:p>
          <a:p>
            <a:r>
              <a:rPr lang="en-US" dirty="0"/>
              <a:t>A higher share indicates a stronger preference for the region and a higher degree of integration.</a:t>
            </a:r>
            <a:endParaRPr lang="th-TH" dirty="0"/>
          </a:p>
          <a:p>
            <a:endParaRPr lang="th-TH" dirty="0"/>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4</a:t>
            </a:fld>
            <a:endParaRPr lang="en-US"/>
          </a:p>
        </p:txBody>
      </p:sp>
    </p:spTree>
    <p:extLst>
      <p:ext uri="{BB962C8B-B14F-4D97-AF65-F5344CB8AC3E}">
        <p14:creationId xmlns="" xmlns:p14="http://schemas.microsoft.com/office/powerpoint/2010/main" val="24638037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dirty="0"/>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5</a:t>
            </a:fld>
            <a:endParaRPr lang="en-US"/>
          </a:p>
        </p:txBody>
      </p:sp>
      <p:graphicFrame>
        <p:nvGraphicFramePr>
          <p:cNvPr id="5" name="Content Placeholder 4"/>
          <p:cNvGraphicFramePr>
            <a:graphicFrameLocks noGrp="1"/>
          </p:cNvGraphicFramePr>
          <p:nvPr>
            <p:ph idx="1"/>
            <p:extLst>
              <p:ext uri="{D42A27DB-BD31-4B8C-83A1-F6EECF244321}">
                <p14:modId xmlns="" xmlns:p14="http://schemas.microsoft.com/office/powerpoint/2010/main" val="321279271"/>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505756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smtClean="0"/>
              <a:t>Increasing regional trade</a:t>
            </a:r>
            <a:br>
              <a:rPr lang="en-US" smtClean="0"/>
            </a:br>
            <a:r>
              <a:rPr lang="en-US" sz="2400" smtClean="0"/>
              <a:t>Source: ADB</a:t>
            </a:r>
            <a:endParaRPr lang="th-TH" smtClean="0"/>
          </a:p>
        </p:txBody>
      </p:sp>
      <p:pic>
        <p:nvPicPr>
          <p:cNvPr id="13315" name="図 4"/>
          <p:cNvPicPr>
            <a:picLocks noGrp="1" noChangeAspect="1"/>
          </p:cNvPicPr>
          <p:nvPr>
            <p:ph idx="1"/>
          </p:nvPr>
        </p:nvPicPr>
        <p:blipFill>
          <a:blip r:embed="rId2" cstate="print"/>
          <a:stretch>
            <a:fillRect/>
          </a:stretch>
        </p:blipFill>
        <p:spPr>
          <a:xfrm>
            <a:off x="1448190" y="1647308"/>
            <a:ext cx="6247619" cy="4431746"/>
          </a:xfr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Trade intensity index</a:t>
            </a:r>
            <a:endParaRPr lang="th-TH" dirty="0"/>
          </a:p>
        </p:txBody>
      </p:sp>
      <p:sp>
        <p:nvSpPr>
          <p:cNvPr id="3" name="Content Placeholder 2"/>
          <p:cNvSpPr>
            <a:spLocks noGrp="1"/>
          </p:cNvSpPr>
          <p:nvPr>
            <p:ph idx="1"/>
          </p:nvPr>
        </p:nvSpPr>
        <p:spPr/>
        <p:txBody>
          <a:bodyPr/>
          <a:lstStyle/>
          <a:p>
            <a:r>
              <a:rPr lang="en-US" dirty="0" smtClean="0"/>
              <a:t>The </a:t>
            </a:r>
            <a:r>
              <a:rPr lang="en-US" dirty="0"/>
              <a:t>trade intensity statistic is </a:t>
            </a:r>
            <a:r>
              <a:rPr lang="en-US" dirty="0" smtClean="0"/>
              <a:t>the ratio </a:t>
            </a:r>
            <a:r>
              <a:rPr lang="en-US" dirty="0"/>
              <a:t>of two export shares</a:t>
            </a:r>
            <a:r>
              <a:rPr lang="en-US" dirty="0" smtClean="0"/>
              <a:t>.</a:t>
            </a:r>
          </a:p>
          <a:p>
            <a:r>
              <a:rPr lang="en-US" dirty="0" smtClean="0"/>
              <a:t> The numerator is the </a:t>
            </a:r>
            <a:r>
              <a:rPr lang="en-US" dirty="0"/>
              <a:t>share of the destination of interest in </a:t>
            </a:r>
            <a:r>
              <a:rPr lang="en-US" dirty="0" smtClean="0"/>
              <a:t>the exports </a:t>
            </a:r>
            <a:r>
              <a:rPr lang="en-US" dirty="0"/>
              <a:t>of the region under study. </a:t>
            </a:r>
            <a:endParaRPr lang="en-US" dirty="0" smtClean="0"/>
          </a:p>
          <a:p>
            <a:r>
              <a:rPr lang="en-US" dirty="0" smtClean="0"/>
              <a:t>The denominator </a:t>
            </a:r>
            <a:r>
              <a:rPr lang="en-US" dirty="0"/>
              <a:t>is the share of the destination </a:t>
            </a:r>
            <a:r>
              <a:rPr lang="en-US" dirty="0" smtClean="0"/>
              <a:t>of interest </a:t>
            </a:r>
            <a:r>
              <a:rPr lang="en-US" dirty="0"/>
              <a:t>in the exports of the world as a whole</a:t>
            </a:r>
            <a:r>
              <a:rPr lang="en-US" dirty="0" smtClean="0"/>
              <a:t>.</a:t>
            </a:r>
            <a:endParaRPr lang="en-US" dirty="0"/>
          </a:p>
          <a:p>
            <a:endParaRPr lang="th-TH" dirty="0"/>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7</a:t>
            </a:fld>
            <a:endParaRPr lang="en-US"/>
          </a:p>
        </p:txBody>
      </p:sp>
    </p:spTree>
    <p:extLst>
      <p:ext uri="{BB962C8B-B14F-4D97-AF65-F5344CB8AC3E}">
        <p14:creationId xmlns="" xmlns:p14="http://schemas.microsoft.com/office/powerpoint/2010/main" val="6919039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dirty="0"/>
          </a:p>
        </p:txBody>
      </p:sp>
      <p:sp>
        <p:nvSpPr>
          <p:cNvPr id="3" name="Content Placeholder 2"/>
          <p:cNvSpPr>
            <a:spLocks noGrp="1"/>
          </p:cNvSpPr>
          <p:nvPr>
            <p:ph idx="1"/>
          </p:nvPr>
        </p:nvSpPr>
        <p:spPr/>
        <p:txBody>
          <a:bodyPr/>
          <a:lstStyle/>
          <a:p>
            <a:r>
              <a:rPr lang="en-US" dirty="0" smtClean="0"/>
              <a:t>The </a:t>
            </a:r>
            <a:r>
              <a:rPr lang="en-US" dirty="0"/>
              <a:t>statistic tells </a:t>
            </a:r>
            <a:r>
              <a:rPr lang="en-US" dirty="0" smtClean="0"/>
              <a:t>us whether </a:t>
            </a:r>
            <a:r>
              <a:rPr lang="en-US" dirty="0"/>
              <a:t>or not a region exports more (as </a:t>
            </a:r>
            <a:r>
              <a:rPr lang="en-US" dirty="0" smtClean="0"/>
              <a:t>a percentage</a:t>
            </a:r>
            <a:r>
              <a:rPr lang="en-US" dirty="0"/>
              <a:t>) to a given destination than </a:t>
            </a:r>
            <a:r>
              <a:rPr lang="en-US" dirty="0" smtClean="0"/>
              <a:t>the world </a:t>
            </a:r>
            <a:r>
              <a:rPr lang="en-US" dirty="0"/>
              <a:t>does on average. </a:t>
            </a:r>
            <a:endParaRPr lang="en-US" dirty="0" smtClean="0"/>
          </a:p>
          <a:p>
            <a:r>
              <a:rPr lang="en-US" dirty="0" smtClean="0"/>
              <a:t>It </a:t>
            </a:r>
            <a:r>
              <a:rPr lang="en-US" dirty="0"/>
              <a:t>is interpreted </a:t>
            </a:r>
            <a:r>
              <a:rPr lang="en-US" dirty="0" smtClean="0"/>
              <a:t>in  much </a:t>
            </a:r>
            <a:r>
              <a:rPr lang="en-US" dirty="0"/>
              <a:t>the same way as an export share.</a:t>
            </a:r>
            <a:endParaRPr lang="th-TH" dirty="0"/>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8</a:t>
            </a:fld>
            <a:endParaRPr lang="en-US"/>
          </a:p>
        </p:txBody>
      </p:sp>
    </p:spTree>
    <p:extLst>
      <p:ext uri="{BB962C8B-B14F-4D97-AF65-F5344CB8AC3E}">
        <p14:creationId xmlns="" xmlns:p14="http://schemas.microsoft.com/office/powerpoint/2010/main" val="2935771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Trade share</a:t>
            </a:r>
            <a:endParaRPr lang="th-TH" dirty="0"/>
          </a:p>
        </p:txBody>
      </p:sp>
      <p:graphicFrame>
        <p:nvGraphicFramePr>
          <p:cNvPr id="5" name="Content Placeholder 4"/>
          <p:cNvGraphicFramePr>
            <a:graphicFrameLocks noGrp="1"/>
          </p:cNvGraphicFramePr>
          <p:nvPr>
            <p:ph idx="1"/>
            <p:extLst>
              <p:ext uri="{D42A27DB-BD31-4B8C-83A1-F6EECF244321}">
                <p14:modId xmlns="" xmlns:p14="http://schemas.microsoft.com/office/powerpoint/2010/main" val="3233717476"/>
              </p:ext>
            </p:extLst>
          </p:nvPr>
        </p:nvGraphicFramePr>
        <p:xfrm>
          <a:off x="457200" y="1905000"/>
          <a:ext cx="8229600" cy="4173488"/>
        </p:xfrm>
        <a:graphic>
          <a:graphicData uri="http://schemas.openxmlformats.org/drawingml/2006/table">
            <a:tbl>
              <a:tblPr>
                <a:tableStyleId>{5C22544A-7EE6-4342-B048-85BDC9FD1C3A}</a:tableStyleId>
              </a:tblPr>
              <a:tblGrid>
                <a:gridCol w="7745506"/>
                <a:gridCol w="484094"/>
              </a:tblGrid>
              <a:tr h="4173488">
                <a:tc>
                  <a:txBody>
                    <a:bodyPr/>
                    <a:lstStyle/>
                    <a:p>
                      <a:pPr algn="l" fontAlgn="ctr"/>
                      <a:r>
                        <a:rPr lang="en-US" sz="4000" u="none" strike="noStrike" dirty="0">
                          <a:effectLst/>
                        </a:rPr>
                        <a:t>Trade share is the percentage of trade with a partner to total trade of a country/region. </a:t>
                      </a:r>
                      <a:endParaRPr lang="en-US" sz="4000" u="none" strike="noStrike" dirty="0" smtClean="0">
                        <a:effectLst/>
                      </a:endParaRPr>
                    </a:p>
                    <a:p>
                      <a:pPr algn="l" fontAlgn="ctr"/>
                      <a:r>
                        <a:rPr lang="en-US" sz="4000" u="none" strike="noStrike" dirty="0" smtClean="0">
                          <a:effectLst/>
                        </a:rPr>
                        <a:t>A </a:t>
                      </a:r>
                      <a:r>
                        <a:rPr lang="en-US" sz="4000" u="none" strike="noStrike" dirty="0">
                          <a:effectLst/>
                        </a:rPr>
                        <a:t>higher share indicates a higher degree of integration between partner countries/regions.</a:t>
                      </a:r>
                      <a:endParaRPr lang="en-US" sz="4000" b="0" i="0" u="none" strike="noStrike" dirty="0">
                        <a:solidFill>
                          <a:srgbClr val="222222"/>
                        </a:solidFill>
                        <a:effectLst/>
                        <a:latin typeface="Calibri"/>
                      </a:endParaRPr>
                    </a:p>
                  </a:txBody>
                  <a:tcPr marL="0" marR="0" marT="0" marB="0" anchor="ctr"/>
                </a:tc>
                <a:tc>
                  <a:txBody>
                    <a:bodyPr/>
                    <a:lstStyle/>
                    <a:p>
                      <a:pPr algn="l" fontAlgn="b"/>
                      <a:endParaRPr lang="th-TH" sz="4000" b="0" i="0" u="none" strike="noStrike" dirty="0">
                        <a:solidFill>
                          <a:srgbClr val="000000"/>
                        </a:solidFill>
                        <a:effectLst/>
                        <a:latin typeface="Tahoma"/>
                      </a:endParaRPr>
                    </a:p>
                  </a:txBody>
                  <a:tcPr marL="0" marR="0" marT="0" marB="0" anchor="b"/>
                </a:tc>
              </a:tr>
            </a:tbl>
          </a:graphicData>
        </a:graphic>
      </p:graphicFrame>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9</a:t>
            </a:fld>
            <a:endParaRPr lang="en-US"/>
          </a:p>
        </p:txBody>
      </p:sp>
    </p:spTree>
    <p:extLst>
      <p:ext uri="{BB962C8B-B14F-4D97-AF65-F5344CB8AC3E}">
        <p14:creationId xmlns="" xmlns:p14="http://schemas.microsoft.com/office/powerpoint/2010/main" val="20802139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10</a:t>
            </a:fld>
            <a:endParaRPr lang="en-US"/>
          </a:p>
        </p:txBody>
      </p:sp>
      <p:graphicFrame>
        <p:nvGraphicFramePr>
          <p:cNvPr id="5" name="Chart 4"/>
          <p:cNvGraphicFramePr>
            <a:graphicFrameLocks/>
          </p:cNvGraphicFramePr>
          <p:nvPr>
            <p:extLst>
              <p:ext uri="{D42A27DB-BD31-4B8C-83A1-F6EECF244321}">
                <p14:modId xmlns="" xmlns:p14="http://schemas.microsoft.com/office/powerpoint/2010/main" val="2704964736"/>
              </p:ext>
            </p:extLst>
          </p:nvPr>
        </p:nvGraphicFramePr>
        <p:xfrm>
          <a:off x="755576" y="836712"/>
          <a:ext cx="7704856" cy="576064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8893796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endParaRPr lang="th-TH" smtClean="0"/>
          </a:p>
        </p:txBody>
      </p:sp>
      <p:pic>
        <p:nvPicPr>
          <p:cNvPr id="14339" name="図 3"/>
          <p:cNvPicPr>
            <a:picLocks noGrp="1" noChangeAspect="1"/>
          </p:cNvPicPr>
          <p:nvPr>
            <p:ph idx="1"/>
          </p:nvPr>
        </p:nvPicPr>
        <p:blipFill>
          <a:blip r:embed="rId2" cstate="print"/>
          <a:srcRect/>
          <a:stretch>
            <a:fillRect/>
          </a:stretch>
        </p:blipFill>
        <p:spPr>
          <a:xfrm>
            <a:off x="0" y="38100"/>
            <a:ext cx="8964613" cy="6618288"/>
          </a:xfr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p:txBody>
          <a:bodyPr/>
          <a:lstStyle/>
          <a:p>
            <a:pPr eaLnBrk="1" hangingPunct="1"/>
            <a:r>
              <a:rPr lang="en-US" sz="3400" dirty="0" smtClean="0"/>
              <a:t>Engaging in foreign trade</a:t>
            </a:r>
          </a:p>
        </p:txBody>
      </p:sp>
      <p:sp>
        <p:nvSpPr>
          <p:cNvPr id="16388" name="Rectangle 3"/>
          <p:cNvSpPr>
            <a:spLocks noGrp="1" noChangeArrowheads="1"/>
          </p:cNvSpPr>
          <p:nvPr>
            <p:ph idx="1"/>
          </p:nvPr>
        </p:nvSpPr>
        <p:spPr/>
        <p:txBody>
          <a:bodyPr/>
          <a:lstStyle/>
          <a:p>
            <a:pPr eaLnBrk="1" hangingPunct="1">
              <a:lnSpc>
                <a:spcPct val="90000"/>
              </a:lnSpc>
            </a:pPr>
            <a:r>
              <a:rPr lang="en-US" dirty="0" smtClean="0"/>
              <a:t>Thailand has increasingly become an </a:t>
            </a:r>
            <a:r>
              <a:rPr lang="en-US" b="1" i="1" dirty="0" smtClean="0"/>
              <a:t>integral part</a:t>
            </a:r>
            <a:r>
              <a:rPr lang="en-US" dirty="0" smtClean="0"/>
              <a:t> of the </a:t>
            </a:r>
            <a:r>
              <a:rPr lang="en-US" b="1" i="1" dirty="0" smtClean="0"/>
              <a:t>world</a:t>
            </a:r>
            <a:r>
              <a:rPr lang="en-US" dirty="0" smtClean="0"/>
              <a:t> economy.</a:t>
            </a:r>
          </a:p>
          <a:p>
            <a:pPr eaLnBrk="1" hangingPunct="1">
              <a:lnSpc>
                <a:spcPct val="90000"/>
              </a:lnSpc>
            </a:pPr>
            <a:r>
              <a:rPr lang="en-US" dirty="0" smtClean="0"/>
              <a:t>The degree of </a:t>
            </a:r>
            <a:r>
              <a:rPr lang="en-US" b="1" i="1" dirty="0" smtClean="0"/>
              <a:t>Asian regional integration</a:t>
            </a:r>
            <a:r>
              <a:rPr lang="en-US" dirty="0" smtClean="0"/>
              <a:t> of Thailand has been </a:t>
            </a:r>
            <a:r>
              <a:rPr lang="en-US" b="1" i="1" dirty="0" smtClean="0"/>
              <a:t>more</a:t>
            </a:r>
            <a:r>
              <a:rPr lang="en-US" dirty="0" smtClean="0"/>
              <a:t> pronounced through foreign investment in product fragmentation. </a:t>
            </a:r>
          </a:p>
        </p:txBody>
      </p:sp>
      <p:sp>
        <p:nvSpPr>
          <p:cNvPr id="16386" name="Slide Number Placeholder 5"/>
          <p:cNvSpPr>
            <a:spLocks noGrp="1"/>
          </p:cNvSpPr>
          <p:nvPr>
            <p:ph type="sldNum" sz="quarter" idx="12"/>
          </p:nvPr>
        </p:nvSpPr>
        <p:spPr>
          <a:noFill/>
        </p:spPr>
        <p:txBody>
          <a:bodyPr/>
          <a:lstStyle/>
          <a:p>
            <a:fld id="{D2E69E29-8967-4B50-8E16-6C4EA9008A8E}" type="slidenum">
              <a:rPr lang="en-US" smtClean="0"/>
              <a:pPr/>
              <a:t>12</a:t>
            </a:fld>
            <a:endParaRPr lang="en-US"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2"/>
          <p:cNvSpPr>
            <a:spLocks noGrp="1" noChangeArrowheads="1"/>
          </p:cNvSpPr>
          <p:nvPr>
            <p:ph type="title"/>
          </p:nvPr>
        </p:nvSpPr>
        <p:spPr>
          <a:xfrm>
            <a:off x="574675" y="304800"/>
            <a:ext cx="8001000" cy="676275"/>
          </a:xfrm>
        </p:spPr>
        <p:txBody>
          <a:bodyPr>
            <a:normAutofit fontScale="90000"/>
          </a:bodyPr>
          <a:lstStyle/>
          <a:p>
            <a:pPr eaLnBrk="1" hangingPunct="1"/>
            <a:r>
              <a:rPr lang="en-US" i="1" smtClean="0"/>
              <a:t>Relatively small, but increasing</a:t>
            </a:r>
          </a:p>
        </p:txBody>
      </p:sp>
      <p:graphicFrame>
        <p:nvGraphicFramePr>
          <p:cNvPr id="3074" name="Object 69"/>
          <p:cNvGraphicFramePr>
            <a:graphicFrameLocks noGrp="1" noChangeAspect="1"/>
          </p:cNvGraphicFramePr>
          <p:nvPr>
            <p:ph idx="1"/>
          </p:nvPr>
        </p:nvGraphicFramePr>
        <p:xfrm>
          <a:off x="323850" y="1104900"/>
          <a:ext cx="8496300" cy="5126038"/>
        </p:xfrm>
        <a:graphic>
          <a:graphicData uri="http://schemas.openxmlformats.org/presentationml/2006/ole">
            <p:oleObj spid="_x0000_s3089" name="Worksheet" r:id="rId3" imgW="5114925" imgH="3086100" progId="Excel.Sheet.8">
              <p:embed/>
            </p:oleObj>
          </a:graphicData>
        </a:graphic>
      </p:graphicFrame>
      <p:sp>
        <p:nvSpPr>
          <p:cNvPr id="3075" name="Slide Number Placeholder 5"/>
          <p:cNvSpPr>
            <a:spLocks noGrp="1"/>
          </p:cNvSpPr>
          <p:nvPr>
            <p:ph type="sldNum" sz="quarter" idx="12"/>
          </p:nvPr>
        </p:nvSpPr>
        <p:spPr>
          <a:noFill/>
        </p:spPr>
        <p:txBody>
          <a:bodyPr/>
          <a:lstStyle/>
          <a:p>
            <a:fld id="{780FB2BD-5D53-4589-B5D5-CE362CE90B39}" type="slidenum">
              <a:rPr lang="en-US" smtClean="0"/>
              <a:pPr/>
              <a:t>13</a:t>
            </a:fld>
            <a:endParaRPr lang="en-US"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2"/>
          <p:cNvSpPr>
            <a:spLocks noGrp="1" noChangeArrowheads="1"/>
          </p:cNvSpPr>
          <p:nvPr>
            <p:ph type="title"/>
          </p:nvPr>
        </p:nvSpPr>
        <p:spPr>
          <a:xfrm>
            <a:off x="574675" y="304800"/>
            <a:ext cx="8001000" cy="603250"/>
          </a:xfrm>
        </p:spPr>
        <p:txBody>
          <a:bodyPr/>
          <a:lstStyle/>
          <a:p>
            <a:pPr eaLnBrk="1" hangingPunct="1"/>
            <a:r>
              <a:rPr lang="en-US" sz="3000" i="1" smtClean="0"/>
              <a:t>Greater integration with closer neighbors</a:t>
            </a:r>
          </a:p>
        </p:txBody>
      </p:sp>
      <p:graphicFrame>
        <p:nvGraphicFramePr>
          <p:cNvPr id="4098" name="Object 73"/>
          <p:cNvGraphicFramePr>
            <a:graphicFrameLocks noGrp="1" noChangeAspect="1"/>
          </p:cNvGraphicFramePr>
          <p:nvPr>
            <p:ph idx="1"/>
          </p:nvPr>
        </p:nvGraphicFramePr>
        <p:xfrm>
          <a:off x="323850" y="1281113"/>
          <a:ext cx="8424863" cy="4643437"/>
        </p:xfrm>
        <a:graphic>
          <a:graphicData uri="http://schemas.openxmlformats.org/presentationml/2006/ole">
            <p:oleObj spid="_x0000_s4113" name="Chart" r:id="rId3" imgW="5219700" imgH="2876702" progId="Excel.Sheet.8">
              <p:embed/>
            </p:oleObj>
          </a:graphicData>
        </a:graphic>
      </p:graphicFrame>
      <p:sp>
        <p:nvSpPr>
          <p:cNvPr id="4099" name="Slide Number Placeholder 5"/>
          <p:cNvSpPr>
            <a:spLocks noGrp="1"/>
          </p:cNvSpPr>
          <p:nvPr>
            <p:ph type="sldNum" sz="quarter" idx="12"/>
          </p:nvPr>
        </p:nvSpPr>
        <p:spPr>
          <a:noFill/>
        </p:spPr>
        <p:txBody>
          <a:bodyPr/>
          <a:lstStyle/>
          <a:p>
            <a:fld id="{607C8198-4D4B-401D-ADF1-4BBADE11A2DA}" type="slidenum">
              <a:rPr lang="en-US" smtClean="0"/>
              <a:pPr/>
              <a:t>14</a:t>
            </a:fld>
            <a:endParaRPr lang="en-US"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p:txBody>
          <a:bodyPr/>
          <a:lstStyle/>
          <a:p>
            <a:pPr eaLnBrk="1" hangingPunct="1"/>
            <a:endParaRPr lang="en-US" dirty="0" smtClean="0"/>
          </a:p>
        </p:txBody>
      </p:sp>
      <p:sp>
        <p:nvSpPr>
          <p:cNvPr id="17412" name="Rectangle 3"/>
          <p:cNvSpPr>
            <a:spLocks noGrp="1" noChangeArrowheads="1"/>
          </p:cNvSpPr>
          <p:nvPr>
            <p:ph idx="1"/>
          </p:nvPr>
        </p:nvSpPr>
        <p:spPr/>
        <p:txBody>
          <a:bodyPr/>
          <a:lstStyle/>
          <a:p>
            <a:pPr eaLnBrk="1" hangingPunct="1">
              <a:lnSpc>
                <a:spcPct val="90000"/>
              </a:lnSpc>
            </a:pPr>
            <a:r>
              <a:rPr lang="en-US" dirty="0" smtClean="0"/>
              <a:t>For most of ASEAN 5, Asian markets have been </a:t>
            </a:r>
            <a:r>
              <a:rPr lang="en-US" b="1" i="1" dirty="0" smtClean="0"/>
              <a:t>increasingly </a:t>
            </a:r>
            <a:r>
              <a:rPr lang="en-US" dirty="0" smtClean="0"/>
              <a:t>significant.</a:t>
            </a:r>
          </a:p>
          <a:p>
            <a:pPr eaLnBrk="1" hangingPunct="1">
              <a:lnSpc>
                <a:spcPct val="90000"/>
              </a:lnSpc>
            </a:pPr>
            <a:r>
              <a:rPr lang="en-US" dirty="0" smtClean="0"/>
              <a:t>ASEAN 5 are trading more </a:t>
            </a:r>
            <a:r>
              <a:rPr lang="en-US" b="1" i="1" dirty="0" smtClean="0"/>
              <a:t>within</a:t>
            </a:r>
            <a:r>
              <a:rPr lang="en-US" dirty="0" smtClean="0"/>
              <a:t> the Asian bloc.</a:t>
            </a:r>
          </a:p>
          <a:p>
            <a:pPr eaLnBrk="1" hangingPunct="1">
              <a:lnSpc>
                <a:spcPct val="90000"/>
              </a:lnSpc>
            </a:pPr>
            <a:r>
              <a:rPr lang="en-US" dirty="0" smtClean="0"/>
              <a:t>For </a:t>
            </a:r>
            <a:r>
              <a:rPr lang="en-US" b="1" i="1" dirty="0" smtClean="0"/>
              <a:t>new </a:t>
            </a:r>
            <a:r>
              <a:rPr lang="en-US" dirty="0" smtClean="0"/>
              <a:t>ASEAN countries, </a:t>
            </a:r>
            <a:r>
              <a:rPr lang="en-US" b="1" dirty="0" smtClean="0"/>
              <a:t>outside</a:t>
            </a:r>
            <a:r>
              <a:rPr lang="en-US" dirty="0" smtClean="0"/>
              <a:t> Asian blocs are more important.</a:t>
            </a:r>
          </a:p>
          <a:p>
            <a:pPr eaLnBrk="1" hangingPunct="1">
              <a:lnSpc>
                <a:spcPct val="90000"/>
              </a:lnSpc>
            </a:pPr>
            <a:r>
              <a:rPr lang="en-US" dirty="0" smtClean="0"/>
              <a:t>Different </a:t>
            </a:r>
            <a:r>
              <a:rPr lang="en-US" b="1" dirty="0" smtClean="0"/>
              <a:t>production structures</a:t>
            </a:r>
            <a:r>
              <a:rPr lang="en-US" dirty="0" smtClean="0"/>
              <a:t> lead to different geographical distribution of export markets.  </a:t>
            </a:r>
          </a:p>
        </p:txBody>
      </p:sp>
      <p:sp>
        <p:nvSpPr>
          <p:cNvPr id="17410" name="Slide Number Placeholder 5"/>
          <p:cNvSpPr>
            <a:spLocks noGrp="1"/>
          </p:cNvSpPr>
          <p:nvPr>
            <p:ph type="sldNum" sz="quarter" idx="12"/>
          </p:nvPr>
        </p:nvSpPr>
        <p:spPr>
          <a:noFill/>
        </p:spPr>
        <p:txBody>
          <a:bodyPr/>
          <a:lstStyle/>
          <a:p>
            <a:fld id="{2583A5C9-71DA-4C97-B081-69ECB7115D80}" type="slidenum">
              <a:rPr lang="en-US" smtClean="0"/>
              <a:pPr/>
              <a:t>15</a:t>
            </a:fld>
            <a:endParaRPr lang="en-US"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p:txBody>
          <a:bodyPr/>
          <a:lstStyle/>
          <a:p>
            <a:pPr eaLnBrk="1" hangingPunct="1"/>
            <a:r>
              <a:rPr lang="en-US" dirty="0" smtClean="0"/>
              <a:t>AEC in 2015</a:t>
            </a:r>
          </a:p>
        </p:txBody>
      </p:sp>
      <p:sp>
        <p:nvSpPr>
          <p:cNvPr id="18436" name="Rectangle 3"/>
          <p:cNvSpPr>
            <a:spLocks noGrp="1" noChangeArrowheads="1"/>
          </p:cNvSpPr>
          <p:nvPr>
            <p:ph idx="1"/>
          </p:nvPr>
        </p:nvSpPr>
        <p:spPr/>
        <p:txBody>
          <a:bodyPr>
            <a:noAutofit/>
          </a:bodyPr>
          <a:lstStyle/>
          <a:p>
            <a:pPr eaLnBrk="1" hangingPunct="1"/>
            <a:r>
              <a:rPr lang="en-US" dirty="0" smtClean="0"/>
              <a:t>The tariff rates among ASEAN countries were cut to 5 percent in 2005, covering about 95 percent of intra-ASEAN trade. </a:t>
            </a:r>
          </a:p>
          <a:p>
            <a:pPr eaLnBrk="1" hangingPunct="1"/>
            <a:r>
              <a:rPr lang="en-US" dirty="0" smtClean="0"/>
              <a:t>Fully liberalized trade among ASEAN  took place in 2010; for the </a:t>
            </a:r>
            <a:r>
              <a:rPr lang="en-US" i="1" dirty="0" smtClean="0"/>
              <a:t>new</a:t>
            </a:r>
            <a:r>
              <a:rPr lang="en-US" dirty="0" smtClean="0"/>
              <a:t> members (CLMV) by </a:t>
            </a:r>
            <a:r>
              <a:rPr lang="en-US" b="1" dirty="0" smtClean="0"/>
              <a:t>2015</a:t>
            </a:r>
            <a:r>
              <a:rPr lang="en-US" dirty="0" smtClean="0"/>
              <a:t>. </a:t>
            </a:r>
          </a:p>
          <a:p>
            <a:pPr eaLnBrk="1" hangingPunct="1"/>
            <a:r>
              <a:rPr lang="en-US" dirty="0" smtClean="0"/>
              <a:t>The deadline has been set at </a:t>
            </a:r>
            <a:r>
              <a:rPr lang="en-US" b="1" dirty="0" smtClean="0"/>
              <a:t>2015</a:t>
            </a:r>
            <a:r>
              <a:rPr lang="en-US" dirty="0" smtClean="0"/>
              <a:t> for the establishment of </a:t>
            </a:r>
            <a:r>
              <a:rPr lang="en-US" b="1" i="1" dirty="0" smtClean="0"/>
              <a:t>Asian Economic Community </a:t>
            </a:r>
            <a:r>
              <a:rPr lang="en-US" dirty="0" smtClean="0"/>
              <a:t>(AEC). </a:t>
            </a:r>
          </a:p>
        </p:txBody>
      </p:sp>
      <p:sp>
        <p:nvSpPr>
          <p:cNvPr id="18434" name="Slide Number Placeholder 5"/>
          <p:cNvSpPr>
            <a:spLocks noGrp="1"/>
          </p:cNvSpPr>
          <p:nvPr>
            <p:ph type="sldNum" sz="quarter" idx="12"/>
          </p:nvPr>
        </p:nvSpPr>
        <p:spPr>
          <a:noFill/>
        </p:spPr>
        <p:txBody>
          <a:bodyPr/>
          <a:lstStyle/>
          <a:p>
            <a:fld id="{77296301-FBC6-441A-9113-7605D7572178}" type="slidenum">
              <a:rPr lang="en-US" smtClean="0"/>
              <a:pPr/>
              <a:t>16</a:t>
            </a:fld>
            <a:endParaRPr lang="en-US"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17</a:t>
            </a:fld>
            <a:endParaRPr lang="en-US"/>
          </a:p>
        </p:txBody>
      </p:sp>
      <p:graphicFrame>
        <p:nvGraphicFramePr>
          <p:cNvPr id="5" name="Chart 4"/>
          <p:cNvGraphicFramePr>
            <a:graphicFrameLocks/>
          </p:cNvGraphicFramePr>
          <p:nvPr>
            <p:extLst>
              <p:ext uri="{D42A27DB-BD31-4B8C-83A1-F6EECF244321}">
                <p14:modId xmlns="" xmlns:p14="http://schemas.microsoft.com/office/powerpoint/2010/main" val="1690707519"/>
              </p:ext>
            </p:extLst>
          </p:nvPr>
        </p:nvGraphicFramePr>
        <p:xfrm>
          <a:off x="683568" y="692696"/>
          <a:ext cx="7776864" cy="554461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29906834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3B8AC5FD-B417-4853-9403-6D9A9942425B}" type="slidenum">
              <a:rPr lang="en-US" smtClean="0"/>
              <a:pPr>
                <a:defRPr/>
              </a:pPr>
              <a:t>18</a:t>
            </a:fld>
            <a:endParaRPr lang="en-US"/>
          </a:p>
        </p:txBody>
      </p:sp>
      <p:graphicFrame>
        <p:nvGraphicFramePr>
          <p:cNvPr id="3" name="Chart 2"/>
          <p:cNvGraphicFramePr>
            <a:graphicFrameLocks/>
          </p:cNvGraphicFramePr>
          <p:nvPr>
            <p:extLst>
              <p:ext uri="{D42A27DB-BD31-4B8C-83A1-F6EECF244321}">
                <p14:modId xmlns="" xmlns:p14="http://schemas.microsoft.com/office/powerpoint/2010/main" val="2290307910"/>
              </p:ext>
            </p:extLst>
          </p:nvPr>
        </p:nvGraphicFramePr>
        <p:xfrm>
          <a:off x="683568" y="980728"/>
          <a:ext cx="6912768" cy="496855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8678925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19</a:t>
            </a:fld>
            <a:endParaRPr lang="en-US"/>
          </a:p>
        </p:txBody>
      </p:sp>
      <p:graphicFrame>
        <p:nvGraphicFramePr>
          <p:cNvPr id="5" name="Chart 4"/>
          <p:cNvGraphicFramePr/>
          <p:nvPr>
            <p:extLst>
              <p:ext uri="{D42A27DB-BD31-4B8C-83A1-F6EECF244321}">
                <p14:modId xmlns="" xmlns:p14="http://schemas.microsoft.com/office/powerpoint/2010/main" val="1613525485"/>
              </p:ext>
            </p:extLst>
          </p:nvPr>
        </p:nvGraphicFramePr>
        <p:xfrm>
          <a:off x="357158" y="500042"/>
          <a:ext cx="8001056" cy="5572164"/>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2"/>
          <p:cNvSpPr>
            <a:spLocks noGrp="1" noChangeArrowheads="1"/>
          </p:cNvSpPr>
          <p:nvPr>
            <p:ph type="title"/>
          </p:nvPr>
        </p:nvSpPr>
        <p:spPr>
          <a:xfrm>
            <a:off x="539750" y="0"/>
            <a:ext cx="8001000" cy="928688"/>
          </a:xfrm>
        </p:spPr>
        <p:txBody>
          <a:bodyPr/>
          <a:lstStyle/>
          <a:p>
            <a:pPr eaLnBrk="1" hangingPunct="1"/>
            <a:r>
              <a:rPr lang="en-US" smtClean="0"/>
              <a:t>Regional economic bloc in Asia</a:t>
            </a:r>
          </a:p>
        </p:txBody>
      </p:sp>
      <p:sp>
        <p:nvSpPr>
          <p:cNvPr id="19460" name="Rectangle 3"/>
          <p:cNvSpPr>
            <a:spLocks noGrp="1" noChangeArrowheads="1"/>
          </p:cNvSpPr>
          <p:nvPr>
            <p:ph idx="1"/>
          </p:nvPr>
        </p:nvSpPr>
        <p:spPr>
          <a:xfrm>
            <a:off x="642910" y="1285860"/>
            <a:ext cx="8215340" cy="4879990"/>
          </a:xfrm>
        </p:spPr>
        <p:txBody>
          <a:bodyPr>
            <a:noAutofit/>
          </a:bodyPr>
          <a:lstStyle/>
          <a:p>
            <a:pPr eaLnBrk="1" hangingPunct="1">
              <a:lnSpc>
                <a:spcPct val="90000"/>
              </a:lnSpc>
            </a:pPr>
            <a:r>
              <a:rPr lang="en-US" sz="2800" dirty="0" smtClean="0"/>
              <a:t>FDI in Asian region had been </a:t>
            </a:r>
            <a:r>
              <a:rPr lang="en-US" sz="2800" b="1" i="1" dirty="0" smtClean="0"/>
              <a:t>declining; a </a:t>
            </a:r>
            <a:r>
              <a:rPr lang="en-US" sz="2800" dirty="0" smtClean="0"/>
              <a:t>large part of investment was diverted into China. </a:t>
            </a:r>
          </a:p>
          <a:p>
            <a:pPr eaLnBrk="1" hangingPunct="1">
              <a:lnSpc>
                <a:spcPct val="90000"/>
              </a:lnSpc>
            </a:pPr>
            <a:r>
              <a:rPr lang="en-US" sz="2800" dirty="0" smtClean="0"/>
              <a:t>Foreign direct investment in </a:t>
            </a:r>
            <a:r>
              <a:rPr lang="en-US" sz="2800" b="1" i="1" dirty="0" smtClean="0"/>
              <a:t>industrial</a:t>
            </a:r>
            <a:r>
              <a:rPr lang="en-US" sz="2800" dirty="0" smtClean="0"/>
              <a:t> sector of Thailand declined sharply after 2001. </a:t>
            </a:r>
          </a:p>
          <a:p>
            <a:pPr eaLnBrk="1" hangingPunct="1">
              <a:lnSpc>
                <a:spcPct val="90000"/>
              </a:lnSpc>
            </a:pPr>
            <a:r>
              <a:rPr lang="en-US" sz="2800" dirty="0" smtClean="0"/>
              <a:t>For restoring the attractiveness of FDI in the region, ASEAN countries formed a </a:t>
            </a:r>
            <a:r>
              <a:rPr lang="en-US" sz="2800" b="1" dirty="0" smtClean="0"/>
              <a:t>regional economic bloc</a:t>
            </a:r>
            <a:r>
              <a:rPr lang="en-US" sz="2800" dirty="0" smtClean="0"/>
              <a:t> to </a:t>
            </a:r>
            <a:r>
              <a:rPr lang="en-US" sz="2800" b="1" i="1" dirty="0" smtClean="0"/>
              <a:t>attract</a:t>
            </a:r>
            <a:r>
              <a:rPr lang="en-US" sz="2800" dirty="0" smtClean="0"/>
              <a:t> foreign direct investment. </a:t>
            </a:r>
          </a:p>
          <a:p>
            <a:pPr eaLnBrk="1" hangingPunct="1">
              <a:lnSpc>
                <a:spcPct val="90000"/>
              </a:lnSpc>
            </a:pPr>
            <a:r>
              <a:rPr lang="en-US" sz="2800" dirty="0" smtClean="0"/>
              <a:t>Since Japan and Hong Kong are the largest investors in Thailand, the idea of establishing </a:t>
            </a:r>
            <a:r>
              <a:rPr lang="en-US" sz="2800" b="1" dirty="0" smtClean="0"/>
              <a:t>ASEAN plus 3</a:t>
            </a:r>
            <a:r>
              <a:rPr lang="en-US" sz="2800" dirty="0" smtClean="0"/>
              <a:t> and Asian Economic Community (AEC) provides some hope and lessens the fear of losing FDI to China</a:t>
            </a:r>
            <a:r>
              <a:rPr lang="en-US" sz="2400" dirty="0" smtClean="0"/>
              <a:t>. </a:t>
            </a:r>
          </a:p>
        </p:txBody>
      </p:sp>
      <p:sp>
        <p:nvSpPr>
          <p:cNvPr id="19458" name="Slide Number Placeholder 5"/>
          <p:cNvSpPr>
            <a:spLocks noGrp="1"/>
          </p:cNvSpPr>
          <p:nvPr>
            <p:ph type="sldNum" sz="quarter" idx="12"/>
          </p:nvPr>
        </p:nvSpPr>
        <p:spPr>
          <a:noFill/>
        </p:spPr>
        <p:txBody>
          <a:bodyPr/>
          <a:lstStyle/>
          <a:p>
            <a:fld id="{E75FF93F-3890-4FAF-8940-795FA4607492}" type="slidenum">
              <a:rPr lang="en-US" smtClean="0"/>
              <a:pPr/>
              <a:t>20</a:t>
            </a:fld>
            <a:endParaRPr lang="en-US"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p:txBody>
          <a:bodyPr/>
          <a:lstStyle/>
          <a:p>
            <a:pPr eaLnBrk="1" hangingPunct="1"/>
            <a:r>
              <a:rPr lang="en-US" smtClean="0"/>
              <a:t>Greater Mekhong Subregion</a:t>
            </a:r>
          </a:p>
        </p:txBody>
      </p:sp>
      <p:sp>
        <p:nvSpPr>
          <p:cNvPr id="20484" name="Rectangle 3"/>
          <p:cNvSpPr>
            <a:spLocks noGrp="1" noChangeArrowheads="1"/>
          </p:cNvSpPr>
          <p:nvPr>
            <p:ph idx="1"/>
          </p:nvPr>
        </p:nvSpPr>
        <p:spPr/>
        <p:txBody>
          <a:bodyPr>
            <a:noAutofit/>
          </a:bodyPr>
          <a:lstStyle/>
          <a:p>
            <a:pPr eaLnBrk="1" hangingPunct="1"/>
            <a:r>
              <a:rPr lang="en-US" dirty="0" smtClean="0"/>
              <a:t>GMS nations,  comprising Cambodia, Laos, Myanmar, Thailand, Vietnam, and </a:t>
            </a:r>
            <a:r>
              <a:rPr lang="en-US" b="1" dirty="0" smtClean="0"/>
              <a:t>Yunnan</a:t>
            </a:r>
            <a:r>
              <a:rPr lang="en-US" dirty="0" smtClean="0"/>
              <a:t> province in China, have agreed to promote trade and investment in the region.</a:t>
            </a:r>
          </a:p>
          <a:p>
            <a:pPr eaLnBrk="1" hangingPunct="1"/>
            <a:r>
              <a:rPr lang="en-US" dirty="0" smtClean="0"/>
              <a:t>Asian Development Bank provided loans worth 770 million USD to finance transportation projects by establishing </a:t>
            </a:r>
            <a:r>
              <a:rPr lang="en-US" b="1" i="1" dirty="0" smtClean="0"/>
              <a:t>networks of roads</a:t>
            </a:r>
            <a:r>
              <a:rPr lang="en-US" dirty="0" smtClean="0"/>
              <a:t> between GMS countries and building bridges across Mekong River. </a:t>
            </a:r>
          </a:p>
        </p:txBody>
      </p:sp>
      <p:sp>
        <p:nvSpPr>
          <p:cNvPr id="20482" name="Slide Number Placeholder 5"/>
          <p:cNvSpPr>
            <a:spLocks noGrp="1"/>
          </p:cNvSpPr>
          <p:nvPr>
            <p:ph type="sldNum" sz="quarter" idx="12"/>
          </p:nvPr>
        </p:nvSpPr>
        <p:spPr>
          <a:noFill/>
        </p:spPr>
        <p:txBody>
          <a:bodyPr/>
          <a:lstStyle/>
          <a:p>
            <a:fld id="{37B1D500-0944-4DF5-83DF-D24E1B516126}" type="slidenum">
              <a:rPr lang="en-US" smtClean="0"/>
              <a:pPr/>
              <a:t>21</a:t>
            </a:fld>
            <a:endParaRPr lang="en-US"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a:xfrm>
            <a:off x="1000099" y="-1"/>
            <a:ext cx="7575575" cy="900113"/>
          </a:xfrm>
        </p:spPr>
        <p:txBody>
          <a:bodyPr/>
          <a:lstStyle/>
          <a:p>
            <a:pPr eaLnBrk="1" hangingPunct="1"/>
            <a:r>
              <a:rPr lang="en-US" dirty="0" smtClean="0"/>
              <a:t>GMS Economic Corridors</a:t>
            </a:r>
          </a:p>
        </p:txBody>
      </p:sp>
      <p:sp>
        <p:nvSpPr>
          <p:cNvPr id="21508" name="Rectangle 3"/>
          <p:cNvSpPr>
            <a:spLocks noGrp="1" noChangeArrowheads="1"/>
          </p:cNvSpPr>
          <p:nvPr>
            <p:ph idx="1"/>
          </p:nvPr>
        </p:nvSpPr>
        <p:spPr>
          <a:xfrm>
            <a:off x="566738" y="1000108"/>
            <a:ext cx="8001000" cy="5429288"/>
          </a:xfrm>
        </p:spPr>
        <p:txBody>
          <a:bodyPr>
            <a:normAutofit/>
          </a:bodyPr>
          <a:lstStyle/>
          <a:p>
            <a:pPr eaLnBrk="1" hangingPunct="1">
              <a:lnSpc>
                <a:spcPct val="80000"/>
              </a:lnSpc>
            </a:pPr>
            <a:r>
              <a:rPr lang="en-US" dirty="0" smtClean="0"/>
              <a:t>The </a:t>
            </a:r>
            <a:r>
              <a:rPr lang="en-US" b="1" i="1" dirty="0" smtClean="0"/>
              <a:t>East-West </a:t>
            </a:r>
            <a:r>
              <a:rPr lang="en-US" dirty="0" smtClean="0"/>
              <a:t>Economic Corridor (R9) </a:t>
            </a:r>
          </a:p>
          <a:p>
            <a:pPr eaLnBrk="1" hangingPunct="1">
              <a:lnSpc>
                <a:spcPct val="80000"/>
              </a:lnSpc>
              <a:buNone/>
            </a:pPr>
            <a:r>
              <a:rPr lang="en-US" sz="2400" dirty="0" smtClean="0"/>
              <a:t>     connects</a:t>
            </a:r>
            <a:r>
              <a:rPr lang="en-US" sz="2000" dirty="0" smtClean="0"/>
              <a:t> </a:t>
            </a:r>
            <a:r>
              <a:rPr lang="en-US" sz="2400" dirty="0" smtClean="0"/>
              <a:t>four countries from the port city of </a:t>
            </a:r>
            <a:r>
              <a:rPr lang="en-US" sz="2400" b="1" dirty="0" err="1" smtClean="0"/>
              <a:t>Da</a:t>
            </a:r>
            <a:r>
              <a:rPr lang="en-US" sz="2400" b="1" dirty="0" smtClean="0"/>
              <a:t> Nang </a:t>
            </a:r>
            <a:r>
              <a:rPr lang="en-US" sz="2400" dirty="0" smtClean="0"/>
              <a:t>on the </a:t>
            </a:r>
            <a:r>
              <a:rPr lang="en-US" sz="2400" b="1" i="1" dirty="0" smtClean="0"/>
              <a:t>South China Sea</a:t>
            </a:r>
            <a:r>
              <a:rPr lang="en-US" sz="2400" dirty="0" smtClean="0"/>
              <a:t> in Vietnam to </a:t>
            </a:r>
            <a:r>
              <a:rPr lang="en-US" sz="2400" b="1" dirty="0" err="1" smtClean="0"/>
              <a:t>Mawlamyine</a:t>
            </a:r>
            <a:r>
              <a:rPr lang="en-US" sz="2400" dirty="0" smtClean="0"/>
              <a:t>, a port city on the </a:t>
            </a:r>
            <a:r>
              <a:rPr lang="en-US" sz="2400" b="1" i="1" dirty="0" smtClean="0"/>
              <a:t>Andaman Sea</a:t>
            </a:r>
            <a:r>
              <a:rPr lang="en-US" sz="2400" dirty="0" smtClean="0"/>
              <a:t> in Myanmar, connecting roads passing through </a:t>
            </a:r>
            <a:r>
              <a:rPr lang="en-US" sz="2400" b="1" dirty="0" err="1" smtClean="0"/>
              <a:t>Khon</a:t>
            </a:r>
            <a:r>
              <a:rPr lang="en-US" sz="2400" b="1" dirty="0" smtClean="0"/>
              <a:t> Khan </a:t>
            </a:r>
            <a:r>
              <a:rPr lang="en-US" sz="2400" dirty="0" smtClean="0"/>
              <a:t>and </a:t>
            </a:r>
            <a:r>
              <a:rPr lang="en-US" sz="2400" b="1" dirty="0" err="1" smtClean="0"/>
              <a:t>Phitsanulok</a:t>
            </a:r>
            <a:r>
              <a:rPr lang="en-US" sz="2400" dirty="0" smtClean="0"/>
              <a:t> in </a:t>
            </a:r>
            <a:r>
              <a:rPr lang="en-US" sz="2400" b="1" dirty="0" smtClean="0"/>
              <a:t>Thailand</a:t>
            </a:r>
            <a:r>
              <a:rPr lang="en-US" sz="2400" dirty="0" smtClean="0"/>
              <a:t>, and </a:t>
            </a:r>
            <a:r>
              <a:rPr lang="en-US" sz="2400" b="1" dirty="0" err="1" smtClean="0"/>
              <a:t>Suvanakhet</a:t>
            </a:r>
            <a:r>
              <a:rPr lang="en-US" sz="2400" dirty="0" smtClean="0"/>
              <a:t> in </a:t>
            </a:r>
            <a:r>
              <a:rPr lang="en-US" sz="2400" b="1" dirty="0" smtClean="0"/>
              <a:t>Laos</a:t>
            </a:r>
            <a:r>
              <a:rPr lang="en-US" b="1" dirty="0" smtClean="0"/>
              <a:t>.</a:t>
            </a:r>
            <a:r>
              <a:rPr lang="en-US" dirty="0" smtClean="0"/>
              <a:t>  </a:t>
            </a:r>
          </a:p>
          <a:p>
            <a:pPr eaLnBrk="1" hangingPunct="1">
              <a:lnSpc>
                <a:spcPct val="80000"/>
              </a:lnSpc>
            </a:pPr>
            <a:r>
              <a:rPr lang="en-US" sz="2400" dirty="0" smtClean="0"/>
              <a:t>On the </a:t>
            </a:r>
            <a:r>
              <a:rPr lang="en-US" sz="2400" b="1" i="1" dirty="0" smtClean="0"/>
              <a:t>North-South</a:t>
            </a:r>
            <a:r>
              <a:rPr lang="en-US" sz="2400" dirty="0" smtClean="0"/>
              <a:t> Economic Corridor (R3-through Burma)</a:t>
            </a:r>
          </a:p>
          <a:p>
            <a:pPr eaLnBrk="1" hangingPunct="1">
              <a:lnSpc>
                <a:spcPct val="80000"/>
              </a:lnSpc>
              <a:buNone/>
            </a:pPr>
            <a:r>
              <a:rPr lang="en-US" sz="2400" dirty="0" smtClean="0"/>
              <a:t>    Chiang </a:t>
            </a:r>
            <a:r>
              <a:rPr lang="en-US" sz="2400" dirty="0" err="1" smtClean="0"/>
              <a:t>Rai</a:t>
            </a:r>
            <a:r>
              <a:rPr lang="en-US" sz="2400" dirty="0" smtClean="0"/>
              <a:t> province in Northern Thailand can be linked to Kunming in Yunnan via roads passing through Burma</a:t>
            </a:r>
            <a:r>
              <a:rPr lang="en-US" b="1" dirty="0" smtClean="0"/>
              <a:t>.</a:t>
            </a:r>
          </a:p>
          <a:p>
            <a:r>
              <a:rPr lang="en-US" sz="2800" dirty="0" smtClean="0"/>
              <a:t>Uneven qualities of the R3 road in three countries</a:t>
            </a:r>
          </a:p>
          <a:p>
            <a:r>
              <a:rPr lang="en-US" b="1" dirty="0" smtClean="0"/>
              <a:t>Infrastructure-led growth Hypothesis</a:t>
            </a:r>
            <a:endParaRPr lang="en-US" sz="2800" b="1" dirty="0" smtClean="0"/>
          </a:p>
        </p:txBody>
      </p:sp>
      <p:sp>
        <p:nvSpPr>
          <p:cNvPr id="21506" name="Slide Number Placeholder 5"/>
          <p:cNvSpPr>
            <a:spLocks noGrp="1"/>
          </p:cNvSpPr>
          <p:nvPr>
            <p:ph type="sldNum" sz="quarter" idx="12"/>
          </p:nvPr>
        </p:nvSpPr>
        <p:spPr>
          <a:noFill/>
        </p:spPr>
        <p:txBody>
          <a:bodyPr/>
          <a:lstStyle/>
          <a:p>
            <a:fld id="{348926D0-6E62-4C63-B962-F90648AA9A95}" type="slidenum">
              <a:rPr lang="en-US" smtClean="0"/>
              <a:pPr/>
              <a:t>22</a:t>
            </a:fld>
            <a:endParaRPr lang="en-US"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sz="3200" b="1" dirty="0" smtClean="0"/>
              <a:t>Routes to link three ASEAN countries</a:t>
            </a:r>
            <a:r>
              <a:rPr lang="en-US" sz="2400" b="1" dirty="0" smtClean="0"/>
              <a:t/>
            </a:r>
            <a:br>
              <a:rPr lang="en-US" sz="2400" b="1" dirty="0" smtClean="0"/>
            </a:br>
            <a:endParaRPr lang="th-TH" sz="2400" dirty="0" smtClean="0"/>
          </a:p>
        </p:txBody>
      </p:sp>
      <p:sp>
        <p:nvSpPr>
          <p:cNvPr id="22531" name="Content Placeholder 2"/>
          <p:cNvSpPr>
            <a:spLocks noGrp="1"/>
          </p:cNvSpPr>
          <p:nvPr>
            <p:ph idx="1"/>
          </p:nvPr>
        </p:nvSpPr>
        <p:spPr/>
        <p:txBody>
          <a:bodyPr>
            <a:normAutofit/>
          </a:bodyPr>
          <a:lstStyle/>
          <a:p>
            <a:r>
              <a:rPr lang="en-US" dirty="0" smtClean="0"/>
              <a:t>Laos and Vietnam jointly opened a highway for trucks in June 2009.</a:t>
            </a:r>
          </a:p>
          <a:p>
            <a:r>
              <a:rPr lang="en-US" dirty="0" smtClean="0"/>
              <a:t>The road is aimed to facilitate low-cost freight transportation.</a:t>
            </a:r>
          </a:p>
          <a:p>
            <a:r>
              <a:rPr lang="en-US" dirty="0" smtClean="0"/>
              <a:t>The 500-kilometre route links Thailand's northeastern province of </a:t>
            </a:r>
            <a:r>
              <a:rPr lang="en-US" dirty="0" err="1" smtClean="0"/>
              <a:t>Mukdahan</a:t>
            </a:r>
            <a:r>
              <a:rPr lang="en-US" dirty="0" smtClean="0"/>
              <a:t> with Laos' </a:t>
            </a:r>
            <a:r>
              <a:rPr lang="en-US" dirty="0" err="1" smtClean="0"/>
              <a:t>Suvannakhet</a:t>
            </a:r>
            <a:r>
              <a:rPr lang="en-US" dirty="0" smtClean="0"/>
              <a:t> city and its </a:t>
            </a:r>
            <a:r>
              <a:rPr lang="en-US" dirty="0" err="1" smtClean="0"/>
              <a:t>Dansavan</a:t>
            </a:r>
            <a:r>
              <a:rPr lang="en-US" dirty="0" smtClean="0"/>
              <a:t> trade zone, and Vietnam's Lao </a:t>
            </a:r>
            <a:r>
              <a:rPr lang="en-US" dirty="0" err="1" smtClean="0"/>
              <a:t>bao</a:t>
            </a:r>
            <a:r>
              <a:rPr lang="en-US" dirty="0" smtClean="0"/>
              <a:t>.</a:t>
            </a:r>
          </a:p>
          <a:p>
            <a:endParaRPr lang="th-TH" dirty="0" smtClean="0"/>
          </a:p>
        </p:txBody>
      </p:sp>
      <p:sp>
        <p:nvSpPr>
          <p:cNvPr id="22532" name="Slide Number Placeholder 3"/>
          <p:cNvSpPr>
            <a:spLocks noGrp="1"/>
          </p:cNvSpPr>
          <p:nvPr>
            <p:ph type="sldNum" sz="quarter" idx="12"/>
          </p:nvPr>
        </p:nvSpPr>
        <p:spPr>
          <a:noFill/>
        </p:spPr>
        <p:txBody>
          <a:bodyPr/>
          <a:lstStyle/>
          <a:p>
            <a:fld id="{B2330C22-E5EE-4E1D-9B1A-F31EE7E9BEC9}" type="slidenum">
              <a:rPr lang="en-US" smtClean="0"/>
              <a:pPr/>
              <a:t>23</a:t>
            </a:fld>
            <a:endParaRPr lang="en-US"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3"/>
          <p:cNvSpPr>
            <a:spLocks noGrp="1"/>
          </p:cNvSpPr>
          <p:nvPr>
            <p:ph type="sldNum" sz="quarter" idx="12"/>
          </p:nvPr>
        </p:nvSpPr>
        <p:spPr>
          <a:noFill/>
        </p:spPr>
        <p:txBody>
          <a:bodyPr/>
          <a:lstStyle/>
          <a:p>
            <a:fld id="{A761F1F6-1564-4136-81B7-46E013849D04}" type="slidenum">
              <a:rPr lang="en-US" smtClean="0"/>
              <a:pPr/>
              <a:t>24</a:t>
            </a:fld>
            <a:endParaRPr lang="en-US" smtClean="0"/>
          </a:p>
        </p:txBody>
      </p:sp>
      <p:pic>
        <p:nvPicPr>
          <p:cNvPr id="23555" name="Picture 4"/>
          <p:cNvPicPr>
            <a:picLocks noChangeAspect="1" noChangeArrowheads="1"/>
          </p:cNvPicPr>
          <p:nvPr/>
        </p:nvPicPr>
        <p:blipFill>
          <a:blip r:embed="rId2" cstate="print"/>
          <a:srcRect/>
          <a:stretch>
            <a:fillRect/>
          </a:stretch>
        </p:blipFill>
        <p:spPr bwMode="auto">
          <a:xfrm>
            <a:off x="2277497" y="1"/>
            <a:ext cx="4861491"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868346"/>
          </a:xfrm>
        </p:spPr>
        <p:txBody>
          <a:bodyPr>
            <a:normAutofit fontScale="90000"/>
          </a:bodyPr>
          <a:lstStyle/>
          <a:p>
            <a:r>
              <a:rPr lang="en-US" dirty="0" smtClean="0"/>
              <a:t>North-South Economic Corridors and non-tariff trade cost</a:t>
            </a:r>
            <a:endParaRPr lang="th-TH" dirty="0"/>
          </a:p>
        </p:txBody>
      </p:sp>
      <p:sp>
        <p:nvSpPr>
          <p:cNvPr id="4" name="Content Placeholder 3"/>
          <p:cNvSpPr>
            <a:spLocks noGrp="1"/>
          </p:cNvSpPr>
          <p:nvPr>
            <p:ph idx="1"/>
          </p:nvPr>
        </p:nvSpPr>
        <p:spPr>
          <a:xfrm>
            <a:off x="428596" y="1357298"/>
            <a:ext cx="8258204" cy="5143536"/>
          </a:xfrm>
        </p:spPr>
        <p:txBody>
          <a:bodyPr>
            <a:normAutofit fontScale="85000" lnSpcReduction="10000"/>
          </a:bodyPr>
          <a:lstStyle/>
          <a:p>
            <a:pPr>
              <a:lnSpc>
                <a:spcPct val="90000"/>
              </a:lnSpc>
            </a:pPr>
            <a:r>
              <a:rPr lang="en-US" dirty="0" smtClean="0"/>
              <a:t>Another route on the North-South Economic Corridor, goods can also be transported from Kunming to Chiang </a:t>
            </a:r>
            <a:r>
              <a:rPr lang="en-US" dirty="0" err="1" smtClean="0"/>
              <a:t>Rai</a:t>
            </a:r>
            <a:r>
              <a:rPr lang="en-US" dirty="0" smtClean="0"/>
              <a:t> via </a:t>
            </a:r>
            <a:r>
              <a:rPr lang="en-US" dirty="0" smtClean="0">
                <a:solidFill>
                  <a:srgbClr val="FF0000"/>
                </a:solidFill>
              </a:rPr>
              <a:t>Laos</a:t>
            </a:r>
            <a:r>
              <a:rPr lang="en-US" dirty="0" smtClean="0"/>
              <a:t>. </a:t>
            </a:r>
          </a:p>
          <a:p>
            <a:pPr>
              <a:lnSpc>
                <a:spcPct val="90000"/>
              </a:lnSpc>
            </a:pPr>
            <a:r>
              <a:rPr lang="en-US" dirty="0" smtClean="0"/>
              <a:t>Bangkok can also be linked to Phnom Penh and Ho Chi Min City by the </a:t>
            </a:r>
            <a:r>
              <a:rPr lang="en-US" b="1" i="1" dirty="0" smtClean="0"/>
              <a:t>Southern</a:t>
            </a:r>
            <a:r>
              <a:rPr lang="en-US" dirty="0" smtClean="0"/>
              <a:t> Economic Corridor. </a:t>
            </a:r>
          </a:p>
          <a:p>
            <a:pPr>
              <a:lnSpc>
                <a:spcPct val="90000"/>
              </a:lnSpc>
            </a:pPr>
            <a:r>
              <a:rPr lang="en-US" dirty="0" smtClean="0"/>
              <a:t>The infrastructure development in the GMS would develop </a:t>
            </a:r>
            <a:r>
              <a:rPr lang="en-US" b="1" dirty="0" smtClean="0"/>
              <a:t>secondary cities</a:t>
            </a:r>
            <a:r>
              <a:rPr lang="en-US" dirty="0" smtClean="0"/>
              <a:t> along the road networks and provide access of </a:t>
            </a:r>
            <a:r>
              <a:rPr lang="en-US" b="1" dirty="0" smtClean="0"/>
              <a:t>hinterlands</a:t>
            </a:r>
            <a:r>
              <a:rPr lang="en-US" dirty="0" smtClean="0"/>
              <a:t> to sea ports. </a:t>
            </a:r>
          </a:p>
          <a:p>
            <a:pPr>
              <a:lnSpc>
                <a:spcPct val="90000"/>
              </a:lnSpc>
            </a:pPr>
            <a:r>
              <a:rPr lang="en-US" dirty="0" smtClean="0"/>
              <a:t>The planned </a:t>
            </a:r>
            <a:r>
              <a:rPr lang="en-US" dirty="0" smtClean="0">
                <a:solidFill>
                  <a:srgbClr val="FF0000"/>
                </a:solidFill>
              </a:rPr>
              <a:t>road networks </a:t>
            </a:r>
            <a:r>
              <a:rPr lang="en-US" dirty="0" smtClean="0"/>
              <a:t>would </a:t>
            </a:r>
            <a:r>
              <a:rPr lang="en-US" b="1" i="1" dirty="0" smtClean="0"/>
              <a:t>connect</a:t>
            </a:r>
            <a:r>
              <a:rPr lang="en-US" dirty="0" smtClean="0"/>
              <a:t> six countries in the Greater Mekong Region, integrating these countries geographically more than ever. </a:t>
            </a:r>
          </a:p>
          <a:p>
            <a:pPr>
              <a:lnSpc>
                <a:spcPct val="90000"/>
              </a:lnSpc>
            </a:pPr>
            <a:r>
              <a:rPr lang="en-US" b="1" i="1" dirty="0" smtClean="0"/>
              <a:t>The GMS sub-regional trading bloc is a natural consequence of a reduction in non-tariff trade cost, reinforcing the trade pattern. </a:t>
            </a:r>
          </a:p>
          <a:p>
            <a:pPr>
              <a:lnSpc>
                <a:spcPct val="90000"/>
              </a:lnSpc>
            </a:pPr>
            <a:endParaRPr lang="en-US" dirty="0" smtClean="0"/>
          </a:p>
          <a:p>
            <a:endParaRPr lang="th-TH" dirty="0"/>
          </a:p>
        </p:txBody>
      </p:sp>
      <p:sp>
        <p:nvSpPr>
          <p:cNvPr id="2" name="Slide Number Placeholder 1"/>
          <p:cNvSpPr>
            <a:spLocks noGrp="1"/>
          </p:cNvSpPr>
          <p:nvPr>
            <p:ph type="sldNum" sz="quarter" idx="12"/>
          </p:nvPr>
        </p:nvSpPr>
        <p:spPr/>
        <p:txBody>
          <a:bodyPr/>
          <a:lstStyle/>
          <a:p>
            <a:pPr>
              <a:defRPr/>
            </a:pPr>
            <a:fld id="{3B8AC5FD-B417-4853-9403-6D9A9942425B}" type="slidenum">
              <a:rPr lang="en-US" smtClean="0"/>
              <a:pPr>
                <a:defRPr/>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26</a:t>
            </a:fld>
            <a:endParaRPr lang="en-US"/>
          </a:p>
        </p:txBody>
      </p:sp>
      <p:pic>
        <p:nvPicPr>
          <p:cNvPr id="59394" name="Picture 2"/>
          <p:cNvPicPr>
            <a:picLocks noChangeAspect="1" noChangeArrowheads="1"/>
          </p:cNvPicPr>
          <p:nvPr/>
        </p:nvPicPr>
        <p:blipFill>
          <a:blip r:embed="rId2" cstate="print"/>
          <a:srcRect/>
          <a:stretch>
            <a:fillRect/>
          </a:stretch>
        </p:blipFill>
        <p:spPr bwMode="auto">
          <a:xfrm>
            <a:off x="1857356" y="284963"/>
            <a:ext cx="5286412" cy="646274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High logistic costs</a:t>
            </a:r>
            <a:endParaRPr lang="th-TH" dirty="0"/>
          </a:p>
        </p:txBody>
      </p:sp>
      <p:sp>
        <p:nvSpPr>
          <p:cNvPr id="3" name="Content Placeholder 2"/>
          <p:cNvSpPr>
            <a:spLocks noGrp="1"/>
          </p:cNvSpPr>
          <p:nvPr>
            <p:ph idx="1"/>
          </p:nvPr>
        </p:nvSpPr>
        <p:spPr>
          <a:xfrm>
            <a:off x="571472" y="1214422"/>
            <a:ext cx="8115328" cy="4911741"/>
          </a:xfrm>
        </p:spPr>
        <p:txBody>
          <a:bodyPr>
            <a:noAutofit/>
          </a:bodyPr>
          <a:lstStyle/>
          <a:p>
            <a:r>
              <a:rPr lang="en-US" sz="2800" dirty="0" smtClean="0"/>
              <a:t>Logistics costs relative to Thailand's gross domestic product (GDP) were expected to fall just one percentage point  in 2010  year from 2009, due mainly to higher oil prices and interest rates.</a:t>
            </a:r>
          </a:p>
          <a:p>
            <a:r>
              <a:rPr lang="en-US" sz="2800" dirty="0" smtClean="0"/>
              <a:t>Rising oil prices have had a significant impact on logistics costs because the country is so overwhelmingly dependent on road transport.</a:t>
            </a:r>
          </a:p>
          <a:p>
            <a:r>
              <a:rPr lang="en-US" sz="2800" dirty="0" smtClean="0"/>
              <a:t>Can infrastructure investment lead to high growth?</a:t>
            </a:r>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High logistic costs</a:t>
            </a:r>
            <a:endParaRPr lang="th-TH" dirty="0"/>
          </a:p>
        </p:txBody>
      </p:sp>
      <p:sp>
        <p:nvSpPr>
          <p:cNvPr id="3" name="Content Placeholder 2"/>
          <p:cNvSpPr>
            <a:spLocks noGrp="1"/>
          </p:cNvSpPr>
          <p:nvPr>
            <p:ph idx="1"/>
          </p:nvPr>
        </p:nvSpPr>
        <p:spPr>
          <a:xfrm>
            <a:off x="571472" y="1214422"/>
            <a:ext cx="8115328" cy="4911741"/>
          </a:xfrm>
        </p:spPr>
        <p:txBody>
          <a:bodyPr>
            <a:noAutofit/>
          </a:bodyPr>
          <a:lstStyle/>
          <a:p>
            <a:r>
              <a:rPr lang="en-US" sz="2800" dirty="0" smtClean="0"/>
              <a:t>The NESDB has set a five-year target to lower logistics costs from </a:t>
            </a:r>
            <a:r>
              <a:rPr lang="en-US" sz="2800" dirty="0" smtClean="0">
                <a:solidFill>
                  <a:srgbClr val="FF0000"/>
                </a:solidFill>
              </a:rPr>
              <a:t>19%</a:t>
            </a:r>
            <a:r>
              <a:rPr lang="en-US" sz="2800" dirty="0" smtClean="0"/>
              <a:t> of GDP to 15% by the end of the 11th national economic and social development plan in 2016.</a:t>
            </a:r>
          </a:p>
          <a:p>
            <a:r>
              <a:rPr lang="en-US" sz="2800" dirty="0" smtClean="0"/>
              <a:t>The cabinet endorsed a rail system overhaul worth 1.7 trillion baht, including upgrading 660 kilometers of existing track and signaling infrastructure, buying more locomotives, and constructing five double-track routes to the northern, northeastern and southern regions.</a:t>
            </a:r>
          </a:p>
          <a:p>
            <a:r>
              <a:rPr lang="en-US" sz="2800" dirty="0" smtClean="0"/>
              <a:t>Examine the impact of two trillion baht investment in transportation development.</a:t>
            </a:r>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28</a:t>
            </a:fld>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p:txBody>
          <a:bodyPr>
            <a:noAutofit/>
          </a:bodyPr>
          <a:lstStyle/>
          <a:p>
            <a:pPr eaLnBrk="1" hangingPunct="1"/>
            <a:r>
              <a:rPr lang="en-US" sz="3200" dirty="0" smtClean="0"/>
              <a:t>Factor endowment theory of international trade</a:t>
            </a:r>
          </a:p>
        </p:txBody>
      </p:sp>
      <p:sp>
        <p:nvSpPr>
          <p:cNvPr id="25604" name="Rectangle 3"/>
          <p:cNvSpPr>
            <a:spLocks noGrp="1" noChangeArrowheads="1"/>
          </p:cNvSpPr>
          <p:nvPr>
            <p:ph idx="1"/>
          </p:nvPr>
        </p:nvSpPr>
        <p:spPr/>
        <p:txBody>
          <a:bodyPr>
            <a:normAutofit lnSpcReduction="10000"/>
          </a:bodyPr>
          <a:lstStyle/>
          <a:p>
            <a:pPr eaLnBrk="1" hangingPunct="1">
              <a:lnSpc>
                <a:spcPct val="80000"/>
              </a:lnSpc>
            </a:pPr>
            <a:r>
              <a:rPr lang="en-US" dirty="0" smtClean="0"/>
              <a:t>Until the end of the 1970s, the </a:t>
            </a:r>
            <a:r>
              <a:rPr lang="en-US" dirty="0" err="1" smtClean="0"/>
              <a:t>Heckscher</a:t>
            </a:r>
            <a:r>
              <a:rPr lang="en-US" dirty="0" smtClean="0"/>
              <a:t>-Ohlin theory for which </a:t>
            </a:r>
            <a:r>
              <a:rPr lang="en-US" dirty="0" err="1" smtClean="0"/>
              <a:t>Bertil</a:t>
            </a:r>
            <a:r>
              <a:rPr lang="en-US" dirty="0" smtClean="0"/>
              <a:t> Ohlin won the prize--Eli </a:t>
            </a:r>
            <a:r>
              <a:rPr lang="en-US" dirty="0" err="1" smtClean="0"/>
              <a:t>Heckscher</a:t>
            </a:r>
            <a:r>
              <a:rPr lang="en-US" dirty="0" smtClean="0"/>
              <a:t> died before the Nobel Prize in economics was instituted--dominated the field. </a:t>
            </a:r>
          </a:p>
          <a:p>
            <a:pPr eaLnBrk="1" hangingPunct="1">
              <a:lnSpc>
                <a:spcPct val="80000"/>
              </a:lnSpc>
            </a:pPr>
            <a:r>
              <a:rPr lang="en-US" dirty="0" smtClean="0"/>
              <a:t>This theory explained well why labor-abundant countries such as China exported labor-intensive products such apparel, toys and footwear and capital-abundant countries such as the United States would export machinery and aircraft. </a:t>
            </a:r>
          </a:p>
          <a:p>
            <a:pPr eaLnBrk="1" hangingPunct="1">
              <a:lnSpc>
                <a:spcPct val="80000"/>
              </a:lnSpc>
            </a:pPr>
            <a:r>
              <a:rPr lang="en-US" dirty="0" smtClean="0"/>
              <a:t>What is </a:t>
            </a:r>
            <a:r>
              <a:rPr lang="en-US" dirty="0" err="1" smtClean="0"/>
              <a:t>Leiontief</a:t>
            </a:r>
            <a:r>
              <a:rPr lang="en-US" dirty="0" smtClean="0"/>
              <a:t> paradox?</a:t>
            </a:r>
          </a:p>
          <a:p>
            <a:pPr eaLnBrk="1" hangingPunct="1">
              <a:lnSpc>
                <a:spcPct val="80000"/>
              </a:lnSpc>
            </a:pPr>
            <a:endParaRPr lang="en-US" sz="2600" dirty="0" smtClean="0"/>
          </a:p>
        </p:txBody>
      </p:sp>
      <p:sp>
        <p:nvSpPr>
          <p:cNvPr id="25602" name="Slide Number Placeholder 5"/>
          <p:cNvSpPr>
            <a:spLocks noGrp="1"/>
          </p:cNvSpPr>
          <p:nvPr>
            <p:ph type="sldNum" sz="quarter" idx="12"/>
          </p:nvPr>
        </p:nvSpPr>
        <p:spPr>
          <a:noFill/>
        </p:spPr>
        <p:txBody>
          <a:bodyPr/>
          <a:lstStyle/>
          <a:p>
            <a:fld id="{8CA6E986-7DA2-4A92-A910-B43228FF45B0}" type="slidenum">
              <a:rPr lang="en-US" smtClean="0"/>
              <a:pPr/>
              <a:t>29</a:t>
            </a:fld>
            <a:endParaRPr lang="en-US"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p:txBody>
          <a:bodyPr>
            <a:normAutofit/>
          </a:bodyPr>
          <a:lstStyle/>
          <a:p>
            <a:pPr eaLnBrk="1" hangingPunct="1"/>
            <a:r>
              <a:rPr lang="en-US" sz="3200" dirty="0" smtClean="0"/>
              <a:t>What factor endowment theory cannot explain</a:t>
            </a:r>
          </a:p>
        </p:txBody>
      </p:sp>
      <p:sp>
        <p:nvSpPr>
          <p:cNvPr id="26628" name="Rectangle 3"/>
          <p:cNvSpPr>
            <a:spLocks noGrp="1" noChangeArrowheads="1"/>
          </p:cNvSpPr>
          <p:nvPr>
            <p:ph idx="1"/>
          </p:nvPr>
        </p:nvSpPr>
        <p:spPr>
          <a:xfrm>
            <a:off x="500034" y="1357298"/>
            <a:ext cx="8067704" cy="5311790"/>
          </a:xfrm>
        </p:spPr>
        <p:txBody>
          <a:bodyPr>
            <a:noAutofit/>
          </a:bodyPr>
          <a:lstStyle/>
          <a:p>
            <a:pPr eaLnBrk="1" hangingPunct="1">
              <a:lnSpc>
                <a:spcPct val="80000"/>
              </a:lnSpc>
            </a:pPr>
            <a:r>
              <a:rPr lang="en-US" sz="2800" dirty="0" smtClean="0"/>
              <a:t>But it could not satisfactorily explain the two-way trade that was widely known to exist: Many countries exported automobiles and televisions, but they also imported them (Intra-industry trade). </a:t>
            </a:r>
          </a:p>
          <a:p>
            <a:pPr eaLnBrk="1" hangingPunct="1">
              <a:lnSpc>
                <a:spcPct val="80000"/>
              </a:lnSpc>
            </a:pPr>
            <a:r>
              <a:rPr lang="en-US" sz="2800" dirty="0" smtClean="0"/>
              <a:t>The </a:t>
            </a:r>
            <a:r>
              <a:rPr lang="en-US" sz="2800" dirty="0" err="1" smtClean="0"/>
              <a:t>Heckscher</a:t>
            </a:r>
            <a:r>
              <a:rPr lang="en-US" sz="2800" dirty="0" smtClean="0"/>
              <a:t>-Ohlin theory also did not adequately explain why rich entities such as Europe and the United States, which had very similar endowments of capital and labor, traded </a:t>
            </a:r>
            <a:r>
              <a:rPr lang="en-US" sz="2800" b="1" i="1" dirty="0" smtClean="0"/>
              <a:t>more intensively </a:t>
            </a:r>
            <a:r>
              <a:rPr lang="en-US" sz="2800" dirty="0" smtClean="0"/>
              <a:t>than those with very dissimilar endowments. </a:t>
            </a:r>
          </a:p>
          <a:p>
            <a:r>
              <a:rPr lang="en-US" sz="2800" dirty="0" smtClean="0"/>
              <a:t>While descriptive explanations of these phenomena existed, a tight theory explaining them was lacking.</a:t>
            </a:r>
          </a:p>
        </p:txBody>
      </p:sp>
      <p:sp>
        <p:nvSpPr>
          <p:cNvPr id="26626" name="Slide Number Placeholder 5"/>
          <p:cNvSpPr>
            <a:spLocks noGrp="1"/>
          </p:cNvSpPr>
          <p:nvPr>
            <p:ph type="sldNum" sz="quarter" idx="12"/>
          </p:nvPr>
        </p:nvSpPr>
        <p:spPr>
          <a:noFill/>
        </p:spPr>
        <p:txBody>
          <a:bodyPr/>
          <a:lstStyle/>
          <a:p>
            <a:fld id="{C35EE4F6-75FC-40AB-8DF4-5E68BB4C74CD}" type="slidenum">
              <a:rPr lang="en-US" smtClean="0"/>
              <a:pPr/>
              <a:t>30</a:t>
            </a:fld>
            <a:endParaRPr lang="en-US"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p:txBody>
          <a:bodyPr/>
          <a:lstStyle/>
          <a:p>
            <a:pPr eaLnBrk="1" hangingPunct="1"/>
            <a:r>
              <a:rPr lang="en-US" smtClean="0"/>
              <a:t>Krugman on product variety</a:t>
            </a:r>
          </a:p>
        </p:txBody>
      </p:sp>
      <p:sp>
        <p:nvSpPr>
          <p:cNvPr id="28676" name="Rectangle 3"/>
          <p:cNvSpPr>
            <a:spLocks noGrp="1" noChangeArrowheads="1"/>
          </p:cNvSpPr>
          <p:nvPr>
            <p:ph idx="1"/>
          </p:nvPr>
        </p:nvSpPr>
        <p:spPr>
          <a:xfrm>
            <a:off x="571472" y="1428736"/>
            <a:ext cx="7996266" cy="5095889"/>
          </a:xfrm>
        </p:spPr>
        <p:txBody>
          <a:bodyPr>
            <a:normAutofit lnSpcReduction="10000"/>
          </a:bodyPr>
          <a:lstStyle/>
          <a:p>
            <a:pPr>
              <a:lnSpc>
                <a:spcPct val="80000"/>
              </a:lnSpc>
            </a:pPr>
            <a:r>
              <a:rPr lang="en-US" sz="3600" dirty="0" smtClean="0"/>
              <a:t>Starting in 1979, </a:t>
            </a:r>
            <a:r>
              <a:rPr lang="en-US" sz="3600" dirty="0" err="1" smtClean="0"/>
              <a:t>Krugman</a:t>
            </a:r>
            <a:r>
              <a:rPr lang="en-US" sz="3600" dirty="0" smtClean="0"/>
              <a:t> published a series of papers that successfully tackled these and many other related questions. </a:t>
            </a:r>
          </a:p>
          <a:p>
            <a:pPr eaLnBrk="1" hangingPunct="1">
              <a:lnSpc>
                <a:spcPct val="80000"/>
              </a:lnSpc>
            </a:pPr>
            <a:r>
              <a:rPr lang="en-US" sz="3600" dirty="0" smtClean="0"/>
              <a:t>He postulated that consumers like </a:t>
            </a:r>
            <a:r>
              <a:rPr lang="en-US" sz="3600" b="1" i="1" dirty="0" smtClean="0">
                <a:solidFill>
                  <a:srgbClr val="FF0000"/>
                </a:solidFill>
              </a:rPr>
              <a:t>variety</a:t>
            </a:r>
            <a:r>
              <a:rPr lang="en-US" sz="3600" b="1" i="1" dirty="0" smtClean="0"/>
              <a:t> </a:t>
            </a:r>
            <a:r>
              <a:rPr lang="en-US" sz="3600" dirty="0" smtClean="0"/>
              <a:t>in what they consume. </a:t>
            </a:r>
          </a:p>
          <a:p>
            <a:pPr eaLnBrk="1" hangingPunct="1">
              <a:lnSpc>
                <a:spcPct val="80000"/>
              </a:lnSpc>
            </a:pPr>
            <a:r>
              <a:rPr lang="en-US" sz="3600" dirty="0" smtClean="0"/>
              <a:t>For the same expenditure, their satisfaction is greater if they have a larger variety of products available. </a:t>
            </a:r>
          </a:p>
          <a:p>
            <a:pPr eaLnBrk="1" hangingPunct="1">
              <a:lnSpc>
                <a:spcPct val="80000"/>
              </a:lnSpc>
            </a:pPr>
            <a:r>
              <a:rPr lang="en-US" sz="3200" dirty="0" smtClean="0"/>
              <a:t>This creates the incentive for firms to produce a large variety of products. </a:t>
            </a:r>
          </a:p>
        </p:txBody>
      </p:sp>
      <p:sp>
        <p:nvSpPr>
          <p:cNvPr id="28674" name="Slide Number Placeholder 5"/>
          <p:cNvSpPr>
            <a:spLocks noGrp="1"/>
          </p:cNvSpPr>
          <p:nvPr>
            <p:ph type="sldNum" sz="quarter" idx="12"/>
          </p:nvPr>
        </p:nvSpPr>
        <p:spPr>
          <a:noFill/>
        </p:spPr>
        <p:txBody>
          <a:bodyPr/>
          <a:lstStyle/>
          <a:p>
            <a:fld id="{8AA44528-D4B6-4A0E-8794-ED06CF764951}" type="slidenum">
              <a:rPr lang="en-US" smtClean="0"/>
              <a:pPr/>
              <a:t>31</a:t>
            </a:fld>
            <a:endParaRPr lang="en-US"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r>
              <a:rPr lang="en-US" smtClean="0"/>
              <a:t>Market size and distance</a:t>
            </a:r>
            <a:endParaRPr lang="th-TH" smtClean="0"/>
          </a:p>
        </p:txBody>
      </p:sp>
      <p:sp>
        <p:nvSpPr>
          <p:cNvPr id="29699" name="Content Placeholder 2"/>
          <p:cNvSpPr>
            <a:spLocks noGrp="1"/>
          </p:cNvSpPr>
          <p:nvPr>
            <p:ph idx="1"/>
          </p:nvPr>
        </p:nvSpPr>
        <p:spPr>
          <a:xfrm>
            <a:off x="571500" y="1428736"/>
            <a:ext cx="8001028" cy="4552964"/>
          </a:xfrm>
        </p:spPr>
        <p:txBody>
          <a:bodyPr>
            <a:normAutofit lnSpcReduction="10000"/>
          </a:bodyPr>
          <a:lstStyle/>
          <a:p>
            <a:pPr eaLnBrk="1" hangingPunct="1">
              <a:lnSpc>
                <a:spcPct val="80000"/>
              </a:lnSpc>
            </a:pPr>
            <a:r>
              <a:rPr lang="en-US" sz="3200" dirty="0" smtClean="0"/>
              <a:t>But the production of a new variety has setup costs. This leads to declining per-unit costs as a larger quantity of the variety is produced and places a limit on the number of varieties the market can profitably supply. </a:t>
            </a:r>
          </a:p>
          <a:p>
            <a:pPr eaLnBrk="1" hangingPunct="1">
              <a:lnSpc>
                <a:spcPct val="80000"/>
              </a:lnSpc>
            </a:pPr>
            <a:r>
              <a:rPr lang="en-US" sz="3200" dirty="0" smtClean="0"/>
              <a:t>A firm produces a new variety only if it can capture a large enough market to allow profitable sales. </a:t>
            </a:r>
          </a:p>
          <a:p>
            <a:pPr>
              <a:lnSpc>
                <a:spcPct val="80000"/>
              </a:lnSpc>
            </a:pPr>
            <a:r>
              <a:rPr lang="en-US" dirty="0" err="1" smtClean="0"/>
              <a:t>Krugman</a:t>
            </a:r>
            <a:r>
              <a:rPr lang="en-US" dirty="0" smtClean="0"/>
              <a:t> won the Nobel Prize in 2008.</a:t>
            </a:r>
          </a:p>
          <a:p>
            <a:pPr>
              <a:lnSpc>
                <a:spcPct val="80000"/>
              </a:lnSpc>
            </a:pPr>
            <a:r>
              <a:rPr lang="en-US" dirty="0" smtClean="0"/>
              <a:t>Economies of scale explains intra-industry trade, while H-O theorem cannot.</a:t>
            </a:r>
          </a:p>
          <a:p>
            <a:pPr eaLnBrk="1" hangingPunct="1">
              <a:lnSpc>
                <a:spcPct val="80000"/>
              </a:lnSpc>
              <a:buNone/>
            </a:pPr>
            <a:endParaRPr lang="en-US" sz="3200" dirty="0" smtClean="0"/>
          </a:p>
          <a:p>
            <a:pPr eaLnBrk="1" hangingPunct="1"/>
            <a:endParaRPr lang="th-TH" dirty="0" smtClean="0"/>
          </a:p>
        </p:txBody>
      </p:sp>
      <p:sp>
        <p:nvSpPr>
          <p:cNvPr id="29700" name="Slide Number Placeholder 3"/>
          <p:cNvSpPr>
            <a:spLocks noGrp="1"/>
          </p:cNvSpPr>
          <p:nvPr>
            <p:ph type="sldNum" sz="quarter" idx="12"/>
          </p:nvPr>
        </p:nvSpPr>
        <p:spPr>
          <a:noFill/>
        </p:spPr>
        <p:txBody>
          <a:bodyPr/>
          <a:lstStyle/>
          <a:p>
            <a:fld id="{D027D256-9007-46C3-9403-2FCFA350A440}" type="slidenum">
              <a:rPr lang="en-US" smtClean="0"/>
              <a:pPr/>
              <a:t>32</a:t>
            </a:fld>
            <a:endParaRPr lang="en-US"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New Economic Geography</a:t>
            </a:r>
            <a:br>
              <a:rPr lang="en-US" dirty="0" smtClean="0"/>
            </a:br>
            <a:r>
              <a:rPr lang="en-US" dirty="0" smtClean="0"/>
              <a:t>Paul </a:t>
            </a:r>
            <a:r>
              <a:rPr lang="en-US" dirty="0" err="1" smtClean="0"/>
              <a:t>Krugman</a:t>
            </a:r>
            <a:r>
              <a:rPr lang="en-US" dirty="0" smtClean="0"/>
              <a:t>: Four propositions</a:t>
            </a:r>
            <a:endParaRPr lang="th-TH" dirty="0"/>
          </a:p>
        </p:txBody>
      </p:sp>
      <p:sp>
        <p:nvSpPr>
          <p:cNvPr id="3" name="Content Placeholder 2"/>
          <p:cNvSpPr>
            <a:spLocks noGrp="1"/>
          </p:cNvSpPr>
          <p:nvPr>
            <p:ph idx="1"/>
          </p:nvPr>
        </p:nvSpPr>
        <p:spPr/>
        <p:txBody>
          <a:bodyPr>
            <a:normAutofit fontScale="92500" lnSpcReduction="20000"/>
          </a:bodyPr>
          <a:lstStyle/>
          <a:p>
            <a:pPr>
              <a:lnSpc>
                <a:spcPct val="80000"/>
              </a:lnSpc>
            </a:pPr>
            <a:r>
              <a:rPr lang="en-US" dirty="0" smtClean="0"/>
              <a:t>Transportation costs, or more broadly transaction costs across distance, play a crucial role in shaping international and interregional trade. </a:t>
            </a:r>
            <a:r>
              <a:rPr lang="en-US" dirty="0" smtClean="0">
                <a:solidFill>
                  <a:srgbClr val="FF0000"/>
                </a:solidFill>
              </a:rPr>
              <a:t>(Distance matters)</a:t>
            </a:r>
          </a:p>
          <a:p>
            <a:pPr>
              <a:lnSpc>
                <a:spcPct val="80000"/>
              </a:lnSpc>
            </a:pPr>
            <a:r>
              <a:rPr lang="en-US" dirty="0" smtClean="0"/>
              <a:t>The interaction of </a:t>
            </a:r>
            <a:r>
              <a:rPr lang="en-US" dirty="0" smtClean="0">
                <a:solidFill>
                  <a:srgbClr val="FF0000"/>
                </a:solidFill>
              </a:rPr>
              <a:t>market size </a:t>
            </a:r>
            <a:r>
              <a:rPr lang="en-US" dirty="0" smtClean="0"/>
              <a:t>with </a:t>
            </a:r>
            <a:r>
              <a:rPr lang="en-US" dirty="0" smtClean="0">
                <a:solidFill>
                  <a:srgbClr val="FF0000"/>
                </a:solidFill>
              </a:rPr>
              <a:t>increasing returns </a:t>
            </a:r>
            <a:r>
              <a:rPr lang="en-US" dirty="0" smtClean="0"/>
              <a:t>plays an important role in determining the location of production. Home market effect is a major explanation of trade through differences in population density and localized specialization.</a:t>
            </a:r>
          </a:p>
          <a:p>
            <a:pPr>
              <a:lnSpc>
                <a:spcPct val="80000"/>
              </a:lnSpc>
            </a:pPr>
            <a:r>
              <a:rPr lang="en-US" dirty="0" smtClean="0"/>
              <a:t>A cumulative process in which </a:t>
            </a:r>
            <a:r>
              <a:rPr lang="en-US" b="1" dirty="0" smtClean="0"/>
              <a:t>large markets attract production</a:t>
            </a:r>
            <a:r>
              <a:rPr lang="en-US" dirty="0" smtClean="0"/>
              <a:t>  leads to </a:t>
            </a:r>
            <a:r>
              <a:rPr lang="en-US" dirty="0" smtClean="0">
                <a:solidFill>
                  <a:srgbClr val="FF0000"/>
                </a:solidFill>
              </a:rPr>
              <a:t>agglomeration</a:t>
            </a:r>
            <a:r>
              <a:rPr lang="en-US" dirty="0" smtClean="0"/>
              <a:t>.</a:t>
            </a:r>
          </a:p>
          <a:p>
            <a:pPr>
              <a:lnSpc>
                <a:spcPct val="80000"/>
              </a:lnSpc>
            </a:pPr>
            <a:r>
              <a:rPr lang="en-US" dirty="0" smtClean="0"/>
              <a:t>The same processes that shape economic geography </a:t>
            </a:r>
            <a:r>
              <a:rPr lang="en-US" dirty="0" smtClean="0">
                <a:solidFill>
                  <a:srgbClr val="FF0000"/>
                </a:solidFill>
              </a:rPr>
              <a:t>within</a:t>
            </a:r>
            <a:r>
              <a:rPr lang="en-US" dirty="0" smtClean="0"/>
              <a:t> countries also shape international trade.</a:t>
            </a:r>
          </a:p>
          <a:p>
            <a:endParaRPr lang="th-TH" dirty="0"/>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33</a:t>
            </a:fld>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Newton and law of gravity</a:t>
            </a:r>
            <a:endParaRPr lang="th-TH" dirty="0"/>
          </a:p>
        </p:txBody>
      </p:sp>
      <p:sp>
        <p:nvSpPr>
          <p:cNvPr id="3" name="Content Placeholder 2"/>
          <p:cNvSpPr>
            <a:spLocks noGrp="1"/>
          </p:cNvSpPr>
          <p:nvPr>
            <p:ph idx="1"/>
          </p:nvPr>
        </p:nvSpPr>
        <p:spPr/>
        <p:txBody>
          <a:bodyPr>
            <a:normAutofit fontScale="92500" lnSpcReduction="20000"/>
          </a:bodyPr>
          <a:lstStyle/>
          <a:p>
            <a:r>
              <a:rPr lang="en-US" dirty="0" smtClean="0"/>
              <a:t>Newton’s law of gravity: the gravitational attraction between any two objects is proportional to the product of their masses and diminishes with distance.</a:t>
            </a:r>
          </a:p>
          <a:p>
            <a:r>
              <a:rPr lang="en-US" dirty="0" smtClean="0"/>
              <a:t>Large economies tend to spend large amounts of imports because they have large incomes. </a:t>
            </a:r>
          </a:p>
          <a:p>
            <a:r>
              <a:rPr lang="en-US" dirty="0" smtClean="0"/>
              <a:t>They tend to attract larges shares of other countries' spending because they produce a wide rage of products. </a:t>
            </a:r>
          </a:p>
          <a:p>
            <a:r>
              <a:rPr lang="en-US" dirty="0" smtClean="0"/>
              <a:t>Trade between any two economies is larger, the larger in </a:t>
            </a:r>
            <a:r>
              <a:rPr lang="en-US" i="1" dirty="0" smtClean="0"/>
              <a:t>either</a:t>
            </a:r>
            <a:r>
              <a:rPr lang="en-US" dirty="0" smtClean="0"/>
              <a:t> economy.</a:t>
            </a:r>
          </a:p>
          <a:p>
            <a:endParaRPr lang="th-TH" dirty="0"/>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34</a:t>
            </a:fld>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Gravity model</a:t>
            </a:r>
            <a:endParaRPr lang="th-TH" dirty="0"/>
          </a:p>
        </p:txBody>
      </p:sp>
      <p:sp>
        <p:nvSpPr>
          <p:cNvPr id="3" name="Content Placeholder 2"/>
          <p:cNvSpPr>
            <a:spLocks noGrp="1"/>
          </p:cNvSpPr>
          <p:nvPr>
            <p:ph idx="1"/>
          </p:nvPr>
        </p:nvSpPr>
        <p:spPr/>
        <p:txBody>
          <a:bodyPr/>
          <a:lstStyle/>
          <a:p>
            <a:r>
              <a:rPr lang="en-US" dirty="0" smtClean="0"/>
              <a:t>The value of trade between any two countries is proportional, other things equal, to the product of the two countries’ GDP, and diminishes with the distance between the two countries.</a:t>
            </a:r>
          </a:p>
          <a:p>
            <a:endParaRPr lang="th-TH" dirty="0"/>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35</a:t>
            </a:fld>
            <a:endParaRPr lang="en-US"/>
          </a:p>
        </p:txBody>
      </p:sp>
      <p:graphicFrame>
        <p:nvGraphicFramePr>
          <p:cNvPr id="37890" name="Object 2"/>
          <p:cNvGraphicFramePr>
            <a:graphicFrameLocks noChangeAspect="1"/>
          </p:cNvGraphicFramePr>
          <p:nvPr/>
        </p:nvGraphicFramePr>
        <p:xfrm>
          <a:off x="2214563" y="4857750"/>
          <a:ext cx="5100637" cy="1214438"/>
        </p:xfrm>
        <a:graphic>
          <a:graphicData uri="http://schemas.openxmlformats.org/presentationml/2006/ole">
            <p:oleObj spid="_x0000_s37905" name="Equation" r:id="rId3" imgW="1066337" imgH="253890" progId="Equation.3">
              <p:embed/>
            </p:oleObj>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36</a:t>
            </a:fld>
            <a:endParaRPr lang="en-US"/>
          </a:p>
        </p:txBody>
      </p:sp>
      <p:graphicFrame>
        <p:nvGraphicFramePr>
          <p:cNvPr id="53250" name="Object 2"/>
          <p:cNvGraphicFramePr>
            <a:graphicFrameLocks noChangeAspect="1"/>
          </p:cNvGraphicFramePr>
          <p:nvPr/>
        </p:nvGraphicFramePr>
        <p:xfrm>
          <a:off x="212725" y="296863"/>
          <a:ext cx="8359803" cy="3973512"/>
        </p:xfrm>
        <a:graphic>
          <a:graphicData uri="http://schemas.openxmlformats.org/presentationml/2006/ole">
            <p:oleObj spid="_x0000_s53265" name="Equation" r:id="rId3" imgW="2590800" imgH="1219200" progId="Equation.3">
              <p:embed/>
            </p:oleObj>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C393C8C-AA9E-4966-AD44-FB4D253BB02B}" type="slidenum">
              <a:rPr lang="en-US" smtClean="0"/>
              <a:pPr/>
              <a:t>37</a:t>
            </a:fld>
            <a:endParaRPr lang="en-US" dirty="0"/>
          </a:p>
        </p:txBody>
      </p:sp>
      <p:sp>
        <p:nvSpPr>
          <p:cNvPr id="33" name="Title 32"/>
          <p:cNvSpPr>
            <a:spLocks noGrp="1"/>
          </p:cNvSpPr>
          <p:nvPr>
            <p:ph type="title" idx="4294967295"/>
          </p:nvPr>
        </p:nvSpPr>
        <p:spPr>
          <a:xfrm>
            <a:off x="0" y="274638"/>
            <a:ext cx="8229600" cy="1143000"/>
          </a:xfrm>
        </p:spPr>
        <p:txBody>
          <a:bodyPr>
            <a:normAutofit fontScale="90000"/>
          </a:bodyPr>
          <a:lstStyle/>
          <a:p>
            <a:r>
              <a:rPr lang="en-US" dirty="0" smtClean="0"/>
              <a:t>Size and distance matter for trade among nations</a:t>
            </a:r>
            <a:endParaRPr lang="th-TH" dirty="0"/>
          </a:p>
        </p:txBody>
      </p:sp>
      <p:cxnSp>
        <p:nvCxnSpPr>
          <p:cNvPr id="6" name="Straight Connector 5"/>
          <p:cNvCxnSpPr/>
          <p:nvPr/>
        </p:nvCxnSpPr>
        <p:spPr>
          <a:xfrm rot="5400000">
            <a:off x="1142976" y="3571876"/>
            <a:ext cx="285752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2571736" y="5000636"/>
            <a:ext cx="4143404" cy="1588"/>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715140" y="5000636"/>
            <a:ext cx="1714512" cy="415498"/>
          </a:xfrm>
          <a:prstGeom prst="rect">
            <a:avLst/>
          </a:prstGeom>
          <a:noFill/>
        </p:spPr>
        <p:txBody>
          <a:bodyPr wrap="square" rtlCol="0">
            <a:spAutoFit/>
          </a:bodyPr>
          <a:lstStyle/>
          <a:p>
            <a:r>
              <a:rPr lang="en-US" sz="1100" b="1" dirty="0" smtClean="0"/>
              <a:t>Percent</a:t>
            </a:r>
            <a:r>
              <a:rPr lang="en-US" sz="1000" b="1" dirty="0" smtClean="0"/>
              <a:t> of EU GDP</a:t>
            </a:r>
          </a:p>
          <a:p>
            <a:r>
              <a:rPr lang="en-US" sz="1000" b="1" i="1" dirty="0" smtClean="0"/>
              <a:t>(Size of economies)</a:t>
            </a:r>
            <a:endParaRPr lang="th-TH" b="1" i="1" dirty="0"/>
          </a:p>
        </p:txBody>
      </p:sp>
      <p:sp>
        <p:nvSpPr>
          <p:cNvPr id="10" name="TextBox 9"/>
          <p:cNvSpPr txBox="1"/>
          <p:nvPr/>
        </p:nvSpPr>
        <p:spPr>
          <a:xfrm>
            <a:off x="1643042" y="1571612"/>
            <a:ext cx="1872629" cy="646331"/>
          </a:xfrm>
          <a:prstGeom prst="rect">
            <a:avLst/>
          </a:prstGeom>
          <a:noFill/>
        </p:spPr>
        <p:txBody>
          <a:bodyPr wrap="none" rtlCol="0">
            <a:spAutoFit/>
          </a:bodyPr>
          <a:lstStyle/>
          <a:p>
            <a:r>
              <a:rPr lang="en-US" sz="1200" b="1" dirty="0" smtClean="0"/>
              <a:t>Percent of US trade</a:t>
            </a:r>
          </a:p>
          <a:p>
            <a:r>
              <a:rPr lang="en-US" sz="1200" b="1" dirty="0" smtClean="0"/>
              <a:t>With EU</a:t>
            </a:r>
          </a:p>
          <a:p>
            <a:r>
              <a:rPr lang="en-US" sz="1200" b="1" i="1" dirty="0" smtClean="0"/>
              <a:t>(volume of trade)</a:t>
            </a:r>
            <a:endParaRPr lang="th-TH" sz="1200" b="1" i="1" dirty="0"/>
          </a:p>
        </p:txBody>
      </p:sp>
      <p:cxnSp>
        <p:nvCxnSpPr>
          <p:cNvPr id="12" name="Straight Connector 11"/>
          <p:cNvCxnSpPr/>
          <p:nvPr/>
        </p:nvCxnSpPr>
        <p:spPr>
          <a:xfrm flipV="1">
            <a:off x="2571736" y="4286256"/>
            <a:ext cx="3786214" cy="714380"/>
          </a:xfrm>
          <a:prstGeom prst="line">
            <a:avLst/>
          </a:prstGeom>
        </p:spPr>
        <p:style>
          <a:lnRef idx="1">
            <a:schemeClr val="accent1"/>
          </a:lnRef>
          <a:fillRef idx="0">
            <a:schemeClr val="accent1"/>
          </a:fillRef>
          <a:effectRef idx="0">
            <a:schemeClr val="accent1"/>
          </a:effectRef>
          <a:fontRef idx="minor">
            <a:schemeClr val="tx1"/>
          </a:fontRef>
        </p:style>
      </p:cxnSp>
      <p:sp>
        <p:nvSpPr>
          <p:cNvPr id="13" name="Flowchart: Connector 12"/>
          <p:cNvSpPr/>
          <p:nvPr/>
        </p:nvSpPr>
        <p:spPr>
          <a:xfrm>
            <a:off x="2786050" y="4714884"/>
            <a:ext cx="214314" cy="142876"/>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4" name="Flowchart: Connector 13"/>
          <p:cNvSpPr/>
          <p:nvPr/>
        </p:nvSpPr>
        <p:spPr>
          <a:xfrm>
            <a:off x="3286116" y="4143380"/>
            <a:ext cx="214314" cy="142876"/>
          </a:xfrm>
          <a:prstGeom prst="flowChartConnector">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Flowchart: Connector 14"/>
          <p:cNvSpPr/>
          <p:nvPr/>
        </p:nvSpPr>
        <p:spPr>
          <a:xfrm>
            <a:off x="4214810" y="4572008"/>
            <a:ext cx="214314" cy="142876"/>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6" name="Flowchart: Connector 15"/>
          <p:cNvSpPr/>
          <p:nvPr/>
        </p:nvSpPr>
        <p:spPr>
          <a:xfrm>
            <a:off x="5857884" y="4071942"/>
            <a:ext cx="214314" cy="142876"/>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7" name="Flowchart: Connector 16"/>
          <p:cNvSpPr/>
          <p:nvPr/>
        </p:nvSpPr>
        <p:spPr>
          <a:xfrm>
            <a:off x="4714876" y="4214818"/>
            <a:ext cx="214314" cy="142876"/>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8" name="Flowchart: Connector 17"/>
          <p:cNvSpPr/>
          <p:nvPr/>
        </p:nvSpPr>
        <p:spPr>
          <a:xfrm>
            <a:off x="5357818" y="4500570"/>
            <a:ext cx="214314" cy="142876"/>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9" name="Flowchart: Connector 18"/>
          <p:cNvSpPr/>
          <p:nvPr/>
        </p:nvSpPr>
        <p:spPr>
          <a:xfrm>
            <a:off x="3643306" y="3214686"/>
            <a:ext cx="214314" cy="142876"/>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0" name="Flowchart: Connector 19"/>
          <p:cNvSpPr/>
          <p:nvPr/>
        </p:nvSpPr>
        <p:spPr>
          <a:xfrm>
            <a:off x="4071934" y="2071678"/>
            <a:ext cx="285752" cy="214314"/>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solidFill>
                <a:srgbClr val="FF0000"/>
              </a:solidFill>
            </a:endParaRPr>
          </a:p>
        </p:txBody>
      </p:sp>
      <p:sp>
        <p:nvSpPr>
          <p:cNvPr id="21" name="TextBox 20"/>
          <p:cNvSpPr txBox="1"/>
          <p:nvPr/>
        </p:nvSpPr>
        <p:spPr>
          <a:xfrm>
            <a:off x="5072066" y="3643314"/>
            <a:ext cx="1396536" cy="246221"/>
          </a:xfrm>
          <a:prstGeom prst="rect">
            <a:avLst/>
          </a:prstGeom>
          <a:noFill/>
        </p:spPr>
        <p:txBody>
          <a:bodyPr wrap="none" rtlCol="0">
            <a:spAutoFit/>
          </a:bodyPr>
          <a:lstStyle/>
          <a:p>
            <a:r>
              <a:rPr lang="en-US" sz="1000" b="1" dirty="0" smtClean="0"/>
              <a:t>European</a:t>
            </a:r>
            <a:r>
              <a:rPr lang="en-US" dirty="0" smtClean="0"/>
              <a:t> Countries</a:t>
            </a:r>
            <a:endParaRPr lang="th-TH" dirty="0"/>
          </a:p>
        </p:txBody>
      </p:sp>
      <p:sp>
        <p:nvSpPr>
          <p:cNvPr id="22" name="Flowchart: Connector 21"/>
          <p:cNvSpPr/>
          <p:nvPr/>
        </p:nvSpPr>
        <p:spPr>
          <a:xfrm>
            <a:off x="3000364" y="4357694"/>
            <a:ext cx="214314" cy="142876"/>
          </a:xfrm>
          <a:prstGeom prst="flowChartConnector">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3" name="Flowchart: Connector 22"/>
          <p:cNvSpPr/>
          <p:nvPr/>
        </p:nvSpPr>
        <p:spPr>
          <a:xfrm>
            <a:off x="3286116" y="4714884"/>
            <a:ext cx="214314" cy="142876"/>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4" name="Flowchart: Connector 23"/>
          <p:cNvSpPr/>
          <p:nvPr/>
        </p:nvSpPr>
        <p:spPr>
          <a:xfrm>
            <a:off x="3857620" y="4786322"/>
            <a:ext cx="214314" cy="142876"/>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5" name="Flowchart: Connector 24"/>
          <p:cNvSpPr/>
          <p:nvPr/>
        </p:nvSpPr>
        <p:spPr>
          <a:xfrm>
            <a:off x="6500826" y="4000504"/>
            <a:ext cx="214314" cy="142876"/>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6" name="TextBox 25"/>
          <p:cNvSpPr txBox="1"/>
          <p:nvPr/>
        </p:nvSpPr>
        <p:spPr>
          <a:xfrm>
            <a:off x="4500562" y="2000240"/>
            <a:ext cx="771365" cy="261610"/>
          </a:xfrm>
          <a:prstGeom prst="rect">
            <a:avLst/>
          </a:prstGeom>
          <a:noFill/>
        </p:spPr>
        <p:txBody>
          <a:bodyPr wrap="none" rtlCol="0">
            <a:spAutoFit/>
          </a:bodyPr>
          <a:lstStyle/>
          <a:p>
            <a:r>
              <a:rPr lang="en-US" sz="1100" b="1" dirty="0" smtClean="0"/>
              <a:t>Canada</a:t>
            </a:r>
            <a:endParaRPr lang="th-TH" b="1" dirty="0"/>
          </a:p>
        </p:txBody>
      </p:sp>
      <p:sp>
        <p:nvSpPr>
          <p:cNvPr id="27" name="TextBox 26"/>
          <p:cNvSpPr txBox="1"/>
          <p:nvPr/>
        </p:nvSpPr>
        <p:spPr>
          <a:xfrm>
            <a:off x="3929058" y="3214686"/>
            <a:ext cx="784189" cy="276999"/>
          </a:xfrm>
          <a:prstGeom prst="rect">
            <a:avLst/>
          </a:prstGeom>
          <a:noFill/>
        </p:spPr>
        <p:txBody>
          <a:bodyPr wrap="none" rtlCol="0">
            <a:spAutoFit/>
          </a:bodyPr>
          <a:lstStyle/>
          <a:p>
            <a:r>
              <a:rPr lang="en-US" sz="1200" b="1" dirty="0" smtClean="0"/>
              <a:t>Mexico</a:t>
            </a:r>
            <a:endParaRPr lang="th-TH" sz="1050" b="1" dirty="0"/>
          </a:p>
        </p:txBody>
      </p:sp>
      <p:sp>
        <p:nvSpPr>
          <p:cNvPr id="28" name="TextBox 27"/>
          <p:cNvSpPr txBox="1"/>
          <p:nvPr/>
        </p:nvSpPr>
        <p:spPr>
          <a:xfrm>
            <a:off x="3000364" y="3786190"/>
            <a:ext cx="1239442" cy="276999"/>
          </a:xfrm>
          <a:prstGeom prst="rect">
            <a:avLst/>
          </a:prstGeom>
          <a:noFill/>
        </p:spPr>
        <p:txBody>
          <a:bodyPr wrap="none" rtlCol="0">
            <a:spAutoFit/>
          </a:bodyPr>
          <a:lstStyle/>
          <a:p>
            <a:r>
              <a:rPr lang="en-US" sz="1200" b="1" dirty="0" smtClean="0"/>
              <a:t>Netherlands</a:t>
            </a:r>
            <a:endParaRPr lang="th-TH" sz="1100" b="1" dirty="0"/>
          </a:p>
        </p:txBody>
      </p:sp>
      <p:sp>
        <p:nvSpPr>
          <p:cNvPr id="29" name="TextBox 28"/>
          <p:cNvSpPr txBox="1"/>
          <p:nvPr/>
        </p:nvSpPr>
        <p:spPr>
          <a:xfrm>
            <a:off x="2143108" y="4286256"/>
            <a:ext cx="742511" cy="253916"/>
          </a:xfrm>
          <a:prstGeom prst="rect">
            <a:avLst/>
          </a:prstGeom>
          <a:noFill/>
        </p:spPr>
        <p:txBody>
          <a:bodyPr wrap="none" rtlCol="0">
            <a:spAutoFit/>
          </a:bodyPr>
          <a:lstStyle/>
          <a:p>
            <a:r>
              <a:rPr lang="en-US" sz="1050" b="1" dirty="0" smtClean="0"/>
              <a:t>Ireland</a:t>
            </a:r>
            <a:endParaRPr lang="th-TH" b="1" dirty="0"/>
          </a:p>
        </p:txBody>
      </p:sp>
      <p:sp>
        <p:nvSpPr>
          <p:cNvPr id="30" name="TextBox 29"/>
          <p:cNvSpPr txBox="1"/>
          <p:nvPr/>
        </p:nvSpPr>
        <p:spPr>
          <a:xfrm>
            <a:off x="2071670" y="3857628"/>
            <a:ext cx="377026" cy="253916"/>
          </a:xfrm>
          <a:prstGeom prst="rect">
            <a:avLst/>
          </a:prstGeom>
          <a:noFill/>
        </p:spPr>
        <p:txBody>
          <a:bodyPr wrap="none" rtlCol="0">
            <a:spAutoFit/>
          </a:bodyPr>
          <a:lstStyle/>
          <a:p>
            <a:r>
              <a:rPr lang="en-US" sz="1050" b="1" dirty="0" smtClean="0"/>
              <a:t>10</a:t>
            </a:r>
            <a:endParaRPr lang="th-TH" sz="1050" b="1" dirty="0"/>
          </a:p>
        </p:txBody>
      </p:sp>
      <p:sp>
        <p:nvSpPr>
          <p:cNvPr id="31" name="TextBox 30"/>
          <p:cNvSpPr txBox="1"/>
          <p:nvPr/>
        </p:nvSpPr>
        <p:spPr>
          <a:xfrm>
            <a:off x="1928794" y="2214554"/>
            <a:ext cx="458780" cy="246221"/>
          </a:xfrm>
          <a:prstGeom prst="rect">
            <a:avLst/>
          </a:prstGeom>
          <a:noFill/>
        </p:spPr>
        <p:txBody>
          <a:bodyPr wrap="none" rtlCol="0">
            <a:spAutoFit/>
          </a:bodyPr>
          <a:lstStyle/>
          <a:p>
            <a:r>
              <a:rPr lang="en-US" sz="1000" b="1" dirty="0" smtClean="0"/>
              <a:t>120</a:t>
            </a:r>
            <a:endParaRPr lang="th-TH" b="1" dirty="0"/>
          </a:p>
        </p:txBody>
      </p:sp>
      <p:sp>
        <p:nvSpPr>
          <p:cNvPr id="32" name="TextBox 31"/>
          <p:cNvSpPr txBox="1"/>
          <p:nvPr/>
        </p:nvSpPr>
        <p:spPr>
          <a:xfrm>
            <a:off x="6000760" y="5000636"/>
            <a:ext cx="386644" cy="261610"/>
          </a:xfrm>
          <a:prstGeom prst="rect">
            <a:avLst/>
          </a:prstGeom>
          <a:noFill/>
        </p:spPr>
        <p:txBody>
          <a:bodyPr wrap="none" rtlCol="0">
            <a:spAutoFit/>
          </a:bodyPr>
          <a:lstStyle/>
          <a:p>
            <a:r>
              <a:rPr lang="en-US" sz="1100" b="1" dirty="0" smtClean="0"/>
              <a:t>25</a:t>
            </a:r>
            <a:endParaRPr lang="th-TH" sz="1100" b="1"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Distance matters</a:t>
            </a:r>
            <a:endParaRPr lang="th-TH" dirty="0"/>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38</a:t>
            </a:fld>
            <a:endParaRPr lang="en-US"/>
          </a:p>
        </p:txBody>
      </p:sp>
      <p:graphicFrame>
        <p:nvGraphicFramePr>
          <p:cNvPr id="5" name="Content Placeholder 4"/>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Does common language matter?</a:t>
            </a:r>
            <a:endParaRPr lang="th-TH" dirty="0"/>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39</a:t>
            </a:fld>
            <a:endParaRPr lang="en-US"/>
          </a:p>
        </p:txBody>
      </p:sp>
      <p:graphicFrame>
        <p:nvGraphicFramePr>
          <p:cNvPr id="5" name="Content Placeholder 4"/>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Cross-boarder trade</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The </a:t>
            </a:r>
            <a:r>
              <a:rPr lang="en-US" b="1" i="1" dirty="0" smtClean="0"/>
              <a:t>closure</a:t>
            </a:r>
            <a:r>
              <a:rPr lang="en-US" dirty="0" smtClean="0"/>
              <a:t> of the Thai-Burmese border checkpoint between Mae Sot and </a:t>
            </a:r>
            <a:r>
              <a:rPr lang="en-US" dirty="0" err="1" smtClean="0"/>
              <a:t>Myawaddy</a:t>
            </a:r>
            <a:r>
              <a:rPr lang="en-US" dirty="0" smtClean="0"/>
              <a:t> since early July  2010 </a:t>
            </a:r>
            <a:r>
              <a:rPr lang="en-US" b="1" i="1" dirty="0" smtClean="0"/>
              <a:t>cost</a:t>
            </a:r>
            <a:r>
              <a:rPr lang="en-US" dirty="0" smtClean="0"/>
              <a:t> traders about 88 million baht a day,  according to Commerce Minister (August 8, 2010).</a:t>
            </a:r>
          </a:p>
          <a:p>
            <a:r>
              <a:rPr lang="en-US" dirty="0" smtClean="0"/>
              <a:t>Both sides must negotiate to settle the problem. Cross-border trade had suffered significantly as goods could not be transported between the two countries.</a:t>
            </a:r>
          </a:p>
          <a:p>
            <a:r>
              <a:rPr lang="en-US" dirty="0" smtClean="0"/>
              <a:t>“Changing the battle field to the market place”</a:t>
            </a:r>
            <a:endParaRPr lang="th-TH" dirty="0"/>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40</a:t>
            </a:fld>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p:txBody>
          <a:bodyPr/>
          <a:lstStyle/>
          <a:p>
            <a:pPr eaLnBrk="1" hangingPunct="1"/>
            <a:r>
              <a:rPr lang="en-US" smtClean="0"/>
              <a:t>Trade diversion vs. creation</a:t>
            </a:r>
          </a:p>
        </p:txBody>
      </p:sp>
      <p:sp>
        <p:nvSpPr>
          <p:cNvPr id="31748" name="Rectangle 3"/>
          <p:cNvSpPr>
            <a:spLocks noGrp="1" noChangeArrowheads="1"/>
          </p:cNvSpPr>
          <p:nvPr>
            <p:ph idx="1"/>
          </p:nvPr>
        </p:nvSpPr>
        <p:spPr/>
        <p:txBody>
          <a:bodyPr/>
          <a:lstStyle/>
          <a:p>
            <a:pPr eaLnBrk="1" hangingPunct="1"/>
            <a:r>
              <a:rPr lang="en-US" dirty="0" smtClean="0"/>
              <a:t>Lower tariff rates among CLMV countries in the region would not create much </a:t>
            </a:r>
            <a:r>
              <a:rPr lang="en-US" b="1" dirty="0" smtClean="0">
                <a:solidFill>
                  <a:srgbClr val="FF0000"/>
                </a:solidFill>
              </a:rPr>
              <a:t>trade diversion</a:t>
            </a:r>
            <a:r>
              <a:rPr lang="en-US" dirty="0" smtClean="0"/>
              <a:t> because their trade volumes with countries </a:t>
            </a:r>
            <a:r>
              <a:rPr lang="en-US" b="1" dirty="0" smtClean="0"/>
              <a:t>outside</a:t>
            </a:r>
            <a:r>
              <a:rPr lang="en-US" dirty="0" smtClean="0"/>
              <a:t> the bloc are small. </a:t>
            </a:r>
          </a:p>
          <a:p>
            <a:pPr eaLnBrk="1" hangingPunct="1"/>
            <a:r>
              <a:rPr lang="en-US" dirty="0" smtClean="0"/>
              <a:t>On the contrary, </a:t>
            </a:r>
            <a:r>
              <a:rPr lang="en-US" b="1" dirty="0" smtClean="0">
                <a:solidFill>
                  <a:srgbClr val="FF0000"/>
                </a:solidFill>
              </a:rPr>
              <a:t>trade creation</a:t>
            </a:r>
            <a:r>
              <a:rPr lang="en-US" dirty="0" smtClean="0">
                <a:solidFill>
                  <a:srgbClr val="FF0000"/>
                </a:solidFill>
              </a:rPr>
              <a:t> </a:t>
            </a:r>
            <a:r>
              <a:rPr lang="en-US" dirty="0" smtClean="0"/>
              <a:t>effect would be welfare improving for the sub-region. </a:t>
            </a:r>
          </a:p>
          <a:p>
            <a:pPr eaLnBrk="1" hangingPunct="1"/>
            <a:r>
              <a:rPr lang="en-US" dirty="0" smtClean="0"/>
              <a:t>Always check these two static impacts of trade integration</a:t>
            </a:r>
          </a:p>
          <a:p>
            <a:pPr eaLnBrk="1" hangingPunct="1"/>
            <a:endParaRPr lang="en-US" dirty="0" smtClean="0"/>
          </a:p>
        </p:txBody>
      </p:sp>
      <p:sp>
        <p:nvSpPr>
          <p:cNvPr id="31746" name="Slide Number Placeholder 5"/>
          <p:cNvSpPr>
            <a:spLocks noGrp="1"/>
          </p:cNvSpPr>
          <p:nvPr>
            <p:ph type="sldNum" sz="quarter" idx="12"/>
          </p:nvPr>
        </p:nvSpPr>
        <p:spPr>
          <a:noFill/>
        </p:spPr>
        <p:txBody>
          <a:bodyPr/>
          <a:lstStyle/>
          <a:p>
            <a:fld id="{02753A10-71FF-4BF1-9C9C-FAB142C7AB69}" type="slidenum">
              <a:rPr lang="en-US" smtClean="0"/>
              <a:pPr/>
              <a:t>41</a:t>
            </a:fld>
            <a:endParaRPr lang="en-US"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2"/>
          <p:cNvSpPr>
            <a:spLocks noGrp="1" noChangeArrowheads="1"/>
          </p:cNvSpPr>
          <p:nvPr>
            <p:ph type="title"/>
          </p:nvPr>
        </p:nvSpPr>
        <p:spPr/>
        <p:txBody>
          <a:bodyPr/>
          <a:lstStyle/>
          <a:p>
            <a:pPr eaLnBrk="1" hangingPunct="1"/>
            <a:r>
              <a:rPr lang="en-US" smtClean="0"/>
              <a:t>New Regionalism: Multiple FTAs</a:t>
            </a:r>
          </a:p>
        </p:txBody>
      </p:sp>
      <p:sp>
        <p:nvSpPr>
          <p:cNvPr id="32772" name="Rectangle 3"/>
          <p:cNvSpPr>
            <a:spLocks noGrp="1" noChangeArrowheads="1"/>
          </p:cNvSpPr>
          <p:nvPr>
            <p:ph idx="1"/>
          </p:nvPr>
        </p:nvSpPr>
        <p:spPr>
          <a:xfrm>
            <a:off x="500034" y="1357298"/>
            <a:ext cx="8186766" cy="4768865"/>
          </a:xfrm>
        </p:spPr>
        <p:txBody>
          <a:bodyPr>
            <a:noAutofit/>
          </a:bodyPr>
          <a:lstStyle/>
          <a:p>
            <a:pPr eaLnBrk="1" hangingPunct="1"/>
            <a:r>
              <a:rPr lang="en-US" sz="2800" dirty="0" smtClean="0"/>
              <a:t>Thailand’s rush to negotiate FTAs with many countries, including USA, Japan, Australia, New Zealand, Bahrain, India, China, Chile, and Peru, can be described as </a:t>
            </a:r>
            <a:r>
              <a:rPr lang="en-US" sz="2800" b="1" i="1" dirty="0" smtClean="0"/>
              <a:t>new regionalism. </a:t>
            </a:r>
          </a:p>
          <a:p>
            <a:pPr eaLnBrk="1" hangingPunct="1"/>
            <a:r>
              <a:rPr lang="en-US" sz="2800" dirty="0" smtClean="0"/>
              <a:t>Although Japan had already established FTAs with Singapore, Thailand was a </a:t>
            </a:r>
            <a:r>
              <a:rPr lang="en-US" sz="2800" b="1" i="1" dirty="0" smtClean="0"/>
              <a:t>more difficult</a:t>
            </a:r>
            <a:r>
              <a:rPr lang="en-US" sz="2800" dirty="0" smtClean="0"/>
              <a:t> case for Japan, since negotiations involved agriculture and labor issues. </a:t>
            </a:r>
          </a:p>
          <a:p>
            <a:pPr eaLnBrk="1" hangingPunct="1"/>
            <a:r>
              <a:rPr lang="en-US" sz="2800" b="1" i="1" dirty="0" smtClean="0"/>
              <a:t>Singapore</a:t>
            </a:r>
            <a:r>
              <a:rPr lang="en-US" sz="2800" dirty="0" smtClean="0"/>
              <a:t> had already removed most of her tariff barriers, while the two countries’ levels of per capita income do not differ much. </a:t>
            </a:r>
          </a:p>
        </p:txBody>
      </p:sp>
      <p:sp>
        <p:nvSpPr>
          <p:cNvPr id="32770" name="Slide Number Placeholder 5"/>
          <p:cNvSpPr>
            <a:spLocks noGrp="1"/>
          </p:cNvSpPr>
          <p:nvPr>
            <p:ph type="sldNum" sz="quarter" idx="12"/>
          </p:nvPr>
        </p:nvSpPr>
        <p:spPr>
          <a:noFill/>
        </p:spPr>
        <p:txBody>
          <a:bodyPr/>
          <a:lstStyle/>
          <a:p>
            <a:fld id="{10DEE3AA-4461-4773-B91C-7EC662E7C8AB}" type="slidenum">
              <a:rPr lang="en-US" smtClean="0"/>
              <a:pPr/>
              <a:t>42</a:t>
            </a:fld>
            <a:endParaRPr lang="en-US"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457200" y="274638"/>
            <a:ext cx="8229600" cy="725470"/>
          </a:xfrm>
        </p:spPr>
        <p:txBody>
          <a:bodyPr>
            <a:normAutofit fontScale="90000"/>
          </a:bodyPr>
          <a:lstStyle/>
          <a:p>
            <a:pPr eaLnBrk="1" hangingPunct="1"/>
            <a:r>
              <a:rPr lang="en-US" dirty="0" smtClean="0"/>
              <a:t>Regrettably?</a:t>
            </a:r>
          </a:p>
        </p:txBody>
      </p:sp>
      <p:sp>
        <p:nvSpPr>
          <p:cNvPr id="33796" name="Rectangle 3"/>
          <p:cNvSpPr>
            <a:spLocks noGrp="1" noChangeArrowheads="1"/>
          </p:cNvSpPr>
          <p:nvPr>
            <p:ph idx="1"/>
          </p:nvPr>
        </p:nvSpPr>
        <p:spPr>
          <a:xfrm>
            <a:off x="457200" y="1285860"/>
            <a:ext cx="8229600" cy="4840303"/>
          </a:xfrm>
        </p:spPr>
        <p:txBody>
          <a:bodyPr>
            <a:normAutofit fontScale="92500" lnSpcReduction="20000"/>
          </a:bodyPr>
          <a:lstStyle/>
          <a:p>
            <a:pPr eaLnBrk="1" hangingPunct="1">
              <a:lnSpc>
                <a:spcPct val="90000"/>
              </a:lnSpc>
            </a:pPr>
            <a:r>
              <a:rPr lang="en-US" sz="3000" dirty="0" smtClean="0"/>
              <a:t>Thailand had to withdraw </a:t>
            </a:r>
            <a:r>
              <a:rPr lang="en-US" sz="3000" b="1" i="1" dirty="0" smtClean="0"/>
              <a:t>rice</a:t>
            </a:r>
            <a:r>
              <a:rPr lang="en-US" sz="3000" dirty="0" smtClean="0"/>
              <a:t> from the FTA negotiation with Japan. </a:t>
            </a:r>
          </a:p>
          <a:p>
            <a:pPr eaLnBrk="1" hangingPunct="1">
              <a:lnSpc>
                <a:spcPct val="90000"/>
              </a:lnSpc>
            </a:pPr>
            <a:r>
              <a:rPr lang="en-US" sz="3000" dirty="0" smtClean="0"/>
              <a:t>Rice is also excluded from Korea’s FTAs with other countries</a:t>
            </a:r>
          </a:p>
          <a:p>
            <a:pPr eaLnBrk="1" hangingPunct="1">
              <a:lnSpc>
                <a:spcPct val="90000"/>
              </a:lnSpc>
            </a:pPr>
            <a:r>
              <a:rPr lang="en-US" sz="3000" dirty="0" smtClean="0"/>
              <a:t>Other </a:t>
            </a:r>
            <a:r>
              <a:rPr lang="en-US" sz="3000" dirty="0" smtClean="0">
                <a:solidFill>
                  <a:srgbClr val="FF0000"/>
                </a:solidFill>
              </a:rPr>
              <a:t>sensitive products </a:t>
            </a:r>
            <a:r>
              <a:rPr lang="en-US" sz="3000" dirty="0" smtClean="0"/>
              <a:t>for Japan are chicken, sugar, and tapioca. </a:t>
            </a:r>
          </a:p>
          <a:p>
            <a:pPr eaLnBrk="1" hangingPunct="1">
              <a:lnSpc>
                <a:spcPct val="90000"/>
              </a:lnSpc>
            </a:pPr>
            <a:r>
              <a:rPr lang="en-US" sz="3000" dirty="0" smtClean="0"/>
              <a:t>Most of bilateral trade agreements </a:t>
            </a:r>
            <a:r>
              <a:rPr lang="en-US" sz="3000" dirty="0" smtClean="0">
                <a:solidFill>
                  <a:srgbClr val="FF0000"/>
                </a:solidFill>
              </a:rPr>
              <a:t>exempt</a:t>
            </a:r>
            <a:r>
              <a:rPr lang="en-US" sz="3000" dirty="0" smtClean="0"/>
              <a:t> agriculture.</a:t>
            </a:r>
          </a:p>
          <a:p>
            <a:pPr eaLnBrk="1" hangingPunct="1">
              <a:lnSpc>
                <a:spcPct val="90000"/>
              </a:lnSpc>
            </a:pPr>
            <a:r>
              <a:rPr lang="en-US" sz="3000" i="1" dirty="0" smtClean="0"/>
              <a:t>What commodity was exempted from the FTA between USA and Australia?</a:t>
            </a:r>
          </a:p>
          <a:p>
            <a:pPr eaLnBrk="1" hangingPunct="1">
              <a:lnSpc>
                <a:spcPct val="90000"/>
              </a:lnSpc>
            </a:pPr>
            <a:r>
              <a:rPr lang="en-US" sz="3000" b="1" i="1" dirty="0" smtClean="0"/>
              <a:t>Perhaps</a:t>
            </a:r>
            <a:r>
              <a:rPr lang="en-US" sz="3000" dirty="0" smtClean="0"/>
              <a:t> the FTAs between Thailand and Japan can be an example of the FTAs that include agricultural sectors—albeit without rice. </a:t>
            </a:r>
          </a:p>
          <a:p>
            <a:pPr eaLnBrk="1" hangingPunct="1">
              <a:lnSpc>
                <a:spcPct val="90000"/>
              </a:lnSpc>
            </a:pPr>
            <a:endParaRPr lang="en-US" sz="2600" dirty="0" smtClean="0"/>
          </a:p>
          <a:p>
            <a:pPr eaLnBrk="1" hangingPunct="1">
              <a:lnSpc>
                <a:spcPct val="90000"/>
              </a:lnSpc>
            </a:pPr>
            <a:endParaRPr lang="en-US" sz="2600" dirty="0" smtClean="0"/>
          </a:p>
        </p:txBody>
      </p:sp>
      <p:sp>
        <p:nvSpPr>
          <p:cNvPr id="33794" name="Slide Number Placeholder 5"/>
          <p:cNvSpPr>
            <a:spLocks noGrp="1"/>
          </p:cNvSpPr>
          <p:nvPr>
            <p:ph type="sldNum" sz="quarter" idx="12"/>
          </p:nvPr>
        </p:nvSpPr>
        <p:spPr>
          <a:noFill/>
        </p:spPr>
        <p:txBody>
          <a:bodyPr/>
          <a:lstStyle/>
          <a:p>
            <a:fld id="{8910068F-E2AD-4EC0-A6D2-2FB337DC89B6}" type="slidenum">
              <a:rPr lang="en-US" smtClean="0"/>
              <a:pPr/>
              <a:t>43</a:t>
            </a:fld>
            <a:endParaRPr lang="en-US" smtClean="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574675" y="304800"/>
            <a:ext cx="8001000" cy="981060"/>
          </a:xfrm>
        </p:spPr>
        <p:txBody>
          <a:bodyPr>
            <a:normAutofit fontScale="90000"/>
          </a:bodyPr>
          <a:lstStyle/>
          <a:p>
            <a:pPr eaLnBrk="1" hangingPunct="1"/>
            <a:r>
              <a:rPr lang="en-US" sz="3100" dirty="0" smtClean="0"/>
              <a:t>Economic Partnership Agreement (EPA): Beyond the FTA</a:t>
            </a:r>
            <a:endParaRPr lang="en-US" sz="3600" dirty="0" smtClean="0"/>
          </a:p>
        </p:txBody>
      </p:sp>
      <p:sp>
        <p:nvSpPr>
          <p:cNvPr id="34820" name="Rectangle 3"/>
          <p:cNvSpPr>
            <a:spLocks noGrp="1" noChangeArrowheads="1"/>
          </p:cNvSpPr>
          <p:nvPr>
            <p:ph idx="1"/>
          </p:nvPr>
        </p:nvSpPr>
        <p:spPr>
          <a:xfrm>
            <a:off x="457200" y="1142984"/>
            <a:ext cx="8229600" cy="4983179"/>
          </a:xfrm>
        </p:spPr>
        <p:txBody>
          <a:bodyPr>
            <a:normAutofit/>
          </a:bodyPr>
          <a:lstStyle/>
          <a:p>
            <a:pPr eaLnBrk="1" hangingPunct="1"/>
            <a:r>
              <a:rPr lang="en-US" b="1" dirty="0" smtClean="0"/>
              <a:t>EPA </a:t>
            </a:r>
            <a:r>
              <a:rPr lang="en-US" dirty="0" smtClean="0"/>
              <a:t>between Thailand and Japan includes cooperation in education, environment, energy, sciences and technology, tourism, and human resource development. </a:t>
            </a:r>
          </a:p>
          <a:p>
            <a:pPr eaLnBrk="1" hangingPunct="1"/>
            <a:r>
              <a:rPr lang="en-US" dirty="0" smtClean="0"/>
              <a:t>EPA goes </a:t>
            </a:r>
            <a:r>
              <a:rPr lang="en-US" b="1" i="1" dirty="0" smtClean="0"/>
              <a:t>beyond</a:t>
            </a:r>
            <a:r>
              <a:rPr lang="en-US" dirty="0" smtClean="0"/>
              <a:t> what WTO has stipulated since it allows partners to take advantage of </a:t>
            </a:r>
            <a:r>
              <a:rPr lang="en-US" b="1" dirty="0" smtClean="0"/>
              <a:t>each other’s strength</a:t>
            </a:r>
            <a:r>
              <a:rPr lang="en-US" dirty="0" smtClean="0"/>
              <a:t> and recognize the </a:t>
            </a:r>
            <a:r>
              <a:rPr lang="en-US" b="1" dirty="0" smtClean="0"/>
              <a:t>value of cooperation</a:t>
            </a:r>
            <a:r>
              <a:rPr lang="en-US" dirty="0" smtClean="0"/>
              <a:t>.</a:t>
            </a:r>
          </a:p>
          <a:p>
            <a:pPr eaLnBrk="1" hangingPunct="1"/>
            <a:endParaRPr lang="en-US" sz="2800" dirty="0" smtClean="0"/>
          </a:p>
        </p:txBody>
      </p:sp>
      <p:sp>
        <p:nvSpPr>
          <p:cNvPr id="34818" name="Slide Number Placeholder 5"/>
          <p:cNvSpPr>
            <a:spLocks noGrp="1"/>
          </p:cNvSpPr>
          <p:nvPr>
            <p:ph type="sldNum" sz="quarter" idx="12"/>
          </p:nvPr>
        </p:nvSpPr>
        <p:spPr>
          <a:noFill/>
        </p:spPr>
        <p:txBody>
          <a:bodyPr/>
          <a:lstStyle/>
          <a:p>
            <a:fld id="{78624E97-5A28-474A-BF8D-C672D99DB9BF}" type="slidenum">
              <a:rPr lang="en-US" smtClean="0"/>
              <a:pPr/>
              <a:t>44</a:t>
            </a:fld>
            <a:endParaRPr lang="en-US" smtClean="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785786" y="214290"/>
            <a:ext cx="7569225" cy="814368"/>
          </a:xfrm>
        </p:spPr>
        <p:txBody>
          <a:bodyPr>
            <a:normAutofit/>
          </a:bodyPr>
          <a:lstStyle/>
          <a:p>
            <a:pPr eaLnBrk="1" hangingPunct="1"/>
            <a:r>
              <a:rPr lang="en-US" sz="4000" b="1" dirty="0" smtClean="0"/>
              <a:t>ROO and NTBs</a:t>
            </a:r>
          </a:p>
        </p:txBody>
      </p:sp>
      <p:sp>
        <p:nvSpPr>
          <p:cNvPr id="35844" name="Rectangle 3"/>
          <p:cNvSpPr>
            <a:spLocks noGrp="1" noChangeArrowheads="1"/>
          </p:cNvSpPr>
          <p:nvPr>
            <p:ph idx="1"/>
          </p:nvPr>
        </p:nvSpPr>
        <p:spPr>
          <a:xfrm>
            <a:off x="785786" y="1214422"/>
            <a:ext cx="7901014" cy="4437078"/>
          </a:xfrm>
        </p:spPr>
        <p:txBody>
          <a:bodyPr>
            <a:noAutofit/>
          </a:bodyPr>
          <a:lstStyle/>
          <a:p>
            <a:pPr eaLnBrk="1" hangingPunct="1">
              <a:lnSpc>
                <a:spcPct val="90000"/>
              </a:lnSpc>
            </a:pPr>
            <a:r>
              <a:rPr lang="en-US" sz="2800" b="1" dirty="0" smtClean="0"/>
              <a:t>Rules of origin</a:t>
            </a:r>
            <a:r>
              <a:rPr lang="en-US" sz="2800" dirty="0" smtClean="0"/>
              <a:t> (ROO) must be simplified to facilitate administration procedure without causing trade diversion or act as a hidden instrument to protect domestic industry. </a:t>
            </a:r>
          </a:p>
          <a:p>
            <a:pPr eaLnBrk="1" hangingPunct="1">
              <a:lnSpc>
                <a:spcPct val="90000"/>
              </a:lnSpc>
            </a:pPr>
            <a:r>
              <a:rPr lang="en-US" sz="2800" dirty="0" smtClean="0"/>
              <a:t>If Thailand continues to reduce </a:t>
            </a:r>
            <a:r>
              <a:rPr lang="en-US" sz="2800" b="1" dirty="0" smtClean="0"/>
              <a:t>MFN tariff</a:t>
            </a:r>
            <a:r>
              <a:rPr lang="en-US" sz="2800" dirty="0" smtClean="0"/>
              <a:t> rates, the cost associated with the rules of origin can also be reduced. </a:t>
            </a:r>
          </a:p>
          <a:p>
            <a:pPr eaLnBrk="1" hangingPunct="1">
              <a:lnSpc>
                <a:spcPct val="90000"/>
              </a:lnSpc>
            </a:pPr>
            <a:r>
              <a:rPr lang="en-US" sz="2800" dirty="0" smtClean="0"/>
              <a:t>The spaghetti bowl effect has been exaggerated.</a:t>
            </a:r>
          </a:p>
          <a:p>
            <a:pPr eaLnBrk="1" hangingPunct="1">
              <a:lnSpc>
                <a:spcPct val="90000"/>
              </a:lnSpc>
            </a:pPr>
            <a:r>
              <a:rPr lang="en-US" sz="2400" b="1" dirty="0" smtClean="0"/>
              <a:t>Non-tariff barriers</a:t>
            </a:r>
            <a:r>
              <a:rPr lang="en-US" sz="2400" dirty="0" smtClean="0"/>
              <a:t> such as Sanitary and  </a:t>
            </a:r>
            <a:r>
              <a:rPr lang="en-US" sz="2400" dirty="0" err="1" smtClean="0"/>
              <a:t>Phytosanitary</a:t>
            </a:r>
            <a:r>
              <a:rPr lang="en-US" sz="2400" dirty="0" smtClean="0"/>
              <a:t> (SPS) conditions must be agreed upon to make sure that they are not substitutes for the tariff reductions. </a:t>
            </a:r>
          </a:p>
        </p:txBody>
      </p:sp>
      <p:sp>
        <p:nvSpPr>
          <p:cNvPr id="35842" name="Slide Number Placeholder 5"/>
          <p:cNvSpPr>
            <a:spLocks noGrp="1"/>
          </p:cNvSpPr>
          <p:nvPr>
            <p:ph type="sldNum" sz="quarter" idx="12"/>
          </p:nvPr>
        </p:nvSpPr>
        <p:spPr>
          <a:noFill/>
        </p:spPr>
        <p:txBody>
          <a:bodyPr/>
          <a:lstStyle/>
          <a:p>
            <a:fld id="{53BC8BE7-1CFD-4CD2-A345-034A328845B7}" type="slidenum">
              <a:rPr lang="en-US" smtClean="0"/>
              <a:pPr/>
              <a:t>45</a:t>
            </a:fld>
            <a:endParaRPr lang="en-US" smtClean="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2"/>
          <p:cNvSpPr>
            <a:spLocks noGrp="1" noChangeArrowheads="1"/>
          </p:cNvSpPr>
          <p:nvPr>
            <p:ph type="title"/>
          </p:nvPr>
        </p:nvSpPr>
        <p:spPr>
          <a:xfrm>
            <a:off x="457200" y="274638"/>
            <a:ext cx="8229600" cy="796908"/>
          </a:xfrm>
        </p:spPr>
        <p:txBody>
          <a:bodyPr>
            <a:noAutofit/>
          </a:bodyPr>
          <a:lstStyle/>
          <a:p>
            <a:pPr eaLnBrk="1" hangingPunct="1"/>
            <a:r>
              <a:rPr lang="en-US" sz="4800" dirty="0" smtClean="0"/>
              <a:t>To forge ahead with FTAs</a:t>
            </a:r>
          </a:p>
        </p:txBody>
      </p:sp>
      <p:sp>
        <p:nvSpPr>
          <p:cNvPr id="46084" name="Rectangle 3"/>
          <p:cNvSpPr>
            <a:spLocks noGrp="1" noChangeArrowheads="1"/>
          </p:cNvSpPr>
          <p:nvPr>
            <p:ph idx="1"/>
          </p:nvPr>
        </p:nvSpPr>
        <p:spPr>
          <a:xfrm>
            <a:off x="571472" y="1357298"/>
            <a:ext cx="8115328" cy="4768865"/>
          </a:xfrm>
        </p:spPr>
        <p:txBody>
          <a:bodyPr>
            <a:noAutofit/>
          </a:bodyPr>
          <a:lstStyle/>
          <a:p>
            <a:pPr eaLnBrk="1" hangingPunct="1"/>
            <a:r>
              <a:rPr lang="en-US" dirty="0" smtClean="0"/>
              <a:t>There are </a:t>
            </a:r>
            <a:r>
              <a:rPr lang="en-US" b="1" dirty="0" smtClean="0"/>
              <a:t>trade-offs</a:t>
            </a:r>
            <a:r>
              <a:rPr lang="en-US" dirty="0" smtClean="0"/>
              <a:t> between benefits and adverse consequences of new regionalism.</a:t>
            </a:r>
          </a:p>
          <a:p>
            <a:pPr eaLnBrk="1" hangingPunct="1"/>
            <a:r>
              <a:rPr lang="en-US" dirty="0" smtClean="0"/>
              <a:t>As long as the net benefits of expansion along the line of globalization exist, we should </a:t>
            </a:r>
            <a:r>
              <a:rPr lang="en-US" b="1" dirty="0" smtClean="0"/>
              <a:t>cautiously</a:t>
            </a:r>
            <a:r>
              <a:rPr lang="en-US" dirty="0" smtClean="0"/>
              <a:t> go ahead </a:t>
            </a:r>
            <a:r>
              <a:rPr lang="en-US" dirty="0" smtClean="0">
                <a:solidFill>
                  <a:srgbClr val="FF0000"/>
                </a:solidFill>
              </a:rPr>
              <a:t>with multiple FTAs. </a:t>
            </a:r>
          </a:p>
          <a:p>
            <a:pPr eaLnBrk="1" hangingPunct="1"/>
            <a:r>
              <a:rPr lang="en-US" dirty="0" smtClean="0"/>
              <a:t>We should not let </a:t>
            </a:r>
            <a:r>
              <a:rPr lang="en-US" dirty="0" smtClean="0">
                <a:solidFill>
                  <a:srgbClr val="FF0000"/>
                </a:solidFill>
              </a:rPr>
              <a:t>short-term micro </a:t>
            </a:r>
            <a:r>
              <a:rPr lang="en-US" dirty="0" smtClean="0"/>
              <a:t>adverse impacts obscure the </a:t>
            </a:r>
            <a:r>
              <a:rPr lang="en-US" b="1" dirty="0" smtClean="0"/>
              <a:t>long-term macro dynamic gains</a:t>
            </a:r>
            <a:r>
              <a:rPr lang="en-US" dirty="0" smtClean="0"/>
              <a:t> from rapid integrating into the world economy.</a:t>
            </a:r>
          </a:p>
        </p:txBody>
      </p:sp>
      <p:sp>
        <p:nvSpPr>
          <p:cNvPr id="46082" name="Slide Number Placeholder 5"/>
          <p:cNvSpPr>
            <a:spLocks noGrp="1"/>
          </p:cNvSpPr>
          <p:nvPr>
            <p:ph type="sldNum" sz="quarter" idx="12"/>
          </p:nvPr>
        </p:nvSpPr>
        <p:spPr>
          <a:noFill/>
        </p:spPr>
        <p:txBody>
          <a:bodyPr/>
          <a:lstStyle/>
          <a:p>
            <a:fld id="{74FEF86C-B746-4EA0-9766-0874E78A8945}" type="slidenum">
              <a:rPr lang="en-US" smtClean="0"/>
              <a:pPr/>
              <a:t>46</a:t>
            </a:fld>
            <a:endParaRPr lang="en-US" smtClean="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 of January 2010</a:t>
            </a:r>
            <a:endParaRPr lang="en-US" dirty="0"/>
          </a:p>
        </p:txBody>
      </p:sp>
      <p:sp>
        <p:nvSpPr>
          <p:cNvPr id="3" name="Content Placeholder 2"/>
          <p:cNvSpPr>
            <a:spLocks noGrp="1"/>
          </p:cNvSpPr>
          <p:nvPr>
            <p:ph idx="1"/>
          </p:nvPr>
        </p:nvSpPr>
        <p:spPr/>
        <p:txBody>
          <a:bodyPr>
            <a:noAutofit/>
          </a:bodyPr>
          <a:lstStyle/>
          <a:p>
            <a:r>
              <a:rPr lang="en-US" sz="1800" dirty="0" smtClean="0">
                <a:hlinkClick r:id="rId2" action="ppaction://hlinkfile"/>
              </a:rPr>
              <a:t>ASEAN Free Trade Area</a:t>
            </a:r>
            <a:r>
              <a:rPr lang="en-US" sz="1800" dirty="0" smtClean="0"/>
              <a:t> (</a:t>
            </a:r>
            <a:r>
              <a:rPr lang="en-US" sz="1800" b="1" dirty="0" smtClean="0">
                <a:solidFill>
                  <a:srgbClr val="00B050"/>
                </a:solidFill>
              </a:rPr>
              <a:t>In Effect</a:t>
            </a:r>
            <a:r>
              <a:rPr lang="en-US" sz="1800" dirty="0" smtClean="0"/>
              <a:t>)</a:t>
            </a:r>
          </a:p>
          <a:p>
            <a:r>
              <a:rPr lang="en-US" sz="1800" dirty="0" smtClean="0">
                <a:hlinkClick r:id="rId3" action="ppaction://hlinkfile"/>
              </a:rPr>
              <a:t>ASEAN-Australia and New Zealand Free Trade Agreement</a:t>
            </a:r>
            <a:r>
              <a:rPr lang="en-US" sz="1800" dirty="0" smtClean="0"/>
              <a:t> </a:t>
            </a:r>
            <a:r>
              <a:rPr lang="en-US" sz="1800" b="1" dirty="0" smtClean="0">
                <a:solidFill>
                  <a:srgbClr val="00B050"/>
                </a:solidFill>
              </a:rPr>
              <a:t>(In Effect</a:t>
            </a:r>
            <a:r>
              <a:rPr lang="en-US" sz="1800" dirty="0" smtClean="0"/>
              <a:t>)</a:t>
            </a:r>
          </a:p>
          <a:p>
            <a:r>
              <a:rPr lang="en-US" sz="1800" dirty="0" smtClean="0">
                <a:hlinkClick r:id="rId4" action="ppaction://hlinkfile"/>
              </a:rPr>
              <a:t>ASEAN-China Comprehensive Economic Cooperation Agreement</a:t>
            </a:r>
            <a:r>
              <a:rPr lang="en-US" sz="1800" dirty="0" smtClean="0"/>
              <a:t> (</a:t>
            </a:r>
            <a:r>
              <a:rPr lang="en-US" sz="1800" b="1" dirty="0" smtClean="0">
                <a:solidFill>
                  <a:srgbClr val="00B050"/>
                </a:solidFill>
              </a:rPr>
              <a:t>In Effect</a:t>
            </a:r>
            <a:r>
              <a:rPr lang="en-US" sz="1800" dirty="0" smtClean="0"/>
              <a:t>)</a:t>
            </a:r>
          </a:p>
          <a:p>
            <a:r>
              <a:rPr lang="en-US" sz="1800" dirty="0" smtClean="0">
                <a:hlinkClick r:id="rId5" action="ppaction://hlinkfile"/>
              </a:rPr>
              <a:t>ASEAN-EU Free Trade Agreement</a:t>
            </a:r>
            <a:r>
              <a:rPr lang="en-US" sz="1800" dirty="0" smtClean="0"/>
              <a:t> (Under Negotiation)</a:t>
            </a:r>
          </a:p>
          <a:p>
            <a:r>
              <a:rPr lang="en-US" sz="1800" dirty="0" smtClean="0">
                <a:hlinkClick r:id="rId6" action="ppaction://hlinkfile"/>
              </a:rPr>
              <a:t>ASEAN-India Regional Trade and Investment Area</a:t>
            </a:r>
            <a:r>
              <a:rPr lang="en-US" sz="1800" dirty="0" smtClean="0"/>
              <a:t> (</a:t>
            </a:r>
            <a:r>
              <a:rPr lang="en-US" sz="1800" b="1" dirty="0" smtClean="0">
                <a:solidFill>
                  <a:srgbClr val="00B050"/>
                </a:solidFill>
              </a:rPr>
              <a:t>In Effect</a:t>
            </a:r>
            <a:r>
              <a:rPr lang="en-US" sz="1800" dirty="0" smtClean="0"/>
              <a:t>)</a:t>
            </a:r>
          </a:p>
          <a:p>
            <a:r>
              <a:rPr lang="en-US" sz="1800" dirty="0" smtClean="0">
                <a:hlinkClick r:id="rId7" action="ppaction://hlinkfile"/>
              </a:rPr>
              <a:t>ASEAN-Japan Comprehensive Economic Partnership Agreement</a:t>
            </a:r>
            <a:r>
              <a:rPr lang="en-US" sz="1800" dirty="0" smtClean="0"/>
              <a:t> </a:t>
            </a:r>
            <a:r>
              <a:rPr lang="en-US" sz="1800" b="1" dirty="0" smtClean="0">
                <a:solidFill>
                  <a:srgbClr val="00B050"/>
                </a:solidFill>
              </a:rPr>
              <a:t>(In Effect</a:t>
            </a:r>
            <a:r>
              <a:rPr lang="en-US" sz="1800" dirty="0" smtClean="0"/>
              <a:t>)</a:t>
            </a:r>
          </a:p>
          <a:p>
            <a:r>
              <a:rPr lang="en-US" sz="1800" dirty="0" smtClean="0">
                <a:hlinkClick r:id="rId8" action="ppaction://hlinkfile"/>
              </a:rPr>
              <a:t>ASEAN-Korea Comprehensive Economic Cooperation Agreement</a:t>
            </a:r>
            <a:r>
              <a:rPr lang="en-US" sz="1800" dirty="0" smtClean="0"/>
              <a:t> (</a:t>
            </a:r>
            <a:r>
              <a:rPr lang="en-US" sz="1800" b="1" dirty="0" smtClean="0">
                <a:solidFill>
                  <a:srgbClr val="00B050"/>
                </a:solidFill>
              </a:rPr>
              <a:t>In Effect</a:t>
            </a:r>
            <a:r>
              <a:rPr lang="en-US" sz="1800" dirty="0" smtClean="0"/>
              <a:t>)</a:t>
            </a:r>
          </a:p>
          <a:p>
            <a:r>
              <a:rPr lang="en-US" sz="1800" dirty="0" smtClean="0">
                <a:hlinkClick r:id="rId9" action="ppaction://hlinkfile"/>
              </a:rPr>
              <a:t>Bay of Bengal Initiative for Multi-</a:t>
            </a:r>
            <a:r>
              <a:rPr lang="en-US" sz="1800" dirty="0" err="1" smtClean="0">
                <a:hlinkClick r:id="rId9" action="ppaction://hlinkfile"/>
              </a:rPr>
              <a:t>Sectoral</a:t>
            </a:r>
            <a:r>
              <a:rPr lang="en-US" sz="1800" dirty="0" smtClean="0">
                <a:hlinkClick r:id="rId9" action="ppaction://hlinkfile"/>
              </a:rPr>
              <a:t> Technical and Economic Cooperation (BIMSTEC) Free Trade Area</a:t>
            </a:r>
            <a:r>
              <a:rPr lang="en-US" sz="1800" dirty="0" smtClean="0"/>
              <a:t> ((FA) signed/FTA Under Negotiation)</a:t>
            </a:r>
          </a:p>
          <a:p>
            <a:r>
              <a:rPr lang="en-US" sz="1800" dirty="0" smtClean="0">
                <a:hlinkClick r:id="rId10" action="ppaction://hlinkfile"/>
              </a:rPr>
              <a:t>Comprehensive Economic Partnership for East Asia (CEPEA/ASEAN+6)</a:t>
            </a:r>
            <a:r>
              <a:rPr lang="en-US" sz="1800" dirty="0" smtClean="0"/>
              <a:t> (Proposed/Under consultation and study)</a:t>
            </a:r>
          </a:p>
          <a:p>
            <a:r>
              <a:rPr lang="en-US" sz="1800" dirty="0" smtClean="0">
                <a:hlinkClick r:id="rId11" action="ppaction://hlinkfile"/>
              </a:rPr>
              <a:t>East Asia Free Trade Area (ASEAN+3) </a:t>
            </a:r>
            <a:r>
              <a:rPr lang="en-US" sz="1800" dirty="0" smtClean="0"/>
              <a:t>(Proposed/Under consultation and study)</a:t>
            </a:r>
          </a:p>
          <a:p>
            <a:r>
              <a:rPr lang="en-US" sz="1800" dirty="0" smtClean="0">
                <a:hlinkClick r:id="rId12" action="ppaction://hlinkfile"/>
              </a:rPr>
              <a:t>India-Thailand Free Trade Area</a:t>
            </a:r>
            <a:r>
              <a:rPr lang="en-US" sz="1800" dirty="0" smtClean="0"/>
              <a:t> ((FA) signed/FTA Under Negotiation)</a:t>
            </a:r>
          </a:p>
          <a:p>
            <a:r>
              <a:rPr lang="en-US" sz="1800" dirty="0" smtClean="0">
                <a:hlinkClick r:id="rId13" action="ppaction://hlinkfile"/>
              </a:rPr>
              <a:t>Japan-Thailand Economic Partnership Agreement</a:t>
            </a:r>
            <a:r>
              <a:rPr lang="en-US" sz="1800" dirty="0" smtClean="0"/>
              <a:t> (</a:t>
            </a:r>
            <a:r>
              <a:rPr lang="en-US" sz="1800" b="1" dirty="0" smtClean="0">
                <a:solidFill>
                  <a:srgbClr val="00B050"/>
                </a:solidFill>
              </a:rPr>
              <a:t>In Effect</a:t>
            </a:r>
            <a:r>
              <a:rPr lang="en-US" sz="1800" dirty="0" smtClean="0"/>
              <a:t>)</a:t>
            </a:r>
            <a:endParaRPr lang="en-US" sz="1400" dirty="0" smtClean="0"/>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47</a:t>
            </a:fld>
            <a:endParaRPr lang="en-US"/>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FTA galore</a:t>
            </a:r>
            <a:br>
              <a:rPr lang="en-US" dirty="0" smtClean="0"/>
            </a:br>
            <a:r>
              <a:rPr lang="en-US" sz="3100" dirty="0" smtClean="0"/>
              <a:t>Source: Asian Regional Integration center</a:t>
            </a:r>
            <a:br>
              <a:rPr lang="en-US" sz="3100" dirty="0" smtClean="0"/>
            </a:br>
            <a:r>
              <a:rPr lang="en-US" sz="3100" dirty="0" smtClean="0"/>
              <a:t>www.aric.adb.org</a:t>
            </a:r>
            <a:endParaRPr lang="th-TH" dirty="0"/>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48</a:t>
            </a:fld>
            <a:endParaRPr lang="en-US"/>
          </a:p>
        </p:txBody>
      </p:sp>
      <p:sp>
        <p:nvSpPr>
          <p:cNvPr id="5" name="Content Placeholder 2"/>
          <p:cNvSpPr>
            <a:spLocks noGrp="1"/>
          </p:cNvSpPr>
          <p:nvPr>
            <p:ph idx="1"/>
          </p:nvPr>
        </p:nvSpPr>
        <p:spPr/>
        <p:txBody>
          <a:bodyPr>
            <a:noAutofit/>
          </a:bodyPr>
          <a:lstStyle/>
          <a:p>
            <a:r>
              <a:rPr lang="en-US" sz="1800" dirty="0" smtClean="0">
                <a:hlinkClick r:id="rId2" action="ppaction://hlinkfile"/>
              </a:rPr>
              <a:t>Korea-Thailand Free Trade Agreement </a:t>
            </a:r>
            <a:r>
              <a:rPr lang="en-US" sz="1800" dirty="0" smtClean="0"/>
              <a:t>(Proposed/Under consultation and study)</a:t>
            </a:r>
          </a:p>
          <a:p>
            <a:r>
              <a:rPr lang="en-US" sz="1800" dirty="0" smtClean="0">
                <a:hlinkClick r:id="rId3" action="ppaction://hlinkfile"/>
              </a:rPr>
              <a:t>Laos-Thailand Preferential Trading Arrangement</a:t>
            </a:r>
            <a:r>
              <a:rPr lang="en-US" sz="1800" dirty="0" smtClean="0"/>
              <a:t> (</a:t>
            </a:r>
            <a:r>
              <a:rPr lang="en-US" sz="1800" b="1" dirty="0" smtClean="0">
                <a:solidFill>
                  <a:srgbClr val="00B050"/>
                </a:solidFill>
              </a:rPr>
              <a:t>In Effect</a:t>
            </a:r>
            <a:r>
              <a:rPr lang="en-US" sz="1800" dirty="0" smtClean="0"/>
              <a:t>)</a:t>
            </a:r>
          </a:p>
          <a:p>
            <a:r>
              <a:rPr lang="en-US" sz="1800" dirty="0" smtClean="0">
                <a:hlinkClick r:id="rId4" action="ppaction://hlinkfile"/>
              </a:rPr>
              <a:t>Pakistan-Thailand Free Trade Agreement</a:t>
            </a:r>
            <a:r>
              <a:rPr lang="en-US" sz="1800" dirty="0" smtClean="0"/>
              <a:t> (Proposed/Under consultation and study)</a:t>
            </a:r>
          </a:p>
          <a:p>
            <a:r>
              <a:rPr lang="en-US" sz="1800" dirty="0" smtClean="0">
                <a:hlinkClick r:id="rId5" action="ppaction://hlinkfile"/>
              </a:rPr>
              <a:t>People's Republic of China-Thailand Free Trade Agreement</a:t>
            </a:r>
            <a:r>
              <a:rPr lang="en-US" sz="1800" dirty="0" smtClean="0"/>
              <a:t> (</a:t>
            </a:r>
            <a:r>
              <a:rPr lang="en-US" sz="1800" b="1" dirty="0" smtClean="0">
                <a:solidFill>
                  <a:srgbClr val="00B050"/>
                </a:solidFill>
              </a:rPr>
              <a:t>In Effect</a:t>
            </a:r>
            <a:r>
              <a:rPr lang="en-US" sz="1800" dirty="0" smtClean="0"/>
              <a:t>)</a:t>
            </a:r>
          </a:p>
          <a:p>
            <a:r>
              <a:rPr lang="en-US" sz="1800" dirty="0" smtClean="0">
                <a:hlinkClick r:id="rId6" action="ppaction://hlinkfile"/>
              </a:rPr>
              <a:t>Thailand-Australia Free Trade Agreement</a:t>
            </a:r>
            <a:r>
              <a:rPr lang="en-US" sz="1800" dirty="0" smtClean="0"/>
              <a:t> (</a:t>
            </a:r>
            <a:r>
              <a:rPr lang="en-US" sz="1800" b="1" dirty="0" smtClean="0">
                <a:solidFill>
                  <a:srgbClr val="00B050"/>
                </a:solidFill>
              </a:rPr>
              <a:t>In Effect</a:t>
            </a:r>
            <a:r>
              <a:rPr lang="en-US" sz="1800" dirty="0" smtClean="0"/>
              <a:t>)</a:t>
            </a:r>
          </a:p>
          <a:p>
            <a:r>
              <a:rPr lang="en-US" sz="1800" dirty="0" smtClean="0">
                <a:hlinkClick r:id="rId7" action="ppaction://hlinkfile"/>
              </a:rPr>
              <a:t>Thailand-Bahrain Free Trade Agreement</a:t>
            </a:r>
            <a:r>
              <a:rPr lang="en-US" sz="1800" dirty="0" smtClean="0"/>
              <a:t> ((FA) signed/FTA Under Negotiation)</a:t>
            </a:r>
          </a:p>
          <a:p>
            <a:r>
              <a:rPr lang="en-US" sz="1800" dirty="0" smtClean="0">
                <a:hlinkClick r:id="rId8" action="ppaction://hlinkfile"/>
              </a:rPr>
              <a:t>Thailand-Chile Free Trade Agreement</a:t>
            </a:r>
            <a:r>
              <a:rPr lang="en-US" sz="1800" dirty="0" smtClean="0"/>
              <a:t> (Proposed/Under consultation and study)</a:t>
            </a:r>
          </a:p>
          <a:p>
            <a:r>
              <a:rPr lang="en-US" sz="1800" dirty="0" smtClean="0">
                <a:hlinkClick r:id="rId9" action="ppaction://hlinkfile"/>
              </a:rPr>
              <a:t>Thailand-European Free Trade Association Free Trade Agreement</a:t>
            </a:r>
            <a:r>
              <a:rPr lang="en-US" sz="1800" dirty="0" smtClean="0"/>
              <a:t> (Under Negotiation)</a:t>
            </a:r>
          </a:p>
          <a:p>
            <a:r>
              <a:rPr lang="en-US" sz="1800" dirty="0" smtClean="0">
                <a:hlinkClick r:id="rId10" action="ppaction://hlinkfile"/>
              </a:rPr>
              <a:t>Thailand-MERCOSUR Free Trade Agreement</a:t>
            </a:r>
            <a:r>
              <a:rPr lang="en-US" sz="1800" dirty="0" smtClean="0"/>
              <a:t> (Proposed/Under consultation and study)</a:t>
            </a:r>
          </a:p>
          <a:p>
            <a:r>
              <a:rPr lang="en-US" sz="1800" dirty="0" smtClean="0">
                <a:hlinkClick r:id="rId11" action="ppaction://hlinkfile"/>
              </a:rPr>
              <a:t>Thailand-New Zealand Closer Economic Partnership Agreement</a:t>
            </a:r>
            <a:r>
              <a:rPr lang="en-US" sz="1800" dirty="0" smtClean="0"/>
              <a:t> (</a:t>
            </a:r>
            <a:r>
              <a:rPr lang="en-US" sz="1800" b="1" dirty="0" smtClean="0">
                <a:solidFill>
                  <a:srgbClr val="00B050"/>
                </a:solidFill>
              </a:rPr>
              <a:t>In Effect</a:t>
            </a:r>
            <a:r>
              <a:rPr lang="en-US" sz="1800" dirty="0" smtClean="0"/>
              <a:t>)</a:t>
            </a:r>
          </a:p>
          <a:p>
            <a:r>
              <a:rPr lang="en-US" sz="1800" dirty="0" smtClean="0">
                <a:hlinkClick r:id="rId12" action="ppaction://hlinkfile"/>
              </a:rPr>
              <a:t>Thailand-Peru Free Trade Agreement</a:t>
            </a:r>
            <a:r>
              <a:rPr lang="en-US" sz="1800" dirty="0" smtClean="0"/>
              <a:t> ((FA) signed/FTA Under Negotiation)</a:t>
            </a:r>
          </a:p>
          <a:p>
            <a:r>
              <a:rPr lang="en-US" sz="1800" dirty="0" smtClean="0">
                <a:hlinkClick r:id="rId13" action="ppaction://hlinkfile"/>
              </a:rPr>
              <a:t>United States-Thailand Free Trade Agreement</a:t>
            </a:r>
            <a:r>
              <a:rPr lang="en-US" sz="1800" dirty="0" smtClean="0"/>
              <a:t> (Under Negotiation)</a:t>
            </a:r>
          </a:p>
          <a:p>
            <a:endParaRPr lang="en-US" sz="1800"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42918"/>
          </a:xfrm>
        </p:spPr>
        <p:txBody>
          <a:bodyPr>
            <a:normAutofit/>
          </a:bodyPr>
          <a:lstStyle/>
          <a:p>
            <a:r>
              <a:rPr lang="en-US" sz="3200" dirty="0" smtClean="0"/>
              <a:t>Multiple FTAs, as of January 2010</a:t>
            </a:r>
            <a:endParaRPr lang="en-US" sz="3200" dirty="0"/>
          </a:p>
        </p:txBody>
      </p:sp>
      <p:graphicFrame>
        <p:nvGraphicFramePr>
          <p:cNvPr id="6" name="Content Placeholder 5"/>
          <p:cNvGraphicFramePr>
            <a:graphicFrameLocks noGrp="1"/>
          </p:cNvGraphicFramePr>
          <p:nvPr>
            <p:ph idx="1"/>
          </p:nvPr>
        </p:nvGraphicFramePr>
        <p:xfrm>
          <a:off x="0" y="714356"/>
          <a:ext cx="9072626" cy="5292971"/>
        </p:xfrm>
        <a:graphic>
          <a:graphicData uri="http://schemas.openxmlformats.org/drawingml/2006/table">
            <a:tbl>
              <a:tblPr firstRow="1" bandRow="1">
                <a:tableStyleId>{5C22544A-7EE6-4342-B048-85BDC9FD1C3A}</a:tableStyleId>
              </a:tblPr>
              <a:tblGrid>
                <a:gridCol w="1470194"/>
                <a:gridCol w="1267072"/>
                <a:gridCol w="1267072"/>
                <a:gridCol w="1267072"/>
                <a:gridCol w="1267072"/>
                <a:gridCol w="1267072"/>
                <a:gridCol w="1267072"/>
              </a:tblGrid>
              <a:tr h="477706">
                <a:tc rowSpan="2">
                  <a:txBody>
                    <a:bodyPr/>
                    <a:lstStyle/>
                    <a:p>
                      <a:pPr algn="ctr" fontAlgn="b"/>
                      <a:r>
                        <a:rPr lang="en-US" sz="1600" b="0" i="0" u="none" strike="noStrike" dirty="0">
                          <a:solidFill>
                            <a:schemeClr val="tx1"/>
                          </a:solidFill>
                          <a:latin typeface="Tahoma"/>
                        </a:rPr>
                        <a:t>COUNTRY</a:t>
                      </a:r>
                    </a:p>
                  </a:txBody>
                  <a:tcPr marL="9525" marR="9525" marT="9525" marB="0" anchor="b">
                    <a:solidFill>
                      <a:schemeClr val="bg1"/>
                    </a:solidFill>
                  </a:tcPr>
                </a:tc>
                <a:tc>
                  <a:txBody>
                    <a:bodyPr/>
                    <a:lstStyle/>
                    <a:p>
                      <a:pPr algn="ctr" fontAlgn="b"/>
                      <a:r>
                        <a:rPr lang="th-TH" sz="1600" b="0" i="0" u="none" strike="noStrike" dirty="0">
                          <a:solidFill>
                            <a:schemeClr val="tx1"/>
                          </a:solidFill>
                          <a:latin typeface="Tahoma"/>
                        </a:rPr>
                        <a:t> </a:t>
                      </a:r>
                    </a:p>
                  </a:txBody>
                  <a:tcPr marL="9525" marR="9525" marT="9525" marB="0" anchor="b">
                    <a:solidFill>
                      <a:schemeClr val="bg1"/>
                    </a:solidFill>
                  </a:tcPr>
                </a:tc>
                <a:tc gridSpan="2">
                  <a:txBody>
                    <a:bodyPr/>
                    <a:lstStyle/>
                    <a:p>
                      <a:pPr algn="ctr" fontAlgn="b"/>
                      <a:r>
                        <a:rPr lang="en-US" sz="1600" b="1" i="0" u="none" strike="noStrike" dirty="0">
                          <a:solidFill>
                            <a:schemeClr val="tx1"/>
                          </a:solidFill>
                          <a:latin typeface="Tahoma"/>
                        </a:rPr>
                        <a:t>UNDER NEGOTIATION</a:t>
                      </a:r>
                    </a:p>
                  </a:txBody>
                  <a:tcPr marL="9525" marR="9525" marT="9525" marB="0" anchor="b">
                    <a:solidFill>
                      <a:schemeClr val="bg1"/>
                    </a:solidFill>
                  </a:tcPr>
                </a:tc>
                <a:tc hMerge="1">
                  <a:txBody>
                    <a:bodyPr/>
                    <a:lstStyle/>
                    <a:p>
                      <a:endParaRPr lang="en-US"/>
                    </a:p>
                  </a:txBody>
                  <a:tcPr/>
                </a:tc>
                <a:tc gridSpan="2">
                  <a:txBody>
                    <a:bodyPr/>
                    <a:lstStyle/>
                    <a:p>
                      <a:pPr algn="ctr" fontAlgn="b"/>
                      <a:r>
                        <a:rPr lang="en-US" sz="1600" b="1" i="0" u="none" strike="noStrike" dirty="0">
                          <a:solidFill>
                            <a:schemeClr val="tx1"/>
                          </a:solidFill>
                          <a:latin typeface="Tahoma"/>
                        </a:rPr>
                        <a:t>CONCLUDED</a:t>
                      </a:r>
                    </a:p>
                  </a:txBody>
                  <a:tcPr marL="9525" marR="9525" marT="9525" marB="0" anchor="b">
                    <a:solidFill>
                      <a:schemeClr val="bg1"/>
                    </a:solidFill>
                  </a:tcPr>
                </a:tc>
                <a:tc hMerge="1">
                  <a:txBody>
                    <a:bodyPr/>
                    <a:lstStyle/>
                    <a:p>
                      <a:endParaRPr lang="en-US"/>
                    </a:p>
                  </a:txBody>
                  <a:tcPr/>
                </a:tc>
                <a:tc rowSpan="2">
                  <a:txBody>
                    <a:bodyPr/>
                    <a:lstStyle/>
                    <a:p>
                      <a:pPr algn="ctr" fontAlgn="b"/>
                      <a:r>
                        <a:rPr lang="en-US" sz="1600" b="0" i="0" u="none" strike="noStrike" dirty="0">
                          <a:solidFill>
                            <a:schemeClr val="tx1"/>
                          </a:solidFill>
                          <a:latin typeface="Tahoma"/>
                        </a:rPr>
                        <a:t>TOTAL</a:t>
                      </a:r>
                    </a:p>
                  </a:txBody>
                  <a:tcPr marL="9525" marR="9525" marT="9525" marB="0" anchor="b">
                    <a:solidFill>
                      <a:schemeClr val="bg1"/>
                    </a:solidFill>
                  </a:tcPr>
                </a:tc>
              </a:tr>
              <a:tr h="1125343">
                <a:tc vMerge="1">
                  <a:txBody>
                    <a:bodyPr/>
                    <a:lstStyle/>
                    <a:p>
                      <a:endParaRPr lang="en-US"/>
                    </a:p>
                  </a:txBody>
                  <a:tcPr/>
                </a:tc>
                <a:tc>
                  <a:txBody>
                    <a:bodyPr/>
                    <a:lstStyle/>
                    <a:p>
                      <a:pPr algn="ctr" fontAlgn="b"/>
                      <a:r>
                        <a:rPr lang="en-US" sz="1600" b="0" i="0" u="none" strike="noStrike" dirty="0">
                          <a:solidFill>
                            <a:schemeClr val="tx1"/>
                          </a:solidFill>
                          <a:latin typeface="Tahoma"/>
                        </a:rPr>
                        <a:t>Proposed</a:t>
                      </a:r>
                    </a:p>
                  </a:txBody>
                  <a:tcPr marL="9525" marR="9525" marT="9525" marB="0" anchor="b">
                    <a:solidFill>
                      <a:schemeClr val="bg1"/>
                    </a:solidFill>
                  </a:tcPr>
                </a:tc>
                <a:tc>
                  <a:txBody>
                    <a:bodyPr/>
                    <a:lstStyle/>
                    <a:p>
                      <a:pPr algn="ctr" fontAlgn="b"/>
                      <a:r>
                        <a:rPr lang="en-US" sz="1600" b="0" i="0" u="none" strike="noStrike" dirty="0">
                          <a:solidFill>
                            <a:schemeClr val="tx1"/>
                          </a:solidFill>
                          <a:latin typeface="Tahoma"/>
                        </a:rPr>
                        <a:t> </a:t>
                      </a:r>
                      <a:r>
                        <a:rPr lang="en-US" sz="1200" b="0" i="0" u="none" strike="noStrike" dirty="0">
                          <a:solidFill>
                            <a:schemeClr val="tx1"/>
                          </a:solidFill>
                          <a:latin typeface="Tahoma"/>
                        </a:rPr>
                        <a:t>Framework </a:t>
                      </a:r>
                      <a:endParaRPr lang="en-US" sz="1200" b="0" i="0" u="none" strike="noStrike" dirty="0" smtClean="0">
                        <a:solidFill>
                          <a:schemeClr val="tx1"/>
                        </a:solidFill>
                        <a:latin typeface="Tahoma"/>
                      </a:endParaRPr>
                    </a:p>
                    <a:p>
                      <a:pPr algn="ctr" fontAlgn="b"/>
                      <a:r>
                        <a:rPr lang="en-US" sz="1200" b="0" i="0" u="none" strike="noStrike" dirty="0" smtClean="0">
                          <a:solidFill>
                            <a:schemeClr val="tx1"/>
                          </a:solidFill>
                          <a:latin typeface="Tahoma"/>
                        </a:rPr>
                        <a:t>Agreement </a:t>
                      </a:r>
                      <a:r>
                        <a:rPr lang="en-US" sz="1200" b="0" i="0" u="none" strike="noStrike" dirty="0">
                          <a:solidFill>
                            <a:schemeClr val="tx1"/>
                          </a:solidFill>
                          <a:latin typeface="Tahoma"/>
                        </a:rPr>
                        <a:t> </a:t>
                      </a:r>
                      <a:endParaRPr lang="en-US" sz="1200" b="0" i="0" u="none" strike="noStrike" dirty="0" smtClean="0">
                        <a:solidFill>
                          <a:schemeClr val="tx1"/>
                        </a:solidFill>
                        <a:latin typeface="Tahoma"/>
                      </a:endParaRPr>
                    </a:p>
                    <a:p>
                      <a:pPr algn="ctr" fontAlgn="b"/>
                      <a:r>
                        <a:rPr lang="en-US" sz="1200" b="0" i="0" u="none" strike="noStrike" dirty="0" smtClean="0">
                          <a:solidFill>
                            <a:schemeClr val="tx1"/>
                          </a:solidFill>
                          <a:latin typeface="Tahoma"/>
                        </a:rPr>
                        <a:t>Signed/Under</a:t>
                      </a:r>
                      <a:r>
                        <a:rPr lang="en-US" sz="1200" b="0" i="0" u="none" strike="noStrike" dirty="0">
                          <a:solidFill>
                            <a:schemeClr val="tx1"/>
                          </a:solidFill>
                          <a:latin typeface="Tahoma"/>
                        </a:rPr>
                        <a:t> Negotiation</a:t>
                      </a:r>
                      <a:r>
                        <a:rPr lang="en-US" sz="1600" b="0" i="0" u="none" strike="noStrike" dirty="0">
                          <a:solidFill>
                            <a:schemeClr val="tx1"/>
                          </a:solidFill>
                          <a:latin typeface="Tahoma"/>
                        </a:rPr>
                        <a:t> </a:t>
                      </a:r>
                    </a:p>
                  </a:txBody>
                  <a:tcPr marL="9525" marR="9525" marT="9525" marB="0" anchor="b">
                    <a:solidFill>
                      <a:schemeClr val="bg1"/>
                    </a:solidFill>
                  </a:tcPr>
                </a:tc>
                <a:tc>
                  <a:txBody>
                    <a:bodyPr/>
                    <a:lstStyle/>
                    <a:p>
                      <a:pPr algn="ctr" fontAlgn="b"/>
                      <a:r>
                        <a:rPr lang="en-US" sz="1600" b="1" i="0" u="none" strike="noStrike" dirty="0">
                          <a:solidFill>
                            <a:srgbClr val="FF0000"/>
                          </a:solidFill>
                          <a:latin typeface="Tahoma"/>
                        </a:rPr>
                        <a:t>Under Negotiation</a:t>
                      </a:r>
                    </a:p>
                  </a:txBody>
                  <a:tcPr marL="9525" marR="9525" marT="9525" marB="0" anchor="b">
                    <a:solidFill>
                      <a:schemeClr val="bg1"/>
                    </a:solidFill>
                  </a:tcPr>
                </a:tc>
                <a:tc>
                  <a:txBody>
                    <a:bodyPr/>
                    <a:lstStyle/>
                    <a:p>
                      <a:pPr algn="ctr" fontAlgn="b"/>
                      <a:r>
                        <a:rPr lang="en-US" sz="1800" b="1" i="0" u="none" strike="noStrike" dirty="0">
                          <a:solidFill>
                            <a:srgbClr val="0070C0"/>
                          </a:solidFill>
                          <a:latin typeface="Tahoma"/>
                        </a:rPr>
                        <a:t>Signed</a:t>
                      </a:r>
                    </a:p>
                  </a:txBody>
                  <a:tcPr marL="9525" marR="9525" marT="9525" marB="0" anchor="b">
                    <a:solidFill>
                      <a:schemeClr val="bg1"/>
                    </a:solidFill>
                  </a:tcPr>
                </a:tc>
                <a:tc>
                  <a:txBody>
                    <a:bodyPr/>
                    <a:lstStyle/>
                    <a:p>
                      <a:pPr algn="ctr" fontAlgn="b"/>
                      <a:r>
                        <a:rPr lang="en-US" sz="1800" b="1" i="0" u="none" strike="noStrike" dirty="0">
                          <a:solidFill>
                            <a:srgbClr val="00B050"/>
                          </a:solidFill>
                          <a:latin typeface="Tahoma"/>
                        </a:rPr>
                        <a:t>In Effect</a:t>
                      </a:r>
                    </a:p>
                  </a:txBody>
                  <a:tcPr marL="9525" marR="9525" marT="9525" marB="0" anchor="b">
                    <a:solidFill>
                      <a:schemeClr val="bg1"/>
                    </a:solidFill>
                  </a:tcPr>
                </a:tc>
                <a:tc vMerge="1">
                  <a:txBody>
                    <a:bodyPr/>
                    <a:lstStyle/>
                    <a:p>
                      <a:endParaRPr lang="en-US"/>
                    </a:p>
                  </a:txBody>
                  <a:tcPr/>
                </a:tc>
              </a:tr>
              <a:tr h="477706">
                <a:tc>
                  <a:txBody>
                    <a:bodyPr/>
                    <a:lstStyle/>
                    <a:p>
                      <a:pPr algn="l" fontAlgn="b"/>
                      <a:r>
                        <a:rPr lang="en-US" sz="2000" b="1" i="0" u="none" strike="noStrike" dirty="0">
                          <a:solidFill>
                            <a:srgbClr val="000000"/>
                          </a:solidFill>
                          <a:latin typeface="Tahoma"/>
                        </a:rPr>
                        <a:t>Australia</a:t>
                      </a:r>
                    </a:p>
                  </a:txBody>
                  <a:tcPr marL="9525" marR="9525" marT="9525" marB="0" anchor="b"/>
                </a:tc>
                <a:tc>
                  <a:txBody>
                    <a:bodyPr/>
                    <a:lstStyle/>
                    <a:p>
                      <a:pPr algn="ctr" fontAlgn="b"/>
                      <a:r>
                        <a:rPr lang="th-TH" sz="3200" b="1" i="0" u="none" strike="noStrike" dirty="0">
                          <a:solidFill>
                            <a:srgbClr val="000000"/>
                          </a:solidFill>
                          <a:latin typeface="Tahoma"/>
                        </a:rPr>
                        <a:t>6</a:t>
                      </a:r>
                    </a:p>
                  </a:txBody>
                  <a:tcPr marL="9525" marR="9525" marT="9525" marB="0" anchor="b"/>
                </a:tc>
                <a:tc>
                  <a:txBody>
                    <a:bodyPr/>
                    <a:lstStyle/>
                    <a:p>
                      <a:pPr algn="ctr" fontAlgn="b"/>
                      <a:r>
                        <a:rPr lang="th-TH" sz="3200" b="1" i="0" u="none" strike="noStrike">
                          <a:solidFill>
                            <a:srgbClr val="000000"/>
                          </a:solidFill>
                          <a:latin typeface="Tahoma"/>
                        </a:rPr>
                        <a:t>1</a:t>
                      </a:r>
                    </a:p>
                  </a:txBody>
                  <a:tcPr marL="9525" marR="9525" marT="9525" marB="0" anchor="b"/>
                </a:tc>
                <a:tc>
                  <a:txBody>
                    <a:bodyPr/>
                    <a:lstStyle/>
                    <a:p>
                      <a:pPr algn="ctr" fontAlgn="b"/>
                      <a:r>
                        <a:rPr lang="th-TH" sz="3200" b="1" i="0" u="none" strike="noStrike">
                          <a:solidFill>
                            <a:srgbClr val="000000"/>
                          </a:solidFill>
                          <a:latin typeface="Tahoma"/>
                        </a:rPr>
                        <a:t>5</a:t>
                      </a:r>
                    </a:p>
                  </a:txBody>
                  <a:tcPr marL="9525" marR="9525" marT="9525" marB="0" anchor="b"/>
                </a:tc>
                <a:tc>
                  <a:txBody>
                    <a:bodyPr/>
                    <a:lstStyle/>
                    <a:p>
                      <a:pPr algn="ctr" fontAlgn="b"/>
                      <a:r>
                        <a:rPr lang="th-TH" sz="3200" b="1" i="0" u="none" strike="noStrike">
                          <a:solidFill>
                            <a:srgbClr val="000000"/>
                          </a:solidFill>
                          <a:latin typeface="Tahoma"/>
                        </a:rPr>
                        <a:t>0</a:t>
                      </a:r>
                    </a:p>
                  </a:txBody>
                  <a:tcPr marL="9525" marR="9525" marT="9525" marB="0" anchor="b"/>
                </a:tc>
                <a:tc>
                  <a:txBody>
                    <a:bodyPr/>
                    <a:lstStyle/>
                    <a:p>
                      <a:pPr algn="ctr" fontAlgn="b"/>
                      <a:r>
                        <a:rPr lang="th-TH" sz="3200" b="1" i="0" u="none" strike="noStrike">
                          <a:solidFill>
                            <a:srgbClr val="000000"/>
                          </a:solidFill>
                          <a:latin typeface="Tahoma"/>
                        </a:rPr>
                        <a:t>8</a:t>
                      </a:r>
                    </a:p>
                  </a:txBody>
                  <a:tcPr marL="9525" marR="9525" marT="9525" marB="0" anchor="b"/>
                </a:tc>
                <a:tc>
                  <a:txBody>
                    <a:bodyPr/>
                    <a:lstStyle/>
                    <a:p>
                      <a:pPr algn="ctr" fontAlgn="b"/>
                      <a:r>
                        <a:rPr lang="th-TH" sz="3200" b="1" i="0" u="none" strike="noStrike" dirty="0">
                          <a:solidFill>
                            <a:srgbClr val="000000"/>
                          </a:solidFill>
                          <a:latin typeface="Tahoma"/>
                        </a:rPr>
                        <a:t>20</a:t>
                      </a:r>
                    </a:p>
                  </a:txBody>
                  <a:tcPr marL="9525" marR="9525" marT="9525" marB="0" anchor="b"/>
                </a:tc>
              </a:tr>
              <a:tr h="477706">
                <a:tc>
                  <a:txBody>
                    <a:bodyPr/>
                    <a:lstStyle/>
                    <a:p>
                      <a:pPr algn="l" fontAlgn="b"/>
                      <a:r>
                        <a:rPr lang="en-US" sz="2000" b="1" i="0" u="none" strike="noStrike" dirty="0">
                          <a:solidFill>
                            <a:srgbClr val="000000"/>
                          </a:solidFill>
                          <a:latin typeface="Tahoma"/>
                        </a:rPr>
                        <a:t>China</a:t>
                      </a:r>
                    </a:p>
                  </a:txBody>
                  <a:tcPr marL="9525" marR="9525" marT="9525" marB="0" anchor="b"/>
                </a:tc>
                <a:tc>
                  <a:txBody>
                    <a:bodyPr/>
                    <a:lstStyle/>
                    <a:p>
                      <a:pPr algn="ctr" fontAlgn="b"/>
                      <a:r>
                        <a:rPr lang="th-TH" sz="3200" b="1" i="0" u="none" strike="noStrike" dirty="0">
                          <a:solidFill>
                            <a:srgbClr val="000000"/>
                          </a:solidFill>
                          <a:latin typeface="Tahoma"/>
                        </a:rPr>
                        <a:t>8</a:t>
                      </a:r>
                    </a:p>
                  </a:txBody>
                  <a:tcPr marL="9525" marR="9525" marT="9525" marB="0" anchor="b"/>
                </a:tc>
                <a:tc>
                  <a:txBody>
                    <a:bodyPr/>
                    <a:lstStyle/>
                    <a:p>
                      <a:pPr algn="ctr" fontAlgn="b"/>
                      <a:r>
                        <a:rPr lang="th-TH" sz="3200" b="1" i="0" u="none" strike="noStrike">
                          <a:solidFill>
                            <a:srgbClr val="000000"/>
                          </a:solidFill>
                          <a:latin typeface="Tahoma"/>
                        </a:rPr>
                        <a:t>2</a:t>
                      </a:r>
                    </a:p>
                  </a:txBody>
                  <a:tcPr marL="9525" marR="9525" marT="9525" marB="0" anchor="b"/>
                </a:tc>
                <a:tc>
                  <a:txBody>
                    <a:bodyPr/>
                    <a:lstStyle/>
                    <a:p>
                      <a:pPr algn="ctr" fontAlgn="b"/>
                      <a:r>
                        <a:rPr lang="th-TH" sz="3200" b="1" i="0" u="none" strike="noStrike">
                          <a:solidFill>
                            <a:srgbClr val="000000"/>
                          </a:solidFill>
                          <a:latin typeface="Tahoma"/>
                        </a:rPr>
                        <a:t>4</a:t>
                      </a:r>
                    </a:p>
                  </a:txBody>
                  <a:tcPr marL="9525" marR="9525" marT="9525" marB="0" anchor="b"/>
                </a:tc>
                <a:tc>
                  <a:txBody>
                    <a:bodyPr/>
                    <a:lstStyle/>
                    <a:p>
                      <a:pPr algn="ctr" fontAlgn="b"/>
                      <a:r>
                        <a:rPr lang="th-TH" sz="3200" b="1" i="0" u="none" strike="noStrike">
                          <a:solidFill>
                            <a:srgbClr val="000000"/>
                          </a:solidFill>
                          <a:latin typeface="Tahoma"/>
                        </a:rPr>
                        <a:t>1</a:t>
                      </a:r>
                    </a:p>
                  </a:txBody>
                  <a:tcPr marL="9525" marR="9525" marT="9525" marB="0" anchor="b"/>
                </a:tc>
                <a:tc>
                  <a:txBody>
                    <a:bodyPr/>
                    <a:lstStyle/>
                    <a:p>
                      <a:pPr algn="ctr" fontAlgn="b"/>
                      <a:r>
                        <a:rPr lang="th-TH" sz="3200" b="1" i="0" u="none" strike="noStrike">
                          <a:solidFill>
                            <a:srgbClr val="000000"/>
                          </a:solidFill>
                          <a:latin typeface="Tahoma"/>
                        </a:rPr>
                        <a:t>9</a:t>
                      </a:r>
                    </a:p>
                  </a:txBody>
                  <a:tcPr marL="9525" marR="9525" marT="9525" marB="0" anchor="b"/>
                </a:tc>
                <a:tc>
                  <a:txBody>
                    <a:bodyPr/>
                    <a:lstStyle/>
                    <a:p>
                      <a:pPr algn="ctr" fontAlgn="b"/>
                      <a:r>
                        <a:rPr lang="th-TH" sz="3200" b="1" i="0" u="none" strike="noStrike">
                          <a:solidFill>
                            <a:srgbClr val="000000"/>
                          </a:solidFill>
                          <a:latin typeface="Tahoma"/>
                        </a:rPr>
                        <a:t>24</a:t>
                      </a:r>
                    </a:p>
                  </a:txBody>
                  <a:tcPr marL="9525" marR="9525" marT="9525" marB="0" anchor="b"/>
                </a:tc>
              </a:tr>
              <a:tr h="477706">
                <a:tc>
                  <a:txBody>
                    <a:bodyPr/>
                    <a:lstStyle/>
                    <a:p>
                      <a:pPr algn="l" fontAlgn="b"/>
                      <a:r>
                        <a:rPr lang="en-US" sz="2000" b="1" i="0" u="none" strike="noStrike" dirty="0">
                          <a:solidFill>
                            <a:srgbClr val="000000"/>
                          </a:solidFill>
                          <a:latin typeface="Tahoma"/>
                        </a:rPr>
                        <a:t>India</a:t>
                      </a:r>
                    </a:p>
                  </a:txBody>
                  <a:tcPr marL="9525" marR="9525" marT="9525" marB="0" anchor="b"/>
                </a:tc>
                <a:tc>
                  <a:txBody>
                    <a:bodyPr/>
                    <a:lstStyle/>
                    <a:p>
                      <a:pPr algn="ctr" fontAlgn="b"/>
                      <a:r>
                        <a:rPr lang="th-TH" sz="3200" b="1" i="0" u="none" strike="noStrike" dirty="0">
                          <a:solidFill>
                            <a:srgbClr val="000000"/>
                          </a:solidFill>
                          <a:latin typeface="Tahoma"/>
                        </a:rPr>
                        <a:t>12</a:t>
                      </a:r>
                    </a:p>
                  </a:txBody>
                  <a:tcPr marL="9525" marR="9525" marT="9525" marB="0" anchor="b"/>
                </a:tc>
                <a:tc>
                  <a:txBody>
                    <a:bodyPr/>
                    <a:lstStyle/>
                    <a:p>
                      <a:pPr algn="ctr" fontAlgn="b"/>
                      <a:r>
                        <a:rPr lang="th-TH" sz="3200" b="1" i="0" u="none" strike="noStrike">
                          <a:solidFill>
                            <a:srgbClr val="000000"/>
                          </a:solidFill>
                          <a:latin typeface="Tahoma"/>
                        </a:rPr>
                        <a:t>4</a:t>
                      </a:r>
                    </a:p>
                  </a:txBody>
                  <a:tcPr marL="9525" marR="9525" marT="9525" marB="0" anchor="b"/>
                </a:tc>
                <a:tc>
                  <a:txBody>
                    <a:bodyPr/>
                    <a:lstStyle/>
                    <a:p>
                      <a:pPr algn="ctr" fontAlgn="b"/>
                      <a:r>
                        <a:rPr lang="th-TH" sz="3200" b="1" i="0" u="none" strike="noStrike">
                          <a:solidFill>
                            <a:srgbClr val="000000"/>
                          </a:solidFill>
                          <a:latin typeface="Tahoma"/>
                        </a:rPr>
                        <a:t>6</a:t>
                      </a:r>
                    </a:p>
                  </a:txBody>
                  <a:tcPr marL="9525" marR="9525" marT="9525" marB="0" anchor="b"/>
                </a:tc>
                <a:tc>
                  <a:txBody>
                    <a:bodyPr/>
                    <a:lstStyle/>
                    <a:p>
                      <a:pPr algn="ctr" fontAlgn="b"/>
                      <a:r>
                        <a:rPr lang="th-TH" sz="3200" b="1" i="0" u="none" strike="noStrike">
                          <a:solidFill>
                            <a:srgbClr val="000000"/>
                          </a:solidFill>
                          <a:latin typeface="Tahoma"/>
                        </a:rPr>
                        <a:t>1</a:t>
                      </a:r>
                    </a:p>
                  </a:txBody>
                  <a:tcPr marL="9525" marR="9525" marT="9525" marB="0" anchor="b"/>
                </a:tc>
                <a:tc>
                  <a:txBody>
                    <a:bodyPr/>
                    <a:lstStyle/>
                    <a:p>
                      <a:pPr algn="ctr" fontAlgn="b"/>
                      <a:r>
                        <a:rPr lang="th-TH" sz="3200" b="1" i="0" u="none" strike="noStrike">
                          <a:solidFill>
                            <a:srgbClr val="000000"/>
                          </a:solidFill>
                          <a:latin typeface="Tahoma"/>
                        </a:rPr>
                        <a:t>10</a:t>
                      </a:r>
                    </a:p>
                  </a:txBody>
                  <a:tcPr marL="9525" marR="9525" marT="9525" marB="0" anchor="b"/>
                </a:tc>
                <a:tc>
                  <a:txBody>
                    <a:bodyPr/>
                    <a:lstStyle/>
                    <a:p>
                      <a:pPr algn="ctr" fontAlgn="b"/>
                      <a:r>
                        <a:rPr lang="th-TH" sz="3200" b="1" i="0" u="none" strike="noStrike" dirty="0">
                          <a:solidFill>
                            <a:srgbClr val="000000"/>
                          </a:solidFill>
                          <a:latin typeface="Tahoma"/>
                        </a:rPr>
                        <a:t>33</a:t>
                      </a:r>
                    </a:p>
                  </a:txBody>
                  <a:tcPr marL="9525" marR="9525" marT="9525" marB="0" anchor="b"/>
                </a:tc>
              </a:tr>
              <a:tr h="567034">
                <a:tc>
                  <a:txBody>
                    <a:bodyPr/>
                    <a:lstStyle/>
                    <a:p>
                      <a:pPr algn="l" fontAlgn="b"/>
                      <a:r>
                        <a:rPr lang="en-US" sz="2000" b="1" i="0" u="none" strike="noStrike" dirty="0">
                          <a:solidFill>
                            <a:srgbClr val="000000"/>
                          </a:solidFill>
                          <a:latin typeface="Tahoma"/>
                        </a:rPr>
                        <a:t>Philippines</a:t>
                      </a:r>
                    </a:p>
                  </a:txBody>
                  <a:tcPr marL="9525" marR="9525" marT="9525" marB="0" anchor="b"/>
                </a:tc>
                <a:tc>
                  <a:txBody>
                    <a:bodyPr/>
                    <a:lstStyle/>
                    <a:p>
                      <a:pPr algn="ctr" fontAlgn="b"/>
                      <a:r>
                        <a:rPr lang="th-TH" sz="3200" b="1" i="0" u="none" strike="noStrike" dirty="0">
                          <a:solidFill>
                            <a:srgbClr val="000000"/>
                          </a:solidFill>
                          <a:latin typeface="Tahoma"/>
                        </a:rPr>
                        <a:t>4</a:t>
                      </a:r>
                    </a:p>
                  </a:txBody>
                  <a:tcPr marL="9525" marR="9525" marT="9525" marB="0" anchor="b"/>
                </a:tc>
                <a:tc>
                  <a:txBody>
                    <a:bodyPr/>
                    <a:lstStyle/>
                    <a:p>
                      <a:pPr algn="ctr" fontAlgn="b"/>
                      <a:r>
                        <a:rPr lang="th-TH" sz="3200" b="1" i="0" u="none" strike="noStrike" dirty="0">
                          <a:solidFill>
                            <a:srgbClr val="000000"/>
                          </a:solidFill>
                          <a:latin typeface="Tahoma"/>
                        </a:rPr>
                        <a:t>0</a:t>
                      </a:r>
                    </a:p>
                  </a:txBody>
                  <a:tcPr marL="9525" marR="9525" marT="9525" marB="0" anchor="b"/>
                </a:tc>
                <a:tc>
                  <a:txBody>
                    <a:bodyPr/>
                    <a:lstStyle/>
                    <a:p>
                      <a:pPr algn="ctr" fontAlgn="b"/>
                      <a:r>
                        <a:rPr lang="th-TH" sz="3200" b="1" i="0" u="none" strike="noStrike" dirty="0">
                          <a:solidFill>
                            <a:srgbClr val="000000"/>
                          </a:solidFill>
                          <a:latin typeface="Tahoma"/>
                        </a:rPr>
                        <a:t>1</a:t>
                      </a:r>
                    </a:p>
                  </a:txBody>
                  <a:tcPr marL="9525" marR="9525" marT="9525" marB="0" anchor="b"/>
                </a:tc>
                <a:tc>
                  <a:txBody>
                    <a:bodyPr/>
                    <a:lstStyle/>
                    <a:p>
                      <a:pPr algn="ctr" fontAlgn="b"/>
                      <a:r>
                        <a:rPr lang="th-TH" sz="3200" b="1" i="0" u="none" strike="noStrike">
                          <a:solidFill>
                            <a:srgbClr val="000000"/>
                          </a:solidFill>
                          <a:latin typeface="Tahoma"/>
                        </a:rPr>
                        <a:t>0</a:t>
                      </a:r>
                    </a:p>
                  </a:txBody>
                  <a:tcPr marL="9525" marR="9525" marT="9525" marB="0" anchor="b"/>
                </a:tc>
                <a:tc>
                  <a:txBody>
                    <a:bodyPr/>
                    <a:lstStyle/>
                    <a:p>
                      <a:pPr algn="ctr" fontAlgn="b"/>
                      <a:r>
                        <a:rPr lang="th-TH" sz="3200" b="1" i="0" u="none" strike="noStrike">
                          <a:solidFill>
                            <a:srgbClr val="000000"/>
                          </a:solidFill>
                          <a:latin typeface="Tahoma"/>
                        </a:rPr>
                        <a:t>7</a:t>
                      </a:r>
                    </a:p>
                  </a:txBody>
                  <a:tcPr marL="9525" marR="9525" marT="9525" marB="0" anchor="b"/>
                </a:tc>
                <a:tc>
                  <a:txBody>
                    <a:bodyPr/>
                    <a:lstStyle/>
                    <a:p>
                      <a:pPr algn="ctr" fontAlgn="b"/>
                      <a:r>
                        <a:rPr lang="th-TH" sz="3200" b="1" i="0" u="none" strike="noStrike">
                          <a:solidFill>
                            <a:srgbClr val="000000"/>
                          </a:solidFill>
                          <a:latin typeface="Tahoma"/>
                        </a:rPr>
                        <a:t>12</a:t>
                      </a:r>
                    </a:p>
                  </a:txBody>
                  <a:tcPr marL="9525" marR="9525" marT="9525" marB="0" anchor="b"/>
                </a:tc>
              </a:tr>
              <a:tr h="567034">
                <a:tc>
                  <a:txBody>
                    <a:bodyPr/>
                    <a:lstStyle/>
                    <a:p>
                      <a:pPr algn="l" fontAlgn="b"/>
                      <a:r>
                        <a:rPr lang="en-US" sz="2000" b="1" i="0" u="none" strike="noStrike">
                          <a:solidFill>
                            <a:srgbClr val="000000"/>
                          </a:solidFill>
                          <a:latin typeface="Tahoma"/>
                        </a:rPr>
                        <a:t>Singapore</a:t>
                      </a:r>
                    </a:p>
                  </a:txBody>
                  <a:tcPr marL="9525" marR="9525" marT="9525" marB="0" anchor="b"/>
                </a:tc>
                <a:tc>
                  <a:txBody>
                    <a:bodyPr/>
                    <a:lstStyle/>
                    <a:p>
                      <a:pPr algn="ctr" fontAlgn="b"/>
                      <a:r>
                        <a:rPr lang="th-TH" sz="3200" b="1" i="0" u="none" strike="noStrike" dirty="0">
                          <a:solidFill>
                            <a:srgbClr val="000000"/>
                          </a:solidFill>
                          <a:latin typeface="Tahoma"/>
                        </a:rPr>
                        <a:t>5</a:t>
                      </a:r>
                    </a:p>
                  </a:txBody>
                  <a:tcPr marL="9525" marR="9525" marT="9525" marB="0" anchor="b"/>
                </a:tc>
                <a:tc>
                  <a:txBody>
                    <a:bodyPr/>
                    <a:lstStyle/>
                    <a:p>
                      <a:pPr algn="ctr" fontAlgn="b"/>
                      <a:r>
                        <a:rPr lang="th-TH" sz="3200" b="1" i="0" u="none" strike="noStrike">
                          <a:solidFill>
                            <a:srgbClr val="000000"/>
                          </a:solidFill>
                          <a:latin typeface="Tahoma"/>
                        </a:rPr>
                        <a:t>0</a:t>
                      </a:r>
                    </a:p>
                  </a:txBody>
                  <a:tcPr marL="9525" marR="9525" marT="9525" marB="0" anchor="b"/>
                </a:tc>
                <a:tc>
                  <a:txBody>
                    <a:bodyPr/>
                    <a:lstStyle/>
                    <a:p>
                      <a:pPr algn="ctr" fontAlgn="b"/>
                      <a:r>
                        <a:rPr lang="th-TH" sz="3200" b="1" i="0" u="none" strike="noStrike" dirty="0">
                          <a:solidFill>
                            <a:srgbClr val="000000"/>
                          </a:solidFill>
                          <a:latin typeface="Tahoma"/>
                        </a:rPr>
                        <a:t>9</a:t>
                      </a:r>
                    </a:p>
                  </a:txBody>
                  <a:tcPr marL="9525" marR="9525" marT="9525" marB="0" anchor="b"/>
                </a:tc>
                <a:tc>
                  <a:txBody>
                    <a:bodyPr/>
                    <a:lstStyle/>
                    <a:p>
                      <a:pPr algn="ctr" fontAlgn="b"/>
                      <a:r>
                        <a:rPr lang="th-TH" sz="3200" b="1" i="0" u="none" strike="noStrike" dirty="0">
                          <a:solidFill>
                            <a:srgbClr val="000000"/>
                          </a:solidFill>
                          <a:latin typeface="Tahoma"/>
                        </a:rPr>
                        <a:t>2</a:t>
                      </a:r>
                    </a:p>
                  </a:txBody>
                  <a:tcPr marL="9525" marR="9525" marT="9525" marB="0" anchor="b"/>
                </a:tc>
                <a:tc>
                  <a:txBody>
                    <a:bodyPr/>
                    <a:lstStyle/>
                    <a:p>
                      <a:pPr algn="ctr" fontAlgn="b"/>
                      <a:r>
                        <a:rPr lang="th-TH" sz="3200" b="1" i="0" u="none" strike="noStrike">
                          <a:solidFill>
                            <a:srgbClr val="000000"/>
                          </a:solidFill>
                          <a:latin typeface="Tahoma"/>
                        </a:rPr>
                        <a:t>18</a:t>
                      </a:r>
                    </a:p>
                  </a:txBody>
                  <a:tcPr marL="9525" marR="9525" marT="9525" marB="0" anchor="b"/>
                </a:tc>
                <a:tc>
                  <a:txBody>
                    <a:bodyPr/>
                    <a:lstStyle/>
                    <a:p>
                      <a:pPr algn="ctr" fontAlgn="b"/>
                      <a:r>
                        <a:rPr lang="th-TH" sz="3200" b="1" i="0" u="none" strike="noStrike">
                          <a:solidFill>
                            <a:srgbClr val="000000"/>
                          </a:solidFill>
                          <a:latin typeface="Tahoma"/>
                        </a:rPr>
                        <a:t>34</a:t>
                      </a:r>
                    </a:p>
                  </a:txBody>
                  <a:tcPr marL="9525" marR="9525" marT="9525" marB="0" anchor="b"/>
                </a:tc>
              </a:tr>
              <a:tr h="567034">
                <a:tc>
                  <a:txBody>
                    <a:bodyPr/>
                    <a:lstStyle/>
                    <a:p>
                      <a:pPr algn="l" fontAlgn="b"/>
                      <a:r>
                        <a:rPr lang="en-US" sz="2000" b="1" i="0" u="none" strike="noStrike">
                          <a:solidFill>
                            <a:srgbClr val="000000"/>
                          </a:solidFill>
                          <a:latin typeface="Tahoma"/>
                        </a:rPr>
                        <a:t>Viet Nam</a:t>
                      </a:r>
                    </a:p>
                  </a:txBody>
                  <a:tcPr marL="9525" marR="9525" marT="9525" marB="0" anchor="b"/>
                </a:tc>
                <a:tc>
                  <a:txBody>
                    <a:bodyPr/>
                    <a:lstStyle/>
                    <a:p>
                      <a:pPr algn="ctr" fontAlgn="b"/>
                      <a:r>
                        <a:rPr lang="th-TH" sz="3200" b="1" i="0" u="none" strike="noStrike">
                          <a:solidFill>
                            <a:srgbClr val="000000"/>
                          </a:solidFill>
                          <a:latin typeface="Tahoma"/>
                        </a:rPr>
                        <a:t>2</a:t>
                      </a:r>
                    </a:p>
                  </a:txBody>
                  <a:tcPr marL="9525" marR="9525" marT="9525" marB="0" anchor="b"/>
                </a:tc>
                <a:tc>
                  <a:txBody>
                    <a:bodyPr/>
                    <a:lstStyle/>
                    <a:p>
                      <a:pPr algn="ctr" fontAlgn="b"/>
                      <a:r>
                        <a:rPr lang="th-TH" sz="3200" b="1" i="0" u="none" strike="noStrike" dirty="0">
                          <a:solidFill>
                            <a:srgbClr val="000000"/>
                          </a:solidFill>
                          <a:latin typeface="Tahoma"/>
                        </a:rPr>
                        <a:t>0</a:t>
                      </a:r>
                    </a:p>
                  </a:txBody>
                  <a:tcPr marL="9525" marR="9525" marT="9525" marB="0" anchor="b"/>
                </a:tc>
                <a:tc>
                  <a:txBody>
                    <a:bodyPr/>
                    <a:lstStyle/>
                    <a:p>
                      <a:pPr algn="ctr" fontAlgn="b"/>
                      <a:r>
                        <a:rPr lang="th-TH" sz="3200" b="1" i="0" u="none" strike="noStrike" dirty="0">
                          <a:solidFill>
                            <a:srgbClr val="000000"/>
                          </a:solidFill>
                          <a:latin typeface="Tahoma"/>
                        </a:rPr>
                        <a:t>2</a:t>
                      </a:r>
                    </a:p>
                  </a:txBody>
                  <a:tcPr marL="9525" marR="9525" marT="9525" marB="0" anchor="b"/>
                </a:tc>
                <a:tc>
                  <a:txBody>
                    <a:bodyPr/>
                    <a:lstStyle/>
                    <a:p>
                      <a:pPr algn="ctr" fontAlgn="b"/>
                      <a:r>
                        <a:rPr lang="th-TH" sz="3200" b="1" i="0" u="none" strike="noStrike" dirty="0">
                          <a:solidFill>
                            <a:srgbClr val="000000"/>
                          </a:solidFill>
                          <a:latin typeface="Tahoma"/>
                        </a:rPr>
                        <a:t>0</a:t>
                      </a:r>
                    </a:p>
                  </a:txBody>
                  <a:tcPr marL="9525" marR="9525" marT="9525" marB="0" anchor="b"/>
                </a:tc>
                <a:tc>
                  <a:txBody>
                    <a:bodyPr/>
                    <a:lstStyle/>
                    <a:p>
                      <a:pPr algn="ctr" fontAlgn="b"/>
                      <a:r>
                        <a:rPr lang="th-TH" sz="3200" b="1" i="0" u="none" strike="noStrike" dirty="0">
                          <a:solidFill>
                            <a:srgbClr val="000000"/>
                          </a:solidFill>
                          <a:latin typeface="Tahoma"/>
                        </a:rPr>
                        <a:t>7</a:t>
                      </a:r>
                    </a:p>
                  </a:txBody>
                  <a:tcPr marL="9525" marR="9525" marT="9525" marB="0" anchor="b"/>
                </a:tc>
                <a:tc>
                  <a:txBody>
                    <a:bodyPr/>
                    <a:lstStyle/>
                    <a:p>
                      <a:pPr algn="ctr" fontAlgn="b"/>
                      <a:r>
                        <a:rPr lang="th-TH" sz="3200" b="1" i="0" u="none" strike="noStrike">
                          <a:solidFill>
                            <a:srgbClr val="000000"/>
                          </a:solidFill>
                          <a:latin typeface="Tahoma"/>
                        </a:rPr>
                        <a:t>11</a:t>
                      </a:r>
                    </a:p>
                  </a:txBody>
                  <a:tcPr marL="9525" marR="9525" marT="9525" marB="0" anchor="b"/>
                </a:tc>
              </a:tr>
              <a:tr h="477706">
                <a:tc>
                  <a:txBody>
                    <a:bodyPr/>
                    <a:lstStyle/>
                    <a:p>
                      <a:pPr algn="l" fontAlgn="b"/>
                      <a:r>
                        <a:rPr lang="en-US" sz="2000" b="1" i="0" u="none" strike="noStrike">
                          <a:solidFill>
                            <a:srgbClr val="000000"/>
                          </a:solidFill>
                          <a:latin typeface="Tahoma"/>
                        </a:rPr>
                        <a:t>Thailand</a:t>
                      </a:r>
                    </a:p>
                  </a:txBody>
                  <a:tcPr marL="9525" marR="9525" marT="9525" marB="0" anchor="b"/>
                </a:tc>
                <a:tc>
                  <a:txBody>
                    <a:bodyPr/>
                    <a:lstStyle/>
                    <a:p>
                      <a:pPr algn="ctr" fontAlgn="b"/>
                      <a:r>
                        <a:rPr lang="th-TH" sz="3200" b="1" i="0" u="none" strike="noStrike" dirty="0">
                          <a:solidFill>
                            <a:srgbClr val="000000"/>
                          </a:solidFill>
                          <a:latin typeface="Tahoma"/>
                        </a:rPr>
                        <a:t>6</a:t>
                      </a:r>
                    </a:p>
                  </a:txBody>
                  <a:tcPr marL="9525" marR="9525" marT="9525" marB="0" anchor="b"/>
                </a:tc>
                <a:tc>
                  <a:txBody>
                    <a:bodyPr/>
                    <a:lstStyle/>
                    <a:p>
                      <a:pPr algn="ctr" fontAlgn="b"/>
                      <a:r>
                        <a:rPr lang="th-TH" sz="3200" b="1" i="0" u="none" strike="noStrike" dirty="0">
                          <a:solidFill>
                            <a:srgbClr val="000000"/>
                          </a:solidFill>
                          <a:latin typeface="Tahoma"/>
                        </a:rPr>
                        <a:t>4</a:t>
                      </a:r>
                    </a:p>
                  </a:txBody>
                  <a:tcPr marL="9525" marR="9525" marT="9525" marB="0" anchor="b"/>
                </a:tc>
                <a:tc>
                  <a:txBody>
                    <a:bodyPr/>
                    <a:lstStyle/>
                    <a:p>
                      <a:pPr algn="ctr" fontAlgn="b"/>
                      <a:r>
                        <a:rPr lang="th-TH" sz="3200" b="1" i="0" u="none" strike="noStrike" dirty="0">
                          <a:solidFill>
                            <a:srgbClr val="000000"/>
                          </a:solidFill>
                          <a:latin typeface="Tahoma"/>
                        </a:rPr>
                        <a:t>3</a:t>
                      </a:r>
                    </a:p>
                  </a:txBody>
                  <a:tcPr marL="9525" marR="9525" marT="9525" marB="0" anchor="b"/>
                </a:tc>
                <a:tc>
                  <a:txBody>
                    <a:bodyPr/>
                    <a:lstStyle/>
                    <a:p>
                      <a:pPr algn="ctr" fontAlgn="b"/>
                      <a:r>
                        <a:rPr lang="th-TH" sz="3200" b="1" i="0" u="none" strike="noStrike" dirty="0">
                          <a:solidFill>
                            <a:srgbClr val="000000"/>
                          </a:solidFill>
                          <a:latin typeface="Tahoma"/>
                        </a:rPr>
                        <a:t>0</a:t>
                      </a:r>
                    </a:p>
                  </a:txBody>
                  <a:tcPr marL="9525" marR="9525" marT="9525" marB="0" anchor="b"/>
                </a:tc>
                <a:tc>
                  <a:txBody>
                    <a:bodyPr/>
                    <a:lstStyle/>
                    <a:p>
                      <a:pPr algn="ctr" fontAlgn="b"/>
                      <a:r>
                        <a:rPr lang="th-TH" sz="3200" b="1" i="0" u="none" strike="noStrike" dirty="0">
                          <a:solidFill>
                            <a:srgbClr val="000000"/>
                          </a:solidFill>
                          <a:latin typeface="Tahoma"/>
                        </a:rPr>
                        <a:t>11</a:t>
                      </a:r>
                    </a:p>
                  </a:txBody>
                  <a:tcPr marL="9525" marR="9525" marT="9525" marB="0" anchor="b"/>
                </a:tc>
                <a:tc>
                  <a:txBody>
                    <a:bodyPr/>
                    <a:lstStyle/>
                    <a:p>
                      <a:pPr algn="ctr" fontAlgn="b"/>
                      <a:r>
                        <a:rPr lang="th-TH" sz="3200" b="1" i="0" u="none" strike="noStrike" dirty="0">
                          <a:solidFill>
                            <a:srgbClr val="000000"/>
                          </a:solidFill>
                          <a:latin typeface="Tahoma"/>
                        </a:rPr>
                        <a:t>24</a:t>
                      </a:r>
                    </a:p>
                  </a:txBody>
                  <a:tcPr marL="9525" marR="9525" marT="9525" marB="0" anchor="b"/>
                </a:tc>
              </a:tr>
            </a:tbl>
          </a:graphicData>
        </a:graphic>
      </p:graphicFrame>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49</a:t>
            </a:fld>
            <a:endParaRPr 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6908"/>
          </a:xfrm>
        </p:spPr>
        <p:txBody>
          <a:bodyPr>
            <a:normAutofit/>
          </a:bodyPr>
          <a:lstStyle/>
          <a:p>
            <a:r>
              <a:rPr lang="en-US" sz="3600" dirty="0" smtClean="0"/>
              <a:t>Definition of terms</a:t>
            </a:r>
            <a:endParaRPr lang="en-US" sz="3600" dirty="0"/>
          </a:p>
        </p:txBody>
      </p:sp>
      <p:sp>
        <p:nvSpPr>
          <p:cNvPr id="3" name="Content Placeholder 2"/>
          <p:cNvSpPr>
            <a:spLocks noGrp="1"/>
          </p:cNvSpPr>
          <p:nvPr>
            <p:ph idx="1"/>
          </p:nvPr>
        </p:nvSpPr>
        <p:spPr>
          <a:xfrm>
            <a:off x="428596" y="1285860"/>
            <a:ext cx="8258204" cy="4840303"/>
          </a:xfrm>
        </p:spPr>
        <p:txBody>
          <a:bodyPr>
            <a:normAutofit fontScale="77500" lnSpcReduction="20000"/>
          </a:bodyPr>
          <a:lstStyle/>
          <a:p>
            <a:r>
              <a:rPr lang="en-US" b="1" dirty="0" smtClean="0"/>
              <a:t>Proposed</a:t>
            </a:r>
            <a:r>
              <a:rPr lang="en-US" dirty="0" smtClean="0">
                <a:solidFill>
                  <a:srgbClr val="FF0000"/>
                </a:solidFill>
              </a:rPr>
              <a:t> </a:t>
            </a:r>
            <a:r>
              <a:rPr lang="en-US" dirty="0" smtClean="0"/>
              <a:t>- parties are considering a free trade agreement, establishing joint study groups or joint task force , and conducting feasibility studies to determine the desirability of entering into an FTA. </a:t>
            </a:r>
          </a:p>
          <a:p>
            <a:r>
              <a:rPr lang="en-US" dirty="0" smtClean="0">
                <a:solidFill>
                  <a:srgbClr val="FF0000"/>
                </a:solidFill>
              </a:rPr>
              <a:t> </a:t>
            </a:r>
            <a:r>
              <a:rPr lang="en-US" dirty="0" smtClean="0"/>
              <a:t>Framework Agreement Signed/Under Negotiation - parties initially negotiate the contents of a framework agreement (FA), which serves as a framework for future negotiations. </a:t>
            </a:r>
          </a:p>
          <a:p>
            <a:r>
              <a:rPr lang="en-US" dirty="0" smtClean="0"/>
              <a:t> </a:t>
            </a:r>
            <a:r>
              <a:rPr lang="en-US" dirty="0" smtClean="0">
                <a:solidFill>
                  <a:srgbClr val="FF0000"/>
                </a:solidFill>
              </a:rPr>
              <a:t>Under Negotiation </a:t>
            </a:r>
            <a:r>
              <a:rPr lang="en-US" dirty="0" smtClean="0"/>
              <a:t>- parties begin negotiations without a framework agreement (FA). </a:t>
            </a:r>
          </a:p>
          <a:p>
            <a:r>
              <a:rPr lang="en-US" dirty="0" smtClean="0">
                <a:solidFill>
                  <a:srgbClr val="FF0000"/>
                </a:solidFill>
              </a:rPr>
              <a:t> </a:t>
            </a:r>
            <a:r>
              <a:rPr lang="en-US" b="1" dirty="0" smtClean="0">
                <a:solidFill>
                  <a:srgbClr val="0070C0"/>
                </a:solidFill>
              </a:rPr>
              <a:t>Signed</a:t>
            </a:r>
            <a:r>
              <a:rPr lang="en-US" dirty="0" smtClean="0">
                <a:solidFill>
                  <a:srgbClr val="FF0000"/>
                </a:solidFill>
              </a:rPr>
              <a:t> </a:t>
            </a:r>
            <a:r>
              <a:rPr lang="en-US" dirty="0" smtClean="0"/>
              <a:t>- parties sign the agreement after negotiations have been completed. Some FTAs would require legislative or executive ratification. </a:t>
            </a:r>
          </a:p>
          <a:p>
            <a:r>
              <a:rPr lang="en-US" b="1" dirty="0" smtClean="0">
                <a:solidFill>
                  <a:srgbClr val="00B050"/>
                </a:solidFill>
              </a:rPr>
              <a:t> In Effect </a:t>
            </a:r>
            <a:r>
              <a:rPr lang="en-US" dirty="0" smtClean="0"/>
              <a:t>- when the provisions of an FTA becomes effective, e.g., when tariff cuts begin.</a:t>
            </a:r>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50</a:t>
            </a:fld>
            <a:endParaRPr lang="en-US"/>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2"/>
          <p:cNvSpPr>
            <a:spLocks noGrp="1" noChangeArrowheads="1"/>
          </p:cNvSpPr>
          <p:nvPr>
            <p:ph type="title"/>
          </p:nvPr>
        </p:nvSpPr>
        <p:spPr>
          <a:xfrm>
            <a:off x="574675" y="304800"/>
            <a:ext cx="8001000" cy="676275"/>
          </a:xfrm>
        </p:spPr>
        <p:txBody>
          <a:bodyPr>
            <a:noAutofit/>
          </a:bodyPr>
          <a:lstStyle/>
          <a:p>
            <a:pPr eaLnBrk="1" hangingPunct="1"/>
            <a:r>
              <a:rPr lang="en-US" dirty="0" smtClean="0"/>
              <a:t>Concluding remarks</a:t>
            </a:r>
          </a:p>
        </p:txBody>
      </p:sp>
      <p:sp>
        <p:nvSpPr>
          <p:cNvPr id="47108" name="Rectangle 3"/>
          <p:cNvSpPr>
            <a:spLocks noGrp="1" noChangeArrowheads="1"/>
          </p:cNvSpPr>
          <p:nvPr>
            <p:ph idx="1"/>
          </p:nvPr>
        </p:nvSpPr>
        <p:spPr>
          <a:xfrm>
            <a:off x="500034" y="1071546"/>
            <a:ext cx="8186766" cy="5165743"/>
          </a:xfrm>
        </p:spPr>
        <p:txBody>
          <a:bodyPr>
            <a:normAutofit fontScale="92500" lnSpcReduction="10000"/>
          </a:bodyPr>
          <a:lstStyle/>
          <a:p>
            <a:pPr eaLnBrk="1" hangingPunct="1">
              <a:lnSpc>
                <a:spcPct val="80000"/>
              </a:lnSpc>
              <a:buFont typeface="Wingdings" pitchFamily="2" charset="2"/>
              <a:buNone/>
            </a:pPr>
            <a:endParaRPr lang="en-US" sz="900" dirty="0" smtClean="0"/>
          </a:p>
          <a:p>
            <a:pPr eaLnBrk="1" hangingPunct="1">
              <a:lnSpc>
                <a:spcPct val="80000"/>
              </a:lnSpc>
            </a:pPr>
            <a:r>
              <a:rPr lang="en-US" dirty="0" smtClean="0"/>
              <a:t>Integrating the Thai economy with regional trade blocs can serve as an instrument to speed up </a:t>
            </a:r>
            <a:r>
              <a:rPr lang="en-US" b="1" dirty="0" smtClean="0"/>
              <a:t>domestic reform</a:t>
            </a:r>
            <a:r>
              <a:rPr lang="en-US" dirty="0" smtClean="0"/>
              <a:t>.</a:t>
            </a:r>
          </a:p>
          <a:p>
            <a:pPr eaLnBrk="1" hangingPunct="1">
              <a:lnSpc>
                <a:spcPct val="80000"/>
              </a:lnSpc>
            </a:pPr>
            <a:r>
              <a:rPr lang="en-US" b="1" dirty="0" smtClean="0"/>
              <a:t>Temporary subsidies</a:t>
            </a:r>
            <a:r>
              <a:rPr lang="en-US" dirty="0" smtClean="0"/>
              <a:t> to adversely </a:t>
            </a:r>
            <a:r>
              <a:rPr lang="en-US" b="1" i="1" dirty="0" smtClean="0"/>
              <a:t>affected</a:t>
            </a:r>
            <a:r>
              <a:rPr lang="en-US" dirty="0" smtClean="0"/>
              <a:t> industries are required to ease adjustment costs.</a:t>
            </a:r>
          </a:p>
          <a:p>
            <a:pPr eaLnBrk="1" hangingPunct="1">
              <a:lnSpc>
                <a:spcPct val="80000"/>
              </a:lnSpc>
            </a:pPr>
            <a:r>
              <a:rPr lang="en-US" dirty="0" smtClean="0"/>
              <a:t>Without </a:t>
            </a:r>
            <a:r>
              <a:rPr lang="en-US" b="1" dirty="0" smtClean="0"/>
              <a:t>firm datelines</a:t>
            </a:r>
            <a:r>
              <a:rPr lang="en-US" dirty="0" smtClean="0"/>
              <a:t> imposed by FTAs, there would be less enthusiastic efforts to carry out difficult reform.</a:t>
            </a:r>
          </a:p>
          <a:p>
            <a:pPr eaLnBrk="1" hangingPunct="1">
              <a:lnSpc>
                <a:spcPct val="80000"/>
              </a:lnSpc>
            </a:pPr>
            <a:r>
              <a:rPr lang="en-US" dirty="0" smtClean="0"/>
              <a:t>Utilization of FTA provisions remain relatively low due to high marginal transaction costs imposed by Rule of origin.</a:t>
            </a:r>
          </a:p>
          <a:p>
            <a:pPr eaLnBrk="1" hangingPunct="1">
              <a:lnSpc>
                <a:spcPct val="80000"/>
              </a:lnSpc>
            </a:pPr>
            <a:r>
              <a:rPr lang="en-US" dirty="0" smtClean="0"/>
              <a:t>A surge in the number of Thailand’s FTA negotiations should not be interpreted as diminished </a:t>
            </a:r>
            <a:r>
              <a:rPr lang="en-US" b="1" dirty="0" smtClean="0"/>
              <a:t>commitment</a:t>
            </a:r>
            <a:r>
              <a:rPr lang="en-US" dirty="0" smtClean="0"/>
              <a:t> to the </a:t>
            </a:r>
            <a:r>
              <a:rPr lang="en-US" b="1" dirty="0" smtClean="0"/>
              <a:t>multilateralism</a:t>
            </a:r>
            <a:r>
              <a:rPr lang="en-US" dirty="0" smtClean="0"/>
              <a:t>.</a:t>
            </a:r>
          </a:p>
          <a:p>
            <a:pPr eaLnBrk="1" hangingPunct="1">
              <a:lnSpc>
                <a:spcPct val="80000"/>
              </a:lnSpc>
            </a:pPr>
            <a:endParaRPr lang="en-US" sz="2600" dirty="0" smtClean="0"/>
          </a:p>
        </p:txBody>
      </p:sp>
      <p:sp>
        <p:nvSpPr>
          <p:cNvPr id="47106" name="Slide Number Placeholder 5"/>
          <p:cNvSpPr>
            <a:spLocks noGrp="1"/>
          </p:cNvSpPr>
          <p:nvPr>
            <p:ph type="sldNum" sz="quarter" idx="12"/>
          </p:nvPr>
        </p:nvSpPr>
        <p:spPr>
          <a:noFill/>
        </p:spPr>
        <p:txBody>
          <a:bodyPr/>
          <a:lstStyle/>
          <a:p>
            <a:fld id="{9340E890-D30C-4699-A37B-323238E90D62}" type="slidenum">
              <a:rPr lang="en-US" smtClean="0"/>
              <a:pPr/>
              <a:t>51</a:t>
            </a:fld>
            <a:endParaRPr lang="en-US" smtClean="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52</a:t>
            </a:fld>
            <a:endParaRPr lang="en-US"/>
          </a:p>
        </p:txBody>
      </p:sp>
      <p:pic>
        <p:nvPicPr>
          <p:cNvPr id="70658" name="Picture 2"/>
          <p:cNvPicPr>
            <a:picLocks noGrp="1" noChangeAspect="1" noChangeArrowheads="1"/>
          </p:cNvPicPr>
          <p:nvPr>
            <p:ph idx="1"/>
          </p:nvPr>
        </p:nvPicPr>
        <p:blipFill>
          <a:blip r:embed="rId2"/>
          <a:srcRect/>
          <a:stretch>
            <a:fillRect/>
          </a:stretch>
        </p:blipFill>
        <p:spPr bwMode="auto">
          <a:xfrm>
            <a:off x="1683000" y="2301681"/>
            <a:ext cx="5778000" cy="3123000"/>
          </a:xfrm>
          <a:prstGeom prst="rect">
            <a:avLst/>
          </a:prstGeom>
          <a:noFill/>
          <a:ln w="9525">
            <a:noFill/>
            <a:miter lim="800000"/>
            <a:headEnd/>
            <a:tailEnd/>
          </a:ln>
          <a:effec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1400" dirty="0" smtClean="0"/>
              <a:t>Based on Figure 1, what are implications on Thailand’s agricultural policy that can alleviate poverty and enhance competitiveness?</a:t>
            </a:r>
            <a:br>
              <a:rPr lang="en-US" sz="1400" dirty="0" smtClean="0"/>
            </a:br>
            <a:endParaRPr lang="th-TH" sz="1400" dirty="0"/>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53</a:t>
            </a:fld>
            <a:endParaRPr lang="en-US"/>
          </a:p>
        </p:txBody>
      </p:sp>
      <p:graphicFrame>
        <p:nvGraphicFramePr>
          <p:cNvPr id="5" name="Content Placeholder 4"/>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sz="2000" dirty="0" smtClean="0"/>
              <a:t>Compare and contrast economic transformation in Thailand with Taiwan and Vietnam.  Discuss problems during the transformation in Thailand and its relationship with Economic Development Planning.</a:t>
            </a:r>
            <a:br>
              <a:rPr lang="en-US" sz="2000" dirty="0" smtClean="0"/>
            </a:br>
            <a:endParaRPr lang="th-TH" sz="2000" dirty="0"/>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54</a:t>
            </a:fld>
            <a:endParaRPr lang="en-US"/>
          </a:p>
        </p:txBody>
      </p:sp>
      <p:graphicFrame>
        <p:nvGraphicFramePr>
          <p:cNvPr id="5" name="Content Placeholder 4"/>
          <p:cNvGraphicFramePr>
            <a:graphicFrameLocks noGrp="1"/>
          </p:cNvGraphicFramePr>
          <p:nvPr>
            <p:ph idx="1"/>
          </p:nvPr>
        </p:nvGraphicFramePr>
        <p:xfrm>
          <a:off x="457200" y="1600200"/>
          <a:ext cx="4267200" cy="31242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hart 5"/>
          <p:cNvGraphicFramePr/>
          <p:nvPr/>
        </p:nvGraphicFramePr>
        <p:xfrm>
          <a:off x="4724400" y="2057400"/>
          <a:ext cx="4114800" cy="3071812"/>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2000" dirty="0" smtClean="0"/>
              <a:t>Examine Figure 3 and analyze the relationship between the stock and property markets in Thailand in light of the AFC and the GFC. </a:t>
            </a:r>
            <a:br>
              <a:rPr lang="en-US" sz="2000" dirty="0" smtClean="0"/>
            </a:br>
            <a:endParaRPr lang="th-TH" sz="2000" dirty="0"/>
          </a:p>
        </p:txBody>
      </p:sp>
      <p:sp>
        <p:nvSpPr>
          <p:cNvPr id="4" name="Slide Number Placeholder 3"/>
          <p:cNvSpPr>
            <a:spLocks noGrp="1"/>
          </p:cNvSpPr>
          <p:nvPr>
            <p:ph type="sldNum" sz="quarter" idx="12"/>
          </p:nvPr>
        </p:nvSpPr>
        <p:spPr/>
        <p:txBody>
          <a:bodyPr/>
          <a:lstStyle/>
          <a:p>
            <a:pPr>
              <a:defRPr/>
            </a:pPr>
            <a:fld id="{077A48D0-B49F-4C23-A34F-D8E416F9F4B1}" type="slidenum">
              <a:rPr lang="en-US" smtClean="0"/>
              <a:pPr>
                <a:defRPr/>
              </a:pPr>
              <a:t>55</a:t>
            </a:fld>
            <a:endParaRPr lang="en-US"/>
          </a:p>
        </p:txBody>
      </p:sp>
      <p:graphicFrame>
        <p:nvGraphicFramePr>
          <p:cNvPr id="5" name="Content Placeholder 4"/>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1059</TotalTime>
  <Words>2774</Words>
  <Application>Microsoft Office PowerPoint</Application>
  <PresentationFormat>On-screen Show (4:3)</PresentationFormat>
  <Paragraphs>323</Paragraphs>
  <Slides>55</Slides>
  <Notes>0</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55</vt:i4>
      </vt:variant>
    </vt:vector>
  </HeadingPairs>
  <TitlesOfParts>
    <vt:vector size="59" baseType="lpstr">
      <vt:lpstr>Office Theme</vt:lpstr>
      <vt:lpstr>Worksheet</vt:lpstr>
      <vt:lpstr>Chart</vt:lpstr>
      <vt:lpstr>Equation</vt:lpstr>
      <vt:lpstr>EE460: Regional Integration</vt:lpstr>
      <vt:lpstr>Outline</vt:lpstr>
      <vt:lpstr>Integration indicators</vt:lpstr>
      <vt:lpstr>Integration through FDI</vt:lpstr>
      <vt:lpstr>Slide 5</vt:lpstr>
      <vt:lpstr>Increasing regional trade Source: ADB</vt:lpstr>
      <vt:lpstr>Trade intensity index</vt:lpstr>
      <vt:lpstr>Slide 8</vt:lpstr>
      <vt:lpstr>Trade share</vt:lpstr>
      <vt:lpstr>Slide 10</vt:lpstr>
      <vt:lpstr>Slide 11</vt:lpstr>
      <vt:lpstr>Engaging in foreign trade</vt:lpstr>
      <vt:lpstr>Relatively small, but increasing</vt:lpstr>
      <vt:lpstr>Greater integration with closer neighbors</vt:lpstr>
      <vt:lpstr>Slide 15</vt:lpstr>
      <vt:lpstr>AEC in 2015</vt:lpstr>
      <vt:lpstr>Slide 17</vt:lpstr>
      <vt:lpstr>Slide 18</vt:lpstr>
      <vt:lpstr>Slide 19</vt:lpstr>
      <vt:lpstr>Regional economic bloc in Asia</vt:lpstr>
      <vt:lpstr>Greater Mekhong Subregion</vt:lpstr>
      <vt:lpstr>GMS Economic Corridors</vt:lpstr>
      <vt:lpstr>Routes to link three ASEAN countries </vt:lpstr>
      <vt:lpstr>Slide 24</vt:lpstr>
      <vt:lpstr>North-South Economic Corridors and non-tariff trade cost</vt:lpstr>
      <vt:lpstr>Slide 26</vt:lpstr>
      <vt:lpstr>High logistic costs</vt:lpstr>
      <vt:lpstr>High logistic costs</vt:lpstr>
      <vt:lpstr>Factor endowment theory of international trade</vt:lpstr>
      <vt:lpstr>What factor endowment theory cannot explain</vt:lpstr>
      <vt:lpstr>Krugman on product variety</vt:lpstr>
      <vt:lpstr>Market size and distance</vt:lpstr>
      <vt:lpstr>New Economic Geography Paul Krugman: Four propositions</vt:lpstr>
      <vt:lpstr>Newton and law of gravity</vt:lpstr>
      <vt:lpstr>Gravity model</vt:lpstr>
      <vt:lpstr>Slide 36</vt:lpstr>
      <vt:lpstr>Size and distance matter for trade among nations</vt:lpstr>
      <vt:lpstr>Distance matters</vt:lpstr>
      <vt:lpstr>Does common language matter?</vt:lpstr>
      <vt:lpstr>Cross-boarder trade</vt:lpstr>
      <vt:lpstr>Trade diversion vs. creation</vt:lpstr>
      <vt:lpstr>New Regionalism: Multiple FTAs</vt:lpstr>
      <vt:lpstr>Regrettably?</vt:lpstr>
      <vt:lpstr>Economic Partnership Agreement (EPA): Beyond the FTA</vt:lpstr>
      <vt:lpstr>ROO and NTBs</vt:lpstr>
      <vt:lpstr>To forge ahead with FTAs</vt:lpstr>
      <vt:lpstr>As of January 2010</vt:lpstr>
      <vt:lpstr>FTA galore Source: Asian Regional Integration center www.aric.adb.org</vt:lpstr>
      <vt:lpstr>Multiple FTAs, as of January 2010</vt:lpstr>
      <vt:lpstr>Definition of terms</vt:lpstr>
      <vt:lpstr>Concluding remarks</vt:lpstr>
      <vt:lpstr>Slide 52</vt:lpstr>
      <vt:lpstr>Based on Figure 1, what are implications on Thailand’s agricultural policy that can alleviate poverty and enhance competitiveness? </vt:lpstr>
      <vt:lpstr>Compare and contrast economic transformation in Thailand with Taiwan and Vietnam.  Discuss problems during the transformation in Thailand and its relationship with Economic Development Planning. </vt:lpstr>
      <vt:lpstr>Examine Figure 3 and analyze the relationship between the stock and property markets in Thailand in light of the AFC and the GFC.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Thailand and Regional Integration</dc:title>
  <dc:creator>bhanupong</dc:creator>
  <cp:lastModifiedBy>test</cp:lastModifiedBy>
  <cp:revision>154</cp:revision>
  <dcterms:created xsi:type="dcterms:W3CDTF">2004-11-28T14:16:11Z</dcterms:created>
  <dcterms:modified xsi:type="dcterms:W3CDTF">2013-10-22T02:30:34Z</dcterms:modified>
</cp:coreProperties>
</file>