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3" r:id="rId1"/>
  </p:sldMasterIdLst>
  <p:notesMasterIdLst>
    <p:notesMasterId r:id="rId35"/>
  </p:notesMasterIdLst>
  <p:sldIdLst>
    <p:sldId id="312" r:id="rId2"/>
    <p:sldId id="258" r:id="rId3"/>
    <p:sldId id="259" r:id="rId4"/>
    <p:sldId id="263" r:id="rId5"/>
    <p:sldId id="264" r:id="rId6"/>
    <p:sldId id="265" r:id="rId7"/>
    <p:sldId id="267" r:id="rId8"/>
    <p:sldId id="268" r:id="rId9"/>
    <p:sldId id="269" r:id="rId10"/>
    <p:sldId id="271" r:id="rId11"/>
    <p:sldId id="272" r:id="rId12"/>
    <p:sldId id="273" r:id="rId13"/>
    <p:sldId id="295" r:id="rId14"/>
    <p:sldId id="276" r:id="rId15"/>
    <p:sldId id="277" r:id="rId16"/>
    <p:sldId id="300" r:id="rId17"/>
    <p:sldId id="280" r:id="rId18"/>
    <p:sldId id="281" r:id="rId19"/>
    <p:sldId id="282" r:id="rId20"/>
    <p:sldId id="301" r:id="rId21"/>
    <p:sldId id="284" r:id="rId22"/>
    <p:sldId id="285" r:id="rId23"/>
    <p:sldId id="286" r:id="rId24"/>
    <p:sldId id="287" r:id="rId25"/>
    <p:sldId id="302" r:id="rId26"/>
    <p:sldId id="288" r:id="rId27"/>
    <p:sldId id="314" r:id="rId28"/>
    <p:sldId id="290" r:id="rId29"/>
    <p:sldId id="297" r:id="rId30"/>
    <p:sldId id="315" r:id="rId31"/>
    <p:sldId id="303" r:id="rId32"/>
    <p:sldId id="291" r:id="rId33"/>
    <p:sldId id="313" r:id="rId34"/>
  </p:sldIdLst>
  <p:sldSz cx="12192000" cy="6858000"/>
  <p:notesSz cx="6858000" cy="9144000"/>
  <p:custDataLst>
    <p:tags r:id="rId36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805" autoAdjust="0"/>
    <p:restoredTop sz="94646" autoAdjust="0"/>
  </p:normalViewPr>
  <p:slideViewPr>
    <p:cSldViewPr>
      <p:cViewPr varScale="1">
        <p:scale>
          <a:sx n="108" d="100"/>
          <a:sy n="108" d="100"/>
        </p:scale>
        <p:origin x="1184" y="1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6481A0-70DF-49F5-B698-591118ACB2CB}" type="datetimeFigureOut">
              <a:rPr lang="en-IN"/>
              <a:pPr>
                <a:defRPr/>
              </a:pPr>
              <a:t>25/11/19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IN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IN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737E478-2EA1-4DDD-88DA-B0870BF8D00F}" type="slidenum">
              <a:rPr lang="en-IN" altLang="en-US"/>
              <a:pPr>
                <a:defRPr/>
              </a:pPr>
              <a:t>‹#›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2249652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Darley and Gross (1983) – Hannah Study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37E478-2EA1-4DDD-88DA-B0870BF8D00F}" type="slidenum">
              <a:rPr lang="en-IN" altLang="en-US" smtClean="0"/>
              <a:pPr>
                <a:defRPr/>
              </a:pPr>
              <a:t>4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788040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Pygmalion in the classroom (Rosenthal </a:t>
            </a:r>
            <a:r>
              <a:rPr lang="en-US"/>
              <a:t>&amp; Jacobson, 1968)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37E478-2EA1-4DDD-88DA-B0870BF8D00F}" type="slidenum">
              <a:rPr lang="en-IN" altLang="en-US" smtClean="0"/>
              <a:pPr>
                <a:defRPr/>
              </a:pPr>
              <a:t>18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944454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Types of love based on Sternberg’s Theory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37E478-2EA1-4DDD-88DA-B0870BF8D00F}" type="slidenum">
              <a:rPr lang="en-IN" altLang="en-US" smtClean="0"/>
              <a:pPr>
                <a:defRPr/>
              </a:pPr>
              <a:t>26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1236697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FBBF1-89DA-A147-A3AB-C00E028EE1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D88D9D-17C3-664A-9690-DE1B7AEABF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DC2D2-1C72-B544-A572-42B480D73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11/25/19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DF67A-25BF-2849-9AE8-A8B182504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F4E6B9-7D3C-514A-B1B9-5D8F2F2BB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655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35134-B7CD-6B44-B2EB-5DE396E68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44AB52-2B1A-4A40-9A00-7463ED71D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4BE88-0FDB-B44F-8D02-ECC572B20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459045-4D56-452F-A340-E9F206E07ABB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55AA8-0B2A-2046-A87F-AF200ED14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697DF-496B-0142-BE39-015F77AEE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34">
            <a:extLst>
              <a:ext uri="{FF2B5EF4-FFF2-40B4-BE49-F238E27FC236}">
                <a16:creationId xmlns:a16="http://schemas.microsoft.com/office/drawing/2014/main" id="{C96C82E8-74E1-CF48-95A2-F1F56F4CC9BA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1351837" y="6536432"/>
            <a:ext cx="764480" cy="312274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dirty="0">
                <a:solidFill>
                  <a:schemeClr val="tx1"/>
                </a:solidFill>
                <a:latin typeface="+mn-lt"/>
              </a:rPr>
              <a:t>14-</a:t>
            </a:r>
            <a:fld id="{0564C1D0-B9F6-4C4E-802A-90E17433BB59}" type="slidenum">
              <a:rPr lang="en-US" altLang="en-US" sz="1200" b="0" smtClean="0">
                <a:solidFill>
                  <a:schemeClr val="tx1"/>
                </a:solidFill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 altLang="en-US" sz="1200" b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7487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7E174-5DEC-304B-B5A5-D0D42E95E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314045-277D-8648-B8DD-222FF9BED2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7BC3E-5E0D-BE4C-9A2D-DC792B4DB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831181-87DD-4AED-B0A8-58FE53F0A27F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468973-0420-2943-A00E-C1E2D4082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FFC43-DF4C-8E44-ABAC-90CFEC7DE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569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56024-83D6-2840-9D9D-D74DA39D4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1E5B2-1E54-B849-9E4E-C5F58C66E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403DF8-8275-DE4C-B60A-95AC53228E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2862EF-1A1E-F542-AB74-91A4CB247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13483-433A-4329-9A12-97E0CBB14BEA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86907A-0F41-1A4E-8722-2DBC0316C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65565F-3E11-0849-88FF-E4C0119EA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954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8B8FC-5C38-824B-8B4B-770DA3F5B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D30023-DA2F-7E4E-B6D4-90F72909A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41E51B-7EB7-BF49-8C32-4460EADD2C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C75048-941C-5648-945F-D399FC3EFE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8C60FC-8C65-8041-B65B-C8DB66B617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1DCBAB-2672-9E4B-9637-6EAD78B09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1E6707-BB60-420A-AAFF-66162144CC17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C9C462-FD45-7444-B14C-3A465C69E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B05F64-41BD-514E-9639-0706F097C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207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EBEE5-C010-F042-A9F4-9E5BEF2B9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9C0CF2-CFDB-D14D-8586-9F7199C2F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1D68F1-AFFA-4227-8532-73BFB7A5B2E6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F58BE-103E-5546-8BB4-B8CB7A439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FABAFB-BCD7-6949-B22C-541EE6233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87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D80BAF-1AD3-574B-B06F-37BFA6EA0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A745FE-7C5E-4783-AB90-F28559B92475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458EAE-CFBC-0847-8B18-265D40AE4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2E6DB-4626-2242-A4DE-59A6ABE51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976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F5444-6A50-3248-9AB5-C42F40304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CF733-2991-3740-986B-B8835E551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5F733C-2026-9F47-B845-84C4BDAB36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A46541-283F-E94E-B4C0-1E40BFD23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36A556-5A1A-42C0-9627-3F93437D4B67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C5AFB-E058-B244-B00D-2CE5F4D6B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919620-F871-C046-AF43-3E51F3792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137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90F9D-D4C6-F740-B805-1507FF478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F8BAE5-6F95-1348-8B4A-D643053194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78F550-B333-0E44-9080-824B6DE8BC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3AB06A-5FB8-FC4A-8E45-CBD9C7B61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5FEC41-C4A0-4254-A30A-47F9355DDB9A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346D9C-C8C1-154F-A267-C6027F424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FE42BD-E8F7-FE4F-A4AC-F9B9F9BDB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612E2508-31AF-BA49-815A-CA8726346397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1351837" y="6536432"/>
            <a:ext cx="764480" cy="312274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dirty="0">
                <a:solidFill>
                  <a:schemeClr val="tx1"/>
                </a:solidFill>
                <a:latin typeface="+mn-lt"/>
              </a:rPr>
              <a:t>14-</a:t>
            </a:r>
            <a:fld id="{0564C1D0-B9F6-4C4E-802A-90E17433BB59}" type="slidenum">
              <a:rPr lang="en-US" altLang="en-US" sz="1200" b="0" smtClean="0">
                <a:solidFill>
                  <a:schemeClr val="tx1"/>
                </a:solidFill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 altLang="en-US" sz="1200" b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7649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496AA-0C52-F644-A0C6-A7717F5D3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772D91-F43C-4F4E-AB70-70107EB2F8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2247D-FB1D-234F-BBBA-05BFE7869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4A1965-34DC-4919-8320-A78EB719E0C1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EE97F-C048-0D4B-8496-A2BE623CE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2EF97-5F8B-F848-850A-FB8510F31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582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37158B-448E-7943-B795-F251EF4280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75E0D1-501D-414E-BD2F-4A8F87DA07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D723D-8292-7B4B-AE05-64046ECE7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CFFA-DB43-4CA6-A9A2-8BBEEBAA6122}" type="datetime1">
              <a:rPr lang="en-US" smtClean="0"/>
              <a:pPr>
                <a:defRPr/>
              </a:pPr>
              <a:t>11/25/19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66E73-A699-C849-B3D0-46DC3193B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BECBB-E661-8C41-9B6B-87817ACFB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6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41621-DEAC-D54F-851A-2F4C20712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B2B5B2-ABAC-3C4D-A99C-86EF68B169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76DED-CA9A-5D4A-8175-95BA7C8983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November 25, 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DD07C-7A49-1B4D-874D-A74171A885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D370C-AEA4-1D40-AAD3-928FB7F86C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45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4105" r:id="rId2"/>
    <p:sldLayoutId id="2147484106" r:id="rId3"/>
    <p:sldLayoutId id="2147484107" r:id="rId4"/>
    <p:sldLayoutId id="2147484108" r:id="rId5"/>
    <p:sldLayoutId id="2147484109" r:id="rId6"/>
    <p:sldLayoutId id="2147484110" r:id="rId7"/>
    <p:sldLayoutId id="2147484111" r:id="rId8"/>
    <p:sldLayoutId id="2147484112" r:id="rId9"/>
    <p:sldLayoutId id="2147484113" r:id="rId10"/>
    <p:sldLayoutId id="214748411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521F6-FF53-454E-B879-EE8491A62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F87969-EA84-9346-A31D-78E6C9299C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Social psychology </a:t>
            </a:r>
          </a:p>
        </p:txBody>
      </p:sp>
    </p:spTree>
    <p:extLst>
      <p:ext uri="{BB962C8B-B14F-4D97-AF65-F5344CB8AC3E}">
        <p14:creationId xmlns:p14="http://schemas.microsoft.com/office/powerpoint/2010/main" val="1080000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Social Psychology</a:t>
            </a:r>
          </a:p>
        </p:txBody>
      </p:sp>
      <p:sp>
        <p:nvSpPr>
          <p:cNvPr id="163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Scientific study of how people’s thoughts, feelings, and actions are affected by others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300" dirty="0"/>
              <a:t>Attitudes and Social Cognition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How do people form impressions of what others are like and of the causes of their behavior?</a:t>
            </a:r>
          </a:p>
          <a:p>
            <a:pPr eaLnBrk="1" hangingPunct="1"/>
            <a:r>
              <a:rPr lang="en-US" altLang="en-US" dirty="0"/>
              <a:t>What are the biases that influence the ways in which people view others’ behavior?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(1)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cognitive processes by which people understand and make sense of others and themselves</a:t>
            </a:r>
          </a:p>
          <a:p>
            <a:pPr eaLnBrk="1" hangingPunct="1"/>
            <a:r>
              <a:rPr lang="en-US" altLang="en-US" b="1" dirty="0"/>
              <a:t>Social schemas</a:t>
            </a:r>
            <a:r>
              <a:rPr lang="en-US" altLang="en-US" dirty="0"/>
              <a:t>: Sets of cognitions about people and social experiences</a:t>
            </a:r>
          </a:p>
          <a:p>
            <a:pPr lvl="1" eaLnBrk="1" hangingPunct="1"/>
            <a:r>
              <a:rPr lang="en-US" altLang="en-US" dirty="0"/>
              <a:t>Organize information stored in memory</a:t>
            </a:r>
          </a:p>
          <a:p>
            <a:pPr lvl="1" eaLnBrk="1" hangingPunct="1"/>
            <a:r>
              <a:rPr lang="en-US" altLang="en-US" dirty="0"/>
              <a:t>Provide a framework to recognize, categorize, and recall information relating to social stimuli</a:t>
            </a:r>
          </a:p>
          <a:p>
            <a:pPr lvl="1" eaLnBrk="1" hangingPunct="1"/>
            <a:r>
              <a:rPr lang="en-US" altLang="en-US" dirty="0"/>
              <a:t>Help predict what others are like based on relatively little information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(2)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Forming impressions of others</a:t>
            </a:r>
          </a:p>
          <a:p>
            <a:pPr lvl="1" eaLnBrk="1" hangingPunct="1"/>
            <a:r>
              <a:rPr lang="en-US" altLang="en-US" dirty="0"/>
              <a:t>Impression formation - Process by which an individual organizes information about another person to form an overall impression of that person </a:t>
            </a:r>
          </a:p>
          <a:p>
            <a:pPr lvl="2" eaLnBrk="1" hangingPunct="1"/>
            <a:r>
              <a:rPr lang="en-US" altLang="en-US" sz="1600" b="1" dirty="0"/>
              <a:t>Central traits</a:t>
            </a:r>
            <a:r>
              <a:rPr lang="en-US" altLang="en-US" sz="1600" dirty="0"/>
              <a:t>: Major traits considered in forming impressions of others</a:t>
            </a:r>
          </a:p>
          <a:p>
            <a:pPr lvl="2" eaLnBrk="1" hangingPunct="1"/>
            <a:r>
              <a:rPr lang="en-US" altLang="en-US" sz="1600" dirty="0"/>
              <a:t>E.G. researchers told a group of students that a guest lecturer was either (Kelley, 1950): </a:t>
            </a:r>
          </a:p>
          <a:p>
            <a:pPr lvl="3"/>
            <a:r>
              <a:rPr lang="en-US" altLang="en-US" sz="1400" dirty="0"/>
              <a:t>Condition 1: Warm, industrious, critical, practical, and determined </a:t>
            </a:r>
          </a:p>
          <a:p>
            <a:pPr lvl="3"/>
            <a:r>
              <a:rPr lang="en-US" altLang="en-US" sz="1400" dirty="0"/>
              <a:t>Condition 2: Cold, industrious, critical, practical, and determined </a:t>
            </a:r>
          </a:p>
          <a:p>
            <a:pPr lvl="2" eaLnBrk="1" hangingPunct="1"/>
            <a:r>
              <a:rPr lang="en-US" altLang="en-US" sz="1600" dirty="0"/>
              <a:t>Students in the first condition rated the lecturer more positively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(3)</a:t>
            </a:r>
          </a:p>
        </p:txBody>
      </p:sp>
      <p:sp>
        <p:nvSpPr>
          <p:cNvPr id="2560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Attribution processes: Understanding the causes of behavior</a:t>
            </a:r>
          </a:p>
          <a:p>
            <a:pPr lvl="1" eaLnBrk="1" hangingPunct="1"/>
            <a:r>
              <a:rPr lang="en-US" altLang="en-US" b="1" dirty="0"/>
              <a:t>Attribution theory</a:t>
            </a:r>
            <a:r>
              <a:rPr lang="en-US" altLang="en-US" dirty="0"/>
              <a:t>: Considers how we decide, on the basis of samples of a person’s behavior, what the specific causes of that behavior are</a:t>
            </a:r>
          </a:p>
          <a:p>
            <a:pPr lvl="2" eaLnBrk="1" hangingPunct="1"/>
            <a:r>
              <a:rPr lang="en-US" altLang="en-US" sz="1600" dirty="0"/>
              <a:t>Focuses on why is someone acting in a particular way - Asks the “why” question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(4)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/>
              <a:t>Situational causes of behavior</a:t>
            </a:r>
            <a:r>
              <a:rPr lang="en-US" altLang="en-US" dirty="0"/>
              <a:t>: Causes of behavior that are external to a person</a:t>
            </a:r>
          </a:p>
          <a:p>
            <a:r>
              <a:rPr lang="en-US" altLang="en-US" b="1" dirty="0"/>
              <a:t>Dispositional causes of behavior</a:t>
            </a:r>
            <a:r>
              <a:rPr lang="en-US" altLang="en-US" dirty="0"/>
              <a:t>: Causes of behavior brought about by a person’s traits or personality characteristics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Attribution Biases: To Err is Human</a:t>
            </a:r>
            <a:r>
              <a:rPr lang="en-US" sz="2200" dirty="0"/>
              <a:t> (1)</a:t>
            </a:r>
          </a:p>
        </p:txBody>
      </p:sp>
      <p:sp>
        <p:nvSpPr>
          <p:cNvPr id="276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Halo effect</a:t>
            </a:r>
            <a:r>
              <a:rPr lang="en-US" altLang="en-US" dirty="0"/>
              <a:t>: Phenomenon in which an initial understanding that a person has positive traits is used to infer other uniformly positive characteristics </a:t>
            </a:r>
          </a:p>
          <a:p>
            <a:pPr eaLnBrk="1" hangingPunct="1"/>
            <a:r>
              <a:rPr lang="en-US" altLang="en-US" b="1" dirty="0"/>
              <a:t>Assumed-similarity bias</a:t>
            </a:r>
            <a:r>
              <a:rPr lang="en-US" altLang="en-US" dirty="0"/>
              <a:t>: Tendency to think of people as being similar to oneself even when meeting them for the first time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Attribution Biases: To Err is Human</a:t>
            </a:r>
            <a:r>
              <a:rPr lang="en-US" sz="2200" dirty="0"/>
              <a:t> (2)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6525221" cy="34163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Self-serving bias</a:t>
            </a:r>
            <a:r>
              <a:rPr lang="en-US" altLang="en-US" dirty="0"/>
              <a:t>: Tendency to attribute success to personal factors and failure to factors outside oneself</a:t>
            </a:r>
          </a:p>
          <a:p>
            <a:pPr eaLnBrk="1" hangingPunct="1"/>
            <a:r>
              <a:rPr lang="en-US" altLang="en-US" b="1" dirty="0"/>
              <a:t>Fundamental attribution error</a:t>
            </a:r>
            <a:r>
              <a:rPr lang="en-US" altLang="en-US" dirty="0"/>
              <a:t>: Tendency to overattribute others’ behavior to dispositional causes and minimize the importance of situational causes</a:t>
            </a:r>
          </a:p>
        </p:txBody>
      </p:sp>
      <p:pic>
        <p:nvPicPr>
          <p:cNvPr id="4" name="Picture 2" descr="http://www.buzzle.com/img/articleImages/610405-582318-46.jpg">
            <a:extLst>
              <a:ext uri="{FF2B5EF4-FFF2-40B4-BE49-F238E27FC236}">
                <a16:creationId xmlns:a16="http://schemas.microsoft.com/office/drawing/2014/main" id="{9F75CF5A-D082-1A46-8903-4835EDB7F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2420888"/>
            <a:ext cx="3250704" cy="400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Influence and Groups</a:t>
            </a: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the major sources and tactics of social influence?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Introduction</a:t>
            </a:r>
            <a:r>
              <a:rPr lang="en-US" altLang="en-US" sz="2000" dirty="0"/>
              <a:t> (1)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Social influence</a:t>
            </a:r>
            <a:r>
              <a:rPr lang="en-US" altLang="en-US" dirty="0"/>
              <a:t>: Social groups and individuals exert pressure on an individual, either deliberately or unintentionally</a:t>
            </a:r>
          </a:p>
          <a:p>
            <a:pPr eaLnBrk="1" hangingPunct="1"/>
            <a:r>
              <a:rPr lang="en-US" altLang="en-US" b="1" dirty="0"/>
              <a:t>Group</a:t>
            </a:r>
            <a:r>
              <a:rPr lang="en-US" altLang="en-US" dirty="0"/>
              <a:t>: Two or more people who: </a:t>
            </a:r>
          </a:p>
          <a:p>
            <a:pPr lvl="1" eaLnBrk="1" hangingPunct="1"/>
            <a:r>
              <a:rPr lang="en-US" altLang="en-US" dirty="0"/>
              <a:t>Interact with one another</a:t>
            </a:r>
          </a:p>
          <a:p>
            <a:pPr lvl="1" eaLnBrk="1" hangingPunct="1"/>
            <a:r>
              <a:rPr lang="en-US" altLang="en-US" dirty="0"/>
              <a:t>Perceive themselves as part of a group</a:t>
            </a:r>
          </a:p>
          <a:p>
            <a:pPr lvl="1" eaLnBrk="1" hangingPunct="1"/>
            <a:r>
              <a:rPr lang="en-US" altLang="en-US" dirty="0"/>
              <a:t>Are interdependent</a:t>
            </a:r>
          </a:p>
          <a:p>
            <a:pPr lvl="1" eaLnBrk="1" hangingPunct="1"/>
            <a:r>
              <a:rPr lang="en-US" altLang="en-US" dirty="0"/>
              <a:t>Develop and hold norms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/>
              <a:t>Conformity: Following What Others Do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Conformity: A change in behavior or attitudes brought about by a desire to follow the beliefs or standards of other people</a:t>
            </a:r>
          </a:p>
          <a:p>
            <a:pPr lvl="1"/>
            <a:r>
              <a:rPr lang="en-US" altLang="en-US" dirty="0"/>
              <a:t>E.g. Asch study </a:t>
            </a:r>
          </a:p>
        </p:txBody>
      </p:sp>
      <p:pic>
        <p:nvPicPr>
          <p:cNvPr id="4" name="Picture 2" descr="http://celiadelaney.files.wordpress.com/2011/06/asch-conformity-experiment.png">
            <a:extLst>
              <a:ext uri="{FF2B5EF4-FFF2-40B4-BE49-F238E27FC236}">
                <a16:creationId xmlns:a16="http://schemas.microsoft.com/office/drawing/2014/main" id="{4392FE3C-8593-254A-8CC1-FCFA00B6A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954" y="3933056"/>
            <a:ext cx="4476572" cy="276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041AD2-24E2-7F44-9A7E-1B3105A9C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024" y="3501008"/>
            <a:ext cx="4758875" cy="297246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 Conclusions: Significant Findings Focus On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Characteristics of the group</a:t>
            </a:r>
          </a:p>
          <a:p>
            <a:pPr lvl="1"/>
            <a:r>
              <a:rPr lang="en-US" b="1" dirty="0"/>
              <a:t>Status: </a:t>
            </a:r>
            <a:r>
              <a:rPr lang="en-US" dirty="0"/>
              <a:t>Social standing of someone in a group</a:t>
            </a:r>
            <a:endParaRPr lang="en-US" b="1" dirty="0"/>
          </a:p>
          <a:p>
            <a:r>
              <a:rPr lang="en-US" dirty="0"/>
              <a:t>Situation in which the individual is responding</a:t>
            </a:r>
          </a:p>
          <a:p>
            <a:r>
              <a:rPr lang="en-US" dirty="0"/>
              <a:t>Kind of task</a:t>
            </a:r>
          </a:p>
          <a:p>
            <a:r>
              <a:rPr lang="en-US" dirty="0"/>
              <a:t>Unanimity of the group</a:t>
            </a:r>
          </a:p>
          <a:p>
            <a:pPr lvl="1"/>
            <a:r>
              <a:rPr lang="en-US" b="1" dirty="0"/>
              <a:t>Social supporter: </a:t>
            </a:r>
            <a:r>
              <a:rPr lang="en-US" dirty="0"/>
              <a:t>Group member whose dissenting views make nonconformity to the group easier</a:t>
            </a:r>
            <a:endParaRPr lang="en-US" b="1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Groupthink: Caving in to Conformity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Type of thinking in which group members share such a strong motivation to achieve consensus that they lose the ability to critically evaluate alternative points of view</a:t>
            </a:r>
          </a:p>
          <a:p>
            <a:pPr lvl="1" eaLnBrk="1" hangingPunct="1"/>
            <a:r>
              <a:rPr lang="en-US" altLang="en-US" dirty="0"/>
              <a:t>Entrapment: Circumstance in which commitments to a failing point of view or course of action are increased to justify investments in time and energy that have already been made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 to Social Roles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805142" cy="341630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altLang="en-US" dirty="0"/>
              <a:t>Conformity influences behavior is through social roles</a:t>
            </a:r>
          </a:p>
          <a:p>
            <a:pPr lvl="1" eaLnBrk="1" hangingPunct="1"/>
            <a:r>
              <a:rPr lang="en-US" altLang="en-US" dirty="0"/>
              <a:t>Social roles: Expectations for people who occupy a given social position</a:t>
            </a:r>
          </a:p>
          <a:p>
            <a:pPr eaLnBrk="1" hangingPunct="1"/>
            <a:r>
              <a:rPr lang="en-US" altLang="en-US" dirty="0"/>
              <a:t>Experiment conducted by Philip Zimbardo and colleagues:</a:t>
            </a:r>
          </a:p>
          <a:p>
            <a:pPr lvl="1" eaLnBrk="1" hangingPunct="1"/>
            <a:r>
              <a:rPr lang="en-US" altLang="en-US" dirty="0"/>
              <a:t>Guards vs. prisoners</a:t>
            </a:r>
          </a:p>
          <a:p>
            <a:pPr lvl="2" eaLnBrk="1" hangingPunct="1"/>
            <a:r>
              <a:rPr lang="en-US" altLang="en-US" dirty="0"/>
              <a:t>Conforming to social roles can have a powerful effect on behavior</a:t>
            </a:r>
          </a:p>
          <a:p>
            <a:pPr lvl="2" eaLnBrk="1" hangingPunct="1"/>
            <a:r>
              <a:rPr lang="en-US" altLang="en-US" dirty="0"/>
              <a:t>Can induce people to change behavior in undesirable ways</a:t>
            </a:r>
          </a:p>
        </p:txBody>
      </p:sp>
      <p:pic>
        <p:nvPicPr>
          <p:cNvPr id="4" name="Picture 2" descr="http://www.trbimg.com/img-55ba43ca/turbine/ct-stanford-prison-experiment-review-20150730">
            <a:extLst>
              <a:ext uri="{FF2B5EF4-FFF2-40B4-BE49-F238E27FC236}">
                <a16:creationId xmlns:a16="http://schemas.microsoft.com/office/drawing/2014/main" id="{2F3A2795-19D7-F042-B806-FBDF153B4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607618"/>
            <a:ext cx="4220974" cy="281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Obedience: Following Direct Orders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165182" cy="34163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b="1" dirty="0"/>
              <a:t>Obedience</a:t>
            </a:r>
            <a:r>
              <a:rPr lang="en-US" altLang="en-US" dirty="0"/>
              <a:t>: A change in behavior in response to the commands of others</a:t>
            </a:r>
          </a:p>
          <a:p>
            <a:pPr eaLnBrk="1" hangingPunct="1"/>
            <a:r>
              <a:rPr lang="en-US" altLang="en-US" dirty="0"/>
              <a:t>Milgram’s classic obedience study</a:t>
            </a:r>
          </a:p>
          <a:p>
            <a:pPr lvl="1" eaLnBrk="1" hangingPunct="1"/>
            <a:r>
              <a:rPr lang="en-US" altLang="en-US" dirty="0"/>
              <a:t>Teacher: administer electric shock</a:t>
            </a:r>
          </a:p>
          <a:p>
            <a:pPr lvl="1" eaLnBrk="1" hangingPunct="1"/>
            <a:r>
              <a:rPr lang="en-US" altLang="en-US" dirty="0"/>
              <a:t>Learner: (research confederate) ‘receiving’ electric shock</a:t>
            </a:r>
          </a:p>
          <a:p>
            <a:pPr lvl="1" eaLnBrk="1" hangingPunct="1"/>
            <a:r>
              <a:rPr lang="en-US" altLang="en-US" dirty="0"/>
              <a:t>65% of participants eventually used the highest setting labelled on the shock generator, in response to experimenter’s commands</a:t>
            </a:r>
          </a:p>
        </p:txBody>
      </p:sp>
      <p:pic>
        <p:nvPicPr>
          <p:cNvPr id="7" name="Picture 8" descr="http://6932024ba42556b26407-a85c761a6bd49913b8d52eb0d7ddeadd.r85.cf2.rackcdn.com/59008881-2C7B-4729-B815-7A7633F58505.jpg">
            <a:extLst>
              <a:ext uri="{FF2B5EF4-FFF2-40B4-BE49-F238E27FC236}">
                <a16:creationId xmlns:a16="http://schemas.microsoft.com/office/drawing/2014/main" id="{F34A1D83-D949-3F45-B7F0-A8DCCA9FE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347" y="2359947"/>
            <a:ext cx="3537637" cy="265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://static.twoday.net/EugeneFaust/images/schockgenerator-Skala.jpg">
            <a:extLst>
              <a:ext uri="{FF2B5EF4-FFF2-40B4-BE49-F238E27FC236}">
                <a16:creationId xmlns:a16="http://schemas.microsoft.com/office/drawing/2014/main" id="{8B1820A0-5440-B142-99F4-9838A7FBD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162" y="5085184"/>
            <a:ext cx="3599520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Prejudice and Discrimination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How do stereotypes, prejudice, and discrimination differ?</a:t>
            </a:r>
          </a:p>
          <a:p>
            <a:pPr eaLnBrk="1" hangingPunct="1"/>
            <a:r>
              <a:rPr lang="en-US" altLang="en-US" dirty="0"/>
              <a:t>How can we reduce prejudice and discrimination?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Introduction</a:t>
            </a:r>
            <a:r>
              <a:rPr lang="en-US" altLang="en-US" sz="2000" dirty="0"/>
              <a:t> (2)</a:t>
            </a:r>
          </a:p>
        </p:txBody>
      </p:sp>
      <p:sp>
        <p:nvSpPr>
          <p:cNvPr id="4096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b="1" dirty="0"/>
              <a:t>Stereotype</a:t>
            </a:r>
            <a:r>
              <a:rPr lang="en-US" altLang="en-US" dirty="0"/>
              <a:t>: Set of generalized beliefs and expectations about a specific group and its members</a:t>
            </a:r>
          </a:p>
          <a:p>
            <a:pPr eaLnBrk="1" hangingPunct="1"/>
            <a:r>
              <a:rPr lang="en-US" altLang="en-US" b="1" dirty="0"/>
              <a:t>Prejudice</a:t>
            </a:r>
            <a:r>
              <a:rPr lang="en-US" altLang="en-US" dirty="0"/>
              <a:t>: Negative (or positive) evaluation of a group and its members</a:t>
            </a:r>
          </a:p>
          <a:p>
            <a:pPr eaLnBrk="1" hangingPunct="1"/>
            <a:r>
              <a:rPr lang="en-US" altLang="en-US" b="1" dirty="0"/>
              <a:t>Discrimination</a:t>
            </a:r>
            <a:r>
              <a:rPr lang="en-US" altLang="en-US" dirty="0"/>
              <a:t>: Behavior directed toward individuals on the basis of their membership in a particular group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Self-fulfilling prophecy: expectations about the occurrence of a future event or behavior that act to increase the likelihood the event or behavior will occur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Foundations of Prejudice</a:t>
            </a:r>
            <a:r>
              <a:rPr lang="en-US" altLang="en-US" sz="2000" dirty="0"/>
              <a:t> (1)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Observational learning approaches suggests that </a:t>
            </a:r>
            <a:r>
              <a:rPr lang="en-US" dirty="0"/>
              <a:t>children’s feelings about members of various groups are shaped by</a:t>
            </a:r>
            <a:r>
              <a:rPr lang="en-US" altLang="en-US" dirty="0"/>
              <a:t>:</a:t>
            </a:r>
            <a:endParaRPr lang="en-US" dirty="0"/>
          </a:p>
          <a:p>
            <a:pPr lvl="1"/>
            <a:r>
              <a:rPr lang="en-US" dirty="0"/>
              <a:t>Stereotyping and prejudice, the behavior of parents, other adults, and peers</a:t>
            </a:r>
            <a:endParaRPr lang="en-US" altLang="en-US" dirty="0"/>
          </a:p>
          <a:p>
            <a:r>
              <a:rPr lang="en-US" altLang="en-US" dirty="0"/>
              <a:t>Mass media provides information about stereotypes for children and adults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Foundations of Prejudice</a:t>
            </a:r>
            <a:r>
              <a:rPr lang="en-US" altLang="en-US" sz="2000" dirty="0"/>
              <a:t> (2)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identity theory suggests that people tend to be ethnocentric</a:t>
            </a:r>
          </a:p>
          <a:p>
            <a:pPr lvl="1" eaLnBrk="1" hangingPunct="1"/>
            <a:r>
              <a:rPr lang="en-US" altLang="en-US" dirty="0"/>
              <a:t>Ethnocentric: Viewing the world from their own perspective and judging others in terms of their group membership</a:t>
            </a:r>
          </a:p>
          <a:p>
            <a:pPr lvl="2" eaLnBrk="1" hangingPunct="1"/>
            <a:r>
              <a:rPr lang="en-US" altLang="en-US" dirty="0" err="1"/>
              <a:t>Ingroups</a:t>
            </a:r>
            <a:r>
              <a:rPr lang="en-US" altLang="en-US" dirty="0"/>
              <a:t> and outgroups</a:t>
            </a:r>
          </a:p>
        </p:txBody>
      </p:sp>
      <p:pic>
        <p:nvPicPr>
          <p:cNvPr id="4" name="Picture 2" descr="https://lh3.googleusercontent.com/7sdOTHchb5GHy6d3J0vyFG8nQocoDjSzZ930yN5OYxcWusYUDq-MaRBWeN28g6WdzahJSAp9I0qD2GbfHZJg_4QiU8xD90SvkofWEiZ4Ze5A3b4H4CHI1XLXoWzPbltEUmVTTd4">
            <a:extLst>
              <a:ext uri="{FF2B5EF4-FFF2-40B4-BE49-F238E27FC236}">
                <a16:creationId xmlns:a16="http://schemas.microsoft.com/office/drawing/2014/main" id="{BA98515D-7FB3-D24A-94AC-38B529DE0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4004841"/>
            <a:ext cx="6793235" cy="285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400" dirty="0"/>
              <a:t>Measuring Prejudice and Discrimination: The Implicit Association Test</a:t>
            </a:r>
          </a:p>
        </p:txBody>
      </p:sp>
      <p:sp>
        <p:nvSpPr>
          <p:cNvPr id="450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Measure of prejudice that permits  a more accurate assessment of people’s discrimination between members of different groups</a:t>
            </a:r>
          </a:p>
          <a:p>
            <a:pPr lvl="1" eaLnBrk="1" hangingPunct="1"/>
            <a:r>
              <a:rPr lang="en-US" altLang="en-US" dirty="0"/>
              <a:t>Criticism of the test</a:t>
            </a:r>
          </a:p>
          <a:p>
            <a:pPr lvl="2" eaLnBrk="1" hangingPunct="1"/>
            <a:r>
              <a:rPr lang="en-US" altLang="en-US" dirty="0"/>
              <a:t>Having an implicit bias does not mean that people will overtly discriminate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3B5A11-94C5-E740-891E-0E25BD146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237" y="4077072"/>
            <a:ext cx="4773092" cy="253368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300" dirty="0"/>
              <a:t>Reducing the Consequences of Prejudice and Discrimination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Increase contact between the target of stereotyping and holder of the stereotype</a:t>
            </a:r>
          </a:p>
          <a:p>
            <a:pPr eaLnBrk="1" hangingPunct="1"/>
            <a:r>
              <a:rPr lang="en-US" altLang="en-US" dirty="0"/>
              <a:t>Make values and norms against prejudice more conspicuous</a:t>
            </a:r>
          </a:p>
          <a:p>
            <a:pPr eaLnBrk="1" hangingPunct="1"/>
            <a:r>
              <a:rPr lang="en-US" altLang="en-US" dirty="0"/>
              <a:t>Provide information about the targets of stereotyping</a:t>
            </a:r>
          </a:p>
          <a:p>
            <a:pPr eaLnBrk="1" hangingPunct="1"/>
            <a:r>
              <a:rPr lang="en-US" altLang="en-US" dirty="0"/>
              <a:t>Reducing stereotype threat</a:t>
            </a:r>
          </a:p>
          <a:p>
            <a:pPr eaLnBrk="1" hangingPunct="1"/>
            <a:r>
              <a:rPr lang="en-US" altLang="en-US" dirty="0"/>
              <a:t>Increasing the sense of social belonging of ethnic minority students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Positive &amp; Negative Social Behavior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Why are we attracted to certain people, and what progression do social relationships follow?</a:t>
            </a:r>
          </a:p>
          <a:p>
            <a:pPr eaLnBrk="1" hangingPunct="1"/>
            <a:r>
              <a:rPr lang="en-US" altLang="en-US" dirty="0"/>
              <a:t>What factors underlie aggression and prosocial behavior?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(1)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Interpersonal attraction</a:t>
            </a:r>
            <a:r>
              <a:rPr lang="en-US" altLang="en-US" dirty="0"/>
              <a:t>: Positive feelings for others; liking and loving</a:t>
            </a:r>
          </a:p>
          <a:p>
            <a:pPr lvl="1" eaLnBrk="1" hangingPunct="1"/>
            <a:r>
              <a:rPr lang="en-US" altLang="en-US" dirty="0"/>
              <a:t>Factors that attract people to each other: </a:t>
            </a:r>
          </a:p>
          <a:p>
            <a:pPr lvl="2" eaLnBrk="1" hangingPunct="1"/>
            <a:r>
              <a:rPr lang="en-US" altLang="en-US" dirty="0"/>
              <a:t>Proximity: Tendency to like those that are near us </a:t>
            </a:r>
          </a:p>
          <a:p>
            <a:pPr lvl="2" eaLnBrk="1" hangingPunct="1"/>
            <a:r>
              <a:rPr lang="en-US" altLang="en-US" dirty="0"/>
              <a:t>Familiarity: Mere-exposure-effect: Tendency to like those we see often </a:t>
            </a:r>
          </a:p>
          <a:p>
            <a:pPr lvl="2" eaLnBrk="1" hangingPunct="1"/>
            <a:r>
              <a:rPr lang="en-US" altLang="en-US" dirty="0"/>
              <a:t>Similarity: Tendency to like those who are like us </a:t>
            </a:r>
          </a:p>
          <a:p>
            <a:pPr lvl="2" eaLnBrk="1" hangingPunct="1"/>
            <a:r>
              <a:rPr lang="en-US" altLang="en-US" dirty="0"/>
              <a:t>Reciprocity: Tendency to like those who like us</a:t>
            </a:r>
          </a:p>
          <a:p>
            <a:pPr lvl="2" eaLnBrk="1" hangingPunct="1"/>
            <a:r>
              <a:rPr lang="en-US" altLang="en-US" dirty="0"/>
              <a:t>Physical attractiveness: Tendency to like those who look attractive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(2)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076950" cy="341630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US" altLang="en-US" dirty="0"/>
              <a:t>Differentiation between types of love by psychologist Robert Sternberg</a:t>
            </a:r>
          </a:p>
          <a:p>
            <a:pPr lvl="1" eaLnBrk="1" hangingPunct="1"/>
            <a:r>
              <a:rPr lang="en-US" altLang="en-US" dirty="0"/>
              <a:t>Commitment (decision to commit) - Initial thoughts that one loves someone and the longer-term feelings of commitment to maintain love</a:t>
            </a:r>
          </a:p>
          <a:p>
            <a:pPr lvl="1" eaLnBrk="1" hangingPunct="1"/>
            <a:r>
              <a:rPr lang="en-US" altLang="en-US" dirty="0"/>
              <a:t>Intimacy component - Feelings of closeness and connectedness</a:t>
            </a:r>
          </a:p>
          <a:p>
            <a:pPr lvl="1" eaLnBrk="1" hangingPunct="1"/>
            <a:r>
              <a:rPr lang="en-US" altLang="en-US" dirty="0"/>
              <a:t>Passion component - Motivational drives relating to sex, physical closeness, and romance</a:t>
            </a:r>
          </a:p>
        </p:txBody>
      </p:sp>
      <p:pic>
        <p:nvPicPr>
          <p:cNvPr id="4" name="Picture Placeholder 1" descr="A pyramid, labeled at the angles and sides, forming various combinations that represent different types of love.">
            <a:extLst>
              <a:ext uri="{FF2B5EF4-FFF2-40B4-BE49-F238E27FC236}">
                <a16:creationId xmlns:a16="http://schemas.microsoft.com/office/drawing/2014/main" id="{B2EB3229-C8F9-7447-95E0-D0D03F1EAB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9"/>
          <a:stretch/>
        </p:blipFill>
        <p:spPr>
          <a:xfrm>
            <a:off x="5375920" y="2492896"/>
            <a:ext cx="6400800" cy="4036784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(3)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51711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Types of love </a:t>
            </a:r>
          </a:p>
          <a:p>
            <a:pPr lvl="1" eaLnBrk="1" hangingPunct="1"/>
            <a:r>
              <a:rPr lang="en-US" altLang="en-US" b="1" dirty="0"/>
              <a:t>Romantic love</a:t>
            </a:r>
            <a:r>
              <a:rPr lang="en-US" altLang="en-US" dirty="0"/>
              <a:t>: State of intense absorption in someone that includes intense physiological arousal, psychological interest, and caring for the needs of another</a:t>
            </a:r>
          </a:p>
          <a:p>
            <a:pPr lvl="1" eaLnBrk="1" hangingPunct="1"/>
            <a:r>
              <a:rPr lang="en-US" altLang="en-US" b="1" dirty="0"/>
              <a:t>Companionate love</a:t>
            </a:r>
            <a:r>
              <a:rPr lang="en-US" altLang="en-US" dirty="0"/>
              <a:t>: Strong affection we have for those with whom our lives are deeply involved</a:t>
            </a:r>
          </a:p>
        </p:txBody>
      </p:sp>
      <p:pic>
        <p:nvPicPr>
          <p:cNvPr id="4" name="Picture 2" descr="https://people.uvawise.edu/pww8y/Reviews/IS/ISRev/LoveTriTime.jpg">
            <a:extLst>
              <a:ext uri="{FF2B5EF4-FFF2-40B4-BE49-F238E27FC236}">
                <a16:creationId xmlns:a16="http://schemas.microsoft.com/office/drawing/2014/main" id="{D6488C7C-7064-A549-9E5C-4315AEE07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6" y="2603500"/>
            <a:ext cx="4712992" cy="28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(4)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dirty="0"/>
              <a:t>Cross-cultural differences in choosing a marriage partner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4BC1C8-DCD4-5544-8747-F1B1AD284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8" y="3140968"/>
            <a:ext cx="8928992" cy="345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090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(1)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517110" cy="34163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/>
              <a:t>Hurting others: Aggression</a:t>
            </a:r>
          </a:p>
          <a:p>
            <a:pPr lvl="1" eaLnBrk="1" hangingPunct="1"/>
            <a:r>
              <a:rPr lang="en-US" altLang="en-US" b="1" dirty="0"/>
              <a:t>Aggression</a:t>
            </a:r>
            <a:r>
              <a:rPr lang="en-US" altLang="en-US" dirty="0"/>
              <a:t>: Intentional injury of, or harm to, another person. The other person must want to avoid this </a:t>
            </a:r>
          </a:p>
          <a:p>
            <a:pPr eaLnBrk="1" hangingPunct="1"/>
            <a:r>
              <a:rPr lang="en-US" altLang="en-US" dirty="0"/>
              <a:t>Instinct approaches: Aggression as a release</a:t>
            </a:r>
          </a:p>
          <a:p>
            <a:pPr lvl="1"/>
            <a:r>
              <a:rPr lang="en-US" altLang="en-US" dirty="0"/>
              <a:t>Freudian theory </a:t>
            </a:r>
          </a:p>
          <a:p>
            <a:pPr lvl="1" eaLnBrk="1" hangingPunct="1"/>
            <a:r>
              <a:rPr lang="en-US" altLang="en-US" b="1" dirty="0"/>
              <a:t>Catharsis</a:t>
            </a:r>
            <a:r>
              <a:rPr lang="en-US" altLang="en-US" dirty="0"/>
              <a:t>: Process of discharging built-up aggressive energy</a:t>
            </a:r>
          </a:p>
          <a:p>
            <a:pPr marL="457200" lvl="1" indent="0" eaLnBrk="1" hangingPunct="1">
              <a:buNone/>
            </a:pPr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A44AF-3F71-4B46-AE85-BEADF670F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52" y="2348880"/>
            <a:ext cx="4272822" cy="425192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(2)</a:t>
            </a:r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Biological and biochemical approaches </a:t>
            </a:r>
          </a:p>
          <a:p>
            <a:pPr lvl="1"/>
            <a:r>
              <a:rPr lang="en-US" altLang="en-US" dirty="0"/>
              <a:t>Evolutionary</a:t>
            </a:r>
          </a:p>
          <a:p>
            <a:pPr lvl="2"/>
            <a:r>
              <a:rPr lang="en-US" dirty="0"/>
              <a:t>Daly &amp; Watson (1988, 1996, 2005) </a:t>
            </a:r>
          </a:p>
          <a:p>
            <a:pPr lvl="3"/>
            <a:r>
              <a:rPr lang="en-US" dirty="0"/>
              <a:t>Birth parents less likely to abuse or murder own offspring than stepparents are to harm stepchildren </a:t>
            </a:r>
          </a:p>
          <a:p>
            <a:pPr lvl="3"/>
            <a:r>
              <a:rPr lang="en-US" dirty="0"/>
              <a:t>Preschool children living with stepparent or foster parent 70 -100 times more likely to be fatally abused than those living with both biological parents</a:t>
            </a:r>
          </a:p>
          <a:p>
            <a:pPr lvl="1"/>
            <a:r>
              <a:rPr lang="en-US" altLang="en-US" dirty="0"/>
              <a:t>Testosterone </a:t>
            </a:r>
          </a:p>
          <a:p>
            <a:pPr lvl="2"/>
            <a:r>
              <a:rPr lang="en-US" dirty="0"/>
              <a:t>Berthold (1949): Castrated roosters without transplanted testicles displayed less aggression than castrated roosters with transplanted testicles  </a:t>
            </a:r>
          </a:p>
          <a:p>
            <a:pPr lvl="1"/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(3)</a:t>
            </a:r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445102" cy="3416300"/>
          </a:xfrm>
        </p:spPr>
        <p:txBody>
          <a:bodyPr>
            <a:normAutofit fontScale="85000" lnSpcReduction="10000"/>
          </a:bodyPr>
          <a:lstStyle/>
          <a:p>
            <a:pPr eaLnBrk="1" hangingPunct="1"/>
            <a:r>
              <a:rPr lang="en-US" altLang="en-US" dirty="0"/>
              <a:t>Frustration-aggression approaches: Aggression as a reaction to frustration</a:t>
            </a:r>
          </a:p>
          <a:p>
            <a:pPr lvl="1" eaLnBrk="1" hangingPunct="1"/>
            <a:r>
              <a:rPr lang="en-US" altLang="en-US" dirty="0"/>
              <a:t>Explains aggression in terms of reactions to frustration</a:t>
            </a:r>
          </a:p>
          <a:p>
            <a:pPr lvl="1" eaLnBrk="1" hangingPunct="1"/>
            <a:r>
              <a:rPr lang="en-US" altLang="en-US" dirty="0"/>
              <a:t>Frustration: Reaction to the blocking of goals</a:t>
            </a:r>
          </a:p>
          <a:p>
            <a:r>
              <a:rPr lang="en-US" altLang="en-US" dirty="0"/>
              <a:t>Weapon’s effect: </a:t>
            </a:r>
            <a:r>
              <a:rPr lang="en-US" dirty="0"/>
              <a:t>tendency for presence of weapons to increase aggression </a:t>
            </a:r>
          </a:p>
          <a:p>
            <a:pPr lvl="1"/>
            <a:r>
              <a:rPr lang="en-US" dirty="0"/>
              <a:t>E.G. </a:t>
            </a:r>
            <a:r>
              <a:rPr lang="en-US" dirty="0" err="1"/>
              <a:t>Klinesmith</a:t>
            </a:r>
            <a:r>
              <a:rPr lang="en-US" dirty="0"/>
              <a:t> et al. (2006) </a:t>
            </a:r>
            <a:r>
              <a:rPr lang="en-US" dirty="0" err="1"/>
              <a:t>hotsauce</a:t>
            </a:r>
            <a:r>
              <a:rPr lang="en-US" dirty="0"/>
              <a:t> study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A8EF81-D9B2-3D41-B765-E037CA074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8088" y="2603500"/>
            <a:ext cx="4763144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6143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(4)</a:t>
            </a:r>
          </a:p>
        </p:txBody>
      </p:sp>
      <p:sp>
        <p:nvSpPr>
          <p:cNvPr id="542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Observational learning approaches: Learning to hurt others</a:t>
            </a:r>
          </a:p>
          <a:p>
            <a:pPr lvl="1" eaLnBrk="1" hangingPunct="1"/>
            <a:r>
              <a:rPr lang="en-US" altLang="en-US" dirty="0"/>
              <a:t>Emphasizes that social and environmental conditions can teach individuals to be aggressive</a:t>
            </a:r>
          </a:p>
          <a:p>
            <a:pPr lvl="1" eaLnBrk="1" hangingPunct="1"/>
            <a:r>
              <a:rPr lang="en-US" altLang="en-US" dirty="0"/>
              <a:t>Suggests that people learn to be aggressive by viewing the rewards and punishments that models provide</a:t>
            </a:r>
          </a:p>
          <a:p>
            <a:pPr lvl="2" eaLnBrk="1" hangingPunct="1"/>
            <a:r>
              <a:rPr lang="en-US" altLang="en-US" dirty="0"/>
              <a:t>Models: Individuals who provide a guide to appropriate behavior through their own behavior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Helping Others: The Brighter Side of Human Nature</a:t>
            </a:r>
            <a:r>
              <a:rPr lang="en-US" sz="2200" dirty="0"/>
              <a:t> (1)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Prosocial behavior</a:t>
            </a:r>
            <a:r>
              <a:rPr lang="en-US" altLang="en-US" dirty="0"/>
              <a:t>: Helping behavior</a:t>
            </a:r>
          </a:p>
          <a:p>
            <a:pPr lvl="1"/>
            <a:r>
              <a:rPr lang="en-US" altLang="en-US" dirty="0"/>
              <a:t>Bystander effect: the presence of others inhibits helping behavior (e.g. Darley &amp; </a:t>
            </a:r>
            <a:r>
              <a:rPr lang="en-US" altLang="en-US" dirty="0" err="1"/>
              <a:t>Latane</a:t>
            </a:r>
            <a:r>
              <a:rPr lang="en-US" altLang="en-US" dirty="0"/>
              <a:t>, 1968)  </a:t>
            </a:r>
          </a:p>
        </p:txBody>
      </p:sp>
      <p:pic>
        <p:nvPicPr>
          <p:cNvPr id="4" name="Picture 2" descr="http://acrwebsite.org/volumes/v09/09446t01.gif">
            <a:extLst>
              <a:ext uri="{FF2B5EF4-FFF2-40B4-BE49-F238E27FC236}">
                <a16:creationId xmlns:a16="http://schemas.microsoft.com/office/drawing/2014/main" id="{65C76281-5EDA-CB4C-92AF-A69A01573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8" y="3501008"/>
            <a:ext cx="5445284" cy="320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Helping Others: The Brighter Side of Human Nature</a:t>
            </a:r>
            <a:r>
              <a:rPr lang="en-US" sz="2200" dirty="0"/>
              <a:t> (2)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7101286" cy="3416300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altLang="en-US" dirty="0"/>
              <a:t>Diffusion of responsibility: the belief that responsibility for intervening is shared, or diffused, among those present </a:t>
            </a:r>
          </a:p>
          <a:p>
            <a:pPr lvl="1"/>
            <a:r>
              <a:rPr lang="en-US" altLang="en-US" dirty="0"/>
              <a:t>Pluralistic ignorance: the erroneous inference that others accept a norm, therefore causing the person to go along with it  </a:t>
            </a:r>
          </a:p>
          <a:p>
            <a:pPr lvl="1"/>
            <a:r>
              <a:rPr lang="en-US" altLang="en-US" dirty="0"/>
              <a:t>Rewards-costs analysis</a:t>
            </a:r>
          </a:p>
          <a:p>
            <a:pPr lvl="2"/>
            <a:r>
              <a:rPr lang="en-US" altLang="en-US" dirty="0"/>
              <a:t>Suggests that individuals tend to use the least costly form implementing help</a:t>
            </a:r>
          </a:p>
          <a:p>
            <a:pPr lvl="1"/>
            <a:r>
              <a:rPr lang="en-US" altLang="en-US" b="1" dirty="0"/>
              <a:t>Altruism</a:t>
            </a:r>
            <a:r>
              <a:rPr lang="en-US" altLang="en-US" dirty="0"/>
              <a:t>: Helping behavior that requires self-sacrifice</a:t>
            </a:r>
          </a:p>
          <a:p>
            <a:pPr lvl="1"/>
            <a:r>
              <a:rPr lang="en-US" altLang="en-US" dirty="0"/>
              <a:t>Altruism is based on temporary situational factors </a:t>
            </a:r>
          </a:p>
          <a:p>
            <a:pPr lvl="1"/>
            <a:endParaRPr lang="en-US" altLang="en-US" dirty="0"/>
          </a:p>
        </p:txBody>
      </p:sp>
      <p:pic>
        <p:nvPicPr>
          <p:cNvPr id="5" name="Picture Placeholder 1" descr="A chart consisting of four stacked boxes and arrows, illustrating the four basic steps of helping.">
            <a:extLst>
              <a:ext uri="{FF2B5EF4-FFF2-40B4-BE49-F238E27FC236}">
                <a16:creationId xmlns:a16="http://schemas.microsoft.com/office/drawing/2014/main" id="{FD6B22C7-94AF-9648-9336-FF17830F5D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4"/>
          <a:stretch/>
        </p:blipFill>
        <p:spPr>
          <a:xfrm>
            <a:off x="8256241" y="2231297"/>
            <a:ext cx="3200400" cy="462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275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25"/>
  <p:tag name="MMPROD_UIDATA" val="&lt;database version=&quot;7.0&quot;&gt;&lt;object type=&quot;1&quot; unique_id=&quot;10001&quot;&gt;&lt;object type=&quot;8&quot; unique_id=&quot;12027&quot;&gt;&lt;/object&gt;&lt;object type=&quot;2&quot; unique_id=&quot;12028&quot;&gt;&lt;object type=&quot;3&quot; unique_id=&quot;12029&quot;&gt;&lt;property id=&quot;20148&quot; value=&quot;5&quot;/&gt;&lt;property id=&quot;20300&quot; value=&quot;Slide 1&quot;/&gt;&lt;property id=&quot;20307&quot; value=&quot;256&quot;/&gt;&lt;/object&gt;&lt;object type=&quot;3&quot; unique_id=&quot;12030&quot;&gt;&lt;property id=&quot;20148&quot; value=&quot;5&quot;/&gt;&lt;property id=&quot;20300&quot; value=&quot;Slide 2 - &amp;quot;Chapter 17&amp;#x0D;&amp;#x0A;Social Psychology&amp;quot;&quot;/&gt;&lt;property id=&quot;20307&quot; value=&quot;257&quot;/&gt;&lt;/object&gt;&lt;object type=&quot;3&quot; unique_id=&quot;12031&quot;&gt;&lt;property id=&quot;20148&quot; value=&quot;5&quot;/&gt;&lt;property id=&quot;20300&quot; value=&quot;Slide 3 - &amp;quot;Social Psychology&amp;quot;&quot;/&gt;&lt;property id=&quot;20307&quot; value=&quot;258&quot;/&gt;&lt;/object&gt;&lt;object type=&quot;3&quot; unique_id=&quot;12032&quot;&gt;&lt;property id=&quot;20148&quot; value=&quot;5&quot;/&gt;&lt;property id=&quot;20300&quot; value=&quot;Slide 4 - &amp;quot;Module 52: Attitudes and Social Cognition&amp;quot;&quot;/&gt;&lt;property id=&quot;20307&quot; value=&quot;259&quot;/&gt;&lt;/object&gt;&lt;object type=&quot;3&quot; unique_id=&quot;12033&quot;&gt;&lt;property id=&quot;20148&quot; value=&quot;5&quot;/&gt;&lt;property id=&quot;20300&quot; value=&quot;Slide 5 - &amp;quot;Persuasion: Changing Attitudes&amp;quot;&quot;/&gt;&lt;property id=&quot;20307&quot; value=&quot;260&quot;/&gt;&lt;/object&gt;&lt;object type=&quot;3&quot; unique_id=&quot;12034&quot;&gt;&lt;property id=&quot;20148&quot; value=&quot;5&quot;/&gt;&lt;property id=&quot;20300&quot; value=&quot;Slide 6 - &amp;quot;Persuasion: Changing Attitudes&amp;quot;&quot;/&gt;&lt;property id=&quot;20307&quot; value=&quot;261&quot;/&gt;&lt;/object&gt;&lt;object type=&quot;3&quot; unique_id=&quot;12035&quot;&gt;&lt;property id=&quot;20148&quot; value=&quot;5&quot;/&gt;&lt;property id=&quot;20300&quot; value=&quot;Slide 7 - &amp;quot;Figure 1 - Routes to Persuasion&amp;quot;&quot;/&gt;&lt;property id=&quot;20307&quot; value=&quot;294&quot;/&gt;&lt;/object&gt;&lt;object type=&quot;3&quot; unique_id=&quot;12036&quot;&gt;&lt;property id=&quot;20148&quot; value=&quot;5&quot;/&gt;&lt;property id=&quot;20300&quot; value=&quot;Slide 8 - &amp;quot;Persuasion: Changing Attitudes&amp;quot;&quot;/&gt;&lt;property id=&quot;20307&quot; value=&quot;262&quot;/&gt;&lt;/object&gt;&lt;object type=&quot;3&quot; unique_id=&quot;12037&quot;&gt;&lt;property id=&quot;20148&quot; value=&quot;5&quot;/&gt;&lt;property id=&quot;20300&quot; value=&quot;Slide 9 - &amp;quot;Social Cognition: Understanding Others&amp;quot;&quot;/&gt;&lt;property id=&quot;20307&quot; value=&quot;263&quot;/&gt;&lt;/object&gt;&lt;object type=&quot;3&quot; unique_id=&quot;12038&quot;&gt;&lt;property id=&quot;20148&quot; value=&quot;5&quot;/&gt;&lt;property id=&quot;20300&quot; value=&quot;Slide 10 - &amp;quot;Social Cognition: Understanding Others&amp;quot;&quot;/&gt;&lt;property id=&quot;20307&quot; value=&quot;264&quot;/&gt;&lt;/object&gt;&lt;object type=&quot;3&quot; unique_id=&quot;12039&quot;&gt;&lt;property id=&quot;20148&quot; value=&quot;5&quot;/&gt;&lt;property id=&quot;20300&quot; value=&quot;Slide 11 - &amp;quot;Social Cognition: Understanding Others&amp;quot;&quot;/&gt;&lt;property id=&quot;20307&quot; value=&quot;265&quot;/&gt;&lt;/object&gt;&lt;object type=&quot;3&quot; unique_id=&quot;12040&quot;&gt;&lt;property id=&quot;20148&quot; value=&quot;5&quot;/&gt;&lt;property id=&quot;20300&quot; value=&quot;Slide 12 - &amp;quot;Figure 4 - Determining the Cause of Behavior&amp;quot;&quot;/&gt;&lt;property id=&quot;20307&quot; value=&quot;266&quot;/&gt;&lt;/object&gt;&lt;object type=&quot;3&quot; unique_id=&quot;12041&quot;&gt;&lt;property id=&quot;20148&quot; value=&quot;5&quot;/&gt;&lt;property id=&quot;20300&quot; value=&quot;Slide 13 - &amp;quot;Social Cognition: Understanding Others&amp;quot;&quot;/&gt;&lt;property id=&quot;20307&quot; value=&quot;267&quot;/&gt;&lt;/object&gt;&lt;object type=&quot;3&quot; unique_id=&quot;12042&quot;&gt;&lt;property id=&quot;20148&quot; value=&quot;5&quot;/&gt;&lt;property id=&quot;20300&quot; value=&quot;Slide 14 - &amp;quot;Attribution Biases: To Err Is Human&amp;quot;&quot;/&gt;&lt;property id=&quot;20307&quot; value=&quot;268&quot;/&gt;&lt;/object&gt;&lt;object type=&quot;3&quot; unique_id=&quot;12043&quot;&gt;&lt;property id=&quot;20148&quot; value=&quot;5&quot;/&gt;&lt;property id=&quot;20300&quot; value=&quot;Slide 15 - &amp;quot;Attribution Biases: To Err Is Human&amp;quot;&quot;/&gt;&lt;property id=&quot;20307&quot; value=&quot;269&quot;/&gt;&lt;/object&gt;&lt;object type=&quot;3&quot; unique_id=&quot;12044&quot;&gt;&lt;property id=&quot;20148&quot; value=&quot;5&quot;/&gt;&lt;property id=&quot;20300&quot; value=&quot;Slide 16 - &amp;quot;MODULE 53: Social Influence and Groups&amp;quot;&quot;/&gt;&lt;property id=&quot;20307&quot; value=&quot;271&quot;/&gt;&lt;/object&gt;&lt;object type=&quot;3&quot; unique_id=&quot;12045&quot;&gt;&lt;property id=&quot;20148&quot; value=&quot;5&quot;/&gt;&lt;property id=&quot;20300&quot; value=&quot;Slide 17 - &amp;quot;Introduction&amp;quot;&quot;/&gt;&lt;property id=&quot;20307&quot; value=&quot;272&quot;/&gt;&lt;/object&gt;&lt;object type=&quot;3&quot; unique_id=&quot;12046&quot;&gt;&lt;property id=&quot;20148&quot; value=&quot;5&quot;/&gt;&lt;property id=&quot;20300&quot; value=&quot;Slide 18 - &amp;quot;Conformity: Following What Others Do&amp;quot;&quot;/&gt;&lt;property id=&quot;20307&quot; value=&quot;273&quot;/&gt;&lt;/object&gt;&lt;object type=&quot;3&quot; unique_id=&quot;12047&quot;&gt;&lt;property id=&quot;20148&quot; value=&quot;5&quot;/&gt;&lt;property id=&quot;20300&quot; value=&quot;Slide 19 - &amp;quot;Figure 1 - Conformity: Following What Others Do&amp;quot;&quot;/&gt;&lt;property id=&quot;20307&quot; value=&quot;274&quot;/&gt;&lt;/object&gt;&lt;object type=&quot;3&quot; unique_id=&quot;12048&quot;&gt;&lt;property id=&quot;20148&quot; value=&quot;5&quot;/&gt;&lt;property id=&quot;20300&quot; value=&quot;Slide 20 - &amp;quot;Conformity Conclusions&amp;quot;&quot;/&gt;&lt;property id=&quot;20307&quot; value=&quot;295&quot;/&gt;&lt;/object&gt;&lt;object type=&quot;3&quot; unique_id=&quot;12049&quot;&gt;&lt;property id=&quot;20148&quot; value=&quot;5&quot;/&gt;&lt;property id=&quot;20300&quot; value=&quot;Slide 21 - &amp;quot;Groupthink: Caving in to Conformity&amp;quot;&quot;/&gt;&lt;property id=&quot;20307&quot; value=&quot;276&quot;/&gt;&lt;/object&gt;&lt;object type=&quot;3&quot; unique_id=&quot;12050&quot;&gt;&lt;property id=&quot;20148&quot; value=&quot;5&quot;/&gt;&lt;property id=&quot;20300&quot; value=&quot;Slide 22 - &amp;quot;Conformity to Social Roles&amp;quot;&quot;/&gt;&lt;property id=&quot;20307&quot; value=&quot;277&quot;/&gt;&lt;/object&gt;&lt;object type=&quot;3&quot; unique_id=&quot;12051&quot;&gt;&lt;property id=&quot;20148&quot; value=&quot;5&quot;/&gt;&lt;property id=&quot;20300&quot; value=&quot;Slide 23 - &amp;quot;Compliance: Submitting to Direct Social Pressure&amp;quot;&quot;/&gt;&lt;property id=&quot;20307&quot; value=&quot;278&quot;/&gt;&lt;/object&gt;&lt;object type=&quot;3&quot; unique_id=&quot;12052&quot;&gt;&lt;property id=&quot;20148&quot; value=&quot;5&quot;/&gt;&lt;property id=&quot;20300&quot; value=&quot;Slide 24 - &amp;quot;Figure 2 - Obedience: Following Direct Orders&amp;quot;&quot;/&gt;&lt;property id=&quot;20307&quot; value=&quot;279&quot;/&gt;&lt;/object&gt;&lt;object type=&quot;3&quot; unique_id=&quot;12053&quot;&gt;&lt;property id=&quot;20148&quot; value=&quot;5&quot;/&gt;&lt;property id=&quot;20300&quot; value=&quot;Slide 25 - &amp;quot;MODULE 54: Prejudice and Discrimination&amp;quot;&quot;/&gt;&lt;property id=&quot;20307&quot; value=&quot;280&quot;/&gt;&lt;/object&gt;&lt;object type=&quot;3&quot; unique_id=&quot;12054&quot;&gt;&lt;property id=&quot;20148&quot; value=&quot;5&quot;/&gt;&lt;property id=&quot;20300&quot; value=&quot;Slide 26 - &amp;quot;Introduction&amp;quot;&quot;/&gt;&lt;property id=&quot;20307&quot; value=&quot;281&quot;/&gt;&lt;/object&gt;&lt;object type=&quot;3&quot; unique_id=&quot;12055&quot;&gt;&lt;property id=&quot;20148&quot; value=&quot;5&quot;/&gt;&lt;property id=&quot;20300&quot; value=&quot;Slide 27 - &amp;quot;The Foundations of Prejudice&amp;quot;&quot;/&gt;&lt;property id=&quot;20307&quot; value=&quot;282&quot;/&gt;&lt;/object&gt;&lt;object type=&quot;3&quot; unique_id=&quot;12056&quot;&gt;&lt;property id=&quot;20148&quot; value=&quot;5&quot;/&gt;&lt;property id=&quot;20300&quot; value=&quot;Slide 28 - &amp;quot;The Foundations of Prejudice&amp;quot;&quot;/&gt;&lt;property id=&quot;20307&quot; value=&quot;283&quot;/&gt;&lt;/object&gt;&lt;object type=&quot;3&quot; unique_id=&quot;12057&quot;&gt;&lt;property id=&quot;20148&quot; value=&quot;5&quot;/&gt;&lt;property id=&quot;20300&quot; value=&quot;Slide 29 - &amp;quot;Measuring Prejudice and Discrimination: The Implicit Personality Test&amp;quot;&quot;/&gt;&lt;property id=&quot;20307&quot; value=&quot;284&quot;/&gt;&lt;/object&gt;&lt;object type=&quot;3&quot; unique_id=&quot;12058&quot;&gt;&lt;property id=&quot;20148&quot; value=&quot;5&quot;/&gt;&lt;property id=&quot;20300&quot; value=&quot;Slide 30 - &amp;quot;Reducing Prejudice and Discrimination&amp;quot;&quot;/&gt;&lt;property id=&quot;20307&quot; value=&quot;285&quot;/&gt;&lt;/object&gt;&lt;object type=&quot;3&quot; unique_id=&quot;12059&quot;&gt;&lt;property id=&quot;20148&quot; value=&quot;5&quot;/&gt;&lt;property id=&quot;20300&quot; value=&quot;Slide 31 - &amp;quot;Reducing Prejudice and Discrimination&amp;quot;&quot;/&gt;&lt;property id=&quot;20307&quot; value=&quot;296&quot;/&gt;&lt;/object&gt;&lt;object type=&quot;3&quot; unique_id=&quot;12060&quot;&gt;&lt;property id=&quot;20148&quot; value=&quot;5&quot;/&gt;&lt;property id=&quot;20300&quot; value=&quot;Slide 32 - &amp;quot;MODULE 55: Positive &amp;amp; Negative Social Behavior&amp;quot;&quot;/&gt;&lt;property id=&quot;20307&quot; value=&quot;286&quot;/&gt;&lt;/object&gt;&lt;object type=&quot;3&quot; unique_id=&quot;12061&quot;&gt;&lt;property id=&quot;20148&quot; value=&quot;5&quot;/&gt;&lt;property id=&quot;20300&quot; value=&quot;Slide 33 - &amp;quot;Liking and Loving: Interpersonal Attraction and the Development of Relationships&amp;quot;&quot;/&gt;&lt;property id=&quot;20307&quot; value=&quot;287&quot;/&gt;&lt;/object&gt;&lt;object type=&quot;3&quot; unique_id=&quot;12062&quot;&gt;&lt;property id=&quot;20148&quot; value=&quot;5&quot;/&gt;&lt;property id=&quot;20300&quot; value=&quot;Slide 34 - &amp;quot;Liking and Loving: Interpersonal Attraction and the Development of Relationships&amp;quot;&quot;/&gt;&lt;property id=&quot;20307&quot; value=&quot;288&quot;/&gt;&lt;/object&gt;&lt;object type=&quot;3&quot; unique_id=&quot;12063&quot;&gt;&lt;property id=&quot;20148&quot; value=&quot;5&quot;/&gt;&lt;property id=&quot;20300&quot; value=&quot;Slide 35 - &amp;quot;Figure 2 - Robert Sternberg’s Three Components of Love&amp;quot;&quot;/&gt;&lt;property id=&quot;20307&quot; value=&quot;289&quot;/&gt;&lt;/object&gt;&lt;object type=&quot;3&quot; unique_id=&quot;12064&quot;&gt;&lt;property id=&quot;20148&quot; value=&quot;5&quot;/&gt;&lt;property id=&quot;20300&quot; value=&quot;Slide 36 - &amp;quot;Aggression and Prosocial Behavior: Hurting and Helping Others&amp;quot;&quot;/&gt;&lt;property id=&quot;20307&quot; value=&quot;290&quot;/&gt;&lt;/object&gt;&lt;object type=&quot;3&quot; unique_id=&quot;12065&quot;&gt;&lt;property id=&quot;20148&quot; value=&quot;5&quot;/&gt;&lt;property id=&quot;20300&quot; value=&quot;Slide 37 - &amp;quot;Aggression and Prosocial Behavior: Hurting and Helping Others&amp;quot;&quot;/&gt;&lt;property id=&quot;20307&quot; value=&quot;297&quot;/&gt;&lt;/object&gt;&lt;object type=&quot;3&quot; unique_id=&quot;12066&quot;&gt;&lt;property id=&quot;20148&quot; value=&quot;5&quot;/&gt;&lt;property id=&quot;20300&quot; value=&quot;Slide 38 - &amp;quot;Helping Others: The Brighter Side of Human Nature&amp;quot;&quot;/&gt;&lt;property id=&quot;20307&quot; value=&quot;291&quot;/&gt;&lt;/object&gt;&lt;object type=&quot;3&quot; unique_id=&quot;12067&quot;&gt;&lt;property id=&quot;20148&quot; value=&quot;5&quot;/&gt;&lt;property id=&quot;20300&quot; value=&quot;Slide 39 - &amp;quot;Figure 5 - The Basic Steps of Helping&amp;quot;&quot;/&gt;&lt;property id=&quot;20307&quot; value=&quot;298&quot;/&gt;&lt;/object&gt;&lt;object type=&quot;3&quot; unique_id=&quot;12068&quot;&gt;&lt;property id=&quot;20148&quot; value=&quot;5&quot;/&gt;&lt;property id=&quot;20300&quot; value=&quot;Slide 40 - &amp;quot;Helping Others: The Brighter Side of Human Nature&amp;quot;&quot;/&gt;&lt;property id=&quot;20307&quot; value=&quot;29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1824</TotalTime>
  <Words>1667</Words>
  <Application>Microsoft Macintosh PowerPoint</Application>
  <PresentationFormat>Widescreen</PresentationFormat>
  <Paragraphs>159</Paragraphs>
  <Slides>33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PY200/PY211 General Psychology </vt:lpstr>
      <vt:lpstr>Social Psychology</vt:lpstr>
      <vt:lpstr>Attitudes and Social Cognition</vt:lpstr>
      <vt:lpstr>Social Cognition: Understanding Others (1)</vt:lpstr>
      <vt:lpstr>Social Cognition: Understanding Others (2)</vt:lpstr>
      <vt:lpstr>Social Cognition: Understanding Others (3)</vt:lpstr>
      <vt:lpstr>Social Cognition: Understanding Others (4)</vt:lpstr>
      <vt:lpstr>Attribution Biases: To Err is Human (1)</vt:lpstr>
      <vt:lpstr>Attribution Biases: To Err is Human (2)</vt:lpstr>
      <vt:lpstr>Social Influence and Groups</vt:lpstr>
      <vt:lpstr>Introduction (1)</vt:lpstr>
      <vt:lpstr>Conformity: Following What Others Do</vt:lpstr>
      <vt:lpstr>Conformity Conclusions: Significant Findings Focus On</vt:lpstr>
      <vt:lpstr>Groupthink: Caving in to Conformity</vt:lpstr>
      <vt:lpstr>Conformity to Social Roles</vt:lpstr>
      <vt:lpstr>Obedience: Following Direct Orders</vt:lpstr>
      <vt:lpstr>Prejudice and Discrimination</vt:lpstr>
      <vt:lpstr>Introduction (2)</vt:lpstr>
      <vt:lpstr>The Foundations of Prejudice (1)</vt:lpstr>
      <vt:lpstr>The Foundations of Prejudice (2)</vt:lpstr>
      <vt:lpstr>Measuring Prejudice and Discrimination: The Implicit Association Test</vt:lpstr>
      <vt:lpstr>Reducing the Consequences of Prejudice and Discrimination</vt:lpstr>
      <vt:lpstr>Positive &amp; Negative Social Behavior</vt:lpstr>
      <vt:lpstr>Interpersonal Attraction and the Development of Relationships (1)</vt:lpstr>
      <vt:lpstr>Interpersonal Attraction and the Development of Relationships (2)</vt:lpstr>
      <vt:lpstr>Interpersonal Attraction and the Development of Relationships (3)</vt:lpstr>
      <vt:lpstr>Interpersonal Attraction and the Development of Relationships (4)</vt:lpstr>
      <vt:lpstr>Aggression and Prosocial Behavior: Hurting and Helping Others (1)</vt:lpstr>
      <vt:lpstr>Aggression and Prosocial Behavior: Hurting and Helping Others (2)</vt:lpstr>
      <vt:lpstr>Aggression and Prosocial Behavior: Hurting and Helping Others (3)</vt:lpstr>
      <vt:lpstr>Aggression and Prosocial Behavior: Hurting and Helping Others (4)</vt:lpstr>
      <vt:lpstr>Helping Others: The Brighter Side of Human Nature (1)</vt:lpstr>
      <vt:lpstr>Helping Others: The Brighter Side of Human Nature (2)</vt:lpstr>
    </vt:vector>
  </TitlesOfParts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Jagruti Gadekar</dc:creator>
  <cp:lastModifiedBy>Trawin Chaleeraktrakoon</cp:lastModifiedBy>
  <cp:revision>243</cp:revision>
  <dcterms:created xsi:type="dcterms:W3CDTF">2012-08-07T11:12:58Z</dcterms:created>
  <dcterms:modified xsi:type="dcterms:W3CDTF">2019-11-25T01:30:34Z</dcterms:modified>
</cp:coreProperties>
</file>