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4" r:id="rId1"/>
  </p:sldMasterIdLst>
  <p:notesMasterIdLst>
    <p:notesMasterId r:id="rId45"/>
  </p:notesMasterIdLst>
  <p:handoutMasterIdLst>
    <p:handoutMasterId r:id="rId46"/>
  </p:handoutMasterIdLst>
  <p:sldIdLst>
    <p:sldId id="478" r:id="rId2"/>
    <p:sldId id="272" r:id="rId3"/>
    <p:sldId id="274" r:id="rId4"/>
    <p:sldId id="278" r:id="rId5"/>
    <p:sldId id="517" r:id="rId6"/>
    <p:sldId id="280" r:id="rId7"/>
    <p:sldId id="285" r:id="rId8"/>
    <p:sldId id="520" r:id="rId9"/>
    <p:sldId id="293" r:id="rId10"/>
    <p:sldId id="411" r:id="rId11"/>
    <p:sldId id="534" r:id="rId12"/>
    <p:sldId id="535" r:id="rId13"/>
    <p:sldId id="537" r:id="rId14"/>
    <p:sldId id="455" r:id="rId15"/>
    <p:sldId id="413" r:id="rId16"/>
    <p:sldId id="414" r:id="rId17"/>
    <p:sldId id="480" r:id="rId18"/>
    <p:sldId id="415" r:id="rId19"/>
    <p:sldId id="536" r:id="rId20"/>
    <p:sldId id="425" r:id="rId21"/>
    <p:sldId id="427" r:id="rId22"/>
    <p:sldId id="308" r:id="rId23"/>
    <p:sldId id="310" r:id="rId24"/>
    <p:sldId id="315" r:id="rId25"/>
    <p:sldId id="459" r:id="rId26"/>
    <p:sldId id="322" r:id="rId27"/>
    <p:sldId id="326" r:id="rId28"/>
    <p:sldId id="463" r:id="rId29"/>
    <p:sldId id="544" r:id="rId30"/>
    <p:sldId id="464" r:id="rId31"/>
    <p:sldId id="541" r:id="rId32"/>
    <p:sldId id="344" r:id="rId33"/>
    <p:sldId id="345" r:id="rId34"/>
    <p:sldId id="522" r:id="rId35"/>
    <p:sldId id="492" r:id="rId36"/>
    <p:sldId id="547" r:id="rId37"/>
    <p:sldId id="548" r:id="rId38"/>
    <p:sldId id="549" r:id="rId39"/>
    <p:sldId id="550" r:id="rId40"/>
    <p:sldId id="485" r:id="rId41"/>
    <p:sldId id="488" r:id="rId42"/>
    <p:sldId id="518" r:id="rId43"/>
    <p:sldId id="519" r:id="rId4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5pPr>
    <a:lvl6pPr marL="2286000" algn="l" defTabSz="457200" rtl="0" eaLnBrk="1" latinLnBrk="0" hangingPunct="1"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6pPr>
    <a:lvl7pPr marL="2743200" algn="l" defTabSz="457200" rtl="0" eaLnBrk="1" latinLnBrk="0" hangingPunct="1"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7pPr>
    <a:lvl8pPr marL="3200400" algn="l" defTabSz="457200" rtl="0" eaLnBrk="1" latinLnBrk="0" hangingPunct="1"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8pPr>
    <a:lvl9pPr marL="3657600" algn="l" defTabSz="457200" rtl="0" eaLnBrk="1" latinLnBrk="0" hangingPunct="1">
      <a:defRPr sz="2900" b="1" kern="1200">
        <a:solidFill>
          <a:srgbClr val="8D7DFF"/>
        </a:solidFill>
        <a:latin typeface="Verdana" pitchFamily="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clrMode="bw"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600"/>
    <a:srgbClr val="DAEDD1"/>
    <a:srgbClr val="C4E3B5"/>
    <a:srgbClr val="663300"/>
    <a:srgbClr val="CCCCFF"/>
    <a:srgbClr val="8D7DFF"/>
    <a:srgbClr val="6BA4E3"/>
    <a:srgbClr val="0000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82"/>
    <p:restoredTop sz="93117"/>
  </p:normalViewPr>
  <p:slideViewPr>
    <p:cSldViewPr snapToGrid="0">
      <p:cViewPr varScale="1">
        <p:scale>
          <a:sx n="106" d="100"/>
          <a:sy n="106" d="100"/>
        </p:scale>
        <p:origin x="173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40"/>
    </p:cViewPr>
  </p:sorterViewPr>
  <p:notesViewPr>
    <p:cSldViewPr snapToGrid="0">
      <p:cViewPr varScale="1">
        <p:scale>
          <a:sx n="54" d="100"/>
          <a:sy n="54" d="100"/>
        </p:scale>
        <p:origin x="-175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920158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526154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33972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6465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65971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85337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10340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226725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3252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804099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41374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818614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74033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510434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388511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2744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896271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073820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11468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48194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56373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98756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94694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252691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25824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72316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26745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63808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5219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99456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868114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878764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59636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57766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1476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332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00712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2420298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197010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089035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5512357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8100448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3554468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7165707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>
              <a:latin typeface="Century Gothic" pitchFamily="8" charset="0"/>
              <a:ea typeface="ＭＳ Ｐゴシック" pitchFamily="8" charset="-128"/>
              <a:cs typeface="ＭＳ Ｐゴシック" pitchFamily="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7752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2B039-54F0-A945-B312-97887426B1C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5A86D-BBA1-4043-A6C7-F66385CED6F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B902E-49F0-F748-B0FB-5E8768489C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800A4-5D1C-474B-9CAF-4B5E081F87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823B3-6328-5649-90DA-2C4E5F13EFE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AEC24-6B5E-F84E-8814-B449EDBEF02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798513" y="715963"/>
            <a:ext cx="8345487" cy="73342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>
            <a:prstTxWarp prst="textNoShape">
              <a:avLst/>
            </a:prstTxWarp>
          </a:bodyPr>
          <a:lstStyle/>
          <a:p>
            <a:pPr>
              <a:defRPr/>
            </a:pPr>
            <a:endParaRPr lang="en-US">
              <a:latin typeface="Verdana" charset="0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BF29A-8C92-3746-981D-E220C31620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42F0B-7886-F745-95E4-F751BE16D9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0C301-0D31-1E4C-8B4B-5A0152EEDA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4D9E5-D441-4946-B36F-1E4B592957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DF3D0-7BCA-B146-9D31-EEEA6FC108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958B9-1E8D-554C-8449-560A9AED9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8A9D85B-2D19-F742-A462-2BD4798ED7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>
                <a:solidFill>
                  <a:schemeClr val="tx1"/>
                </a:solidFill>
                <a:latin typeface="Verdana" charset="0"/>
              </a:rPr>
              <a:t>Chayun Tantivasadakarn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70" r:id="rId7"/>
    <p:sldLayoutId id="2147483864" r:id="rId8"/>
    <p:sldLayoutId id="2147483865" r:id="rId9"/>
    <p:sldLayoutId id="2147483866" r:id="rId10"/>
    <p:sldLayoutId id="2147483867" r:id="rId11"/>
    <p:sldLayoutId id="214748386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  <a:cs typeface="Angsana New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6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1703388"/>
          </a:xfrm>
        </p:spPr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  <a:sym typeface="Angsana New Bold" pitchFamily="32" charset="0"/>
              </a:rPr>
              <a:t>Consumer Behavior</a:t>
            </a:r>
            <a:br>
              <a:rPr lang="en-US">
                <a:latin typeface="Angsana New" pitchFamily="8" charset="0"/>
                <a:ea typeface="ＭＳ Ｐゴシック" pitchFamily="8" charset="-128"/>
                <a:sym typeface="Angsana New Bold" pitchFamily="32" charset="0"/>
              </a:rPr>
            </a:br>
            <a:r>
              <a:rPr lang="en-US">
                <a:latin typeface="Angsana New" pitchFamily="8" charset="0"/>
                <a:ea typeface="ＭＳ Ｐゴシック" pitchFamily="8" charset="-128"/>
                <a:sym typeface="Angsana New Bold" pitchFamily="32" charset="0"/>
              </a:rPr>
              <a:t>EE311</a:t>
            </a:r>
            <a:endParaRPr lang="en-US">
              <a:latin typeface="Angsana New" pitchFamily="8" charset="0"/>
              <a:ea typeface="ＭＳ Ｐゴシック" pitchFamily="8" charset="-128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Chayun Tantivasadakarn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Faculty of Economics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Thammasat University</a:t>
            </a:r>
          </a:p>
        </p:txBody>
      </p:sp>
      <p:sp>
        <p:nvSpPr>
          <p:cNvPr id="16388" name="Rectangle 10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A61D02E-B091-4340-B8C0-98B3CFDDE231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</a:t>
            </a:fld>
            <a:endParaRPr lang="th-TH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8500" y="5091113"/>
            <a:ext cx="1905000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rcRect l="15749" t="18898" r="12598" b="12598"/>
          <a:stretch>
            <a:fillRect/>
          </a:stretch>
        </p:blipFill>
        <p:spPr bwMode="auto">
          <a:xfrm>
            <a:off x="7096125" y="852488"/>
            <a:ext cx="1331913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7"/>
          <p:cNvSpPr>
            <a:spLocks noGrp="1" noChangeArrowheads="1"/>
          </p:cNvSpPr>
          <p:nvPr>
            <p:ph type="title"/>
          </p:nvPr>
        </p:nvSpPr>
        <p:spPr>
          <a:xfrm>
            <a:off x="349250" y="80963"/>
            <a:ext cx="7313613" cy="812800"/>
          </a:xfrm>
        </p:spPr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Preferences – Basic Assumptions</a:t>
            </a:r>
          </a:p>
        </p:txBody>
      </p:sp>
      <p:sp>
        <p:nvSpPr>
          <p:cNvPr id="96264" name="Rectangle 8"/>
          <p:cNvSpPr>
            <a:spLocks noGrp="1" noChangeArrowheads="1"/>
          </p:cNvSpPr>
          <p:nvPr>
            <p:ph idx="1"/>
          </p:nvPr>
        </p:nvSpPr>
        <p:spPr>
          <a:xfrm>
            <a:off x="700088" y="1328738"/>
            <a:ext cx="7854950" cy="5284787"/>
          </a:xfrm>
        </p:spPr>
        <p:txBody>
          <a:bodyPr/>
          <a:lstStyle/>
          <a:p>
            <a:pPr marL="365125" indent="-365125" eaLnBrk="1" hangingPunct="1">
              <a:lnSpc>
                <a:spcPts val="3763"/>
              </a:lnSpc>
              <a:buFontTx/>
              <a:buAutoNum type="arabicPeriod"/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Preferences are </a:t>
            </a:r>
            <a:r>
              <a:rPr lang="en-US" i="1" dirty="0">
                <a:solidFill>
                  <a:srgbClr val="0000FF"/>
                </a:solidFill>
                <a:latin typeface="Angsana New" pitchFamily="8" charset="0"/>
                <a:ea typeface="ＭＳ Ｐゴシック" pitchFamily="8" charset="-128"/>
              </a:rPr>
              <a:t>complete</a:t>
            </a:r>
            <a:r>
              <a:rPr lang="en-US" dirty="0">
                <a:latin typeface="Angsana New" pitchFamily="8" charset="0"/>
                <a:ea typeface="ＭＳ Ｐゴシック" pitchFamily="8" charset="-128"/>
              </a:rPr>
              <a:t>.</a:t>
            </a:r>
          </a:p>
          <a:p>
            <a:pPr marL="895350" lvl="1" indent="-533400" eaLnBrk="1" hangingPunct="1">
              <a:lnSpc>
                <a:spcPts val="3763"/>
              </a:lnSpc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Consumers can rank market baskets; i.e., either prefer A to B, B to A, or indifferent </a:t>
            </a:r>
          </a:p>
          <a:p>
            <a:pPr marL="365125" indent="-365125" eaLnBrk="1" hangingPunct="1">
              <a:lnSpc>
                <a:spcPts val="3763"/>
              </a:lnSpc>
              <a:buFontTx/>
              <a:buAutoNum type="arabicPeriod"/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Preferences are </a:t>
            </a:r>
            <a:r>
              <a:rPr lang="en-US" i="1" dirty="0">
                <a:solidFill>
                  <a:srgbClr val="0000FF"/>
                </a:solidFill>
                <a:latin typeface="Angsana New" pitchFamily="8" charset="0"/>
                <a:ea typeface="ＭＳ Ｐゴシック" pitchFamily="8" charset="-128"/>
              </a:rPr>
              <a:t>transitive</a:t>
            </a:r>
            <a:r>
              <a:rPr lang="en-US" dirty="0">
                <a:latin typeface="Angsana New" pitchFamily="8" charset="0"/>
                <a:ea typeface="ＭＳ Ｐゴシック" pitchFamily="8" charset="-128"/>
              </a:rPr>
              <a:t>.</a:t>
            </a:r>
          </a:p>
          <a:p>
            <a:pPr marL="895350" lvl="1" indent="-533400" eaLnBrk="1" hangingPunct="1">
              <a:lnSpc>
                <a:spcPts val="3763"/>
              </a:lnSpc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If prefer A to B, and B to C, the must prefer A to C</a:t>
            </a:r>
          </a:p>
          <a:p>
            <a:pPr marL="365125" indent="-365125" eaLnBrk="1" hangingPunct="1">
              <a:lnSpc>
                <a:spcPts val="3763"/>
              </a:lnSpc>
              <a:buFontTx/>
              <a:buAutoNum type="arabicPeriod"/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Consumers </a:t>
            </a:r>
            <a:r>
              <a:rPr lang="en-US" i="1" dirty="0">
                <a:solidFill>
                  <a:srgbClr val="0000FF"/>
                </a:solidFill>
                <a:latin typeface="Angsana New" pitchFamily="8" charset="0"/>
                <a:ea typeface="ＭＳ Ｐゴシック" pitchFamily="8" charset="-128"/>
              </a:rPr>
              <a:t>always prefer more</a:t>
            </a:r>
            <a:r>
              <a:rPr lang="en-US" dirty="0">
                <a:latin typeface="Angsana New" pitchFamily="8" charset="0"/>
                <a:ea typeface="ＭＳ Ｐゴシック" pitchFamily="8" charset="-128"/>
              </a:rPr>
              <a:t> of any good to less.</a:t>
            </a:r>
          </a:p>
          <a:p>
            <a:pPr marL="895350" lvl="1" indent="-533400" eaLnBrk="1" hangingPunct="1">
              <a:lnSpc>
                <a:spcPts val="3763"/>
              </a:lnSpc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More is better --&gt; rule out “</a:t>
            </a:r>
            <a:r>
              <a:rPr lang="en-US" dirty="0" err="1">
                <a:latin typeface="Angsana New" pitchFamily="8" charset="0"/>
                <a:ea typeface="ＭＳ Ｐゴシック" pitchFamily="8" charset="-128"/>
              </a:rPr>
              <a:t>Bads</a:t>
            </a:r>
            <a:r>
              <a:rPr lang="en-US" dirty="0">
                <a:latin typeface="Angsana New" pitchFamily="8" charset="0"/>
                <a:ea typeface="ＭＳ Ｐゴシック" pitchFamily="8" charset="-128"/>
              </a:rPr>
              <a:t>”. This assumption can be relaxed.</a:t>
            </a:r>
          </a:p>
          <a:p>
            <a:pPr marL="365125" indent="-365125" eaLnBrk="1" hangingPunct="1">
              <a:lnSpc>
                <a:spcPts val="3763"/>
              </a:lnSpc>
              <a:buFontTx/>
              <a:buAutoNum type="arabicPeriod"/>
            </a:pPr>
            <a:r>
              <a:rPr lang="en-US" dirty="0">
                <a:latin typeface="Angsana New" pitchFamily="8" charset="0"/>
                <a:ea typeface="ＭＳ Ｐゴシック" pitchFamily="8" charset="-128"/>
              </a:rPr>
              <a:t>Variety is preferred to extreme</a:t>
            </a:r>
            <a:endParaRPr lang="en-US" b="1" dirty="0">
              <a:latin typeface="AngsanaUPC" pitchFamily="8" charset="0"/>
              <a:ea typeface="Cordia New" pitchFamily="8" charset="0"/>
              <a:cs typeface="Cordia New" pitchFamily="8" charset="0"/>
            </a:endParaRPr>
          </a:p>
        </p:txBody>
      </p:sp>
      <p:sp>
        <p:nvSpPr>
          <p:cNvPr id="2048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F3525C3-909E-0442-B795-7CCCC012CC98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6175375" y="3003550"/>
            <a:ext cx="2146300" cy="360363"/>
            <a:chOff x="6175055" y="3003351"/>
            <a:chExt cx="2147408" cy="360000"/>
          </a:xfrm>
        </p:grpSpPr>
        <p:sp>
          <p:nvSpPr>
            <p:cNvPr id="20489" name="Oval 6"/>
            <p:cNvSpPr>
              <a:spLocks noChangeArrowheads="1"/>
            </p:cNvSpPr>
            <p:nvPr/>
          </p:nvSpPr>
          <p:spPr bwMode="auto">
            <a:xfrm>
              <a:off x="6175055" y="3003351"/>
              <a:ext cx="360000" cy="360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b="0">
                <a:solidFill>
                  <a:schemeClr val="tx1"/>
                </a:solidFill>
                <a:latin typeface="Angsana New" pitchFamily="8" charset="0"/>
              </a:endParaRPr>
            </a:p>
          </p:txBody>
        </p:sp>
        <p:sp>
          <p:nvSpPr>
            <p:cNvPr id="20490" name="Right Arrow 7"/>
            <p:cNvSpPr>
              <a:spLocks noChangeArrowheads="1"/>
            </p:cNvSpPr>
            <p:nvPr/>
          </p:nvSpPr>
          <p:spPr bwMode="auto">
            <a:xfrm>
              <a:off x="6613005" y="3073857"/>
              <a:ext cx="321162" cy="218989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b="0">
                <a:solidFill>
                  <a:schemeClr val="tx1"/>
                </a:solidFill>
                <a:latin typeface="Angsana New" pitchFamily="8" charset="0"/>
              </a:endParaRPr>
            </a:p>
          </p:txBody>
        </p:sp>
        <p:sp>
          <p:nvSpPr>
            <p:cNvPr id="20491" name="Oval 8"/>
            <p:cNvSpPr>
              <a:spLocks noChangeArrowheads="1"/>
            </p:cNvSpPr>
            <p:nvPr/>
          </p:nvSpPr>
          <p:spPr bwMode="auto">
            <a:xfrm>
              <a:off x="7042771" y="3003351"/>
              <a:ext cx="360000" cy="360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b="0">
                <a:solidFill>
                  <a:schemeClr val="tx1"/>
                </a:solidFill>
                <a:latin typeface="Angsana New" pitchFamily="8" charset="0"/>
              </a:endParaRPr>
            </a:p>
          </p:txBody>
        </p:sp>
        <p:sp>
          <p:nvSpPr>
            <p:cNvPr id="20492" name="Oval 9"/>
            <p:cNvSpPr>
              <a:spLocks noChangeArrowheads="1"/>
            </p:cNvSpPr>
            <p:nvPr/>
          </p:nvSpPr>
          <p:spPr bwMode="auto">
            <a:xfrm>
              <a:off x="7962463" y="3003351"/>
              <a:ext cx="360000" cy="360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b="0">
                <a:solidFill>
                  <a:schemeClr val="tx1"/>
                </a:solidFill>
                <a:latin typeface="Angsana New" pitchFamily="8" charset="0"/>
              </a:endParaRPr>
            </a:p>
          </p:txBody>
        </p:sp>
        <p:sp>
          <p:nvSpPr>
            <p:cNvPr id="20493" name="Right Arrow 10"/>
            <p:cNvSpPr>
              <a:spLocks noChangeArrowheads="1"/>
            </p:cNvSpPr>
            <p:nvPr/>
          </p:nvSpPr>
          <p:spPr bwMode="auto">
            <a:xfrm>
              <a:off x="7509918" y="3073857"/>
              <a:ext cx="321162" cy="218989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b="0">
                <a:solidFill>
                  <a:schemeClr val="tx1"/>
                </a:solidFill>
                <a:latin typeface="Angsana New" pitchFamily="8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rcRect b="27139"/>
          <a:stretch>
            <a:fillRect/>
          </a:stretch>
        </p:blipFill>
        <p:spPr bwMode="auto">
          <a:xfrm>
            <a:off x="5327650" y="5473700"/>
            <a:ext cx="1693863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Preferences</a:t>
            </a:r>
          </a:p>
        </p:txBody>
      </p:sp>
      <p:sp>
        <p:nvSpPr>
          <p:cNvPr id="100361" name="Rectangle 9"/>
          <p:cNvSpPr>
            <a:spLocks noGrp="1" noChangeArrowheads="1"/>
          </p:cNvSpPr>
          <p:nvPr>
            <p:ph idx="1"/>
          </p:nvPr>
        </p:nvSpPr>
        <p:spPr>
          <a:xfrm>
            <a:off x="771525" y="1062038"/>
            <a:ext cx="7313613" cy="4630737"/>
          </a:xfrm>
        </p:spPr>
        <p:txBody>
          <a:bodyPr/>
          <a:lstStyle/>
          <a:p>
            <a:pPr eaLnBrk="1" hangingPunct="1">
              <a:lnSpc>
                <a:spcPts val="4963"/>
              </a:lnSpc>
            </a:pPr>
            <a:r>
              <a:rPr lang="en-US" sz="4400">
                <a:latin typeface="Angsana New" pitchFamily="8" charset="0"/>
                <a:ea typeface="ＭＳ Ｐゴシック" pitchFamily="8" charset="-128"/>
              </a:rPr>
              <a:t>Consumer preferences can be represented graphically using </a:t>
            </a:r>
            <a:r>
              <a:rPr lang="en-US" sz="4400" i="1">
                <a:solidFill>
                  <a:srgbClr val="008000"/>
                </a:solidFill>
                <a:latin typeface="Angsana New" pitchFamily="8" charset="0"/>
                <a:ea typeface="ＭＳ Ｐゴシック" pitchFamily="8" charset="-128"/>
              </a:rPr>
              <a:t>indifference curves or ICs</a:t>
            </a:r>
          </a:p>
          <a:p>
            <a:pPr eaLnBrk="1" hangingPunct="1">
              <a:lnSpc>
                <a:spcPts val="4963"/>
              </a:lnSpc>
            </a:pPr>
            <a:r>
              <a:rPr lang="en-US" sz="4400">
                <a:latin typeface="Angsana New" pitchFamily="8" charset="0"/>
                <a:ea typeface="ＭＳ Ｐゴシック" pitchFamily="8" charset="-128"/>
              </a:rPr>
              <a:t>Indifference curves represent all combinations of market baskets that the person is </a:t>
            </a:r>
            <a:r>
              <a:rPr lang="en-US" sz="4400" i="1">
                <a:solidFill>
                  <a:srgbClr val="008000"/>
                </a:solidFill>
                <a:latin typeface="Angsana New" pitchFamily="8" charset="0"/>
                <a:ea typeface="ＭＳ Ｐゴシック" pitchFamily="8" charset="-128"/>
              </a:rPr>
              <a:t>indifferent to</a:t>
            </a:r>
          </a:p>
          <a:p>
            <a:pPr lvl="1" eaLnBrk="1" hangingPunct="1">
              <a:lnSpc>
                <a:spcPts val="4963"/>
              </a:lnSpc>
            </a:pPr>
            <a:r>
              <a:rPr lang="en-US" sz="4000">
                <a:latin typeface="Angsana New" pitchFamily="8" charset="0"/>
                <a:ea typeface="ＭＳ Ｐゴシック" pitchFamily="8" charset="-128"/>
              </a:rPr>
              <a:t>A person will be equally satisfied with either choice or attain the same utility level</a:t>
            </a: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6EA9F79-CA25-4F40-AAE8-4D68C6DD7457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1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Indifference Curves:  An Example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FADF74-D3A3-B845-B1D1-F116E255E5EF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4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108588" name="Rectangle 44"/>
          <p:cNvSpPr>
            <a:spLocks noChangeArrowheads="1"/>
          </p:cNvSpPr>
          <p:nvPr/>
        </p:nvSpPr>
        <p:spPr bwMode="auto">
          <a:xfrm>
            <a:off x="5675313" y="2219325"/>
            <a:ext cx="3316287" cy="1538288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</a:bodyPr>
          <a:lstStyle/>
          <a:p>
            <a:pPr marL="185738" indent="-185738">
              <a:buFontTx/>
              <a:buChar char="•"/>
            </a:pP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Indifferent between B, A, &amp; D</a:t>
            </a:r>
          </a:p>
          <a:p>
            <a:pPr marL="185738" indent="-185738"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E 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is  preferred to </a:t>
            </a:r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U</a:t>
            </a:r>
            <a:r>
              <a:rPr lang="en-US" sz="2000" i="1" baseline="-25000">
                <a:solidFill>
                  <a:schemeClr val="tx1"/>
                </a:solidFill>
                <a:latin typeface="Century Gothic" pitchFamily="8" charset="0"/>
              </a:rPr>
              <a:t>1</a:t>
            </a:r>
            <a:endParaRPr lang="en-US" sz="2000" i="1">
              <a:solidFill>
                <a:schemeClr val="tx1"/>
              </a:solidFill>
              <a:latin typeface="Century Gothic" pitchFamily="8" charset="0"/>
            </a:endParaRPr>
          </a:p>
          <a:p>
            <a:pPr marL="185738" indent="-185738"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U</a:t>
            </a:r>
            <a:r>
              <a:rPr lang="en-US" sz="2000" i="1" baseline="-25000">
                <a:solidFill>
                  <a:schemeClr val="tx1"/>
                </a:solidFill>
                <a:latin typeface="Century Gothic" pitchFamily="8" charset="0"/>
              </a:rPr>
              <a:t>1</a:t>
            </a:r>
            <a:r>
              <a:rPr lang="en-US" sz="2000" baseline="-25000">
                <a:solidFill>
                  <a:schemeClr val="tx1"/>
                </a:solidFill>
                <a:latin typeface="Century Gothic" pitchFamily="8" charset="0"/>
              </a:rPr>
              <a:t> 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is preferred to </a:t>
            </a:r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H &amp; G</a:t>
            </a:r>
          </a:p>
        </p:txBody>
      </p:sp>
      <p:grpSp>
        <p:nvGrpSpPr>
          <p:cNvPr id="2" name="Group 67"/>
          <p:cNvGrpSpPr>
            <a:grpSpLocks/>
          </p:cNvGrpSpPr>
          <p:nvPr/>
        </p:nvGrpSpPr>
        <p:grpSpPr bwMode="auto">
          <a:xfrm>
            <a:off x="2190750" y="2143125"/>
            <a:ext cx="4006850" cy="4006850"/>
            <a:chOff x="1380" y="1188"/>
            <a:chExt cx="2524" cy="2524"/>
          </a:xfrm>
        </p:grpSpPr>
        <p:sp>
          <p:nvSpPr>
            <p:cNvPr id="28707" name="Line 4"/>
            <p:cNvSpPr>
              <a:spLocks noChangeShapeType="1"/>
            </p:cNvSpPr>
            <p:nvPr/>
          </p:nvSpPr>
          <p:spPr bwMode="auto">
            <a:xfrm>
              <a:off x="1380" y="2352"/>
              <a:ext cx="2524" cy="0"/>
            </a:xfrm>
            <a:prstGeom prst="line">
              <a:avLst/>
            </a:prstGeom>
            <a:noFill/>
            <a:ln w="25400">
              <a:solidFill>
                <a:srgbClr val="9999FF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708" name="Line 5"/>
            <p:cNvSpPr>
              <a:spLocks noChangeShapeType="1"/>
            </p:cNvSpPr>
            <p:nvPr/>
          </p:nvSpPr>
          <p:spPr bwMode="auto">
            <a:xfrm>
              <a:off x="2496" y="1188"/>
              <a:ext cx="0" cy="2524"/>
            </a:xfrm>
            <a:prstGeom prst="line">
              <a:avLst/>
            </a:prstGeom>
            <a:noFill/>
            <a:ln w="25400">
              <a:solidFill>
                <a:srgbClr val="9999FF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8678" name="Line 53"/>
          <p:cNvSpPr>
            <a:spLocks noChangeShapeType="1"/>
          </p:cNvSpPr>
          <p:nvPr/>
        </p:nvSpPr>
        <p:spPr bwMode="auto">
          <a:xfrm>
            <a:off x="2209800" y="2416175"/>
            <a:ext cx="0" cy="3708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679" name="Line 54"/>
          <p:cNvSpPr>
            <a:spLocks noChangeShapeType="1"/>
          </p:cNvSpPr>
          <p:nvPr/>
        </p:nvSpPr>
        <p:spPr bwMode="auto">
          <a:xfrm>
            <a:off x="2224088" y="6149975"/>
            <a:ext cx="41957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680" name="Rectangle 55"/>
          <p:cNvSpPr>
            <a:spLocks noChangeArrowheads="1"/>
          </p:cNvSpPr>
          <p:nvPr/>
        </p:nvSpPr>
        <p:spPr bwMode="auto">
          <a:xfrm>
            <a:off x="6527800" y="6003925"/>
            <a:ext cx="1081088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Food (F)</a:t>
            </a:r>
          </a:p>
        </p:txBody>
      </p:sp>
      <p:sp>
        <p:nvSpPr>
          <p:cNvPr id="28681" name="Rectangle 56"/>
          <p:cNvSpPr>
            <a:spLocks noChangeArrowheads="1"/>
          </p:cNvSpPr>
          <p:nvPr/>
        </p:nvSpPr>
        <p:spPr bwMode="auto">
          <a:xfrm>
            <a:off x="1746250" y="5318125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10</a:t>
            </a:r>
          </a:p>
        </p:txBody>
      </p:sp>
      <p:sp>
        <p:nvSpPr>
          <p:cNvPr id="28682" name="Rectangle 57"/>
          <p:cNvSpPr>
            <a:spLocks noChangeArrowheads="1"/>
          </p:cNvSpPr>
          <p:nvPr/>
        </p:nvSpPr>
        <p:spPr bwMode="auto">
          <a:xfrm>
            <a:off x="1746250" y="4600575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20</a:t>
            </a:r>
          </a:p>
        </p:txBody>
      </p:sp>
      <p:sp>
        <p:nvSpPr>
          <p:cNvPr id="28683" name="Rectangle 58"/>
          <p:cNvSpPr>
            <a:spLocks noChangeArrowheads="1"/>
          </p:cNvSpPr>
          <p:nvPr/>
        </p:nvSpPr>
        <p:spPr bwMode="auto">
          <a:xfrm>
            <a:off x="1746250" y="3846513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30</a:t>
            </a:r>
          </a:p>
        </p:txBody>
      </p:sp>
      <p:sp>
        <p:nvSpPr>
          <p:cNvPr id="28684" name="Rectangle 59"/>
          <p:cNvSpPr>
            <a:spLocks noChangeArrowheads="1"/>
          </p:cNvSpPr>
          <p:nvPr/>
        </p:nvSpPr>
        <p:spPr bwMode="auto">
          <a:xfrm>
            <a:off x="1746250" y="3071813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40</a:t>
            </a:r>
          </a:p>
        </p:txBody>
      </p:sp>
      <p:sp>
        <p:nvSpPr>
          <p:cNvPr id="28685" name="Rectangle 60"/>
          <p:cNvSpPr>
            <a:spLocks noChangeArrowheads="1"/>
          </p:cNvSpPr>
          <p:nvPr/>
        </p:nvSpPr>
        <p:spPr bwMode="auto">
          <a:xfrm>
            <a:off x="2814638" y="6103938"/>
            <a:ext cx="465137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10</a:t>
            </a:r>
          </a:p>
        </p:txBody>
      </p:sp>
      <p:sp>
        <p:nvSpPr>
          <p:cNvPr id="28686" name="Rectangle 61"/>
          <p:cNvSpPr>
            <a:spLocks noChangeArrowheads="1"/>
          </p:cNvSpPr>
          <p:nvPr/>
        </p:nvSpPr>
        <p:spPr bwMode="auto">
          <a:xfrm>
            <a:off x="3805238" y="6103938"/>
            <a:ext cx="465137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20</a:t>
            </a:r>
          </a:p>
        </p:txBody>
      </p:sp>
      <p:sp>
        <p:nvSpPr>
          <p:cNvPr id="28687" name="Rectangle 62"/>
          <p:cNvSpPr>
            <a:spLocks noChangeArrowheads="1"/>
          </p:cNvSpPr>
          <p:nvPr/>
        </p:nvSpPr>
        <p:spPr bwMode="auto">
          <a:xfrm>
            <a:off x="4795838" y="6103938"/>
            <a:ext cx="465137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30</a:t>
            </a:r>
          </a:p>
        </p:txBody>
      </p:sp>
      <p:sp>
        <p:nvSpPr>
          <p:cNvPr id="28688" name="Rectangle 63"/>
          <p:cNvSpPr>
            <a:spLocks noChangeArrowheads="1"/>
          </p:cNvSpPr>
          <p:nvPr/>
        </p:nvSpPr>
        <p:spPr bwMode="auto">
          <a:xfrm>
            <a:off x="5786438" y="6103938"/>
            <a:ext cx="465137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40</a:t>
            </a:r>
          </a:p>
        </p:txBody>
      </p:sp>
      <p:sp>
        <p:nvSpPr>
          <p:cNvPr id="28689" name="Rectangle 64"/>
          <p:cNvSpPr>
            <a:spLocks noChangeArrowheads="1"/>
          </p:cNvSpPr>
          <p:nvPr/>
        </p:nvSpPr>
        <p:spPr bwMode="auto">
          <a:xfrm>
            <a:off x="685800" y="1854200"/>
            <a:ext cx="18510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Clothing (C)</a:t>
            </a:r>
          </a:p>
        </p:txBody>
      </p:sp>
      <p:sp>
        <p:nvSpPr>
          <p:cNvPr id="28690" name="Rectangle 65"/>
          <p:cNvSpPr>
            <a:spLocks noChangeArrowheads="1"/>
          </p:cNvSpPr>
          <p:nvPr/>
        </p:nvSpPr>
        <p:spPr bwMode="auto">
          <a:xfrm>
            <a:off x="1746250" y="2317750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50</a:t>
            </a:r>
          </a:p>
        </p:txBody>
      </p:sp>
      <p:grpSp>
        <p:nvGrpSpPr>
          <p:cNvPr id="3" name="Group 72"/>
          <p:cNvGrpSpPr>
            <a:grpSpLocks/>
          </p:cNvGrpSpPr>
          <p:nvPr/>
        </p:nvGrpSpPr>
        <p:grpSpPr bwMode="auto">
          <a:xfrm>
            <a:off x="2965450" y="1857375"/>
            <a:ext cx="4064000" cy="3352800"/>
            <a:chOff x="1868" y="1170"/>
            <a:chExt cx="2560" cy="2112"/>
          </a:xfrm>
        </p:grpSpPr>
        <p:sp>
          <p:nvSpPr>
            <p:cNvPr id="28705" name="Freeform 48"/>
            <p:cNvSpPr>
              <a:spLocks/>
            </p:cNvSpPr>
            <p:nvPr/>
          </p:nvSpPr>
          <p:spPr bwMode="auto">
            <a:xfrm>
              <a:off x="1868" y="1170"/>
              <a:ext cx="2176" cy="1890"/>
            </a:xfrm>
            <a:custGeom>
              <a:avLst/>
              <a:gdLst>
                <a:gd name="T0" fmla="*/ 4 w 2176"/>
                <a:gd name="T1" fmla="*/ 0 h 1890"/>
                <a:gd name="T2" fmla="*/ 28 w 2176"/>
                <a:gd name="T3" fmla="*/ 372 h 1890"/>
                <a:gd name="T4" fmla="*/ 172 w 2176"/>
                <a:gd name="T5" fmla="*/ 936 h 1890"/>
                <a:gd name="T6" fmla="*/ 628 w 2176"/>
                <a:gd name="T7" fmla="*/ 1368 h 1890"/>
                <a:gd name="T8" fmla="*/ 1264 w 2176"/>
                <a:gd name="T9" fmla="*/ 1680 h 1890"/>
                <a:gd name="T10" fmla="*/ 1888 w 2176"/>
                <a:gd name="T11" fmla="*/ 1824 h 1890"/>
                <a:gd name="T12" fmla="*/ 2176 w 2176"/>
                <a:gd name="T13" fmla="*/ 1872 h 18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76"/>
                <a:gd name="T22" fmla="*/ 0 h 1890"/>
                <a:gd name="T23" fmla="*/ 2176 w 2176"/>
                <a:gd name="T24" fmla="*/ 1890 h 18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76" h="1890">
                  <a:moveTo>
                    <a:pt x="4" y="0"/>
                  </a:moveTo>
                  <a:cubicBezTo>
                    <a:pt x="8" y="62"/>
                    <a:pt x="0" y="216"/>
                    <a:pt x="28" y="372"/>
                  </a:cubicBezTo>
                  <a:cubicBezTo>
                    <a:pt x="56" y="528"/>
                    <a:pt x="72" y="770"/>
                    <a:pt x="172" y="936"/>
                  </a:cubicBezTo>
                  <a:cubicBezTo>
                    <a:pt x="272" y="1102"/>
                    <a:pt x="446" y="1244"/>
                    <a:pt x="628" y="1368"/>
                  </a:cubicBezTo>
                  <a:cubicBezTo>
                    <a:pt x="810" y="1492"/>
                    <a:pt x="1054" y="1604"/>
                    <a:pt x="1264" y="1680"/>
                  </a:cubicBezTo>
                  <a:cubicBezTo>
                    <a:pt x="1474" y="1756"/>
                    <a:pt x="1736" y="1792"/>
                    <a:pt x="1888" y="1824"/>
                  </a:cubicBezTo>
                  <a:cubicBezTo>
                    <a:pt x="2040" y="1856"/>
                    <a:pt x="2161" y="1890"/>
                    <a:pt x="2176" y="1872"/>
                  </a:cubicBezTo>
                </a:path>
              </a:pathLst>
            </a:custGeom>
            <a:noFill/>
            <a:ln w="5715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28706" name="Text Box 69"/>
            <p:cNvSpPr txBox="1">
              <a:spLocks noChangeArrowheads="1"/>
            </p:cNvSpPr>
            <p:nvPr/>
          </p:nvSpPr>
          <p:spPr bwMode="auto">
            <a:xfrm>
              <a:off x="4092" y="2994"/>
              <a:ext cx="33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sz="2400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400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</p:grpSp>
      <p:grpSp>
        <p:nvGrpSpPr>
          <p:cNvPr id="28692" name="Group 71"/>
          <p:cNvGrpSpPr>
            <a:grpSpLocks/>
          </p:cNvGrpSpPr>
          <p:nvPr/>
        </p:nvGrpSpPr>
        <p:grpSpPr bwMode="auto">
          <a:xfrm>
            <a:off x="2587625" y="2271713"/>
            <a:ext cx="3711575" cy="2908300"/>
            <a:chOff x="1630" y="1431"/>
            <a:chExt cx="2338" cy="1832"/>
          </a:xfrm>
        </p:grpSpPr>
        <p:sp>
          <p:nvSpPr>
            <p:cNvPr id="28693" name="Oval 20"/>
            <p:cNvSpPr>
              <a:spLocks noChangeArrowheads="1"/>
            </p:cNvSpPr>
            <p:nvPr/>
          </p:nvSpPr>
          <p:spPr bwMode="auto">
            <a:xfrm>
              <a:off x="1873" y="297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94" name="Oval 21"/>
            <p:cNvSpPr>
              <a:spLocks noChangeArrowheads="1"/>
            </p:cNvSpPr>
            <p:nvPr/>
          </p:nvSpPr>
          <p:spPr bwMode="auto">
            <a:xfrm>
              <a:off x="1837" y="203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95" name="Oval 22"/>
            <p:cNvSpPr>
              <a:spLocks noChangeArrowheads="1"/>
            </p:cNvSpPr>
            <p:nvPr/>
          </p:nvSpPr>
          <p:spPr bwMode="auto">
            <a:xfrm>
              <a:off x="1873" y="153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96" name="Oval 23"/>
            <p:cNvSpPr>
              <a:spLocks noChangeArrowheads="1"/>
            </p:cNvSpPr>
            <p:nvPr/>
          </p:nvSpPr>
          <p:spPr bwMode="auto">
            <a:xfrm>
              <a:off x="2449" y="249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97" name="Oval 24"/>
            <p:cNvSpPr>
              <a:spLocks noChangeArrowheads="1"/>
            </p:cNvSpPr>
            <p:nvPr/>
          </p:nvSpPr>
          <p:spPr bwMode="auto">
            <a:xfrm>
              <a:off x="3073" y="201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98" name="Oval 25"/>
            <p:cNvSpPr>
              <a:spLocks noChangeArrowheads="1"/>
            </p:cNvSpPr>
            <p:nvPr/>
          </p:nvSpPr>
          <p:spPr bwMode="auto">
            <a:xfrm>
              <a:off x="3697" y="2943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699" name="Rectangle 26"/>
            <p:cNvSpPr>
              <a:spLocks noChangeArrowheads="1"/>
            </p:cNvSpPr>
            <p:nvPr/>
          </p:nvSpPr>
          <p:spPr bwMode="auto">
            <a:xfrm>
              <a:off x="1966" y="3015"/>
              <a:ext cx="248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G</a:t>
              </a:r>
            </a:p>
          </p:txBody>
        </p:sp>
        <p:sp>
          <p:nvSpPr>
            <p:cNvPr id="28700" name="Rectangle 27"/>
            <p:cNvSpPr>
              <a:spLocks noChangeArrowheads="1"/>
            </p:cNvSpPr>
            <p:nvPr/>
          </p:nvSpPr>
          <p:spPr bwMode="auto">
            <a:xfrm>
              <a:off x="3742" y="2757"/>
              <a:ext cx="226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D</a:t>
              </a:r>
            </a:p>
          </p:txBody>
        </p:sp>
        <p:sp>
          <p:nvSpPr>
            <p:cNvPr id="28701" name="Rectangle 28"/>
            <p:cNvSpPr>
              <a:spLocks noChangeArrowheads="1"/>
            </p:cNvSpPr>
            <p:nvPr/>
          </p:nvSpPr>
          <p:spPr bwMode="auto">
            <a:xfrm>
              <a:off x="2494" y="2295"/>
              <a:ext cx="23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  <p:sp>
          <p:nvSpPr>
            <p:cNvPr id="28702" name="Rectangle 29"/>
            <p:cNvSpPr>
              <a:spLocks noChangeArrowheads="1"/>
            </p:cNvSpPr>
            <p:nvPr/>
          </p:nvSpPr>
          <p:spPr bwMode="auto">
            <a:xfrm>
              <a:off x="3166" y="1911"/>
              <a:ext cx="19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E</a:t>
              </a:r>
            </a:p>
          </p:txBody>
        </p:sp>
        <p:sp>
          <p:nvSpPr>
            <p:cNvPr id="28703" name="Rectangle 30"/>
            <p:cNvSpPr>
              <a:spLocks noChangeArrowheads="1"/>
            </p:cNvSpPr>
            <p:nvPr/>
          </p:nvSpPr>
          <p:spPr bwMode="auto">
            <a:xfrm>
              <a:off x="1630" y="1767"/>
              <a:ext cx="22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H</a:t>
              </a:r>
            </a:p>
          </p:txBody>
        </p:sp>
        <p:sp>
          <p:nvSpPr>
            <p:cNvPr id="28704" name="Rectangle 31"/>
            <p:cNvSpPr>
              <a:spLocks noChangeArrowheads="1"/>
            </p:cNvSpPr>
            <p:nvPr/>
          </p:nvSpPr>
          <p:spPr bwMode="auto">
            <a:xfrm>
              <a:off x="1966" y="1431"/>
              <a:ext cx="20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88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title"/>
          </p:nvPr>
        </p:nvSpPr>
        <p:spPr>
          <a:xfrm>
            <a:off x="288925" y="228600"/>
            <a:ext cx="7940675" cy="838200"/>
          </a:xfrm>
        </p:spPr>
        <p:txBody>
          <a:bodyPr/>
          <a:lstStyle/>
          <a:p>
            <a:pPr eaLnBrk="1" hangingPunct="1"/>
            <a:r>
              <a:rPr lang="en-US" sz="4000">
                <a:latin typeface="Angsana New" pitchFamily="8" charset="0"/>
                <a:ea typeface="ＭＳ Ｐゴシック" pitchFamily="8" charset="-128"/>
              </a:rPr>
              <a:t>Indifference curves are the contour on the utility hill</a:t>
            </a:r>
          </a:p>
        </p:txBody>
      </p:sp>
      <p:sp>
        <p:nvSpPr>
          <p:cNvPr id="30723" name="Slide Number Placeholder 6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C9032DE-55CA-8C45-B536-2D012121D215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5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7086600" y="6643688"/>
            <a:ext cx="17430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800">
                <a:solidFill>
                  <a:schemeClr val="bg1"/>
                </a:solidFill>
                <a:latin typeface="Arial" pitchFamily="8" charset="0"/>
              </a:rPr>
              <a:t>Copyright©2004  South-Western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219200" y="1449388"/>
            <a:ext cx="6781800" cy="45704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 flipV="1">
            <a:off x="2870200" y="5510213"/>
            <a:ext cx="4706938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>
            <a:off x="1468438" y="3038475"/>
            <a:ext cx="1401762" cy="24717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867150" y="2713038"/>
            <a:ext cx="2582863" cy="881062"/>
            <a:chOff x="2188" y="1709"/>
            <a:chExt cx="1627" cy="555"/>
          </a:xfrm>
        </p:grpSpPr>
        <p:sp>
          <p:nvSpPr>
            <p:cNvPr id="30782" name="Freeform 9"/>
            <p:cNvSpPr>
              <a:spLocks/>
            </p:cNvSpPr>
            <p:nvPr/>
          </p:nvSpPr>
          <p:spPr bwMode="auto">
            <a:xfrm>
              <a:off x="2208" y="1709"/>
              <a:ext cx="1607" cy="555"/>
            </a:xfrm>
            <a:custGeom>
              <a:avLst/>
              <a:gdLst>
                <a:gd name="T0" fmla="*/ 0 w 1584"/>
                <a:gd name="T1" fmla="*/ 0 h 720"/>
                <a:gd name="T2" fmla="*/ 868 w 1584"/>
                <a:gd name="T3" fmla="*/ 19 h 720"/>
                <a:gd name="T4" fmla="*/ 1910 w 1584"/>
                <a:gd name="T5" fmla="*/ 25 h 720"/>
                <a:gd name="T6" fmla="*/ 0 60000 65536"/>
                <a:gd name="T7" fmla="*/ 0 60000 65536"/>
                <a:gd name="T8" fmla="*/ 0 60000 65536"/>
                <a:gd name="T9" fmla="*/ 0 w 1584"/>
                <a:gd name="T10" fmla="*/ 0 h 720"/>
                <a:gd name="T11" fmla="*/ 1584 w 1584"/>
                <a:gd name="T12" fmla="*/ 720 h 7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4" h="720">
                  <a:moveTo>
                    <a:pt x="0" y="0"/>
                  </a:moveTo>
                  <a:cubicBezTo>
                    <a:pt x="228" y="228"/>
                    <a:pt x="456" y="456"/>
                    <a:pt x="720" y="576"/>
                  </a:cubicBezTo>
                  <a:cubicBezTo>
                    <a:pt x="984" y="696"/>
                    <a:pt x="1392" y="696"/>
                    <a:pt x="1584" y="72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83" name="Line 10"/>
            <p:cNvSpPr>
              <a:spLocks noChangeShapeType="1"/>
            </p:cNvSpPr>
            <p:nvPr/>
          </p:nvSpPr>
          <p:spPr bwMode="auto">
            <a:xfrm>
              <a:off x="2188" y="1709"/>
              <a:ext cx="114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84" name="Line 11"/>
            <p:cNvSpPr>
              <a:spLocks noChangeShapeType="1"/>
            </p:cNvSpPr>
            <p:nvPr/>
          </p:nvSpPr>
          <p:spPr bwMode="auto">
            <a:xfrm>
              <a:off x="3314" y="1709"/>
              <a:ext cx="466" cy="53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0729" name="Text Box 12"/>
          <p:cNvSpPr txBox="1">
            <a:spLocks noChangeArrowheads="1"/>
          </p:cNvSpPr>
          <p:nvPr/>
        </p:nvSpPr>
        <p:spPr bwMode="auto">
          <a:xfrm>
            <a:off x="7696200" y="5245100"/>
            <a:ext cx="685800" cy="5048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</a:bodyPr>
          <a:lstStyle/>
          <a:p>
            <a:r>
              <a:rPr lang="en-US" sz="2000" b="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rPr>
              <a:t>F</a:t>
            </a:r>
          </a:p>
        </p:txBody>
      </p:sp>
      <p:sp>
        <p:nvSpPr>
          <p:cNvPr id="30730" name="Text Box 13"/>
          <p:cNvSpPr txBox="1">
            <a:spLocks noChangeArrowheads="1"/>
          </p:cNvSpPr>
          <p:nvPr/>
        </p:nvSpPr>
        <p:spPr bwMode="auto">
          <a:xfrm>
            <a:off x="1295400" y="2476500"/>
            <a:ext cx="682625" cy="5064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</a:bodyPr>
          <a:lstStyle/>
          <a:p>
            <a:r>
              <a:rPr lang="en-US" sz="2000" b="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rPr>
              <a:t>C</a:t>
            </a:r>
          </a:p>
        </p:txBody>
      </p:sp>
      <p:sp>
        <p:nvSpPr>
          <p:cNvPr id="30731" name="Text Box 14"/>
          <p:cNvSpPr txBox="1">
            <a:spLocks noChangeArrowheads="1"/>
          </p:cNvSpPr>
          <p:nvPr/>
        </p:nvSpPr>
        <p:spPr bwMode="auto">
          <a:xfrm>
            <a:off x="2727325" y="1601788"/>
            <a:ext cx="687388" cy="5064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</a:bodyPr>
          <a:lstStyle/>
          <a:p>
            <a:r>
              <a:rPr lang="en-US" sz="2000" b="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rPr>
              <a:t>TU</a:t>
            </a:r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1708150" y="1752600"/>
            <a:ext cx="5530850" cy="3760788"/>
            <a:chOff x="1076" y="1104"/>
            <a:chExt cx="3484" cy="2369"/>
          </a:xfrm>
        </p:grpSpPr>
        <p:sp>
          <p:nvSpPr>
            <p:cNvPr id="30771" name="Line 16"/>
            <p:cNvSpPr>
              <a:spLocks noChangeShapeType="1"/>
            </p:cNvSpPr>
            <p:nvPr/>
          </p:nvSpPr>
          <p:spPr bwMode="auto">
            <a:xfrm>
              <a:off x="3551" y="1127"/>
              <a:ext cx="0" cy="102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72" name="Line 17"/>
            <p:cNvSpPr>
              <a:spLocks noChangeShapeType="1"/>
            </p:cNvSpPr>
            <p:nvPr/>
          </p:nvSpPr>
          <p:spPr bwMode="auto">
            <a:xfrm>
              <a:off x="3562" y="2166"/>
              <a:ext cx="958" cy="128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73" name="Line 18"/>
            <p:cNvSpPr>
              <a:spLocks noChangeShapeType="1"/>
            </p:cNvSpPr>
            <p:nvPr/>
          </p:nvSpPr>
          <p:spPr bwMode="auto">
            <a:xfrm>
              <a:off x="1082" y="2157"/>
              <a:ext cx="2448" cy="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30774" name="Group 19"/>
            <p:cNvGrpSpPr>
              <a:grpSpLocks/>
            </p:cNvGrpSpPr>
            <p:nvPr/>
          </p:nvGrpSpPr>
          <p:grpSpPr bwMode="auto">
            <a:xfrm>
              <a:off x="1076" y="1110"/>
              <a:ext cx="3484" cy="2363"/>
              <a:chOff x="817" y="1110"/>
              <a:chExt cx="3484" cy="2363"/>
            </a:xfrm>
          </p:grpSpPr>
          <p:sp>
            <p:nvSpPr>
              <p:cNvPr id="30776" name="Freeform 20"/>
              <p:cNvSpPr>
                <a:spLocks/>
              </p:cNvSpPr>
              <p:nvPr/>
            </p:nvSpPr>
            <p:spPr bwMode="auto">
              <a:xfrm>
                <a:off x="2188" y="1120"/>
                <a:ext cx="1121" cy="589"/>
              </a:xfrm>
              <a:custGeom>
                <a:avLst/>
                <a:gdLst>
                  <a:gd name="T0" fmla="*/ 0 w 1728"/>
                  <a:gd name="T1" fmla="*/ 5 h 864"/>
                  <a:gd name="T2" fmla="*/ 3 w 1728"/>
                  <a:gd name="T3" fmla="*/ 1 h 864"/>
                  <a:gd name="T4" fmla="*/ 6 w 1728"/>
                  <a:gd name="T5" fmla="*/ 0 h 864"/>
                  <a:gd name="T6" fmla="*/ 0 60000 65536"/>
                  <a:gd name="T7" fmla="*/ 0 60000 65536"/>
                  <a:gd name="T8" fmla="*/ 0 60000 65536"/>
                  <a:gd name="T9" fmla="*/ 0 w 1728"/>
                  <a:gd name="T10" fmla="*/ 0 h 864"/>
                  <a:gd name="T11" fmla="*/ 1728 w 1728"/>
                  <a:gd name="T12" fmla="*/ 864 h 86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728" h="864">
                    <a:moveTo>
                      <a:pt x="0" y="864"/>
                    </a:moveTo>
                    <a:cubicBezTo>
                      <a:pt x="216" y="576"/>
                      <a:pt x="432" y="288"/>
                      <a:pt x="720" y="144"/>
                    </a:cubicBezTo>
                    <a:cubicBezTo>
                      <a:pt x="1008" y="0"/>
                      <a:pt x="1560" y="0"/>
                      <a:pt x="1728" y="0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77" name="Freeform 21"/>
              <p:cNvSpPr>
                <a:spLocks/>
              </p:cNvSpPr>
              <p:nvPr/>
            </p:nvSpPr>
            <p:spPr bwMode="auto">
              <a:xfrm>
                <a:off x="817" y="2030"/>
                <a:ext cx="459" cy="131"/>
              </a:xfrm>
              <a:custGeom>
                <a:avLst/>
                <a:gdLst>
                  <a:gd name="T0" fmla="*/ 3 w 707"/>
                  <a:gd name="T1" fmla="*/ 40588 h 72"/>
                  <a:gd name="T2" fmla="*/ 2 w 707"/>
                  <a:gd name="T3" fmla="*/ 40588 h 72"/>
                  <a:gd name="T4" fmla="*/ 0 w 707"/>
                  <a:gd name="T5" fmla="*/ 172216 h 72"/>
                  <a:gd name="T6" fmla="*/ 0 60000 65536"/>
                  <a:gd name="T7" fmla="*/ 0 60000 65536"/>
                  <a:gd name="T8" fmla="*/ 0 60000 65536"/>
                  <a:gd name="T9" fmla="*/ 0 w 707"/>
                  <a:gd name="T10" fmla="*/ 0 h 72"/>
                  <a:gd name="T11" fmla="*/ 707 w 707"/>
                  <a:gd name="T12" fmla="*/ 72 h 7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07" h="72">
                    <a:moveTo>
                      <a:pt x="707" y="17"/>
                    </a:moveTo>
                    <a:cubicBezTo>
                      <a:pt x="622" y="12"/>
                      <a:pt x="537" y="8"/>
                      <a:pt x="419" y="17"/>
                    </a:cubicBezTo>
                    <a:cubicBezTo>
                      <a:pt x="301" y="26"/>
                      <a:pt x="0" y="0"/>
                      <a:pt x="0" y="72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78" name="Freeform 22"/>
              <p:cNvSpPr>
                <a:spLocks/>
              </p:cNvSpPr>
              <p:nvPr/>
            </p:nvSpPr>
            <p:spPr bwMode="auto">
              <a:xfrm>
                <a:off x="3312" y="1110"/>
                <a:ext cx="481" cy="1154"/>
              </a:xfrm>
              <a:custGeom>
                <a:avLst/>
                <a:gdLst>
                  <a:gd name="T0" fmla="*/ 0 w 506"/>
                  <a:gd name="T1" fmla="*/ 0 h 1685"/>
                  <a:gd name="T2" fmla="*/ 189 w 506"/>
                  <a:gd name="T3" fmla="*/ 3 h 1685"/>
                  <a:gd name="T4" fmla="*/ 262 w 506"/>
                  <a:gd name="T5" fmla="*/ 12 h 1685"/>
                  <a:gd name="T6" fmla="*/ 0 60000 65536"/>
                  <a:gd name="T7" fmla="*/ 0 60000 65536"/>
                  <a:gd name="T8" fmla="*/ 0 60000 65536"/>
                  <a:gd name="T9" fmla="*/ 0 w 506"/>
                  <a:gd name="T10" fmla="*/ 0 h 1685"/>
                  <a:gd name="T11" fmla="*/ 506 w 506"/>
                  <a:gd name="T12" fmla="*/ 1685 h 168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06" h="1685">
                    <a:moveTo>
                      <a:pt x="0" y="0"/>
                    </a:moveTo>
                    <a:cubicBezTo>
                      <a:pt x="140" y="124"/>
                      <a:pt x="280" y="249"/>
                      <a:pt x="364" y="530"/>
                    </a:cubicBezTo>
                    <a:cubicBezTo>
                      <a:pt x="448" y="811"/>
                      <a:pt x="471" y="1486"/>
                      <a:pt x="506" y="1685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79" name="Freeform 23"/>
              <p:cNvSpPr>
                <a:spLocks/>
              </p:cNvSpPr>
              <p:nvPr/>
            </p:nvSpPr>
            <p:spPr bwMode="auto">
              <a:xfrm>
                <a:off x="3808" y="2273"/>
                <a:ext cx="107" cy="260"/>
              </a:xfrm>
              <a:custGeom>
                <a:avLst/>
                <a:gdLst>
                  <a:gd name="T0" fmla="*/ 0 w 706"/>
                  <a:gd name="T1" fmla="*/ 0 h 1587"/>
                  <a:gd name="T2" fmla="*/ 0 w 706"/>
                  <a:gd name="T3" fmla="*/ 0 h 1587"/>
                  <a:gd name="T4" fmla="*/ 0 w 706"/>
                  <a:gd name="T5" fmla="*/ 0 h 1587"/>
                  <a:gd name="T6" fmla="*/ 0 60000 65536"/>
                  <a:gd name="T7" fmla="*/ 0 60000 65536"/>
                  <a:gd name="T8" fmla="*/ 0 60000 65536"/>
                  <a:gd name="T9" fmla="*/ 0 w 706"/>
                  <a:gd name="T10" fmla="*/ 0 h 1587"/>
                  <a:gd name="T11" fmla="*/ 706 w 706"/>
                  <a:gd name="T12" fmla="*/ 1587 h 158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06" h="1587">
                    <a:moveTo>
                      <a:pt x="0" y="0"/>
                    </a:moveTo>
                    <a:cubicBezTo>
                      <a:pt x="56" y="242"/>
                      <a:pt x="113" y="484"/>
                      <a:pt x="231" y="748"/>
                    </a:cubicBezTo>
                    <a:cubicBezTo>
                      <a:pt x="349" y="1012"/>
                      <a:pt x="527" y="1299"/>
                      <a:pt x="706" y="1587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80" name="Freeform 24"/>
              <p:cNvSpPr>
                <a:spLocks/>
              </p:cNvSpPr>
              <p:nvPr/>
            </p:nvSpPr>
            <p:spPr bwMode="auto">
              <a:xfrm>
                <a:off x="3913" y="2533"/>
                <a:ext cx="388" cy="940"/>
              </a:xfrm>
              <a:custGeom>
                <a:avLst/>
                <a:gdLst>
                  <a:gd name="T0" fmla="*/ 0 w 510"/>
                  <a:gd name="T1" fmla="*/ 0 h 1298"/>
                  <a:gd name="T2" fmla="*/ 6 w 510"/>
                  <a:gd name="T3" fmla="*/ 7 h 1298"/>
                  <a:gd name="T4" fmla="*/ 11 w 510"/>
                  <a:gd name="T5" fmla="*/ 14 h 1298"/>
                  <a:gd name="T6" fmla="*/ 14 w 510"/>
                  <a:gd name="T7" fmla="*/ 20 h 129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0"/>
                  <a:gd name="T13" fmla="*/ 0 h 1298"/>
                  <a:gd name="T14" fmla="*/ 510 w 510"/>
                  <a:gd name="T15" fmla="*/ 1298 h 129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0" h="1298">
                    <a:moveTo>
                      <a:pt x="0" y="0"/>
                    </a:moveTo>
                    <a:cubicBezTo>
                      <a:pt x="70" y="116"/>
                      <a:pt x="141" y="232"/>
                      <a:pt x="203" y="383"/>
                    </a:cubicBezTo>
                    <a:cubicBezTo>
                      <a:pt x="265" y="534"/>
                      <a:pt x="324" y="755"/>
                      <a:pt x="375" y="908"/>
                    </a:cubicBezTo>
                    <a:cubicBezTo>
                      <a:pt x="426" y="1061"/>
                      <a:pt x="468" y="1179"/>
                      <a:pt x="510" y="1298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81" name="Freeform 25"/>
              <p:cNvSpPr>
                <a:spLocks/>
              </p:cNvSpPr>
              <p:nvPr/>
            </p:nvSpPr>
            <p:spPr bwMode="auto">
              <a:xfrm>
                <a:off x="1255" y="1709"/>
                <a:ext cx="933" cy="341"/>
              </a:xfrm>
              <a:custGeom>
                <a:avLst/>
                <a:gdLst>
                  <a:gd name="T0" fmla="*/ 5 w 1440"/>
                  <a:gd name="T1" fmla="*/ 0 h 576"/>
                  <a:gd name="T2" fmla="*/ 3 w 1440"/>
                  <a:gd name="T3" fmla="*/ 1 h 576"/>
                  <a:gd name="T4" fmla="*/ 0 w 1440"/>
                  <a:gd name="T5" fmla="*/ 1 h 576"/>
                  <a:gd name="T6" fmla="*/ 0 60000 65536"/>
                  <a:gd name="T7" fmla="*/ 0 60000 65536"/>
                  <a:gd name="T8" fmla="*/ 0 60000 65536"/>
                  <a:gd name="T9" fmla="*/ 0 w 1440"/>
                  <a:gd name="T10" fmla="*/ 0 h 576"/>
                  <a:gd name="T11" fmla="*/ 1440 w 1440"/>
                  <a:gd name="T12" fmla="*/ 576 h 57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40" h="576">
                    <a:moveTo>
                      <a:pt x="1440" y="0"/>
                    </a:moveTo>
                    <a:cubicBezTo>
                      <a:pt x="1272" y="168"/>
                      <a:pt x="1104" y="336"/>
                      <a:pt x="864" y="432"/>
                    </a:cubicBezTo>
                    <a:cubicBezTo>
                      <a:pt x="624" y="528"/>
                      <a:pt x="168" y="552"/>
                      <a:pt x="0" y="576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0775" name="Freeform 26"/>
            <p:cNvSpPr>
              <a:spLocks/>
            </p:cNvSpPr>
            <p:nvPr/>
          </p:nvSpPr>
          <p:spPr bwMode="auto">
            <a:xfrm>
              <a:off x="1824" y="1104"/>
              <a:ext cx="1728" cy="2352"/>
            </a:xfrm>
            <a:custGeom>
              <a:avLst/>
              <a:gdLst>
                <a:gd name="T0" fmla="*/ 0 w 1728"/>
                <a:gd name="T1" fmla="*/ 2352 h 2352"/>
                <a:gd name="T2" fmla="*/ 672 w 1728"/>
                <a:gd name="T3" fmla="*/ 2016 h 2352"/>
                <a:gd name="T4" fmla="*/ 1200 w 1728"/>
                <a:gd name="T5" fmla="*/ 1344 h 2352"/>
                <a:gd name="T6" fmla="*/ 1488 w 1728"/>
                <a:gd name="T7" fmla="*/ 336 h 2352"/>
                <a:gd name="T8" fmla="*/ 1728 w 1728"/>
                <a:gd name="T9" fmla="*/ 0 h 23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28"/>
                <a:gd name="T16" fmla="*/ 0 h 2352"/>
                <a:gd name="T17" fmla="*/ 1728 w 1728"/>
                <a:gd name="T18" fmla="*/ 2352 h 23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28" h="2352">
                  <a:moveTo>
                    <a:pt x="0" y="2352"/>
                  </a:moveTo>
                  <a:cubicBezTo>
                    <a:pt x="236" y="2268"/>
                    <a:pt x="472" y="2184"/>
                    <a:pt x="672" y="2016"/>
                  </a:cubicBezTo>
                  <a:cubicBezTo>
                    <a:pt x="872" y="1848"/>
                    <a:pt x="1064" y="1624"/>
                    <a:pt x="1200" y="1344"/>
                  </a:cubicBezTo>
                  <a:cubicBezTo>
                    <a:pt x="1336" y="1064"/>
                    <a:pt x="1400" y="560"/>
                    <a:pt x="1488" y="336"/>
                  </a:cubicBezTo>
                  <a:cubicBezTo>
                    <a:pt x="1576" y="112"/>
                    <a:pt x="1652" y="56"/>
                    <a:pt x="1728" y="0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3878263" y="2730500"/>
            <a:ext cx="3208337" cy="2832100"/>
            <a:chOff x="2443" y="1720"/>
            <a:chExt cx="2021" cy="1784"/>
          </a:xfrm>
        </p:grpSpPr>
        <p:sp>
          <p:nvSpPr>
            <p:cNvPr id="30767" name="Line 28"/>
            <p:cNvSpPr>
              <a:spLocks noChangeShapeType="1"/>
            </p:cNvSpPr>
            <p:nvPr/>
          </p:nvSpPr>
          <p:spPr bwMode="auto">
            <a:xfrm>
              <a:off x="2443" y="1720"/>
              <a:ext cx="11" cy="1032"/>
            </a:xfrm>
            <a:prstGeom prst="line">
              <a:avLst/>
            </a:prstGeom>
            <a:noFill/>
            <a:ln w="38100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8" name="Line 29"/>
            <p:cNvSpPr>
              <a:spLocks noChangeShapeType="1"/>
            </p:cNvSpPr>
            <p:nvPr/>
          </p:nvSpPr>
          <p:spPr bwMode="auto">
            <a:xfrm flipH="1">
              <a:off x="4033" y="2260"/>
              <a:ext cx="2" cy="1001"/>
            </a:xfrm>
            <a:prstGeom prst="line">
              <a:avLst/>
            </a:prstGeom>
            <a:noFill/>
            <a:ln w="38100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9" name="Freeform 30"/>
            <p:cNvSpPr>
              <a:spLocks/>
            </p:cNvSpPr>
            <p:nvPr/>
          </p:nvSpPr>
          <p:spPr bwMode="auto">
            <a:xfrm>
              <a:off x="2461" y="2740"/>
              <a:ext cx="1593" cy="523"/>
            </a:xfrm>
            <a:custGeom>
              <a:avLst/>
              <a:gdLst>
                <a:gd name="T0" fmla="*/ 0 w 1584"/>
                <a:gd name="T1" fmla="*/ 0 h 720"/>
                <a:gd name="T2" fmla="*/ 772 w 1584"/>
                <a:gd name="T3" fmla="*/ 9 h 720"/>
                <a:gd name="T4" fmla="*/ 1704 w 1584"/>
                <a:gd name="T5" fmla="*/ 11 h 720"/>
                <a:gd name="T6" fmla="*/ 0 60000 65536"/>
                <a:gd name="T7" fmla="*/ 0 60000 65536"/>
                <a:gd name="T8" fmla="*/ 0 60000 65536"/>
                <a:gd name="T9" fmla="*/ 0 w 1584"/>
                <a:gd name="T10" fmla="*/ 0 h 720"/>
                <a:gd name="T11" fmla="*/ 1584 w 1584"/>
                <a:gd name="T12" fmla="*/ 720 h 7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4" h="720">
                  <a:moveTo>
                    <a:pt x="0" y="0"/>
                  </a:moveTo>
                  <a:cubicBezTo>
                    <a:pt x="228" y="228"/>
                    <a:pt x="456" y="456"/>
                    <a:pt x="720" y="576"/>
                  </a:cubicBezTo>
                  <a:cubicBezTo>
                    <a:pt x="984" y="696"/>
                    <a:pt x="1392" y="696"/>
                    <a:pt x="1584" y="72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70" name="Text Box 31"/>
            <p:cNvSpPr txBox="1">
              <a:spLocks noChangeArrowheads="1"/>
            </p:cNvSpPr>
            <p:nvPr/>
          </p:nvSpPr>
          <p:spPr bwMode="auto">
            <a:xfrm>
              <a:off x="4031" y="3185"/>
              <a:ext cx="433" cy="319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45720" rIns="45720">
              <a:prstTxWarp prst="textNoShape">
                <a:avLst/>
              </a:prstTxWarp>
            </a:bodyPr>
            <a:lstStyle/>
            <a:p>
              <a:r>
                <a:rPr lang="en-US" sz="2000" b="0">
                  <a:solidFill>
                    <a:schemeClr val="tx1"/>
                  </a:solidFill>
                  <a:latin typeface="Century Gothic" pitchFamily="8" charset="0"/>
                  <a:ea typeface="Cordia New" pitchFamily="8" charset="0"/>
                  <a:cs typeface="Cordia New" pitchFamily="8" charset="0"/>
                </a:rPr>
                <a:t>U</a:t>
              </a:r>
              <a:r>
                <a:rPr lang="en-US" sz="2000" b="0" baseline="-25000">
                  <a:solidFill>
                    <a:schemeClr val="tx1"/>
                  </a:solidFill>
                  <a:latin typeface="Century Gothic" pitchFamily="8" charset="0"/>
                  <a:ea typeface="Cordia New" pitchFamily="8" charset="0"/>
                  <a:cs typeface="Cordia New" pitchFamily="8" charset="0"/>
                </a:rPr>
                <a:t>1</a:t>
              </a:r>
              <a:endParaRPr lang="en-US" sz="2000" b="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endParaRPr>
            </a:p>
          </p:txBody>
        </p:sp>
      </p:grp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2514600" y="2700338"/>
            <a:ext cx="4478338" cy="2241550"/>
            <a:chOff x="1584" y="1701"/>
            <a:chExt cx="2821" cy="1412"/>
          </a:xfrm>
        </p:grpSpPr>
        <p:grpSp>
          <p:nvGrpSpPr>
            <p:cNvPr id="30759" name="Group 33"/>
            <p:cNvGrpSpPr>
              <a:grpSpLocks/>
            </p:cNvGrpSpPr>
            <p:nvPr/>
          </p:nvGrpSpPr>
          <p:grpSpPr bwMode="auto">
            <a:xfrm>
              <a:off x="1584" y="2064"/>
              <a:ext cx="2821" cy="1049"/>
              <a:chOff x="2188" y="1709"/>
              <a:chExt cx="1627" cy="555"/>
            </a:xfrm>
          </p:grpSpPr>
          <p:sp>
            <p:nvSpPr>
              <p:cNvPr id="30764" name="Freeform 34"/>
              <p:cNvSpPr>
                <a:spLocks/>
              </p:cNvSpPr>
              <p:nvPr/>
            </p:nvSpPr>
            <p:spPr bwMode="auto">
              <a:xfrm>
                <a:off x="2208" y="1709"/>
                <a:ext cx="1607" cy="555"/>
              </a:xfrm>
              <a:custGeom>
                <a:avLst/>
                <a:gdLst>
                  <a:gd name="T0" fmla="*/ 0 w 1584"/>
                  <a:gd name="T1" fmla="*/ 0 h 720"/>
                  <a:gd name="T2" fmla="*/ 868 w 1584"/>
                  <a:gd name="T3" fmla="*/ 19 h 720"/>
                  <a:gd name="T4" fmla="*/ 1910 w 1584"/>
                  <a:gd name="T5" fmla="*/ 25 h 720"/>
                  <a:gd name="T6" fmla="*/ 0 60000 65536"/>
                  <a:gd name="T7" fmla="*/ 0 60000 65536"/>
                  <a:gd name="T8" fmla="*/ 0 60000 65536"/>
                  <a:gd name="T9" fmla="*/ 0 w 1584"/>
                  <a:gd name="T10" fmla="*/ 0 h 720"/>
                  <a:gd name="T11" fmla="*/ 1584 w 1584"/>
                  <a:gd name="T12" fmla="*/ 720 h 7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584" h="720">
                    <a:moveTo>
                      <a:pt x="0" y="0"/>
                    </a:moveTo>
                    <a:cubicBezTo>
                      <a:pt x="228" y="228"/>
                      <a:pt x="456" y="456"/>
                      <a:pt x="720" y="576"/>
                    </a:cubicBezTo>
                    <a:cubicBezTo>
                      <a:pt x="984" y="696"/>
                      <a:pt x="1392" y="696"/>
                      <a:pt x="1584" y="720"/>
                    </a:cubicBezTo>
                  </a:path>
                </a:pathLst>
              </a:cu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65" name="Line 35"/>
              <p:cNvSpPr>
                <a:spLocks noChangeShapeType="1"/>
              </p:cNvSpPr>
              <p:nvPr/>
            </p:nvSpPr>
            <p:spPr bwMode="auto">
              <a:xfrm>
                <a:off x="2188" y="1709"/>
                <a:ext cx="1149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ysDot"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66" name="Line 36"/>
              <p:cNvSpPr>
                <a:spLocks noChangeShapeType="1"/>
              </p:cNvSpPr>
              <p:nvPr/>
            </p:nvSpPr>
            <p:spPr bwMode="auto">
              <a:xfrm>
                <a:off x="3314" y="1709"/>
                <a:ext cx="466" cy="53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ysDot"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30760" name="Group 37"/>
            <p:cNvGrpSpPr>
              <a:grpSpLocks/>
            </p:cNvGrpSpPr>
            <p:nvPr/>
          </p:nvGrpSpPr>
          <p:grpSpPr bwMode="auto">
            <a:xfrm>
              <a:off x="2448" y="1701"/>
              <a:ext cx="1627" cy="555"/>
              <a:chOff x="2188" y="1709"/>
              <a:chExt cx="1627" cy="555"/>
            </a:xfrm>
          </p:grpSpPr>
          <p:sp>
            <p:nvSpPr>
              <p:cNvPr id="30761" name="Freeform 38"/>
              <p:cNvSpPr>
                <a:spLocks/>
              </p:cNvSpPr>
              <p:nvPr/>
            </p:nvSpPr>
            <p:spPr bwMode="auto">
              <a:xfrm>
                <a:off x="2208" y="1709"/>
                <a:ext cx="1607" cy="555"/>
              </a:xfrm>
              <a:custGeom>
                <a:avLst/>
                <a:gdLst>
                  <a:gd name="T0" fmla="*/ 0 w 1584"/>
                  <a:gd name="T1" fmla="*/ 0 h 720"/>
                  <a:gd name="T2" fmla="*/ 868 w 1584"/>
                  <a:gd name="T3" fmla="*/ 19 h 720"/>
                  <a:gd name="T4" fmla="*/ 1910 w 1584"/>
                  <a:gd name="T5" fmla="*/ 25 h 720"/>
                  <a:gd name="T6" fmla="*/ 0 60000 65536"/>
                  <a:gd name="T7" fmla="*/ 0 60000 65536"/>
                  <a:gd name="T8" fmla="*/ 0 60000 65536"/>
                  <a:gd name="T9" fmla="*/ 0 w 1584"/>
                  <a:gd name="T10" fmla="*/ 0 h 720"/>
                  <a:gd name="T11" fmla="*/ 1584 w 1584"/>
                  <a:gd name="T12" fmla="*/ 720 h 7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584" h="720">
                    <a:moveTo>
                      <a:pt x="0" y="0"/>
                    </a:moveTo>
                    <a:cubicBezTo>
                      <a:pt x="228" y="228"/>
                      <a:pt x="456" y="456"/>
                      <a:pt x="720" y="576"/>
                    </a:cubicBezTo>
                    <a:cubicBezTo>
                      <a:pt x="984" y="696"/>
                      <a:pt x="1392" y="696"/>
                      <a:pt x="1584" y="720"/>
                    </a:cubicBezTo>
                  </a:path>
                </a:pathLst>
              </a:cu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62" name="Line 39"/>
              <p:cNvSpPr>
                <a:spLocks noChangeShapeType="1"/>
              </p:cNvSpPr>
              <p:nvPr/>
            </p:nvSpPr>
            <p:spPr bwMode="auto">
              <a:xfrm>
                <a:off x="2188" y="1709"/>
                <a:ext cx="1149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ysDot"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63" name="Line 40"/>
              <p:cNvSpPr>
                <a:spLocks noChangeShapeType="1"/>
              </p:cNvSpPr>
              <p:nvPr/>
            </p:nvSpPr>
            <p:spPr bwMode="auto">
              <a:xfrm>
                <a:off x="3314" y="1709"/>
                <a:ext cx="466" cy="53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prstDash val="sysDot"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0735" name="Text Box 41"/>
          <p:cNvSpPr txBox="1">
            <a:spLocks noChangeArrowheads="1"/>
          </p:cNvSpPr>
          <p:nvPr/>
        </p:nvSpPr>
        <p:spPr bwMode="auto">
          <a:xfrm>
            <a:off x="2665413" y="5513388"/>
            <a:ext cx="687387" cy="5064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45720" rIns="45720">
            <a:prstTxWarp prst="textNoShape">
              <a:avLst/>
            </a:prstTxWarp>
          </a:bodyPr>
          <a:lstStyle/>
          <a:p>
            <a:r>
              <a:rPr lang="en-US" sz="2000" b="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rPr>
              <a:t>0</a:t>
            </a:r>
          </a:p>
        </p:txBody>
      </p:sp>
      <p:grpSp>
        <p:nvGrpSpPr>
          <p:cNvPr id="9" name="Group 67"/>
          <p:cNvGrpSpPr>
            <a:grpSpLocks/>
          </p:cNvGrpSpPr>
          <p:nvPr/>
        </p:nvGrpSpPr>
        <p:grpSpPr bwMode="auto">
          <a:xfrm>
            <a:off x="1822450" y="4327525"/>
            <a:ext cx="3582988" cy="1768475"/>
            <a:chOff x="1148" y="2726"/>
            <a:chExt cx="2257" cy="1114"/>
          </a:xfrm>
        </p:grpSpPr>
        <p:sp>
          <p:nvSpPr>
            <p:cNvPr id="30755" name="Text Box 43"/>
            <p:cNvSpPr txBox="1">
              <a:spLocks noChangeArrowheads="1"/>
            </p:cNvSpPr>
            <p:nvPr/>
          </p:nvSpPr>
          <p:spPr bwMode="auto">
            <a:xfrm>
              <a:off x="2972" y="3460"/>
              <a:ext cx="433" cy="380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45720" rIns="45720">
              <a:prstTxWarp prst="textNoShape">
                <a:avLst/>
              </a:prstTxWarp>
            </a:bodyPr>
            <a:lstStyle/>
            <a:p>
              <a:r>
                <a:rPr lang="en-US" sz="2000" b="0">
                  <a:solidFill>
                    <a:schemeClr val="tx1"/>
                  </a:solidFill>
                  <a:latin typeface="Century Gothic" pitchFamily="8" charset="0"/>
                  <a:ea typeface="Cordia New" pitchFamily="8" charset="0"/>
                  <a:cs typeface="Cordia New" pitchFamily="8" charset="0"/>
                </a:rPr>
                <a:t>20</a:t>
              </a:r>
              <a:endParaRPr lang="en-US" sz="2000" b="0" baseline="-2500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endParaRPr>
            </a:p>
          </p:txBody>
        </p:sp>
        <p:sp>
          <p:nvSpPr>
            <p:cNvPr id="30756" name="Text Box 44"/>
            <p:cNvSpPr txBox="1">
              <a:spLocks noChangeArrowheads="1"/>
            </p:cNvSpPr>
            <p:nvPr/>
          </p:nvSpPr>
          <p:spPr bwMode="auto">
            <a:xfrm>
              <a:off x="1148" y="2726"/>
              <a:ext cx="430" cy="37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45720" rIns="45720">
              <a:prstTxWarp prst="textNoShape">
                <a:avLst/>
              </a:prstTxWarp>
            </a:bodyPr>
            <a:lstStyle/>
            <a:p>
              <a:r>
                <a:rPr lang="en-US" sz="2000" b="0">
                  <a:solidFill>
                    <a:schemeClr val="tx1"/>
                  </a:solidFill>
                  <a:latin typeface="Century Gothic" pitchFamily="8" charset="0"/>
                  <a:ea typeface="Cordia New" pitchFamily="8" charset="0"/>
                  <a:cs typeface="Cordia New" pitchFamily="8" charset="0"/>
                </a:rPr>
                <a:t>30</a:t>
              </a:r>
              <a:endParaRPr lang="en-US" sz="2000" b="0" baseline="-2500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endParaRPr>
            </a:p>
          </p:txBody>
        </p:sp>
        <p:sp>
          <p:nvSpPr>
            <p:cNvPr id="30757" name="Freeform 45"/>
            <p:cNvSpPr>
              <a:spLocks/>
            </p:cNvSpPr>
            <p:nvPr/>
          </p:nvSpPr>
          <p:spPr bwMode="auto">
            <a:xfrm>
              <a:off x="1464" y="2825"/>
              <a:ext cx="1554" cy="643"/>
            </a:xfrm>
            <a:custGeom>
              <a:avLst/>
              <a:gdLst>
                <a:gd name="T0" fmla="*/ 0 w 2265"/>
                <a:gd name="T1" fmla="*/ 0 h 858"/>
                <a:gd name="T2" fmla="*/ 12 w 2265"/>
                <a:gd name="T3" fmla="*/ 0 h 858"/>
                <a:gd name="T4" fmla="*/ 17 w 2265"/>
                <a:gd name="T5" fmla="*/ 20 h 858"/>
                <a:gd name="T6" fmla="*/ 0 60000 65536"/>
                <a:gd name="T7" fmla="*/ 0 60000 65536"/>
                <a:gd name="T8" fmla="*/ 0 60000 65536"/>
                <a:gd name="T9" fmla="*/ 0 w 2265"/>
                <a:gd name="T10" fmla="*/ 0 h 858"/>
                <a:gd name="T11" fmla="*/ 2265 w 2265"/>
                <a:gd name="T12" fmla="*/ 858 h 85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65" h="858">
                  <a:moveTo>
                    <a:pt x="0" y="0"/>
                  </a:moveTo>
                  <a:lnTo>
                    <a:pt x="1584" y="0"/>
                  </a:lnTo>
                  <a:lnTo>
                    <a:pt x="2265" y="858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8" name="Oval 46"/>
            <p:cNvSpPr>
              <a:spLocks noChangeArrowheads="1"/>
            </p:cNvSpPr>
            <p:nvPr/>
          </p:nvSpPr>
          <p:spPr bwMode="auto">
            <a:xfrm>
              <a:off x="2528" y="2792"/>
              <a:ext cx="48" cy="48"/>
            </a:xfrm>
            <a:prstGeom prst="ellipse">
              <a:avLst/>
            </a:prstGeom>
            <a:solidFill>
              <a:srgbClr val="C0C0C0"/>
            </a:solidFill>
            <a:ln w="158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0" name="Group 66"/>
          <p:cNvGrpSpPr>
            <a:grpSpLocks/>
          </p:cNvGrpSpPr>
          <p:nvPr/>
        </p:nvGrpSpPr>
        <p:grpSpPr bwMode="auto">
          <a:xfrm>
            <a:off x="2151063" y="4906963"/>
            <a:ext cx="4389437" cy="1189037"/>
            <a:chOff x="1355" y="3091"/>
            <a:chExt cx="2765" cy="749"/>
          </a:xfrm>
        </p:grpSpPr>
        <p:sp>
          <p:nvSpPr>
            <p:cNvPr id="30751" name="Text Box 48"/>
            <p:cNvSpPr txBox="1">
              <a:spLocks noChangeArrowheads="1"/>
            </p:cNvSpPr>
            <p:nvPr/>
          </p:nvSpPr>
          <p:spPr bwMode="auto">
            <a:xfrm>
              <a:off x="3687" y="3460"/>
              <a:ext cx="433" cy="380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45720" rIns="45720">
              <a:prstTxWarp prst="textNoShape">
                <a:avLst/>
              </a:prstTxWarp>
            </a:bodyPr>
            <a:lstStyle/>
            <a:p>
              <a:r>
                <a:rPr lang="en-US" sz="2000" b="0">
                  <a:solidFill>
                    <a:schemeClr val="tx1"/>
                  </a:solidFill>
                  <a:latin typeface="Century Gothic" pitchFamily="8" charset="0"/>
                  <a:ea typeface="Cordia New" pitchFamily="8" charset="0"/>
                  <a:cs typeface="Cordia New" pitchFamily="8" charset="0"/>
                </a:rPr>
                <a:t>40</a:t>
              </a:r>
              <a:endParaRPr lang="en-US" sz="2000" b="0" baseline="-2500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endParaRPr>
            </a:p>
          </p:txBody>
        </p:sp>
        <p:sp>
          <p:nvSpPr>
            <p:cNvPr id="30752" name="Text Box 49"/>
            <p:cNvSpPr txBox="1">
              <a:spLocks noChangeArrowheads="1"/>
            </p:cNvSpPr>
            <p:nvPr/>
          </p:nvSpPr>
          <p:spPr bwMode="auto">
            <a:xfrm>
              <a:off x="1355" y="3091"/>
              <a:ext cx="431" cy="37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45720" rIns="45720">
              <a:prstTxWarp prst="textNoShape">
                <a:avLst/>
              </a:prstTxWarp>
            </a:bodyPr>
            <a:lstStyle/>
            <a:p>
              <a:r>
                <a:rPr lang="en-US" sz="2000" b="0">
                  <a:solidFill>
                    <a:schemeClr val="tx1"/>
                  </a:solidFill>
                  <a:latin typeface="Century Gothic" pitchFamily="8" charset="0"/>
                  <a:ea typeface="Cordia New" pitchFamily="8" charset="0"/>
                  <a:cs typeface="Cordia New" pitchFamily="8" charset="0"/>
                </a:rPr>
                <a:t>20</a:t>
              </a:r>
              <a:endParaRPr lang="en-US" sz="2000" b="0" baseline="-25000">
                <a:solidFill>
                  <a:schemeClr val="tx1"/>
                </a:solidFill>
                <a:latin typeface="Century Gothic" pitchFamily="8" charset="0"/>
                <a:ea typeface="Cordia New" pitchFamily="8" charset="0"/>
                <a:cs typeface="Cordia New" pitchFamily="8" charset="0"/>
              </a:endParaRPr>
            </a:p>
          </p:txBody>
        </p:sp>
        <p:sp>
          <p:nvSpPr>
            <p:cNvPr id="30753" name="Freeform 50"/>
            <p:cNvSpPr>
              <a:spLocks/>
            </p:cNvSpPr>
            <p:nvPr/>
          </p:nvSpPr>
          <p:spPr bwMode="auto">
            <a:xfrm>
              <a:off x="1679" y="3253"/>
              <a:ext cx="2072" cy="172"/>
            </a:xfrm>
            <a:custGeom>
              <a:avLst/>
              <a:gdLst>
                <a:gd name="T0" fmla="*/ 0 w 2577"/>
                <a:gd name="T1" fmla="*/ 0 h 282"/>
                <a:gd name="T2" fmla="*/ 135 w 2577"/>
                <a:gd name="T3" fmla="*/ 0 h 282"/>
                <a:gd name="T4" fmla="*/ 151 w 2577"/>
                <a:gd name="T5" fmla="*/ 1 h 282"/>
                <a:gd name="T6" fmla="*/ 0 60000 65536"/>
                <a:gd name="T7" fmla="*/ 0 60000 65536"/>
                <a:gd name="T8" fmla="*/ 0 60000 65536"/>
                <a:gd name="T9" fmla="*/ 0 w 2577"/>
                <a:gd name="T10" fmla="*/ 0 h 282"/>
                <a:gd name="T11" fmla="*/ 2577 w 2577"/>
                <a:gd name="T12" fmla="*/ 282 h 28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77" h="282">
                  <a:moveTo>
                    <a:pt x="0" y="0"/>
                  </a:moveTo>
                  <a:lnTo>
                    <a:pt x="2304" y="0"/>
                  </a:lnTo>
                  <a:lnTo>
                    <a:pt x="2577" y="282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4" name="Oval 51"/>
            <p:cNvSpPr>
              <a:spLocks noChangeArrowheads="1"/>
            </p:cNvSpPr>
            <p:nvPr/>
          </p:nvSpPr>
          <p:spPr bwMode="auto">
            <a:xfrm>
              <a:off x="3502" y="3202"/>
              <a:ext cx="48" cy="48"/>
            </a:xfrm>
            <a:prstGeom prst="ellipse">
              <a:avLst/>
            </a:prstGeom>
            <a:solidFill>
              <a:srgbClr val="C0C0C0"/>
            </a:solidFill>
            <a:ln w="158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1" name="Group 53"/>
          <p:cNvGrpSpPr>
            <a:grpSpLocks/>
          </p:cNvGrpSpPr>
          <p:nvPr/>
        </p:nvGrpSpPr>
        <p:grpSpPr bwMode="auto">
          <a:xfrm>
            <a:off x="1547813" y="2057400"/>
            <a:ext cx="5419725" cy="1947863"/>
            <a:chOff x="617" y="926"/>
            <a:chExt cx="3790" cy="1611"/>
          </a:xfrm>
        </p:grpSpPr>
        <p:sp>
          <p:nvSpPr>
            <p:cNvPr id="30742" name="Freeform 54"/>
            <p:cNvSpPr>
              <a:spLocks/>
            </p:cNvSpPr>
            <p:nvPr/>
          </p:nvSpPr>
          <p:spPr bwMode="auto">
            <a:xfrm flipV="1">
              <a:off x="617" y="926"/>
              <a:ext cx="3790" cy="1611"/>
            </a:xfrm>
            <a:custGeom>
              <a:avLst/>
              <a:gdLst>
                <a:gd name="T0" fmla="*/ 0 w 20000"/>
                <a:gd name="T1" fmla="*/ 0 h 20000"/>
                <a:gd name="T2" fmla="*/ 0 w 20000"/>
                <a:gd name="T3" fmla="*/ 0 h 20000"/>
                <a:gd name="T4" fmla="*/ 0 w 20000"/>
                <a:gd name="T5" fmla="*/ 0 h 20000"/>
                <a:gd name="T6" fmla="*/ 0 w 20000"/>
                <a:gd name="T7" fmla="*/ 0 h 20000"/>
                <a:gd name="T8" fmla="*/ 0 w 20000"/>
                <a:gd name="T9" fmla="*/ 0 h 20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000"/>
                <a:gd name="T16" fmla="*/ 0 h 20000"/>
                <a:gd name="T17" fmla="*/ 20000 w 20000"/>
                <a:gd name="T18" fmla="*/ 20000 h 20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000" h="20000">
                  <a:moveTo>
                    <a:pt x="5002" y="0"/>
                  </a:moveTo>
                  <a:lnTo>
                    <a:pt x="0" y="20000"/>
                  </a:lnTo>
                  <a:lnTo>
                    <a:pt x="15002" y="20000"/>
                  </a:lnTo>
                  <a:lnTo>
                    <a:pt x="20000" y="0"/>
                  </a:lnTo>
                  <a:lnTo>
                    <a:pt x="5002" y="0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3" name="Line 55"/>
            <p:cNvSpPr>
              <a:spLocks noChangeShapeType="1"/>
            </p:cNvSpPr>
            <p:nvPr/>
          </p:nvSpPr>
          <p:spPr bwMode="auto">
            <a:xfrm flipV="1">
              <a:off x="1200" y="1296"/>
              <a:ext cx="14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4" name="Line 56"/>
            <p:cNvSpPr>
              <a:spLocks noChangeShapeType="1"/>
            </p:cNvSpPr>
            <p:nvPr/>
          </p:nvSpPr>
          <p:spPr bwMode="auto">
            <a:xfrm flipV="1">
              <a:off x="1248" y="1344"/>
              <a:ext cx="14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5" name="Line 57"/>
            <p:cNvSpPr>
              <a:spLocks noChangeShapeType="1"/>
            </p:cNvSpPr>
            <p:nvPr/>
          </p:nvSpPr>
          <p:spPr bwMode="auto">
            <a:xfrm flipV="1">
              <a:off x="2256" y="1008"/>
              <a:ext cx="14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6" name="Line 58"/>
            <p:cNvSpPr>
              <a:spLocks noChangeShapeType="1"/>
            </p:cNvSpPr>
            <p:nvPr/>
          </p:nvSpPr>
          <p:spPr bwMode="auto">
            <a:xfrm flipV="1">
              <a:off x="2304" y="1056"/>
              <a:ext cx="14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7" name="Line 59"/>
            <p:cNvSpPr>
              <a:spLocks noChangeShapeType="1"/>
            </p:cNvSpPr>
            <p:nvPr/>
          </p:nvSpPr>
          <p:spPr bwMode="auto">
            <a:xfrm flipV="1">
              <a:off x="2448" y="2208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8" name="Line 60"/>
            <p:cNvSpPr>
              <a:spLocks noChangeShapeType="1"/>
            </p:cNvSpPr>
            <p:nvPr/>
          </p:nvSpPr>
          <p:spPr bwMode="auto">
            <a:xfrm flipV="1">
              <a:off x="2496" y="2256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9" name="Line 61"/>
            <p:cNvSpPr>
              <a:spLocks noChangeShapeType="1"/>
            </p:cNvSpPr>
            <p:nvPr/>
          </p:nvSpPr>
          <p:spPr bwMode="auto">
            <a:xfrm flipV="1">
              <a:off x="3792" y="2304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0" name="Line 62"/>
            <p:cNvSpPr>
              <a:spLocks noChangeShapeType="1"/>
            </p:cNvSpPr>
            <p:nvPr/>
          </p:nvSpPr>
          <p:spPr bwMode="auto">
            <a:xfrm flipV="1">
              <a:off x="3840" y="235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91263" name="Freeform 63"/>
          <p:cNvSpPr>
            <a:spLocks/>
          </p:cNvSpPr>
          <p:nvPr/>
        </p:nvSpPr>
        <p:spPr bwMode="auto">
          <a:xfrm>
            <a:off x="2895600" y="1752600"/>
            <a:ext cx="2743200" cy="3733800"/>
          </a:xfrm>
          <a:custGeom>
            <a:avLst/>
            <a:gdLst>
              <a:gd name="T0" fmla="*/ 0 w 1728"/>
              <a:gd name="T1" fmla="*/ 2147483647 h 2352"/>
              <a:gd name="T2" fmla="*/ 2147483647 w 1728"/>
              <a:gd name="T3" fmla="*/ 2147483647 h 2352"/>
              <a:gd name="T4" fmla="*/ 2147483647 w 1728"/>
              <a:gd name="T5" fmla="*/ 2147483647 h 2352"/>
              <a:gd name="T6" fmla="*/ 2147483647 w 1728"/>
              <a:gd name="T7" fmla="*/ 2147483647 h 2352"/>
              <a:gd name="T8" fmla="*/ 2147483647 w 1728"/>
              <a:gd name="T9" fmla="*/ 0 h 23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8"/>
              <a:gd name="T16" fmla="*/ 0 h 2352"/>
              <a:gd name="T17" fmla="*/ 1728 w 1728"/>
              <a:gd name="T18" fmla="*/ 2352 h 23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8" h="2352">
                <a:moveTo>
                  <a:pt x="0" y="2352"/>
                </a:moveTo>
                <a:cubicBezTo>
                  <a:pt x="236" y="2268"/>
                  <a:pt x="472" y="2184"/>
                  <a:pt x="672" y="2016"/>
                </a:cubicBezTo>
                <a:cubicBezTo>
                  <a:pt x="872" y="1848"/>
                  <a:pt x="1064" y="1624"/>
                  <a:pt x="1200" y="1344"/>
                </a:cubicBezTo>
                <a:cubicBezTo>
                  <a:pt x="1336" y="1064"/>
                  <a:pt x="1400" y="560"/>
                  <a:pt x="1488" y="336"/>
                </a:cubicBezTo>
                <a:cubicBezTo>
                  <a:pt x="1576" y="112"/>
                  <a:pt x="1652" y="56"/>
                  <a:pt x="1728" y="0"/>
                </a:cubicBezTo>
              </a:path>
            </a:pathLst>
          </a:custGeom>
          <a:noFill/>
          <a:ln w="12700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40" name="Line 64"/>
          <p:cNvSpPr>
            <a:spLocks noChangeShapeType="1"/>
          </p:cNvSpPr>
          <p:nvPr/>
        </p:nvSpPr>
        <p:spPr bwMode="auto">
          <a:xfrm flipH="1">
            <a:off x="2863850" y="2093913"/>
            <a:ext cx="6350" cy="34226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41" name="Picture 6" descr="Econ Logo Officia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126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Indifference Curves: Properties</a:t>
            </a:r>
          </a:p>
        </p:txBody>
      </p:sp>
      <p:sp>
        <p:nvSpPr>
          <p:cNvPr id="112647" name="Rectangle 7"/>
          <p:cNvSpPr>
            <a:spLocks noGrp="1" noChangeArrowheads="1"/>
          </p:cNvSpPr>
          <p:nvPr>
            <p:ph idx="1"/>
          </p:nvPr>
        </p:nvSpPr>
        <p:spPr>
          <a:xfrm>
            <a:off x="784225" y="819150"/>
            <a:ext cx="8242300" cy="4922838"/>
          </a:xfrm>
        </p:spPr>
        <p:txBody>
          <a:bodyPr/>
          <a:lstStyle/>
          <a:p>
            <a:pPr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They slope downward to the right.</a:t>
            </a:r>
          </a:p>
          <a:p>
            <a:pPr marL="819150" lvl="1" eaLnBrk="1" hangingPunct="1"/>
            <a:r>
              <a:rPr lang="en-US" sz="4000">
                <a:latin typeface="Angsana New" pitchFamily="8" charset="0"/>
                <a:ea typeface="ＭＳ Ｐゴシック" pitchFamily="8" charset="-128"/>
              </a:rPr>
              <a:t>Goods are substitutable</a:t>
            </a:r>
          </a:p>
          <a:p>
            <a:pPr marL="819150" lvl="1" eaLnBrk="1" hangingPunct="1"/>
            <a:r>
              <a:rPr lang="en-US" sz="4000">
                <a:latin typeface="Angsana New" pitchFamily="8" charset="0"/>
                <a:ea typeface="ＭＳ Ｐゴシック" pitchFamily="8" charset="-128"/>
              </a:rPr>
              <a:t>If F rises, C must fall to maintain the same U</a:t>
            </a:r>
            <a:r>
              <a:rPr lang="en-US" sz="4000" baseline="-25000">
                <a:latin typeface="Angsana New" pitchFamily="8" charset="0"/>
                <a:ea typeface="ＭＳ Ｐゴシック" pitchFamily="8" charset="-128"/>
              </a:rPr>
              <a:t>1</a:t>
            </a:r>
            <a:r>
              <a:rPr lang="en-US" sz="4000">
                <a:latin typeface="Angsana New" pitchFamily="8" charset="0"/>
                <a:ea typeface="ＭＳ Ｐゴシック" pitchFamily="8" charset="-128"/>
              </a:rPr>
              <a:t>.</a:t>
            </a:r>
          </a:p>
          <a:p>
            <a:pPr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Any basket lying northeast of an IC is preferred to any on the IC</a:t>
            </a:r>
          </a:p>
          <a:p>
            <a:pPr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Convex to the origin </a:t>
            </a:r>
          </a:p>
          <a:p>
            <a:pPr marL="819150" lvl="1" eaLnBrk="1" hangingPunct="1"/>
            <a:r>
              <a:rPr lang="en-US" sz="4000">
                <a:latin typeface="Angsana New" pitchFamily="8" charset="0"/>
                <a:ea typeface="ＭＳ Ｐゴシック" pitchFamily="8" charset="-128"/>
              </a:rPr>
              <a:t>Variety is preferred to extreme</a:t>
            </a:r>
          </a:p>
          <a:p>
            <a:pPr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Indifference curves can not cross</a:t>
            </a:r>
          </a:p>
          <a:p>
            <a:pPr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Continuous:  no gaps</a:t>
            </a:r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FBC840F-A7F9-0146-936E-F0371CCD356E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6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7" grpId="0" build="p" bldLvl="2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Indifference Map</a:t>
            </a: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7030AB8-40B6-ED43-BBBF-559AD46D0F82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7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34820" name="Group 27"/>
          <p:cNvGrpSpPr>
            <a:grpSpLocks/>
          </p:cNvGrpSpPr>
          <p:nvPr/>
        </p:nvGrpSpPr>
        <p:grpSpPr bwMode="auto">
          <a:xfrm>
            <a:off x="3282950" y="2151063"/>
            <a:ext cx="3454400" cy="2676525"/>
            <a:chOff x="1936" y="1247"/>
            <a:chExt cx="2176" cy="1686"/>
          </a:xfrm>
        </p:grpSpPr>
        <p:sp>
          <p:nvSpPr>
            <p:cNvPr id="34844" name="Freeform 5"/>
            <p:cNvSpPr>
              <a:spLocks/>
            </p:cNvSpPr>
            <p:nvPr/>
          </p:nvSpPr>
          <p:spPr bwMode="auto">
            <a:xfrm>
              <a:off x="1936" y="1247"/>
              <a:ext cx="1906" cy="1573"/>
            </a:xfrm>
            <a:custGeom>
              <a:avLst/>
              <a:gdLst>
                <a:gd name="T0" fmla="*/ 6 w 1906"/>
                <a:gd name="T1" fmla="*/ 0 h 1573"/>
                <a:gd name="T2" fmla="*/ 0 w 1906"/>
                <a:gd name="T3" fmla="*/ 22 h 1573"/>
                <a:gd name="T4" fmla="*/ 0 w 1906"/>
                <a:gd name="T5" fmla="*/ 49 h 1573"/>
                <a:gd name="T6" fmla="*/ 6 w 1906"/>
                <a:gd name="T7" fmla="*/ 117 h 1573"/>
                <a:gd name="T8" fmla="*/ 24 w 1906"/>
                <a:gd name="T9" fmla="*/ 199 h 1573"/>
                <a:gd name="T10" fmla="*/ 49 w 1906"/>
                <a:gd name="T11" fmla="*/ 290 h 1573"/>
                <a:gd name="T12" fmla="*/ 61 w 1906"/>
                <a:gd name="T13" fmla="*/ 339 h 1573"/>
                <a:gd name="T14" fmla="*/ 80 w 1906"/>
                <a:gd name="T15" fmla="*/ 394 h 1573"/>
                <a:gd name="T16" fmla="*/ 117 w 1906"/>
                <a:gd name="T17" fmla="*/ 507 h 1573"/>
                <a:gd name="T18" fmla="*/ 160 w 1906"/>
                <a:gd name="T19" fmla="*/ 630 h 1573"/>
                <a:gd name="T20" fmla="*/ 184 w 1906"/>
                <a:gd name="T21" fmla="*/ 684 h 1573"/>
                <a:gd name="T22" fmla="*/ 215 w 1906"/>
                <a:gd name="T23" fmla="*/ 738 h 1573"/>
                <a:gd name="T24" fmla="*/ 283 w 1906"/>
                <a:gd name="T25" fmla="*/ 838 h 1573"/>
                <a:gd name="T26" fmla="*/ 356 w 1906"/>
                <a:gd name="T27" fmla="*/ 938 h 1573"/>
                <a:gd name="T28" fmla="*/ 442 w 1906"/>
                <a:gd name="T29" fmla="*/ 1033 h 1573"/>
                <a:gd name="T30" fmla="*/ 547 w 1906"/>
                <a:gd name="T31" fmla="*/ 1115 h 1573"/>
                <a:gd name="T32" fmla="*/ 602 w 1906"/>
                <a:gd name="T33" fmla="*/ 1151 h 1573"/>
                <a:gd name="T34" fmla="*/ 664 w 1906"/>
                <a:gd name="T35" fmla="*/ 1187 h 1573"/>
                <a:gd name="T36" fmla="*/ 799 w 1906"/>
                <a:gd name="T37" fmla="*/ 1255 h 1573"/>
                <a:gd name="T38" fmla="*/ 940 w 1906"/>
                <a:gd name="T39" fmla="*/ 1309 h 1573"/>
                <a:gd name="T40" fmla="*/ 1075 w 1906"/>
                <a:gd name="T41" fmla="*/ 1364 h 1573"/>
                <a:gd name="T42" fmla="*/ 1217 w 1906"/>
                <a:gd name="T43" fmla="*/ 1414 h 1573"/>
                <a:gd name="T44" fmla="*/ 1358 w 1906"/>
                <a:gd name="T45" fmla="*/ 1459 h 1573"/>
                <a:gd name="T46" fmla="*/ 1499 w 1906"/>
                <a:gd name="T47" fmla="*/ 1495 h 1573"/>
                <a:gd name="T48" fmla="*/ 1561 w 1906"/>
                <a:gd name="T49" fmla="*/ 1513 h 1573"/>
                <a:gd name="T50" fmla="*/ 1616 w 1906"/>
                <a:gd name="T51" fmla="*/ 1527 h 1573"/>
                <a:gd name="T52" fmla="*/ 1714 w 1906"/>
                <a:gd name="T53" fmla="*/ 1550 h 1573"/>
                <a:gd name="T54" fmla="*/ 1801 w 1906"/>
                <a:gd name="T55" fmla="*/ 1568 h 1573"/>
                <a:gd name="T56" fmla="*/ 1837 w 1906"/>
                <a:gd name="T57" fmla="*/ 1572 h 1573"/>
                <a:gd name="T58" fmla="*/ 1868 w 1906"/>
                <a:gd name="T59" fmla="*/ 1572 h 1573"/>
                <a:gd name="T60" fmla="*/ 1887 w 1906"/>
                <a:gd name="T61" fmla="*/ 1572 h 1573"/>
                <a:gd name="T62" fmla="*/ 1905 w 1906"/>
                <a:gd name="T63" fmla="*/ 1568 h 157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906"/>
                <a:gd name="T97" fmla="*/ 0 h 1573"/>
                <a:gd name="T98" fmla="*/ 1906 w 1906"/>
                <a:gd name="T99" fmla="*/ 1573 h 157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906" h="1573">
                  <a:moveTo>
                    <a:pt x="6" y="0"/>
                  </a:moveTo>
                  <a:lnTo>
                    <a:pt x="0" y="22"/>
                  </a:lnTo>
                  <a:lnTo>
                    <a:pt x="0" y="49"/>
                  </a:lnTo>
                  <a:lnTo>
                    <a:pt x="6" y="117"/>
                  </a:lnTo>
                  <a:lnTo>
                    <a:pt x="24" y="199"/>
                  </a:lnTo>
                  <a:lnTo>
                    <a:pt x="49" y="290"/>
                  </a:lnTo>
                  <a:lnTo>
                    <a:pt x="61" y="339"/>
                  </a:lnTo>
                  <a:lnTo>
                    <a:pt x="80" y="394"/>
                  </a:lnTo>
                  <a:lnTo>
                    <a:pt x="117" y="507"/>
                  </a:lnTo>
                  <a:lnTo>
                    <a:pt x="160" y="630"/>
                  </a:lnTo>
                  <a:lnTo>
                    <a:pt x="184" y="684"/>
                  </a:lnTo>
                  <a:lnTo>
                    <a:pt x="215" y="738"/>
                  </a:lnTo>
                  <a:lnTo>
                    <a:pt x="283" y="838"/>
                  </a:lnTo>
                  <a:lnTo>
                    <a:pt x="356" y="938"/>
                  </a:lnTo>
                  <a:lnTo>
                    <a:pt x="442" y="1033"/>
                  </a:lnTo>
                  <a:lnTo>
                    <a:pt x="547" y="1115"/>
                  </a:lnTo>
                  <a:lnTo>
                    <a:pt x="602" y="1151"/>
                  </a:lnTo>
                  <a:lnTo>
                    <a:pt x="664" y="1187"/>
                  </a:lnTo>
                  <a:lnTo>
                    <a:pt x="799" y="1255"/>
                  </a:lnTo>
                  <a:lnTo>
                    <a:pt x="940" y="1309"/>
                  </a:lnTo>
                  <a:lnTo>
                    <a:pt x="1075" y="1364"/>
                  </a:lnTo>
                  <a:lnTo>
                    <a:pt x="1217" y="1414"/>
                  </a:lnTo>
                  <a:lnTo>
                    <a:pt x="1358" y="1459"/>
                  </a:lnTo>
                  <a:lnTo>
                    <a:pt x="1499" y="1495"/>
                  </a:lnTo>
                  <a:lnTo>
                    <a:pt x="1561" y="1513"/>
                  </a:lnTo>
                  <a:lnTo>
                    <a:pt x="1616" y="1527"/>
                  </a:lnTo>
                  <a:lnTo>
                    <a:pt x="1714" y="1550"/>
                  </a:lnTo>
                  <a:lnTo>
                    <a:pt x="1801" y="1568"/>
                  </a:lnTo>
                  <a:lnTo>
                    <a:pt x="1837" y="1572"/>
                  </a:lnTo>
                  <a:lnTo>
                    <a:pt x="1868" y="1572"/>
                  </a:lnTo>
                  <a:lnTo>
                    <a:pt x="1887" y="1572"/>
                  </a:lnTo>
                  <a:lnTo>
                    <a:pt x="1905" y="1568"/>
                  </a:lnTo>
                </a:path>
              </a:pathLst>
            </a:custGeom>
            <a:noFill/>
            <a:ln w="50800" cap="rnd">
              <a:solidFill>
                <a:srgbClr val="FF99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45" name="Rectangle 19"/>
            <p:cNvSpPr>
              <a:spLocks noChangeArrowheads="1"/>
            </p:cNvSpPr>
            <p:nvPr/>
          </p:nvSpPr>
          <p:spPr bwMode="auto">
            <a:xfrm>
              <a:off x="3837" y="2685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</p:grpSp>
      <p:grpSp>
        <p:nvGrpSpPr>
          <p:cNvPr id="34821" name="Group 24"/>
          <p:cNvGrpSpPr>
            <a:grpSpLocks/>
          </p:cNvGrpSpPr>
          <p:nvPr/>
        </p:nvGrpSpPr>
        <p:grpSpPr bwMode="auto">
          <a:xfrm>
            <a:off x="3941763" y="1827213"/>
            <a:ext cx="2928937" cy="2219325"/>
            <a:chOff x="2459" y="1151"/>
            <a:chExt cx="1845" cy="1398"/>
          </a:xfrm>
        </p:grpSpPr>
        <p:sp>
          <p:nvSpPr>
            <p:cNvPr id="34842" name="Freeform 4"/>
            <p:cNvSpPr>
              <a:spLocks/>
            </p:cNvSpPr>
            <p:nvPr/>
          </p:nvSpPr>
          <p:spPr bwMode="auto">
            <a:xfrm>
              <a:off x="2459" y="1151"/>
              <a:ext cx="1575" cy="1335"/>
            </a:xfrm>
            <a:custGeom>
              <a:avLst/>
              <a:gdLst>
                <a:gd name="T0" fmla="*/ 6 w 1575"/>
                <a:gd name="T1" fmla="*/ 0 h 1335"/>
                <a:gd name="T2" fmla="*/ 0 w 1575"/>
                <a:gd name="T3" fmla="*/ 20 h 1335"/>
                <a:gd name="T4" fmla="*/ 0 w 1575"/>
                <a:gd name="T5" fmla="*/ 44 h 1335"/>
                <a:gd name="T6" fmla="*/ 0 w 1575"/>
                <a:gd name="T7" fmla="*/ 72 h 1335"/>
                <a:gd name="T8" fmla="*/ 6 w 1575"/>
                <a:gd name="T9" fmla="*/ 99 h 1335"/>
                <a:gd name="T10" fmla="*/ 25 w 1575"/>
                <a:gd name="T11" fmla="*/ 171 h 1335"/>
                <a:gd name="T12" fmla="*/ 45 w 1575"/>
                <a:gd name="T13" fmla="*/ 247 h 1335"/>
                <a:gd name="T14" fmla="*/ 58 w 1575"/>
                <a:gd name="T15" fmla="*/ 287 h 1335"/>
                <a:gd name="T16" fmla="*/ 64 w 1575"/>
                <a:gd name="T17" fmla="*/ 335 h 1335"/>
                <a:gd name="T18" fmla="*/ 96 w 1575"/>
                <a:gd name="T19" fmla="*/ 431 h 1335"/>
                <a:gd name="T20" fmla="*/ 135 w 1575"/>
                <a:gd name="T21" fmla="*/ 535 h 1335"/>
                <a:gd name="T22" fmla="*/ 154 w 1575"/>
                <a:gd name="T23" fmla="*/ 583 h 1335"/>
                <a:gd name="T24" fmla="*/ 180 w 1575"/>
                <a:gd name="T25" fmla="*/ 627 h 1335"/>
                <a:gd name="T26" fmla="*/ 232 w 1575"/>
                <a:gd name="T27" fmla="*/ 715 h 1335"/>
                <a:gd name="T28" fmla="*/ 296 w 1575"/>
                <a:gd name="T29" fmla="*/ 799 h 1335"/>
                <a:gd name="T30" fmla="*/ 367 w 1575"/>
                <a:gd name="T31" fmla="*/ 875 h 1335"/>
                <a:gd name="T32" fmla="*/ 451 w 1575"/>
                <a:gd name="T33" fmla="*/ 946 h 1335"/>
                <a:gd name="T34" fmla="*/ 548 w 1575"/>
                <a:gd name="T35" fmla="*/ 1010 h 1335"/>
                <a:gd name="T36" fmla="*/ 658 w 1575"/>
                <a:gd name="T37" fmla="*/ 1066 h 1335"/>
                <a:gd name="T38" fmla="*/ 774 w 1575"/>
                <a:gd name="T39" fmla="*/ 1114 h 1335"/>
                <a:gd name="T40" fmla="*/ 890 w 1575"/>
                <a:gd name="T41" fmla="*/ 1158 h 1335"/>
                <a:gd name="T42" fmla="*/ 1006 w 1575"/>
                <a:gd name="T43" fmla="*/ 1202 h 1335"/>
                <a:gd name="T44" fmla="*/ 1122 w 1575"/>
                <a:gd name="T45" fmla="*/ 1238 h 1335"/>
                <a:gd name="T46" fmla="*/ 1238 w 1575"/>
                <a:gd name="T47" fmla="*/ 1270 h 1335"/>
                <a:gd name="T48" fmla="*/ 1335 w 1575"/>
                <a:gd name="T49" fmla="*/ 1294 h 1335"/>
                <a:gd name="T50" fmla="*/ 1419 w 1575"/>
                <a:gd name="T51" fmla="*/ 1314 h 1335"/>
                <a:gd name="T52" fmla="*/ 1490 w 1575"/>
                <a:gd name="T53" fmla="*/ 1330 h 1335"/>
                <a:gd name="T54" fmla="*/ 1542 w 1575"/>
                <a:gd name="T55" fmla="*/ 1334 h 1335"/>
                <a:gd name="T56" fmla="*/ 1561 w 1575"/>
                <a:gd name="T57" fmla="*/ 1334 h 1335"/>
                <a:gd name="T58" fmla="*/ 1574 w 1575"/>
                <a:gd name="T59" fmla="*/ 1330 h 133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75"/>
                <a:gd name="T91" fmla="*/ 0 h 1335"/>
                <a:gd name="T92" fmla="*/ 1575 w 1575"/>
                <a:gd name="T93" fmla="*/ 1335 h 1335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75" h="1335">
                  <a:moveTo>
                    <a:pt x="6" y="0"/>
                  </a:moveTo>
                  <a:lnTo>
                    <a:pt x="0" y="20"/>
                  </a:lnTo>
                  <a:lnTo>
                    <a:pt x="0" y="44"/>
                  </a:lnTo>
                  <a:lnTo>
                    <a:pt x="0" y="72"/>
                  </a:lnTo>
                  <a:lnTo>
                    <a:pt x="6" y="99"/>
                  </a:lnTo>
                  <a:lnTo>
                    <a:pt x="25" y="171"/>
                  </a:lnTo>
                  <a:lnTo>
                    <a:pt x="45" y="247"/>
                  </a:lnTo>
                  <a:lnTo>
                    <a:pt x="58" y="287"/>
                  </a:lnTo>
                  <a:lnTo>
                    <a:pt x="64" y="335"/>
                  </a:lnTo>
                  <a:lnTo>
                    <a:pt x="96" y="431"/>
                  </a:lnTo>
                  <a:lnTo>
                    <a:pt x="135" y="535"/>
                  </a:lnTo>
                  <a:lnTo>
                    <a:pt x="154" y="583"/>
                  </a:lnTo>
                  <a:lnTo>
                    <a:pt x="180" y="627"/>
                  </a:lnTo>
                  <a:lnTo>
                    <a:pt x="232" y="715"/>
                  </a:lnTo>
                  <a:lnTo>
                    <a:pt x="296" y="799"/>
                  </a:lnTo>
                  <a:lnTo>
                    <a:pt x="367" y="875"/>
                  </a:lnTo>
                  <a:lnTo>
                    <a:pt x="451" y="946"/>
                  </a:lnTo>
                  <a:lnTo>
                    <a:pt x="548" y="1010"/>
                  </a:lnTo>
                  <a:lnTo>
                    <a:pt x="658" y="1066"/>
                  </a:lnTo>
                  <a:lnTo>
                    <a:pt x="774" y="1114"/>
                  </a:lnTo>
                  <a:lnTo>
                    <a:pt x="890" y="1158"/>
                  </a:lnTo>
                  <a:lnTo>
                    <a:pt x="1006" y="1202"/>
                  </a:lnTo>
                  <a:lnTo>
                    <a:pt x="1122" y="1238"/>
                  </a:lnTo>
                  <a:lnTo>
                    <a:pt x="1238" y="1270"/>
                  </a:lnTo>
                  <a:lnTo>
                    <a:pt x="1335" y="1294"/>
                  </a:lnTo>
                  <a:lnTo>
                    <a:pt x="1419" y="1314"/>
                  </a:lnTo>
                  <a:lnTo>
                    <a:pt x="1490" y="1330"/>
                  </a:lnTo>
                  <a:lnTo>
                    <a:pt x="1542" y="1334"/>
                  </a:lnTo>
                  <a:lnTo>
                    <a:pt x="1561" y="1334"/>
                  </a:lnTo>
                  <a:lnTo>
                    <a:pt x="1574" y="1330"/>
                  </a:lnTo>
                </a:path>
              </a:pathLst>
            </a:custGeom>
            <a:noFill/>
            <a:ln w="50800" cap="rnd">
              <a:solidFill>
                <a:srgbClr val="CC66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43" name="Rectangle 20"/>
            <p:cNvSpPr>
              <a:spLocks noChangeArrowheads="1"/>
            </p:cNvSpPr>
            <p:nvPr/>
          </p:nvSpPr>
          <p:spPr bwMode="auto">
            <a:xfrm>
              <a:off x="4029" y="2301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</p:grpSp>
      <p:grpSp>
        <p:nvGrpSpPr>
          <p:cNvPr id="34822" name="Group 32"/>
          <p:cNvGrpSpPr>
            <a:grpSpLocks/>
          </p:cNvGrpSpPr>
          <p:nvPr/>
        </p:nvGrpSpPr>
        <p:grpSpPr bwMode="auto">
          <a:xfrm>
            <a:off x="976313" y="1758950"/>
            <a:ext cx="6381750" cy="4313238"/>
            <a:chOff x="615" y="1108"/>
            <a:chExt cx="4020" cy="2717"/>
          </a:xfrm>
        </p:grpSpPr>
        <p:sp>
          <p:nvSpPr>
            <p:cNvPr id="34838" name="Line 8"/>
            <p:cNvSpPr>
              <a:spLocks noChangeShapeType="1"/>
            </p:cNvSpPr>
            <p:nvPr/>
          </p:nvSpPr>
          <p:spPr bwMode="auto">
            <a:xfrm>
              <a:off x="1392" y="1108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9" name="Line 9"/>
            <p:cNvSpPr>
              <a:spLocks noChangeShapeType="1"/>
            </p:cNvSpPr>
            <p:nvPr/>
          </p:nvSpPr>
          <p:spPr bwMode="auto">
            <a:xfrm>
              <a:off x="1401" y="374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40" name="Rectangle 10"/>
            <p:cNvSpPr>
              <a:spLocks noChangeArrowheads="1"/>
            </p:cNvSpPr>
            <p:nvPr/>
          </p:nvSpPr>
          <p:spPr bwMode="auto">
            <a:xfrm>
              <a:off x="4172" y="3596"/>
              <a:ext cx="4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</a:p>
          </p:txBody>
        </p:sp>
        <p:sp>
          <p:nvSpPr>
            <p:cNvPr id="34841" name="Rectangle 15"/>
            <p:cNvSpPr>
              <a:spLocks noChangeArrowheads="1"/>
            </p:cNvSpPr>
            <p:nvPr/>
          </p:nvSpPr>
          <p:spPr bwMode="auto">
            <a:xfrm>
              <a:off x="615" y="1196"/>
              <a:ext cx="699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Clothing</a:t>
              </a:r>
            </a:p>
          </p:txBody>
        </p:sp>
      </p:grpSp>
      <p:grpSp>
        <p:nvGrpSpPr>
          <p:cNvPr id="34823" name="Group 22"/>
          <p:cNvGrpSpPr>
            <a:grpSpLocks/>
          </p:cNvGrpSpPr>
          <p:nvPr/>
        </p:nvGrpSpPr>
        <p:grpSpPr bwMode="auto">
          <a:xfrm>
            <a:off x="2659063" y="2362200"/>
            <a:ext cx="3935412" cy="3095625"/>
            <a:chOff x="1459" y="1393"/>
            <a:chExt cx="2479" cy="1950"/>
          </a:xfrm>
        </p:grpSpPr>
        <p:sp>
          <p:nvSpPr>
            <p:cNvPr id="34836" name="Freeform 7"/>
            <p:cNvSpPr>
              <a:spLocks/>
            </p:cNvSpPr>
            <p:nvPr/>
          </p:nvSpPr>
          <p:spPr bwMode="auto">
            <a:xfrm>
              <a:off x="1459" y="1393"/>
              <a:ext cx="2219" cy="1829"/>
            </a:xfrm>
            <a:custGeom>
              <a:avLst/>
              <a:gdLst>
                <a:gd name="T0" fmla="*/ 12 w 2219"/>
                <a:gd name="T1" fmla="*/ 0 h 1829"/>
                <a:gd name="T2" fmla="*/ 6 w 2219"/>
                <a:gd name="T3" fmla="*/ 26 h 1829"/>
                <a:gd name="T4" fmla="*/ 0 w 2219"/>
                <a:gd name="T5" fmla="*/ 57 h 1829"/>
                <a:gd name="T6" fmla="*/ 6 w 2219"/>
                <a:gd name="T7" fmla="*/ 93 h 1829"/>
                <a:gd name="T8" fmla="*/ 12 w 2219"/>
                <a:gd name="T9" fmla="*/ 135 h 1829"/>
                <a:gd name="T10" fmla="*/ 29 w 2219"/>
                <a:gd name="T11" fmla="*/ 233 h 1829"/>
                <a:gd name="T12" fmla="*/ 59 w 2219"/>
                <a:gd name="T13" fmla="*/ 337 h 1829"/>
                <a:gd name="T14" fmla="*/ 71 w 2219"/>
                <a:gd name="T15" fmla="*/ 394 h 1829"/>
                <a:gd name="T16" fmla="*/ 88 w 2219"/>
                <a:gd name="T17" fmla="*/ 456 h 1829"/>
                <a:gd name="T18" fmla="*/ 129 w 2219"/>
                <a:gd name="T19" fmla="*/ 591 h 1829"/>
                <a:gd name="T20" fmla="*/ 182 w 2219"/>
                <a:gd name="T21" fmla="*/ 730 h 1829"/>
                <a:gd name="T22" fmla="*/ 212 w 2219"/>
                <a:gd name="T23" fmla="*/ 798 h 1829"/>
                <a:gd name="T24" fmla="*/ 247 w 2219"/>
                <a:gd name="T25" fmla="*/ 860 h 1829"/>
                <a:gd name="T26" fmla="*/ 324 w 2219"/>
                <a:gd name="T27" fmla="*/ 979 h 1829"/>
                <a:gd name="T28" fmla="*/ 412 w 2219"/>
                <a:gd name="T29" fmla="*/ 1093 h 1829"/>
                <a:gd name="T30" fmla="*/ 518 w 2219"/>
                <a:gd name="T31" fmla="*/ 1197 h 1829"/>
                <a:gd name="T32" fmla="*/ 635 w 2219"/>
                <a:gd name="T33" fmla="*/ 1295 h 1829"/>
                <a:gd name="T34" fmla="*/ 700 w 2219"/>
                <a:gd name="T35" fmla="*/ 1342 h 1829"/>
                <a:gd name="T36" fmla="*/ 771 w 2219"/>
                <a:gd name="T37" fmla="*/ 1383 h 1829"/>
                <a:gd name="T38" fmla="*/ 930 w 2219"/>
                <a:gd name="T39" fmla="*/ 1461 h 1829"/>
                <a:gd name="T40" fmla="*/ 1088 w 2219"/>
                <a:gd name="T41" fmla="*/ 1528 h 1829"/>
                <a:gd name="T42" fmla="*/ 1253 w 2219"/>
                <a:gd name="T43" fmla="*/ 1590 h 1829"/>
                <a:gd name="T44" fmla="*/ 1418 w 2219"/>
                <a:gd name="T45" fmla="*/ 1647 h 1829"/>
                <a:gd name="T46" fmla="*/ 1583 w 2219"/>
                <a:gd name="T47" fmla="*/ 1699 h 1829"/>
                <a:gd name="T48" fmla="*/ 1741 w 2219"/>
                <a:gd name="T49" fmla="*/ 1740 h 1829"/>
                <a:gd name="T50" fmla="*/ 1818 w 2219"/>
                <a:gd name="T51" fmla="*/ 1761 h 1829"/>
                <a:gd name="T52" fmla="*/ 1883 w 2219"/>
                <a:gd name="T53" fmla="*/ 1777 h 1829"/>
                <a:gd name="T54" fmla="*/ 1994 w 2219"/>
                <a:gd name="T55" fmla="*/ 1803 h 1829"/>
                <a:gd name="T56" fmla="*/ 2094 w 2219"/>
                <a:gd name="T57" fmla="*/ 1823 h 1829"/>
                <a:gd name="T58" fmla="*/ 2136 w 2219"/>
                <a:gd name="T59" fmla="*/ 1828 h 1829"/>
                <a:gd name="T60" fmla="*/ 2171 w 2219"/>
                <a:gd name="T61" fmla="*/ 1828 h 1829"/>
                <a:gd name="T62" fmla="*/ 2200 w 2219"/>
                <a:gd name="T63" fmla="*/ 1828 h 1829"/>
                <a:gd name="T64" fmla="*/ 2218 w 2219"/>
                <a:gd name="T65" fmla="*/ 1823 h 182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219"/>
                <a:gd name="T100" fmla="*/ 0 h 1829"/>
                <a:gd name="T101" fmla="*/ 2219 w 2219"/>
                <a:gd name="T102" fmla="*/ 1829 h 182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219" h="1829">
                  <a:moveTo>
                    <a:pt x="12" y="0"/>
                  </a:moveTo>
                  <a:lnTo>
                    <a:pt x="6" y="26"/>
                  </a:lnTo>
                  <a:lnTo>
                    <a:pt x="0" y="57"/>
                  </a:lnTo>
                  <a:lnTo>
                    <a:pt x="6" y="93"/>
                  </a:lnTo>
                  <a:lnTo>
                    <a:pt x="12" y="135"/>
                  </a:lnTo>
                  <a:lnTo>
                    <a:pt x="29" y="233"/>
                  </a:lnTo>
                  <a:lnTo>
                    <a:pt x="59" y="337"/>
                  </a:lnTo>
                  <a:lnTo>
                    <a:pt x="71" y="394"/>
                  </a:lnTo>
                  <a:lnTo>
                    <a:pt x="88" y="456"/>
                  </a:lnTo>
                  <a:lnTo>
                    <a:pt x="129" y="591"/>
                  </a:lnTo>
                  <a:lnTo>
                    <a:pt x="182" y="730"/>
                  </a:lnTo>
                  <a:lnTo>
                    <a:pt x="212" y="798"/>
                  </a:lnTo>
                  <a:lnTo>
                    <a:pt x="247" y="860"/>
                  </a:lnTo>
                  <a:lnTo>
                    <a:pt x="324" y="979"/>
                  </a:lnTo>
                  <a:lnTo>
                    <a:pt x="412" y="1093"/>
                  </a:lnTo>
                  <a:lnTo>
                    <a:pt x="518" y="1197"/>
                  </a:lnTo>
                  <a:lnTo>
                    <a:pt x="635" y="1295"/>
                  </a:lnTo>
                  <a:lnTo>
                    <a:pt x="700" y="1342"/>
                  </a:lnTo>
                  <a:lnTo>
                    <a:pt x="771" y="1383"/>
                  </a:lnTo>
                  <a:lnTo>
                    <a:pt x="930" y="1461"/>
                  </a:lnTo>
                  <a:lnTo>
                    <a:pt x="1088" y="1528"/>
                  </a:lnTo>
                  <a:lnTo>
                    <a:pt x="1253" y="1590"/>
                  </a:lnTo>
                  <a:lnTo>
                    <a:pt x="1418" y="1647"/>
                  </a:lnTo>
                  <a:lnTo>
                    <a:pt x="1583" y="1699"/>
                  </a:lnTo>
                  <a:lnTo>
                    <a:pt x="1741" y="1740"/>
                  </a:lnTo>
                  <a:lnTo>
                    <a:pt x="1818" y="1761"/>
                  </a:lnTo>
                  <a:lnTo>
                    <a:pt x="1883" y="1777"/>
                  </a:lnTo>
                  <a:lnTo>
                    <a:pt x="1994" y="1803"/>
                  </a:lnTo>
                  <a:lnTo>
                    <a:pt x="2094" y="1823"/>
                  </a:lnTo>
                  <a:lnTo>
                    <a:pt x="2136" y="1828"/>
                  </a:lnTo>
                  <a:lnTo>
                    <a:pt x="2171" y="1828"/>
                  </a:lnTo>
                  <a:lnTo>
                    <a:pt x="2200" y="1828"/>
                  </a:lnTo>
                  <a:lnTo>
                    <a:pt x="2218" y="1823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7" name="Rectangle 16"/>
            <p:cNvSpPr>
              <a:spLocks noChangeArrowheads="1"/>
            </p:cNvSpPr>
            <p:nvPr/>
          </p:nvSpPr>
          <p:spPr bwMode="auto">
            <a:xfrm>
              <a:off x="3663" y="3095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</p:grpSp>
      <p:grpSp>
        <p:nvGrpSpPr>
          <p:cNvPr id="34824" name="Group 31"/>
          <p:cNvGrpSpPr>
            <a:grpSpLocks/>
          </p:cNvGrpSpPr>
          <p:nvPr/>
        </p:nvGrpSpPr>
        <p:grpSpPr bwMode="auto">
          <a:xfrm>
            <a:off x="5353050" y="3309938"/>
            <a:ext cx="439738" cy="461962"/>
            <a:chOff x="3744" y="2205"/>
            <a:chExt cx="277" cy="291"/>
          </a:xfrm>
        </p:grpSpPr>
        <p:sp>
          <p:nvSpPr>
            <p:cNvPr id="34834" name="Oval 12"/>
            <p:cNvSpPr>
              <a:spLocks noChangeArrowheads="1"/>
            </p:cNvSpPr>
            <p:nvPr/>
          </p:nvSpPr>
          <p:spPr bwMode="auto">
            <a:xfrm>
              <a:off x="3744" y="240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5" name="Rectangle 13"/>
            <p:cNvSpPr>
              <a:spLocks noChangeArrowheads="1"/>
            </p:cNvSpPr>
            <p:nvPr/>
          </p:nvSpPr>
          <p:spPr bwMode="auto">
            <a:xfrm>
              <a:off x="3789" y="2205"/>
              <a:ext cx="23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</p:grpSp>
      <p:grpSp>
        <p:nvGrpSpPr>
          <p:cNvPr id="34825" name="Group 30"/>
          <p:cNvGrpSpPr>
            <a:grpSpLocks/>
          </p:cNvGrpSpPr>
          <p:nvPr/>
        </p:nvGrpSpPr>
        <p:grpSpPr bwMode="auto">
          <a:xfrm>
            <a:off x="3848100" y="3271838"/>
            <a:ext cx="400050" cy="481012"/>
            <a:chOff x="2496" y="2157"/>
            <a:chExt cx="252" cy="291"/>
          </a:xfrm>
        </p:grpSpPr>
        <p:sp>
          <p:nvSpPr>
            <p:cNvPr id="34832" name="Oval 11"/>
            <p:cNvSpPr>
              <a:spLocks noChangeArrowheads="1"/>
            </p:cNvSpPr>
            <p:nvPr/>
          </p:nvSpPr>
          <p:spPr bwMode="auto">
            <a:xfrm>
              <a:off x="2496" y="23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3" name="Rectangle 14"/>
            <p:cNvSpPr>
              <a:spLocks noChangeArrowheads="1"/>
            </p:cNvSpPr>
            <p:nvPr/>
          </p:nvSpPr>
          <p:spPr bwMode="auto">
            <a:xfrm>
              <a:off x="2541" y="2157"/>
              <a:ext cx="207" cy="2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</p:grpSp>
      <p:grpSp>
        <p:nvGrpSpPr>
          <p:cNvPr id="34826" name="Group 29"/>
          <p:cNvGrpSpPr>
            <a:grpSpLocks/>
          </p:cNvGrpSpPr>
          <p:nvPr/>
        </p:nvGrpSpPr>
        <p:grpSpPr bwMode="auto">
          <a:xfrm>
            <a:off x="2819400" y="2928938"/>
            <a:ext cx="430213" cy="538162"/>
            <a:chOff x="1536" y="1677"/>
            <a:chExt cx="271" cy="339"/>
          </a:xfrm>
        </p:grpSpPr>
        <p:sp>
          <p:nvSpPr>
            <p:cNvPr id="34830" name="Oval 17"/>
            <p:cNvSpPr>
              <a:spLocks noChangeArrowheads="1"/>
            </p:cNvSpPr>
            <p:nvPr/>
          </p:nvSpPr>
          <p:spPr bwMode="auto">
            <a:xfrm>
              <a:off x="1536" y="192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1" name="Rectangle 18"/>
            <p:cNvSpPr>
              <a:spLocks noChangeArrowheads="1"/>
            </p:cNvSpPr>
            <p:nvPr/>
          </p:nvSpPr>
          <p:spPr bwMode="auto">
            <a:xfrm>
              <a:off x="1581" y="1677"/>
              <a:ext cx="226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D</a:t>
              </a:r>
            </a:p>
          </p:txBody>
        </p:sp>
      </p:grpSp>
      <p:sp>
        <p:nvSpPr>
          <p:cNvPr id="34827" name="Rectangle 21"/>
          <p:cNvSpPr>
            <a:spLocks noChangeArrowheads="1"/>
          </p:cNvSpPr>
          <p:nvPr/>
        </p:nvSpPr>
        <p:spPr bwMode="auto">
          <a:xfrm>
            <a:off x="6572250" y="2114550"/>
            <a:ext cx="2200275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Market basket </a:t>
            </a:r>
            <a:r>
              <a:rPr lang="en-US" sz="1800" i="1">
                <a:solidFill>
                  <a:schemeClr val="tx1"/>
                </a:solidFill>
                <a:latin typeface="Century Gothic" pitchFamily="8" charset="0"/>
              </a:rPr>
              <a:t>A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is preferred to </a:t>
            </a:r>
            <a:r>
              <a:rPr lang="en-US" sz="1800" i="1">
                <a:solidFill>
                  <a:schemeClr val="tx1"/>
                </a:solidFill>
                <a:latin typeface="Century Gothic" pitchFamily="8" charset="0"/>
              </a:rPr>
              <a:t>B.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Market basket </a:t>
            </a:r>
            <a:r>
              <a:rPr lang="en-US" sz="1800" i="1">
                <a:solidFill>
                  <a:schemeClr val="tx1"/>
                </a:solidFill>
                <a:latin typeface="Century Gothic" pitchFamily="8" charset="0"/>
              </a:rPr>
              <a:t>B</a:t>
            </a:r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 is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preferred to </a:t>
            </a:r>
            <a:r>
              <a:rPr lang="en-US" sz="1800" i="1">
                <a:solidFill>
                  <a:schemeClr val="tx1"/>
                </a:solidFill>
                <a:latin typeface="Century Gothic" pitchFamily="8" charset="0"/>
              </a:rPr>
              <a:t>D.</a:t>
            </a:r>
          </a:p>
        </p:txBody>
      </p:sp>
      <p:sp>
        <p:nvSpPr>
          <p:cNvPr id="34828" name="Line 33"/>
          <p:cNvSpPr>
            <a:spLocks noChangeShapeType="1"/>
          </p:cNvSpPr>
          <p:nvPr/>
        </p:nvSpPr>
        <p:spPr bwMode="auto">
          <a:xfrm flipV="1">
            <a:off x="2711450" y="4722813"/>
            <a:ext cx="0" cy="68897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829" name="Line 34"/>
          <p:cNvSpPr>
            <a:spLocks noChangeShapeType="1"/>
          </p:cNvSpPr>
          <p:nvPr/>
        </p:nvSpPr>
        <p:spPr bwMode="auto">
          <a:xfrm>
            <a:off x="2711450" y="5411788"/>
            <a:ext cx="6223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Indifference Map</a:t>
            </a: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9F93C2B-59BD-D240-89C3-B6AB56EB07DC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8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862138" y="2630488"/>
            <a:ext cx="2508250" cy="2676525"/>
            <a:chOff x="1936" y="1247"/>
            <a:chExt cx="2300" cy="1686"/>
          </a:xfrm>
        </p:grpSpPr>
        <p:sp>
          <p:nvSpPr>
            <p:cNvPr id="36909" name="Freeform 3"/>
            <p:cNvSpPr>
              <a:spLocks/>
            </p:cNvSpPr>
            <p:nvPr/>
          </p:nvSpPr>
          <p:spPr bwMode="auto">
            <a:xfrm>
              <a:off x="1936" y="1247"/>
              <a:ext cx="1906" cy="1573"/>
            </a:xfrm>
            <a:custGeom>
              <a:avLst/>
              <a:gdLst>
                <a:gd name="T0" fmla="*/ 6 w 1906"/>
                <a:gd name="T1" fmla="*/ 0 h 1573"/>
                <a:gd name="T2" fmla="*/ 0 w 1906"/>
                <a:gd name="T3" fmla="*/ 22 h 1573"/>
                <a:gd name="T4" fmla="*/ 0 w 1906"/>
                <a:gd name="T5" fmla="*/ 49 h 1573"/>
                <a:gd name="T6" fmla="*/ 6 w 1906"/>
                <a:gd name="T7" fmla="*/ 117 h 1573"/>
                <a:gd name="T8" fmla="*/ 24 w 1906"/>
                <a:gd name="T9" fmla="*/ 199 h 1573"/>
                <a:gd name="T10" fmla="*/ 49 w 1906"/>
                <a:gd name="T11" fmla="*/ 290 h 1573"/>
                <a:gd name="T12" fmla="*/ 61 w 1906"/>
                <a:gd name="T13" fmla="*/ 339 h 1573"/>
                <a:gd name="T14" fmla="*/ 80 w 1906"/>
                <a:gd name="T15" fmla="*/ 394 h 1573"/>
                <a:gd name="T16" fmla="*/ 117 w 1906"/>
                <a:gd name="T17" fmla="*/ 507 h 1573"/>
                <a:gd name="T18" fmla="*/ 160 w 1906"/>
                <a:gd name="T19" fmla="*/ 630 h 1573"/>
                <a:gd name="T20" fmla="*/ 184 w 1906"/>
                <a:gd name="T21" fmla="*/ 684 h 1573"/>
                <a:gd name="T22" fmla="*/ 215 w 1906"/>
                <a:gd name="T23" fmla="*/ 738 h 1573"/>
                <a:gd name="T24" fmla="*/ 283 w 1906"/>
                <a:gd name="T25" fmla="*/ 838 h 1573"/>
                <a:gd name="T26" fmla="*/ 356 w 1906"/>
                <a:gd name="T27" fmla="*/ 938 h 1573"/>
                <a:gd name="T28" fmla="*/ 442 w 1906"/>
                <a:gd name="T29" fmla="*/ 1033 h 1573"/>
                <a:gd name="T30" fmla="*/ 547 w 1906"/>
                <a:gd name="T31" fmla="*/ 1115 h 1573"/>
                <a:gd name="T32" fmla="*/ 602 w 1906"/>
                <a:gd name="T33" fmla="*/ 1151 h 1573"/>
                <a:gd name="T34" fmla="*/ 664 w 1906"/>
                <a:gd name="T35" fmla="*/ 1187 h 1573"/>
                <a:gd name="T36" fmla="*/ 799 w 1906"/>
                <a:gd name="T37" fmla="*/ 1255 h 1573"/>
                <a:gd name="T38" fmla="*/ 940 w 1906"/>
                <a:gd name="T39" fmla="*/ 1309 h 1573"/>
                <a:gd name="T40" fmla="*/ 1075 w 1906"/>
                <a:gd name="T41" fmla="*/ 1364 h 1573"/>
                <a:gd name="T42" fmla="*/ 1217 w 1906"/>
                <a:gd name="T43" fmla="*/ 1414 h 1573"/>
                <a:gd name="T44" fmla="*/ 1358 w 1906"/>
                <a:gd name="T45" fmla="*/ 1459 h 1573"/>
                <a:gd name="T46" fmla="*/ 1499 w 1906"/>
                <a:gd name="T47" fmla="*/ 1495 h 1573"/>
                <a:gd name="T48" fmla="*/ 1561 w 1906"/>
                <a:gd name="T49" fmla="*/ 1513 h 1573"/>
                <a:gd name="T50" fmla="*/ 1616 w 1906"/>
                <a:gd name="T51" fmla="*/ 1527 h 1573"/>
                <a:gd name="T52" fmla="*/ 1714 w 1906"/>
                <a:gd name="T53" fmla="*/ 1550 h 1573"/>
                <a:gd name="T54" fmla="*/ 1801 w 1906"/>
                <a:gd name="T55" fmla="*/ 1568 h 1573"/>
                <a:gd name="T56" fmla="*/ 1837 w 1906"/>
                <a:gd name="T57" fmla="*/ 1572 h 1573"/>
                <a:gd name="T58" fmla="*/ 1868 w 1906"/>
                <a:gd name="T59" fmla="*/ 1572 h 1573"/>
                <a:gd name="T60" fmla="*/ 1887 w 1906"/>
                <a:gd name="T61" fmla="*/ 1572 h 1573"/>
                <a:gd name="T62" fmla="*/ 1905 w 1906"/>
                <a:gd name="T63" fmla="*/ 1568 h 157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906"/>
                <a:gd name="T97" fmla="*/ 0 h 1573"/>
                <a:gd name="T98" fmla="*/ 1906 w 1906"/>
                <a:gd name="T99" fmla="*/ 1573 h 157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906" h="1573">
                  <a:moveTo>
                    <a:pt x="6" y="0"/>
                  </a:moveTo>
                  <a:lnTo>
                    <a:pt x="0" y="22"/>
                  </a:lnTo>
                  <a:lnTo>
                    <a:pt x="0" y="49"/>
                  </a:lnTo>
                  <a:lnTo>
                    <a:pt x="6" y="117"/>
                  </a:lnTo>
                  <a:lnTo>
                    <a:pt x="24" y="199"/>
                  </a:lnTo>
                  <a:lnTo>
                    <a:pt x="49" y="290"/>
                  </a:lnTo>
                  <a:lnTo>
                    <a:pt x="61" y="339"/>
                  </a:lnTo>
                  <a:lnTo>
                    <a:pt x="80" y="394"/>
                  </a:lnTo>
                  <a:lnTo>
                    <a:pt x="117" y="507"/>
                  </a:lnTo>
                  <a:lnTo>
                    <a:pt x="160" y="630"/>
                  </a:lnTo>
                  <a:lnTo>
                    <a:pt x="184" y="684"/>
                  </a:lnTo>
                  <a:lnTo>
                    <a:pt x="215" y="738"/>
                  </a:lnTo>
                  <a:lnTo>
                    <a:pt x="283" y="838"/>
                  </a:lnTo>
                  <a:lnTo>
                    <a:pt x="356" y="938"/>
                  </a:lnTo>
                  <a:lnTo>
                    <a:pt x="442" y="1033"/>
                  </a:lnTo>
                  <a:lnTo>
                    <a:pt x="547" y="1115"/>
                  </a:lnTo>
                  <a:lnTo>
                    <a:pt x="602" y="1151"/>
                  </a:lnTo>
                  <a:lnTo>
                    <a:pt x="664" y="1187"/>
                  </a:lnTo>
                  <a:lnTo>
                    <a:pt x="799" y="1255"/>
                  </a:lnTo>
                  <a:lnTo>
                    <a:pt x="940" y="1309"/>
                  </a:lnTo>
                  <a:lnTo>
                    <a:pt x="1075" y="1364"/>
                  </a:lnTo>
                  <a:lnTo>
                    <a:pt x="1217" y="1414"/>
                  </a:lnTo>
                  <a:lnTo>
                    <a:pt x="1358" y="1459"/>
                  </a:lnTo>
                  <a:lnTo>
                    <a:pt x="1499" y="1495"/>
                  </a:lnTo>
                  <a:lnTo>
                    <a:pt x="1561" y="1513"/>
                  </a:lnTo>
                  <a:lnTo>
                    <a:pt x="1616" y="1527"/>
                  </a:lnTo>
                  <a:lnTo>
                    <a:pt x="1714" y="1550"/>
                  </a:lnTo>
                  <a:lnTo>
                    <a:pt x="1801" y="1568"/>
                  </a:lnTo>
                  <a:lnTo>
                    <a:pt x="1837" y="1572"/>
                  </a:lnTo>
                  <a:lnTo>
                    <a:pt x="1868" y="1572"/>
                  </a:lnTo>
                  <a:lnTo>
                    <a:pt x="1887" y="1572"/>
                  </a:lnTo>
                  <a:lnTo>
                    <a:pt x="1905" y="1568"/>
                  </a:lnTo>
                </a:path>
              </a:pathLst>
            </a:custGeom>
            <a:noFill/>
            <a:ln w="50800" cap="rnd">
              <a:solidFill>
                <a:srgbClr val="FF99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10" name="Rectangle 4"/>
            <p:cNvSpPr>
              <a:spLocks noChangeArrowheads="1"/>
            </p:cNvSpPr>
            <p:nvPr/>
          </p:nvSpPr>
          <p:spPr bwMode="auto">
            <a:xfrm>
              <a:off x="3836" y="2685"/>
              <a:ext cx="400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</p:grpSp>
      <p:sp>
        <p:nvSpPr>
          <p:cNvPr id="36869" name="Line 10"/>
          <p:cNvSpPr>
            <a:spLocks noChangeShapeType="1"/>
          </p:cNvSpPr>
          <p:nvPr/>
        </p:nvSpPr>
        <p:spPr bwMode="auto">
          <a:xfrm>
            <a:off x="1263650" y="2420938"/>
            <a:ext cx="0" cy="35226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0" name="Line 11"/>
          <p:cNvSpPr>
            <a:spLocks noChangeShapeType="1"/>
          </p:cNvSpPr>
          <p:nvPr/>
        </p:nvSpPr>
        <p:spPr bwMode="auto">
          <a:xfrm>
            <a:off x="1274763" y="5949950"/>
            <a:ext cx="28813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1" name="Rectangle 12"/>
          <p:cNvSpPr>
            <a:spLocks noChangeArrowheads="1"/>
          </p:cNvSpPr>
          <p:nvPr/>
        </p:nvSpPr>
        <p:spPr bwMode="auto">
          <a:xfrm>
            <a:off x="3848100" y="5895975"/>
            <a:ext cx="6572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Jam</a:t>
            </a:r>
          </a:p>
        </p:txBody>
      </p:sp>
      <p:sp>
        <p:nvSpPr>
          <p:cNvPr id="36872" name="Rectangle 13"/>
          <p:cNvSpPr>
            <a:spLocks noChangeArrowheads="1"/>
          </p:cNvSpPr>
          <p:nvPr/>
        </p:nvSpPr>
        <p:spPr bwMode="auto">
          <a:xfrm>
            <a:off x="776288" y="1947863"/>
            <a:ext cx="808037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Butter</a:t>
            </a:r>
          </a:p>
        </p:txBody>
      </p:sp>
      <p:sp>
        <p:nvSpPr>
          <p:cNvPr id="36873" name="Freeform 15"/>
          <p:cNvSpPr>
            <a:spLocks/>
          </p:cNvSpPr>
          <p:nvPr/>
        </p:nvSpPr>
        <p:spPr bwMode="auto">
          <a:xfrm>
            <a:off x="1293813" y="3009900"/>
            <a:ext cx="2419350" cy="2903538"/>
          </a:xfrm>
          <a:custGeom>
            <a:avLst/>
            <a:gdLst>
              <a:gd name="T0" fmla="*/ 2147483647 w 2219"/>
              <a:gd name="T1" fmla="*/ 0 h 1829"/>
              <a:gd name="T2" fmla="*/ 2147483647 w 2219"/>
              <a:gd name="T3" fmla="*/ 2147483647 h 1829"/>
              <a:gd name="T4" fmla="*/ 0 w 2219"/>
              <a:gd name="T5" fmla="*/ 2147483647 h 1829"/>
              <a:gd name="T6" fmla="*/ 2147483647 w 2219"/>
              <a:gd name="T7" fmla="*/ 2147483647 h 1829"/>
              <a:gd name="T8" fmla="*/ 2147483647 w 2219"/>
              <a:gd name="T9" fmla="*/ 2147483647 h 1829"/>
              <a:gd name="T10" fmla="*/ 2147483647 w 2219"/>
              <a:gd name="T11" fmla="*/ 2147483647 h 1829"/>
              <a:gd name="T12" fmla="*/ 2147483647 w 2219"/>
              <a:gd name="T13" fmla="*/ 2147483647 h 1829"/>
              <a:gd name="T14" fmla="*/ 2147483647 w 2219"/>
              <a:gd name="T15" fmla="*/ 2147483647 h 1829"/>
              <a:gd name="T16" fmla="*/ 2147483647 w 2219"/>
              <a:gd name="T17" fmla="*/ 2147483647 h 1829"/>
              <a:gd name="T18" fmla="*/ 2147483647 w 2219"/>
              <a:gd name="T19" fmla="*/ 2147483647 h 1829"/>
              <a:gd name="T20" fmla="*/ 2147483647 w 2219"/>
              <a:gd name="T21" fmla="*/ 2147483647 h 1829"/>
              <a:gd name="T22" fmla="*/ 2147483647 w 2219"/>
              <a:gd name="T23" fmla="*/ 2147483647 h 1829"/>
              <a:gd name="T24" fmla="*/ 2147483647 w 2219"/>
              <a:gd name="T25" fmla="*/ 2147483647 h 1829"/>
              <a:gd name="T26" fmla="*/ 2147483647 w 2219"/>
              <a:gd name="T27" fmla="*/ 2147483647 h 1829"/>
              <a:gd name="T28" fmla="*/ 2147483647 w 2219"/>
              <a:gd name="T29" fmla="*/ 2147483647 h 1829"/>
              <a:gd name="T30" fmla="*/ 2147483647 w 2219"/>
              <a:gd name="T31" fmla="*/ 2147483647 h 1829"/>
              <a:gd name="T32" fmla="*/ 2147483647 w 2219"/>
              <a:gd name="T33" fmla="*/ 2147483647 h 1829"/>
              <a:gd name="T34" fmla="*/ 2147483647 w 2219"/>
              <a:gd name="T35" fmla="*/ 2147483647 h 1829"/>
              <a:gd name="T36" fmla="*/ 2147483647 w 2219"/>
              <a:gd name="T37" fmla="*/ 2147483647 h 1829"/>
              <a:gd name="T38" fmla="*/ 2147483647 w 2219"/>
              <a:gd name="T39" fmla="*/ 2147483647 h 1829"/>
              <a:gd name="T40" fmla="*/ 2147483647 w 2219"/>
              <a:gd name="T41" fmla="*/ 2147483647 h 1829"/>
              <a:gd name="T42" fmla="*/ 2147483647 w 2219"/>
              <a:gd name="T43" fmla="*/ 2147483647 h 1829"/>
              <a:gd name="T44" fmla="*/ 2147483647 w 2219"/>
              <a:gd name="T45" fmla="*/ 2147483647 h 1829"/>
              <a:gd name="T46" fmla="*/ 2147483647 w 2219"/>
              <a:gd name="T47" fmla="*/ 2147483647 h 1829"/>
              <a:gd name="T48" fmla="*/ 2147483647 w 2219"/>
              <a:gd name="T49" fmla="*/ 2147483647 h 1829"/>
              <a:gd name="T50" fmla="*/ 2147483647 w 2219"/>
              <a:gd name="T51" fmla="*/ 2147483647 h 1829"/>
              <a:gd name="T52" fmla="*/ 2147483647 w 2219"/>
              <a:gd name="T53" fmla="*/ 2147483647 h 1829"/>
              <a:gd name="T54" fmla="*/ 2147483647 w 2219"/>
              <a:gd name="T55" fmla="*/ 2147483647 h 1829"/>
              <a:gd name="T56" fmla="*/ 2147483647 w 2219"/>
              <a:gd name="T57" fmla="*/ 2147483647 h 1829"/>
              <a:gd name="T58" fmla="*/ 2147483647 w 2219"/>
              <a:gd name="T59" fmla="*/ 2147483647 h 1829"/>
              <a:gd name="T60" fmla="*/ 2147483647 w 2219"/>
              <a:gd name="T61" fmla="*/ 2147483647 h 1829"/>
              <a:gd name="T62" fmla="*/ 2147483647 w 2219"/>
              <a:gd name="T63" fmla="*/ 2147483647 h 1829"/>
              <a:gd name="T64" fmla="*/ 2147483647 w 2219"/>
              <a:gd name="T65" fmla="*/ 2147483647 h 182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219"/>
              <a:gd name="T100" fmla="*/ 0 h 1829"/>
              <a:gd name="T101" fmla="*/ 2219 w 2219"/>
              <a:gd name="T102" fmla="*/ 1829 h 182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219" h="1829">
                <a:moveTo>
                  <a:pt x="12" y="0"/>
                </a:moveTo>
                <a:lnTo>
                  <a:pt x="6" y="26"/>
                </a:lnTo>
                <a:lnTo>
                  <a:pt x="0" y="57"/>
                </a:lnTo>
                <a:lnTo>
                  <a:pt x="6" y="93"/>
                </a:lnTo>
                <a:lnTo>
                  <a:pt x="12" y="135"/>
                </a:lnTo>
                <a:lnTo>
                  <a:pt x="29" y="233"/>
                </a:lnTo>
                <a:lnTo>
                  <a:pt x="59" y="337"/>
                </a:lnTo>
                <a:lnTo>
                  <a:pt x="71" y="394"/>
                </a:lnTo>
                <a:lnTo>
                  <a:pt x="88" y="456"/>
                </a:lnTo>
                <a:lnTo>
                  <a:pt x="129" y="591"/>
                </a:lnTo>
                <a:lnTo>
                  <a:pt x="182" y="730"/>
                </a:lnTo>
                <a:lnTo>
                  <a:pt x="212" y="798"/>
                </a:lnTo>
                <a:lnTo>
                  <a:pt x="247" y="860"/>
                </a:lnTo>
                <a:lnTo>
                  <a:pt x="324" y="979"/>
                </a:lnTo>
                <a:lnTo>
                  <a:pt x="412" y="1093"/>
                </a:lnTo>
                <a:lnTo>
                  <a:pt x="518" y="1197"/>
                </a:lnTo>
                <a:lnTo>
                  <a:pt x="635" y="1295"/>
                </a:lnTo>
                <a:lnTo>
                  <a:pt x="700" y="1342"/>
                </a:lnTo>
                <a:lnTo>
                  <a:pt x="771" y="1383"/>
                </a:lnTo>
                <a:lnTo>
                  <a:pt x="930" y="1461"/>
                </a:lnTo>
                <a:lnTo>
                  <a:pt x="1088" y="1528"/>
                </a:lnTo>
                <a:lnTo>
                  <a:pt x="1253" y="1590"/>
                </a:lnTo>
                <a:lnTo>
                  <a:pt x="1418" y="1647"/>
                </a:lnTo>
                <a:lnTo>
                  <a:pt x="1583" y="1699"/>
                </a:lnTo>
                <a:lnTo>
                  <a:pt x="1741" y="1740"/>
                </a:lnTo>
                <a:lnTo>
                  <a:pt x="1818" y="1761"/>
                </a:lnTo>
                <a:lnTo>
                  <a:pt x="1883" y="1777"/>
                </a:lnTo>
                <a:lnTo>
                  <a:pt x="1994" y="1803"/>
                </a:lnTo>
                <a:lnTo>
                  <a:pt x="2094" y="1823"/>
                </a:lnTo>
                <a:lnTo>
                  <a:pt x="2136" y="1828"/>
                </a:lnTo>
                <a:lnTo>
                  <a:pt x="2171" y="1828"/>
                </a:lnTo>
                <a:lnTo>
                  <a:pt x="2200" y="1828"/>
                </a:lnTo>
                <a:lnTo>
                  <a:pt x="2218" y="1823"/>
                </a:lnTo>
              </a:path>
            </a:pathLst>
          </a:custGeom>
          <a:noFill/>
          <a:ln w="50800" cap="rnd">
            <a:solidFill>
              <a:srgbClr val="9933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4" name="Rectangle 16"/>
          <p:cNvSpPr>
            <a:spLocks noChangeArrowheads="1"/>
          </p:cNvSpPr>
          <p:nvPr/>
        </p:nvSpPr>
        <p:spPr bwMode="auto">
          <a:xfrm>
            <a:off x="3565525" y="5367338"/>
            <a:ext cx="436563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U</a:t>
            </a:r>
            <a:r>
              <a:rPr lang="en-US" sz="2000" i="1" baseline="-25000">
                <a:solidFill>
                  <a:schemeClr val="tx1"/>
                </a:solidFill>
                <a:latin typeface="Century Gothic" pitchFamily="8" charset="0"/>
              </a:rPr>
              <a:t>1</a:t>
            </a:r>
          </a:p>
        </p:txBody>
      </p:sp>
      <p:grpSp>
        <p:nvGrpSpPr>
          <p:cNvPr id="36875" name="Group 53"/>
          <p:cNvGrpSpPr>
            <a:grpSpLocks/>
          </p:cNvGrpSpPr>
          <p:nvPr/>
        </p:nvGrpSpPr>
        <p:grpSpPr bwMode="auto">
          <a:xfrm>
            <a:off x="3455988" y="5818188"/>
            <a:ext cx="368300" cy="500062"/>
            <a:chOff x="2177" y="3665"/>
            <a:chExt cx="232" cy="315"/>
          </a:xfrm>
        </p:grpSpPr>
        <p:sp>
          <p:nvSpPr>
            <p:cNvPr id="36907" name="Oval 18"/>
            <p:cNvSpPr>
              <a:spLocks noChangeArrowheads="1"/>
            </p:cNvSpPr>
            <p:nvPr/>
          </p:nvSpPr>
          <p:spPr bwMode="auto">
            <a:xfrm>
              <a:off x="2283" y="3665"/>
              <a:ext cx="6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8" name="Rectangle 19"/>
            <p:cNvSpPr>
              <a:spLocks noChangeArrowheads="1"/>
            </p:cNvSpPr>
            <p:nvPr/>
          </p:nvSpPr>
          <p:spPr bwMode="auto">
            <a:xfrm>
              <a:off x="2177" y="3732"/>
              <a:ext cx="23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</p:grpSp>
      <p:grpSp>
        <p:nvGrpSpPr>
          <p:cNvPr id="36876" name="Group 20"/>
          <p:cNvGrpSpPr>
            <a:grpSpLocks/>
          </p:cNvGrpSpPr>
          <p:nvPr/>
        </p:nvGrpSpPr>
        <p:grpSpPr bwMode="auto">
          <a:xfrm>
            <a:off x="1230313" y="2641600"/>
            <a:ext cx="377825" cy="481013"/>
            <a:chOff x="2496" y="2157"/>
            <a:chExt cx="346" cy="291"/>
          </a:xfrm>
        </p:grpSpPr>
        <p:sp>
          <p:nvSpPr>
            <p:cNvPr id="36905" name="Oval 21"/>
            <p:cNvSpPr>
              <a:spLocks noChangeArrowheads="1"/>
            </p:cNvSpPr>
            <p:nvPr/>
          </p:nvSpPr>
          <p:spPr bwMode="auto">
            <a:xfrm>
              <a:off x="2496" y="23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6" name="Rectangle 22"/>
            <p:cNvSpPr>
              <a:spLocks noChangeArrowheads="1"/>
            </p:cNvSpPr>
            <p:nvPr/>
          </p:nvSpPr>
          <p:spPr bwMode="auto">
            <a:xfrm>
              <a:off x="2541" y="2157"/>
              <a:ext cx="301" cy="2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2319338" y="3854450"/>
            <a:ext cx="407987" cy="538163"/>
            <a:chOff x="1536" y="1677"/>
            <a:chExt cx="374" cy="339"/>
          </a:xfrm>
        </p:grpSpPr>
        <p:sp>
          <p:nvSpPr>
            <p:cNvPr id="36903" name="Oval 24"/>
            <p:cNvSpPr>
              <a:spLocks noChangeArrowheads="1"/>
            </p:cNvSpPr>
            <p:nvPr/>
          </p:nvSpPr>
          <p:spPr bwMode="auto">
            <a:xfrm>
              <a:off x="1536" y="192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4" name="Rectangle 25"/>
            <p:cNvSpPr>
              <a:spLocks noChangeArrowheads="1"/>
            </p:cNvSpPr>
            <p:nvPr/>
          </p:nvSpPr>
          <p:spPr bwMode="auto">
            <a:xfrm>
              <a:off x="1581" y="1677"/>
              <a:ext cx="329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D</a:t>
              </a:r>
            </a:p>
          </p:txBody>
        </p:sp>
      </p:grpSp>
      <p:sp>
        <p:nvSpPr>
          <p:cNvPr id="36878" name="Line 27"/>
          <p:cNvSpPr>
            <a:spLocks noChangeShapeType="1"/>
          </p:cNvSpPr>
          <p:nvPr/>
        </p:nvSpPr>
        <p:spPr bwMode="auto">
          <a:xfrm flipV="1">
            <a:off x="1557338" y="4926013"/>
            <a:ext cx="0" cy="68897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9" name="Line 28"/>
          <p:cNvSpPr>
            <a:spLocks noChangeShapeType="1"/>
          </p:cNvSpPr>
          <p:nvPr/>
        </p:nvSpPr>
        <p:spPr bwMode="auto">
          <a:xfrm>
            <a:off x="1557338" y="5614988"/>
            <a:ext cx="42862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350" name="Line 30"/>
          <p:cNvSpPr>
            <a:spLocks noChangeShapeType="1"/>
          </p:cNvSpPr>
          <p:nvPr/>
        </p:nvSpPr>
        <p:spPr bwMode="auto">
          <a:xfrm>
            <a:off x="1293813" y="3032125"/>
            <a:ext cx="2381250" cy="288448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81" name="Rectangle 33"/>
          <p:cNvSpPr>
            <a:spLocks noChangeArrowheads="1"/>
          </p:cNvSpPr>
          <p:nvPr/>
        </p:nvSpPr>
        <p:spPr bwMode="auto">
          <a:xfrm>
            <a:off x="5764213" y="2936875"/>
            <a:ext cx="436562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U</a:t>
            </a:r>
            <a:r>
              <a:rPr lang="en-US" sz="2000" baseline="-25000">
                <a:solidFill>
                  <a:schemeClr val="tx1"/>
                </a:solidFill>
                <a:latin typeface="Century Gothic" pitchFamily="8" charset="0"/>
              </a:rPr>
              <a:t>1</a:t>
            </a:r>
          </a:p>
        </p:txBody>
      </p:sp>
      <p:sp>
        <p:nvSpPr>
          <p:cNvPr id="36882" name="Line 34"/>
          <p:cNvSpPr>
            <a:spLocks noChangeShapeType="1"/>
          </p:cNvSpPr>
          <p:nvPr/>
        </p:nvSpPr>
        <p:spPr bwMode="auto">
          <a:xfrm>
            <a:off x="5378450" y="2395538"/>
            <a:ext cx="0" cy="35226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83" name="Line 35"/>
          <p:cNvSpPr>
            <a:spLocks noChangeShapeType="1"/>
          </p:cNvSpPr>
          <p:nvPr/>
        </p:nvSpPr>
        <p:spPr bwMode="auto">
          <a:xfrm>
            <a:off x="5389563" y="5924550"/>
            <a:ext cx="28813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84" name="Rectangle 36"/>
          <p:cNvSpPr>
            <a:spLocks noChangeArrowheads="1"/>
          </p:cNvSpPr>
          <p:nvPr/>
        </p:nvSpPr>
        <p:spPr bwMode="auto">
          <a:xfrm>
            <a:off x="7815263" y="5921375"/>
            <a:ext cx="6572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Jam</a:t>
            </a:r>
          </a:p>
        </p:txBody>
      </p:sp>
      <p:sp>
        <p:nvSpPr>
          <p:cNvPr id="36885" name="Rectangle 37"/>
          <p:cNvSpPr>
            <a:spLocks noChangeArrowheads="1"/>
          </p:cNvSpPr>
          <p:nvPr/>
        </p:nvSpPr>
        <p:spPr bwMode="auto">
          <a:xfrm>
            <a:off x="4584700" y="1922463"/>
            <a:ext cx="1319213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Chili Paste</a:t>
            </a:r>
          </a:p>
        </p:txBody>
      </p:sp>
      <p:sp>
        <p:nvSpPr>
          <p:cNvPr id="36886" name="Freeform 39"/>
          <p:cNvSpPr>
            <a:spLocks/>
          </p:cNvSpPr>
          <p:nvPr/>
        </p:nvSpPr>
        <p:spPr bwMode="auto">
          <a:xfrm rot="10477025">
            <a:off x="5511800" y="3146425"/>
            <a:ext cx="2419350" cy="2903538"/>
          </a:xfrm>
          <a:custGeom>
            <a:avLst/>
            <a:gdLst>
              <a:gd name="T0" fmla="*/ 2147483647 w 2219"/>
              <a:gd name="T1" fmla="*/ 0 h 1829"/>
              <a:gd name="T2" fmla="*/ 2147483647 w 2219"/>
              <a:gd name="T3" fmla="*/ 2147483647 h 1829"/>
              <a:gd name="T4" fmla="*/ 0 w 2219"/>
              <a:gd name="T5" fmla="*/ 2147483647 h 1829"/>
              <a:gd name="T6" fmla="*/ 2147483647 w 2219"/>
              <a:gd name="T7" fmla="*/ 2147483647 h 1829"/>
              <a:gd name="T8" fmla="*/ 2147483647 w 2219"/>
              <a:gd name="T9" fmla="*/ 2147483647 h 1829"/>
              <a:gd name="T10" fmla="*/ 2147483647 w 2219"/>
              <a:gd name="T11" fmla="*/ 2147483647 h 1829"/>
              <a:gd name="T12" fmla="*/ 2147483647 w 2219"/>
              <a:gd name="T13" fmla="*/ 2147483647 h 1829"/>
              <a:gd name="T14" fmla="*/ 2147483647 w 2219"/>
              <a:gd name="T15" fmla="*/ 2147483647 h 1829"/>
              <a:gd name="T16" fmla="*/ 2147483647 w 2219"/>
              <a:gd name="T17" fmla="*/ 2147483647 h 1829"/>
              <a:gd name="T18" fmla="*/ 2147483647 w 2219"/>
              <a:gd name="T19" fmla="*/ 2147483647 h 1829"/>
              <a:gd name="T20" fmla="*/ 2147483647 w 2219"/>
              <a:gd name="T21" fmla="*/ 2147483647 h 1829"/>
              <a:gd name="T22" fmla="*/ 2147483647 w 2219"/>
              <a:gd name="T23" fmla="*/ 2147483647 h 1829"/>
              <a:gd name="T24" fmla="*/ 2147483647 w 2219"/>
              <a:gd name="T25" fmla="*/ 2147483647 h 1829"/>
              <a:gd name="T26" fmla="*/ 2147483647 w 2219"/>
              <a:gd name="T27" fmla="*/ 2147483647 h 1829"/>
              <a:gd name="T28" fmla="*/ 2147483647 w 2219"/>
              <a:gd name="T29" fmla="*/ 2147483647 h 1829"/>
              <a:gd name="T30" fmla="*/ 2147483647 w 2219"/>
              <a:gd name="T31" fmla="*/ 2147483647 h 1829"/>
              <a:gd name="T32" fmla="*/ 2147483647 w 2219"/>
              <a:gd name="T33" fmla="*/ 2147483647 h 1829"/>
              <a:gd name="T34" fmla="*/ 2147483647 w 2219"/>
              <a:gd name="T35" fmla="*/ 2147483647 h 1829"/>
              <a:gd name="T36" fmla="*/ 2147483647 w 2219"/>
              <a:gd name="T37" fmla="*/ 2147483647 h 1829"/>
              <a:gd name="T38" fmla="*/ 2147483647 w 2219"/>
              <a:gd name="T39" fmla="*/ 2147483647 h 1829"/>
              <a:gd name="T40" fmla="*/ 2147483647 w 2219"/>
              <a:gd name="T41" fmla="*/ 2147483647 h 1829"/>
              <a:gd name="T42" fmla="*/ 2147483647 w 2219"/>
              <a:gd name="T43" fmla="*/ 2147483647 h 1829"/>
              <a:gd name="T44" fmla="*/ 2147483647 w 2219"/>
              <a:gd name="T45" fmla="*/ 2147483647 h 1829"/>
              <a:gd name="T46" fmla="*/ 2147483647 w 2219"/>
              <a:gd name="T47" fmla="*/ 2147483647 h 1829"/>
              <a:gd name="T48" fmla="*/ 2147483647 w 2219"/>
              <a:gd name="T49" fmla="*/ 2147483647 h 1829"/>
              <a:gd name="T50" fmla="*/ 2147483647 w 2219"/>
              <a:gd name="T51" fmla="*/ 2147483647 h 1829"/>
              <a:gd name="T52" fmla="*/ 2147483647 w 2219"/>
              <a:gd name="T53" fmla="*/ 2147483647 h 1829"/>
              <a:gd name="T54" fmla="*/ 2147483647 w 2219"/>
              <a:gd name="T55" fmla="*/ 2147483647 h 1829"/>
              <a:gd name="T56" fmla="*/ 2147483647 w 2219"/>
              <a:gd name="T57" fmla="*/ 2147483647 h 1829"/>
              <a:gd name="T58" fmla="*/ 2147483647 w 2219"/>
              <a:gd name="T59" fmla="*/ 2147483647 h 1829"/>
              <a:gd name="T60" fmla="*/ 2147483647 w 2219"/>
              <a:gd name="T61" fmla="*/ 2147483647 h 1829"/>
              <a:gd name="T62" fmla="*/ 2147483647 w 2219"/>
              <a:gd name="T63" fmla="*/ 2147483647 h 1829"/>
              <a:gd name="T64" fmla="*/ 2147483647 w 2219"/>
              <a:gd name="T65" fmla="*/ 2147483647 h 182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219"/>
              <a:gd name="T100" fmla="*/ 0 h 1829"/>
              <a:gd name="T101" fmla="*/ 2219 w 2219"/>
              <a:gd name="T102" fmla="*/ 1829 h 182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219" h="1829">
                <a:moveTo>
                  <a:pt x="12" y="0"/>
                </a:moveTo>
                <a:lnTo>
                  <a:pt x="6" y="26"/>
                </a:lnTo>
                <a:lnTo>
                  <a:pt x="0" y="57"/>
                </a:lnTo>
                <a:lnTo>
                  <a:pt x="6" y="93"/>
                </a:lnTo>
                <a:lnTo>
                  <a:pt x="12" y="135"/>
                </a:lnTo>
                <a:lnTo>
                  <a:pt x="29" y="233"/>
                </a:lnTo>
                <a:lnTo>
                  <a:pt x="59" y="337"/>
                </a:lnTo>
                <a:lnTo>
                  <a:pt x="71" y="394"/>
                </a:lnTo>
                <a:lnTo>
                  <a:pt x="88" y="456"/>
                </a:lnTo>
                <a:lnTo>
                  <a:pt x="129" y="591"/>
                </a:lnTo>
                <a:lnTo>
                  <a:pt x="182" y="730"/>
                </a:lnTo>
                <a:lnTo>
                  <a:pt x="212" y="798"/>
                </a:lnTo>
                <a:lnTo>
                  <a:pt x="247" y="860"/>
                </a:lnTo>
                <a:lnTo>
                  <a:pt x="324" y="979"/>
                </a:lnTo>
                <a:lnTo>
                  <a:pt x="412" y="1093"/>
                </a:lnTo>
                <a:lnTo>
                  <a:pt x="518" y="1197"/>
                </a:lnTo>
                <a:lnTo>
                  <a:pt x="635" y="1295"/>
                </a:lnTo>
                <a:lnTo>
                  <a:pt x="700" y="1342"/>
                </a:lnTo>
                <a:lnTo>
                  <a:pt x="771" y="1383"/>
                </a:lnTo>
                <a:lnTo>
                  <a:pt x="930" y="1461"/>
                </a:lnTo>
                <a:lnTo>
                  <a:pt x="1088" y="1528"/>
                </a:lnTo>
                <a:lnTo>
                  <a:pt x="1253" y="1590"/>
                </a:lnTo>
                <a:lnTo>
                  <a:pt x="1418" y="1647"/>
                </a:lnTo>
                <a:lnTo>
                  <a:pt x="1583" y="1699"/>
                </a:lnTo>
                <a:lnTo>
                  <a:pt x="1741" y="1740"/>
                </a:lnTo>
                <a:lnTo>
                  <a:pt x="1818" y="1761"/>
                </a:lnTo>
                <a:lnTo>
                  <a:pt x="1883" y="1777"/>
                </a:lnTo>
                <a:lnTo>
                  <a:pt x="1994" y="1803"/>
                </a:lnTo>
                <a:lnTo>
                  <a:pt x="2094" y="1823"/>
                </a:lnTo>
                <a:lnTo>
                  <a:pt x="2136" y="1828"/>
                </a:lnTo>
                <a:lnTo>
                  <a:pt x="2171" y="1828"/>
                </a:lnTo>
                <a:lnTo>
                  <a:pt x="2200" y="1828"/>
                </a:lnTo>
                <a:lnTo>
                  <a:pt x="2218" y="1823"/>
                </a:lnTo>
              </a:path>
            </a:pathLst>
          </a:custGeom>
          <a:noFill/>
          <a:ln w="50800" cap="rnd">
            <a:solidFill>
              <a:srgbClr val="9933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8"/>
          <p:cNvGrpSpPr>
            <a:grpSpLocks/>
          </p:cNvGrpSpPr>
          <p:nvPr/>
        </p:nvGrpSpPr>
        <p:grpSpPr bwMode="auto">
          <a:xfrm>
            <a:off x="5468938" y="3595688"/>
            <a:ext cx="1617662" cy="2414587"/>
            <a:chOff x="3445" y="2265"/>
            <a:chExt cx="1019" cy="1521"/>
          </a:xfrm>
        </p:grpSpPr>
        <p:sp>
          <p:nvSpPr>
            <p:cNvPr id="36901" name="Freeform 32"/>
            <p:cNvSpPr>
              <a:spLocks/>
            </p:cNvSpPr>
            <p:nvPr/>
          </p:nvSpPr>
          <p:spPr bwMode="auto">
            <a:xfrm rot="10483813">
              <a:off x="3445" y="2451"/>
              <a:ext cx="1019" cy="1335"/>
            </a:xfrm>
            <a:custGeom>
              <a:avLst/>
              <a:gdLst>
                <a:gd name="T0" fmla="*/ 1 w 1906"/>
                <a:gd name="T1" fmla="*/ 0 h 1573"/>
                <a:gd name="T2" fmla="*/ 0 w 1906"/>
                <a:gd name="T3" fmla="*/ 3 h 1573"/>
                <a:gd name="T4" fmla="*/ 0 w 1906"/>
                <a:gd name="T5" fmla="*/ 6 h 1573"/>
                <a:gd name="T6" fmla="*/ 1 w 1906"/>
                <a:gd name="T7" fmla="*/ 14 h 1573"/>
                <a:gd name="T8" fmla="*/ 1 w 1906"/>
                <a:gd name="T9" fmla="*/ 23 h 1573"/>
                <a:gd name="T10" fmla="*/ 1 w 1906"/>
                <a:gd name="T11" fmla="*/ 35 h 1573"/>
                <a:gd name="T12" fmla="*/ 1 w 1906"/>
                <a:gd name="T13" fmla="*/ 40 h 1573"/>
                <a:gd name="T14" fmla="*/ 1 w 1906"/>
                <a:gd name="T15" fmla="*/ 47 h 1573"/>
                <a:gd name="T16" fmla="*/ 1 w 1906"/>
                <a:gd name="T17" fmla="*/ 59 h 1573"/>
                <a:gd name="T18" fmla="*/ 1 w 1906"/>
                <a:gd name="T19" fmla="*/ 75 h 1573"/>
                <a:gd name="T20" fmla="*/ 1 w 1906"/>
                <a:gd name="T21" fmla="*/ 81 h 1573"/>
                <a:gd name="T22" fmla="*/ 1 w 1906"/>
                <a:gd name="T23" fmla="*/ 87 h 1573"/>
                <a:gd name="T24" fmla="*/ 1 w 1906"/>
                <a:gd name="T25" fmla="*/ 99 h 1573"/>
                <a:gd name="T26" fmla="*/ 1 w 1906"/>
                <a:gd name="T27" fmla="*/ 111 h 1573"/>
                <a:gd name="T28" fmla="*/ 1 w 1906"/>
                <a:gd name="T29" fmla="*/ 122 h 1573"/>
                <a:gd name="T30" fmla="*/ 1 w 1906"/>
                <a:gd name="T31" fmla="*/ 132 h 1573"/>
                <a:gd name="T32" fmla="*/ 1 w 1906"/>
                <a:gd name="T33" fmla="*/ 136 h 1573"/>
                <a:gd name="T34" fmla="*/ 1 w 1906"/>
                <a:gd name="T35" fmla="*/ 141 h 1573"/>
                <a:gd name="T36" fmla="*/ 1 w 1906"/>
                <a:gd name="T37" fmla="*/ 149 h 1573"/>
                <a:gd name="T38" fmla="*/ 1 w 1906"/>
                <a:gd name="T39" fmla="*/ 155 h 1573"/>
                <a:gd name="T40" fmla="*/ 1 w 1906"/>
                <a:gd name="T41" fmla="*/ 161 h 1573"/>
                <a:gd name="T42" fmla="*/ 1 w 1906"/>
                <a:gd name="T43" fmla="*/ 168 h 1573"/>
                <a:gd name="T44" fmla="*/ 1 w 1906"/>
                <a:gd name="T45" fmla="*/ 173 h 1573"/>
                <a:gd name="T46" fmla="*/ 1 w 1906"/>
                <a:gd name="T47" fmla="*/ 177 h 1573"/>
                <a:gd name="T48" fmla="*/ 1 w 1906"/>
                <a:gd name="T49" fmla="*/ 179 h 1573"/>
                <a:gd name="T50" fmla="*/ 1 w 1906"/>
                <a:gd name="T51" fmla="*/ 182 h 1573"/>
                <a:gd name="T52" fmla="*/ 1 w 1906"/>
                <a:gd name="T53" fmla="*/ 183 h 1573"/>
                <a:gd name="T54" fmla="*/ 1 w 1906"/>
                <a:gd name="T55" fmla="*/ 186 h 1573"/>
                <a:gd name="T56" fmla="*/ 1 w 1906"/>
                <a:gd name="T57" fmla="*/ 187 h 1573"/>
                <a:gd name="T58" fmla="*/ 1 w 1906"/>
                <a:gd name="T59" fmla="*/ 187 h 1573"/>
                <a:gd name="T60" fmla="*/ 1 w 1906"/>
                <a:gd name="T61" fmla="*/ 187 h 1573"/>
                <a:gd name="T62" fmla="*/ 1 w 1906"/>
                <a:gd name="T63" fmla="*/ 186 h 157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906"/>
                <a:gd name="T97" fmla="*/ 0 h 1573"/>
                <a:gd name="T98" fmla="*/ 1906 w 1906"/>
                <a:gd name="T99" fmla="*/ 1573 h 157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906" h="1573">
                  <a:moveTo>
                    <a:pt x="6" y="0"/>
                  </a:moveTo>
                  <a:lnTo>
                    <a:pt x="0" y="22"/>
                  </a:lnTo>
                  <a:lnTo>
                    <a:pt x="0" y="49"/>
                  </a:lnTo>
                  <a:lnTo>
                    <a:pt x="6" y="117"/>
                  </a:lnTo>
                  <a:lnTo>
                    <a:pt x="24" y="199"/>
                  </a:lnTo>
                  <a:lnTo>
                    <a:pt x="49" y="290"/>
                  </a:lnTo>
                  <a:lnTo>
                    <a:pt x="61" y="339"/>
                  </a:lnTo>
                  <a:lnTo>
                    <a:pt x="80" y="394"/>
                  </a:lnTo>
                  <a:lnTo>
                    <a:pt x="117" y="507"/>
                  </a:lnTo>
                  <a:lnTo>
                    <a:pt x="160" y="630"/>
                  </a:lnTo>
                  <a:lnTo>
                    <a:pt x="184" y="684"/>
                  </a:lnTo>
                  <a:lnTo>
                    <a:pt x="215" y="738"/>
                  </a:lnTo>
                  <a:lnTo>
                    <a:pt x="283" y="838"/>
                  </a:lnTo>
                  <a:lnTo>
                    <a:pt x="356" y="938"/>
                  </a:lnTo>
                  <a:lnTo>
                    <a:pt x="442" y="1033"/>
                  </a:lnTo>
                  <a:lnTo>
                    <a:pt x="547" y="1115"/>
                  </a:lnTo>
                  <a:lnTo>
                    <a:pt x="602" y="1151"/>
                  </a:lnTo>
                  <a:lnTo>
                    <a:pt x="664" y="1187"/>
                  </a:lnTo>
                  <a:lnTo>
                    <a:pt x="799" y="1255"/>
                  </a:lnTo>
                  <a:lnTo>
                    <a:pt x="940" y="1309"/>
                  </a:lnTo>
                  <a:lnTo>
                    <a:pt x="1075" y="1364"/>
                  </a:lnTo>
                  <a:lnTo>
                    <a:pt x="1217" y="1414"/>
                  </a:lnTo>
                  <a:lnTo>
                    <a:pt x="1358" y="1459"/>
                  </a:lnTo>
                  <a:lnTo>
                    <a:pt x="1499" y="1495"/>
                  </a:lnTo>
                  <a:lnTo>
                    <a:pt x="1561" y="1513"/>
                  </a:lnTo>
                  <a:lnTo>
                    <a:pt x="1616" y="1527"/>
                  </a:lnTo>
                  <a:lnTo>
                    <a:pt x="1714" y="1550"/>
                  </a:lnTo>
                  <a:lnTo>
                    <a:pt x="1801" y="1568"/>
                  </a:lnTo>
                  <a:lnTo>
                    <a:pt x="1837" y="1572"/>
                  </a:lnTo>
                  <a:lnTo>
                    <a:pt x="1868" y="1572"/>
                  </a:lnTo>
                  <a:lnTo>
                    <a:pt x="1887" y="1572"/>
                  </a:lnTo>
                  <a:lnTo>
                    <a:pt x="1905" y="1568"/>
                  </a:lnTo>
                </a:path>
              </a:pathLst>
            </a:custGeom>
            <a:noFill/>
            <a:ln w="50800" cap="rnd">
              <a:solidFill>
                <a:srgbClr val="FF99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2" name="Rectangle 40"/>
            <p:cNvSpPr>
              <a:spLocks noChangeArrowheads="1"/>
            </p:cNvSpPr>
            <p:nvPr/>
          </p:nvSpPr>
          <p:spPr bwMode="auto">
            <a:xfrm>
              <a:off x="3457" y="2265"/>
              <a:ext cx="33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</p:grpSp>
      <p:grpSp>
        <p:nvGrpSpPr>
          <p:cNvPr id="36888" name="Group 41"/>
          <p:cNvGrpSpPr>
            <a:grpSpLocks/>
          </p:cNvGrpSpPr>
          <p:nvPr/>
        </p:nvGrpSpPr>
        <p:grpSpPr bwMode="auto">
          <a:xfrm>
            <a:off x="8008938" y="5535613"/>
            <a:ext cx="417512" cy="461962"/>
            <a:chOff x="3744" y="2205"/>
            <a:chExt cx="383" cy="291"/>
          </a:xfrm>
        </p:grpSpPr>
        <p:sp>
          <p:nvSpPr>
            <p:cNvPr id="36899" name="Oval 42"/>
            <p:cNvSpPr>
              <a:spLocks noChangeArrowheads="1"/>
            </p:cNvSpPr>
            <p:nvPr/>
          </p:nvSpPr>
          <p:spPr bwMode="auto">
            <a:xfrm>
              <a:off x="3744" y="240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900" name="Rectangle 43"/>
            <p:cNvSpPr>
              <a:spLocks noChangeArrowheads="1"/>
            </p:cNvSpPr>
            <p:nvPr/>
          </p:nvSpPr>
          <p:spPr bwMode="auto">
            <a:xfrm>
              <a:off x="3789" y="2205"/>
              <a:ext cx="338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</p:grpSp>
      <p:sp>
        <p:nvSpPr>
          <p:cNvPr id="36889" name="Oval 45"/>
          <p:cNvSpPr>
            <a:spLocks noChangeArrowheads="1"/>
          </p:cNvSpPr>
          <p:nvPr/>
        </p:nvSpPr>
        <p:spPr bwMode="auto">
          <a:xfrm>
            <a:off x="5338763" y="3205163"/>
            <a:ext cx="104775" cy="15875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90" name="Rectangle 46"/>
          <p:cNvSpPr>
            <a:spLocks noChangeArrowheads="1"/>
          </p:cNvSpPr>
          <p:nvPr/>
        </p:nvSpPr>
        <p:spPr bwMode="auto">
          <a:xfrm>
            <a:off x="4951413" y="3070225"/>
            <a:ext cx="328612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B</a:t>
            </a:r>
          </a:p>
        </p:txBody>
      </p:sp>
      <p:grpSp>
        <p:nvGrpSpPr>
          <p:cNvPr id="8" name="Group 47"/>
          <p:cNvGrpSpPr>
            <a:grpSpLocks/>
          </p:cNvGrpSpPr>
          <p:nvPr/>
        </p:nvGrpSpPr>
        <p:grpSpPr bwMode="auto">
          <a:xfrm>
            <a:off x="6608763" y="4073525"/>
            <a:ext cx="407987" cy="538163"/>
            <a:chOff x="1536" y="1677"/>
            <a:chExt cx="374" cy="339"/>
          </a:xfrm>
        </p:grpSpPr>
        <p:sp>
          <p:nvSpPr>
            <p:cNvPr id="36897" name="Oval 48"/>
            <p:cNvSpPr>
              <a:spLocks noChangeArrowheads="1"/>
            </p:cNvSpPr>
            <p:nvPr/>
          </p:nvSpPr>
          <p:spPr bwMode="auto">
            <a:xfrm>
              <a:off x="1536" y="192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898" name="Rectangle 49"/>
            <p:cNvSpPr>
              <a:spLocks noChangeArrowheads="1"/>
            </p:cNvSpPr>
            <p:nvPr/>
          </p:nvSpPr>
          <p:spPr bwMode="auto">
            <a:xfrm>
              <a:off x="1581" y="1677"/>
              <a:ext cx="329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D</a:t>
              </a:r>
            </a:p>
          </p:txBody>
        </p:sp>
      </p:grpSp>
      <p:sp>
        <p:nvSpPr>
          <p:cNvPr id="36892" name="Line 50"/>
          <p:cNvSpPr>
            <a:spLocks noChangeShapeType="1"/>
          </p:cNvSpPr>
          <p:nvPr/>
        </p:nvSpPr>
        <p:spPr bwMode="auto">
          <a:xfrm flipV="1">
            <a:off x="5722938" y="4697413"/>
            <a:ext cx="0" cy="68897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93" name="Line 51"/>
          <p:cNvSpPr>
            <a:spLocks noChangeShapeType="1"/>
          </p:cNvSpPr>
          <p:nvPr/>
        </p:nvSpPr>
        <p:spPr bwMode="auto">
          <a:xfrm>
            <a:off x="5722938" y="5386388"/>
            <a:ext cx="42862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372" name="Line 52"/>
          <p:cNvSpPr>
            <a:spLocks noChangeShapeType="1"/>
          </p:cNvSpPr>
          <p:nvPr/>
        </p:nvSpPr>
        <p:spPr bwMode="auto">
          <a:xfrm>
            <a:off x="5449888" y="3327400"/>
            <a:ext cx="2592387" cy="25527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95" name="Text Box 56"/>
          <p:cNvSpPr txBox="1">
            <a:spLocks noChangeArrowheads="1"/>
          </p:cNvSpPr>
          <p:nvPr/>
        </p:nvSpPr>
        <p:spPr bwMode="auto">
          <a:xfrm>
            <a:off x="1955800" y="1638300"/>
            <a:ext cx="2263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1600">
                <a:solidFill>
                  <a:schemeClr val="tx1"/>
                </a:solidFill>
                <a:latin typeface="Arial" pitchFamily="8" charset="0"/>
              </a:rPr>
              <a:t>Convex to the origin</a:t>
            </a:r>
            <a:endParaRPr lang="en-US" sz="1600">
              <a:solidFill>
                <a:schemeClr val="tx1"/>
              </a:solidFill>
              <a:latin typeface="Arial" pitchFamily="8" charset="0"/>
            </a:endParaRPr>
          </a:p>
          <a:p>
            <a:pPr algn="ctr"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Prefer varieties</a:t>
            </a:r>
            <a:endParaRPr lang="th-TH" sz="160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36896" name="Text Box 57"/>
          <p:cNvSpPr txBox="1">
            <a:spLocks noChangeArrowheads="1"/>
          </p:cNvSpPr>
          <p:nvPr/>
        </p:nvSpPr>
        <p:spPr bwMode="auto">
          <a:xfrm>
            <a:off x="6235700" y="1724025"/>
            <a:ext cx="2371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1600">
                <a:solidFill>
                  <a:schemeClr val="tx1"/>
                </a:solidFill>
                <a:latin typeface="Arial" pitchFamily="8" charset="0"/>
              </a:rPr>
              <a:t>Concave to the origin</a:t>
            </a:r>
            <a:endParaRPr lang="en-US" sz="1600">
              <a:solidFill>
                <a:schemeClr val="tx1"/>
              </a:solidFill>
              <a:latin typeface="Arial" pitchFamily="8" charset="0"/>
            </a:endParaRPr>
          </a:p>
          <a:p>
            <a:pPr algn="ctr"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Prefer extreme</a:t>
            </a:r>
            <a:endParaRPr lang="th-TH" sz="1600">
              <a:solidFill>
                <a:schemeClr val="tx1"/>
              </a:solidFill>
              <a:latin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0" grpId="0" animBg="1"/>
      <p:bldP spid="69637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Indifference Curves</a:t>
            </a: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4E90BC-2099-A642-A744-83D9BB1A48A6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9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40964" name="Group 66"/>
          <p:cNvGrpSpPr>
            <a:grpSpLocks/>
          </p:cNvGrpSpPr>
          <p:nvPr/>
        </p:nvGrpSpPr>
        <p:grpSpPr bwMode="auto">
          <a:xfrm>
            <a:off x="2379663" y="1674813"/>
            <a:ext cx="3343275" cy="4056062"/>
            <a:chOff x="1619" y="1103"/>
            <a:chExt cx="2106" cy="2555"/>
          </a:xfrm>
        </p:grpSpPr>
        <p:sp>
          <p:nvSpPr>
            <p:cNvPr id="40985" name="Freeform 8"/>
            <p:cNvSpPr>
              <a:spLocks/>
            </p:cNvSpPr>
            <p:nvPr/>
          </p:nvSpPr>
          <p:spPr bwMode="auto">
            <a:xfrm>
              <a:off x="1846" y="1318"/>
              <a:ext cx="1636" cy="2116"/>
            </a:xfrm>
            <a:custGeom>
              <a:avLst/>
              <a:gdLst>
                <a:gd name="T0" fmla="*/ 0 w 1636"/>
                <a:gd name="T1" fmla="*/ 0 h 2116"/>
                <a:gd name="T2" fmla="*/ 113 w 1636"/>
                <a:gd name="T3" fmla="*/ 276 h 2116"/>
                <a:gd name="T4" fmla="*/ 221 w 1636"/>
                <a:gd name="T5" fmla="*/ 541 h 2116"/>
                <a:gd name="T6" fmla="*/ 274 w 1636"/>
                <a:gd name="T7" fmla="*/ 668 h 2116"/>
                <a:gd name="T8" fmla="*/ 328 w 1636"/>
                <a:gd name="T9" fmla="*/ 790 h 2116"/>
                <a:gd name="T10" fmla="*/ 382 w 1636"/>
                <a:gd name="T11" fmla="*/ 906 h 2116"/>
                <a:gd name="T12" fmla="*/ 436 w 1636"/>
                <a:gd name="T13" fmla="*/ 1012 h 2116"/>
                <a:gd name="T14" fmla="*/ 484 w 1636"/>
                <a:gd name="T15" fmla="*/ 1108 h 2116"/>
                <a:gd name="T16" fmla="*/ 533 w 1636"/>
                <a:gd name="T17" fmla="*/ 1203 h 2116"/>
                <a:gd name="T18" fmla="*/ 581 w 1636"/>
                <a:gd name="T19" fmla="*/ 1288 h 2116"/>
                <a:gd name="T20" fmla="*/ 629 w 1636"/>
                <a:gd name="T21" fmla="*/ 1362 h 2116"/>
                <a:gd name="T22" fmla="*/ 721 w 1636"/>
                <a:gd name="T23" fmla="*/ 1505 h 2116"/>
                <a:gd name="T24" fmla="*/ 818 w 1636"/>
                <a:gd name="T25" fmla="*/ 1633 h 2116"/>
                <a:gd name="T26" fmla="*/ 871 w 1636"/>
                <a:gd name="T27" fmla="*/ 1691 h 2116"/>
                <a:gd name="T28" fmla="*/ 925 w 1636"/>
                <a:gd name="T29" fmla="*/ 1744 h 2116"/>
                <a:gd name="T30" fmla="*/ 1033 w 1636"/>
                <a:gd name="T31" fmla="*/ 1834 h 2116"/>
                <a:gd name="T32" fmla="*/ 1146 w 1636"/>
                <a:gd name="T33" fmla="*/ 1908 h 2116"/>
                <a:gd name="T34" fmla="*/ 1248 w 1636"/>
                <a:gd name="T35" fmla="*/ 1972 h 2116"/>
                <a:gd name="T36" fmla="*/ 1350 w 1636"/>
                <a:gd name="T37" fmla="*/ 2025 h 2116"/>
                <a:gd name="T38" fmla="*/ 1447 w 1636"/>
                <a:gd name="T39" fmla="*/ 2062 h 2116"/>
                <a:gd name="T40" fmla="*/ 1544 w 1636"/>
                <a:gd name="T41" fmla="*/ 2088 h 2116"/>
                <a:gd name="T42" fmla="*/ 1635 w 1636"/>
                <a:gd name="T43" fmla="*/ 2115 h 211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36"/>
                <a:gd name="T67" fmla="*/ 0 h 2116"/>
                <a:gd name="T68" fmla="*/ 1636 w 1636"/>
                <a:gd name="T69" fmla="*/ 2116 h 211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36" h="2116">
                  <a:moveTo>
                    <a:pt x="0" y="0"/>
                  </a:moveTo>
                  <a:lnTo>
                    <a:pt x="113" y="276"/>
                  </a:lnTo>
                  <a:lnTo>
                    <a:pt x="221" y="541"/>
                  </a:lnTo>
                  <a:lnTo>
                    <a:pt x="274" y="668"/>
                  </a:lnTo>
                  <a:lnTo>
                    <a:pt x="328" y="790"/>
                  </a:lnTo>
                  <a:lnTo>
                    <a:pt x="382" y="906"/>
                  </a:lnTo>
                  <a:lnTo>
                    <a:pt x="436" y="1012"/>
                  </a:lnTo>
                  <a:lnTo>
                    <a:pt x="484" y="1108"/>
                  </a:lnTo>
                  <a:lnTo>
                    <a:pt x="533" y="1203"/>
                  </a:lnTo>
                  <a:lnTo>
                    <a:pt x="581" y="1288"/>
                  </a:lnTo>
                  <a:lnTo>
                    <a:pt x="629" y="1362"/>
                  </a:lnTo>
                  <a:lnTo>
                    <a:pt x="721" y="1505"/>
                  </a:lnTo>
                  <a:lnTo>
                    <a:pt x="818" y="1633"/>
                  </a:lnTo>
                  <a:lnTo>
                    <a:pt x="871" y="1691"/>
                  </a:lnTo>
                  <a:lnTo>
                    <a:pt x="925" y="1744"/>
                  </a:lnTo>
                  <a:lnTo>
                    <a:pt x="1033" y="1834"/>
                  </a:lnTo>
                  <a:lnTo>
                    <a:pt x="1146" y="1908"/>
                  </a:lnTo>
                  <a:lnTo>
                    <a:pt x="1248" y="1972"/>
                  </a:lnTo>
                  <a:lnTo>
                    <a:pt x="1350" y="2025"/>
                  </a:lnTo>
                  <a:lnTo>
                    <a:pt x="1447" y="2062"/>
                  </a:lnTo>
                  <a:lnTo>
                    <a:pt x="1544" y="2088"/>
                  </a:lnTo>
                  <a:lnTo>
                    <a:pt x="1635" y="2115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0986" name="Group 61"/>
            <p:cNvGrpSpPr>
              <a:grpSpLocks/>
            </p:cNvGrpSpPr>
            <p:nvPr/>
          </p:nvGrpSpPr>
          <p:grpSpPr bwMode="auto">
            <a:xfrm>
              <a:off x="1800" y="1103"/>
              <a:ext cx="1925" cy="2377"/>
              <a:chOff x="1680" y="983"/>
              <a:chExt cx="1925" cy="2377"/>
            </a:xfrm>
          </p:grpSpPr>
          <p:sp>
            <p:nvSpPr>
              <p:cNvPr id="41004" name="Oval 26"/>
              <p:cNvSpPr>
                <a:spLocks noChangeArrowheads="1"/>
              </p:cNvSpPr>
              <p:nvPr/>
            </p:nvSpPr>
            <p:spPr bwMode="auto">
              <a:xfrm>
                <a:off x="3312" y="3264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005" name="Oval 27"/>
              <p:cNvSpPr>
                <a:spLocks noChangeArrowheads="1"/>
              </p:cNvSpPr>
              <p:nvPr/>
            </p:nvSpPr>
            <p:spPr bwMode="auto">
              <a:xfrm>
                <a:off x="1680" y="1152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006" name="Oval 28"/>
              <p:cNvSpPr>
                <a:spLocks noChangeArrowheads="1"/>
              </p:cNvSpPr>
              <p:nvPr/>
            </p:nvSpPr>
            <p:spPr bwMode="auto">
              <a:xfrm>
                <a:off x="2112" y="216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007" name="Oval 29"/>
              <p:cNvSpPr>
                <a:spLocks noChangeArrowheads="1"/>
              </p:cNvSpPr>
              <p:nvPr/>
            </p:nvSpPr>
            <p:spPr bwMode="auto">
              <a:xfrm>
                <a:off x="2496" y="2784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008" name="Rectangle 31"/>
              <p:cNvSpPr>
                <a:spLocks noChangeArrowheads="1"/>
              </p:cNvSpPr>
              <p:nvPr/>
            </p:nvSpPr>
            <p:spPr bwMode="auto">
              <a:xfrm>
                <a:off x="1811" y="983"/>
                <a:ext cx="232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A</a:t>
                </a:r>
              </a:p>
            </p:txBody>
          </p:sp>
          <p:sp>
            <p:nvSpPr>
              <p:cNvPr id="41009" name="Rectangle 32"/>
              <p:cNvSpPr>
                <a:spLocks noChangeArrowheads="1"/>
              </p:cNvSpPr>
              <p:nvPr/>
            </p:nvSpPr>
            <p:spPr bwMode="auto">
              <a:xfrm>
                <a:off x="2253" y="2061"/>
                <a:ext cx="207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B</a:t>
                </a:r>
              </a:p>
            </p:txBody>
          </p:sp>
          <p:sp>
            <p:nvSpPr>
              <p:cNvPr id="41010" name="Rectangle 33"/>
              <p:cNvSpPr>
                <a:spLocks noChangeArrowheads="1"/>
              </p:cNvSpPr>
              <p:nvPr/>
            </p:nvSpPr>
            <p:spPr bwMode="auto">
              <a:xfrm>
                <a:off x="2541" y="2541"/>
                <a:ext cx="226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D</a:t>
                </a:r>
              </a:p>
            </p:txBody>
          </p:sp>
          <p:sp>
            <p:nvSpPr>
              <p:cNvPr id="41011" name="Rectangle 34"/>
              <p:cNvSpPr>
                <a:spLocks noChangeArrowheads="1"/>
              </p:cNvSpPr>
              <p:nvPr/>
            </p:nvSpPr>
            <p:spPr bwMode="auto">
              <a:xfrm>
                <a:off x="2973" y="2877"/>
                <a:ext cx="197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E</a:t>
                </a:r>
              </a:p>
            </p:txBody>
          </p:sp>
          <p:sp>
            <p:nvSpPr>
              <p:cNvPr id="41012" name="Rectangle 35"/>
              <p:cNvSpPr>
                <a:spLocks noChangeArrowheads="1"/>
              </p:cNvSpPr>
              <p:nvPr/>
            </p:nvSpPr>
            <p:spPr bwMode="auto">
              <a:xfrm>
                <a:off x="3357" y="3021"/>
                <a:ext cx="248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G</a:t>
                </a:r>
              </a:p>
            </p:txBody>
          </p:sp>
        </p:grpSp>
        <p:sp>
          <p:nvSpPr>
            <p:cNvPr id="40987" name="Rectangle 51"/>
            <p:cNvSpPr>
              <a:spLocks noChangeArrowheads="1"/>
            </p:cNvSpPr>
            <p:nvPr/>
          </p:nvSpPr>
          <p:spPr bwMode="auto">
            <a:xfrm>
              <a:off x="2913" y="3285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-1</a:t>
              </a:r>
            </a:p>
          </p:txBody>
        </p:sp>
        <p:sp>
          <p:nvSpPr>
            <p:cNvPr id="40988" name="Line 36"/>
            <p:cNvSpPr>
              <a:spLocks noChangeShapeType="1"/>
            </p:cNvSpPr>
            <p:nvPr/>
          </p:nvSpPr>
          <p:spPr bwMode="auto">
            <a:xfrm>
              <a:off x="1860" y="1404"/>
              <a:ext cx="0" cy="8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89" name="Line 37"/>
            <p:cNvSpPr>
              <a:spLocks noChangeShapeType="1"/>
            </p:cNvSpPr>
            <p:nvPr/>
          </p:nvSpPr>
          <p:spPr bwMode="auto">
            <a:xfrm flipH="1">
              <a:off x="1880" y="2328"/>
              <a:ext cx="40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90" name="Line 38"/>
            <p:cNvSpPr>
              <a:spLocks noChangeShapeType="1"/>
            </p:cNvSpPr>
            <p:nvPr/>
          </p:nvSpPr>
          <p:spPr bwMode="auto">
            <a:xfrm>
              <a:off x="2304" y="2364"/>
              <a:ext cx="0" cy="55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91" name="Line 39"/>
            <p:cNvSpPr>
              <a:spLocks noChangeShapeType="1"/>
            </p:cNvSpPr>
            <p:nvPr/>
          </p:nvSpPr>
          <p:spPr bwMode="auto">
            <a:xfrm flipH="1">
              <a:off x="2276" y="2952"/>
              <a:ext cx="3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92" name="Rectangle 44"/>
            <p:cNvSpPr>
              <a:spLocks noChangeArrowheads="1"/>
            </p:cNvSpPr>
            <p:nvPr/>
          </p:nvSpPr>
          <p:spPr bwMode="auto">
            <a:xfrm>
              <a:off x="1619" y="1806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-6</a:t>
              </a:r>
            </a:p>
          </p:txBody>
        </p:sp>
        <p:sp>
          <p:nvSpPr>
            <p:cNvPr id="40993" name="Rectangle 45"/>
            <p:cNvSpPr>
              <a:spLocks noChangeArrowheads="1"/>
            </p:cNvSpPr>
            <p:nvPr/>
          </p:nvSpPr>
          <p:spPr bwMode="auto">
            <a:xfrm>
              <a:off x="1965" y="2325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0994" name="Rectangle 46"/>
            <p:cNvSpPr>
              <a:spLocks noChangeArrowheads="1"/>
            </p:cNvSpPr>
            <p:nvPr/>
          </p:nvSpPr>
          <p:spPr bwMode="auto">
            <a:xfrm>
              <a:off x="2397" y="2901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0995" name="Rectangle 49"/>
            <p:cNvSpPr>
              <a:spLocks noChangeArrowheads="1"/>
            </p:cNvSpPr>
            <p:nvPr/>
          </p:nvSpPr>
          <p:spPr bwMode="auto">
            <a:xfrm>
              <a:off x="2061" y="2517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-4</a:t>
              </a:r>
            </a:p>
          </p:txBody>
        </p:sp>
        <p:sp>
          <p:nvSpPr>
            <p:cNvPr id="40996" name="Rectangle 50"/>
            <p:cNvSpPr>
              <a:spLocks noChangeArrowheads="1"/>
            </p:cNvSpPr>
            <p:nvPr/>
          </p:nvSpPr>
          <p:spPr bwMode="auto">
            <a:xfrm>
              <a:off x="2445" y="3045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-2</a:t>
              </a:r>
            </a:p>
          </p:txBody>
        </p:sp>
        <p:sp>
          <p:nvSpPr>
            <p:cNvPr id="40997" name="Line 41"/>
            <p:cNvSpPr>
              <a:spLocks noChangeShapeType="1"/>
            </p:cNvSpPr>
            <p:nvPr/>
          </p:nvSpPr>
          <p:spPr bwMode="auto">
            <a:xfrm flipH="1">
              <a:off x="2684" y="3288"/>
              <a:ext cx="42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98" name="Line 42"/>
            <p:cNvSpPr>
              <a:spLocks noChangeShapeType="1"/>
            </p:cNvSpPr>
            <p:nvPr/>
          </p:nvSpPr>
          <p:spPr bwMode="auto">
            <a:xfrm>
              <a:off x="3120" y="3372"/>
              <a:ext cx="0" cy="2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99" name="Rectangle 47"/>
            <p:cNvSpPr>
              <a:spLocks noChangeArrowheads="1"/>
            </p:cNvSpPr>
            <p:nvPr/>
          </p:nvSpPr>
          <p:spPr bwMode="auto">
            <a:xfrm>
              <a:off x="2733" y="3237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1000" name="Oval 30"/>
            <p:cNvSpPr>
              <a:spLocks noChangeArrowheads="1"/>
            </p:cNvSpPr>
            <p:nvPr/>
          </p:nvSpPr>
          <p:spPr bwMode="auto">
            <a:xfrm>
              <a:off x="3072" y="324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01" name="Line 40"/>
            <p:cNvSpPr>
              <a:spLocks noChangeShapeType="1"/>
            </p:cNvSpPr>
            <p:nvPr/>
          </p:nvSpPr>
          <p:spPr bwMode="auto">
            <a:xfrm>
              <a:off x="2688" y="3036"/>
              <a:ext cx="0" cy="22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02" name="Line 43"/>
            <p:cNvSpPr>
              <a:spLocks noChangeShapeType="1"/>
            </p:cNvSpPr>
            <p:nvPr/>
          </p:nvSpPr>
          <p:spPr bwMode="auto">
            <a:xfrm flipH="1">
              <a:off x="3092" y="3432"/>
              <a:ext cx="3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03" name="Rectangle 48"/>
            <p:cNvSpPr>
              <a:spLocks noChangeArrowheads="1"/>
            </p:cNvSpPr>
            <p:nvPr/>
          </p:nvSpPr>
          <p:spPr bwMode="auto">
            <a:xfrm>
              <a:off x="3165" y="3429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</p:grpSp>
      <p:sp>
        <p:nvSpPr>
          <p:cNvPr id="139319" name="Text Box 55"/>
          <p:cNvSpPr txBox="1">
            <a:spLocks noChangeArrowheads="1"/>
          </p:cNvSpPr>
          <p:nvPr/>
        </p:nvSpPr>
        <p:spPr bwMode="auto">
          <a:xfrm>
            <a:off x="5988050" y="4329113"/>
            <a:ext cx="2971800" cy="12033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Observation: The amount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of clothing given up for 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1 unit of food decreases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from 6 to 1</a:t>
            </a:r>
          </a:p>
        </p:txBody>
      </p:sp>
      <p:grpSp>
        <p:nvGrpSpPr>
          <p:cNvPr id="40966" name="Group 67"/>
          <p:cNvGrpSpPr>
            <a:grpSpLocks/>
          </p:cNvGrpSpPr>
          <p:nvPr/>
        </p:nvGrpSpPr>
        <p:grpSpPr bwMode="auto">
          <a:xfrm>
            <a:off x="601663" y="1827213"/>
            <a:ext cx="6756400" cy="4432300"/>
            <a:chOff x="379" y="1151"/>
            <a:chExt cx="4256" cy="2792"/>
          </a:xfrm>
        </p:grpSpPr>
        <p:sp>
          <p:nvSpPr>
            <p:cNvPr id="40968" name="Line 10"/>
            <p:cNvSpPr>
              <a:spLocks noChangeShapeType="1"/>
            </p:cNvSpPr>
            <p:nvPr/>
          </p:nvSpPr>
          <p:spPr bwMode="auto">
            <a:xfrm>
              <a:off x="1401" y="3736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69" name="Rectangle 11"/>
            <p:cNvSpPr>
              <a:spLocks noChangeArrowheads="1"/>
            </p:cNvSpPr>
            <p:nvPr/>
          </p:nvSpPr>
          <p:spPr bwMode="auto">
            <a:xfrm>
              <a:off x="4172" y="3596"/>
              <a:ext cx="4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</a:p>
          </p:txBody>
        </p:sp>
        <p:sp>
          <p:nvSpPr>
            <p:cNvPr id="40970" name="Rectangle 12"/>
            <p:cNvSpPr>
              <a:spLocks noChangeArrowheads="1"/>
            </p:cNvSpPr>
            <p:nvPr/>
          </p:nvSpPr>
          <p:spPr bwMode="auto">
            <a:xfrm>
              <a:off x="379" y="1208"/>
              <a:ext cx="699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Clothing</a:t>
              </a:r>
            </a:p>
          </p:txBody>
        </p:sp>
        <p:sp>
          <p:nvSpPr>
            <p:cNvPr id="40971" name="Rectangle 13"/>
            <p:cNvSpPr>
              <a:spLocks noChangeArrowheads="1"/>
            </p:cNvSpPr>
            <p:nvPr/>
          </p:nvSpPr>
          <p:spPr bwMode="auto">
            <a:xfrm>
              <a:off x="2051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40972" name="Rectangle 14"/>
            <p:cNvSpPr>
              <a:spLocks noChangeArrowheads="1"/>
            </p:cNvSpPr>
            <p:nvPr/>
          </p:nvSpPr>
          <p:spPr bwMode="auto">
            <a:xfrm>
              <a:off x="2454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40973" name="Rectangle 15"/>
            <p:cNvSpPr>
              <a:spLocks noChangeArrowheads="1"/>
            </p:cNvSpPr>
            <p:nvPr/>
          </p:nvSpPr>
          <p:spPr bwMode="auto">
            <a:xfrm>
              <a:off x="285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40974" name="Rectangle 16"/>
            <p:cNvSpPr>
              <a:spLocks noChangeArrowheads="1"/>
            </p:cNvSpPr>
            <p:nvPr/>
          </p:nvSpPr>
          <p:spPr bwMode="auto">
            <a:xfrm>
              <a:off x="3261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5</a:t>
              </a:r>
            </a:p>
          </p:txBody>
        </p:sp>
        <p:sp>
          <p:nvSpPr>
            <p:cNvPr id="40975" name="Rectangle 17"/>
            <p:cNvSpPr>
              <a:spLocks noChangeArrowheads="1"/>
            </p:cNvSpPr>
            <p:nvPr/>
          </p:nvSpPr>
          <p:spPr bwMode="auto">
            <a:xfrm>
              <a:off x="1648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0976" name="Line 9"/>
            <p:cNvSpPr>
              <a:spLocks noChangeShapeType="1"/>
            </p:cNvSpPr>
            <p:nvPr/>
          </p:nvSpPr>
          <p:spPr bwMode="auto">
            <a:xfrm>
              <a:off x="1392" y="1204"/>
              <a:ext cx="0" cy="252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77" name="Rectangle 18"/>
            <p:cNvSpPr>
              <a:spLocks noChangeArrowheads="1"/>
            </p:cNvSpPr>
            <p:nvPr/>
          </p:nvSpPr>
          <p:spPr bwMode="auto">
            <a:xfrm>
              <a:off x="1197" y="344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40978" name="Rectangle 19"/>
            <p:cNvSpPr>
              <a:spLocks noChangeArrowheads="1"/>
            </p:cNvSpPr>
            <p:nvPr/>
          </p:nvSpPr>
          <p:spPr bwMode="auto">
            <a:xfrm>
              <a:off x="1197" y="3114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40979" name="Rectangle 20"/>
            <p:cNvSpPr>
              <a:spLocks noChangeArrowheads="1"/>
            </p:cNvSpPr>
            <p:nvPr/>
          </p:nvSpPr>
          <p:spPr bwMode="auto">
            <a:xfrm>
              <a:off x="1197" y="2787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6</a:t>
              </a:r>
            </a:p>
          </p:txBody>
        </p:sp>
        <p:sp>
          <p:nvSpPr>
            <p:cNvPr id="40980" name="Rectangle 21"/>
            <p:cNvSpPr>
              <a:spLocks noChangeArrowheads="1"/>
            </p:cNvSpPr>
            <p:nvPr/>
          </p:nvSpPr>
          <p:spPr bwMode="auto">
            <a:xfrm>
              <a:off x="1197" y="2460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8</a:t>
              </a:r>
            </a:p>
          </p:txBody>
        </p:sp>
        <p:sp>
          <p:nvSpPr>
            <p:cNvPr id="40981" name="Rectangle 22"/>
            <p:cNvSpPr>
              <a:spLocks noChangeArrowheads="1"/>
            </p:cNvSpPr>
            <p:nvPr/>
          </p:nvSpPr>
          <p:spPr bwMode="auto">
            <a:xfrm>
              <a:off x="1101" y="2132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10</a:t>
              </a:r>
            </a:p>
          </p:txBody>
        </p:sp>
        <p:sp>
          <p:nvSpPr>
            <p:cNvPr id="40982" name="Rectangle 23"/>
            <p:cNvSpPr>
              <a:spLocks noChangeArrowheads="1"/>
            </p:cNvSpPr>
            <p:nvPr/>
          </p:nvSpPr>
          <p:spPr bwMode="auto">
            <a:xfrm>
              <a:off x="1101" y="1805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12</a:t>
              </a:r>
            </a:p>
          </p:txBody>
        </p:sp>
        <p:sp>
          <p:nvSpPr>
            <p:cNvPr id="40983" name="Rectangle 24"/>
            <p:cNvSpPr>
              <a:spLocks noChangeArrowheads="1"/>
            </p:cNvSpPr>
            <p:nvPr/>
          </p:nvSpPr>
          <p:spPr bwMode="auto">
            <a:xfrm>
              <a:off x="1101" y="1478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14</a:t>
              </a:r>
            </a:p>
          </p:txBody>
        </p:sp>
        <p:sp>
          <p:nvSpPr>
            <p:cNvPr id="40984" name="Rectangle 25"/>
            <p:cNvSpPr>
              <a:spLocks noChangeArrowheads="1"/>
            </p:cNvSpPr>
            <p:nvPr/>
          </p:nvSpPr>
          <p:spPr bwMode="auto">
            <a:xfrm>
              <a:off x="1101" y="1151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16</a:t>
              </a:r>
            </a:p>
          </p:txBody>
        </p:sp>
      </p:grpSp>
      <p:sp>
        <p:nvSpPr>
          <p:cNvPr id="139333" name="Rectangle 69"/>
          <p:cNvSpPr>
            <a:spLocks noChangeArrowheads="1"/>
          </p:cNvSpPr>
          <p:nvPr/>
        </p:nvSpPr>
        <p:spPr bwMode="auto">
          <a:xfrm>
            <a:off x="3859213" y="1320800"/>
            <a:ext cx="506571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400" b="0">
                <a:solidFill>
                  <a:schemeClr val="tx1"/>
                </a:solidFill>
                <a:latin typeface="Arial" pitchFamily="8" charset="0"/>
              </a:rPr>
              <a:t>The more clothing and less food a person has, the more clothing they will give up to get more food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400" b="0">
                <a:solidFill>
                  <a:schemeClr val="tx1"/>
                </a:solidFill>
                <a:latin typeface="Arial" pitchFamily="8" charset="0"/>
              </a:rPr>
              <a:t>An IC is convex to the origin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400" b="0">
                <a:solidFill>
                  <a:schemeClr val="tx1"/>
                </a:solidFill>
                <a:latin typeface="Arial" pitchFamily="8" charset="0"/>
              </a:rPr>
              <a:t>Along an indifference curve there is a </a:t>
            </a:r>
            <a:r>
              <a:rPr lang="en-US" sz="2400" b="0" i="1">
                <a:solidFill>
                  <a:srgbClr val="008000"/>
                </a:solidFill>
                <a:latin typeface="Arial" pitchFamily="8" charset="0"/>
              </a:rPr>
              <a:t>diminishing Marginal Rate of Substitution (MRS)</a:t>
            </a:r>
            <a:endParaRPr lang="en-US" sz="3200" b="0" i="1">
              <a:solidFill>
                <a:srgbClr val="008000"/>
              </a:solidFill>
              <a:latin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319" grpId="0" animBg="1" autoUpdateAnimBg="0"/>
      <p:bldP spid="13933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6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Marginal Rate of Substitution</a:t>
            </a: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8ADD9AA-82D5-6A45-9EFB-D6F1DCFB1313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10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382981" name="Freeform 5"/>
          <p:cNvSpPr>
            <a:spLocks/>
          </p:cNvSpPr>
          <p:nvPr/>
        </p:nvSpPr>
        <p:spPr bwMode="auto">
          <a:xfrm>
            <a:off x="4154488" y="4287838"/>
            <a:ext cx="641350" cy="569912"/>
          </a:xfrm>
          <a:custGeom>
            <a:avLst/>
            <a:gdLst>
              <a:gd name="T0" fmla="*/ 0 w 404"/>
              <a:gd name="T1" fmla="*/ 2147483647 h 359"/>
              <a:gd name="T2" fmla="*/ 2147483647 w 404"/>
              <a:gd name="T3" fmla="*/ 2147483647 h 359"/>
              <a:gd name="T4" fmla="*/ 2147483647 w 404"/>
              <a:gd name="T5" fmla="*/ 2147483647 h 359"/>
              <a:gd name="T6" fmla="*/ 2147483647 w 404"/>
              <a:gd name="T7" fmla="*/ 0 h 359"/>
              <a:gd name="T8" fmla="*/ 2147483647 w 404"/>
              <a:gd name="T9" fmla="*/ 0 h 359"/>
              <a:gd name="T10" fmla="*/ 2147483647 w 404"/>
              <a:gd name="T11" fmla="*/ 2147483647 h 359"/>
              <a:gd name="T12" fmla="*/ 2147483647 w 404"/>
              <a:gd name="T13" fmla="*/ 2147483647 h 359"/>
              <a:gd name="T14" fmla="*/ 2147483647 w 404"/>
              <a:gd name="T15" fmla="*/ 2147483647 h 359"/>
              <a:gd name="T16" fmla="*/ 2147483647 w 404"/>
              <a:gd name="T17" fmla="*/ 2147483647 h 359"/>
              <a:gd name="T18" fmla="*/ 2147483647 w 404"/>
              <a:gd name="T19" fmla="*/ 2147483647 h 359"/>
              <a:gd name="T20" fmla="*/ 2147483647 w 404"/>
              <a:gd name="T21" fmla="*/ 2147483647 h 359"/>
              <a:gd name="T22" fmla="*/ 2147483647 w 404"/>
              <a:gd name="T23" fmla="*/ 2147483647 h 359"/>
              <a:gd name="T24" fmla="*/ 2147483647 w 404"/>
              <a:gd name="T25" fmla="*/ 2147483647 h 359"/>
              <a:gd name="T26" fmla="*/ 2147483647 w 404"/>
              <a:gd name="T27" fmla="*/ 2147483647 h 359"/>
              <a:gd name="T28" fmla="*/ 2147483647 w 404"/>
              <a:gd name="T29" fmla="*/ 2147483647 h 359"/>
              <a:gd name="T30" fmla="*/ 2147483647 w 404"/>
              <a:gd name="T31" fmla="*/ 2147483647 h 359"/>
              <a:gd name="T32" fmla="*/ 2147483647 w 404"/>
              <a:gd name="T33" fmla="*/ 2147483647 h 359"/>
              <a:gd name="T34" fmla="*/ 2147483647 w 404"/>
              <a:gd name="T35" fmla="*/ 2147483647 h 359"/>
              <a:gd name="T36" fmla="*/ 2147483647 w 404"/>
              <a:gd name="T37" fmla="*/ 2147483647 h 35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04"/>
              <a:gd name="T58" fmla="*/ 0 h 359"/>
              <a:gd name="T59" fmla="*/ 404 w 404"/>
              <a:gd name="T60" fmla="*/ 359 h 359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04" h="359">
                <a:moveTo>
                  <a:pt x="0" y="50"/>
                </a:moveTo>
                <a:lnTo>
                  <a:pt x="24" y="25"/>
                </a:lnTo>
                <a:lnTo>
                  <a:pt x="53" y="5"/>
                </a:lnTo>
                <a:lnTo>
                  <a:pt x="72" y="0"/>
                </a:lnTo>
                <a:lnTo>
                  <a:pt x="91" y="0"/>
                </a:lnTo>
                <a:lnTo>
                  <a:pt x="211" y="106"/>
                </a:lnTo>
                <a:lnTo>
                  <a:pt x="230" y="111"/>
                </a:lnTo>
                <a:lnTo>
                  <a:pt x="254" y="101"/>
                </a:lnTo>
                <a:lnTo>
                  <a:pt x="279" y="80"/>
                </a:lnTo>
                <a:lnTo>
                  <a:pt x="307" y="55"/>
                </a:lnTo>
                <a:lnTo>
                  <a:pt x="283" y="85"/>
                </a:lnTo>
                <a:lnTo>
                  <a:pt x="269" y="116"/>
                </a:lnTo>
                <a:lnTo>
                  <a:pt x="269" y="141"/>
                </a:lnTo>
                <a:lnTo>
                  <a:pt x="274" y="156"/>
                </a:lnTo>
                <a:lnTo>
                  <a:pt x="394" y="257"/>
                </a:lnTo>
                <a:lnTo>
                  <a:pt x="403" y="272"/>
                </a:lnTo>
                <a:lnTo>
                  <a:pt x="399" y="297"/>
                </a:lnTo>
                <a:lnTo>
                  <a:pt x="384" y="328"/>
                </a:lnTo>
                <a:lnTo>
                  <a:pt x="365" y="358"/>
                </a:lnTo>
              </a:path>
            </a:pathLst>
          </a:custGeom>
          <a:noFill/>
          <a:ln w="28575" cap="rnd">
            <a:solidFill>
              <a:srgbClr val="FF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2982" name="Freeform 6"/>
          <p:cNvSpPr>
            <a:spLocks/>
          </p:cNvSpPr>
          <p:nvPr/>
        </p:nvSpPr>
        <p:spPr bwMode="auto">
          <a:xfrm>
            <a:off x="3016250" y="1981200"/>
            <a:ext cx="846138" cy="1646238"/>
          </a:xfrm>
          <a:custGeom>
            <a:avLst/>
            <a:gdLst>
              <a:gd name="T0" fmla="*/ 0 w 533"/>
              <a:gd name="T1" fmla="*/ 2147483647 h 1037"/>
              <a:gd name="T2" fmla="*/ 2147483647 w 533"/>
              <a:gd name="T3" fmla="*/ 2147483647 h 1037"/>
              <a:gd name="T4" fmla="*/ 2147483647 w 533"/>
              <a:gd name="T5" fmla="*/ 2147483647 h 1037"/>
              <a:gd name="T6" fmla="*/ 2147483647 w 533"/>
              <a:gd name="T7" fmla="*/ 0 h 1037"/>
              <a:gd name="T8" fmla="*/ 2147483647 w 533"/>
              <a:gd name="T9" fmla="*/ 2147483647 h 1037"/>
              <a:gd name="T10" fmla="*/ 2147483647 w 533"/>
              <a:gd name="T11" fmla="*/ 2147483647 h 1037"/>
              <a:gd name="T12" fmla="*/ 2147483647 w 533"/>
              <a:gd name="T13" fmla="*/ 2147483647 h 1037"/>
              <a:gd name="T14" fmla="*/ 2147483647 w 533"/>
              <a:gd name="T15" fmla="*/ 2147483647 h 1037"/>
              <a:gd name="T16" fmla="*/ 2147483647 w 533"/>
              <a:gd name="T17" fmla="*/ 2147483647 h 1037"/>
              <a:gd name="T18" fmla="*/ 2147483647 w 533"/>
              <a:gd name="T19" fmla="*/ 2147483647 h 1037"/>
              <a:gd name="T20" fmla="*/ 2147483647 w 533"/>
              <a:gd name="T21" fmla="*/ 2147483647 h 1037"/>
              <a:gd name="T22" fmla="*/ 2147483647 w 533"/>
              <a:gd name="T23" fmla="*/ 2147483647 h 1037"/>
              <a:gd name="T24" fmla="*/ 2147483647 w 533"/>
              <a:gd name="T25" fmla="*/ 2147483647 h 1037"/>
              <a:gd name="T26" fmla="*/ 2147483647 w 533"/>
              <a:gd name="T27" fmla="*/ 2147483647 h 1037"/>
              <a:gd name="T28" fmla="*/ 2147483647 w 533"/>
              <a:gd name="T29" fmla="*/ 2147483647 h 1037"/>
              <a:gd name="T30" fmla="*/ 2147483647 w 533"/>
              <a:gd name="T31" fmla="*/ 2147483647 h 1037"/>
              <a:gd name="T32" fmla="*/ 2147483647 w 533"/>
              <a:gd name="T33" fmla="*/ 2147483647 h 1037"/>
              <a:gd name="T34" fmla="*/ 2147483647 w 533"/>
              <a:gd name="T35" fmla="*/ 2147483647 h 1037"/>
              <a:gd name="T36" fmla="*/ 2147483647 w 533"/>
              <a:gd name="T37" fmla="*/ 2147483647 h 1037"/>
              <a:gd name="T38" fmla="*/ 2147483647 w 533"/>
              <a:gd name="T39" fmla="*/ 2147483647 h 1037"/>
              <a:gd name="T40" fmla="*/ 2147483647 w 533"/>
              <a:gd name="T41" fmla="*/ 2147483647 h 1037"/>
              <a:gd name="T42" fmla="*/ 2147483647 w 533"/>
              <a:gd name="T43" fmla="*/ 2147483647 h 1037"/>
              <a:gd name="T44" fmla="*/ 2147483647 w 533"/>
              <a:gd name="T45" fmla="*/ 2147483647 h 1037"/>
              <a:gd name="T46" fmla="*/ 2147483647 w 533"/>
              <a:gd name="T47" fmla="*/ 2147483647 h 1037"/>
              <a:gd name="T48" fmla="*/ 2147483647 w 533"/>
              <a:gd name="T49" fmla="*/ 2147483647 h 1037"/>
              <a:gd name="T50" fmla="*/ 2147483647 w 533"/>
              <a:gd name="T51" fmla="*/ 2147483647 h 1037"/>
              <a:gd name="T52" fmla="*/ 2147483647 w 533"/>
              <a:gd name="T53" fmla="*/ 2147483647 h 1037"/>
              <a:gd name="T54" fmla="*/ 2147483647 w 533"/>
              <a:gd name="T55" fmla="*/ 2147483647 h 1037"/>
              <a:gd name="T56" fmla="*/ 2147483647 w 533"/>
              <a:gd name="T57" fmla="*/ 2147483647 h 1037"/>
              <a:gd name="T58" fmla="*/ 2147483647 w 533"/>
              <a:gd name="T59" fmla="*/ 2147483647 h 1037"/>
              <a:gd name="T60" fmla="*/ 2147483647 w 533"/>
              <a:gd name="T61" fmla="*/ 2147483647 h 1037"/>
              <a:gd name="T62" fmla="*/ 2147483647 w 533"/>
              <a:gd name="T63" fmla="*/ 2147483647 h 1037"/>
              <a:gd name="T64" fmla="*/ 2147483647 w 533"/>
              <a:gd name="T65" fmla="*/ 2147483647 h 1037"/>
              <a:gd name="T66" fmla="*/ 2147483647 w 533"/>
              <a:gd name="T67" fmla="*/ 2147483647 h 103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33"/>
              <a:gd name="T103" fmla="*/ 0 h 1037"/>
              <a:gd name="T104" fmla="*/ 533 w 533"/>
              <a:gd name="T105" fmla="*/ 1037 h 103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33" h="1037">
                <a:moveTo>
                  <a:pt x="0" y="17"/>
                </a:moveTo>
                <a:lnTo>
                  <a:pt x="30" y="7"/>
                </a:lnTo>
                <a:lnTo>
                  <a:pt x="55" y="3"/>
                </a:lnTo>
                <a:lnTo>
                  <a:pt x="85" y="0"/>
                </a:lnTo>
                <a:lnTo>
                  <a:pt x="107" y="3"/>
                </a:lnTo>
                <a:lnTo>
                  <a:pt x="129" y="7"/>
                </a:lnTo>
                <a:lnTo>
                  <a:pt x="147" y="17"/>
                </a:lnTo>
                <a:lnTo>
                  <a:pt x="162" y="32"/>
                </a:lnTo>
                <a:lnTo>
                  <a:pt x="173" y="46"/>
                </a:lnTo>
                <a:lnTo>
                  <a:pt x="316" y="383"/>
                </a:lnTo>
                <a:lnTo>
                  <a:pt x="326" y="401"/>
                </a:lnTo>
                <a:lnTo>
                  <a:pt x="341" y="411"/>
                </a:lnTo>
                <a:lnTo>
                  <a:pt x="359" y="422"/>
                </a:lnTo>
                <a:lnTo>
                  <a:pt x="381" y="429"/>
                </a:lnTo>
                <a:lnTo>
                  <a:pt x="403" y="429"/>
                </a:lnTo>
                <a:lnTo>
                  <a:pt x="433" y="429"/>
                </a:lnTo>
                <a:lnTo>
                  <a:pt x="458" y="422"/>
                </a:lnTo>
                <a:lnTo>
                  <a:pt x="488" y="411"/>
                </a:lnTo>
                <a:lnTo>
                  <a:pt x="462" y="426"/>
                </a:lnTo>
                <a:lnTo>
                  <a:pt x="436" y="440"/>
                </a:lnTo>
                <a:lnTo>
                  <a:pt x="418" y="458"/>
                </a:lnTo>
                <a:lnTo>
                  <a:pt x="400" y="479"/>
                </a:lnTo>
                <a:lnTo>
                  <a:pt x="389" y="497"/>
                </a:lnTo>
                <a:lnTo>
                  <a:pt x="381" y="518"/>
                </a:lnTo>
                <a:lnTo>
                  <a:pt x="381" y="536"/>
                </a:lnTo>
                <a:lnTo>
                  <a:pt x="385" y="553"/>
                </a:lnTo>
                <a:lnTo>
                  <a:pt x="528" y="894"/>
                </a:lnTo>
                <a:lnTo>
                  <a:pt x="532" y="912"/>
                </a:lnTo>
                <a:lnTo>
                  <a:pt x="532" y="933"/>
                </a:lnTo>
                <a:lnTo>
                  <a:pt x="524" y="951"/>
                </a:lnTo>
                <a:lnTo>
                  <a:pt x="513" y="972"/>
                </a:lnTo>
                <a:lnTo>
                  <a:pt x="499" y="990"/>
                </a:lnTo>
                <a:lnTo>
                  <a:pt x="480" y="1008"/>
                </a:lnTo>
                <a:lnTo>
                  <a:pt x="429" y="1036"/>
                </a:lnTo>
              </a:path>
            </a:pathLst>
          </a:custGeom>
          <a:noFill/>
          <a:ln w="28575" cap="rnd">
            <a:solidFill>
              <a:srgbClr val="FF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015" name="Freeform 7"/>
          <p:cNvSpPr>
            <a:spLocks/>
          </p:cNvSpPr>
          <p:nvPr/>
        </p:nvSpPr>
        <p:spPr bwMode="auto">
          <a:xfrm>
            <a:off x="2536825" y="2111375"/>
            <a:ext cx="2597150" cy="3359150"/>
          </a:xfrm>
          <a:custGeom>
            <a:avLst/>
            <a:gdLst>
              <a:gd name="T0" fmla="*/ 0 w 1636"/>
              <a:gd name="T1" fmla="*/ 0 h 2116"/>
              <a:gd name="T2" fmla="*/ 2147483647 w 1636"/>
              <a:gd name="T3" fmla="*/ 2147483647 h 2116"/>
              <a:gd name="T4" fmla="*/ 2147483647 w 1636"/>
              <a:gd name="T5" fmla="*/ 2147483647 h 2116"/>
              <a:gd name="T6" fmla="*/ 2147483647 w 1636"/>
              <a:gd name="T7" fmla="*/ 2147483647 h 2116"/>
              <a:gd name="T8" fmla="*/ 2147483647 w 1636"/>
              <a:gd name="T9" fmla="*/ 2147483647 h 2116"/>
              <a:gd name="T10" fmla="*/ 2147483647 w 1636"/>
              <a:gd name="T11" fmla="*/ 2147483647 h 2116"/>
              <a:gd name="T12" fmla="*/ 2147483647 w 1636"/>
              <a:gd name="T13" fmla="*/ 2147483647 h 2116"/>
              <a:gd name="T14" fmla="*/ 2147483647 w 1636"/>
              <a:gd name="T15" fmla="*/ 2147483647 h 2116"/>
              <a:gd name="T16" fmla="*/ 2147483647 w 1636"/>
              <a:gd name="T17" fmla="*/ 2147483647 h 2116"/>
              <a:gd name="T18" fmla="*/ 2147483647 w 1636"/>
              <a:gd name="T19" fmla="*/ 2147483647 h 2116"/>
              <a:gd name="T20" fmla="*/ 2147483647 w 1636"/>
              <a:gd name="T21" fmla="*/ 2147483647 h 2116"/>
              <a:gd name="T22" fmla="*/ 2147483647 w 1636"/>
              <a:gd name="T23" fmla="*/ 2147483647 h 2116"/>
              <a:gd name="T24" fmla="*/ 2147483647 w 1636"/>
              <a:gd name="T25" fmla="*/ 2147483647 h 2116"/>
              <a:gd name="T26" fmla="*/ 2147483647 w 1636"/>
              <a:gd name="T27" fmla="*/ 2147483647 h 2116"/>
              <a:gd name="T28" fmla="*/ 2147483647 w 1636"/>
              <a:gd name="T29" fmla="*/ 2147483647 h 2116"/>
              <a:gd name="T30" fmla="*/ 2147483647 w 1636"/>
              <a:gd name="T31" fmla="*/ 2147483647 h 2116"/>
              <a:gd name="T32" fmla="*/ 2147483647 w 1636"/>
              <a:gd name="T33" fmla="*/ 2147483647 h 2116"/>
              <a:gd name="T34" fmla="*/ 2147483647 w 1636"/>
              <a:gd name="T35" fmla="*/ 2147483647 h 2116"/>
              <a:gd name="T36" fmla="*/ 2147483647 w 1636"/>
              <a:gd name="T37" fmla="*/ 2147483647 h 2116"/>
              <a:gd name="T38" fmla="*/ 2147483647 w 1636"/>
              <a:gd name="T39" fmla="*/ 2147483647 h 2116"/>
              <a:gd name="T40" fmla="*/ 2147483647 w 1636"/>
              <a:gd name="T41" fmla="*/ 2147483647 h 2116"/>
              <a:gd name="T42" fmla="*/ 2147483647 w 1636"/>
              <a:gd name="T43" fmla="*/ 2147483647 h 211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636"/>
              <a:gd name="T67" fmla="*/ 0 h 2116"/>
              <a:gd name="T68" fmla="*/ 1636 w 1636"/>
              <a:gd name="T69" fmla="*/ 2116 h 211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636" h="2116">
                <a:moveTo>
                  <a:pt x="0" y="0"/>
                </a:moveTo>
                <a:lnTo>
                  <a:pt x="113" y="276"/>
                </a:lnTo>
                <a:lnTo>
                  <a:pt x="221" y="541"/>
                </a:lnTo>
                <a:lnTo>
                  <a:pt x="274" y="668"/>
                </a:lnTo>
                <a:lnTo>
                  <a:pt x="328" y="790"/>
                </a:lnTo>
                <a:lnTo>
                  <a:pt x="382" y="906"/>
                </a:lnTo>
                <a:lnTo>
                  <a:pt x="436" y="1012"/>
                </a:lnTo>
                <a:lnTo>
                  <a:pt x="484" y="1108"/>
                </a:lnTo>
                <a:lnTo>
                  <a:pt x="533" y="1203"/>
                </a:lnTo>
                <a:lnTo>
                  <a:pt x="581" y="1288"/>
                </a:lnTo>
                <a:lnTo>
                  <a:pt x="629" y="1362"/>
                </a:lnTo>
                <a:lnTo>
                  <a:pt x="721" y="1505"/>
                </a:lnTo>
                <a:lnTo>
                  <a:pt x="818" y="1633"/>
                </a:lnTo>
                <a:lnTo>
                  <a:pt x="871" y="1691"/>
                </a:lnTo>
                <a:lnTo>
                  <a:pt x="925" y="1744"/>
                </a:lnTo>
                <a:lnTo>
                  <a:pt x="1033" y="1834"/>
                </a:lnTo>
                <a:lnTo>
                  <a:pt x="1146" y="1908"/>
                </a:lnTo>
                <a:lnTo>
                  <a:pt x="1248" y="1972"/>
                </a:lnTo>
                <a:lnTo>
                  <a:pt x="1350" y="2025"/>
                </a:lnTo>
                <a:lnTo>
                  <a:pt x="1447" y="2062"/>
                </a:lnTo>
                <a:lnTo>
                  <a:pt x="1544" y="2088"/>
                </a:lnTo>
                <a:lnTo>
                  <a:pt x="1635" y="2115"/>
                </a:lnTo>
              </a:path>
            </a:pathLst>
          </a:custGeom>
          <a:noFill/>
          <a:ln w="50800" cap="rnd">
            <a:solidFill>
              <a:srgbClr val="9933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3016" name="Group 63"/>
          <p:cNvGrpSpPr>
            <a:grpSpLocks/>
          </p:cNvGrpSpPr>
          <p:nvPr/>
        </p:nvGrpSpPr>
        <p:grpSpPr bwMode="auto">
          <a:xfrm>
            <a:off x="55563" y="1803400"/>
            <a:ext cx="5818187" cy="4513263"/>
            <a:chOff x="35" y="1136"/>
            <a:chExt cx="3665" cy="2843"/>
          </a:xfrm>
        </p:grpSpPr>
        <p:sp>
          <p:nvSpPr>
            <p:cNvPr id="43047" name="Line 9"/>
            <p:cNvSpPr>
              <a:spLocks noChangeShapeType="1"/>
            </p:cNvSpPr>
            <p:nvPr/>
          </p:nvSpPr>
          <p:spPr bwMode="auto">
            <a:xfrm>
              <a:off x="1057" y="3736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48" name="Rectangle 10"/>
            <p:cNvSpPr>
              <a:spLocks noChangeArrowheads="1"/>
            </p:cNvSpPr>
            <p:nvPr/>
          </p:nvSpPr>
          <p:spPr bwMode="auto">
            <a:xfrm>
              <a:off x="3198" y="3750"/>
              <a:ext cx="4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</a:p>
          </p:txBody>
        </p:sp>
        <p:sp>
          <p:nvSpPr>
            <p:cNvPr id="43049" name="Rectangle 12"/>
            <p:cNvSpPr>
              <a:spLocks noChangeArrowheads="1"/>
            </p:cNvSpPr>
            <p:nvPr/>
          </p:nvSpPr>
          <p:spPr bwMode="auto">
            <a:xfrm>
              <a:off x="170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43050" name="Rectangle 13"/>
            <p:cNvSpPr>
              <a:spLocks noChangeArrowheads="1"/>
            </p:cNvSpPr>
            <p:nvPr/>
          </p:nvSpPr>
          <p:spPr bwMode="auto">
            <a:xfrm>
              <a:off x="2110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43051" name="Rectangle 14"/>
            <p:cNvSpPr>
              <a:spLocks noChangeArrowheads="1"/>
            </p:cNvSpPr>
            <p:nvPr/>
          </p:nvSpPr>
          <p:spPr bwMode="auto">
            <a:xfrm>
              <a:off x="2513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43052" name="Rectangle 15"/>
            <p:cNvSpPr>
              <a:spLocks noChangeArrowheads="1"/>
            </p:cNvSpPr>
            <p:nvPr/>
          </p:nvSpPr>
          <p:spPr bwMode="auto">
            <a:xfrm>
              <a:off x="291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5</a:t>
              </a:r>
            </a:p>
          </p:txBody>
        </p:sp>
        <p:sp>
          <p:nvSpPr>
            <p:cNvPr id="43053" name="Rectangle 16"/>
            <p:cNvSpPr>
              <a:spLocks noChangeArrowheads="1"/>
            </p:cNvSpPr>
            <p:nvPr/>
          </p:nvSpPr>
          <p:spPr bwMode="auto">
            <a:xfrm>
              <a:off x="1304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3054" name="Line 8"/>
            <p:cNvSpPr>
              <a:spLocks noChangeShapeType="1"/>
            </p:cNvSpPr>
            <p:nvPr/>
          </p:nvSpPr>
          <p:spPr bwMode="auto">
            <a:xfrm>
              <a:off x="1060" y="1180"/>
              <a:ext cx="0" cy="255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55" name="Rectangle 11"/>
            <p:cNvSpPr>
              <a:spLocks noChangeArrowheads="1"/>
            </p:cNvSpPr>
            <p:nvPr/>
          </p:nvSpPr>
          <p:spPr bwMode="auto">
            <a:xfrm>
              <a:off x="35" y="1136"/>
              <a:ext cx="699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Clothing</a:t>
              </a:r>
            </a:p>
          </p:txBody>
        </p:sp>
        <p:sp>
          <p:nvSpPr>
            <p:cNvPr id="43056" name="Rectangle 17"/>
            <p:cNvSpPr>
              <a:spLocks noChangeArrowheads="1"/>
            </p:cNvSpPr>
            <p:nvPr/>
          </p:nvSpPr>
          <p:spPr bwMode="auto">
            <a:xfrm>
              <a:off x="853" y="344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43057" name="Rectangle 18"/>
            <p:cNvSpPr>
              <a:spLocks noChangeArrowheads="1"/>
            </p:cNvSpPr>
            <p:nvPr/>
          </p:nvSpPr>
          <p:spPr bwMode="auto">
            <a:xfrm>
              <a:off x="853" y="3114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43058" name="Rectangle 19"/>
            <p:cNvSpPr>
              <a:spLocks noChangeArrowheads="1"/>
            </p:cNvSpPr>
            <p:nvPr/>
          </p:nvSpPr>
          <p:spPr bwMode="auto">
            <a:xfrm>
              <a:off x="853" y="2787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6</a:t>
              </a:r>
            </a:p>
          </p:txBody>
        </p:sp>
        <p:sp>
          <p:nvSpPr>
            <p:cNvPr id="43059" name="Rectangle 20"/>
            <p:cNvSpPr>
              <a:spLocks noChangeArrowheads="1"/>
            </p:cNvSpPr>
            <p:nvPr/>
          </p:nvSpPr>
          <p:spPr bwMode="auto">
            <a:xfrm>
              <a:off x="853" y="2460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8</a:t>
              </a:r>
            </a:p>
          </p:txBody>
        </p:sp>
        <p:sp>
          <p:nvSpPr>
            <p:cNvPr id="43060" name="Rectangle 21"/>
            <p:cNvSpPr>
              <a:spLocks noChangeArrowheads="1"/>
            </p:cNvSpPr>
            <p:nvPr/>
          </p:nvSpPr>
          <p:spPr bwMode="auto">
            <a:xfrm>
              <a:off x="757" y="2132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10</a:t>
              </a:r>
            </a:p>
          </p:txBody>
        </p:sp>
        <p:sp>
          <p:nvSpPr>
            <p:cNvPr id="43061" name="Rectangle 22"/>
            <p:cNvSpPr>
              <a:spLocks noChangeArrowheads="1"/>
            </p:cNvSpPr>
            <p:nvPr/>
          </p:nvSpPr>
          <p:spPr bwMode="auto">
            <a:xfrm>
              <a:off x="757" y="1805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12</a:t>
              </a:r>
            </a:p>
          </p:txBody>
        </p:sp>
        <p:sp>
          <p:nvSpPr>
            <p:cNvPr id="43062" name="Rectangle 23"/>
            <p:cNvSpPr>
              <a:spLocks noChangeArrowheads="1"/>
            </p:cNvSpPr>
            <p:nvPr/>
          </p:nvSpPr>
          <p:spPr bwMode="auto">
            <a:xfrm>
              <a:off x="757" y="1478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14</a:t>
              </a:r>
            </a:p>
          </p:txBody>
        </p:sp>
        <p:sp>
          <p:nvSpPr>
            <p:cNvPr id="43063" name="Rectangle 24"/>
            <p:cNvSpPr>
              <a:spLocks noChangeArrowheads="1"/>
            </p:cNvSpPr>
            <p:nvPr/>
          </p:nvSpPr>
          <p:spPr bwMode="auto">
            <a:xfrm>
              <a:off x="757" y="1151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16</a:t>
              </a:r>
            </a:p>
          </p:txBody>
        </p:sp>
      </p:grp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2138363" y="1789113"/>
            <a:ext cx="3381375" cy="4056062"/>
            <a:chOff x="1475" y="983"/>
            <a:chExt cx="2130" cy="2555"/>
          </a:xfrm>
        </p:grpSpPr>
        <p:sp>
          <p:nvSpPr>
            <p:cNvPr id="43021" name="Oval 25"/>
            <p:cNvSpPr>
              <a:spLocks noChangeArrowheads="1"/>
            </p:cNvSpPr>
            <p:nvPr/>
          </p:nvSpPr>
          <p:spPr bwMode="auto">
            <a:xfrm>
              <a:off x="3312" y="326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22" name="Oval 26"/>
            <p:cNvSpPr>
              <a:spLocks noChangeArrowheads="1"/>
            </p:cNvSpPr>
            <p:nvPr/>
          </p:nvSpPr>
          <p:spPr bwMode="auto">
            <a:xfrm>
              <a:off x="1680" y="11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23" name="Oval 27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24" name="Oval 28"/>
            <p:cNvSpPr>
              <a:spLocks noChangeArrowheads="1"/>
            </p:cNvSpPr>
            <p:nvPr/>
          </p:nvSpPr>
          <p:spPr bwMode="auto">
            <a:xfrm>
              <a:off x="2496" y="278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25" name="Oval 29"/>
            <p:cNvSpPr>
              <a:spLocks noChangeArrowheads="1"/>
            </p:cNvSpPr>
            <p:nvPr/>
          </p:nvSpPr>
          <p:spPr bwMode="auto">
            <a:xfrm>
              <a:off x="2928" y="312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26" name="Rectangle 30"/>
            <p:cNvSpPr>
              <a:spLocks noChangeArrowheads="1"/>
            </p:cNvSpPr>
            <p:nvPr/>
          </p:nvSpPr>
          <p:spPr bwMode="auto">
            <a:xfrm>
              <a:off x="1811" y="983"/>
              <a:ext cx="23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  <p:sp>
          <p:nvSpPr>
            <p:cNvPr id="43027" name="Rectangle 31"/>
            <p:cNvSpPr>
              <a:spLocks noChangeArrowheads="1"/>
            </p:cNvSpPr>
            <p:nvPr/>
          </p:nvSpPr>
          <p:spPr bwMode="auto">
            <a:xfrm>
              <a:off x="2253" y="2061"/>
              <a:ext cx="20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  <p:sp>
          <p:nvSpPr>
            <p:cNvPr id="43028" name="Rectangle 32"/>
            <p:cNvSpPr>
              <a:spLocks noChangeArrowheads="1"/>
            </p:cNvSpPr>
            <p:nvPr/>
          </p:nvSpPr>
          <p:spPr bwMode="auto">
            <a:xfrm>
              <a:off x="2541" y="2541"/>
              <a:ext cx="226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D</a:t>
              </a:r>
            </a:p>
          </p:txBody>
        </p:sp>
        <p:sp>
          <p:nvSpPr>
            <p:cNvPr id="43029" name="Rectangle 33"/>
            <p:cNvSpPr>
              <a:spLocks noChangeArrowheads="1"/>
            </p:cNvSpPr>
            <p:nvPr/>
          </p:nvSpPr>
          <p:spPr bwMode="auto">
            <a:xfrm>
              <a:off x="2973" y="2877"/>
              <a:ext cx="19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E</a:t>
              </a:r>
            </a:p>
          </p:txBody>
        </p:sp>
        <p:sp>
          <p:nvSpPr>
            <p:cNvPr id="43030" name="Rectangle 34"/>
            <p:cNvSpPr>
              <a:spLocks noChangeArrowheads="1"/>
            </p:cNvSpPr>
            <p:nvPr/>
          </p:nvSpPr>
          <p:spPr bwMode="auto">
            <a:xfrm>
              <a:off x="3357" y="3021"/>
              <a:ext cx="248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G</a:t>
              </a:r>
            </a:p>
          </p:txBody>
        </p:sp>
        <p:sp>
          <p:nvSpPr>
            <p:cNvPr id="43031" name="Line 36"/>
            <p:cNvSpPr>
              <a:spLocks noChangeShapeType="1"/>
            </p:cNvSpPr>
            <p:nvPr/>
          </p:nvSpPr>
          <p:spPr bwMode="auto">
            <a:xfrm flipH="1">
              <a:off x="1700" y="2208"/>
              <a:ext cx="44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2" name="Line 37"/>
            <p:cNvSpPr>
              <a:spLocks noChangeShapeType="1"/>
            </p:cNvSpPr>
            <p:nvPr/>
          </p:nvSpPr>
          <p:spPr bwMode="auto">
            <a:xfrm>
              <a:off x="2160" y="2244"/>
              <a:ext cx="0" cy="55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3" name="Line 38"/>
            <p:cNvSpPr>
              <a:spLocks noChangeShapeType="1"/>
            </p:cNvSpPr>
            <p:nvPr/>
          </p:nvSpPr>
          <p:spPr bwMode="auto">
            <a:xfrm flipH="1">
              <a:off x="2132" y="2832"/>
              <a:ext cx="3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4" name="Line 39"/>
            <p:cNvSpPr>
              <a:spLocks noChangeShapeType="1"/>
            </p:cNvSpPr>
            <p:nvPr/>
          </p:nvSpPr>
          <p:spPr bwMode="auto">
            <a:xfrm>
              <a:off x="2544" y="2916"/>
              <a:ext cx="0" cy="22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5" name="Line 40"/>
            <p:cNvSpPr>
              <a:spLocks noChangeShapeType="1"/>
            </p:cNvSpPr>
            <p:nvPr/>
          </p:nvSpPr>
          <p:spPr bwMode="auto">
            <a:xfrm flipH="1">
              <a:off x="2516" y="3168"/>
              <a:ext cx="44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6" name="Line 41"/>
            <p:cNvSpPr>
              <a:spLocks noChangeShapeType="1"/>
            </p:cNvSpPr>
            <p:nvPr/>
          </p:nvSpPr>
          <p:spPr bwMode="auto">
            <a:xfrm>
              <a:off x="2976" y="3252"/>
              <a:ext cx="0" cy="2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7" name="Line 42"/>
            <p:cNvSpPr>
              <a:spLocks noChangeShapeType="1"/>
            </p:cNvSpPr>
            <p:nvPr/>
          </p:nvSpPr>
          <p:spPr bwMode="auto">
            <a:xfrm flipH="1">
              <a:off x="2948" y="3312"/>
              <a:ext cx="39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8" name="Line 35"/>
            <p:cNvSpPr>
              <a:spLocks noChangeShapeType="1"/>
            </p:cNvSpPr>
            <p:nvPr/>
          </p:nvSpPr>
          <p:spPr bwMode="auto">
            <a:xfrm>
              <a:off x="1728" y="1368"/>
              <a:ext cx="0" cy="8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39" name="Rectangle 43"/>
            <p:cNvSpPr>
              <a:spLocks noChangeArrowheads="1"/>
            </p:cNvSpPr>
            <p:nvPr/>
          </p:nvSpPr>
          <p:spPr bwMode="auto">
            <a:xfrm>
              <a:off x="1475" y="1770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-6</a:t>
              </a:r>
            </a:p>
          </p:txBody>
        </p:sp>
        <p:sp>
          <p:nvSpPr>
            <p:cNvPr id="43040" name="Rectangle 44"/>
            <p:cNvSpPr>
              <a:spLocks noChangeArrowheads="1"/>
            </p:cNvSpPr>
            <p:nvPr/>
          </p:nvSpPr>
          <p:spPr bwMode="auto">
            <a:xfrm>
              <a:off x="1821" y="2205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3041" name="Rectangle 45"/>
            <p:cNvSpPr>
              <a:spLocks noChangeArrowheads="1"/>
            </p:cNvSpPr>
            <p:nvPr/>
          </p:nvSpPr>
          <p:spPr bwMode="auto">
            <a:xfrm>
              <a:off x="2253" y="2781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3042" name="Rectangle 46"/>
            <p:cNvSpPr>
              <a:spLocks noChangeArrowheads="1"/>
            </p:cNvSpPr>
            <p:nvPr/>
          </p:nvSpPr>
          <p:spPr bwMode="auto">
            <a:xfrm>
              <a:off x="2589" y="3117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3043" name="Rectangle 47"/>
            <p:cNvSpPr>
              <a:spLocks noChangeArrowheads="1"/>
            </p:cNvSpPr>
            <p:nvPr/>
          </p:nvSpPr>
          <p:spPr bwMode="auto">
            <a:xfrm>
              <a:off x="3021" y="3309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43044" name="Rectangle 48"/>
            <p:cNvSpPr>
              <a:spLocks noChangeArrowheads="1"/>
            </p:cNvSpPr>
            <p:nvPr/>
          </p:nvSpPr>
          <p:spPr bwMode="auto">
            <a:xfrm>
              <a:off x="1917" y="2397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-4</a:t>
              </a:r>
            </a:p>
          </p:txBody>
        </p:sp>
        <p:sp>
          <p:nvSpPr>
            <p:cNvPr id="43045" name="Rectangle 49"/>
            <p:cNvSpPr>
              <a:spLocks noChangeArrowheads="1"/>
            </p:cNvSpPr>
            <p:nvPr/>
          </p:nvSpPr>
          <p:spPr bwMode="auto">
            <a:xfrm>
              <a:off x="2301" y="2925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-2</a:t>
              </a:r>
            </a:p>
          </p:txBody>
        </p:sp>
        <p:sp>
          <p:nvSpPr>
            <p:cNvPr id="43046" name="Rectangle 50"/>
            <p:cNvSpPr>
              <a:spLocks noChangeArrowheads="1"/>
            </p:cNvSpPr>
            <p:nvPr/>
          </p:nvSpPr>
          <p:spPr bwMode="auto">
            <a:xfrm>
              <a:off x="2781" y="3117"/>
              <a:ext cx="25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-1</a:t>
              </a:r>
            </a:p>
          </p:txBody>
        </p:sp>
      </p:grpSp>
      <p:sp>
        <p:nvSpPr>
          <p:cNvPr id="383027" name="Rectangle 51"/>
          <p:cNvSpPr>
            <a:spLocks noChangeArrowheads="1"/>
          </p:cNvSpPr>
          <p:nvPr/>
        </p:nvSpPr>
        <p:spPr bwMode="auto">
          <a:xfrm>
            <a:off x="3681413" y="2093913"/>
            <a:ext cx="117475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MRS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= 6</a:t>
            </a:r>
          </a:p>
        </p:txBody>
      </p:sp>
      <p:sp>
        <p:nvSpPr>
          <p:cNvPr id="383028" name="Rectangle 52"/>
          <p:cNvSpPr>
            <a:spLocks noChangeArrowheads="1"/>
          </p:cNvSpPr>
          <p:nvPr/>
        </p:nvSpPr>
        <p:spPr bwMode="auto">
          <a:xfrm>
            <a:off x="4286250" y="3994150"/>
            <a:ext cx="11255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MRS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= 2</a:t>
            </a:r>
          </a:p>
        </p:txBody>
      </p:sp>
      <p:graphicFrame>
        <p:nvGraphicFramePr>
          <p:cNvPr id="43010" name="Object 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1334429"/>
              </p:ext>
            </p:extLst>
          </p:nvPr>
        </p:nvGraphicFramePr>
        <p:xfrm>
          <a:off x="5811838" y="1292016"/>
          <a:ext cx="2817812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27100" imgH="419100" progId="Equation.DSMT4">
                  <p:embed/>
                </p:oleObj>
              </mc:Choice>
              <mc:Fallback>
                <p:oleObj name="Equation" r:id="rId3" imgW="927100" imgH="41910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1838" y="1292016"/>
                        <a:ext cx="2817812" cy="1085850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3038" name="Text Box 62"/>
          <p:cNvSpPr txBox="1">
            <a:spLocks noChangeArrowheads="1"/>
          </p:cNvSpPr>
          <p:nvPr/>
        </p:nvSpPr>
        <p:spPr bwMode="auto">
          <a:xfrm>
            <a:off x="5703888" y="2625725"/>
            <a:ext cx="336232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en-US" sz="2400" b="0">
                <a:solidFill>
                  <a:schemeClr val="tx1"/>
                </a:solidFill>
                <a:latin typeface="Arial" pitchFamily="8" charset="0"/>
                <a:ea typeface="Arial" pitchFamily="8" charset="0"/>
                <a:cs typeface="Arial" pitchFamily="8" charset="0"/>
              </a:rPr>
              <a:t>MRS measures how a person trades one good for another</a:t>
            </a:r>
          </a:p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en-US" sz="2400" b="0">
                <a:solidFill>
                  <a:schemeClr val="tx1"/>
                </a:solidFill>
                <a:latin typeface="Arial" pitchFamily="8" charset="0"/>
                <a:ea typeface="Arial" pitchFamily="8" charset="0"/>
                <a:cs typeface="Arial" pitchFamily="8" charset="0"/>
              </a:rPr>
              <a:t>It is the slope of the IC</a:t>
            </a:r>
          </a:p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en-US" sz="2400" b="0">
                <a:solidFill>
                  <a:schemeClr val="tx1"/>
                </a:solidFill>
                <a:latin typeface="Arial" pitchFamily="8" charset="0"/>
                <a:ea typeface="Arial" pitchFamily="8" charset="0"/>
                <a:cs typeface="Arial" pitchFamily="8" charset="0"/>
              </a:rPr>
              <a:t>The willingness to substitute is less as we consume more of one good.</a:t>
            </a:r>
            <a:endParaRPr lang="th-TH" sz="2400" b="0">
              <a:solidFill>
                <a:schemeClr val="tx1"/>
              </a:solidFill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82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8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82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8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3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3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30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981" grpId="0" animBg="1"/>
      <p:bldP spid="382982" grpId="0" animBg="1"/>
      <p:bldP spid="383027" grpId="0" autoUpdateAnimBg="0"/>
      <p:bldP spid="383028" grpId="0" autoUpdateAnimBg="0"/>
      <p:bldP spid="383038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Marginal Rate of Substitution</a:t>
            </a:r>
          </a:p>
        </p:txBody>
      </p:sp>
      <p:sp>
        <p:nvSpPr>
          <p:cNvPr id="4505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3A4E7FD-3694-D24E-B4C7-DACB9F56CB8A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11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45060" name="Line 3"/>
          <p:cNvSpPr>
            <a:spLocks noChangeShapeType="1"/>
          </p:cNvSpPr>
          <p:nvPr/>
        </p:nvSpPr>
        <p:spPr bwMode="auto">
          <a:xfrm>
            <a:off x="1498600" y="19732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1" name="Line 4"/>
          <p:cNvSpPr>
            <a:spLocks noChangeShapeType="1"/>
          </p:cNvSpPr>
          <p:nvPr/>
        </p:nvSpPr>
        <p:spPr bwMode="auto">
          <a:xfrm>
            <a:off x="1517650" y="5949950"/>
            <a:ext cx="54165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2" name="Rectangle 5"/>
          <p:cNvSpPr>
            <a:spLocks noChangeArrowheads="1"/>
          </p:cNvSpPr>
          <p:nvPr/>
        </p:nvSpPr>
        <p:spPr bwMode="auto">
          <a:xfrm>
            <a:off x="1173163" y="1597025"/>
            <a:ext cx="322262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Y</a:t>
            </a:r>
            <a:endParaRPr lang="en-US" sz="160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45063" name="Freeform 6"/>
          <p:cNvSpPr>
            <a:spLocks/>
          </p:cNvSpPr>
          <p:nvPr/>
        </p:nvSpPr>
        <p:spPr bwMode="auto">
          <a:xfrm>
            <a:off x="2373313" y="2217738"/>
            <a:ext cx="3205162" cy="3203575"/>
          </a:xfrm>
          <a:custGeom>
            <a:avLst/>
            <a:gdLst>
              <a:gd name="T0" fmla="*/ 0 w 2019"/>
              <a:gd name="T1" fmla="*/ 0 h 2018"/>
              <a:gd name="T2" fmla="*/ 2147483647 w 2019"/>
              <a:gd name="T3" fmla="*/ 2147483647 h 2018"/>
              <a:gd name="T4" fmla="*/ 2147483647 w 2019"/>
              <a:gd name="T5" fmla="*/ 2147483647 h 2018"/>
              <a:gd name="T6" fmla="*/ 2147483647 w 2019"/>
              <a:gd name="T7" fmla="*/ 2147483647 h 2018"/>
              <a:gd name="T8" fmla="*/ 2147483647 w 2019"/>
              <a:gd name="T9" fmla="*/ 2147483647 h 2018"/>
              <a:gd name="T10" fmla="*/ 2147483647 w 2019"/>
              <a:gd name="T11" fmla="*/ 2147483647 h 2018"/>
              <a:gd name="T12" fmla="*/ 2147483647 w 2019"/>
              <a:gd name="T13" fmla="*/ 2147483647 h 2018"/>
              <a:gd name="T14" fmla="*/ 2147483647 w 2019"/>
              <a:gd name="T15" fmla="*/ 2147483647 h 2018"/>
              <a:gd name="T16" fmla="*/ 2147483647 w 2019"/>
              <a:gd name="T17" fmla="*/ 2147483647 h 2018"/>
              <a:gd name="T18" fmla="*/ 2147483647 w 2019"/>
              <a:gd name="T19" fmla="*/ 2147483647 h 2018"/>
              <a:gd name="T20" fmla="*/ 2147483647 w 2019"/>
              <a:gd name="T21" fmla="*/ 2147483647 h 2018"/>
              <a:gd name="T22" fmla="*/ 2147483647 w 2019"/>
              <a:gd name="T23" fmla="*/ 2147483647 h 2018"/>
              <a:gd name="T24" fmla="*/ 2147483647 w 2019"/>
              <a:gd name="T25" fmla="*/ 2147483647 h 2018"/>
              <a:gd name="T26" fmla="*/ 2147483647 w 2019"/>
              <a:gd name="T27" fmla="*/ 2147483647 h 2018"/>
              <a:gd name="T28" fmla="*/ 2147483647 w 2019"/>
              <a:gd name="T29" fmla="*/ 2147483647 h 2018"/>
              <a:gd name="T30" fmla="*/ 2147483647 w 2019"/>
              <a:gd name="T31" fmla="*/ 2147483647 h 2018"/>
              <a:gd name="T32" fmla="*/ 2147483647 w 2019"/>
              <a:gd name="T33" fmla="*/ 2147483647 h 2018"/>
              <a:gd name="T34" fmla="*/ 2147483647 w 2019"/>
              <a:gd name="T35" fmla="*/ 2147483647 h 2018"/>
              <a:gd name="T36" fmla="*/ 2147483647 w 2019"/>
              <a:gd name="T37" fmla="*/ 2147483647 h 20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019"/>
              <a:gd name="T58" fmla="*/ 0 h 2018"/>
              <a:gd name="T59" fmla="*/ 2019 w 2019"/>
              <a:gd name="T60" fmla="*/ 2018 h 20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019" h="2018">
                <a:moveTo>
                  <a:pt x="0" y="0"/>
                </a:moveTo>
                <a:lnTo>
                  <a:pt x="68" y="196"/>
                </a:lnTo>
                <a:lnTo>
                  <a:pt x="142" y="386"/>
                </a:lnTo>
                <a:lnTo>
                  <a:pt x="216" y="577"/>
                </a:lnTo>
                <a:lnTo>
                  <a:pt x="296" y="749"/>
                </a:lnTo>
                <a:lnTo>
                  <a:pt x="381" y="917"/>
                </a:lnTo>
                <a:lnTo>
                  <a:pt x="472" y="1072"/>
                </a:lnTo>
                <a:lnTo>
                  <a:pt x="568" y="1222"/>
                </a:lnTo>
                <a:lnTo>
                  <a:pt x="625" y="1291"/>
                </a:lnTo>
                <a:lnTo>
                  <a:pt x="688" y="1360"/>
                </a:lnTo>
                <a:lnTo>
                  <a:pt x="756" y="1424"/>
                </a:lnTo>
                <a:lnTo>
                  <a:pt x="830" y="1481"/>
                </a:lnTo>
                <a:lnTo>
                  <a:pt x="989" y="1596"/>
                </a:lnTo>
                <a:lnTo>
                  <a:pt x="1160" y="1694"/>
                </a:lnTo>
                <a:lnTo>
                  <a:pt x="1330" y="1781"/>
                </a:lnTo>
                <a:lnTo>
                  <a:pt x="1501" y="1856"/>
                </a:lnTo>
                <a:lnTo>
                  <a:pt x="1671" y="1919"/>
                </a:lnTo>
                <a:lnTo>
                  <a:pt x="1842" y="1971"/>
                </a:lnTo>
                <a:lnTo>
                  <a:pt x="2018" y="2017"/>
                </a:lnTo>
              </a:path>
            </a:pathLst>
          </a:custGeom>
          <a:noFill/>
          <a:ln w="50800" cap="rnd">
            <a:solidFill>
              <a:srgbClr val="FF00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4" name="Line 7"/>
          <p:cNvSpPr>
            <a:spLocks noChangeShapeType="1"/>
          </p:cNvSpPr>
          <p:nvPr/>
        </p:nvSpPr>
        <p:spPr bwMode="auto">
          <a:xfrm flipH="1" flipV="1">
            <a:off x="2711450" y="4913313"/>
            <a:ext cx="1403350" cy="1587"/>
          </a:xfrm>
          <a:prstGeom prst="line">
            <a:avLst/>
          </a:prstGeom>
          <a:noFill/>
          <a:ln w="38100">
            <a:solidFill>
              <a:srgbClr val="0066FF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5" name="Line 8"/>
          <p:cNvSpPr>
            <a:spLocks noChangeShapeType="1"/>
          </p:cNvSpPr>
          <p:nvPr/>
        </p:nvSpPr>
        <p:spPr bwMode="auto">
          <a:xfrm>
            <a:off x="2738438" y="3222625"/>
            <a:ext cx="0" cy="1684338"/>
          </a:xfrm>
          <a:prstGeom prst="line">
            <a:avLst/>
          </a:prstGeom>
          <a:noFill/>
          <a:ln w="38100">
            <a:solidFill>
              <a:srgbClr val="0066FF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6" name="Rectangle 9"/>
          <p:cNvSpPr>
            <a:spLocks noChangeArrowheads="1"/>
          </p:cNvSpPr>
          <p:nvPr/>
        </p:nvSpPr>
        <p:spPr bwMode="auto">
          <a:xfrm>
            <a:off x="7027863" y="5788025"/>
            <a:ext cx="33655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X</a:t>
            </a:r>
            <a:endParaRPr lang="en-US" sz="160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45067" name="Rectangle 10"/>
          <p:cNvSpPr>
            <a:spLocks noChangeArrowheads="1"/>
          </p:cNvSpPr>
          <p:nvPr/>
        </p:nvSpPr>
        <p:spPr bwMode="auto">
          <a:xfrm>
            <a:off x="2800350" y="2825750"/>
            <a:ext cx="2825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tx1"/>
                </a:solidFill>
                <a:latin typeface="Symbol" pitchFamily="8" charset="2"/>
              </a:rPr>
              <a:t>A</a:t>
            </a:r>
            <a:endParaRPr lang="en-US" sz="160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45068" name="Rectangle 11"/>
          <p:cNvSpPr>
            <a:spLocks noChangeArrowheads="1"/>
          </p:cNvSpPr>
          <p:nvPr/>
        </p:nvSpPr>
        <p:spPr bwMode="auto">
          <a:xfrm>
            <a:off x="4208463" y="4525963"/>
            <a:ext cx="334962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tx1"/>
                </a:solidFill>
                <a:latin typeface="Symbol" pitchFamily="8" charset="2"/>
              </a:rPr>
              <a:t>B</a:t>
            </a:r>
            <a:endParaRPr lang="en-US" sz="160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45069" name="Oval 12"/>
          <p:cNvSpPr>
            <a:spLocks noChangeAspect="1" noChangeArrowheads="1"/>
          </p:cNvSpPr>
          <p:nvPr/>
        </p:nvSpPr>
        <p:spPr bwMode="auto">
          <a:xfrm>
            <a:off x="2711450" y="3173413"/>
            <a:ext cx="79375" cy="79375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0" name="Oval 13"/>
          <p:cNvSpPr>
            <a:spLocks noChangeAspect="1" noChangeArrowheads="1"/>
          </p:cNvSpPr>
          <p:nvPr/>
        </p:nvSpPr>
        <p:spPr bwMode="auto">
          <a:xfrm>
            <a:off x="4121150" y="4860925"/>
            <a:ext cx="79375" cy="79375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1" name="Oval 14"/>
          <p:cNvSpPr>
            <a:spLocks noChangeAspect="1" noChangeArrowheads="1"/>
          </p:cNvSpPr>
          <p:nvPr/>
        </p:nvSpPr>
        <p:spPr bwMode="auto">
          <a:xfrm>
            <a:off x="2717800" y="4873625"/>
            <a:ext cx="79375" cy="79375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2" name="Rectangle 15"/>
          <p:cNvSpPr>
            <a:spLocks noChangeArrowheads="1"/>
          </p:cNvSpPr>
          <p:nvPr/>
        </p:nvSpPr>
        <p:spPr bwMode="auto">
          <a:xfrm>
            <a:off x="2416175" y="4837113"/>
            <a:ext cx="334963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C</a:t>
            </a:r>
          </a:p>
        </p:txBody>
      </p:sp>
      <p:sp>
        <p:nvSpPr>
          <p:cNvPr id="722960" name="Text Box 16"/>
          <p:cNvSpPr txBox="1">
            <a:spLocks noChangeArrowheads="1"/>
          </p:cNvSpPr>
          <p:nvPr/>
        </p:nvSpPr>
        <p:spPr bwMode="auto">
          <a:xfrm>
            <a:off x="4640263" y="1612900"/>
            <a:ext cx="4413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spcBef>
                <a:spcPct val="50000"/>
              </a:spcBef>
              <a:buFontTx/>
              <a:buChar char="•"/>
            </a:pPr>
            <a:r>
              <a:rPr lang="th-TH" sz="2000">
                <a:solidFill>
                  <a:schemeClr val="tx1"/>
                </a:solidFill>
                <a:latin typeface="Arial" pitchFamily="8" charset="0"/>
              </a:rPr>
              <a:t>From A to C, utility decreases by</a:t>
            </a:r>
            <a:r>
              <a:rPr lang="th-TH" sz="2400"/>
              <a:t> </a:t>
            </a:r>
            <a:r>
              <a:rPr lang="en-US" sz="2000">
                <a:solidFill>
                  <a:schemeClr val="tx1"/>
                </a:solidFill>
                <a:latin typeface="Symbol" pitchFamily="8" charset="2"/>
              </a:rPr>
              <a:t>(D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Y)(MU</a:t>
            </a:r>
            <a:r>
              <a:rPr lang="en-US" sz="2000" baseline="-25000">
                <a:solidFill>
                  <a:schemeClr val="tx1"/>
                </a:solidFill>
                <a:latin typeface="Arial" pitchFamily="8" charset="0"/>
              </a:rPr>
              <a:t>Y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)</a:t>
            </a:r>
          </a:p>
        </p:txBody>
      </p:sp>
      <p:sp>
        <p:nvSpPr>
          <p:cNvPr id="722961" name="Rectangle 17"/>
          <p:cNvSpPr>
            <a:spLocks noChangeArrowheads="1"/>
          </p:cNvSpPr>
          <p:nvPr/>
        </p:nvSpPr>
        <p:spPr bwMode="auto">
          <a:xfrm>
            <a:off x="4957763" y="3348038"/>
            <a:ext cx="41862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Arial" pitchFamily="8" charset="0"/>
              </a:rPr>
              <a:t>If we are holding utility constant, the net effect of increasing X and decreasing Y must be zero</a:t>
            </a:r>
            <a:endParaRPr lang="th-TH" sz="2000" dirty="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722962" name="Rectangle 18"/>
          <p:cNvSpPr>
            <a:spLocks noChangeArrowheads="1"/>
          </p:cNvSpPr>
          <p:nvPr/>
        </p:nvSpPr>
        <p:spPr bwMode="auto">
          <a:xfrm>
            <a:off x="5248275" y="4549775"/>
            <a:ext cx="3711575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Symbol" pitchFamily="8" charset="2"/>
              </a:rPr>
              <a:t>(D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Y)(MU</a:t>
            </a:r>
            <a:r>
              <a:rPr lang="en-US" sz="2000" baseline="-25000">
                <a:solidFill>
                  <a:schemeClr val="tx1"/>
                </a:solidFill>
                <a:latin typeface="Arial" pitchFamily="8" charset="0"/>
              </a:rPr>
              <a:t>Y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) + </a:t>
            </a:r>
            <a:r>
              <a:rPr lang="en-US" sz="2000">
                <a:solidFill>
                  <a:schemeClr val="tx1"/>
                </a:solidFill>
                <a:latin typeface="Symbol" pitchFamily="8" charset="2"/>
              </a:rPr>
              <a:t>(D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X)(MU</a:t>
            </a:r>
            <a:r>
              <a:rPr lang="en-US" sz="2000" baseline="-25000">
                <a:solidFill>
                  <a:schemeClr val="tx1"/>
                </a:solidFill>
                <a:latin typeface="Arial" pitchFamily="8" charset="0"/>
              </a:rPr>
              <a:t>X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)  =   0</a:t>
            </a:r>
            <a:endParaRPr lang="th-TH" sz="2000">
              <a:solidFill>
                <a:schemeClr val="tx1"/>
              </a:solidFill>
              <a:latin typeface="Arial" pitchFamily="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457325" y="3254375"/>
            <a:ext cx="1393825" cy="1587500"/>
            <a:chOff x="918" y="1834"/>
            <a:chExt cx="878" cy="1000"/>
          </a:xfrm>
        </p:grpSpPr>
        <p:sp>
          <p:nvSpPr>
            <p:cNvPr id="45082" name="Rectangle 20"/>
            <p:cNvSpPr>
              <a:spLocks noChangeArrowheads="1"/>
            </p:cNvSpPr>
            <p:nvPr/>
          </p:nvSpPr>
          <p:spPr bwMode="auto">
            <a:xfrm>
              <a:off x="918" y="2189"/>
              <a:ext cx="878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Symbol" pitchFamily="8" charset="2"/>
                </a:rPr>
                <a:t>(D</a:t>
              </a:r>
              <a:r>
                <a:rPr lang="en-US" sz="1600">
                  <a:solidFill>
                    <a:schemeClr val="tx1"/>
                  </a:solidFill>
                  <a:latin typeface="Arial" pitchFamily="8" charset="0"/>
                </a:rPr>
                <a:t>Y)(MU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</a:rPr>
                <a:t>Y</a:t>
              </a:r>
              <a:r>
                <a:rPr lang="en-US" sz="1600">
                  <a:solidFill>
                    <a:schemeClr val="tx1"/>
                  </a:solidFill>
                  <a:latin typeface="Arial" pitchFamily="8" charset="0"/>
                </a:rPr>
                <a:t>)</a:t>
              </a:r>
            </a:p>
          </p:txBody>
        </p:sp>
        <p:sp>
          <p:nvSpPr>
            <p:cNvPr id="45083" name="AutoShape 21"/>
            <p:cNvSpPr>
              <a:spLocks/>
            </p:cNvSpPr>
            <p:nvPr/>
          </p:nvSpPr>
          <p:spPr bwMode="auto">
            <a:xfrm>
              <a:off x="1592" y="1834"/>
              <a:ext cx="97" cy="1000"/>
            </a:xfrm>
            <a:prstGeom prst="leftBrace">
              <a:avLst>
                <a:gd name="adj1" fmla="val 85911"/>
                <a:gd name="adj2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2757488" y="4983163"/>
            <a:ext cx="1557337" cy="417512"/>
            <a:chOff x="1737" y="2923"/>
            <a:chExt cx="981" cy="263"/>
          </a:xfrm>
        </p:grpSpPr>
        <p:sp>
          <p:nvSpPr>
            <p:cNvPr id="45080" name="Rectangle 23"/>
            <p:cNvSpPr>
              <a:spLocks noChangeArrowheads="1"/>
            </p:cNvSpPr>
            <p:nvPr/>
          </p:nvSpPr>
          <p:spPr bwMode="auto">
            <a:xfrm>
              <a:off x="1840" y="2976"/>
              <a:ext cx="878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Symbol" pitchFamily="8" charset="2"/>
                </a:rPr>
                <a:t>(D</a:t>
              </a:r>
              <a:r>
                <a:rPr lang="en-US" sz="1600">
                  <a:solidFill>
                    <a:schemeClr val="tx1"/>
                  </a:solidFill>
                  <a:latin typeface="Arial" pitchFamily="8" charset="0"/>
                </a:rPr>
                <a:t>X)(MU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</a:rPr>
                <a:t>X</a:t>
              </a:r>
              <a:r>
                <a:rPr lang="en-US" sz="1600">
                  <a:solidFill>
                    <a:schemeClr val="tx1"/>
                  </a:solidFill>
                  <a:latin typeface="Arial" pitchFamily="8" charset="0"/>
                </a:rPr>
                <a:t>)</a:t>
              </a:r>
            </a:p>
          </p:txBody>
        </p:sp>
        <p:sp>
          <p:nvSpPr>
            <p:cNvPr id="45081" name="AutoShape 24"/>
            <p:cNvSpPr>
              <a:spLocks/>
            </p:cNvSpPr>
            <p:nvPr/>
          </p:nvSpPr>
          <p:spPr bwMode="auto">
            <a:xfrm rot="-5400000">
              <a:off x="2122" y="2538"/>
              <a:ext cx="97" cy="867"/>
            </a:xfrm>
            <a:prstGeom prst="leftBrace">
              <a:avLst>
                <a:gd name="adj1" fmla="val 74485"/>
                <a:gd name="adj2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22969" name="Text Box 25"/>
          <p:cNvSpPr txBox="1">
            <a:spLocks noChangeArrowheads="1"/>
          </p:cNvSpPr>
          <p:nvPr/>
        </p:nvSpPr>
        <p:spPr bwMode="auto">
          <a:xfrm>
            <a:off x="4629150" y="2495550"/>
            <a:ext cx="4413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spcBef>
                <a:spcPct val="50000"/>
              </a:spcBef>
              <a:buFontTx/>
              <a:buChar char="•"/>
            </a:pPr>
            <a:r>
              <a:rPr lang="th-TH" sz="2000">
                <a:solidFill>
                  <a:schemeClr val="tx1"/>
                </a:solidFill>
                <a:latin typeface="Arial" pitchFamily="8" charset="0"/>
              </a:rPr>
              <a:t>From C to B, utility increases by</a:t>
            </a:r>
            <a:r>
              <a:rPr lang="th-TH" sz="2400"/>
              <a:t> </a:t>
            </a:r>
            <a:r>
              <a:rPr lang="en-US" sz="2000">
                <a:solidFill>
                  <a:schemeClr val="tx1"/>
                </a:solidFill>
                <a:latin typeface="Symbol" pitchFamily="8" charset="2"/>
              </a:rPr>
              <a:t>(D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X)(MU</a:t>
            </a:r>
            <a:r>
              <a:rPr lang="en-US" sz="2000" baseline="-25000">
                <a:solidFill>
                  <a:schemeClr val="tx1"/>
                </a:solidFill>
                <a:latin typeface="Arial" pitchFamily="8" charset="0"/>
              </a:rPr>
              <a:t>X</a:t>
            </a:r>
            <a:r>
              <a:rPr lang="en-US" sz="2000">
                <a:solidFill>
                  <a:schemeClr val="tx1"/>
                </a:solidFill>
                <a:latin typeface="Arial" pitchFamily="8" charset="0"/>
              </a:rPr>
              <a:t>)</a:t>
            </a:r>
          </a:p>
        </p:txBody>
      </p:sp>
      <p:sp>
        <p:nvSpPr>
          <p:cNvPr id="45079" name="Rectangle 26"/>
          <p:cNvSpPr>
            <a:spLocks noChangeArrowheads="1"/>
          </p:cNvSpPr>
          <p:nvPr/>
        </p:nvSpPr>
        <p:spPr bwMode="auto">
          <a:xfrm>
            <a:off x="1957388" y="1962150"/>
            <a:ext cx="423862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IC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96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2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960" grpId="0" build="p" autoUpdateAnimBg="0"/>
      <p:bldP spid="722961" grpId="0" build="p" autoUpdateAnimBg="0"/>
      <p:bldP spid="722962" grpId="0" build="p" animBg="1" autoUpdateAnimBg="0"/>
      <p:bldP spid="72296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Marginal Rate of Substitution</a:t>
            </a:r>
          </a:p>
        </p:txBody>
      </p:sp>
      <p:sp>
        <p:nvSpPr>
          <p:cNvPr id="723971" name="Rectangle 3"/>
          <p:cNvSpPr>
            <a:spLocks noGrp="1" noChangeArrowheads="1"/>
          </p:cNvSpPr>
          <p:nvPr>
            <p:ph idx="1"/>
          </p:nvPr>
        </p:nvSpPr>
        <p:spPr>
          <a:xfrm>
            <a:off x="1370013" y="990600"/>
            <a:ext cx="7313612" cy="1136650"/>
          </a:xfrm>
        </p:spPr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Rearranging equation, we can see the relationship between MRS and MUs</a:t>
            </a:r>
          </a:p>
        </p:txBody>
      </p:sp>
      <p:sp>
        <p:nvSpPr>
          <p:cNvPr id="4710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D63BB1E-C936-5A45-B78E-8F755283E210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12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aphicFrame>
        <p:nvGraphicFramePr>
          <p:cNvPr id="723972" name="Object 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7064059"/>
              </p:ext>
            </p:extLst>
          </p:nvPr>
        </p:nvGraphicFramePr>
        <p:xfrm>
          <a:off x="1230313" y="2480930"/>
          <a:ext cx="7161212" cy="395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43100" imgH="1257300" progId="Equation.DSMT4">
                  <p:embed/>
                </p:oleObj>
              </mc:Choice>
              <mc:Fallback>
                <p:oleObj name="Equation" r:id="rId3" imgW="1943100" imgH="125730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0313" y="2480930"/>
                        <a:ext cx="7161212" cy="3951288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1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MRS and Preferences</a:t>
            </a:r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EA1B737-F5D9-F14A-9226-83C6A2A1B5E9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13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14463" y="1885950"/>
            <a:ext cx="2559050" cy="3965575"/>
            <a:chOff x="1651" y="1188"/>
            <a:chExt cx="2112" cy="2498"/>
          </a:xfrm>
        </p:grpSpPr>
        <p:sp>
          <p:nvSpPr>
            <p:cNvPr id="49186" name="Freeform 4"/>
            <p:cNvSpPr>
              <a:spLocks/>
            </p:cNvSpPr>
            <p:nvPr/>
          </p:nvSpPr>
          <p:spPr bwMode="auto">
            <a:xfrm>
              <a:off x="2372" y="1188"/>
              <a:ext cx="1391" cy="2258"/>
            </a:xfrm>
            <a:custGeom>
              <a:avLst/>
              <a:gdLst>
                <a:gd name="T0" fmla="*/ 0 w 1391"/>
                <a:gd name="T1" fmla="*/ 0 h 2258"/>
                <a:gd name="T2" fmla="*/ 0 w 1391"/>
                <a:gd name="T3" fmla="*/ 28 h 2258"/>
                <a:gd name="T4" fmla="*/ 6 w 1391"/>
                <a:gd name="T5" fmla="*/ 67 h 2258"/>
                <a:gd name="T6" fmla="*/ 12 w 1391"/>
                <a:gd name="T7" fmla="*/ 111 h 2258"/>
                <a:gd name="T8" fmla="*/ 18 w 1391"/>
                <a:gd name="T9" fmla="*/ 161 h 2258"/>
                <a:gd name="T10" fmla="*/ 35 w 1391"/>
                <a:gd name="T11" fmla="*/ 277 h 2258"/>
                <a:gd name="T12" fmla="*/ 59 w 1391"/>
                <a:gd name="T13" fmla="*/ 404 h 2258"/>
                <a:gd name="T14" fmla="*/ 77 w 1391"/>
                <a:gd name="T15" fmla="*/ 470 h 2258"/>
                <a:gd name="T16" fmla="*/ 95 w 1391"/>
                <a:gd name="T17" fmla="*/ 548 h 2258"/>
                <a:gd name="T18" fmla="*/ 136 w 1391"/>
                <a:gd name="T19" fmla="*/ 714 h 2258"/>
                <a:gd name="T20" fmla="*/ 189 w 1391"/>
                <a:gd name="T21" fmla="*/ 885 h 2258"/>
                <a:gd name="T22" fmla="*/ 213 w 1391"/>
                <a:gd name="T23" fmla="*/ 963 h 2258"/>
                <a:gd name="T24" fmla="*/ 242 w 1391"/>
                <a:gd name="T25" fmla="*/ 1035 h 2258"/>
                <a:gd name="T26" fmla="*/ 272 w 1391"/>
                <a:gd name="T27" fmla="*/ 1101 h 2258"/>
                <a:gd name="T28" fmla="*/ 296 w 1391"/>
                <a:gd name="T29" fmla="*/ 1156 h 2258"/>
                <a:gd name="T30" fmla="*/ 355 w 1391"/>
                <a:gd name="T31" fmla="*/ 1267 h 2258"/>
                <a:gd name="T32" fmla="*/ 420 w 1391"/>
                <a:gd name="T33" fmla="*/ 1366 h 2258"/>
                <a:gd name="T34" fmla="*/ 497 w 1391"/>
                <a:gd name="T35" fmla="*/ 1472 h 2258"/>
                <a:gd name="T36" fmla="*/ 586 w 1391"/>
                <a:gd name="T37" fmla="*/ 1582 h 2258"/>
                <a:gd name="T38" fmla="*/ 686 w 1391"/>
                <a:gd name="T39" fmla="*/ 1698 h 2258"/>
                <a:gd name="T40" fmla="*/ 787 w 1391"/>
                <a:gd name="T41" fmla="*/ 1803 h 2258"/>
                <a:gd name="T42" fmla="*/ 834 w 1391"/>
                <a:gd name="T43" fmla="*/ 1848 h 2258"/>
                <a:gd name="T44" fmla="*/ 875 w 1391"/>
                <a:gd name="T45" fmla="*/ 1892 h 2258"/>
                <a:gd name="T46" fmla="*/ 917 w 1391"/>
                <a:gd name="T47" fmla="*/ 1931 h 2258"/>
                <a:gd name="T48" fmla="*/ 958 w 1391"/>
                <a:gd name="T49" fmla="*/ 1958 h 2258"/>
                <a:gd name="T50" fmla="*/ 1035 w 1391"/>
                <a:gd name="T51" fmla="*/ 2014 h 2258"/>
                <a:gd name="T52" fmla="*/ 1106 w 1391"/>
                <a:gd name="T53" fmla="*/ 2058 h 2258"/>
                <a:gd name="T54" fmla="*/ 1171 w 1391"/>
                <a:gd name="T55" fmla="*/ 2102 h 2258"/>
                <a:gd name="T56" fmla="*/ 1236 w 1391"/>
                <a:gd name="T57" fmla="*/ 2146 h 2258"/>
                <a:gd name="T58" fmla="*/ 1295 w 1391"/>
                <a:gd name="T59" fmla="*/ 2191 h 2258"/>
                <a:gd name="T60" fmla="*/ 1349 w 1391"/>
                <a:gd name="T61" fmla="*/ 2229 h 2258"/>
                <a:gd name="T62" fmla="*/ 1390 w 1391"/>
                <a:gd name="T63" fmla="*/ 2257 h 225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91"/>
                <a:gd name="T97" fmla="*/ 0 h 2258"/>
                <a:gd name="T98" fmla="*/ 1391 w 1391"/>
                <a:gd name="T99" fmla="*/ 2258 h 225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91" h="2258">
                  <a:moveTo>
                    <a:pt x="0" y="0"/>
                  </a:moveTo>
                  <a:lnTo>
                    <a:pt x="0" y="28"/>
                  </a:lnTo>
                  <a:lnTo>
                    <a:pt x="6" y="67"/>
                  </a:lnTo>
                  <a:lnTo>
                    <a:pt x="12" y="111"/>
                  </a:lnTo>
                  <a:lnTo>
                    <a:pt x="18" y="161"/>
                  </a:lnTo>
                  <a:lnTo>
                    <a:pt x="35" y="277"/>
                  </a:lnTo>
                  <a:lnTo>
                    <a:pt x="59" y="404"/>
                  </a:lnTo>
                  <a:lnTo>
                    <a:pt x="77" y="470"/>
                  </a:lnTo>
                  <a:lnTo>
                    <a:pt x="95" y="548"/>
                  </a:lnTo>
                  <a:lnTo>
                    <a:pt x="136" y="714"/>
                  </a:lnTo>
                  <a:lnTo>
                    <a:pt x="189" y="885"/>
                  </a:lnTo>
                  <a:lnTo>
                    <a:pt x="213" y="963"/>
                  </a:lnTo>
                  <a:lnTo>
                    <a:pt x="242" y="1035"/>
                  </a:lnTo>
                  <a:lnTo>
                    <a:pt x="272" y="1101"/>
                  </a:lnTo>
                  <a:lnTo>
                    <a:pt x="296" y="1156"/>
                  </a:lnTo>
                  <a:lnTo>
                    <a:pt x="355" y="1267"/>
                  </a:lnTo>
                  <a:lnTo>
                    <a:pt x="420" y="1366"/>
                  </a:lnTo>
                  <a:lnTo>
                    <a:pt x="497" y="1472"/>
                  </a:lnTo>
                  <a:lnTo>
                    <a:pt x="586" y="1582"/>
                  </a:lnTo>
                  <a:lnTo>
                    <a:pt x="686" y="1698"/>
                  </a:lnTo>
                  <a:lnTo>
                    <a:pt x="787" y="1803"/>
                  </a:lnTo>
                  <a:lnTo>
                    <a:pt x="834" y="1848"/>
                  </a:lnTo>
                  <a:lnTo>
                    <a:pt x="875" y="1892"/>
                  </a:lnTo>
                  <a:lnTo>
                    <a:pt x="917" y="1931"/>
                  </a:lnTo>
                  <a:lnTo>
                    <a:pt x="958" y="1958"/>
                  </a:lnTo>
                  <a:lnTo>
                    <a:pt x="1035" y="2014"/>
                  </a:lnTo>
                  <a:lnTo>
                    <a:pt x="1106" y="2058"/>
                  </a:lnTo>
                  <a:lnTo>
                    <a:pt x="1171" y="2102"/>
                  </a:lnTo>
                  <a:lnTo>
                    <a:pt x="1236" y="2146"/>
                  </a:lnTo>
                  <a:lnTo>
                    <a:pt x="1295" y="2191"/>
                  </a:lnTo>
                  <a:lnTo>
                    <a:pt x="1349" y="2229"/>
                  </a:lnTo>
                  <a:lnTo>
                    <a:pt x="1390" y="2257"/>
                  </a:lnTo>
                </a:path>
              </a:pathLst>
            </a:custGeom>
            <a:noFill/>
            <a:ln w="50800" cap="rnd">
              <a:solidFill>
                <a:srgbClr val="FFCC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87" name="Freeform 5"/>
            <p:cNvSpPr>
              <a:spLocks/>
            </p:cNvSpPr>
            <p:nvPr/>
          </p:nvSpPr>
          <p:spPr bwMode="auto">
            <a:xfrm>
              <a:off x="2033" y="1330"/>
              <a:ext cx="1394" cy="2260"/>
            </a:xfrm>
            <a:custGeom>
              <a:avLst/>
              <a:gdLst>
                <a:gd name="T0" fmla="*/ 0 w 1394"/>
                <a:gd name="T1" fmla="*/ 0 h 2260"/>
                <a:gd name="T2" fmla="*/ 6 w 1394"/>
                <a:gd name="T3" fmla="*/ 29 h 2260"/>
                <a:gd name="T4" fmla="*/ 11 w 1394"/>
                <a:gd name="T5" fmla="*/ 70 h 2260"/>
                <a:gd name="T6" fmla="*/ 16 w 1394"/>
                <a:gd name="T7" fmla="*/ 116 h 2260"/>
                <a:gd name="T8" fmla="*/ 22 w 1394"/>
                <a:gd name="T9" fmla="*/ 162 h 2260"/>
                <a:gd name="T10" fmla="*/ 38 w 1394"/>
                <a:gd name="T11" fmla="*/ 277 h 2260"/>
                <a:gd name="T12" fmla="*/ 65 w 1394"/>
                <a:gd name="T13" fmla="*/ 404 h 2260"/>
                <a:gd name="T14" fmla="*/ 81 w 1394"/>
                <a:gd name="T15" fmla="*/ 473 h 2260"/>
                <a:gd name="T16" fmla="*/ 97 w 1394"/>
                <a:gd name="T17" fmla="*/ 548 h 2260"/>
                <a:gd name="T18" fmla="*/ 140 w 1394"/>
                <a:gd name="T19" fmla="*/ 715 h 2260"/>
                <a:gd name="T20" fmla="*/ 188 w 1394"/>
                <a:gd name="T21" fmla="*/ 882 h 2260"/>
                <a:gd name="T22" fmla="*/ 215 w 1394"/>
                <a:gd name="T23" fmla="*/ 963 h 2260"/>
                <a:gd name="T24" fmla="*/ 242 w 1394"/>
                <a:gd name="T25" fmla="*/ 1032 h 2260"/>
                <a:gd name="T26" fmla="*/ 269 w 1394"/>
                <a:gd name="T27" fmla="*/ 1095 h 2260"/>
                <a:gd name="T28" fmla="*/ 301 w 1394"/>
                <a:gd name="T29" fmla="*/ 1153 h 2260"/>
                <a:gd name="T30" fmla="*/ 361 w 1394"/>
                <a:gd name="T31" fmla="*/ 1262 h 2260"/>
                <a:gd name="T32" fmla="*/ 425 w 1394"/>
                <a:gd name="T33" fmla="*/ 1366 h 2260"/>
                <a:gd name="T34" fmla="*/ 500 w 1394"/>
                <a:gd name="T35" fmla="*/ 1470 h 2260"/>
                <a:gd name="T36" fmla="*/ 592 w 1394"/>
                <a:gd name="T37" fmla="*/ 1579 h 2260"/>
                <a:gd name="T38" fmla="*/ 689 w 1394"/>
                <a:gd name="T39" fmla="*/ 1694 h 2260"/>
                <a:gd name="T40" fmla="*/ 791 w 1394"/>
                <a:gd name="T41" fmla="*/ 1804 h 2260"/>
                <a:gd name="T42" fmla="*/ 839 w 1394"/>
                <a:gd name="T43" fmla="*/ 1850 h 2260"/>
                <a:gd name="T44" fmla="*/ 882 w 1394"/>
                <a:gd name="T45" fmla="*/ 1890 h 2260"/>
                <a:gd name="T46" fmla="*/ 925 w 1394"/>
                <a:gd name="T47" fmla="*/ 1931 h 2260"/>
                <a:gd name="T48" fmla="*/ 963 w 1394"/>
                <a:gd name="T49" fmla="*/ 1959 h 2260"/>
                <a:gd name="T50" fmla="*/ 1038 w 1394"/>
                <a:gd name="T51" fmla="*/ 2017 h 2260"/>
                <a:gd name="T52" fmla="*/ 1108 w 1394"/>
                <a:gd name="T53" fmla="*/ 2057 h 2260"/>
                <a:gd name="T54" fmla="*/ 1173 w 1394"/>
                <a:gd name="T55" fmla="*/ 2103 h 2260"/>
                <a:gd name="T56" fmla="*/ 1237 w 1394"/>
                <a:gd name="T57" fmla="*/ 2150 h 2260"/>
                <a:gd name="T58" fmla="*/ 1296 w 1394"/>
                <a:gd name="T59" fmla="*/ 2190 h 2260"/>
                <a:gd name="T60" fmla="*/ 1350 w 1394"/>
                <a:gd name="T61" fmla="*/ 2230 h 2260"/>
                <a:gd name="T62" fmla="*/ 1393 w 1394"/>
                <a:gd name="T63" fmla="*/ 2259 h 22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94"/>
                <a:gd name="T97" fmla="*/ 0 h 2260"/>
                <a:gd name="T98" fmla="*/ 1394 w 1394"/>
                <a:gd name="T99" fmla="*/ 2260 h 22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94" h="2260">
                  <a:moveTo>
                    <a:pt x="0" y="0"/>
                  </a:moveTo>
                  <a:lnTo>
                    <a:pt x="6" y="29"/>
                  </a:lnTo>
                  <a:lnTo>
                    <a:pt x="11" y="70"/>
                  </a:lnTo>
                  <a:lnTo>
                    <a:pt x="16" y="116"/>
                  </a:lnTo>
                  <a:lnTo>
                    <a:pt x="22" y="162"/>
                  </a:lnTo>
                  <a:lnTo>
                    <a:pt x="38" y="277"/>
                  </a:lnTo>
                  <a:lnTo>
                    <a:pt x="65" y="404"/>
                  </a:lnTo>
                  <a:lnTo>
                    <a:pt x="81" y="473"/>
                  </a:lnTo>
                  <a:lnTo>
                    <a:pt x="97" y="548"/>
                  </a:lnTo>
                  <a:lnTo>
                    <a:pt x="140" y="715"/>
                  </a:lnTo>
                  <a:lnTo>
                    <a:pt x="188" y="882"/>
                  </a:lnTo>
                  <a:lnTo>
                    <a:pt x="215" y="963"/>
                  </a:lnTo>
                  <a:lnTo>
                    <a:pt x="242" y="1032"/>
                  </a:lnTo>
                  <a:lnTo>
                    <a:pt x="269" y="1095"/>
                  </a:lnTo>
                  <a:lnTo>
                    <a:pt x="301" y="1153"/>
                  </a:lnTo>
                  <a:lnTo>
                    <a:pt x="361" y="1262"/>
                  </a:lnTo>
                  <a:lnTo>
                    <a:pt x="425" y="1366"/>
                  </a:lnTo>
                  <a:lnTo>
                    <a:pt x="500" y="1470"/>
                  </a:lnTo>
                  <a:lnTo>
                    <a:pt x="592" y="1579"/>
                  </a:lnTo>
                  <a:lnTo>
                    <a:pt x="689" y="1694"/>
                  </a:lnTo>
                  <a:lnTo>
                    <a:pt x="791" y="1804"/>
                  </a:lnTo>
                  <a:lnTo>
                    <a:pt x="839" y="1850"/>
                  </a:lnTo>
                  <a:lnTo>
                    <a:pt x="882" y="1890"/>
                  </a:lnTo>
                  <a:lnTo>
                    <a:pt x="925" y="1931"/>
                  </a:lnTo>
                  <a:lnTo>
                    <a:pt x="963" y="1959"/>
                  </a:lnTo>
                  <a:lnTo>
                    <a:pt x="1038" y="2017"/>
                  </a:lnTo>
                  <a:lnTo>
                    <a:pt x="1108" y="2057"/>
                  </a:lnTo>
                  <a:lnTo>
                    <a:pt x="1173" y="2103"/>
                  </a:lnTo>
                  <a:lnTo>
                    <a:pt x="1237" y="2150"/>
                  </a:lnTo>
                  <a:lnTo>
                    <a:pt x="1296" y="2190"/>
                  </a:lnTo>
                  <a:lnTo>
                    <a:pt x="1350" y="2230"/>
                  </a:lnTo>
                  <a:lnTo>
                    <a:pt x="1393" y="2259"/>
                  </a:lnTo>
                </a:path>
              </a:pathLst>
            </a:custGeom>
            <a:noFill/>
            <a:ln w="50800" cap="rnd">
              <a:solidFill>
                <a:srgbClr val="FF99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88" name="Freeform 6"/>
            <p:cNvSpPr>
              <a:spLocks/>
            </p:cNvSpPr>
            <p:nvPr/>
          </p:nvSpPr>
          <p:spPr bwMode="auto">
            <a:xfrm>
              <a:off x="1651" y="1425"/>
              <a:ext cx="1392" cy="2261"/>
            </a:xfrm>
            <a:custGeom>
              <a:avLst/>
              <a:gdLst>
                <a:gd name="T0" fmla="*/ 0 w 1392"/>
                <a:gd name="T1" fmla="*/ 0 h 2261"/>
                <a:gd name="T2" fmla="*/ 5 w 1392"/>
                <a:gd name="T3" fmla="*/ 30 h 2261"/>
                <a:gd name="T4" fmla="*/ 10 w 1392"/>
                <a:gd name="T5" fmla="*/ 71 h 2261"/>
                <a:gd name="T6" fmla="*/ 14 w 1392"/>
                <a:gd name="T7" fmla="*/ 113 h 2261"/>
                <a:gd name="T8" fmla="*/ 19 w 1392"/>
                <a:gd name="T9" fmla="*/ 166 h 2261"/>
                <a:gd name="T10" fmla="*/ 33 w 1392"/>
                <a:gd name="T11" fmla="*/ 278 h 2261"/>
                <a:gd name="T12" fmla="*/ 62 w 1392"/>
                <a:gd name="T13" fmla="*/ 403 h 2261"/>
                <a:gd name="T14" fmla="*/ 81 w 1392"/>
                <a:gd name="T15" fmla="*/ 474 h 2261"/>
                <a:gd name="T16" fmla="*/ 100 w 1392"/>
                <a:gd name="T17" fmla="*/ 551 h 2261"/>
                <a:gd name="T18" fmla="*/ 138 w 1392"/>
                <a:gd name="T19" fmla="*/ 716 h 2261"/>
                <a:gd name="T20" fmla="*/ 191 w 1392"/>
                <a:gd name="T21" fmla="*/ 888 h 2261"/>
                <a:gd name="T22" fmla="*/ 214 w 1392"/>
                <a:gd name="T23" fmla="*/ 965 h 2261"/>
                <a:gd name="T24" fmla="*/ 243 w 1392"/>
                <a:gd name="T25" fmla="*/ 1036 h 2261"/>
                <a:gd name="T26" fmla="*/ 300 w 1392"/>
                <a:gd name="T27" fmla="*/ 1160 h 2261"/>
                <a:gd name="T28" fmla="*/ 357 w 1392"/>
                <a:gd name="T29" fmla="*/ 1266 h 2261"/>
                <a:gd name="T30" fmla="*/ 424 w 1392"/>
                <a:gd name="T31" fmla="*/ 1373 h 2261"/>
                <a:gd name="T32" fmla="*/ 500 w 1392"/>
                <a:gd name="T33" fmla="*/ 1473 h 2261"/>
                <a:gd name="T34" fmla="*/ 543 w 1392"/>
                <a:gd name="T35" fmla="*/ 1527 h 2261"/>
                <a:gd name="T36" fmla="*/ 586 w 1392"/>
                <a:gd name="T37" fmla="*/ 1586 h 2261"/>
                <a:gd name="T38" fmla="*/ 686 w 1392"/>
                <a:gd name="T39" fmla="*/ 1698 h 2261"/>
                <a:gd name="T40" fmla="*/ 791 w 1392"/>
                <a:gd name="T41" fmla="*/ 1805 h 2261"/>
                <a:gd name="T42" fmla="*/ 838 w 1392"/>
                <a:gd name="T43" fmla="*/ 1852 h 2261"/>
                <a:gd name="T44" fmla="*/ 881 w 1392"/>
                <a:gd name="T45" fmla="*/ 1893 h 2261"/>
                <a:gd name="T46" fmla="*/ 924 w 1392"/>
                <a:gd name="T47" fmla="*/ 1929 h 2261"/>
                <a:gd name="T48" fmla="*/ 962 w 1392"/>
                <a:gd name="T49" fmla="*/ 1964 h 2261"/>
                <a:gd name="T50" fmla="*/ 1034 w 1392"/>
                <a:gd name="T51" fmla="*/ 2017 h 2261"/>
                <a:gd name="T52" fmla="*/ 1105 w 1392"/>
                <a:gd name="T53" fmla="*/ 2059 h 2261"/>
                <a:gd name="T54" fmla="*/ 1172 w 1392"/>
                <a:gd name="T55" fmla="*/ 2100 h 2261"/>
                <a:gd name="T56" fmla="*/ 1234 w 1392"/>
                <a:gd name="T57" fmla="*/ 2148 h 2261"/>
                <a:gd name="T58" fmla="*/ 1296 w 1392"/>
                <a:gd name="T59" fmla="*/ 2189 h 2261"/>
                <a:gd name="T60" fmla="*/ 1348 w 1392"/>
                <a:gd name="T61" fmla="*/ 2230 h 2261"/>
                <a:gd name="T62" fmla="*/ 1391 w 1392"/>
                <a:gd name="T63" fmla="*/ 2260 h 226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92"/>
                <a:gd name="T97" fmla="*/ 0 h 2261"/>
                <a:gd name="T98" fmla="*/ 1392 w 1392"/>
                <a:gd name="T99" fmla="*/ 2261 h 226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92" h="2261">
                  <a:moveTo>
                    <a:pt x="0" y="0"/>
                  </a:moveTo>
                  <a:lnTo>
                    <a:pt x="5" y="30"/>
                  </a:lnTo>
                  <a:lnTo>
                    <a:pt x="10" y="71"/>
                  </a:lnTo>
                  <a:lnTo>
                    <a:pt x="14" y="113"/>
                  </a:lnTo>
                  <a:lnTo>
                    <a:pt x="19" y="166"/>
                  </a:lnTo>
                  <a:lnTo>
                    <a:pt x="33" y="278"/>
                  </a:lnTo>
                  <a:lnTo>
                    <a:pt x="62" y="403"/>
                  </a:lnTo>
                  <a:lnTo>
                    <a:pt x="81" y="474"/>
                  </a:lnTo>
                  <a:lnTo>
                    <a:pt x="100" y="551"/>
                  </a:lnTo>
                  <a:lnTo>
                    <a:pt x="138" y="716"/>
                  </a:lnTo>
                  <a:lnTo>
                    <a:pt x="191" y="888"/>
                  </a:lnTo>
                  <a:lnTo>
                    <a:pt x="214" y="965"/>
                  </a:lnTo>
                  <a:lnTo>
                    <a:pt x="243" y="1036"/>
                  </a:lnTo>
                  <a:lnTo>
                    <a:pt x="300" y="1160"/>
                  </a:lnTo>
                  <a:lnTo>
                    <a:pt x="357" y="1266"/>
                  </a:lnTo>
                  <a:lnTo>
                    <a:pt x="424" y="1373"/>
                  </a:lnTo>
                  <a:lnTo>
                    <a:pt x="500" y="1473"/>
                  </a:lnTo>
                  <a:lnTo>
                    <a:pt x="543" y="1527"/>
                  </a:lnTo>
                  <a:lnTo>
                    <a:pt x="586" y="1586"/>
                  </a:lnTo>
                  <a:lnTo>
                    <a:pt x="686" y="1698"/>
                  </a:lnTo>
                  <a:lnTo>
                    <a:pt x="791" y="1805"/>
                  </a:lnTo>
                  <a:lnTo>
                    <a:pt x="838" y="1852"/>
                  </a:lnTo>
                  <a:lnTo>
                    <a:pt x="881" y="1893"/>
                  </a:lnTo>
                  <a:lnTo>
                    <a:pt x="924" y="1929"/>
                  </a:lnTo>
                  <a:lnTo>
                    <a:pt x="962" y="1964"/>
                  </a:lnTo>
                  <a:lnTo>
                    <a:pt x="1034" y="2017"/>
                  </a:lnTo>
                  <a:lnTo>
                    <a:pt x="1105" y="2059"/>
                  </a:lnTo>
                  <a:lnTo>
                    <a:pt x="1172" y="2100"/>
                  </a:lnTo>
                  <a:lnTo>
                    <a:pt x="1234" y="2148"/>
                  </a:lnTo>
                  <a:lnTo>
                    <a:pt x="1296" y="2189"/>
                  </a:lnTo>
                  <a:lnTo>
                    <a:pt x="1348" y="2230"/>
                  </a:lnTo>
                  <a:lnTo>
                    <a:pt x="1391" y="2260"/>
                  </a:lnTo>
                </a:path>
              </a:pathLst>
            </a:custGeom>
            <a:noFill/>
            <a:ln w="50800" cap="rnd">
              <a:solidFill>
                <a:srgbClr val="CC66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28071" name="Rectangle 7"/>
          <p:cNvSpPr>
            <a:spLocks noChangeArrowheads="1"/>
          </p:cNvSpPr>
          <p:nvPr/>
        </p:nvSpPr>
        <p:spPr bwMode="auto">
          <a:xfrm>
            <a:off x="2662238" y="1692275"/>
            <a:ext cx="1655762" cy="376238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performance</a:t>
            </a:r>
          </a:p>
        </p:txBody>
      </p:sp>
      <p:grpSp>
        <p:nvGrpSpPr>
          <p:cNvPr id="49158" name="Group 8"/>
          <p:cNvGrpSpPr>
            <a:grpSpLocks/>
          </p:cNvGrpSpPr>
          <p:nvPr/>
        </p:nvGrpSpPr>
        <p:grpSpPr bwMode="auto">
          <a:xfrm>
            <a:off x="723900" y="1625600"/>
            <a:ext cx="4217988" cy="4652963"/>
            <a:chOff x="456" y="1024"/>
            <a:chExt cx="2657" cy="2931"/>
          </a:xfrm>
        </p:grpSpPr>
        <p:sp>
          <p:nvSpPr>
            <p:cNvPr id="49182" name="Line 9"/>
            <p:cNvSpPr>
              <a:spLocks noChangeShapeType="1"/>
            </p:cNvSpPr>
            <p:nvPr/>
          </p:nvSpPr>
          <p:spPr bwMode="auto">
            <a:xfrm flipH="1">
              <a:off x="715" y="1372"/>
              <a:ext cx="0" cy="23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83" name="Line 10"/>
            <p:cNvSpPr>
              <a:spLocks noChangeShapeType="1"/>
            </p:cNvSpPr>
            <p:nvPr/>
          </p:nvSpPr>
          <p:spPr bwMode="auto">
            <a:xfrm>
              <a:off x="715" y="3740"/>
              <a:ext cx="216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84" name="Rectangle 11"/>
            <p:cNvSpPr>
              <a:spLocks noChangeArrowheads="1"/>
            </p:cNvSpPr>
            <p:nvPr/>
          </p:nvSpPr>
          <p:spPr bwMode="auto">
            <a:xfrm>
              <a:off x="456" y="1024"/>
              <a:ext cx="566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Styling</a:t>
              </a:r>
            </a:p>
          </p:txBody>
        </p:sp>
        <p:sp>
          <p:nvSpPr>
            <p:cNvPr id="49185" name="Rectangle 12"/>
            <p:cNvSpPr>
              <a:spLocks noChangeArrowheads="1"/>
            </p:cNvSpPr>
            <p:nvPr/>
          </p:nvSpPr>
          <p:spPr bwMode="auto">
            <a:xfrm>
              <a:off x="2100" y="3726"/>
              <a:ext cx="101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Performance</a:t>
              </a: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 rot="-2075709">
            <a:off x="5756275" y="2700338"/>
            <a:ext cx="2559050" cy="3092450"/>
            <a:chOff x="1651" y="1188"/>
            <a:chExt cx="2112" cy="2498"/>
          </a:xfrm>
        </p:grpSpPr>
        <p:sp>
          <p:nvSpPr>
            <p:cNvPr id="49179" name="Freeform 14"/>
            <p:cNvSpPr>
              <a:spLocks/>
            </p:cNvSpPr>
            <p:nvPr/>
          </p:nvSpPr>
          <p:spPr bwMode="auto">
            <a:xfrm>
              <a:off x="2372" y="1188"/>
              <a:ext cx="1391" cy="2258"/>
            </a:xfrm>
            <a:custGeom>
              <a:avLst/>
              <a:gdLst>
                <a:gd name="T0" fmla="*/ 0 w 1391"/>
                <a:gd name="T1" fmla="*/ 0 h 2258"/>
                <a:gd name="T2" fmla="*/ 0 w 1391"/>
                <a:gd name="T3" fmla="*/ 28 h 2258"/>
                <a:gd name="T4" fmla="*/ 6 w 1391"/>
                <a:gd name="T5" fmla="*/ 67 h 2258"/>
                <a:gd name="T6" fmla="*/ 12 w 1391"/>
                <a:gd name="T7" fmla="*/ 111 h 2258"/>
                <a:gd name="T8" fmla="*/ 18 w 1391"/>
                <a:gd name="T9" fmla="*/ 161 h 2258"/>
                <a:gd name="T10" fmla="*/ 35 w 1391"/>
                <a:gd name="T11" fmla="*/ 277 h 2258"/>
                <a:gd name="T12" fmla="*/ 59 w 1391"/>
                <a:gd name="T13" fmla="*/ 404 h 2258"/>
                <a:gd name="T14" fmla="*/ 77 w 1391"/>
                <a:gd name="T15" fmla="*/ 470 h 2258"/>
                <a:gd name="T16" fmla="*/ 95 w 1391"/>
                <a:gd name="T17" fmla="*/ 548 h 2258"/>
                <a:gd name="T18" fmla="*/ 136 w 1391"/>
                <a:gd name="T19" fmla="*/ 714 h 2258"/>
                <a:gd name="T20" fmla="*/ 189 w 1391"/>
                <a:gd name="T21" fmla="*/ 885 h 2258"/>
                <a:gd name="T22" fmla="*/ 213 w 1391"/>
                <a:gd name="T23" fmla="*/ 963 h 2258"/>
                <a:gd name="T24" fmla="*/ 242 w 1391"/>
                <a:gd name="T25" fmla="*/ 1035 h 2258"/>
                <a:gd name="T26" fmla="*/ 272 w 1391"/>
                <a:gd name="T27" fmla="*/ 1101 h 2258"/>
                <a:gd name="T28" fmla="*/ 296 w 1391"/>
                <a:gd name="T29" fmla="*/ 1156 h 2258"/>
                <a:gd name="T30" fmla="*/ 355 w 1391"/>
                <a:gd name="T31" fmla="*/ 1267 h 2258"/>
                <a:gd name="T32" fmla="*/ 420 w 1391"/>
                <a:gd name="T33" fmla="*/ 1366 h 2258"/>
                <a:gd name="T34" fmla="*/ 497 w 1391"/>
                <a:gd name="T35" fmla="*/ 1472 h 2258"/>
                <a:gd name="T36" fmla="*/ 586 w 1391"/>
                <a:gd name="T37" fmla="*/ 1582 h 2258"/>
                <a:gd name="T38" fmla="*/ 686 w 1391"/>
                <a:gd name="T39" fmla="*/ 1698 h 2258"/>
                <a:gd name="T40" fmla="*/ 787 w 1391"/>
                <a:gd name="T41" fmla="*/ 1803 h 2258"/>
                <a:gd name="T42" fmla="*/ 834 w 1391"/>
                <a:gd name="T43" fmla="*/ 1848 h 2258"/>
                <a:gd name="T44" fmla="*/ 875 w 1391"/>
                <a:gd name="T45" fmla="*/ 1892 h 2258"/>
                <a:gd name="T46" fmla="*/ 917 w 1391"/>
                <a:gd name="T47" fmla="*/ 1931 h 2258"/>
                <a:gd name="T48" fmla="*/ 958 w 1391"/>
                <a:gd name="T49" fmla="*/ 1958 h 2258"/>
                <a:gd name="T50" fmla="*/ 1035 w 1391"/>
                <a:gd name="T51" fmla="*/ 2014 h 2258"/>
                <a:gd name="T52" fmla="*/ 1106 w 1391"/>
                <a:gd name="T53" fmla="*/ 2058 h 2258"/>
                <a:gd name="T54" fmla="*/ 1171 w 1391"/>
                <a:gd name="T55" fmla="*/ 2102 h 2258"/>
                <a:gd name="T56" fmla="*/ 1236 w 1391"/>
                <a:gd name="T57" fmla="*/ 2146 h 2258"/>
                <a:gd name="T58" fmla="*/ 1295 w 1391"/>
                <a:gd name="T59" fmla="*/ 2191 h 2258"/>
                <a:gd name="T60" fmla="*/ 1349 w 1391"/>
                <a:gd name="T61" fmla="*/ 2229 h 2258"/>
                <a:gd name="T62" fmla="*/ 1390 w 1391"/>
                <a:gd name="T63" fmla="*/ 2257 h 225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91"/>
                <a:gd name="T97" fmla="*/ 0 h 2258"/>
                <a:gd name="T98" fmla="*/ 1391 w 1391"/>
                <a:gd name="T99" fmla="*/ 2258 h 225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91" h="2258">
                  <a:moveTo>
                    <a:pt x="0" y="0"/>
                  </a:moveTo>
                  <a:lnTo>
                    <a:pt x="0" y="28"/>
                  </a:lnTo>
                  <a:lnTo>
                    <a:pt x="6" y="67"/>
                  </a:lnTo>
                  <a:lnTo>
                    <a:pt x="12" y="111"/>
                  </a:lnTo>
                  <a:lnTo>
                    <a:pt x="18" y="161"/>
                  </a:lnTo>
                  <a:lnTo>
                    <a:pt x="35" y="277"/>
                  </a:lnTo>
                  <a:lnTo>
                    <a:pt x="59" y="404"/>
                  </a:lnTo>
                  <a:lnTo>
                    <a:pt x="77" y="470"/>
                  </a:lnTo>
                  <a:lnTo>
                    <a:pt x="95" y="548"/>
                  </a:lnTo>
                  <a:lnTo>
                    <a:pt x="136" y="714"/>
                  </a:lnTo>
                  <a:lnTo>
                    <a:pt x="189" y="885"/>
                  </a:lnTo>
                  <a:lnTo>
                    <a:pt x="213" y="963"/>
                  </a:lnTo>
                  <a:lnTo>
                    <a:pt x="242" y="1035"/>
                  </a:lnTo>
                  <a:lnTo>
                    <a:pt x="272" y="1101"/>
                  </a:lnTo>
                  <a:lnTo>
                    <a:pt x="296" y="1156"/>
                  </a:lnTo>
                  <a:lnTo>
                    <a:pt x="355" y="1267"/>
                  </a:lnTo>
                  <a:lnTo>
                    <a:pt x="420" y="1366"/>
                  </a:lnTo>
                  <a:lnTo>
                    <a:pt x="497" y="1472"/>
                  </a:lnTo>
                  <a:lnTo>
                    <a:pt x="586" y="1582"/>
                  </a:lnTo>
                  <a:lnTo>
                    <a:pt x="686" y="1698"/>
                  </a:lnTo>
                  <a:lnTo>
                    <a:pt x="787" y="1803"/>
                  </a:lnTo>
                  <a:lnTo>
                    <a:pt x="834" y="1848"/>
                  </a:lnTo>
                  <a:lnTo>
                    <a:pt x="875" y="1892"/>
                  </a:lnTo>
                  <a:lnTo>
                    <a:pt x="917" y="1931"/>
                  </a:lnTo>
                  <a:lnTo>
                    <a:pt x="958" y="1958"/>
                  </a:lnTo>
                  <a:lnTo>
                    <a:pt x="1035" y="2014"/>
                  </a:lnTo>
                  <a:lnTo>
                    <a:pt x="1106" y="2058"/>
                  </a:lnTo>
                  <a:lnTo>
                    <a:pt x="1171" y="2102"/>
                  </a:lnTo>
                  <a:lnTo>
                    <a:pt x="1236" y="2146"/>
                  </a:lnTo>
                  <a:lnTo>
                    <a:pt x="1295" y="2191"/>
                  </a:lnTo>
                  <a:lnTo>
                    <a:pt x="1349" y="2229"/>
                  </a:lnTo>
                  <a:lnTo>
                    <a:pt x="1390" y="2257"/>
                  </a:lnTo>
                </a:path>
              </a:pathLst>
            </a:custGeom>
            <a:noFill/>
            <a:ln w="50800" cap="rnd">
              <a:solidFill>
                <a:srgbClr val="FFCC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80" name="Freeform 15"/>
            <p:cNvSpPr>
              <a:spLocks/>
            </p:cNvSpPr>
            <p:nvPr/>
          </p:nvSpPr>
          <p:spPr bwMode="auto">
            <a:xfrm>
              <a:off x="2033" y="1330"/>
              <a:ext cx="1394" cy="2260"/>
            </a:xfrm>
            <a:custGeom>
              <a:avLst/>
              <a:gdLst>
                <a:gd name="T0" fmla="*/ 0 w 1394"/>
                <a:gd name="T1" fmla="*/ 0 h 2260"/>
                <a:gd name="T2" fmla="*/ 6 w 1394"/>
                <a:gd name="T3" fmla="*/ 29 h 2260"/>
                <a:gd name="T4" fmla="*/ 11 w 1394"/>
                <a:gd name="T5" fmla="*/ 70 h 2260"/>
                <a:gd name="T6" fmla="*/ 16 w 1394"/>
                <a:gd name="T7" fmla="*/ 116 h 2260"/>
                <a:gd name="T8" fmla="*/ 22 w 1394"/>
                <a:gd name="T9" fmla="*/ 162 h 2260"/>
                <a:gd name="T10" fmla="*/ 38 w 1394"/>
                <a:gd name="T11" fmla="*/ 277 h 2260"/>
                <a:gd name="T12" fmla="*/ 65 w 1394"/>
                <a:gd name="T13" fmla="*/ 404 h 2260"/>
                <a:gd name="T14" fmla="*/ 81 w 1394"/>
                <a:gd name="T15" fmla="*/ 473 h 2260"/>
                <a:gd name="T16" fmla="*/ 97 w 1394"/>
                <a:gd name="T17" fmla="*/ 548 h 2260"/>
                <a:gd name="T18" fmla="*/ 140 w 1394"/>
                <a:gd name="T19" fmla="*/ 715 h 2260"/>
                <a:gd name="T20" fmla="*/ 188 w 1394"/>
                <a:gd name="T21" fmla="*/ 882 h 2260"/>
                <a:gd name="T22" fmla="*/ 215 w 1394"/>
                <a:gd name="T23" fmla="*/ 963 h 2260"/>
                <a:gd name="T24" fmla="*/ 242 w 1394"/>
                <a:gd name="T25" fmla="*/ 1032 h 2260"/>
                <a:gd name="T26" fmla="*/ 269 w 1394"/>
                <a:gd name="T27" fmla="*/ 1095 h 2260"/>
                <a:gd name="T28" fmla="*/ 301 w 1394"/>
                <a:gd name="T29" fmla="*/ 1153 h 2260"/>
                <a:gd name="T30" fmla="*/ 361 w 1394"/>
                <a:gd name="T31" fmla="*/ 1262 h 2260"/>
                <a:gd name="T32" fmla="*/ 425 w 1394"/>
                <a:gd name="T33" fmla="*/ 1366 h 2260"/>
                <a:gd name="T34" fmla="*/ 500 w 1394"/>
                <a:gd name="T35" fmla="*/ 1470 h 2260"/>
                <a:gd name="T36" fmla="*/ 592 w 1394"/>
                <a:gd name="T37" fmla="*/ 1579 h 2260"/>
                <a:gd name="T38" fmla="*/ 689 w 1394"/>
                <a:gd name="T39" fmla="*/ 1694 h 2260"/>
                <a:gd name="T40" fmla="*/ 791 w 1394"/>
                <a:gd name="T41" fmla="*/ 1804 h 2260"/>
                <a:gd name="T42" fmla="*/ 839 w 1394"/>
                <a:gd name="T43" fmla="*/ 1850 h 2260"/>
                <a:gd name="T44" fmla="*/ 882 w 1394"/>
                <a:gd name="T45" fmla="*/ 1890 h 2260"/>
                <a:gd name="T46" fmla="*/ 925 w 1394"/>
                <a:gd name="T47" fmla="*/ 1931 h 2260"/>
                <a:gd name="T48" fmla="*/ 963 w 1394"/>
                <a:gd name="T49" fmla="*/ 1959 h 2260"/>
                <a:gd name="T50" fmla="*/ 1038 w 1394"/>
                <a:gd name="T51" fmla="*/ 2017 h 2260"/>
                <a:gd name="T52" fmla="*/ 1108 w 1394"/>
                <a:gd name="T53" fmla="*/ 2057 h 2260"/>
                <a:gd name="T54" fmla="*/ 1173 w 1394"/>
                <a:gd name="T55" fmla="*/ 2103 h 2260"/>
                <a:gd name="T56" fmla="*/ 1237 w 1394"/>
                <a:gd name="T57" fmla="*/ 2150 h 2260"/>
                <a:gd name="T58" fmla="*/ 1296 w 1394"/>
                <a:gd name="T59" fmla="*/ 2190 h 2260"/>
                <a:gd name="T60" fmla="*/ 1350 w 1394"/>
                <a:gd name="T61" fmla="*/ 2230 h 2260"/>
                <a:gd name="T62" fmla="*/ 1393 w 1394"/>
                <a:gd name="T63" fmla="*/ 2259 h 22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94"/>
                <a:gd name="T97" fmla="*/ 0 h 2260"/>
                <a:gd name="T98" fmla="*/ 1394 w 1394"/>
                <a:gd name="T99" fmla="*/ 2260 h 22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94" h="2260">
                  <a:moveTo>
                    <a:pt x="0" y="0"/>
                  </a:moveTo>
                  <a:lnTo>
                    <a:pt x="6" y="29"/>
                  </a:lnTo>
                  <a:lnTo>
                    <a:pt x="11" y="70"/>
                  </a:lnTo>
                  <a:lnTo>
                    <a:pt x="16" y="116"/>
                  </a:lnTo>
                  <a:lnTo>
                    <a:pt x="22" y="162"/>
                  </a:lnTo>
                  <a:lnTo>
                    <a:pt x="38" y="277"/>
                  </a:lnTo>
                  <a:lnTo>
                    <a:pt x="65" y="404"/>
                  </a:lnTo>
                  <a:lnTo>
                    <a:pt x="81" y="473"/>
                  </a:lnTo>
                  <a:lnTo>
                    <a:pt x="97" y="548"/>
                  </a:lnTo>
                  <a:lnTo>
                    <a:pt x="140" y="715"/>
                  </a:lnTo>
                  <a:lnTo>
                    <a:pt x="188" y="882"/>
                  </a:lnTo>
                  <a:lnTo>
                    <a:pt x="215" y="963"/>
                  </a:lnTo>
                  <a:lnTo>
                    <a:pt x="242" y="1032"/>
                  </a:lnTo>
                  <a:lnTo>
                    <a:pt x="269" y="1095"/>
                  </a:lnTo>
                  <a:lnTo>
                    <a:pt x="301" y="1153"/>
                  </a:lnTo>
                  <a:lnTo>
                    <a:pt x="361" y="1262"/>
                  </a:lnTo>
                  <a:lnTo>
                    <a:pt x="425" y="1366"/>
                  </a:lnTo>
                  <a:lnTo>
                    <a:pt x="500" y="1470"/>
                  </a:lnTo>
                  <a:lnTo>
                    <a:pt x="592" y="1579"/>
                  </a:lnTo>
                  <a:lnTo>
                    <a:pt x="689" y="1694"/>
                  </a:lnTo>
                  <a:lnTo>
                    <a:pt x="791" y="1804"/>
                  </a:lnTo>
                  <a:lnTo>
                    <a:pt x="839" y="1850"/>
                  </a:lnTo>
                  <a:lnTo>
                    <a:pt x="882" y="1890"/>
                  </a:lnTo>
                  <a:lnTo>
                    <a:pt x="925" y="1931"/>
                  </a:lnTo>
                  <a:lnTo>
                    <a:pt x="963" y="1959"/>
                  </a:lnTo>
                  <a:lnTo>
                    <a:pt x="1038" y="2017"/>
                  </a:lnTo>
                  <a:lnTo>
                    <a:pt x="1108" y="2057"/>
                  </a:lnTo>
                  <a:lnTo>
                    <a:pt x="1173" y="2103"/>
                  </a:lnTo>
                  <a:lnTo>
                    <a:pt x="1237" y="2150"/>
                  </a:lnTo>
                  <a:lnTo>
                    <a:pt x="1296" y="2190"/>
                  </a:lnTo>
                  <a:lnTo>
                    <a:pt x="1350" y="2230"/>
                  </a:lnTo>
                  <a:lnTo>
                    <a:pt x="1393" y="2259"/>
                  </a:lnTo>
                </a:path>
              </a:pathLst>
            </a:custGeom>
            <a:noFill/>
            <a:ln w="50800" cap="rnd">
              <a:solidFill>
                <a:srgbClr val="FF99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81" name="Freeform 16"/>
            <p:cNvSpPr>
              <a:spLocks/>
            </p:cNvSpPr>
            <p:nvPr/>
          </p:nvSpPr>
          <p:spPr bwMode="auto">
            <a:xfrm>
              <a:off x="1651" y="1425"/>
              <a:ext cx="1392" cy="2261"/>
            </a:xfrm>
            <a:custGeom>
              <a:avLst/>
              <a:gdLst>
                <a:gd name="T0" fmla="*/ 0 w 1392"/>
                <a:gd name="T1" fmla="*/ 0 h 2261"/>
                <a:gd name="T2" fmla="*/ 5 w 1392"/>
                <a:gd name="T3" fmla="*/ 30 h 2261"/>
                <a:gd name="T4" fmla="*/ 10 w 1392"/>
                <a:gd name="T5" fmla="*/ 71 h 2261"/>
                <a:gd name="T6" fmla="*/ 14 w 1392"/>
                <a:gd name="T7" fmla="*/ 113 h 2261"/>
                <a:gd name="T8" fmla="*/ 19 w 1392"/>
                <a:gd name="T9" fmla="*/ 166 h 2261"/>
                <a:gd name="T10" fmla="*/ 33 w 1392"/>
                <a:gd name="T11" fmla="*/ 278 h 2261"/>
                <a:gd name="T12" fmla="*/ 62 w 1392"/>
                <a:gd name="T13" fmla="*/ 403 h 2261"/>
                <a:gd name="T14" fmla="*/ 81 w 1392"/>
                <a:gd name="T15" fmla="*/ 474 h 2261"/>
                <a:gd name="T16" fmla="*/ 100 w 1392"/>
                <a:gd name="T17" fmla="*/ 551 h 2261"/>
                <a:gd name="T18" fmla="*/ 138 w 1392"/>
                <a:gd name="T19" fmla="*/ 716 h 2261"/>
                <a:gd name="T20" fmla="*/ 191 w 1392"/>
                <a:gd name="T21" fmla="*/ 888 h 2261"/>
                <a:gd name="T22" fmla="*/ 214 w 1392"/>
                <a:gd name="T23" fmla="*/ 965 h 2261"/>
                <a:gd name="T24" fmla="*/ 243 w 1392"/>
                <a:gd name="T25" fmla="*/ 1036 h 2261"/>
                <a:gd name="T26" fmla="*/ 300 w 1392"/>
                <a:gd name="T27" fmla="*/ 1160 h 2261"/>
                <a:gd name="T28" fmla="*/ 357 w 1392"/>
                <a:gd name="T29" fmla="*/ 1266 h 2261"/>
                <a:gd name="T30" fmla="*/ 424 w 1392"/>
                <a:gd name="T31" fmla="*/ 1373 h 2261"/>
                <a:gd name="T32" fmla="*/ 500 w 1392"/>
                <a:gd name="T33" fmla="*/ 1473 h 2261"/>
                <a:gd name="T34" fmla="*/ 543 w 1392"/>
                <a:gd name="T35" fmla="*/ 1527 h 2261"/>
                <a:gd name="T36" fmla="*/ 586 w 1392"/>
                <a:gd name="T37" fmla="*/ 1586 h 2261"/>
                <a:gd name="T38" fmla="*/ 686 w 1392"/>
                <a:gd name="T39" fmla="*/ 1698 h 2261"/>
                <a:gd name="T40" fmla="*/ 791 w 1392"/>
                <a:gd name="T41" fmla="*/ 1805 h 2261"/>
                <a:gd name="T42" fmla="*/ 838 w 1392"/>
                <a:gd name="T43" fmla="*/ 1852 h 2261"/>
                <a:gd name="T44" fmla="*/ 881 w 1392"/>
                <a:gd name="T45" fmla="*/ 1893 h 2261"/>
                <a:gd name="T46" fmla="*/ 924 w 1392"/>
                <a:gd name="T47" fmla="*/ 1929 h 2261"/>
                <a:gd name="T48" fmla="*/ 962 w 1392"/>
                <a:gd name="T49" fmla="*/ 1964 h 2261"/>
                <a:gd name="T50" fmla="*/ 1034 w 1392"/>
                <a:gd name="T51" fmla="*/ 2017 h 2261"/>
                <a:gd name="T52" fmla="*/ 1105 w 1392"/>
                <a:gd name="T53" fmla="*/ 2059 h 2261"/>
                <a:gd name="T54" fmla="*/ 1172 w 1392"/>
                <a:gd name="T55" fmla="*/ 2100 h 2261"/>
                <a:gd name="T56" fmla="*/ 1234 w 1392"/>
                <a:gd name="T57" fmla="*/ 2148 h 2261"/>
                <a:gd name="T58" fmla="*/ 1296 w 1392"/>
                <a:gd name="T59" fmla="*/ 2189 h 2261"/>
                <a:gd name="T60" fmla="*/ 1348 w 1392"/>
                <a:gd name="T61" fmla="*/ 2230 h 2261"/>
                <a:gd name="T62" fmla="*/ 1391 w 1392"/>
                <a:gd name="T63" fmla="*/ 2260 h 226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92"/>
                <a:gd name="T97" fmla="*/ 0 h 2261"/>
                <a:gd name="T98" fmla="*/ 1392 w 1392"/>
                <a:gd name="T99" fmla="*/ 2261 h 226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92" h="2261">
                  <a:moveTo>
                    <a:pt x="0" y="0"/>
                  </a:moveTo>
                  <a:lnTo>
                    <a:pt x="5" y="30"/>
                  </a:lnTo>
                  <a:lnTo>
                    <a:pt x="10" y="71"/>
                  </a:lnTo>
                  <a:lnTo>
                    <a:pt x="14" y="113"/>
                  </a:lnTo>
                  <a:lnTo>
                    <a:pt x="19" y="166"/>
                  </a:lnTo>
                  <a:lnTo>
                    <a:pt x="33" y="278"/>
                  </a:lnTo>
                  <a:lnTo>
                    <a:pt x="62" y="403"/>
                  </a:lnTo>
                  <a:lnTo>
                    <a:pt x="81" y="474"/>
                  </a:lnTo>
                  <a:lnTo>
                    <a:pt x="100" y="551"/>
                  </a:lnTo>
                  <a:lnTo>
                    <a:pt x="138" y="716"/>
                  </a:lnTo>
                  <a:lnTo>
                    <a:pt x="191" y="888"/>
                  </a:lnTo>
                  <a:lnTo>
                    <a:pt x="214" y="965"/>
                  </a:lnTo>
                  <a:lnTo>
                    <a:pt x="243" y="1036"/>
                  </a:lnTo>
                  <a:lnTo>
                    <a:pt x="300" y="1160"/>
                  </a:lnTo>
                  <a:lnTo>
                    <a:pt x="357" y="1266"/>
                  </a:lnTo>
                  <a:lnTo>
                    <a:pt x="424" y="1373"/>
                  </a:lnTo>
                  <a:lnTo>
                    <a:pt x="500" y="1473"/>
                  </a:lnTo>
                  <a:lnTo>
                    <a:pt x="543" y="1527"/>
                  </a:lnTo>
                  <a:lnTo>
                    <a:pt x="586" y="1586"/>
                  </a:lnTo>
                  <a:lnTo>
                    <a:pt x="686" y="1698"/>
                  </a:lnTo>
                  <a:lnTo>
                    <a:pt x="791" y="1805"/>
                  </a:lnTo>
                  <a:lnTo>
                    <a:pt x="838" y="1852"/>
                  </a:lnTo>
                  <a:lnTo>
                    <a:pt x="881" y="1893"/>
                  </a:lnTo>
                  <a:lnTo>
                    <a:pt x="924" y="1929"/>
                  </a:lnTo>
                  <a:lnTo>
                    <a:pt x="962" y="1964"/>
                  </a:lnTo>
                  <a:lnTo>
                    <a:pt x="1034" y="2017"/>
                  </a:lnTo>
                  <a:lnTo>
                    <a:pt x="1105" y="2059"/>
                  </a:lnTo>
                  <a:lnTo>
                    <a:pt x="1172" y="2100"/>
                  </a:lnTo>
                  <a:lnTo>
                    <a:pt x="1234" y="2148"/>
                  </a:lnTo>
                  <a:lnTo>
                    <a:pt x="1296" y="2189"/>
                  </a:lnTo>
                  <a:lnTo>
                    <a:pt x="1348" y="2230"/>
                  </a:lnTo>
                  <a:lnTo>
                    <a:pt x="1391" y="2260"/>
                  </a:lnTo>
                </a:path>
              </a:pathLst>
            </a:custGeom>
            <a:noFill/>
            <a:ln w="50800" cap="rnd">
              <a:solidFill>
                <a:srgbClr val="CC66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28081" name="Rectangle 17"/>
          <p:cNvSpPr>
            <a:spLocks noChangeArrowheads="1"/>
          </p:cNvSpPr>
          <p:nvPr/>
        </p:nvSpPr>
        <p:spPr bwMode="auto">
          <a:xfrm>
            <a:off x="6599238" y="1690688"/>
            <a:ext cx="1655762" cy="376237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styling</a:t>
            </a:r>
          </a:p>
        </p:txBody>
      </p:sp>
      <p:grpSp>
        <p:nvGrpSpPr>
          <p:cNvPr id="49161" name="Group 18"/>
          <p:cNvGrpSpPr>
            <a:grpSpLocks/>
          </p:cNvGrpSpPr>
          <p:nvPr/>
        </p:nvGrpSpPr>
        <p:grpSpPr bwMode="auto">
          <a:xfrm>
            <a:off x="4660900" y="1624013"/>
            <a:ext cx="4217988" cy="4652962"/>
            <a:chOff x="456" y="1024"/>
            <a:chExt cx="2657" cy="2931"/>
          </a:xfrm>
        </p:grpSpPr>
        <p:sp>
          <p:nvSpPr>
            <p:cNvPr id="49175" name="Line 19"/>
            <p:cNvSpPr>
              <a:spLocks noChangeShapeType="1"/>
            </p:cNvSpPr>
            <p:nvPr/>
          </p:nvSpPr>
          <p:spPr bwMode="auto">
            <a:xfrm flipH="1">
              <a:off x="715" y="1372"/>
              <a:ext cx="0" cy="23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76" name="Line 20"/>
            <p:cNvSpPr>
              <a:spLocks noChangeShapeType="1"/>
            </p:cNvSpPr>
            <p:nvPr/>
          </p:nvSpPr>
          <p:spPr bwMode="auto">
            <a:xfrm>
              <a:off x="715" y="3740"/>
              <a:ext cx="216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77" name="Rectangle 21"/>
            <p:cNvSpPr>
              <a:spLocks noChangeArrowheads="1"/>
            </p:cNvSpPr>
            <p:nvPr/>
          </p:nvSpPr>
          <p:spPr bwMode="auto">
            <a:xfrm>
              <a:off x="456" y="1024"/>
              <a:ext cx="566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Styling</a:t>
              </a:r>
            </a:p>
          </p:txBody>
        </p:sp>
        <p:sp>
          <p:nvSpPr>
            <p:cNvPr id="49178" name="Rectangle 22"/>
            <p:cNvSpPr>
              <a:spLocks noChangeArrowheads="1"/>
            </p:cNvSpPr>
            <p:nvPr/>
          </p:nvSpPr>
          <p:spPr bwMode="auto">
            <a:xfrm>
              <a:off x="2100" y="3726"/>
              <a:ext cx="101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Performance</a:t>
              </a:r>
            </a:p>
          </p:txBody>
        </p: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2182813" y="4776788"/>
            <a:ext cx="5016500" cy="0"/>
            <a:chOff x="1366" y="3009"/>
            <a:chExt cx="3160" cy="0"/>
          </a:xfrm>
        </p:grpSpPr>
        <p:sp>
          <p:nvSpPr>
            <p:cNvPr id="49173" name="Line 24"/>
            <p:cNvSpPr>
              <a:spLocks noChangeShapeType="1"/>
            </p:cNvSpPr>
            <p:nvPr/>
          </p:nvSpPr>
          <p:spPr bwMode="auto">
            <a:xfrm>
              <a:off x="1366" y="3009"/>
              <a:ext cx="3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74" name="Line 25"/>
            <p:cNvSpPr>
              <a:spLocks noChangeShapeType="1"/>
            </p:cNvSpPr>
            <p:nvPr/>
          </p:nvSpPr>
          <p:spPr bwMode="auto">
            <a:xfrm>
              <a:off x="3901" y="3009"/>
              <a:ext cx="6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2168525" y="3652838"/>
            <a:ext cx="4022725" cy="1123950"/>
            <a:chOff x="1366" y="2301"/>
            <a:chExt cx="2534" cy="708"/>
          </a:xfrm>
        </p:grpSpPr>
        <p:sp>
          <p:nvSpPr>
            <p:cNvPr id="49171" name="Line 27"/>
            <p:cNvSpPr>
              <a:spLocks noChangeShapeType="1"/>
            </p:cNvSpPr>
            <p:nvPr/>
          </p:nvSpPr>
          <p:spPr bwMode="auto">
            <a:xfrm flipV="1">
              <a:off x="1366" y="2301"/>
              <a:ext cx="1" cy="7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72" name="Line 28"/>
            <p:cNvSpPr>
              <a:spLocks noChangeShapeType="1"/>
            </p:cNvSpPr>
            <p:nvPr/>
          </p:nvSpPr>
          <p:spPr bwMode="auto">
            <a:xfrm flipV="1">
              <a:off x="3900" y="2626"/>
              <a:ext cx="0" cy="3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9164" name="Picture 3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7838" y="2655888"/>
            <a:ext cx="23161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5" name="Freeform 30"/>
          <p:cNvSpPr>
            <a:spLocks noChangeArrowheads="1"/>
          </p:cNvSpPr>
          <p:nvPr/>
        </p:nvSpPr>
        <p:spPr bwMode="auto">
          <a:xfrm>
            <a:off x="1109663" y="4773613"/>
            <a:ext cx="1050925" cy="1139825"/>
          </a:xfrm>
          <a:custGeom>
            <a:avLst/>
            <a:gdLst>
              <a:gd name="T0" fmla="*/ 967718 w 1080273"/>
              <a:gd name="T1" fmla="*/ 1141994 h 1138742"/>
              <a:gd name="T2" fmla="*/ 954641 w 1080273"/>
              <a:gd name="T3" fmla="*/ 0 h 1138742"/>
              <a:gd name="T4" fmla="*/ 0 w 1080273"/>
              <a:gd name="T5" fmla="*/ 0 h 1138742"/>
              <a:gd name="T6" fmla="*/ 0 60000 65536"/>
              <a:gd name="T7" fmla="*/ 0 60000 65536"/>
              <a:gd name="T8" fmla="*/ 0 60000 65536"/>
              <a:gd name="T9" fmla="*/ 0 w 1080273"/>
              <a:gd name="T10" fmla="*/ 0 h 1138742"/>
              <a:gd name="T11" fmla="*/ 1080273 w 1080273"/>
              <a:gd name="T12" fmla="*/ 1138742 h 11387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80273" h="1138742">
                <a:moveTo>
                  <a:pt x="1080273" y="1138742"/>
                </a:moveTo>
                <a:lnTo>
                  <a:pt x="1065675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 b="0">
              <a:solidFill>
                <a:schemeClr val="tx1"/>
              </a:solidFill>
              <a:latin typeface="Angsana New" pitchFamily="8" charset="0"/>
            </a:endParaRPr>
          </a:p>
        </p:txBody>
      </p:sp>
      <p:sp>
        <p:nvSpPr>
          <p:cNvPr id="49166" name="Freeform 31"/>
          <p:cNvSpPr>
            <a:spLocks noChangeArrowheads="1"/>
          </p:cNvSpPr>
          <p:nvPr/>
        </p:nvSpPr>
        <p:spPr bwMode="auto">
          <a:xfrm>
            <a:off x="5086350" y="4779963"/>
            <a:ext cx="1131888" cy="1139825"/>
          </a:xfrm>
          <a:custGeom>
            <a:avLst/>
            <a:gdLst>
              <a:gd name="T0" fmla="*/ 1302421 w 1080273"/>
              <a:gd name="T1" fmla="*/ 1141994 h 1138742"/>
              <a:gd name="T2" fmla="*/ 1284822 w 1080273"/>
              <a:gd name="T3" fmla="*/ 0 h 1138742"/>
              <a:gd name="T4" fmla="*/ 0 w 1080273"/>
              <a:gd name="T5" fmla="*/ 0 h 1138742"/>
              <a:gd name="T6" fmla="*/ 0 60000 65536"/>
              <a:gd name="T7" fmla="*/ 0 60000 65536"/>
              <a:gd name="T8" fmla="*/ 0 60000 65536"/>
              <a:gd name="T9" fmla="*/ 0 w 1080273"/>
              <a:gd name="T10" fmla="*/ 0 h 1138742"/>
              <a:gd name="T11" fmla="*/ 1080273 w 1080273"/>
              <a:gd name="T12" fmla="*/ 1138742 h 11387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80273" h="1138742">
                <a:moveTo>
                  <a:pt x="1080273" y="1138742"/>
                </a:moveTo>
                <a:lnTo>
                  <a:pt x="1065675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 b="0">
              <a:solidFill>
                <a:schemeClr val="tx1"/>
              </a:solidFill>
              <a:latin typeface="Angsana New" pitchFamily="8" charset="0"/>
            </a:endParaRPr>
          </a:p>
        </p:txBody>
      </p:sp>
      <p:sp>
        <p:nvSpPr>
          <p:cNvPr id="49167" name="Rectangle 11"/>
          <p:cNvSpPr>
            <a:spLocks noChangeArrowheads="1"/>
          </p:cNvSpPr>
          <p:nvPr/>
        </p:nvSpPr>
        <p:spPr bwMode="auto">
          <a:xfrm>
            <a:off x="652463" y="4610100"/>
            <a:ext cx="4127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0">
                <a:solidFill>
                  <a:schemeClr val="tx1"/>
                </a:solidFill>
                <a:latin typeface="Century Gothic" pitchFamily="8" charset="0"/>
              </a:rPr>
              <a:t>Y</a:t>
            </a:r>
            <a:r>
              <a:rPr lang="en-US" sz="1800" b="0" baseline="-25000">
                <a:solidFill>
                  <a:schemeClr val="tx1"/>
                </a:solidFill>
                <a:latin typeface="Century Gothic" pitchFamily="8" charset="0"/>
              </a:rPr>
              <a:t>0</a:t>
            </a:r>
          </a:p>
        </p:txBody>
      </p:sp>
      <p:sp>
        <p:nvSpPr>
          <p:cNvPr id="49168" name="Rectangle 11"/>
          <p:cNvSpPr>
            <a:spLocks noChangeArrowheads="1"/>
          </p:cNvSpPr>
          <p:nvPr/>
        </p:nvSpPr>
        <p:spPr bwMode="auto">
          <a:xfrm>
            <a:off x="4572000" y="4573588"/>
            <a:ext cx="4127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0">
                <a:solidFill>
                  <a:schemeClr val="tx1"/>
                </a:solidFill>
                <a:latin typeface="Century Gothic" pitchFamily="8" charset="0"/>
              </a:rPr>
              <a:t>Y</a:t>
            </a:r>
            <a:r>
              <a:rPr lang="en-US" sz="1800" b="0" baseline="-25000">
                <a:solidFill>
                  <a:schemeClr val="tx1"/>
                </a:solidFill>
                <a:latin typeface="Century Gothic" pitchFamily="8" charset="0"/>
              </a:rPr>
              <a:t>0</a:t>
            </a:r>
          </a:p>
        </p:txBody>
      </p:sp>
      <p:sp>
        <p:nvSpPr>
          <p:cNvPr id="49169" name="Rectangle 11"/>
          <p:cNvSpPr>
            <a:spLocks noChangeArrowheads="1"/>
          </p:cNvSpPr>
          <p:nvPr/>
        </p:nvSpPr>
        <p:spPr bwMode="auto">
          <a:xfrm>
            <a:off x="1982788" y="5973763"/>
            <a:ext cx="4206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0">
                <a:solidFill>
                  <a:schemeClr val="tx1"/>
                </a:solidFill>
                <a:latin typeface="Century Gothic" pitchFamily="8" charset="0"/>
              </a:rPr>
              <a:t>X</a:t>
            </a:r>
            <a:r>
              <a:rPr lang="en-US" sz="1800" b="0" baseline="-25000">
                <a:solidFill>
                  <a:schemeClr val="tx1"/>
                </a:solidFill>
                <a:latin typeface="Century Gothic" pitchFamily="8" charset="0"/>
              </a:rPr>
              <a:t>0</a:t>
            </a:r>
          </a:p>
        </p:txBody>
      </p:sp>
      <p:sp>
        <p:nvSpPr>
          <p:cNvPr id="49170" name="Rectangle 11"/>
          <p:cNvSpPr>
            <a:spLocks noChangeArrowheads="1"/>
          </p:cNvSpPr>
          <p:nvPr/>
        </p:nvSpPr>
        <p:spPr bwMode="auto">
          <a:xfrm>
            <a:off x="6046788" y="5965825"/>
            <a:ext cx="42227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0">
                <a:solidFill>
                  <a:schemeClr val="tx1"/>
                </a:solidFill>
                <a:latin typeface="Century Gothic" pitchFamily="8" charset="0"/>
              </a:rPr>
              <a:t>X</a:t>
            </a:r>
            <a:r>
              <a:rPr lang="en-US" sz="1800" b="0" baseline="-25000">
                <a:solidFill>
                  <a:schemeClr val="tx1"/>
                </a:solidFill>
                <a:latin typeface="Century Gothic" pitchFamily="8" charset="0"/>
              </a:rPr>
              <a:t>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72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728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8071" grpId="0" animBg="1" autoUpdateAnimBg="0"/>
      <p:bldP spid="728081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Shapes of the IC and types of goods</a:t>
            </a:r>
          </a:p>
        </p:txBody>
      </p:sp>
      <p:sp>
        <p:nvSpPr>
          <p:cNvPr id="47206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Indifference curves with different shapes imply a different willingness to substitute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Two polar cases are of interest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Perfect substitutes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Perfect complements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Other types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Neuters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Bads </a:t>
            </a:r>
          </a:p>
        </p:txBody>
      </p:sp>
      <p:sp>
        <p:nvSpPr>
          <p:cNvPr id="5120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9659E60-29E3-4247-82A5-C297C1713447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14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69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7063" y="5035550"/>
            <a:ext cx="1808162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Preferences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F331C7F-EBF6-2D4B-B72E-32452FF715DF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15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455738" y="2305050"/>
            <a:ext cx="3524250" cy="3524250"/>
            <a:chOff x="1460" y="1460"/>
            <a:chExt cx="2220" cy="2220"/>
          </a:xfrm>
        </p:grpSpPr>
        <p:sp>
          <p:nvSpPr>
            <p:cNvPr id="53278" name="Line 4"/>
            <p:cNvSpPr>
              <a:spLocks noChangeShapeType="1"/>
            </p:cNvSpPr>
            <p:nvPr/>
          </p:nvSpPr>
          <p:spPr bwMode="auto">
            <a:xfrm>
              <a:off x="1460" y="3380"/>
              <a:ext cx="300" cy="30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79" name="Line 5"/>
            <p:cNvSpPr>
              <a:spLocks noChangeShapeType="1"/>
            </p:cNvSpPr>
            <p:nvPr/>
          </p:nvSpPr>
          <p:spPr bwMode="auto">
            <a:xfrm>
              <a:off x="1460" y="2708"/>
              <a:ext cx="972" cy="972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80" name="Line 6"/>
            <p:cNvSpPr>
              <a:spLocks noChangeShapeType="1"/>
            </p:cNvSpPr>
            <p:nvPr/>
          </p:nvSpPr>
          <p:spPr bwMode="auto">
            <a:xfrm>
              <a:off x="1460" y="2084"/>
              <a:ext cx="1596" cy="1596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81" name="Line 7"/>
            <p:cNvSpPr>
              <a:spLocks noChangeShapeType="1"/>
            </p:cNvSpPr>
            <p:nvPr/>
          </p:nvSpPr>
          <p:spPr bwMode="auto">
            <a:xfrm>
              <a:off x="1460" y="1460"/>
              <a:ext cx="2220" cy="222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3254" name="Group 36"/>
          <p:cNvGrpSpPr>
            <a:grpSpLocks/>
          </p:cNvGrpSpPr>
          <p:nvPr/>
        </p:nvGrpSpPr>
        <p:grpSpPr bwMode="auto">
          <a:xfrm>
            <a:off x="442913" y="1444625"/>
            <a:ext cx="6070600" cy="4857750"/>
            <a:chOff x="546" y="910"/>
            <a:chExt cx="3824" cy="3060"/>
          </a:xfrm>
        </p:grpSpPr>
        <p:sp>
          <p:nvSpPr>
            <p:cNvPr id="53265" name="Line 9"/>
            <p:cNvSpPr>
              <a:spLocks noChangeShapeType="1"/>
            </p:cNvSpPr>
            <p:nvPr/>
          </p:nvSpPr>
          <p:spPr bwMode="auto">
            <a:xfrm flipH="1">
              <a:off x="1148" y="1240"/>
              <a:ext cx="0" cy="24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66" name="Line 10"/>
            <p:cNvSpPr>
              <a:spLocks noChangeShapeType="1"/>
            </p:cNvSpPr>
            <p:nvPr/>
          </p:nvSpPr>
          <p:spPr bwMode="auto">
            <a:xfrm>
              <a:off x="1145" y="368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67" name="Rectangle 11"/>
            <p:cNvSpPr>
              <a:spLocks noChangeArrowheads="1"/>
            </p:cNvSpPr>
            <p:nvPr/>
          </p:nvSpPr>
          <p:spPr bwMode="auto">
            <a:xfrm>
              <a:off x="3784" y="3564"/>
              <a:ext cx="586" cy="4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Pepsi</a:t>
              </a:r>
            </a:p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(Cans)</a:t>
              </a:r>
            </a:p>
          </p:txBody>
        </p:sp>
        <p:sp>
          <p:nvSpPr>
            <p:cNvPr id="53268" name="Rectangle 12"/>
            <p:cNvSpPr>
              <a:spLocks noChangeArrowheads="1"/>
            </p:cNvSpPr>
            <p:nvPr/>
          </p:nvSpPr>
          <p:spPr bwMode="auto">
            <a:xfrm>
              <a:off x="546" y="910"/>
              <a:ext cx="586" cy="4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Coke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(Cans)</a:t>
              </a:r>
            </a:p>
          </p:txBody>
        </p:sp>
        <p:sp>
          <p:nvSpPr>
            <p:cNvPr id="53269" name="Rectangle 13"/>
            <p:cNvSpPr>
              <a:spLocks noChangeArrowheads="1"/>
            </p:cNvSpPr>
            <p:nvPr/>
          </p:nvSpPr>
          <p:spPr bwMode="auto">
            <a:xfrm>
              <a:off x="210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3270" name="Rectangle 14"/>
            <p:cNvSpPr>
              <a:spLocks noChangeArrowheads="1"/>
            </p:cNvSpPr>
            <p:nvPr/>
          </p:nvSpPr>
          <p:spPr bwMode="auto">
            <a:xfrm>
              <a:off x="270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3271" name="Rectangle 15"/>
            <p:cNvSpPr>
              <a:spLocks noChangeArrowheads="1"/>
            </p:cNvSpPr>
            <p:nvPr/>
          </p:nvSpPr>
          <p:spPr bwMode="auto">
            <a:xfrm>
              <a:off x="330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3272" name="Rectangle 16"/>
            <p:cNvSpPr>
              <a:spLocks noChangeArrowheads="1"/>
            </p:cNvSpPr>
            <p:nvPr/>
          </p:nvSpPr>
          <p:spPr bwMode="auto">
            <a:xfrm>
              <a:off x="144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3273" name="Rectangle 17"/>
            <p:cNvSpPr>
              <a:spLocks noChangeArrowheads="1"/>
            </p:cNvSpPr>
            <p:nvPr/>
          </p:nvSpPr>
          <p:spPr bwMode="auto">
            <a:xfrm>
              <a:off x="893" y="3136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3274" name="Rectangle 18"/>
            <p:cNvSpPr>
              <a:spLocks noChangeArrowheads="1"/>
            </p:cNvSpPr>
            <p:nvPr/>
          </p:nvSpPr>
          <p:spPr bwMode="auto">
            <a:xfrm>
              <a:off x="893" y="2506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3275" name="Rectangle 19"/>
            <p:cNvSpPr>
              <a:spLocks noChangeArrowheads="1"/>
            </p:cNvSpPr>
            <p:nvPr/>
          </p:nvSpPr>
          <p:spPr bwMode="auto">
            <a:xfrm>
              <a:off x="893" y="187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3276" name="Rectangle 20"/>
            <p:cNvSpPr>
              <a:spLocks noChangeArrowheads="1"/>
            </p:cNvSpPr>
            <p:nvPr/>
          </p:nvSpPr>
          <p:spPr bwMode="auto">
            <a:xfrm>
              <a:off x="893" y="124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3277" name="Rectangle 21"/>
            <p:cNvSpPr>
              <a:spLocks noChangeArrowheads="1"/>
            </p:cNvSpPr>
            <p:nvPr/>
          </p:nvSpPr>
          <p:spPr bwMode="auto">
            <a:xfrm>
              <a:off x="97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</p:grpSp>
      <p:sp>
        <p:nvSpPr>
          <p:cNvPr id="53255" name="Text Box 24"/>
          <p:cNvSpPr txBox="1">
            <a:spLocks noChangeArrowheads="1"/>
          </p:cNvSpPr>
          <p:nvPr/>
        </p:nvSpPr>
        <p:spPr bwMode="auto">
          <a:xfrm>
            <a:off x="1722438" y="1352550"/>
            <a:ext cx="2406650" cy="958850"/>
          </a:xfrm>
          <a:prstGeom prst="rect">
            <a:avLst/>
          </a:prstGeom>
          <a:solidFill>
            <a:srgbClr val="C4E3B5"/>
          </a:solidFill>
          <a:ln w="12700">
            <a:solidFill>
              <a:srgbClr val="376546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>
                <a:solidFill>
                  <a:schemeClr val="tx1"/>
                </a:solidFill>
                <a:latin typeface="Century Gothic" pitchFamily="8" charset="0"/>
              </a:rPr>
              <a:t>Perfect</a:t>
            </a:r>
          </a:p>
          <a:p>
            <a:pPr algn="ctr"/>
            <a:r>
              <a:rPr lang="en-US" sz="2800">
                <a:solidFill>
                  <a:schemeClr val="tx1"/>
                </a:solidFill>
                <a:latin typeface="Century Gothic" pitchFamily="8" charset="0"/>
              </a:rPr>
              <a:t>Substitutes</a:t>
            </a:r>
          </a:p>
        </p:txBody>
      </p:sp>
      <p:sp>
        <p:nvSpPr>
          <p:cNvPr id="387100" name="Rectangle 28"/>
          <p:cNvSpPr>
            <a:spLocks noChangeArrowheads="1"/>
          </p:cNvSpPr>
          <p:nvPr/>
        </p:nvSpPr>
        <p:spPr bwMode="auto">
          <a:xfrm>
            <a:off x="5259388" y="1239838"/>
            <a:ext cx="3716337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800" b="0">
                <a:solidFill>
                  <a:schemeClr val="tx1"/>
                </a:solidFill>
                <a:latin typeface="Arial" pitchFamily="8" charset="0"/>
              </a:rPr>
              <a:t>U(X, Y) = aX + bY 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800" b="0">
                <a:solidFill>
                  <a:schemeClr val="tx1"/>
                </a:solidFill>
                <a:latin typeface="Arial" pitchFamily="8" charset="0"/>
              </a:rPr>
              <a:t>Two goods are perfect substitutes when the marginal rate of substitution of one good for the other is constant.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800" b="0">
                <a:solidFill>
                  <a:schemeClr val="tx1"/>
                </a:solidFill>
                <a:latin typeface="Arial" pitchFamily="8" charset="0"/>
              </a:rPr>
              <a:t>Note:  MRS needs not to be 1.</a:t>
            </a:r>
          </a:p>
        </p:txBody>
      </p: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1917700" y="2997200"/>
            <a:ext cx="1673225" cy="2466975"/>
            <a:chOff x="1475" y="1888"/>
            <a:chExt cx="1054" cy="1554"/>
          </a:xfrm>
        </p:grpSpPr>
        <p:grpSp>
          <p:nvGrpSpPr>
            <p:cNvPr id="53259" name="Group 34"/>
            <p:cNvGrpSpPr>
              <a:grpSpLocks/>
            </p:cNvGrpSpPr>
            <p:nvPr/>
          </p:nvGrpSpPr>
          <p:grpSpPr bwMode="auto">
            <a:xfrm>
              <a:off x="1475" y="3242"/>
              <a:ext cx="175" cy="200"/>
              <a:chOff x="1475" y="3242"/>
              <a:chExt cx="175" cy="200"/>
            </a:xfrm>
          </p:grpSpPr>
          <p:sp>
            <p:nvSpPr>
              <p:cNvPr id="53263" name="Line 29"/>
              <p:cNvSpPr>
                <a:spLocks noChangeShapeType="1"/>
              </p:cNvSpPr>
              <p:nvPr/>
            </p:nvSpPr>
            <p:spPr bwMode="auto">
              <a:xfrm flipV="1">
                <a:off x="1475" y="3242"/>
                <a:ext cx="0" cy="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264" name="Line 30"/>
              <p:cNvSpPr>
                <a:spLocks noChangeShapeType="1"/>
              </p:cNvSpPr>
              <p:nvPr/>
            </p:nvSpPr>
            <p:spPr bwMode="auto">
              <a:xfrm>
                <a:off x="1483" y="3442"/>
                <a:ext cx="16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53260" name="Group 33"/>
            <p:cNvGrpSpPr>
              <a:grpSpLocks/>
            </p:cNvGrpSpPr>
            <p:nvPr/>
          </p:nvGrpSpPr>
          <p:grpSpPr bwMode="auto">
            <a:xfrm>
              <a:off x="2354" y="1888"/>
              <a:ext cx="175" cy="200"/>
              <a:chOff x="1571" y="3338"/>
              <a:chExt cx="175" cy="200"/>
            </a:xfrm>
          </p:grpSpPr>
          <p:sp>
            <p:nvSpPr>
              <p:cNvPr id="53261" name="Line 31"/>
              <p:cNvSpPr>
                <a:spLocks noChangeShapeType="1"/>
              </p:cNvSpPr>
              <p:nvPr/>
            </p:nvSpPr>
            <p:spPr bwMode="auto">
              <a:xfrm flipV="1">
                <a:off x="1571" y="3338"/>
                <a:ext cx="0" cy="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262" name="Line 32"/>
              <p:cNvSpPr>
                <a:spLocks noChangeShapeType="1"/>
              </p:cNvSpPr>
              <p:nvPr/>
            </p:nvSpPr>
            <p:spPr bwMode="auto">
              <a:xfrm>
                <a:off x="1579" y="3538"/>
                <a:ext cx="16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3297238" y="3644900"/>
            <a:ext cx="2006600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tx1"/>
                </a:solidFill>
                <a:latin typeface="Angsana New" pitchFamily="8" charset="0"/>
                <a:ea typeface="Angsana New" pitchFamily="8" charset="0"/>
                <a:cs typeface="Angsana New" pitchFamily="8" charset="0"/>
              </a:rPr>
              <a:t>Slope = -a/b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7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7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7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100" grpId="0" build="p" autoUpdateAnimBg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Preferences</a:t>
            </a: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1F3CA4A-FD1A-BA43-A8C6-446937FF9BD4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16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2051050" y="1898650"/>
            <a:ext cx="3232150" cy="3371850"/>
            <a:chOff x="1848" y="1196"/>
            <a:chExt cx="2036" cy="2124"/>
          </a:xfrm>
        </p:grpSpPr>
        <p:sp>
          <p:nvSpPr>
            <p:cNvPr id="55325" name="Line 18"/>
            <p:cNvSpPr>
              <a:spLocks noChangeShapeType="1"/>
            </p:cNvSpPr>
            <p:nvPr/>
          </p:nvSpPr>
          <p:spPr bwMode="auto">
            <a:xfrm>
              <a:off x="1848" y="1196"/>
              <a:ext cx="0" cy="2124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6" name="Line 19"/>
            <p:cNvSpPr>
              <a:spLocks noChangeShapeType="1"/>
            </p:cNvSpPr>
            <p:nvPr/>
          </p:nvSpPr>
          <p:spPr bwMode="auto">
            <a:xfrm>
              <a:off x="2376" y="1412"/>
              <a:ext cx="0" cy="1452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7" name="Line 20"/>
            <p:cNvSpPr>
              <a:spLocks noChangeShapeType="1"/>
            </p:cNvSpPr>
            <p:nvPr/>
          </p:nvSpPr>
          <p:spPr bwMode="auto">
            <a:xfrm>
              <a:off x="2804" y="1636"/>
              <a:ext cx="0" cy="828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8" name="Line 21"/>
            <p:cNvSpPr>
              <a:spLocks noChangeShapeType="1"/>
            </p:cNvSpPr>
            <p:nvPr/>
          </p:nvSpPr>
          <p:spPr bwMode="auto">
            <a:xfrm>
              <a:off x="3132" y="1952"/>
              <a:ext cx="0" cy="204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9" name="Line 22"/>
            <p:cNvSpPr>
              <a:spLocks noChangeShapeType="1"/>
            </p:cNvSpPr>
            <p:nvPr/>
          </p:nvSpPr>
          <p:spPr bwMode="auto">
            <a:xfrm>
              <a:off x="1856" y="3312"/>
              <a:ext cx="2028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0" name="Line 23"/>
            <p:cNvSpPr>
              <a:spLocks noChangeShapeType="1"/>
            </p:cNvSpPr>
            <p:nvPr/>
          </p:nvSpPr>
          <p:spPr bwMode="auto">
            <a:xfrm>
              <a:off x="2384" y="2856"/>
              <a:ext cx="1404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1" name="Line 24"/>
            <p:cNvSpPr>
              <a:spLocks noChangeShapeType="1"/>
            </p:cNvSpPr>
            <p:nvPr/>
          </p:nvSpPr>
          <p:spPr bwMode="auto">
            <a:xfrm>
              <a:off x="2800" y="2480"/>
              <a:ext cx="780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2" name="Line 25"/>
            <p:cNvSpPr>
              <a:spLocks noChangeShapeType="1"/>
            </p:cNvSpPr>
            <p:nvPr/>
          </p:nvSpPr>
          <p:spPr bwMode="auto">
            <a:xfrm>
              <a:off x="3128" y="2172"/>
              <a:ext cx="204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5301" name="Group 55"/>
          <p:cNvGrpSpPr>
            <a:grpSpLocks/>
          </p:cNvGrpSpPr>
          <p:nvPr/>
        </p:nvGrpSpPr>
        <p:grpSpPr bwMode="auto">
          <a:xfrm>
            <a:off x="612775" y="1576388"/>
            <a:ext cx="5840413" cy="4683125"/>
            <a:chOff x="474" y="993"/>
            <a:chExt cx="3679" cy="2950"/>
          </a:xfrm>
        </p:grpSpPr>
        <p:sp>
          <p:nvSpPr>
            <p:cNvPr id="55312" name="Line 27"/>
            <p:cNvSpPr>
              <a:spLocks noChangeShapeType="1"/>
            </p:cNvSpPr>
            <p:nvPr/>
          </p:nvSpPr>
          <p:spPr bwMode="auto">
            <a:xfrm>
              <a:off x="948" y="1408"/>
              <a:ext cx="0" cy="22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13" name="Line 28"/>
            <p:cNvSpPr>
              <a:spLocks noChangeShapeType="1"/>
            </p:cNvSpPr>
            <p:nvPr/>
          </p:nvSpPr>
          <p:spPr bwMode="auto">
            <a:xfrm>
              <a:off x="945" y="368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14" name="Rectangle 29"/>
            <p:cNvSpPr>
              <a:spLocks noChangeArrowheads="1"/>
            </p:cNvSpPr>
            <p:nvPr/>
          </p:nvSpPr>
          <p:spPr bwMode="auto">
            <a:xfrm>
              <a:off x="3452" y="3696"/>
              <a:ext cx="701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Monitors</a:t>
              </a:r>
            </a:p>
          </p:txBody>
        </p:sp>
        <p:sp>
          <p:nvSpPr>
            <p:cNvPr id="55315" name="Rectangle 30"/>
            <p:cNvSpPr>
              <a:spLocks noChangeArrowheads="1"/>
            </p:cNvSpPr>
            <p:nvPr/>
          </p:nvSpPr>
          <p:spPr bwMode="auto">
            <a:xfrm>
              <a:off x="474" y="993"/>
              <a:ext cx="866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Keyboards</a:t>
              </a:r>
            </a:p>
          </p:txBody>
        </p:sp>
        <p:sp>
          <p:nvSpPr>
            <p:cNvPr id="55316" name="Rectangle 31"/>
            <p:cNvSpPr>
              <a:spLocks noChangeArrowheads="1"/>
            </p:cNvSpPr>
            <p:nvPr/>
          </p:nvSpPr>
          <p:spPr bwMode="auto">
            <a:xfrm>
              <a:off x="179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5317" name="Rectangle 32"/>
            <p:cNvSpPr>
              <a:spLocks noChangeArrowheads="1"/>
            </p:cNvSpPr>
            <p:nvPr/>
          </p:nvSpPr>
          <p:spPr bwMode="auto">
            <a:xfrm>
              <a:off x="239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5318" name="Rectangle 33"/>
            <p:cNvSpPr>
              <a:spLocks noChangeArrowheads="1"/>
            </p:cNvSpPr>
            <p:nvPr/>
          </p:nvSpPr>
          <p:spPr bwMode="auto">
            <a:xfrm>
              <a:off x="2961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5319" name="Rectangle 34"/>
            <p:cNvSpPr>
              <a:spLocks noChangeArrowheads="1"/>
            </p:cNvSpPr>
            <p:nvPr/>
          </p:nvSpPr>
          <p:spPr bwMode="auto">
            <a:xfrm>
              <a:off x="124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5320" name="Rectangle 35"/>
            <p:cNvSpPr>
              <a:spLocks noChangeArrowheads="1"/>
            </p:cNvSpPr>
            <p:nvPr/>
          </p:nvSpPr>
          <p:spPr bwMode="auto">
            <a:xfrm>
              <a:off x="693" y="3220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5321" name="Rectangle 36"/>
            <p:cNvSpPr>
              <a:spLocks noChangeArrowheads="1"/>
            </p:cNvSpPr>
            <p:nvPr/>
          </p:nvSpPr>
          <p:spPr bwMode="auto">
            <a:xfrm>
              <a:off x="693" y="2686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5322" name="Rectangle 37"/>
            <p:cNvSpPr>
              <a:spLocks noChangeArrowheads="1"/>
            </p:cNvSpPr>
            <p:nvPr/>
          </p:nvSpPr>
          <p:spPr bwMode="auto">
            <a:xfrm>
              <a:off x="693" y="215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5323" name="Rectangle 38"/>
            <p:cNvSpPr>
              <a:spLocks noChangeArrowheads="1"/>
            </p:cNvSpPr>
            <p:nvPr/>
          </p:nvSpPr>
          <p:spPr bwMode="auto">
            <a:xfrm>
              <a:off x="693" y="164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5324" name="Rectangle 39"/>
            <p:cNvSpPr>
              <a:spLocks noChangeArrowheads="1"/>
            </p:cNvSpPr>
            <p:nvPr/>
          </p:nvSpPr>
          <p:spPr bwMode="auto">
            <a:xfrm>
              <a:off x="77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</p:grpSp>
      <p:sp>
        <p:nvSpPr>
          <p:cNvPr id="55302" name="Text Box 40"/>
          <p:cNvSpPr txBox="1">
            <a:spLocks noChangeArrowheads="1"/>
          </p:cNvSpPr>
          <p:nvPr/>
        </p:nvSpPr>
        <p:spPr bwMode="auto">
          <a:xfrm>
            <a:off x="2433638" y="1412875"/>
            <a:ext cx="2282825" cy="830263"/>
          </a:xfrm>
          <a:prstGeom prst="rect">
            <a:avLst/>
          </a:prstGeom>
          <a:solidFill>
            <a:srgbClr val="C4E3B5"/>
          </a:solidFill>
          <a:ln w="12700">
            <a:solidFill>
              <a:srgbClr val="376546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>
                <a:solidFill>
                  <a:schemeClr val="tx1"/>
                </a:solidFill>
                <a:latin typeface="Century Gothic" pitchFamily="8" charset="0"/>
              </a:rPr>
              <a:t>Perfect</a:t>
            </a:r>
          </a:p>
          <a:p>
            <a:pPr algn="ctr"/>
            <a:r>
              <a:rPr lang="en-US" sz="2400">
                <a:solidFill>
                  <a:schemeClr val="tx1"/>
                </a:solidFill>
                <a:latin typeface="Century Gothic" pitchFamily="8" charset="0"/>
              </a:rPr>
              <a:t>Complements</a:t>
            </a:r>
          </a:p>
        </p:txBody>
      </p:sp>
      <p:sp>
        <p:nvSpPr>
          <p:cNvPr id="389168" name="Rectangle 48"/>
          <p:cNvSpPr>
            <a:spLocks noChangeArrowheads="1"/>
          </p:cNvSpPr>
          <p:nvPr/>
        </p:nvSpPr>
        <p:spPr bwMode="auto">
          <a:xfrm>
            <a:off x="5372100" y="1192213"/>
            <a:ext cx="37973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500" b="0">
                <a:solidFill>
                  <a:schemeClr val="tx1"/>
                </a:solidFill>
                <a:latin typeface="Arial" pitchFamily="8" charset="0"/>
              </a:rPr>
              <a:t>U(X, Y) = Min {aX, bY} 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500" b="0">
                <a:solidFill>
                  <a:schemeClr val="tx1"/>
                </a:solidFill>
                <a:latin typeface="Arial" pitchFamily="8" charset="0"/>
              </a:rPr>
              <a:t>Two goods are perfect complements when the indifference curves for the goods are shaped as right angles.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8" charset="2"/>
              <a:buChar char="l"/>
            </a:pPr>
            <a:r>
              <a:rPr lang="en-US" sz="2500" b="0">
                <a:solidFill>
                  <a:schemeClr val="tx1"/>
                </a:solidFill>
                <a:latin typeface="Arial" pitchFamily="8" charset="0"/>
              </a:rPr>
              <a:t>Always consume in the same proportion         Y/X = a/b.</a:t>
            </a:r>
          </a:p>
        </p:txBody>
      </p:sp>
      <p:grpSp>
        <p:nvGrpSpPr>
          <p:cNvPr id="4" name="Group 49"/>
          <p:cNvGrpSpPr>
            <a:grpSpLocks/>
          </p:cNvGrpSpPr>
          <p:nvPr/>
        </p:nvGrpSpPr>
        <p:grpSpPr bwMode="auto">
          <a:xfrm>
            <a:off x="1717675" y="5259388"/>
            <a:ext cx="277813" cy="317500"/>
            <a:chOff x="1571" y="3338"/>
            <a:chExt cx="175" cy="200"/>
          </a:xfrm>
        </p:grpSpPr>
        <p:sp>
          <p:nvSpPr>
            <p:cNvPr id="55310" name="Line 50"/>
            <p:cNvSpPr>
              <a:spLocks noChangeShapeType="1"/>
            </p:cNvSpPr>
            <p:nvPr/>
          </p:nvSpPr>
          <p:spPr bwMode="auto">
            <a:xfrm flipV="1">
              <a:off x="1571" y="3338"/>
              <a:ext cx="0" cy="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11" name="Line 51"/>
            <p:cNvSpPr>
              <a:spLocks noChangeShapeType="1"/>
            </p:cNvSpPr>
            <p:nvPr/>
          </p:nvSpPr>
          <p:spPr bwMode="auto">
            <a:xfrm>
              <a:off x="1579" y="3538"/>
              <a:ext cx="16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89172" name="Line 52"/>
          <p:cNvSpPr>
            <a:spLocks noChangeShapeType="1"/>
          </p:cNvSpPr>
          <p:nvPr/>
        </p:nvSpPr>
        <p:spPr bwMode="auto">
          <a:xfrm flipV="1">
            <a:off x="1355725" y="2698750"/>
            <a:ext cx="3571875" cy="31353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173" name="Freeform 53"/>
          <p:cNvSpPr>
            <a:spLocks/>
          </p:cNvSpPr>
          <p:nvPr/>
        </p:nvSpPr>
        <p:spPr bwMode="auto">
          <a:xfrm>
            <a:off x="1381125" y="5238750"/>
            <a:ext cx="674688" cy="582613"/>
          </a:xfrm>
          <a:custGeom>
            <a:avLst/>
            <a:gdLst>
              <a:gd name="T0" fmla="*/ 0 w 425"/>
              <a:gd name="T1" fmla="*/ 0 h 367"/>
              <a:gd name="T2" fmla="*/ 2147483647 w 425"/>
              <a:gd name="T3" fmla="*/ 0 h 367"/>
              <a:gd name="T4" fmla="*/ 2147483647 w 425"/>
              <a:gd name="T5" fmla="*/ 2147483647 h 367"/>
              <a:gd name="T6" fmla="*/ 0 60000 65536"/>
              <a:gd name="T7" fmla="*/ 0 60000 65536"/>
              <a:gd name="T8" fmla="*/ 0 60000 65536"/>
              <a:gd name="T9" fmla="*/ 0 w 425"/>
              <a:gd name="T10" fmla="*/ 0 h 367"/>
              <a:gd name="T11" fmla="*/ 425 w 425"/>
              <a:gd name="T12" fmla="*/ 367 h 36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5" h="367">
                <a:moveTo>
                  <a:pt x="0" y="0"/>
                </a:moveTo>
                <a:lnTo>
                  <a:pt x="425" y="0"/>
                </a:lnTo>
                <a:lnTo>
                  <a:pt x="425" y="367"/>
                </a:lnTo>
              </a:path>
            </a:pathLst>
          </a:cu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174" name="Freeform 54"/>
          <p:cNvSpPr>
            <a:spLocks/>
          </p:cNvSpPr>
          <p:nvPr/>
        </p:nvSpPr>
        <p:spPr bwMode="auto">
          <a:xfrm>
            <a:off x="1374775" y="4537075"/>
            <a:ext cx="1508125" cy="1284288"/>
          </a:xfrm>
          <a:custGeom>
            <a:avLst/>
            <a:gdLst>
              <a:gd name="T0" fmla="*/ 0 w 425"/>
              <a:gd name="T1" fmla="*/ 0 h 367"/>
              <a:gd name="T2" fmla="*/ 2147483647 w 425"/>
              <a:gd name="T3" fmla="*/ 0 h 367"/>
              <a:gd name="T4" fmla="*/ 2147483647 w 425"/>
              <a:gd name="T5" fmla="*/ 2147483647 h 367"/>
              <a:gd name="T6" fmla="*/ 0 60000 65536"/>
              <a:gd name="T7" fmla="*/ 0 60000 65536"/>
              <a:gd name="T8" fmla="*/ 0 60000 65536"/>
              <a:gd name="T9" fmla="*/ 0 w 425"/>
              <a:gd name="T10" fmla="*/ 0 h 367"/>
              <a:gd name="T11" fmla="*/ 425 w 425"/>
              <a:gd name="T12" fmla="*/ 367 h 36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5" h="367">
                <a:moveTo>
                  <a:pt x="0" y="0"/>
                </a:moveTo>
                <a:lnTo>
                  <a:pt x="425" y="0"/>
                </a:lnTo>
                <a:lnTo>
                  <a:pt x="425" y="367"/>
                </a:lnTo>
              </a:path>
            </a:pathLst>
          </a:cu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308" name="TextBox 36"/>
          <p:cNvSpPr txBox="1">
            <a:spLocks noChangeArrowheads="1"/>
          </p:cNvSpPr>
          <p:nvPr/>
        </p:nvSpPr>
        <p:spPr bwMode="auto">
          <a:xfrm>
            <a:off x="4762500" y="2222500"/>
            <a:ext cx="792162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000000"/>
                </a:solidFill>
                <a:latin typeface="Angsana New" pitchFamily="8" charset="0"/>
                <a:ea typeface="Angsana New" pitchFamily="8" charset="0"/>
                <a:cs typeface="Angsana New" pitchFamily="8" charset="0"/>
              </a:rPr>
              <a:t>a/b</a:t>
            </a:r>
          </a:p>
        </p:txBody>
      </p:sp>
      <p:pic>
        <p:nvPicPr>
          <p:cNvPr id="55309" name="Picture 3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4833938"/>
            <a:ext cx="1771650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8" grpId="0" build="p" autoUpdateAnimBg="0"/>
      <p:bldP spid="389172" grpId="0" animBg="1"/>
      <p:bldP spid="389173" grpId="0" animBg="1"/>
      <p:bldP spid="38917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4150" y="4797425"/>
            <a:ext cx="2173288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Preferences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6DBDEB6-A0E2-2A46-88EA-EDCD11DEB0CB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17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57349" name="Line 4"/>
          <p:cNvSpPr>
            <a:spLocks noChangeShapeType="1"/>
          </p:cNvSpPr>
          <p:nvPr/>
        </p:nvSpPr>
        <p:spPr bwMode="auto">
          <a:xfrm>
            <a:off x="2133600" y="2514600"/>
            <a:ext cx="0" cy="3371850"/>
          </a:xfrm>
          <a:prstGeom prst="line">
            <a:avLst/>
          </a:prstGeom>
          <a:noFill/>
          <a:ln w="50800">
            <a:solidFill>
              <a:srgbClr val="CC66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7350" name="Group 38"/>
          <p:cNvGrpSpPr>
            <a:grpSpLocks/>
          </p:cNvGrpSpPr>
          <p:nvPr/>
        </p:nvGrpSpPr>
        <p:grpSpPr bwMode="auto">
          <a:xfrm>
            <a:off x="517525" y="1898650"/>
            <a:ext cx="5705475" cy="4360863"/>
            <a:chOff x="326" y="1196"/>
            <a:chExt cx="3594" cy="2747"/>
          </a:xfrm>
        </p:grpSpPr>
        <p:sp>
          <p:nvSpPr>
            <p:cNvPr id="57361" name="Line 13"/>
            <p:cNvSpPr>
              <a:spLocks noChangeShapeType="1"/>
            </p:cNvSpPr>
            <p:nvPr/>
          </p:nvSpPr>
          <p:spPr bwMode="auto">
            <a:xfrm>
              <a:off x="948" y="1408"/>
              <a:ext cx="0" cy="22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362" name="Line 14"/>
            <p:cNvSpPr>
              <a:spLocks noChangeShapeType="1"/>
            </p:cNvSpPr>
            <p:nvPr/>
          </p:nvSpPr>
          <p:spPr bwMode="auto">
            <a:xfrm>
              <a:off x="945" y="368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363" name="Rectangle 15"/>
            <p:cNvSpPr>
              <a:spLocks noChangeArrowheads="1"/>
            </p:cNvSpPr>
            <p:nvPr/>
          </p:nvSpPr>
          <p:spPr bwMode="auto">
            <a:xfrm>
              <a:off x="3452" y="3696"/>
              <a:ext cx="46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Taste</a:t>
              </a:r>
            </a:p>
          </p:txBody>
        </p:sp>
        <p:sp>
          <p:nvSpPr>
            <p:cNvPr id="57364" name="Rectangle 16"/>
            <p:cNvSpPr>
              <a:spLocks noChangeArrowheads="1"/>
            </p:cNvSpPr>
            <p:nvPr/>
          </p:nvSpPr>
          <p:spPr bwMode="auto">
            <a:xfrm>
              <a:off x="326" y="1196"/>
              <a:ext cx="1399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 Appearance</a:t>
              </a:r>
            </a:p>
          </p:txBody>
        </p:sp>
        <p:sp>
          <p:nvSpPr>
            <p:cNvPr id="57365" name="Rectangle 17"/>
            <p:cNvSpPr>
              <a:spLocks noChangeArrowheads="1"/>
            </p:cNvSpPr>
            <p:nvPr/>
          </p:nvSpPr>
          <p:spPr bwMode="auto">
            <a:xfrm>
              <a:off x="1701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7366" name="Rectangle 18"/>
            <p:cNvSpPr>
              <a:spLocks noChangeArrowheads="1"/>
            </p:cNvSpPr>
            <p:nvPr/>
          </p:nvSpPr>
          <p:spPr bwMode="auto">
            <a:xfrm>
              <a:off x="220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7367" name="Rectangle 19"/>
            <p:cNvSpPr>
              <a:spLocks noChangeArrowheads="1"/>
            </p:cNvSpPr>
            <p:nvPr/>
          </p:nvSpPr>
          <p:spPr bwMode="auto">
            <a:xfrm>
              <a:off x="2689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7368" name="Rectangle 20"/>
            <p:cNvSpPr>
              <a:spLocks noChangeArrowheads="1"/>
            </p:cNvSpPr>
            <p:nvPr/>
          </p:nvSpPr>
          <p:spPr bwMode="auto">
            <a:xfrm>
              <a:off x="1245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7369" name="Rectangle 21"/>
            <p:cNvSpPr>
              <a:spLocks noChangeArrowheads="1"/>
            </p:cNvSpPr>
            <p:nvPr/>
          </p:nvSpPr>
          <p:spPr bwMode="auto">
            <a:xfrm>
              <a:off x="693" y="3220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7370" name="Rectangle 22"/>
            <p:cNvSpPr>
              <a:spLocks noChangeArrowheads="1"/>
            </p:cNvSpPr>
            <p:nvPr/>
          </p:nvSpPr>
          <p:spPr bwMode="auto">
            <a:xfrm>
              <a:off x="693" y="2686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7371" name="Rectangle 23"/>
            <p:cNvSpPr>
              <a:spLocks noChangeArrowheads="1"/>
            </p:cNvSpPr>
            <p:nvPr/>
          </p:nvSpPr>
          <p:spPr bwMode="auto">
            <a:xfrm>
              <a:off x="693" y="215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7372" name="Rectangle 24"/>
            <p:cNvSpPr>
              <a:spLocks noChangeArrowheads="1"/>
            </p:cNvSpPr>
            <p:nvPr/>
          </p:nvSpPr>
          <p:spPr bwMode="auto">
            <a:xfrm>
              <a:off x="693" y="164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7373" name="Rectangle 25"/>
            <p:cNvSpPr>
              <a:spLocks noChangeArrowheads="1"/>
            </p:cNvSpPr>
            <p:nvPr/>
          </p:nvSpPr>
          <p:spPr bwMode="auto">
            <a:xfrm>
              <a:off x="777" y="3695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</p:grpSp>
      <p:sp>
        <p:nvSpPr>
          <p:cNvPr id="57351" name="Text Box 26"/>
          <p:cNvSpPr txBox="1">
            <a:spLocks noChangeArrowheads="1"/>
          </p:cNvSpPr>
          <p:nvPr/>
        </p:nvSpPr>
        <p:spPr bwMode="auto">
          <a:xfrm>
            <a:off x="3551238" y="1514475"/>
            <a:ext cx="1349375" cy="531813"/>
          </a:xfrm>
          <a:prstGeom prst="rect">
            <a:avLst/>
          </a:prstGeom>
          <a:solidFill>
            <a:srgbClr val="C4E3B5"/>
          </a:solidFill>
          <a:ln w="12700">
            <a:solidFill>
              <a:srgbClr val="376546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>
                <a:solidFill>
                  <a:schemeClr val="tx1"/>
                </a:solidFill>
                <a:latin typeface="Century Gothic" pitchFamily="8" charset="0"/>
              </a:rPr>
              <a:t>Neuter</a:t>
            </a:r>
          </a:p>
        </p:txBody>
      </p:sp>
      <p:sp>
        <p:nvSpPr>
          <p:cNvPr id="528411" name="Rectangle 27"/>
          <p:cNvSpPr>
            <a:spLocks noChangeArrowheads="1"/>
          </p:cNvSpPr>
          <p:nvPr/>
        </p:nvSpPr>
        <p:spPr bwMode="auto">
          <a:xfrm>
            <a:off x="5584825" y="1131888"/>
            <a:ext cx="3559175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>
              <a:spcBef>
                <a:spcPct val="20000"/>
              </a:spcBef>
              <a:buClr>
                <a:srgbClr val="8D7DFF"/>
              </a:buClr>
              <a:buFont typeface="Wingdings" pitchFamily="8" charset="2"/>
              <a:buNone/>
            </a:pPr>
            <a:r>
              <a:rPr lang="en-US" sz="2800" b="0">
                <a:solidFill>
                  <a:schemeClr val="tx1"/>
                </a:solidFill>
                <a:latin typeface="Arial" pitchFamily="8" charset="0"/>
              </a:rPr>
              <a:t>If one care only about the taste of the food he eats, but does not care about its appearance, the appearance is a neuter to him.</a:t>
            </a:r>
          </a:p>
          <a:p>
            <a:pPr eaLnBrk="1" hangingPunct="1">
              <a:spcBef>
                <a:spcPct val="20000"/>
              </a:spcBef>
              <a:buClr>
                <a:srgbClr val="8D7DFF"/>
              </a:buClr>
              <a:buFont typeface="Wingdings" pitchFamily="8" charset="2"/>
              <a:buNone/>
            </a:pPr>
            <a:r>
              <a:rPr lang="en-US" sz="2800" b="0">
                <a:solidFill>
                  <a:schemeClr val="tx1"/>
                </a:solidFill>
                <a:latin typeface="Arial" pitchFamily="8" charset="0"/>
              </a:rPr>
              <a:t>   U(X)  = aX </a:t>
            </a:r>
          </a:p>
        </p:txBody>
      </p:sp>
      <p:sp>
        <p:nvSpPr>
          <p:cNvPr id="57353" name="Line 28"/>
          <p:cNvSpPr>
            <a:spLocks noChangeShapeType="1"/>
          </p:cNvSpPr>
          <p:nvPr/>
        </p:nvSpPr>
        <p:spPr bwMode="auto">
          <a:xfrm>
            <a:off x="2133600" y="2462213"/>
            <a:ext cx="0" cy="3371850"/>
          </a:xfrm>
          <a:prstGeom prst="line">
            <a:avLst/>
          </a:prstGeom>
          <a:noFill/>
          <a:ln w="50800">
            <a:solidFill>
              <a:srgbClr val="CC66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54" name="Line 29"/>
          <p:cNvSpPr>
            <a:spLocks noChangeShapeType="1"/>
          </p:cNvSpPr>
          <p:nvPr/>
        </p:nvSpPr>
        <p:spPr bwMode="auto">
          <a:xfrm>
            <a:off x="3635375" y="2470150"/>
            <a:ext cx="0" cy="3371850"/>
          </a:xfrm>
          <a:prstGeom prst="line">
            <a:avLst/>
          </a:prstGeom>
          <a:noFill/>
          <a:ln w="50800">
            <a:solidFill>
              <a:srgbClr val="CC66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55" name="Line 30"/>
          <p:cNvSpPr>
            <a:spLocks noChangeShapeType="1"/>
          </p:cNvSpPr>
          <p:nvPr/>
        </p:nvSpPr>
        <p:spPr bwMode="auto">
          <a:xfrm>
            <a:off x="2873375" y="2482850"/>
            <a:ext cx="0" cy="3371850"/>
          </a:xfrm>
          <a:prstGeom prst="line">
            <a:avLst/>
          </a:prstGeom>
          <a:noFill/>
          <a:ln w="50800">
            <a:solidFill>
              <a:srgbClr val="CC66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56" name="Line 31"/>
          <p:cNvSpPr>
            <a:spLocks noChangeShapeType="1"/>
          </p:cNvSpPr>
          <p:nvPr/>
        </p:nvSpPr>
        <p:spPr bwMode="auto">
          <a:xfrm>
            <a:off x="4416425" y="2482850"/>
            <a:ext cx="0" cy="3371850"/>
          </a:xfrm>
          <a:prstGeom prst="line">
            <a:avLst/>
          </a:prstGeom>
          <a:noFill/>
          <a:ln w="50800">
            <a:solidFill>
              <a:srgbClr val="CC66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57" name="Line 33"/>
          <p:cNvSpPr>
            <a:spLocks noChangeShapeType="1"/>
          </p:cNvSpPr>
          <p:nvPr/>
        </p:nvSpPr>
        <p:spPr bwMode="auto">
          <a:xfrm>
            <a:off x="1600200" y="4121150"/>
            <a:ext cx="37147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58" name="Line 34"/>
          <p:cNvSpPr>
            <a:spLocks noChangeShapeType="1"/>
          </p:cNvSpPr>
          <p:nvPr/>
        </p:nvSpPr>
        <p:spPr bwMode="auto">
          <a:xfrm>
            <a:off x="2268538" y="4121150"/>
            <a:ext cx="37147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59" name="Line 35"/>
          <p:cNvSpPr>
            <a:spLocks noChangeShapeType="1"/>
          </p:cNvSpPr>
          <p:nvPr/>
        </p:nvSpPr>
        <p:spPr bwMode="auto">
          <a:xfrm>
            <a:off x="3128963" y="4121150"/>
            <a:ext cx="37147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360" name="Line 36"/>
          <p:cNvSpPr>
            <a:spLocks noChangeShapeType="1"/>
          </p:cNvSpPr>
          <p:nvPr/>
        </p:nvSpPr>
        <p:spPr bwMode="auto">
          <a:xfrm>
            <a:off x="3940175" y="4121150"/>
            <a:ext cx="371475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8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8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8411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6"/>
          <p:cNvSpPr>
            <a:spLocks noGrp="1" noChangeArrowheads="1"/>
          </p:cNvSpPr>
          <p:nvPr>
            <p:ph type="title"/>
          </p:nvPr>
        </p:nvSpPr>
        <p:spPr>
          <a:xfrm>
            <a:off x="447675" y="266700"/>
            <a:ext cx="7631113" cy="1154113"/>
          </a:xfrm>
        </p:spPr>
        <p:txBody>
          <a:bodyPr/>
          <a:lstStyle/>
          <a:p>
            <a:pPr eaLnBrk="1" hangingPunct="1"/>
            <a:r>
              <a:rPr lang="en-US">
                <a:solidFill>
                  <a:schemeClr val="tx1"/>
                </a:solidFill>
                <a:latin typeface="Angsana New" pitchFamily="8" charset="0"/>
                <a:ea typeface="ＭＳ Ｐゴシック" pitchFamily="8" charset="-128"/>
              </a:rPr>
              <a:t>Bads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 are commodities we don’t want more of; e.g., air pollution, stress</a:t>
            </a:r>
          </a:p>
        </p:txBody>
      </p:sp>
      <p:sp>
        <p:nvSpPr>
          <p:cNvPr id="5939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53E731E-8DFA-1742-8475-6D50B286CCE8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18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59396" name="Group 60"/>
          <p:cNvGrpSpPr>
            <a:grpSpLocks/>
          </p:cNvGrpSpPr>
          <p:nvPr/>
        </p:nvGrpSpPr>
        <p:grpSpPr bwMode="auto">
          <a:xfrm>
            <a:off x="141288" y="1512888"/>
            <a:ext cx="4722812" cy="4719637"/>
            <a:chOff x="89" y="953"/>
            <a:chExt cx="2975" cy="2973"/>
          </a:xfrm>
        </p:grpSpPr>
        <p:sp>
          <p:nvSpPr>
            <p:cNvPr id="59419" name="Line 15"/>
            <p:cNvSpPr>
              <a:spLocks noChangeShapeType="1"/>
            </p:cNvSpPr>
            <p:nvPr/>
          </p:nvSpPr>
          <p:spPr bwMode="auto">
            <a:xfrm flipH="1">
              <a:off x="494" y="1223"/>
              <a:ext cx="0" cy="24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20" name="Line 16"/>
            <p:cNvSpPr>
              <a:spLocks noChangeShapeType="1"/>
            </p:cNvSpPr>
            <p:nvPr/>
          </p:nvSpPr>
          <p:spPr bwMode="auto">
            <a:xfrm flipV="1">
              <a:off x="474" y="3638"/>
              <a:ext cx="2020" cy="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21" name="Rectangle 17"/>
            <p:cNvSpPr>
              <a:spLocks noChangeArrowheads="1"/>
            </p:cNvSpPr>
            <p:nvPr/>
          </p:nvSpPr>
          <p:spPr bwMode="auto">
            <a:xfrm>
              <a:off x="2124" y="3680"/>
              <a:ext cx="94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Air pollution</a:t>
              </a:r>
            </a:p>
          </p:txBody>
        </p:sp>
        <p:sp>
          <p:nvSpPr>
            <p:cNvPr id="59422" name="Rectangle 18"/>
            <p:cNvSpPr>
              <a:spLocks noChangeArrowheads="1"/>
            </p:cNvSpPr>
            <p:nvPr/>
          </p:nvSpPr>
          <p:spPr bwMode="auto">
            <a:xfrm>
              <a:off x="89" y="953"/>
              <a:ext cx="4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</a:p>
          </p:txBody>
        </p:sp>
        <p:sp>
          <p:nvSpPr>
            <p:cNvPr id="59423" name="Rectangle 19"/>
            <p:cNvSpPr>
              <a:spLocks noChangeArrowheads="1"/>
            </p:cNvSpPr>
            <p:nvPr/>
          </p:nvSpPr>
          <p:spPr bwMode="auto">
            <a:xfrm>
              <a:off x="1339" y="3678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9424" name="Rectangle 20"/>
            <p:cNvSpPr>
              <a:spLocks noChangeArrowheads="1"/>
            </p:cNvSpPr>
            <p:nvPr/>
          </p:nvSpPr>
          <p:spPr bwMode="auto">
            <a:xfrm>
              <a:off x="1819" y="3678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9425" name="Rectangle 22"/>
            <p:cNvSpPr>
              <a:spLocks noChangeArrowheads="1"/>
            </p:cNvSpPr>
            <p:nvPr/>
          </p:nvSpPr>
          <p:spPr bwMode="auto">
            <a:xfrm>
              <a:off x="791" y="3678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9426" name="Rectangle 23"/>
            <p:cNvSpPr>
              <a:spLocks noChangeArrowheads="1"/>
            </p:cNvSpPr>
            <p:nvPr/>
          </p:nvSpPr>
          <p:spPr bwMode="auto">
            <a:xfrm>
              <a:off x="239" y="3119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9427" name="Rectangle 24"/>
            <p:cNvSpPr>
              <a:spLocks noChangeArrowheads="1"/>
            </p:cNvSpPr>
            <p:nvPr/>
          </p:nvSpPr>
          <p:spPr bwMode="auto">
            <a:xfrm>
              <a:off x="239" y="2489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9428" name="Rectangle 25"/>
            <p:cNvSpPr>
              <a:spLocks noChangeArrowheads="1"/>
            </p:cNvSpPr>
            <p:nvPr/>
          </p:nvSpPr>
          <p:spPr bwMode="auto">
            <a:xfrm>
              <a:off x="239" y="1858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9429" name="Rectangle 26"/>
            <p:cNvSpPr>
              <a:spLocks noChangeArrowheads="1"/>
            </p:cNvSpPr>
            <p:nvPr/>
          </p:nvSpPr>
          <p:spPr bwMode="auto">
            <a:xfrm>
              <a:off x="239" y="1228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sp>
          <p:nvSpPr>
            <p:cNvPr id="59430" name="Rectangle 27"/>
            <p:cNvSpPr>
              <a:spLocks noChangeArrowheads="1"/>
            </p:cNvSpPr>
            <p:nvPr/>
          </p:nvSpPr>
          <p:spPr bwMode="auto">
            <a:xfrm>
              <a:off x="323" y="3678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  <p:grpSp>
          <p:nvGrpSpPr>
            <p:cNvPr id="59431" name="Group 28"/>
            <p:cNvGrpSpPr>
              <a:grpSpLocks/>
            </p:cNvGrpSpPr>
            <p:nvPr/>
          </p:nvGrpSpPr>
          <p:grpSpPr bwMode="auto">
            <a:xfrm rot="-5400000">
              <a:off x="1738" y="3108"/>
              <a:ext cx="175" cy="200"/>
              <a:chOff x="1475" y="3242"/>
              <a:chExt cx="175" cy="200"/>
            </a:xfrm>
          </p:grpSpPr>
          <p:sp>
            <p:nvSpPr>
              <p:cNvPr id="59437" name="Line 29"/>
              <p:cNvSpPr>
                <a:spLocks noChangeShapeType="1"/>
              </p:cNvSpPr>
              <p:nvPr/>
            </p:nvSpPr>
            <p:spPr bwMode="auto">
              <a:xfrm flipV="1">
                <a:off x="1475" y="3242"/>
                <a:ext cx="0" cy="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438" name="Line 30"/>
              <p:cNvSpPr>
                <a:spLocks noChangeShapeType="1"/>
              </p:cNvSpPr>
              <p:nvPr/>
            </p:nvSpPr>
            <p:spPr bwMode="auto">
              <a:xfrm>
                <a:off x="1483" y="3442"/>
                <a:ext cx="16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59432" name="Group 31"/>
            <p:cNvGrpSpPr>
              <a:grpSpLocks/>
            </p:cNvGrpSpPr>
            <p:nvPr/>
          </p:nvGrpSpPr>
          <p:grpSpPr bwMode="auto">
            <a:xfrm rot="-5400000">
              <a:off x="716" y="1662"/>
              <a:ext cx="175" cy="200"/>
              <a:chOff x="1571" y="3338"/>
              <a:chExt cx="175" cy="200"/>
            </a:xfrm>
          </p:grpSpPr>
          <p:sp>
            <p:nvSpPr>
              <p:cNvPr id="59435" name="Line 32"/>
              <p:cNvSpPr>
                <a:spLocks noChangeShapeType="1"/>
              </p:cNvSpPr>
              <p:nvPr/>
            </p:nvSpPr>
            <p:spPr bwMode="auto">
              <a:xfrm flipV="1">
                <a:off x="1571" y="3338"/>
                <a:ext cx="0" cy="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436" name="Line 33"/>
              <p:cNvSpPr>
                <a:spLocks noChangeShapeType="1"/>
              </p:cNvSpPr>
              <p:nvPr/>
            </p:nvSpPr>
            <p:spPr bwMode="auto">
              <a:xfrm>
                <a:off x="1579" y="3538"/>
                <a:ext cx="16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9433" name="Arc 35"/>
            <p:cNvSpPr>
              <a:spLocks/>
            </p:cNvSpPr>
            <p:nvPr/>
          </p:nvSpPr>
          <p:spPr bwMode="auto">
            <a:xfrm flipV="1">
              <a:off x="555" y="1771"/>
              <a:ext cx="1725" cy="150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0800">
              <a:solidFill>
                <a:srgbClr val="CC66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34" name="Arc 36"/>
            <p:cNvSpPr>
              <a:spLocks/>
            </p:cNvSpPr>
            <p:nvPr/>
          </p:nvSpPr>
          <p:spPr bwMode="auto">
            <a:xfrm flipV="1">
              <a:off x="543" y="1342"/>
              <a:ext cx="1434" cy="150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0800">
              <a:solidFill>
                <a:srgbClr val="CC66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63"/>
          <p:cNvGrpSpPr>
            <a:grpSpLocks/>
          </p:cNvGrpSpPr>
          <p:nvPr/>
        </p:nvGrpSpPr>
        <p:grpSpPr bwMode="auto">
          <a:xfrm>
            <a:off x="3717925" y="1485900"/>
            <a:ext cx="5026025" cy="4719638"/>
            <a:chOff x="2342" y="936"/>
            <a:chExt cx="3166" cy="2973"/>
          </a:xfrm>
        </p:grpSpPr>
        <p:sp>
          <p:nvSpPr>
            <p:cNvPr id="59399" name="Line 39"/>
            <p:cNvSpPr>
              <a:spLocks noChangeShapeType="1"/>
            </p:cNvSpPr>
            <p:nvPr/>
          </p:nvSpPr>
          <p:spPr bwMode="auto">
            <a:xfrm flipH="1">
              <a:off x="3128" y="1206"/>
              <a:ext cx="0" cy="24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00" name="Line 40"/>
            <p:cNvSpPr>
              <a:spLocks noChangeShapeType="1"/>
            </p:cNvSpPr>
            <p:nvPr/>
          </p:nvSpPr>
          <p:spPr bwMode="auto">
            <a:xfrm flipV="1">
              <a:off x="3108" y="3621"/>
              <a:ext cx="2020" cy="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01" name="Rectangle 41"/>
            <p:cNvSpPr>
              <a:spLocks noChangeArrowheads="1"/>
            </p:cNvSpPr>
            <p:nvPr/>
          </p:nvSpPr>
          <p:spPr bwMode="auto">
            <a:xfrm>
              <a:off x="4758" y="3663"/>
              <a:ext cx="75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Clean air</a:t>
              </a:r>
            </a:p>
          </p:txBody>
        </p:sp>
        <p:sp>
          <p:nvSpPr>
            <p:cNvPr id="59402" name="Rectangle 42"/>
            <p:cNvSpPr>
              <a:spLocks noChangeArrowheads="1"/>
            </p:cNvSpPr>
            <p:nvPr/>
          </p:nvSpPr>
          <p:spPr bwMode="auto">
            <a:xfrm>
              <a:off x="2723" y="936"/>
              <a:ext cx="4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</a:p>
          </p:txBody>
        </p:sp>
        <p:sp>
          <p:nvSpPr>
            <p:cNvPr id="59403" name="Rectangle 43"/>
            <p:cNvSpPr>
              <a:spLocks noChangeArrowheads="1"/>
            </p:cNvSpPr>
            <p:nvPr/>
          </p:nvSpPr>
          <p:spPr bwMode="auto">
            <a:xfrm>
              <a:off x="3925" y="366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9404" name="Rectangle 44"/>
            <p:cNvSpPr>
              <a:spLocks noChangeArrowheads="1"/>
            </p:cNvSpPr>
            <p:nvPr/>
          </p:nvSpPr>
          <p:spPr bwMode="auto">
            <a:xfrm>
              <a:off x="4453" y="366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9405" name="Rectangle 45"/>
            <p:cNvSpPr>
              <a:spLocks noChangeArrowheads="1"/>
            </p:cNvSpPr>
            <p:nvPr/>
          </p:nvSpPr>
          <p:spPr bwMode="auto">
            <a:xfrm>
              <a:off x="3425" y="366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9406" name="Rectangle 46"/>
            <p:cNvSpPr>
              <a:spLocks noChangeArrowheads="1"/>
            </p:cNvSpPr>
            <p:nvPr/>
          </p:nvSpPr>
          <p:spPr bwMode="auto">
            <a:xfrm>
              <a:off x="2873" y="3102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59407" name="Rectangle 47"/>
            <p:cNvSpPr>
              <a:spLocks noChangeArrowheads="1"/>
            </p:cNvSpPr>
            <p:nvPr/>
          </p:nvSpPr>
          <p:spPr bwMode="auto">
            <a:xfrm>
              <a:off x="2873" y="2472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59408" name="Rectangle 48"/>
            <p:cNvSpPr>
              <a:spLocks noChangeArrowheads="1"/>
            </p:cNvSpPr>
            <p:nvPr/>
          </p:nvSpPr>
          <p:spPr bwMode="auto">
            <a:xfrm>
              <a:off x="2873" y="184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59409" name="Rectangle 49"/>
            <p:cNvSpPr>
              <a:spLocks noChangeArrowheads="1"/>
            </p:cNvSpPr>
            <p:nvPr/>
          </p:nvSpPr>
          <p:spPr bwMode="auto">
            <a:xfrm>
              <a:off x="2873" y="1211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</a:t>
              </a:r>
            </a:p>
          </p:txBody>
        </p:sp>
        <p:grpSp>
          <p:nvGrpSpPr>
            <p:cNvPr id="59410" name="Group 51"/>
            <p:cNvGrpSpPr>
              <a:grpSpLocks/>
            </p:cNvGrpSpPr>
            <p:nvPr/>
          </p:nvGrpSpPr>
          <p:grpSpPr bwMode="auto">
            <a:xfrm>
              <a:off x="4314" y="2103"/>
              <a:ext cx="175" cy="200"/>
              <a:chOff x="1317" y="3812"/>
              <a:chExt cx="175" cy="200"/>
            </a:xfrm>
          </p:grpSpPr>
          <p:sp>
            <p:nvSpPr>
              <p:cNvPr id="59417" name="Line 52"/>
              <p:cNvSpPr>
                <a:spLocks noChangeShapeType="1"/>
              </p:cNvSpPr>
              <p:nvPr/>
            </p:nvSpPr>
            <p:spPr bwMode="auto">
              <a:xfrm flipV="1">
                <a:off x="1317" y="3812"/>
                <a:ext cx="0" cy="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418" name="Line 53"/>
              <p:cNvSpPr>
                <a:spLocks noChangeShapeType="1"/>
              </p:cNvSpPr>
              <p:nvPr/>
            </p:nvSpPr>
            <p:spPr bwMode="auto">
              <a:xfrm>
                <a:off x="1325" y="4012"/>
                <a:ext cx="16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59411" name="Group 54"/>
            <p:cNvGrpSpPr>
              <a:grpSpLocks/>
            </p:cNvGrpSpPr>
            <p:nvPr/>
          </p:nvGrpSpPr>
          <p:grpSpPr bwMode="auto">
            <a:xfrm>
              <a:off x="3458" y="3095"/>
              <a:ext cx="175" cy="200"/>
              <a:chOff x="1571" y="3338"/>
              <a:chExt cx="175" cy="200"/>
            </a:xfrm>
          </p:grpSpPr>
          <p:sp>
            <p:nvSpPr>
              <p:cNvPr id="59415" name="Line 55"/>
              <p:cNvSpPr>
                <a:spLocks noChangeShapeType="1"/>
              </p:cNvSpPr>
              <p:nvPr/>
            </p:nvSpPr>
            <p:spPr bwMode="auto">
              <a:xfrm flipV="1">
                <a:off x="1571" y="3338"/>
                <a:ext cx="0" cy="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416" name="Line 56"/>
              <p:cNvSpPr>
                <a:spLocks noChangeShapeType="1"/>
              </p:cNvSpPr>
              <p:nvPr/>
            </p:nvSpPr>
            <p:spPr bwMode="auto">
              <a:xfrm>
                <a:off x="1579" y="3538"/>
                <a:ext cx="16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9412" name="AutoShape 59"/>
            <p:cNvSpPr>
              <a:spLocks noChangeArrowheads="1"/>
            </p:cNvSpPr>
            <p:nvPr/>
          </p:nvSpPr>
          <p:spPr bwMode="auto">
            <a:xfrm>
              <a:off x="2342" y="2550"/>
              <a:ext cx="458" cy="300"/>
            </a:xfrm>
            <a:prstGeom prst="rightArrow">
              <a:avLst>
                <a:gd name="adj1" fmla="val 50000"/>
                <a:gd name="adj2" fmla="val 381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13" name="Arc 61"/>
            <p:cNvSpPr>
              <a:spLocks/>
            </p:cNvSpPr>
            <p:nvPr/>
          </p:nvSpPr>
          <p:spPr bwMode="auto">
            <a:xfrm flipH="1" flipV="1">
              <a:off x="3397" y="1739"/>
              <a:ext cx="1725" cy="150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0800">
              <a:solidFill>
                <a:srgbClr val="CC66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14" name="Arc 62"/>
            <p:cNvSpPr>
              <a:spLocks/>
            </p:cNvSpPr>
            <p:nvPr/>
          </p:nvSpPr>
          <p:spPr bwMode="auto">
            <a:xfrm flipH="1" flipV="1">
              <a:off x="3705" y="1366"/>
              <a:ext cx="1434" cy="150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0800">
              <a:solidFill>
                <a:srgbClr val="CC66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9398" name="Picture 4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2463" y="1557338"/>
            <a:ext cx="2141537" cy="142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Satiation or Bliss point</a:t>
            </a:r>
            <a:endParaRPr lang="th-TH">
              <a:solidFill>
                <a:schemeClr val="tx1"/>
              </a:solidFill>
              <a:latin typeface="AngsanaUPC" pitchFamily="8" charset="0"/>
              <a:ea typeface="Cordia New" pitchFamily="8" charset="0"/>
              <a:cs typeface="Cordia New" pitchFamily="8" charset="0"/>
            </a:endParaRP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20B5DB-6B61-9247-9C25-9F09AB478904}" type="slidenum">
              <a:rPr lang="en-US" smtClean="0">
                <a:latin typeface="Angsana New" pitchFamily="8" charset="0"/>
                <a:ea typeface="Angsana New" pitchFamily="8" charset="0"/>
                <a:cs typeface="Angsana New" pitchFamily="8" charset="0"/>
              </a:rPr>
              <a:pPr/>
              <a:t>19</a:t>
            </a:fld>
            <a:endParaRPr lang="en-US">
              <a:latin typeface="Angsana New" pitchFamily="8" charset="0"/>
              <a:ea typeface="Angsana New" pitchFamily="8" charset="0"/>
              <a:cs typeface="Angsana New" pitchFamily="8" charset="0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7029450" y="5395913"/>
            <a:ext cx="1858963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000">
                <a:solidFill>
                  <a:schemeClr val="tx1"/>
                </a:solidFill>
                <a:latin typeface="Arial" pitchFamily="8" charset="0"/>
                <a:ea typeface="Cordia New" pitchFamily="8" charset="0"/>
                <a:cs typeface="Cordia New" pitchFamily="8" charset="0"/>
              </a:rPr>
              <a:t>Sugar (</a:t>
            </a:r>
            <a:r>
              <a:rPr lang="th-TH" sz="2000">
                <a:solidFill>
                  <a:schemeClr val="tx1"/>
                </a:solidFill>
                <a:latin typeface="Arial" pitchFamily="8" charset="0"/>
                <a:ea typeface="Cordia New" pitchFamily="8" charset="0"/>
                <a:cs typeface="Cordia New" pitchFamily="8" charset="0"/>
              </a:rPr>
              <a:t>X</a:t>
            </a:r>
            <a:r>
              <a:rPr lang="en-US" sz="2000">
                <a:solidFill>
                  <a:schemeClr val="tx1"/>
                </a:solidFill>
                <a:latin typeface="Arial" pitchFamily="8" charset="0"/>
                <a:ea typeface="Cordia New" pitchFamily="8" charset="0"/>
                <a:cs typeface="Cordia New" pitchFamily="8" charset="0"/>
              </a:rPr>
              <a:t>)</a:t>
            </a:r>
            <a:endParaRPr lang="th-TH" sz="2000" baseline="-25000">
              <a:solidFill>
                <a:schemeClr val="tx1"/>
              </a:solidFill>
              <a:latin typeface="Arial" pitchFamily="8" charset="0"/>
              <a:ea typeface="Angsana New" pitchFamily="8" charset="0"/>
              <a:cs typeface="Angsana New" pitchFamily="8" charset="0"/>
            </a:endParaRPr>
          </a:p>
        </p:txBody>
      </p:sp>
      <p:sp>
        <p:nvSpPr>
          <p:cNvPr id="61445" name="Line 5"/>
          <p:cNvSpPr>
            <a:spLocks noChangeShapeType="1"/>
          </p:cNvSpPr>
          <p:nvPr/>
        </p:nvSpPr>
        <p:spPr bwMode="auto">
          <a:xfrm>
            <a:off x="2476500" y="5765800"/>
            <a:ext cx="4559300" cy="63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446" name="Text Box 22"/>
          <p:cNvSpPr txBox="1">
            <a:spLocks noChangeArrowheads="1"/>
          </p:cNvSpPr>
          <p:nvPr/>
        </p:nvSpPr>
        <p:spPr bwMode="auto">
          <a:xfrm>
            <a:off x="1606550" y="1349375"/>
            <a:ext cx="12033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000">
                <a:solidFill>
                  <a:schemeClr val="tx1"/>
                </a:solidFill>
                <a:latin typeface="Arial" pitchFamily="8" charset="0"/>
                <a:ea typeface="Cordia New" pitchFamily="8" charset="0"/>
                <a:cs typeface="Cordia New" pitchFamily="8" charset="0"/>
              </a:rPr>
              <a:t>Salt (Y)</a:t>
            </a:r>
            <a:endParaRPr lang="th-TH" sz="2000">
              <a:solidFill>
                <a:schemeClr val="tx1"/>
              </a:solidFill>
              <a:latin typeface="Arial" pitchFamily="8" charset="0"/>
              <a:ea typeface="Cordia New" pitchFamily="8" charset="0"/>
              <a:cs typeface="Cordia New" pitchFamily="8" charset="0"/>
            </a:endParaRPr>
          </a:p>
        </p:txBody>
      </p:sp>
      <p:grpSp>
        <p:nvGrpSpPr>
          <p:cNvPr id="2" name="Group 64"/>
          <p:cNvGrpSpPr>
            <a:grpSpLocks/>
          </p:cNvGrpSpPr>
          <p:nvPr/>
        </p:nvGrpSpPr>
        <p:grpSpPr bwMode="auto">
          <a:xfrm>
            <a:off x="1533525" y="3163888"/>
            <a:ext cx="5291138" cy="704850"/>
            <a:chOff x="966" y="1993"/>
            <a:chExt cx="3333" cy="444"/>
          </a:xfrm>
        </p:grpSpPr>
        <p:sp>
          <p:nvSpPr>
            <p:cNvPr id="61514" name="Line 10"/>
            <p:cNvSpPr>
              <a:spLocks noChangeShapeType="1"/>
            </p:cNvSpPr>
            <p:nvPr/>
          </p:nvSpPr>
          <p:spPr bwMode="auto">
            <a:xfrm>
              <a:off x="1277" y="2218"/>
              <a:ext cx="302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15" name="Text Box 23"/>
            <p:cNvSpPr txBox="1">
              <a:spLocks noChangeArrowheads="1"/>
            </p:cNvSpPr>
            <p:nvPr/>
          </p:nvSpPr>
          <p:spPr bwMode="auto">
            <a:xfrm>
              <a:off x="966" y="1993"/>
              <a:ext cx="341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</a:t>
              </a:r>
              <a:r>
                <a:rPr lang="th-TH" sz="20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1</a:t>
              </a:r>
            </a:p>
          </p:txBody>
        </p:sp>
      </p:grpSp>
      <p:grpSp>
        <p:nvGrpSpPr>
          <p:cNvPr id="3" name="Group 62"/>
          <p:cNvGrpSpPr>
            <a:grpSpLocks/>
          </p:cNvGrpSpPr>
          <p:nvPr/>
        </p:nvGrpSpPr>
        <p:grpSpPr bwMode="auto">
          <a:xfrm>
            <a:off x="4394200" y="1987550"/>
            <a:ext cx="346075" cy="4679950"/>
            <a:chOff x="2768" y="1252"/>
            <a:chExt cx="218" cy="2948"/>
          </a:xfrm>
        </p:grpSpPr>
        <p:sp>
          <p:nvSpPr>
            <p:cNvPr id="61512" name="Line 11"/>
            <p:cNvSpPr>
              <a:spLocks noChangeShapeType="1"/>
            </p:cNvSpPr>
            <p:nvPr/>
          </p:nvSpPr>
          <p:spPr bwMode="auto">
            <a:xfrm flipH="1" flipV="1">
              <a:off x="2824" y="1252"/>
              <a:ext cx="0" cy="26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13" name="Text Box 24"/>
            <p:cNvSpPr txBox="1">
              <a:spLocks noChangeArrowheads="1"/>
            </p:cNvSpPr>
            <p:nvPr/>
          </p:nvSpPr>
          <p:spPr bwMode="auto">
            <a:xfrm>
              <a:off x="2768" y="3867"/>
              <a:ext cx="218" cy="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0" rIns="18000" bIns="0">
              <a:prstTxWarp prst="textNoShape">
                <a:avLst/>
              </a:prstTxWarp>
            </a:bodyPr>
            <a:lstStyle/>
            <a:p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</a:t>
              </a:r>
              <a:r>
                <a:rPr lang="th-TH" sz="20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1</a:t>
              </a:r>
            </a:p>
          </p:txBody>
        </p:sp>
      </p:grpSp>
      <p:sp>
        <p:nvSpPr>
          <p:cNvPr id="61449" name="Text Box 25"/>
          <p:cNvSpPr txBox="1">
            <a:spLocks noChangeArrowheads="1"/>
          </p:cNvSpPr>
          <p:nvPr/>
        </p:nvSpPr>
        <p:spPr bwMode="auto">
          <a:xfrm>
            <a:off x="2089150" y="5605463"/>
            <a:ext cx="487363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000">
                <a:solidFill>
                  <a:schemeClr val="tx1"/>
                </a:solidFill>
                <a:latin typeface="Arial" pitchFamily="8" charset="0"/>
                <a:ea typeface="Cordia New" pitchFamily="8" charset="0"/>
                <a:cs typeface="Cordia New" pitchFamily="8" charset="0"/>
              </a:rPr>
              <a:t>O</a:t>
            </a:r>
          </a:p>
        </p:txBody>
      </p:sp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2476500" y="5992813"/>
            <a:ext cx="2006600" cy="704850"/>
            <a:chOff x="1560" y="3775"/>
            <a:chExt cx="1264" cy="444"/>
          </a:xfrm>
        </p:grpSpPr>
        <p:sp>
          <p:nvSpPr>
            <p:cNvPr id="61510" name="Line 20"/>
            <p:cNvSpPr>
              <a:spLocks noChangeShapeType="1"/>
            </p:cNvSpPr>
            <p:nvPr/>
          </p:nvSpPr>
          <p:spPr bwMode="auto">
            <a:xfrm>
              <a:off x="1560" y="3789"/>
              <a:ext cx="1264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11" name="Text Box 26"/>
            <p:cNvSpPr txBox="1">
              <a:spLocks noChangeArrowheads="1"/>
            </p:cNvSpPr>
            <p:nvPr/>
          </p:nvSpPr>
          <p:spPr bwMode="auto">
            <a:xfrm>
              <a:off x="1587" y="3775"/>
              <a:ext cx="1150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   X  is a good</a:t>
              </a:r>
              <a:endParaRPr lang="th-TH" sz="2000" baseline="-25000">
                <a:solidFill>
                  <a:schemeClr val="tx1"/>
                </a:solidFill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</p:grpSp>
      <p:grpSp>
        <p:nvGrpSpPr>
          <p:cNvPr id="5" name="Group 63"/>
          <p:cNvGrpSpPr>
            <a:grpSpLocks/>
          </p:cNvGrpSpPr>
          <p:nvPr/>
        </p:nvGrpSpPr>
        <p:grpSpPr bwMode="auto">
          <a:xfrm>
            <a:off x="4568825" y="6011863"/>
            <a:ext cx="2309813" cy="712787"/>
            <a:chOff x="2878" y="3787"/>
            <a:chExt cx="1455" cy="449"/>
          </a:xfrm>
        </p:grpSpPr>
        <p:sp>
          <p:nvSpPr>
            <p:cNvPr id="61508" name="Line 21"/>
            <p:cNvSpPr>
              <a:spLocks noChangeShapeType="1"/>
            </p:cNvSpPr>
            <p:nvPr/>
          </p:nvSpPr>
          <p:spPr bwMode="auto">
            <a:xfrm>
              <a:off x="2878" y="3787"/>
              <a:ext cx="1455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09" name="Text Box 28"/>
            <p:cNvSpPr txBox="1">
              <a:spLocks noChangeArrowheads="1"/>
            </p:cNvSpPr>
            <p:nvPr/>
          </p:nvSpPr>
          <p:spPr bwMode="auto">
            <a:xfrm>
              <a:off x="3194" y="3792"/>
              <a:ext cx="896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 is a bad</a:t>
              </a:r>
            </a:p>
          </p:txBody>
        </p:sp>
      </p:grpSp>
      <p:sp>
        <p:nvSpPr>
          <p:cNvPr id="61452" name="Line 37"/>
          <p:cNvSpPr>
            <a:spLocks noChangeShapeType="1"/>
          </p:cNvSpPr>
          <p:nvPr/>
        </p:nvSpPr>
        <p:spPr bwMode="auto">
          <a:xfrm flipV="1">
            <a:off x="2476500" y="1811338"/>
            <a:ext cx="0" cy="39497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61"/>
          <p:cNvGrpSpPr>
            <a:grpSpLocks/>
          </p:cNvGrpSpPr>
          <p:nvPr/>
        </p:nvGrpSpPr>
        <p:grpSpPr bwMode="auto">
          <a:xfrm>
            <a:off x="525463" y="3581400"/>
            <a:ext cx="1816100" cy="2130425"/>
            <a:chOff x="331" y="2256"/>
            <a:chExt cx="1144" cy="1342"/>
          </a:xfrm>
        </p:grpSpPr>
        <p:sp>
          <p:nvSpPr>
            <p:cNvPr id="61506" name="Text Box 27"/>
            <p:cNvSpPr txBox="1">
              <a:spLocks noChangeArrowheads="1"/>
            </p:cNvSpPr>
            <p:nvPr/>
          </p:nvSpPr>
          <p:spPr bwMode="auto">
            <a:xfrm>
              <a:off x="331" y="2868"/>
              <a:ext cx="1144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algn="ctr">
                <a:lnSpc>
                  <a:spcPct val="96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 is a good</a:t>
              </a:r>
              <a:endParaRPr lang="th-TH" sz="2000" baseline="-25000">
                <a:solidFill>
                  <a:schemeClr val="tx1"/>
                </a:solidFill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507" name="Line 39"/>
            <p:cNvSpPr>
              <a:spLocks noChangeShapeType="1"/>
            </p:cNvSpPr>
            <p:nvPr/>
          </p:nvSpPr>
          <p:spPr bwMode="auto">
            <a:xfrm flipH="1" flipV="1">
              <a:off x="1373" y="2256"/>
              <a:ext cx="0" cy="134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65"/>
          <p:cNvGrpSpPr>
            <a:grpSpLocks/>
          </p:cNvGrpSpPr>
          <p:nvPr/>
        </p:nvGrpSpPr>
        <p:grpSpPr bwMode="auto">
          <a:xfrm>
            <a:off x="574675" y="1947863"/>
            <a:ext cx="1970088" cy="1503362"/>
            <a:chOff x="362" y="1227"/>
            <a:chExt cx="1241" cy="947"/>
          </a:xfrm>
        </p:grpSpPr>
        <p:sp>
          <p:nvSpPr>
            <p:cNvPr id="61504" name="Text Box 29"/>
            <p:cNvSpPr txBox="1">
              <a:spLocks noChangeArrowheads="1"/>
            </p:cNvSpPr>
            <p:nvPr/>
          </p:nvSpPr>
          <p:spPr bwMode="auto">
            <a:xfrm>
              <a:off x="362" y="1448"/>
              <a:ext cx="1241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algn="ctr">
                <a:lnSpc>
                  <a:spcPct val="96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 is a bad</a:t>
              </a:r>
            </a:p>
          </p:txBody>
        </p:sp>
        <p:sp>
          <p:nvSpPr>
            <p:cNvPr id="61505" name="Line 40"/>
            <p:cNvSpPr>
              <a:spLocks noChangeShapeType="1"/>
            </p:cNvSpPr>
            <p:nvPr/>
          </p:nvSpPr>
          <p:spPr bwMode="auto">
            <a:xfrm flipV="1">
              <a:off x="1381" y="1227"/>
              <a:ext cx="0" cy="94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" name="Group 88"/>
          <p:cNvGrpSpPr>
            <a:grpSpLocks/>
          </p:cNvGrpSpPr>
          <p:nvPr/>
        </p:nvGrpSpPr>
        <p:grpSpPr bwMode="auto">
          <a:xfrm>
            <a:off x="4460875" y="3489325"/>
            <a:ext cx="4341813" cy="1001713"/>
            <a:chOff x="2810" y="2198"/>
            <a:chExt cx="2735" cy="631"/>
          </a:xfrm>
        </p:grpSpPr>
        <p:sp>
          <p:nvSpPr>
            <p:cNvPr id="61501" name="Text Box 30"/>
            <p:cNvSpPr txBox="1">
              <a:spLocks noChangeArrowheads="1"/>
            </p:cNvSpPr>
            <p:nvPr/>
          </p:nvSpPr>
          <p:spPr bwMode="auto">
            <a:xfrm>
              <a:off x="4650" y="2294"/>
              <a:ext cx="895" cy="5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algn="ctr"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Satiation point</a:t>
              </a:r>
            </a:p>
          </p:txBody>
        </p:sp>
        <p:sp>
          <p:nvSpPr>
            <p:cNvPr id="61502" name="Line 31"/>
            <p:cNvSpPr>
              <a:spLocks noChangeShapeType="1"/>
            </p:cNvSpPr>
            <p:nvPr/>
          </p:nvSpPr>
          <p:spPr bwMode="auto">
            <a:xfrm flipH="1" flipV="1">
              <a:off x="2853" y="2243"/>
              <a:ext cx="1959" cy="4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03" name="Oval 50"/>
            <p:cNvSpPr>
              <a:spLocks noChangeAspect="1" noChangeArrowheads="1"/>
            </p:cNvSpPr>
            <p:nvPr/>
          </p:nvSpPr>
          <p:spPr bwMode="auto">
            <a:xfrm>
              <a:off x="2810" y="2198"/>
              <a:ext cx="42" cy="44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</p:grpSp>
      <p:grpSp>
        <p:nvGrpSpPr>
          <p:cNvPr id="9" name="Group 89"/>
          <p:cNvGrpSpPr>
            <a:grpSpLocks/>
          </p:cNvGrpSpPr>
          <p:nvPr/>
        </p:nvGrpSpPr>
        <p:grpSpPr bwMode="auto">
          <a:xfrm>
            <a:off x="2633663" y="1417638"/>
            <a:ext cx="2060575" cy="1527175"/>
            <a:chOff x="1659" y="893"/>
            <a:chExt cx="1298" cy="962"/>
          </a:xfrm>
        </p:grpSpPr>
        <p:sp>
          <p:nvSpPr>
            <p:cNvPr id="61495" name="Line 12"/>
            <p:cNvSpPr>
              <a:spLocks noChangeShapeType="1"/>
            </p:cNvSpPr>
            <p:nvPr/>
          </p:nvSpPr>
          <p:spPr bwMode="auto">
            <a:xfrm>
              <a:off x="1684" y="1252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96" name="Line 13"/>
            <p:cNvSpPr>
              <a:spLocks noChangeShapeType="1"/>
            </p:cNvSpPr>
            <p:nvPr/>
          </p:nvSpPr>
          <p:spPr bwMode="auto">
            <a:xfrm>
              <a:off x="1684" y="1252"/>
              <a:ext cx="0" cy="2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61497" name="Group 57"/>
            <p:cNvGrpSpPr>
              <a:grpSpLocks/>
            </p:cNvGrpSpPr>
            <p:nvPr/>
          </p:nvGrpSpPr>
          <p:grpSpPr bwMode="auto">
            <a:xfrm>
              <a:off x="1659" y="1411"/>
              <a:ext cx="316" cy="444"/>
              <a:chOff x="1614" y="1492"/>
              <a:chExt cx="316" cy="444"/>
            </a:xfrm>
          </p:grpSpPr>
          <p:sp>
            <p:nvSpPr>
              <p:cNvPr id="61499" name="Text Box 42"/>
              <p:cNvSpPr txBox="1">
                <a:spLocks noChangeArrowheads="1"/>
              </p:cNvSpPr>
              <p:nvPr/>
            </p:nvSpPr>
            <p:spPr bwMode="auto">
              <a:xfrm>
                <a:off x="1673" y="1492"/>
                <a:ext cx="243" cy="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000">
                    <a:solidFill>
                      <a:schemeClr val="tx1"/>
                    </a:solidFill>
                    <a:latin typeface="Arial" pitchFamily="8" charset="0"/>
                    <a:ea typeface="Cordia New" pitchFamily="8" charset="0"/>
                    <a:cs typeface="Cordia New" pitchFamily="8" charset="0"/>
                  </a:rPr>
                  <a:t>2</a:t>
                </a:r>
                <a:endParaRPr lang="th-TH" sz="2000" baseline="-25000">
                  <a:solidFill>
                    <a:schemeClr val="tx1"/>
                  </a:solidFill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  <p:sp>
            <p:nvSpPr>
              <p:cNvPr id="61500" name="Oval 43"/>
              <p:cNvSpPr>
                <a:spLocks noChangeArrowheads="1"/>
              </p:cNvSpPr>
              <p:nvPr/>
            </p:nvSpPr>
            <p:spPr bwMode="auto">
              <a:xfrm>
                <a:off x="1614" y="1559"/>
                <a:ext cx="316" cy="333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2000"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</p:grpSp>
        <p:sp>
          <p:nvSpPr>
            <p:cNvPr id="61498" name="Text Box 51"/>
            <p:cNvSpPr txBox="1">
              <a:spLocks noChangeArrowheads="1"/>
            </p:cNvSpPr>
            <p:nvPr/>
          </p:nvSpPr>
          <p:spPr bwMode="auto">
            <a:xfrm>
              <a:off x="1840" y="893"/>
              <a:ext cx="1117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  is a good</a:t>
              </a:r>
            </a:p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 is a bad</a:t>
              </a:r>
            </a:p>
          </p:txBody>
        </p:sp>
      </p:grpSp>
      <p:grpSp>
        <p:nvGrpSpPr>
          <p:cNvPr id="11" name="Group 91"/>
          <p:cNvGrpSpPr>
            <a:grpSpLocks/>
          </p:cNvGrpSpPr>
          <p:nvPr/>
        </p:nvGrpSpPr>
        <p:grpSpPr bwMode="auto">
          <a:xfrm>
            <a:off x="5067300" y="1431925"/>
            <a:ext cx="1858963" cy="1436688"/>
            <a:chOff x="3192" y="902"/>
            <a:chExt cx="1171" cy="905"/>
          </a:xfrm>
        </p:grpSpPr>
        <p:sp>
          <p:nvSpPr>
            <p:cNvPr id="61489" name="Line 16"/>
            <p:cNvSpPr>
              <a:spLocks noChangeShapeType="1"/>
            </p:cNvSpPr>
            <p:nvPr/>
          </p:nvSpPr>
          <p:spPr bwMode="auto">
            <a:xfrm>
              <a:off x="4300" y="1261"/>
              <a:ext cx="0" cy="2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90" name="Line 17"/>
            <p:cNvSpPr>
              <a:spLocks noChangeShapeType="1"/>
            </p:cNvSpPr>
            <p:nvPr/>
          </p:nvSpPr>
          <p:spPr bwMode="auto">
            <a:xfrm flipH="1">
              <a:off x="4090" y="1261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61491" name="Group 56"/>
            <p:cNvGrpSpPr>
              <a:grpSpLocks/>
            </p:cNvGrpSpPr>
            <p:nvPr/>
          </p:nvGrpSpPr>
          <p:grpSpPr bwMode="auto">
            <a:xfrm>
              <a:off x="3719" y="1363"/>
              <a:ext cx="320" cy="444"/>
              <a:chOff x="3719" y="1363"/>
              <a:chExt cx="320" cy="444"/>
            </a:xfrm>
          </p:grpSpPr>
          <p:sp>
            <p:nvSpPr>
              <p:cNvPr id="61493" name="Text Box 48"/>
              <p:cNvSpPr txBox="1">
                <a:spLocks noChangeArrowheads="1"/>
              </p:cNvSpPr>
              <p:nvPr/>
            </p:nvSpPr>
            <p:spPr bwMode="auto">
              <a:xfrm>
                <a:off x="3778" y="1363"/>
                <a:ext cx="261" cy="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000">
                    <a:solidFill>
                      <a:schemeClr val="tx1"/>
                    </a:solidFill>
                    <a:latin typeface="Arial" pitchFamily="8" charset="0"/>
                    <a:ea typeface="Cordia New" pitchFamily="8" charset="0"/>
                    <a:cs typeface="Cordia New" pitchFamily="8" charset="0"/>
                  </a:rPr>
                  <a:t>4</a:t>
                </a:r>
                <a:endParaRPr lang="th-TH" sz="2000" baseline="-25000">
                  <a:solidFill>
                    <a:schemeClr val="tx1"/>
                  </a:solidFill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  <p:sp>
            <p:nvSpPr>
              <p:cNvPr id="61494" name="Oval 49"/>
              <p:cNvSpPr>
                <a:spLocks noChangeArrowheads="1"/>
              </p:cNvSpPr>
              <p:nvPr/>
            </p:nvSpPr>
            <p:spPr bwMode="auto">
              <a:xfrm>
                <a:off x="3719" y="1430"/>
                <a:ext cx="316" cy="333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2000"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</p:grpSp>
        <p:sp>
          <p:nvSpPr>
            <p:cNvPr id="61492" name="Text Box 52"/>
            <p:cNvSpPr txBox="1">
              <a:spLocks noChangeArrowheads="1"/>
            </p:cNvSpPr>
            <p:nvPr/>
          </p:nvSpPr>
          <p:spPr bwMode="auto">
            <a:xfrm>
              <a:off x="3192" y="902"/>
              <a:ext cx="1171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 and Y are bads</a:t>
              </a:r>
            </a:p>
          </p:txBody>
        </p:sp>
      </p:grpSp>
      <p:grpSp>
        <p:nvGrpSpPr>
          <p:cNvPr id="13" name="Group 90"/>
          <p:cNvGrpSpPr>
            <a:grpSpLocks/>
          </p:cNvGrpSpPr>
          <p:nvPr/>
        </p:nvGrpSpPr>
        <p:grpSpPr bwMode="auto">
          <a:xfrm>
            <a:off x="5037138" y="4294188"/>
            <a:ext cx="1819275" cy="1382712"/>
            <a:chOff x="3173" y="2705"/>
            <a:chExt cx="1146" cy="871"/>
          </a:xfrm>
        </p:grpSpPr>
        <p:sp>
          <p:nvSpPr>
            <p:cNvPr id="61483" name="Line 18"/>
            <p:cNvSpPr>
              <a:spLocks noChangeShapeType="1"/>
            </p:cNvSpPr>
            <p:nvPr/>
          </p:nvSpPr>
          <p:spPr bwMode="auto">
            <a:xfrm flipV="1">
              <a:off x="4319" y="3334"/>
              <a:ext cx="0" cy="2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84" name="Line 19"/>
            <p:cNvSpPr>
              <a:spLocks noChangeShapeType="1"/>
            </p:cNvSpPr>
            <p:nvPr/>
          </p:nvSpPr>
          <p:spPr bwMode="auto">
            <a:xfrm flipH="1">
              <a:off x="4108" y="3556"/>
              <a:ext cx="21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61485" name="Group 59"/>
            <p:cNvGrpSpPr>
              <a:grpSpLocks/>
            </p:cNvGrpSpPr>
            <p:nvPr/>
          </p:nvGrpSpPr>
          <p:grpSpPr bwMode="auto">
            <a:xfrm>
              <a:off x="3815" y="2705"/>
              <a:ext cx="316" cy="444"/>
              <a:chOff x="3815" y="2705"/>
              <a:chExt cx="316" cy="444"/>
            </a:xfrm>
          </p:grpSpPr>
          <p:sp>
            <p:nvSpPr>
              <p:cNvPr id="61487" name="Text Box 45"/>
              <p:cNvSpPr txBox="1">
                <a:spLocks noChangeArrowheads="1"/>
              </p:cNvSpPr>
              <p:nvPr/>
            </p:nvSpPr>
            <p:spPr bwMode="auto">
              <a:xfrm>
                <a:off x="3865" y="2705"/>
                <a:ext cx="235" cy="4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000">
                    <a:solidFill>
                      <a:schemeClr val="tx1"/>
                    </a:solidFill>
                    <a:latin typeface="Arial" pitchFamily="8" charset="0"/>
                    <a:ea typeface="Cordia New" pitchFamily="8" charset="0"/>
                    <a:cs typeface="Cordia New" pitchFamily="8" charset="0"/>
                  </a:rPr>
                  <a:t>3</a:t>
                </a:r>
                <a:endParaRPr lang="th-TH" sz="2000" baseline="-25000">
                  <a:solidFill>
                    <a:schemeClr val="tx1"/>
                  </a:solidFill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  <p:sp>
            <p:nvSpPr>
              <p:cNvPr id="61488" name="Oval 46"/>
              <p:cNvSpPr>
                <a:spLocks noChangeArrowheads="1"/>
              </p:cNvSpPr>
              <p:nvPr/>
            </p:nvSpPr>
            <p:spPr bwMode="auto">
              <a:xfrm>
                <a:off x="3815" y="2763"/>
                <a:ext cx="316" cy="333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2000"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</p:grpSp>
        <p:sp>
          <p:nvSpPr>
            <p:cNvPr id="61486" name="Text Box 53"/>
            <p:cNvSpPr txBox="1">
              <a:spLocks noChangeArrowheads="1"/>
            </p:cNvSpPr>
            <p:nvPr/>
          </p:nvSpPr>
          <p:spPr bwMode="auto">
            <a:xfrm>
              <a:off x="3173" y="3159"/>
              <a:ext cx="1126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 is a bad</a:t>
              </a:r>
            </a:p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  is a good</a:t>
              </a:r>
            </a:p>
          </p:txBody>
        </p:sp>
      </p:grpSp>
      <p:grpSp>
        <p:nvGrpSpPr>
          <p:cNvPr id="15" name="Group 66"/>
          <p:cNvGrpSpPr>
            <a:grpSpLocks/>
          </p:cNvGrpSpPr>
          <p:nvPr/>
        </p:nvGrpSpPr>
        <p:grpSpPr bwMode="auto">
          <a:xfrm>
            <a:off x="2525713" y="4344988"/>
            <a:ext cx="2092325" cy="1395412"/>
            <a:chOff x="1591" y="2737"/>
            <a:chExt cx="1318" cy="879"/>
          </a:xfrm>
        </p:grpSpPr>
        <p:sp>
          <p:nvSpPr>
            <p:cNvPr id="61477" name="Line 14"/>
            <p:cNvSpPr>
              <a:spLocks noChangeShapeType="1"/>
            </p:cNvSpPr>
            <p:nvPr/>
          </p:nvSpPr>
          <p:spPr bwMode="auto">
            <a:xfrm flipV="1">
              <a:off x="1636" y="3330"/>
              <a:ext cx="0" cy="2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78" name="Line 15"/>
            <p:cNvSpPr>
              <a:spLocks noChangeShapeType="1"/>
            </p:cNvSpPr>
            <p:nvPr/>
          </p:nvSpPr>
          <p:spPr bwMode="auto">
            <a:xfrm>
              <a:off x="1627" y="3552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61479" name="Group 58"/>
            <p:cNvGrpSpPr>
              <a:grpSpLocks/>
            </p:cNvGrpSpPr>
            <p:nvPr/>
          </p:nvGrpSpPr>
          <p:grpSpPr bwMode="auto">
            <a:xfrm>
              <a:off x="1591" y="2737"/>
              <a:ext cx="316" cy="445"/>
              <a:chOff x="1591" y="2737"/>
              <a:chExt cx="316" cy="445"/>
            </a:xfrm>
          </p:grpSpPr>
          <p:sp>
            <p:nvSpPr>
              <p:cNvPr id="61481" name="Text Box 33"/>
              <p:cNvSpPr txBox="1">
                <a:spLocks noChangeArrowheads="1"/>
              </p:cNvSpPr>
              <p:nvPr/>
            </p:nvSpPr>
            <p:spPr bwMode="auto">
              <a:xfrm>
                <a:off x="1641" y="2737"/>
                <a:ext cx="253" cy="4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000">
                    <a:solidFill>
                      <a:schemeClr val="tx1"/>
                    </a:solidFill>
                    <a:latin typeface="Arial" pitchFamily="8" charset="0"/>
                    <a:ea typeface="Cordia New" pitchFamily="8" charset="0"/>
                    <a:cs typeface="Cordia New" pitchFamily="8" charset="0"/>
                  </a:rPr>
                  <a:t>1</a:t>
                </a:r>
                <a:endParaRPr lang="th-TH" sz="2000" baseline="-25000">
                  <a:solidFill>
                    <a:schemeClr val="tx1"/>
                  </a:solidFill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  <p:sp>
            <p:nvSpPr>
              <p:cNvPr id="61482" name="Oval 34"/>
              <p:cNvSpPr>
                <a:spLocks noChangeArrowheads="1"/>
              </p:cNvSpPr>
              <p:nvPr/>
            </p:nvSpPr>
            <p:spPr bwMode="auto">
              <a:xfrm>
                <a:off x="1591" y="2786"/>
                <a:ext cx="316" cy="334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2000">
                  <a:latin typeface="Arial" pitchFamily="8" charset="0"/>
                  <a:ea typeface="Angsana New" pitchFamily="8" charset="0"/>
                  <a:cs typeface="Angsana New" pitchFamily="8" charset="0"/>
                </a:endParaRPr>
              </a:p>
            </p:txBody>
          </p:sp>
        </p:grpSp>
        <p:sp>
          <p:nvSpPr>
            <p:cNvPr id="61480" name="Text Box 54"/>
            <p:cNvSpPr txBox="1">
              <a:spLocks noChangeArrowheads="1"/>
            </p:cNvSpPr>
            <p:nvPr/>
          </p:nvSpPr>
          <p:spPr bwMode="auto">
            <a:xfrm>
              <a:off x="1771" y="3172"/>
              <a:ext cx="1138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  is a good</a:t>
              </a:r>
            </a:p>
            <a:p>
              <a:pPr>
                <a:lnSpc>
                  <a:spcPct val="75000"/>
                </a:lnSpc>
              </a:pPr>
              <a:r>
                <a:rPr lang="th-TH" sz="2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  is a good</a:t>
              </a:r>
            </a:p>
          </p:txBody>
        </p:sp>
      </p:grpSp>
      <p:grpSp>
        <p:nvGrpSpPr>
          <p:cNvPr id="17" name="Group 83"/>
          <p:cNvGrpSpPr>
            <a:grpSpLocks/>
          </p:cNvGrpSpPr>
          <p:nvPr/>
        </p:nvGrpSpPr>
        <p:grpSpPr bwMode="auto">
          <a:xfrm>
            <a:off x="2830513" y="2286000"/>
            <a:ext cx="1676400" cy="1243013"/>
            <a:chOff x="1783" y="1440"/>
            <a:chExt cx="1056" cy="783"/>
          </a:xfrm>
        </p:grpSpPr>
        <p:sp>
          <p:nvSpPr>
            <p:cNvPr id="61474" name="Arc 69"/>
            <p:cNvSpPr>
              <a:spLocks/>
            </p:cNvSpPr>
            <p:nvPr/>
          </p:nvSpPr>
          <p:spPr bwMode="auto">
            <a:xfrm rot="5400000" flipH="1" flipV="1">
              <a:off x="1928" y="1295"/>
              <a:ext cx="766" cy="1056"/>
            </a:xfrm>
            <a:custGeom>
              <a:avLst/>
              <a:gdLst>
                <a:gd name="T0" fmla="*/ 0 w 21600"/>
                <a:gd name="T1" fmla="*/ 0 h 23820"/>
                <a:gd name="T2" fmla="*/ 0 w 21600"/>
                <a:gd name="T3" fmla="*/ 0 h 23820"/>
                <a:gd name="T4" fmla="*/ 0 w 21600"/>
                <a:gd name="T5" fmla="*/ 0 h 2382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820"/>
                <a:gd name="T11" fmla="*/ 21600 w 21600"/>
                <a:gd name="T12" fmla="*/ 23820 h 238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820" fill="none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341"/>
                    <a:pt x="21561" y="23082"/>
                    <a:pt x="21485" y="23819"/>
                  </a:cubicBezTo>
                </a:path>
                <a:path w="21600" h="23820" stroke="0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341"/>
                    <a:pt x="21561" y="23082"/>
                    <a:pt x="21485" y="2381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75" name="Arc 71"/>
            <p:cNvSpPr>
              <a:spLocks/>
            </p:cNvSpPr>
            <p:nvPr/>
          </p:nvSpPr>
          <p:spPr bwMode="auto">
            <a:xfrm rot="5400000" flipH="1" flipV="1">
              <a:off x="2197" y="1600"/>
              <a:ext cx="550" cy="6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76" name="Arc 72"/>
            <p:cNvSpPr>
              <a:spLocks/>
            </p:cNvSpPr>
            <p:nvPr/>
          </p:nvSpPr>
          <p:spPr bwMode="auto">
            <a:xfrm rot="5400000" flipH="1" flipV="1">
              <a:off x="2469" y="1866"/>
              <a:ext cx="333" cy="38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</p:grpSp>
      <p:grpSp>
        <p:nvGrpSpPr>
          <p:cNvPr id="18" name="Group 80"/>
          <p:cNvGrpSpPr>
            <a:grpSpLocks/>
          </p:cNvGrpSpPr>
          <p:nvPr/>
        </p:nvGrpSpPr>
        <p:grpSpPr bwMode="auto">
          <a:xfrm>
            <a:off x="2830513" y="3506788"/>
            <a:ext cx="1693862" cy="1520825"/>
            <a:chOff x="1783" y="2209"/>
            <a:chExt cx="1067" cy="958"/>
          </a:xfrm>
        </p:grpSpPr>
        <p:sp>
          <p:nvSpPr>
            <p:cNvPr id="61471" name="Arc 67"/>
            <p:cNvSpPr>
              <a:spLocks/>
            </p:cNvSpPr>
            <p:nvPr/>
          </p:nvSpPr>
          <p:spPr bwMode="auto">
            <a:xfrm flipH="1" flipV="1">
              <a:off x="1783" y="2209"/>
              <a:ext cx="1067" cy="9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72" name="Arc 70"/>
            <p:cNvSpPr>
              <a:spLocks/>
            </p:cNvSpPr>
            <p:nvPr/>
          </p:nvSpPr>
          <p:spPr bwMode="auto">
            <a:xfrm flipH="1" flipV="1">
              <a:off x="2125" y="2229"/>
              <a:ext cx="692" cy="6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73" name="Arc 73"/>
            <p:cNvSpPr>
              <a:spLocks/>
            </p:cNvSpPr>
            <p:nvPr/>
          </p:nvSpPr>
          <p:spPr bwMode="auto">
            <a:xfrm flipH="1" flipV="1">
              <a:off x="2450" y="2221"/>
              <a:ext cx="391" cy="36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</p:grpSp>
      <p:grpSp>
        <p:nvGrpSpPr>
          <p:cNvPr id="19" name="Group 86"/>
          <p:cNvGrpSpPr>
            <a:grpSpLocks/>
          </p:cNvGrpSpPr>
          <p:nvPr/>
        </p:nvGrpSpPr>
        <p:grpSpPr bwMode="auto">
          <a:xfrm>
            <a:off x="4492625" y="2286000"/>
            <a:ext cx="1690688" cy="1243013"/>
            <a:chOff x="2830" y="1440"/>
            <a:chExt cx="1065" cy="783"/>
          </a:xfrm>
        </p:grpSpPr>
        <p:sp>
          <p:nvSpPr>
            <p:cNvPr id="61468" name="Arc 75"/>
            <p:cNvSpPr>
              <a:spLocks/>
            </p:cNvSpPr>
            <p:nvPr/>
          </p:nvSpPr>
          <p:spPr bwMode="auto">
            <a:xfrm rot="16200000" flipV="1">
              <a:off x="2984" y="1295"/>
              <a:ext cx="766" cy="1056"/>
            </a:xfrm>
            <a:custGeom>
              <a:avLst/>
              <a:gdLst>
                <a:gd name="T0" fmla="*/ 0 w 21600"/>
                <a:gd name="T1" fmla="*/ 0 h 23820"/>
                <a:gd name="T2" fmla="*/ 0 w 21600"/>
                <a:gd name="T3" fmla="*/ 0 h 23820"/>
                <a:gd name="T4" fmla="*/ 0 w 21600"/>
                <a:gd name="T5" fmla="*/ 0 h 2382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820"/>
                <a:gd name="T11" fmla="*/ 21600 w 21600"/>
                <a:gd name="T12" fmla="*/ 23820 h 238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820" fill="none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341"/>
                    <a:pt x="21561" y="23082"/>
                    <a:pt x="21485" y="23819"/>
                  </a:cubicBezTo>
                </a:path>
                <a:path w="21600" h="23820" stroke="0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341"/>
                    <a:pt x="21561" y="23082"/>
                    <a:pt x="21485" y="2381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69" name="Arc 77"/>
            <p:cNvSpPr>
              <a:spLocks/>
            </p:cNvSpPr>
            <p:nvPr/>
          </p:nvSpPr>
          <p:spPr bwMode="auto">
            <a:xfrm rot="16200000" flipV="1">
              <a:off x="2901" y="1600"/>
              <a:ext cx="550" cy="6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70" name="Arc 78"/>
            <p:cNvSpPr>
              <a:spLocks/>
            </p:cNvSpPr>
            <p:nvPr/>
          </p:nvSpPr>
          <p:spPr bwMode="auto">
            <a:xfrm rot="16200000" flipV="1">
              <a:off x="2869" y="1866"/>
              <a:ext cx="333" cy="38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</p:grpSp>
      <p:grpSp>
        <p:nvGrpSpPr>
          <p:cNvPr id="20" name="Group 81"/>
          <p:cNvGrpSpPr>
            <a:grpSpLocks/>
          </p:cNvGrpSpPr>
          <p:nvPr/>
        </p:nvGrpSpPr>
        <p:grpSpPr bwMode="auto">
          <a:xfrm>
            <a:off x="4491038" y="3506788"/>
            <a:ext cx="1709737" cy="1520825"/>
            <a:chOff x="2829" y="2209"/>
            <a:chExt cx="1077" cy="958"/>
          </a:xfrm>
        </p:grpSpPr>
        <p:sp>
          <p:nvSpPr>
            <p:cNvPr id="61465" name="Arc 74"/>
            <p:cNvSpPr>
              <a:spLocks/>
            </p:cNvSpPr>
            <p:nvPr/>
          </p:nvSpPr>
          <p:spPr bwMode="auto">
            <a:xfrm flipV="1">
              <a:off x="2839" y="2209"/>
              <a:ext cx="1067" cy="9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66" name="Arc 76"/>
            <p:cNvSpPr>
              <a:spLocks/>
            </p:cNvSpPr>
            <p:nvPr/>
          </p:nvSpPr>
          <p:spPr bwMode="auto">
            <a:xfrm flipV="1">
              <a:off x="2829" y="2229"/>
              <a:ext cx="692" cy="65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61467" name="Arc 79"/>
            <p:cNvSpPr>
              <a:spLocks/>
            </p:cNvSpPr>
            <p:nvPr/>
          </p:nvSpPr>
          <p:spPr bwMode="auto">
            <a:xfrm flipV="1">
              <a:off x="2850" y="2221"/>
              <a:ext cx="391" cy="36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>
                <a:latin typeface="Arial" pitchFamily="8" charset="0"/>
                <a:ea typeface="Angsana New" pitchFamily="8" charset="0"/>
                <a:cs typeface="Angsana New" pitchFamily="8" charset="0"/>
              </a:endParaRPr>
            </a:p>
          </p:txBody>
        </p:sp>
      </p:grpSp>
      <p:pic>
        <p:nvPicPr>
          <p:cNvPr id="61464" name="Picture 7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5800" y="1177925"/>
            <a:ext cx="2108200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Utility</a:t>
            </a:r>
          </a:p>
        </p:txBody>
      </p:sp>
      <p:sp>
        <p:nvSpPr>
          <p:cNvPr id="409607" name="Rectangle 7"/>
          <p:cNvSpPr>
            <a:spLocks noGrp="1" noChangeArrowheads="1"/>
          </p:cNvSpPr>
          <p:nvPr>
            <p:ph idx="1"/>
          </p:nvPr>
        </p:nvSpPr>
        <p:spPr>
          <a:xfrm>
            <a:off x="896938" y="884238"/>
            <a:ext cx="8247062" cy="4630737"/>
          </a:xfrm>
        </p:spPr>
        <p:txBody>
          <a:bodyPr/>
          <a:lstStyle/>
          <a:p>
            <a:pPr eaLnBrk="1" hangingPunct="1">
              <a:lnSpc>
                <a:spcPts val="4663"/>
              </a:lnSpc>
            </a:pPr>
            <a:r>
              <a:rPr lang="en-US" sz="2400" i="1">
                <a:solidFill>
                  <a:srgbClr val="008000"/>
                </a:solidFill>
                <a:latin typeface="Arial" pitchFamily="8" charset="0"/>
                <a:ea typeface="Arial" pitchFamily="8" charset="0"/>
                <a:cs typeface="Arial" pitchFamily="8" charset="0"/>
              </a:rPr>
              <a:t>Utility function</a:t>
            </a:r>
          </a:p>
          <a:p>
            <a:pPr lvl="1" eaLnBrk="1" hangingPunct="1">
              <a:lnSpc>
                <a:spcPts val="4663"/>
              </a:lnSpc>
            </a:pPr>
            <a:r>
              <a:rPr lang="en-US" sz="2400">
                <a:latin typeface="Arial" pitchFamily="8" charset="0"/>
                <a:ea typeface="Arial" pitchFamily="8" charset="0"/>
                <a:cs typeface="Arial" pitchFamily="8" charset="0"/>
              </a:rPr>
              <a:t>Formula that assigns a level of utility to individual market baskets</a:t>
            </a:r>
          </a:p>
          <a:p>
            <a:pPr lvl="1" eaLnBrk="1" hangingPunct="1">
              <a:lnSpc>
                <a:spcPts val="4663"/>
              </a:lnSpc>
            </a:pPr>
            <a:r>
              <a:rPr lang="en-US" sz="2400">
                <a:latin typeface="Arial" pitchFamily="8" charset="0"/>
                <a:ea typeface="Arial" pitchFamily="8" charset="0"/>
                <a:cs typeface="Arial" pitchFamily="8" charset="0"/>
              </a:rPr>
              <a:t>If the utility function is </a:t>
            </a:r>
          </a:p>
          <a:p>
            <a:pPr algn="ctr" eaLnBrk="1" hangingPunct="1">
              <a:lnSpc>
                <a:spcPts val="4663"/>
              </a:lnSpc>
              <a:buFont typeface="Wingdings" pitchFamily="8" charset="2"/>
              <a:buNone/>
            </a:pPr>
            <a:r>
              <a:rPr lang="en-US" sz="2400" i="1">
                <a:latin typeface="Arial" pitchFamily="8" charset="0"/>
                <a:ea typeface="Arial" pitchFamily="8" charset="0"/>
                <a:cs typeface="Arial" pitchFamily="8" charset="0"/>
              </a:rPr>
              <a:t>U(F,C) = F + 2C</a:t>
            </a:r>
          </a:p>
          <a:p>
            <a:pPr lvl="2" eaLnBrk="1" hangingPunct="1">
              <a:lnSpc>
                <a:spcPts val="4663"/>
              </a:lnSpc>
              <a:buFont typeface="Wingdings" pitchFamily="8" charset="2"/>
              <a:buNone/>
            </a:pPr>
            <a:r>
              <a:rPr lang="en-US" sz="2400">
                <a:latin typeface="Arial" pitchFamily="8" charset="0"/>
                <a:ea typeface="Arial" pitchFamily="8" charset="0"/>
                <a:cs typeface="Arial" pitchFamily="8" charset="0"/>
              </a:rPr>
              <a:t>A market basket with 8 units of food and 3 units of clothing gives a utility of </a:t>
            </a:r>
          </a:p>
          <a:p>
            <a:pPr algn="ctr" eaLnBrk="1" hangingPunct="1">
              <a:lnSpc>
                <a:spcPts val="4663"/>
              </a:lnSpc>
              <a:buFont typeface="Wingdings" pitchFamily="8" charset="2"/>
              <a:buNone/>
            </a:pPr>
            <a:r>
              <a:rPr lang="en-US" sz="2400">
                <a:latin typeface="Arial" pitchFamily="8" charset="0"/>
                <a:ea typeface="Arial" pitchFamily="8" charset="0"/>
                <a:cs typeface="Arial" pitchFamily="8" charset="0"/>
              </a:rPr>
              <a:t>14 = 8 + 2(3)</a:t>
            </a:r>
          </a:p>
          <a:p>
            <a:pPr algn="ctr" eaLnBrk="1" hangingPunct="1">
              <a:lnSpc>
                <a:spcPts val="4663"/>
              </a:lnSpc>
              <a:buFont typeface="Wingdings" pitchFamily="8" charset="2"/>
              <a:buNone/>
            </a:pPr>
            <a:r>
              <a:rPr lang="en-US" sz="2400">
                <a:latin typeface="Arial" pitchFamily="8" charset="0"/>
                <a:ea typeface="Arial" pitchFamily="8" charset="0"/>
                <a:cs typeface="Arial" pitchFamily="8" charset="0"/>
              </a:rPr>
              <a:t>F and C are perfect substitutes</a:t>
            </a:r>
          </a:p>
        </p:txBody>
      </p:sp>
      <p:sp>
        <p:nvSpPr>
          <p:cNvPr id="6554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61A064C-79D9-B54E-BBF7-E68A5A9451EF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20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7" grpId="0" build="p" bldLvl="2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Utility - Example: Cobb-Douglas</a:t>
            </a:r>
          </a:p>
        </p:txBody>
      </p:sp>
      <p:sp>
        <p:nvSpPr>
          <p:cNvPr id="6758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945B4EC-CB12-B94D-ABE9-39F475A07AB0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21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73"/>
          <p:cNvGrpSpPr>
            <a:grpSpLocks/>
          </p:cNvGrpSpPr>
          <p:nvPr/>
        </p:nvGrpSpPr>
        <p:grpSpPr bwMode="auto">
          <a:xfrm>
            <a:off x="966788" y="1758950"/>
            <a:ext cx="6296025" cy="4546600"/>
            <a:chOff x="609" y="1108"/>
            <a:chExt cx="3966" cy="2864"/>
          </a:xfrm>
        </p:grpSpPr>
        <p:sp>
          <p:nvSpPr>
            <p:cNvPr id="67612" name="Line 8"/>
            <p:cNvSpPr>
              <a:spLocks noChangeShapeType="1"/>
            </p:cNvSpPr>
            <p:nvPr/>
          </p:nvSpPr>
          <p:spPr bwMode="auto">
            <a:xfrm>
              <a:off x="1392" y="1108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613" name="Line 9"/>
            <p:cNvSpPr>
              <a:spLocks noChangeShapeType="1"/>
            </p:cNvSpPr>
            <p:nvPr/>
          </p:nvSpPr>
          <p:spPr bwMode="auto">
            <a:xfrm>
              <a:off x="1401" y="374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614" name="Rectangle 10"/>
            <p:cNvSpPr>
              <a:spLocks noChangeArrowheads="1"/>
            </p:cNvSpPr>
            <p:nvPr/>
          </p:nvSpPr>
          <p:spPr bwMode="auto">
            <a:xfrm>
              <a:off x="4112" y="3584"/>
              <a:ext cx="4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  <a:endParaRPr lang="en-US" sz="16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  <p:sp>
          <p:nvSpPr>
            <p:cNvPr id="67615" name="Rectangle 11"/>
            <p:cNvSpPr>
              <a:spLocks noChangeArrowheads="1"/>
            </p:cNvSpPr>
            <p:nvPr/>
          </p:nvSpPr>
          <p:spPr bwMode="auto">
            <a:xfrm>
              <a:off x="2663" y="3743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10</a:t>
              </a:r>
            </a:p>
          </p:txBody>
        </p:sp>
        <p:sp>
          <p:nvSpPr>
            <p:cNvPr id="67616" name="Rectangle 12"/>
            <p:cNvSpPr>
              <a:spLocks noChangeArrowheads="1"/>
            </p:cNvSpPr>
            <p:nvPr/>
          </p:nvSpPr>
          <p:spPr bwMode="auto">
            <a:xfrm>
              <a:off x="3429" y="3743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15</a:t>
              </a:r>
            </a:p>
          </p:txBody>
        </p:sp>
        <p:sp>
          <p:nvSpPr>
            <p:cNvPr id="67617" name="Rectangle 14"/>
            <p:cNvSpPr>
              <a:spLocks noChangeArrowheads="1"/>
            </p:cNvSpPr>
            <p:nvPr/>
          </p:nvSpPr>
          <p:spPr bwMode="auto">
            <a:xfrm>
              <a:off x="1978" y="3743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5</a:t>
              </a:r>
            </a:p>
          </p:txBody>
        </p:sp>
        <p:sp>
          <p:nvSpPr>
            <p:cNvPr id="67618" name="Rectangle 15"/>
            <p:cNvSpPr>
              <a:spLocks noChangeArrowheads="1"/>
            </p:cNvSpPr>
            <p:nvPr/>
          </p:nvSpPr>
          <p:spPr bwMode="auto">
            <a:xfrm>
              <a:off x="1190" y="2964"/>
              <a:ext cx="20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5</a:t>
              </a:r>
            </a:p>
          </p:txBody>
        </p:sp>
        <p:sp>
          <p:nvSpPr>
            <p:cNvPr id="67619" name="Rectangle 16"/>
            <p:cNvSpPr>
              <a:spLocks noChangeArrowheads="1"/>
            </p:cNvSpPr>
            <p:nvPr/>
          </p:nvSpPr>
          <p:spPr bwMode="auto">
            <a:xfrm>
              <a:off x="1101" y="2281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10</a:t>
              </a:r>
            </a:p>
          </p:txBody>
        </p:sp>
        <p:sp>
          <p:nvSpPr>
            <p:cNvPr id="67620" name="Rectangle 17"/>
            <p:cNvSpPr>
              <a:spLocks noChangeArrowheads="1"/>
            </p:cNvSpPr>
            <p:nvPr/>
          </p:nvSpPr>
          <p:spPr bwMode="auto">
            <a:xfrm>
              <a:off x="1101" y="1599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15</a:t>
              </a:r>
            </a:p>
          </p:txBody>
        </p:sp>
        <p:sp>
          <p:nvSpPr>
            <p:cNvPr id="67621" name="Rectangle 18"/>
            <p:cNvSpPr>
              <a:spLocks noChangeArrowheads="1"/>
            </p:cNvSpPr>
            <p:nvPr/>
          </p:nvSpPr>
          <p:spPr bwMode="auto">
            <a:xfrm>
              <a:off x="1293" y="3743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  <p:sp>
          <p:nvSpPr>
            <p:cNvPr id="67622" name="Rectangle 41"/>
            <p:cNvSpPr>
              <a:spLocks noChangeArrowheads="1"/>
            </p:cNvSpPr>
            <p:nvPr/>
          </p:nvSpPr>
          <p:spPr bwMode="auto">
            <a:xfrm>
              <a:off x="609" y="1112"/>
              <a:ext cx="699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Clothing</a:t>
              </a:r>
              <a:endParaRPr lang="en-US" sz="16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grpSp>
        <p:nvGrpSpPr>
          <p:cNvPr id="3" name="Group 62"/>
          <p:cNvGrpSpPr>
            <a:grpSpLocks/>
          </p:cNvGrpSpPr>
          <p:nvPr/>
        </p:nvGrpSpPr>
        <p:grpSpPr bwMode="auto">
          <a:xfrm>
            <a:off x="2628900" y="2266950"/>
            <a:ext cx="4483100" cy="3489325"/>
            <a:chOff x="1680" y="1440"/>
            <a:chExt cx="2824" cy="2198"/>
          </a:xfrm>
        </p:grpSpPr>
        <p:sp>
          <p:nvSpPr>
            <p:cNvPr id="67610" name="Freeform 43"/>
            <p:cNvSpPr>
              <a:spLocks/>
            </p:cNvSpPr>
            <p:nvPr/>
          </p:nvSpPr>
          <p:spPr bwMode="auto">
            <a:xfrm>
              <a:off x="1680" y="1440"/>
              <a:ext cx="2208" cy="2076"/>
            </a:xfrm>
            <a:custGeom>
              <a:avLst/>
              <a:gdLst>
                <a:gd name="T0" fmla="*/ 0 w 2208"/>
                <a:gd name="T1" fmla="*/ 0 h 2076"/>
                <a:gd name="T2" fmla="*/ 396 w 2208"/>
                <a:gd name="T3" fmla="*/ 1632 h 2076"/>
                <a:gd name="T4" fmla="*/ 2208 w 2208"/>
                <a:gd name="T5" fmla="*/ 2076 h 2076"/>
                <a:gd name="T6" fmla="*/ 0 60000 65536"/>
                <a:gd name="T7" fmla="*/ 0 60000 65536"/>
                <a:gd name="T8" fmla="*/ 0 60000 65536"/>
                <a:gd name="T9" fmla="*/ 0 w 2208"/>
                <a:gd name="T10" fmla="*/ 0 h 2076"/>
                <a:gd name="T11" fmla="*/ 2208 w 2208"/>
                <a:gd name="T12" fmla="*/ 2076 h 20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08" h="2076">
                  <a:moveTo>
                    <a:pt x="0" y="0"/>
                  </a:moveTo>
                  <a:cubicBezTo>
                    <a:pt x="14" y="643"/>
                    <a:pt x="28" y="1286"/>
                    <a:pt x="396" y="1632"/>
                  </a:cubicBezTo>
                  <a:cubicBezTo>
                    <a:pt x="764" y="1978"/>
                    <a:pt x="1486" y="2027"/>
                    <a:pt x="2208" y="2076"/>
                  </a:cubicBezTo>
                </a:path>
              </a:pathLst>
            </a:custGeom>
            <a:noFill/>
            <a:ln w="5715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611" name="Text Box 46"/>
            <p:cNvSpPr txBox="1">
              <a:spLocks noChangeArrowheads="1"/>
            </p:cNvSpPr>
            <p:nvPr/>
          </p:nvSpPr>
          <p:spPr bwMode="auto">
            <a:xfrm>
              <a:off x="3914" y="3407"/>
              <a:ext cx="59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1800" i="1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 = </a:t>
              </a:r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25</a:t>
              </a:r>
              <a:endParaRPr lang="en-US" sz="1800" i="1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grpSp>
        <p:nvGrpSpPr>
          <p:cNvPr id="4" name="Group 63"/>
          <p:cNvGrpSpPr>
            <a:grpSpLocks/>
          </p:cNvGrpSpPr>
          <p:nvPr/>
        </p:nvGrpSpPr>
        <p:grpSpPr bwMode="auto">
          <a:xfrm>
            <a:off x="3116263" y="2190750"/>
            <a:ext cx="4216400" cy="3184525"/>
            <a:chOff x="1848" y="1428"/>
            <a:chExt cx="2656" cy="2006"/>
          </a:xfrm>
        </p:grpSpPr>
        <p:sp>
          <p:nvSpPr>
            <p:cNvPr id="67608" name="Freeform 44"/>
            <p:cNvSpPr>
              <a:spLocks/>
            </p:cNvSpPr>
            <p:nvPr/>
          </p:nvSpPr>
          <p:spPr bwMode="auto">
            <a:xfrm>
              <a:off x="1848" y="1428"/>
              <a:ext cx="2004" cy="1908"/>
            </a:xfrm>
            <a:custGeom>
              <a:avLst/>
              <a:gdLst>
                <a:gd name="T0" fmla="*/ 0 w 2004"/>
                <a:gd name="T1" fmla="*/ 0 h 1908"/>
                <a:gd name="T2" fmla="*/ 540 w 2004"/>
                <a:gd name="T3" fmla="*/ 1308 h 1908"/>
                <a:gd name="T4" fmla="*/ 2004 w 2004"/>
                <a:gd name="T5" fmla="*/ 1908 h 1908"/>
                <a:gd name="T6" fmla="*/ 0 60000 65536"/>
                <a:gd name="T7" fmla="*/ 0 60000 65536"/>
                <a:gd name="T8" fmla="*/ 0 60000 65536"/>
                <a:gd name="T9" fmla="*/ 0 w 2004"/>
                <a:gd name="T10" fmla="*/ 0 h 1908"/>
                <a:gd name="T11" fmla="*/ 2004 w 2004"/>
                <a:gd name="T12" fmla="*/ 1908 h 19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04" h="1908">
                  <a:moveTo>
                    <a:pt x="0" y="0"/>
                  </a:moveTo>
                  <a:cubicBezTo>
                    <a:pt x="103" y="495"/>
                    <a:pt x="206" y="990"/>
                    <a:pt x="540" y="1308"/>
                  </a:cubicBezTo>
                  <a:cubicBezTo>
                    <a:pt x="874" y="1626"/>
                    <a:pt x="1439" y="1767"/>
                    <a:pt x="2004" y="1908"/>
                  </a:cubicBezTo>
                </a:path>
              </a:pathLst>
            </a:custGeom>
            <a:noFill/>
            <a:ln w="57150">
              <a:solidFill>
                <a:srgbClr val="33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609" name="Text Box 47"/>
            <p:cNvSpPr txBox="1">
              <a:spLocks noChangeArrowheads="1"/>
            </p:cNvSpPr>
            <p:nvPr/>
          </p:nvSpPr>
          <p:spPr bwMode="auto">
            <a:xfrm>
              <a:off x="3914" y="3203"/>
              <a:ext cx="59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1800" i="1" baseline="-25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 = </a:t>
              </a:r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50</a:t>
              </a:r>
              <a:endParaRPr lang="en-US" sz="1800" i="1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3581400" y="2305050"/>
            <a:ext cx="4040188" cy="2441575"/>
            <a:chOff x="2256" y="1452"/>
            <a:chExt cx="2545" cy="1538"/>
          </a:xfrm>
        </p:grpSpPr>
        <p:sp>
          <p:nvSpPr>
            <p:cNvPr id="67606" name="Freeform 45"/>
            <p:cNvSpPr>
              <a:spLocks/>
            </p:cNvSpPr>
            <p:nvPr/>
          </p:nvSpPr>
          <p:spPr bwMode="auto">
            <a:xfrm>
              <a:off x="2256" y="1452"/>
              <a:ext cx="1740" cy="1452"/>
            </a:xfrm>
            <a:custGeom>
              <a:avLst/>
              <a:gdLst>
                <a:gd name="T0" fmla="*/ 0 w 1740"/>
                <a:gd name="T1" fmla="*/ 0 h 1452"/>
                <a:gd name="T2" fmla="*/ 720 w 1740"/>
                <a:gd name="T3" fmla="*/ 936 h 1452"/>
                <a:gd name="T4" fmla="*/ 1740 w 1740"/>
                <a:gd name="T5" fmla="*/ 1452 h 1452"/>
                <a:gd name="T6" fmla="*/ 0 60000 65536"/>
                <a:gd name="T7" fmla="*/ 0 60000 65536"/>
                <a:gd name="T8" fmla="*/ 0 60000 65536"/>
                <a:gd name="T9" fmla="*/ 0 w 1740"/>
                <a:gd name="T10" fmla="*/ 0 h 1452"/>
                <a:gd name="T11" fmla="*/ 1740 w 1740"/>
                <a:gd name="T12" fmla="*/ 1452 h 145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40" h="1452">
                  <a:moveTo>
                    <a:pt x="0" y="0"/>
                  </a:moveTo>
                  <a:cubicBezTo>
                    <a:pt x="215" y="347"/>
                    <a:pt x="430" y="694"/>
                    <a:pt x="720" y="936"/>
                  </a:cubicBezTo>
                  <a:cubicBezTo>
                    <a:pt x="1010" y="1178"/>
                    <a:pt x="1375" y="1315"/>
                    <a:pt x="1740" y="1452"/>
                  </a:cubicBezTo>
                </a:path>
              </a:pathLst>
            </a:custGeom>
            <a:noFill/>
            <a:ln w="57150">
              <a:solidFill>
                <a:srgbClr val="9999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607" name="Text Box 48"/>
            <p:cNvSpPr txBox="1">
              <a:spLocks noChangeArrowheads="1"/>
            </p:cNvSpPr>
            <p:nvPr/>
          </p:nvSpPr>
          <p:spPr bwMode="auto">
            <a:xfrm>
              <a:off x="4130" y="2759"/>
              <a:ext cx="671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1800" i="1" baseline="-25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 = </a:t>
              </a:r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100</a:t>
              </a:r>
              <a:endParaRPr lang="en-US" sz="1800" i="1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sp>
        <p:nvSpPr>
          <p:cNvPr id="413764" name="Text Box 68"/>
          <p:cNvSpPr txBox="1">
            <a:spLocks noChangeArrowheads="1"/>
          </p:cNvSpPr>
          <p:nvPr/>
        </p:nvSpPr>
        <p:spPr bwMode="auto">
          <a:xfrm>
            <a:off x="5230813" y="1811338"/>
            <a:ext cx="3608387" cy="132397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  Basket	U  =  FC</a:t>
            </a:r>
          </a:p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     C		25 = 2.5(10)</a:t>
            </a:r>
          </a:p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     A		25 = 5(5)</a:t>
            </a:r>
          </a:p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     B		25 = 10(2.5)</a:t>
            </a:r>
          </a:p>
        </p:txBody>
      </p:sp>
      <p:grpSp>
        <p:nvGrpSpPr>
          <p:cNvPr id="6" name="Group 78"/>
          <p:cNvGrpSpPr>
            <a:grpSpLocks/>
          </p:cNvGrpSpPr>
          <p:nvPr/>
        </p:nvGrpSpPr>
        <p:grpSpPr bwMode="auto">
          <a:xfrm>
            <a:off x="2190750" y="3465513"/>
            <a:ext cx="2454275" cy="2468562"/>
            <a:chOff x="1380" y="2183"/>
            <a:chExt cx="1546" cy="1555"/>
          </a:xfrm>
        </p:grpSpPr>
        <p:sp>
          <p:nvSpPr>
            <p:cNvPr id="67594" name="Line 76"/>
            <p:cNvSpPr>
              <a:spLocks noChangeShapeType="1"/>
            </p:cNvSpPr>
            <p:nvPr/>
          </p:nvSpPr>
          <p:spPr bwMode="auto">
            <a:xfrm rot="-5400000">
              <a:off x="1083" y="3093"/>
              <a:ext cx="129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595" name="Line 49"/>
            <p:cNvSpPr>
              <a:spLocks noChangeShapeType="1"/>
            </p:cNvSpPr>
            <p:nvPr/>
          </p:nvSpPr>
          <p:spPr bwMode="auto">
            <a:xfrm>
              <a:off x="1392" y="3060"/>
              <a:ext cx="6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596" name="Line 50"/>
            <p:cNvSpPr>
              <a:spLocks noChangeShapeType="1"/>
            </p:cNvSpPr>
            <p:nvPr/>
          </p:nvSpPr>
          <p:spPr bwMode="auto">
            <a:xfrm>
              <a:off x="1392" y="2412"/>
              <a:ext cx="3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597" name="Line 52"/>
            <p:cNvSpPr>
              <a:spLocks noChangeShapeType="1"/>
            </p:cNvSpPr>
            <p:nvPr/>
          </p:nvSpPr>
          <p:spPr bwMode="auto">
            <a:xfrm rot="-5400000">
              <a:off x="1740" y="3396"/>
              <a:ext cx="6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598" name="Line 53"/>
            <p:cNvSpPr>
              <a:spLocks noChangeShapeType="1"/>
            </p:cNvSpPr>
            <p:nvPr/>
          </p:nvSpPr>
          <p:spPr bwMode="auto">
            <a:xfrm rot="-5400000">
              <a:off x="2604" y="3552"/>
              <a:ext cx="3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599" name="Oval 56"/>
            <p:cNvSpPr>
              <a:spLocks noChangeArrowheads="1"/>
            </p:cNvSpPr>
            <p:nvPr/>
          </p:nvSpPr>
          <p:spPr bwMode="auto">
            <a:xfrm>
              <a:off x="1680" y="2376"/>
              <a:ext cx="96" cy="96"/>
            </a:xfrm>
            <a:prstGeom prst="ellipse">
              <a:avLst/>
            </a:prstGeom>
            <a:solidFill>
              <a:schemeClr val="tx2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600" name="Oval 57"/>
            <p:cNvSpPr>
              <a:spLocks noChangeArrowheads="1"/>
            </p:cNvSpPr>
            <p:nvPr/>
          </p:nvSpPr>
          <p:spPr bwMode="auto">
            <a:xfrm>
              <a:off x="2004" y="3012"/>
              <a:ext cx="96" cy="96"/>
            </a:xfrm>
            <a:prstGeom prst="ellipse">
              <a:avLst/>
            </a:prstGeom>
            <a:solidFill>
              <a:schemeClr val="tx2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601" name="Oval 58"/>
            <p:cNvSpPr>
              <a:spLocks noChangeArrowheads="1"/>
            </p:cNvSpPr>
            <p:nvPr/>
          </p:nvSpPr>
          <p:spPr bwMode="auto">
            <a:xfrm>
              <a:off x="2736" y="3336"/>
              <a:ext cx="96" cy="96"/>
            </a:xfrm>
            <a:prstGeom prst="ellipse">
              <a:avLst/>
            </a:prstGeom>
            <a:solidFill>
              <a:schemeClr val="tx2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67602" name="Text Box 59"/>
            <p:cNvSpPr txBox="1">
              <a:spLocks noChangeArrowheads="1"/>
            </p:cNvSpPr>
            <p:nvPr/>
          </p:nvSpPr>
          <p:spPr bwMode="auto">
            <a:xfrm>
              <a:off x="2090" y="2819"/>
              <a:ext cx="22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  <p:sp>
          <p:nvSpPr>
            <p:cNvPr id="67603" name="Text Box 60"/>
            <p:cNvSpPr txBox="1">
              <a:spLocks noChangeArrowheads="1"/>
            </p:cNvSpPr>
            <p:nvPr/>
          </p:nvSpPr>
          <p:spPr bwMode="auto">
            <a:xfrm>
              <a:off x="2726" y="3095"/>
              <a:ext cx="20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  <p:sp>
          <p:nvSpPr>
            <p:cNvPr id="67604" name="Text Box 61"/>
            <p:cNvSpPr txBox="1">
              <a:spLocks noChangeArrowheads="1"/>
            </p:cNvSpPr>
            <p:nvPr/>
          </p:nvSpPr>
          <p:spPr bwMode="auto">
            <a:xfrm>
              <a:off x="1790" y="2183"/>
              <a:ext cx="22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C</a:t>
              </a:r>
            </a:p>
          </p:txBody>
        </p:sp>
        <p:sp>
          <p:nvSpPr>
            <p:cNvPr id="67605" name="Line 77"/>
            <p:cNvSpPr>
              <a:spLocks noChangeShapeType="1"/>
            </p:cNvSpPr>
            <p:nvPr/>
          </p:nvSpPr>
          <p:spPr bwMode="auto">
            <a:xfrm>
              <a:off x="1380" y="3406"/>
              <a:ext cx="13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13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764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Budget Constraints</a:t>
            </a:r>
          </a:p>
        </p:txBody>
      </p:sp>
      <p:sp>
        <p:nvSpPr>
          <p:cNvPr id="169993" name="Rectangle 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800">
                <a:solidFill>
                  <a:srgbClr val="008000"/>
                </a:solidFill>
                <a:latin typeface="Angsana New" pitchFamily="8" charset="0"/>
                <a:ea typeface="ＭＳ Ｐゴシック" pitchFamily="8" charset="-128"/>
              </a:rPr>
              <a:t>The Budget Line</a:t>
            </a:r>
          </a:p>
          <a:p>
            <a:pPr lvl="1"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Indicates all combinations of two commodities for which total money spent equals total income.</a:t>
            </a:r>
          </a:p>
          <a:p>
            <a:pPr lvl="1" eaLnBrk="1" hangingPunct="1"/>
            <a:r>
              <a:rPr lang="en-US" sz="4400">
                <a:latin typeface="Angsana New" pitchFamily="8" charset="0"/>
                <a:ea typeface="ＭＳ Ｐゴシック" pitchFamily="8" charset="-128"/>
              </a:rPr>
              <a:t>We assume only 2 goods are consumed, so we do not consider savings for the time being</a:t>
            </a:r>
          </a:p>
        </p:txBody>
      </p:sp>
      <p:sp>
        <p:nvSpPr>
          <p:cNvPr id="7168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B6352EA-9109-0E45-85EA-6BEDDFAC4005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22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3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The Budget Line</a:t>
            </a:r>
          </a:p>
        </p:txBody>
      </p:sp>
      <p:sp>
        <p:nvSpPr>
          <p:cNvPr id="174092" name="Rectangle 12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7772400" cy="2516188"/>
          </a:xfrm>
        </p:spPr>
        <p:txBody>
          <a:bodyPr/>
          <a:lstStyle/>
          <a:p>
            <a:pPr eaLnBrk="1" hangingPunct="1"/>
            <a:r>
              <a:rPr lang="en-US" sz="3200" dirty="0">
                <a:latin typeface="Arial" pitchFamily="8" charset="0"/>
                <a:ea typeface="Arial" pitchFamily="8" charset="0"/>
                <a:cs typeface="Arial" pitchFamily="8" charset="0"/>
              </a:rPr>
              <a:t>A consumer chooses food (F) and Clothing (C)</a:t>
            </a:r>
          </a:p>
          <a:p>
            <a:pPr eaLnBrk="1" hangingPunct="1"/>
            <a:r>
              <a:rPr lang="en-US" sz="3200" dirty="0">
                <a:latin typeface="Arial" pitchFamily="8" charset="0"/>
                <a:ea typeface="Arial" pitchFamily="8" charset="0"/>
                <a:cs typeface="Arial" pitchFamily="8" charset="0"/>
              </a:rPr>
              <a:t> Price of food = PF  and price of         clothing = PC</a:t>
            </a:r>
          </a:p>
          <a:p>
            <a:pPr eaLnBrk="1" hangingPunct="1"/>
            <a:r>
              <a:rPr lang="en-US" sz="3200" dirty="0">
                <a:latin typeface="Arial" pitchFamily="8" charset="0"/>
                <a:ea typeface="Arial" pitchFamily="8" charset="0"/>
                <a:cs typeface="Arial" pitchFamily="8" charset="0"/>
              </a:rPr>
              <a:t>The budget line then can be written:</a:t>
            </a:r>
          </a:p>
          <a:p>
            <a:pPr marL="0" indent="0" eaLnBrk="1" hangingPunct="1">
              <a:spcBef>
                <a:spcPts val="3612"/>
              </a:spcBef>
              <a:buNone/>
            </a:pPr>
            <a:r>
              <a:rPr lang="en-US" sz="3200" dirty="0">
                <a:latin typeface="Arial" pitchFamily="8" charset="0"/>
                <a:ea typeface="Arial" pitchFamily="8" charset="0"/>
                <a:cs typeface="Arial" pitchFamily="8" charset="0"/>
              </a:rPr>
              <a:t>		P</a:t>
            </a:r>
            <a:r>
              <a:rPr lang="en-US" sz="3200" baseline="-25000" dirty="0">
                <a:latin typeface="Arial" pitchFamily="8" charset="0"/>
                <a:ea typeface="Arial" pitchFamily="8" charset="0"/>
                <a:cs typeface="Arial" pitchFamily="8" charset="0"/>
              </a:rPr>
              <a:t>F</a:t>
            </a:r>
            <a:r>
              <a:rPr lang="en-US" sz="3200" dirty="0">
                <a:latin typeface="Arial" pitchFamily="8" charset="0"/>
                <a:ea typeface="Arial" pitchFamily="8" charset="0"/>
                <a:cs typeface="Arial" pitchFamily="8" charset="0"/>
              </a:rPr>
              <a:t>F  + P</a:t>
            </a:r>
            <a:r>
              <a:rPr lang="en-US" sz="3200" baseline="-25000" dirty="0">
                <a:latin typeface="Arial" pitchFamily="8" charset="0"/>
                <a:ea typeface="Arial" pitchFamily="8" charset="0"/>
                <a:cs typeface="Arial" pitchFamily="8" charset="0"/>
              </a:rPr>
              <a:t>C</a:t>
            </a:r>
            <a:r>
              <a:rPr lang="en-US" sz="3200" dirty="0">
                <a:latin typeface="Arial" pitchFamily="8" charset="0"/>
                <a:ea typeface="Arial" pitchFamily="8" charset="0"/>
                <a:cs typeface="Arial" pitchFamily="8" charset="0"/>
              </a:rPr>
              <a:t>C   =   I</a:t>
            </a:r>
          </a:p>
        </p:txBody>
      </p:sp>
      <p:sp>
        <p:nvSpPr>
          <p:cNvPr id="7373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3FBC8FA-8435-7E4A-A92F-128CE933B179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23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174094" name="Rectangle 14"/>
          <p:cNvSpPr>
            <a:spLocks noChangeArrowheads="1"/>
          </p:cNvSpPr>
          <p:nvPr/>
        </p:nvSpPr>
        <p:spPr bwMode="auto">
          <a:xfrm>
            <a:off x="588963" y="5199063"/>
            <a:ext cx="87614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2800" b="0">
                <a:solidFill>
                  <a:schemeClr val="tx1"/>
                </a:solidFill>
                <a:latin typeface="Arial" pitchFamily="8" charset="0"/>
                <a:ea typeface="Angsana New" pitchFamily="8" charset="0"/>
                <a:cs typeface="Angsana New" pitchFamily="8" charset="0"/>
              </a:rPr>
              <a:t>All income is allocated to food (F) and/or clothing (C)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2" grpId="0" build="p" autoUpdateAnimBg="0"/>
      <p:bldP spid="174094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5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The Budget Line</a:t>
            </a:r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D4B5C79-5DC2-364B-A925-2BC7ACCD3797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24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aphicFrame>
        <p:nvGraphicFramePr>
          <p:cNvPr id="184351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703763" y="2200275"/>
          <a:ext cx="4094162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879560" imgH="482400" progId="Equation.DSMT4">
                  <p:embed/>
                </p:oleObj>
              </mc:Choice>
              <mc:Fallback>
                <p:oleObj name="Equation" r:id="rId3" imgW="1879560" imgH="48240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3763" y="2200275"/>
                        <a:ext cx="4094162" cy="1111250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38" name="Line 18"/>
          <p:cNvSpPr>
            <a:spLocks noChangeShapeType="1"/>
          </p:cNvSpPr>
          <p:nvPr/>
        </p:nvSpPr>
        <p:spPr bwMode="auto">
          <a:xfrm>
            <a:off x="1350963" y="2422525"/>
            <a:ext cx="3048000" cy="3367088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51"/>
          <p:cNvGrpSpPr>
            <a:grpSpLocks/>
          </p:cNvGrpSpPr>
          <p:nvPr/>
        </p:nvGrpSpPr>
        <p:grpSpPr bwMode="auto">
          <a:xfrm>
            <a:off x="1751013" y="3433763"/>
            <a:ext cx="1174750" cy="1244600"/>
            <a:chOff x="1647" y="2163"/>
            <a:chExt cx="740" cy="784"/>
          </a:xfrm>
        </p:grpSpPr>
        <p:sp>
          <p:nvSpPr>
            <p:cNvPr id="75819" name="Line 32"/>
            <p:cNvSpPr>
              <a:spLocks noChangeShapeType="1"/>
            </p:cNvSpPr>
            <p:nvPr/>
          </p:nvSpPr>
          <p:spPr bwMode="auto">
            <a:xfrm>
              <a:off x="1939" y="2163"/>
              <a:ext cx="0" cy="46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20" name="Line 33"/>
            <p:cNvSpPr>
              <a:spLocks noChangeShapeType="1"/>
            </p:cNvSpPr>
            <p:nvPr/>
          </p:nvSpPr>
          <p:spPr bwMode="auto">
            <a:xfrm>
              <a:off x="1975" y="2655"/>
              <a:ext cx="41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21" name="Rectangle 34"/>
            <p:cNvSpPr>
              <a:spLocks noChangeArrowheads="1"/>
            </p:cNvSpPr>
            <p:nvPr/>
          </p:nvSpPr>
          <p:spPr bwMode="auto">
            <a:xfrm>
              <a:off x="1647" y="2267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10</a:t>
              </a:r>
            </a:p>
          </p:txBody>
        </p:sp>
        <p:sp>
          <p:nvSpPr>
            <p:cNvPr id="75822" name="Rectangle 35"/>
            <p:cNvSpPr>
              <a:spLocks noChangeArrowheads="1"/>
            </p:cNvSpPr>
            <p:nvPr/>
          </p:nvSpPr>
          <p:spPr bwMode="auto">
            <a:xfrm>
              <a:off x="2031" y="2699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20</a:t>
              </a: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120900" y="2884488"/>
            <a:ext cx="398463" cy="539750"/>
            <a:chOff x="1336" y="1817"/>
            <a:chExt cx="251" cy="340"/>
          </a:xfrm>
        </p:grpSpPr>
        <p:sp>
          <p:nvSpPr>
            <p:cNvPr id="75817" name="Oval 20"/>
            <p:cNvSpPr>
              <a:spLocks noChangeArrowheads="1"/>
            </p:cNvSpPr>
            <p:nvPr/>
          </p:nvSpPr>
          <p:spPr bwMode="auto">
            <a:xfrm>
              <a:off x="1336" y="2061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18" name="Rectangle 25"/>
            <p:cNvSpPr>
              <a:spLocks noChangeArrowheads="1"/>
            </p:cNvSpPr>
            <p:nvPr/>
          </p:nvSpPr>
          <p:spPr bwMode="auto">
            <a:xfrm>
              <a:off x="1380" y="1817"/>
              <a:ext cx="20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</p:grp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2882900" y="3722688"/>
            <a:ext cx="428625" cy="539750"/>
            <a:chOff x="1816" y="2345"/>
            <a:chExt cx="270" cy="340"/>
          </a:xfrm>
        </p:grpSpPr>
        <p:sp>
          <p:nvSpPr>
            <p:cNvPr id="75815" name="Oval 21"/>
            <p:cNvSpPr>
              <a:spLocks noChangeArrowheads="1"/>
            </p:cNvSpPr>
            <p:nvPr/>
          </p:nvSpPr>
          <p:spPr bwMode="auto">
            <a:xfrm>
              <a:off x="1816" y="2589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16" name="Rectangle 26"/>
            <p:cNvSpPr>
              <a:spLocks noChangeArrowheads="1"/>
            </p:cNvSpPr>
            <p:nvPr/>
          </p:nvSpPr>
          <p:spPr bwMode="auto">
            <a:xfrm>
              <a:off x="1860" y="2345"/>
              <a:ext cx="226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D</a:t>
              </a:r>
            </a:p>
          </p:txBody>
        </p:sp>
      </p:grpSp>
      <p:grpSp>
        <p:nvGrpSpPr>
          <p:cNvPr id="5" name="Group 67"/>
          <p:cNvGrpSpPr>
            <a:grpSpLocks/>
          </p:cNvGrpSpPr>
          <p:nvPr/>
        </p:nvGrpSpPr>
        <p:grpSpPr bwMode="auto">
          <a:xfrm>
            <a:off x="3721100" y="4637088"/>
            <a:ext cx="382588" cy="539750"/>
            <a:chOff x="2344" y="2921"/>
            <a:chExt cx="241" cy="340"/>
          </a:xfrm>
        </p:grpSpPr>
        <p:sp>
          <p:nvSpPr>
            <p:cNvPr id="75813" name="Oval 22"/>
            <p:cNvSpPr>
              <a:spLocks noChangeArrowheads="1"/>
            </p:cNvSpPr>
            <p:nvPr/>
          </p:nvSpPr>
          <p:spPr bwMode="auto">
            <a:xfrm>
              <a:off x="2344" y="3165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14" name="Rectangle 27"/>
            <p:cNvSpPr>
              <a:spLocks noChangeArrowheads="1"/>
            </p:cNvSpPr>
            <p:nvPr/>
          </p:nvSpPr>
          <p:spPr bwMode="auto">
            <a:xfrm>
              <a:off x="2388" y="2921"/>
              <a:ext cx="197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E</a:t>
              </a:r>
            </a:p>
          </p:txBody>
        </p:sp>
      </p:grpSp>
      <p:grpSp>
        <p:nvGrpSpPr>
          <p:cNvPr id="6" name="Group 68"/>
          <p:cNvGrpSpPr>
            <a:grpSpLocks/>
          </p:cNvGrpSpPr>
          <p:nvPr/>
        </p:nvGrpSpPr>
        <p:grpSpPr bwMode="auto">
          <a:xfrm>
            <a:off x="-68263" y="2089150"/>
            <a:ext cx="1927226" cy="547688"/>
            <a:chOff x="-43" y="1316"/>
            <a:chExt cx="1214" cy="345"/>
          </a:xfrm>
        </p:grpSpPr>
        <p:sp>
          <p:nvSpPr>
            <p:cNvPr id="75810" name="Oval 19"/>
            <p:cNvSpPr>
              <a:spLocks noChangeArrowheads="1"/>
            </p:cNvSpPr>
            <p:nvPr/>
          </p:nvSpPr>
          <p:spPr bwMode="auto">
            <a:xfrm>
              <a:off x="808" y="1485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11" name="Rectangle 24"/>
            <p:cNvSpPr>
              <a:spLocks noChangeArrowheads="1"/>
            </p:cNvSpPr>
            <p:nvPr/>
          </p:nvSpPr>
          <p:spPr bwMode="auto">
            <a:xfrm>
              <a:off x="939" y="1316"/>
              <a:ext cx="23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A</a:t>
              </a:r>
            </a:p>
          </p:txBody>
        </p:sp>
        <p:sp>
          <p:nvSpPr>
            <p:cNvPr id="75812" name="Rectangle 37"/>
            <p:cNvSpPr>
              <a:spLocks noChangeArrowheads="1"/>
            </p:cNvSpPr>
            <p:nvPr/>
          </p:nvSpPr>
          <p:spPr bwMode="auto">
            <a:xfrm>
              <a:off x="-43" y="1413"/>
              <a:ext cx="889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I/P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C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) = 40</a:t>
              </a:r>
            </a:p>
          </p:txBody>
        </p:sp>
      </p:grpSp>
      <p:sp>
        <p:nvSpPr>
          <p:cNvPr id="75787" name="Line 7"/>
          <p:cNvSpPr>
            <a:spLocks noChangeShapeType="1"/>
          </p:cNvSpPr>
          <p:nvPr/>
        </p:nvSpPr>
        <p:spPr bwMode="auto">
          <a:xfrm>
            <a:off x="1292225" y="1892300"/>
            <a:ext cx="14288" cy="393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5788" name="Line 8"/>
          <p:cNvSpPr>
            <a:spLocks noChangeShapeType="1"/>
          </p:cNvSpPr>
          <p:nvPr/>
        </p:nvSpPr>
        <p:spPr bwMode="auto">
          <a:xfrm>
            <a:off x="1320800" y="5835650"/>
            <a:ext cx="41957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5789" name="Rectangle 9"/>
          <p:cNvSpPr>
            <a:spLocks noChangeArrowheads="1"/>
          </p:cNvSpPr>
          <p:nvPr/>
        </p:nvSpPr>
        <p:spPr bwMode="auto">
          <a:xfrm>
            <a:off x="5272088" y="5911850"/>
            <a:ext cx="735012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Food</a:t>
            </a:r>
          </a:p>
        </p:txBody>
      </p:sp>
      <p:sp>
        <p:nvSpPr>
          <p:cNvPr id="75790" name="Rectangle 10"/>
          <p:cNvSpPr>
            <a:spLocks noChangeArrowheads="1"/>
          </p:cNvSpPr>
          <p:nvPr/>
        </p:nvSpPr>
        <p:spPr bwMode="auto">
          <a:xfrm>
            <a:off x="2635250" y="5865813"/>
            <a:ext cx="436563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40</a:t>
            </a:r>
          </a:p>
        </p:txBody>
      </p:sp>
      <p:sp>
        <p:nvSpPr>
          <p:cNvPr id="75791" name="Rectangle 11"/>
          <p:cNvSpPr>
            <a:spLocks noChangeArrowheads="1"/>
          </p:cNvSpPr>
          <p:nvPr/>
        </p:nvSpPr>
        <p:spPr bwMode="auto">
          <a:xfrm>
            <a:off x="3492500" y="5865813"/>
            <a:ext cx="436563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60</a:t>
            </a:r>
          </a:p>
        </p:txBody>
      </p:sp>
      <p:grpSp>
        <p:nvGrpSpPr>
          <p:cNvPr id="7" name="Group 69"/>
          <p:cNvGrpSpPr>
            <a:grpSpLocks/>
          </p:cNvGrpSpPr>
          <p:nvPr/>
        </p:nvGrpSpPr>
        <p:grpSpPr bwMode="auto">
          <a:xfrm>
            <a:off x="3968750" y="5399088"/>
            <a:ext cx="1246188" cy="830262"/>
            <a:chOff x="2500" y="3401"/>
            <a:chExt cx="785" cy="523"/>
          </a:xfrm>
        </p:grpSpPr>
        <p:sp>
          <p:nvSpPr>
            <p:cNvPr id="75807" name="Oval 23"/>
            <p:cNvSpPr>
              <a:spLocks noChangeArrowheads="1"/>
            </p:cNvSpPr>
            <p:nvPr/>
          </p:nvSpPr>
          <p:spPr bwMode="auto">
            <a:xfrm>
              <a:off x="2728" y="3597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08" name="Rectangle 28"/>
            <p:cNvSpPr>
              <a:spLocks noChangeArrowheads="1"/>
            </p:cNvSpPr>
            <p:nvPr/>
          </p:nvSpPr>
          <p:spPr bwMode="auto">
            <a:xfrm>
              <a:off x="2820" y="3401"/>
              <a:ext cx="248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G</a:t>
              </a:r>
            </a:p>
          </p:txBody>
        </p:sp>
        <p:sp>
          <p:nvSpPr>
            <p:cNvPr id="75809" name="Rectangle 12"/>
            <p:cNvSpPr>
              <a:spLocks noChangeArrowheads="1"/>
            </p:cNvSpPr>
            <p:nvPr/>
          </p:nvSpPr>
          <p:spPr bwMode="auto">
            <a:xfrm>
              <a:off x="2500" y="3695"/>
              <a:ext cx="78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80 = (</a:t>
              </a:r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I/P</a:t>
              </a:r>
              <a:r>
                <a:rPr lang="en-US" sz="1800" i="1" baseline="-25000">
                  <a:solidFill>
                    <a:schemeClr val="tx1"/>
                  </a:solidFill>
                  <a:latin typeface="Century Gothic" pitchFamily="8" charset="0"/>
                </a:rPr>
                <a:t>F</a:t>
              </a:r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)</a:t>
              </a:r>
            </a:p>
          </p:txBody>
        </p:sp>
      </p:grpSp>
      <p:sp>
        <p:nvSpPr>
          <p:cNvPr id="75793" name="Rectangle 13"/>
          <p:cNvSpPr>
            <a:spLocks noChangeArrowheads="1"/>
          </p:cNvSpPr>
          <p:nvPr/>
        </p:nvSpPr>
        <p:spPr bwMode="auto">
          <a:xfrm>
            <a:off x="1778000" y="5865813"/>
            <a:ext cx="436563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20</a:t>
            </a:r>
          </a:p>
        </p:txBody>
      </p:sp>
      <p:sp>
        <p:nvSpPr>
          <p:cNvPr id="75794" name="Rectangle 14"/>
          <p:cNvSpPr>
            <a:spLocks noChangeArrowheads="1"/>
          </p:cNvSpPr>
          <p:nvPr/>
        </p:nvSpPr>
        <p:spPr bwMode="auto">
          <a:xfrm>
            <a:off x="844550" y="4959350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10</a:t>
            </a:r>
          </a:p>
        </p:txBody>
      </p:sp>
      <p:sp>
        <p:nvSpPr>
          <p:cNvPr id="75795" name="Rectangle 15"/>
          <p:cNvSpPr>
            <a:spLocks noChangeArrowheads="1"/>
          </p:cNvSpPr>
          <p:nvPr/>
        </p:nvSpPr>
        <p:spPr bwMode="auto">
          <a:xfrm>
            <a:off x="844550" y="4054475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20</a:t>
            </a:r>
          </a:p>
        </p:txBody>
      </p:sp>
      <p:sp>
        <p:nvSpPr>
          <p:cNvPr id="75796" name="Rectangle 16"/>
          <p:cNvSpPr>
            <a:spLocks noChangeArrowheads="1"/>
          </p:cNvSpPr>
          <p:nvPr/>
        </p:nvSpPr>
        <p:spPr bwMode="auto">
          <a:xfrm>
            <a:off x="844550" y="3148013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30</a:t>
            </a:r>
          </a:p>
        </p:txBody>
      </p:sp>
      <p:sp>
        <p:nvSpPr>
          <p:cNvPr id="75797" name="Rectangle 17"/>
          <p:cNvSpPr>
            <a:spLocks noChangeArrowheads="1"/>
          </p:cNvSpPr>
          <p:nvPr/>
        </p:nvSpPr>
        <p:spPr bwMode="auto">
          <a:xfrm>
            <a:off x="996950" y="5865813"/>
            <a:ext cx="309563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0</a:t>
            </a:r>
          </a:p>
        </p:txBody>
      </p:sp>
      <p:sp>
        <p:nvSpPr>
          <p:cNvPr id="75798" name="Rectangle 36"/>
          <p:cNvSpPr>
            <a:spLocks noChangeArrowheads="1"/>
          </p:cNvSpPr>
          <p:nvPr/>
        </p:nvSpPr>
        <p:spPr bwMode="auto">
          <a:xfrm>
            <a:off x="58738" y="1763713"/>
            <a:ext cx="1109662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Clothing</a:t>
            </a:r>
            <a:endParaRPr lang="en-US" sz="1600">
              <a:solidFill>
                <a:schemeClr val="tx1"/>
              </a:solidFill>
              <a:latin typeface="Century Gothic" pitchFamily="8" charset="0"/>
            </a:endParaRPr>
          </a:p>
        </p:txBody>
      </p:sp>
      <p:sp>
        <p:nvSpPr>
          <p:cNvPr id="75799" name="Rectangle 54"/>
          <p:cNvSpPr>
            <a:spLocks noChangeArrowheads="1"/>
          </p:cNvSpPr>
          <p:nvPr/>
        </p:nvSpPr>
        <p:spPr bwMode="auto">
          <a:xfrm>
            <a:off x="2620963" y="1693863"/>
            <a:ext cx="5721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Assume income (I) of $80, P</a:t>
            </a:r>
            <a:r>
              <a:rPr lang="en-US" sz="2000" baseline="-25000">
                <a:solidFill>
                  <a:schemeClr val="tx1"/>
                </a:solidFill>
                <a:latin typeface="Century Gothic" pitchFamily="8" charset="0"/>
              </a:rPr>
              <a:t>F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= $1 and P</a:t>
            </a:r>
            <a:r>
              <a:rPr lang="en-US" sz="2000" baseline="-25000">
                <a:solidFill>
                  <a:schemeClr val="tx1"/>
                </a:solidFill>
                <a:latin typeface="Century Gothic" pitchFamily="8" charset="0"/>
              </a:rPr>
              <a:t>C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 = $2</a:t>
            </a:r>
            <a:endParaRPr lang="th-TH" sz="2000">
              <a:solidFill>
                <a:schemeClr val="tx1"/>
              </a:solidFill>
              <a:latin typeface="Century Gothic" pitchFamily="8" charset="0"/>
            </a:endParaRPr>
          </a:p>
        </p:txBody>
      </p:sp>
      <p:sp>
        <p:nvSpPr>
          <p:cNvPr id="184375" name="Rectangle 55"/>
          <p:cNvSpPr>
            <a:spLocks noChangeArrowheads="1"/>
          </p:cNvSpPr>
          <p:nvPr/>
        </p:nvSpPr>
        <p:spPr bwMode="auto">
          <a:xfrm>
            <a:off x="5083175" y="3387725"/>
            <a:ext cx="37973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300">
                <a:solidFill>
                  <a:schemeClr val="tx1"/>
                </a:solidFill>
                <a:latin typeface="Century Gothic" pitchFamily="8" charset="0"/>
              </a:rPr>
              <a:t>The slope of the line measures the relative cost of food and clothing that can be substituted without changing the amount of money spent.</a:t>
            </a:r>
            <a:endParaRPr lang="th-TH" sz="2300">
              <a:solidFill>
                <a:schemeClr val="tx1"/>
              </a:solidFill>
              <a:latin typeface="Century Gothic" pitchFamily="8" charset="0"/>
            </a:endParaRPr>
          </a:p>
        </p:txBody>
      </p: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1792288" y="4794250"/>
            <a:ext cx="561975" cy="420688"/>
            <a:chOff x="808" y="1316"/>
            <a:chExt cx="354" cy="265"/>
          </a:xfrm>
        </p:grpSpPr>
        <p:sp>
          <p:nvSpPr>
            <p:cNvPr id="75805" name="Oval 60"/>
            <p:cNvSpPr>
              <a:spLocks noChangeArrowheads="1"/>
            </p:cNvSpPr>
            <p:nvPr/>
          </p:nvSpPr>
          <p:spPr bwMode="auto">
            <a:xfrm>
              <a:off x="808" y="1485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06" name="Rectangle 61"/>
            <p:cNvSpPr>
              <a:spLocks noChangeArrowheads="1"/>
            </p:cNvSpPr>
            <p:nvPr/>
          </p:nvSpPr>
          <p:spPr bwMode="auto">
            <a:xfrm>
              <a:off x="939" y="1316"/>
              <a:ext cx="22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H</a:t>
              </a:r>
            </a:p>
          </p:txBody>
        </p:sp>
      </p:grpSp>
      <p:grpSp>
        <p:nvGrpSpPr>
          <p:cNvPr id="9" name="Group 62"/>
          <p:cNvGrpSpPr>
            <a:grpSpLocks/>
          </p:cNvGrpSpPr>
          <p:nvPr/>
        </p:nvGrpSpPr>
        <p:grpSpPr bwMode="auto">
          <a:xfrm>
            <a:off x="3149600" y="2816225"/>
            <a:ext cx="511175" cy="420688"/>
            <a:chOff x="808" y="1316"/>
            <a:chExt cx="322" cy="265"/>
          </a:xfrm>
        </p:grpSpPr>
        <p:sp>
          <p:nvSpPr>
            <p:cNvPr id="75803" name="Oval 63"/>
            <p:cNvSpPr>
              <a:spLocks noChangeArrowheads="1"/>
            </p:cNvSpPr>
            <p:nvPr/>
          </p:nvSpPr>
          <p:spPr bwMode="auto">
            <a:xfrm>
              <a:off x="808" y="1485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804" name="Rectangle 64"/>
            <p:cNvSpPr>
              <a:spLocks noChangeArrowheads="1"/>
            </p:cNvSpPr>
            <p:nvPr/>
          </p:nvSpPr>
          <p:spPr bwMode="auto">
            <a:xfrm>
              <a:off x="939" y="1316"/>
              <a:ext cx="19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J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8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8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8" grpId="0" animBg="1"/>
      <p:bldP spid="184375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The Budget Line</a:t>
            </a:r>
          </a:p>
        </p:txBody>
      </p:sp>
      <p:graphicFrame>
        <p:nvGraphicFramePr>
          <p:cNvPr id="77826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1971675" y="1612900"/>
          <a:ext cx="5075238" cy="3970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82680" imgH="1002960" progId="Equation.DSMT4">
                  <p:embed/>
                </p:oleObj>
              </mc:Choice>
              <mc:Fallback>
                <p:oleObj name="Equation" r:id="rId3" imgW="1282680" imgH="10029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1675" y="1612900"/>
                        <a:ext cx="5075238" cy="3970338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2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B902FFB-A08B-2C48-BE23-9204CC405EDD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25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263775" y="4948238"/>
            <a:ext cx="1876425" cy="1482725"/>
            <a:chOff x="1426" y="3117"/>
            <a:chExt cx="1182" cy="934"/>
          </a:xfrm>
        </p:grpSpPr>
        <p:sp>
          <p:nvSpPr>
            <p:cNvPr id="77833" name="Rectangle 8"/>
            <p:cNvSpPr>
              <a:spLocks noChangeArrowheads="1"/>
            </p:cNvSpPr>
            <p:nvPr/>
          </p:nvSpPr>
          <p:spPr bwMode="auto">
            <a:xfrm>
              <a:off x="1426" y="3772"/>
              <a:ext cx="1080" cy="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300">
                  <a:solidFill>
                    <a:schemeClr val="tx1"/>
                  </a:solidFill>
                  <a:latin typeface="Century Gothic" pitchFamily="8" charset="0"/>
                </a:rPr>
                <a:t>Y intercept</a:t>
              </a:r>
              <a:endParaRPr lang="th-TH" sz="23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  <p:sp>
          <p:nvSpPr>
            <p:cNvPr id="77834" name="Line 9"/>
            <p:cNvSpPr>
              <a:spLocks noChangeShapeType="1"/>
            </p:cNvSpPr>
            <p:nvPr/>
          </p:nvSpPr>
          <p:spPr bwMode="auto">
            <a:xfrm flipV="1">
              <a:off x="2050" y="3117"/>
              <a:ext cx="558" cy="64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6469063" y="4948238"/>
            <a:ext cx="1038225" cy="1468437"/>
            <a:chOff x="4075" y="3117"/>
            <a:chExt cx="654" cy="925"/>
          </a:xfrm>
        </p:grpSpPr>
        <p:sp>
          <p:nvSpPr>
            <p:cNvPr id="77831" name="Rectangle 10"/>
            <p:cNvSpPr>
              <a:spLocks noChangeArrowheads="1"/>
            </p:cNvSpPr>
            <p:nvPr/>
          </p:nvSpPr>
          <p:spPr bwMode="auto">
            <a:xfrm>
              <a:off x="4131" y="3763"/>
              <a:ext cx="598" cy="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300">
                  <a:solidFill>
                    <a:schemeClr val="tx1"/>
                  </a:solidFill>
                  <a:latin typeface="Century Gothic" pitchFamily="8" charset="0"/>
                </a:rPr>
                <a:t>slope</a:t>
              </a:r>
              <a:endParaRPr lang="th-TH" sz="23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  <p:sp>
          <p:nvSpPr>
            <p:cNvPr id="77832" name="Line 11"/>
            <p:cNvSpPr>
              <a:spLocks noChangeShapeType="1"/>
            </p:cNvSpPr>
            <p:nvPr/>
          </p:nvSpPr>
          <p:spPr bwMode="auto">
            <a:xfrm flipH="1" flipV="1">
              <a:off x="4075" y="3117"/>
              <a:ext cx="317" cy="6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48"/>
          <p:cNvSpPr>
            <a:spLocks noGrp="1" noChangeArrowheads="1"/>
          </p:cNvSpPr>
          <p:nvPr>
            <p:ph type="title"/>
          </p:nvPr>
        </p:nvSpPr>
        <p:spPr>
          <a:xfrm>
            <a:off x="561975" y="381000"/>
            <a:ext cx="8399463" cy="720725"/>
          </a:xfrm>
        </p:spPr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The Budget Line: Changes in income</a:t>
            </a:r>
          </a:p>
        </p:txBody>
      </p:sp>
      <p:sp>
        <p:nvSpPr>
          <p:cNvPr id="7987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3332AD-4DA9-404A-B470-6C6B1B83D065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26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198663" name="AutoShape 7"/>
          <p:cNvSpPr>
            <a:spLocks noChangeArrowheads="1"/>
          </p:cNvSpPr>
          <p:nvPr/>
        </p:nvSpPr>
        <p:spPr bwMode="auto">
          <a:xfrm rot="8160000" flipH="1">
            <a:off x="3013075" y="4627563"/>
            <a:ext cx="1066800" cy="609600"/>
          </a:xfrm>
          <a:prstGeom prst="rightArrow">
            <a:avLst>
              <a:gd name="adj1" fmla="val 50000"/>
              <a:gd name="adj2" fmla="val 43815"/>
            </a:avLst>
          </a:prstGeom>
          <a:solidFill>
            <a:srgbClr val="C4E3B5"/>
          </a:solidFill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8684" name="Rectangle 28"/>
          <p:cNvSpPr>
            <a:spLocks noChangeArrowheads="1"/>
          </p:cNvSpPr>
          <p:nvPr/>
        </p:nvSpPr>
        <p:spPr bwMode="auto">
          <a:xfrm>
            <a:off x="3303588" y="2089150"/>
            <a:ext cx="1871662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A increase in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income shifts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the budget line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outward</a:t>
            </a:r>
          </a:p>
        </p:txBody>
      </p:sp>
      <p:grpSp>
        <p:nvGrpSpPr>
          <p:cNvPr id="79878" name="Group 45"/>
          <p:cNvGrpSpPr>
            <a:grpSpLocks/>
          </p:cNvGrpSpPr>
          <p:nvPr/>
        </p:nvGrpSpPr>
        <p:grpSpPr bwMode="auto">
          <a:xfrm>
            <a:off x="863600" y="1570038"/>
            <a:ext cx="7602538" cy="4875212"/>
            <a:chOff x="589" y="908"/>
            <a:chExt cx="4789" cy="3071"/>
          </a:xfrm>
        </p:grpSpPr>
        <p:sp>
          <p:nvSpPr>
            <p:cNvPr id="79896" name="Line 13"/>
            <p:cNvSpPr>
              <a:spLocks noChangeShapeType="1"/>
            </p:cNvSpPr>
            <p:nvPr/>
          </p:nvSpPr>
          <p:spPr bwMode="auto">
            <a:xfrm>
              <a:off x="1452" y="1108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897" name="Rectangle 15"/>
            <p:cNvSpPr>
              <a:spLocks noChangeArrowheads="1"/>
            </p:cNvSpPr>
            <p:nvPr/>
          </p:nvSpPr>
          <p:spPr bwMode="auto">
            <a:xfrm>
              <a:off x="4268" y="3596"/>
              <a:ext cx="1110" cy="38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</a:t>
              </a:r>
            </a:p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(units per week)</a:t>
              </a:r>
            </a:p>
          </p:txBody>
        </p:sp>
        <p:sp>
          <p:nvSpPr>
            <p:cNvPr id="79898" name="Rectangle 16"/>
            <p:cNvSpPr>
              <a:spLocks noChangeArrowheads="1"/>
            </p:cNvSpPr>
            <p:nvPr/>
          </p:nvSpPr>
          <p:spPr bwMode="auto">
            <a:xfrm>
              <a:off x="589" y="908"/>
              <a:ext cx="826" cy="5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Clothing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(units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per week)</a:t>
              </a:r>
              <a:endParaRPr lang="en-US" sz="16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  <p:sp>
          <p:nvSpPr>
            <p:cNvPr id="79899" name="Rectangle 17"/>
            <p:cNvSpPr>
              <a:spLocks noChangeArrowheads="1"/>
            </p:cNvSpPr>
            <p:nvPr/>
          </p:nvSpPr>
          <p:spPr bwMode="auto">
            <a:xfrm>
              <a:off x="2229" y="3743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80</a:t>
              </a:r>
            </a:p>
          </p:txBody>
        </p:sp>
        <p:sp>
          <p:nvSpPr>
            <p:cNvPr id="79900" name="Rectangle 18"/>
            <p:cNvSpPr>
              <a:spLocks noChangeArrowheads="1"/>
            </p:cNvSpPr>
            <p:nvPr/>
          </p:nvSpPr>
          <p:spPr bwMode="auto">
            <a:xfrm>
              <a:off x="2769" y="3743"/>
              <a:ext cx="356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120</a:t>
              </a:r>
            </a:p>
          </p:txBody>
        </p:sp>
        <p:sp>
          <p:nvSpPr>
            <p:cNvPr id="79901" name="Rectangle 19"/>
            <p:cNvSpPr>
              <a:spLocks noChangeArrowheads="1"/>
            </p:cNvSpPr>
            <p:nvPr/>
          </p:nvSpPr>
          <p:spPr bwMode="auto">
            <a:xfrm>
              <a:off x="3309" y="3743"/>
              <a:ext cx="356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160</a:t>
              </a:r>
            </a:p>
          </p:txBody>
        </p:sp>
        <p:sp>
          <p:nvSpPr>
            <p:cNvPr id="79902" name="Rectangle 20"/>
            <p:cNvSpPr>
              <a:spLocks noChangeArrowheads="1"/>
            </p:cNvSpPr>
            <p:nvPr/>
          </p:nvSpPr>
          <p:spPr bwMode="auto">
            <a:xfrm>
              <a:off x="1689" y="3743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40</a:t>
              </a:r>
            </a:p>
          </p:txBody>
        </p:sp>
        <p:sp>
          <p:nvSpPr>
            <p:cNvPr id="79903" name="Rectangle 21"/>
            <p:cNvSpPr>
              <a:spLocks noChangeArrowheads="1"/>
            </p:cNvSpPr>
            <p:nvPr/>
          </p:nvSpPr>
          <p:spPr bwMode="auto">
            <a:xfrm>
              <a:off x="1101" y="3196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20</a:t>
              </a:r>
            </a:p>
          </p:txBody>
        </p:sp>
        <p:sp>
          <p:nvSpPr>
            <p:cNvPr id="79904" name="Rectangle 22"/>
            <p:cNvSpPr>
              <a:spLocks noChangeArrowheads="1"/>
            </p:cNvSpPr>
            <p:nvPr/>
          </p:nvSpPr>
          <p:spPr bwMode="auto">
            <a:xfrm>
              <a:off x="1101" y="2626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40</a:t>
              </a:r>
            </a:p>
          </p:txBody>
        </p:sp>
        <p:sp>
          <p:nvSpPr>
            <p:cNvPr id="79905" name="Rectangle 23"/>
            <p:cNvSpPr>
              <a:spLocks noChangeArrowheads="1"/>
            </p:cNvSpPr>
            <p:nvPr/>
          </p:nvSpPr>
          <p:spPr bwMode="auto">
            <a:xfrm>
              <a:off x="1101" y="2055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60</a:t>
              </a:r>
            </a:p>
          </p:txBody>
        </p:sp>
        <p:sp>
          <p:nvSpPr>
            <p:cNvPr id="79906" name="Rectangle 24"/>
            <p:cNvSpPr>
              <a:spLocks noChangeArrowheads="1"/>
            </p:cNvSpPr>
            <p:nvPr/>
          </p:nvSpPr>
          <p:spPr bwMode="auto">
            <a:xfrm>
              <a:off x="1122" y="1485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80</a:t>
              </a:r>
            </a:p>
          </p:txBody>
        </p:sp>
        <p:sp>
          <p:nvSpPr>
            <p:cNvPr id="79907" name="Rectangle 25"/>
            <p:cNvSpPr>
              <a:spLocks noChangeArrowheads="1"/>
            </p:cNvSpPr>
            <p:nvPr/>
          </p:nvSpPr>
          <p:spPr bwMode="auto">
            <a:xfrm>
              <a:off x="1197" y="3743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  <p:sp>
          <p:nvSpPr>
            <p:cNvPr id="79908" name="Line 14"/>
            <p:cNvSpPr>
              <a:spLocks noChangeShapeType="1"/>
            </p:cNvSpPr>
            <p:nvPr/>
          </p:nvSpPr>
          <p:spPr bwMode="auto">
            <a:xfrm>
              <a:off x="1462" y="3727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8682" name="Freeform 26"/>
          <p:cNvSpPr>
            <a:spLocks/>
          </p:cNvSpPr>
          <p:nvPr/>
        </p:nvSpPr>
        <p:spPr bwMode="auto">
          <a:xfrm>
            <a:off x="2647950" y="5324475"/>
            <a:ext cx="403225" cy="422275"/>
          </a:xfrm>
          <a:custGeom>
            <a:avLst/>
            <a:gdLst>
              <a:gd name="T0" fmla="*/ 0 w 254"/>
              <a:gd name="T1" fmla="*/ 2147483647 h 266"/>
              <a:gd name="T2" fmla="*/ 2147483647 w 254"/>
              <a:gd name="T3" fmla="*/ 2147483647 h 266"/>
              <a:gd name="T4" fmla="*/ 2147483647 w 254"/>
              <a:gd name="T5" fmla="*/ 0 h 266"/>
              <a:gd name="T6" fmla="*/ 2147483647 w 254"/>
              <a:gd name="T7" fmla="*/ 2147483647 h 266"/>
              <a:gd name="T8" fmla="*/ 2147483647 w 254"/>
              <a:gd name="T9" fmla="*/ 2147483647 h 266"/>
              <a:gd name="T10" fmla="*/ 2147483647 w 254"/>
              <a:gd name="T11" fmla="*/ 2147483647 h 266"/>
              <a:gd name="T12" fmla="*/ 2147483647 w 254"/>
              <a:gd name="T13" fmla="*/ 2147483647 h 266"/>
              <a:gd name="T14" fmla="*/ 0 w 254"/>
              <a:gd name="T15" fmla="*/ 2147483647 h 2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54"/>
              <a:gd name="T25" fmla="*/ 0 h 266"/>
              <a:gd name="T26" fmla="*/ 254 w 254"/>
              <a:gd name="T27" fmla="*/ 266 h 26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54" h="266">
                <a:moveTo>
                  <a:pt x="0" y="2"/>
                </a:moveTo>
                <a:lnTo>
                  <a:pt x="64" y="74"/>
                </a:lnTo>
                <a:lnTo>
                  <a:pt x="147" y="0"/>
                </a:lnTo>
                <a:lnTo>
                  <a:pt x="253" y="120"/>
                </a:lnTo>
                <a:lnTo>
                  <a:pt x="170" y="194"/>
                </a:lnTo>
                <a:lnTo>
                  <a:pt x="234" y="265"/>
                </a:lnTo>
                <a:lnTo>
                  <a:pt x="15" y="224"/>
                </a:lnTo>
                <a:lnTo>
                  <a:pt x="0" y="2"/>
                </a:lnTo>
              </a:path>
            </a:pathLst>
          </a:custGeom>
          <a:solidFill>
            <a:srgbClr val="C4E3B5"/>
          </a:solidFill>
          <a:ln w="12700" cap="rnd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8690" name="Rectangle 34"/>
          <p:cNvSpPr>
            <a:spLocks noChangeArrowheads="1"/>
          </p:cNvSpPr>
          <p:nvPr/>
        </p:nvSpPr>
        <p:spPr bwMode="auto">
          <a:xfrm>
            <a:off x="5624513" y="4005263"/>
            <a:ext cx="1871662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A decrease in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income shifts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the budget line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inward</a:t>
            </a:r>
          </a:p>
        </p:txBody>
      </p:sp>
      <p:grpSp>
        <p:nvGrpSpPr>
          <p:cNvPr id="3" name="Group 55"/>
          <p:cNvGrpSpPr>
            <a:grpSpLocks/>
          </p:cNvGrpSpPr>
          <p:nvPr/>
        </p:nvGrpSpPr>
        <p:grpSpPr bwMode="auto">
          <a:xfrm>
            <a:off x="642938" y="4308475"/>
            <a:ext cx="3919537" cy="1757363"/>
            <a:chOff x="405" y="2714"/>
            <a:chExt cx="2469" cy="1107"/>
          </a:xfrm>
        </p:grpSpPr>
        <p:sp>
          <p:nvSpPr>
            <p:cNvPr id="79892" name="Line 5"/>
            <p:cNvSpPr>
              <a:spLocks noChangeShapeType="1"/>
            </p:cNvSpPr>
            <p:nvPr/>
          </p:nvSpPr>
          <p:spPr bwMode="auto">
            <a:xfrm>
              <a:off x="1423" y="2915"/>
              <a:ext cx="876" cy="876"/>
            </a:xfrm>
            <a:prstGeom prst="line">
              <a:avLst/>
            </a:prstGeom>
            <a:noFill/>
            <a:ln w="50800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893" name="Rectangle 31"/>
            <p:cNvSpPr>
              <a:spLocks noChangeArrowheads="1"/>
            </p:cNvSpPr>
            <p:nvPr/>
          </p:nvSpPr>
          <p:spPr bwMode="auto">
            <a:xfrm>
              <a:off x="2263" y="3611"/>
              <a:ext cx="611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I</a:t>
              </a:r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 = $80)</a:t>
              </a:r>
            </a:p>
          </p:txBody>
        </p:sp>
        <p:sp>
          <p:nvSpPr>
            <p:cNvPr id="79894" name="Rectangle 32"/>
            <p:cNvSpPr>
              <a:spLocks noChangeArrowheads="1"/>
            </p:cNvSpPr>
            <p:nvPr/>
          </p:nvSpPr>
          <p:spPr bwMode="auto">
            <a:xfrm>
              <a:off x="2119" y="3421"/>
              <a:ext cx="220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L</a:t>
              </a:r>
              <a:r>
                <a:rPr lang="en-US" sz="1600" i="1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79895" name="Rectangle 51"/>
            <p:cNvSpPr>
              <a:spLocks noChangeArrowheads="1"/>
            </p:cNvSpPr>
            <p:nvPr/>
          </p:nvSpPr>
          <p:spPr bwMode="auto">
            <a:xfrm>
              <a:off x="405" y="2714"/>
              <a:ext cx="72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80/2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) =</a:t>
              </a:r>
              <a:endParaRPr lang="th-TH" sz="20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grpSp>
        <p:nvGrpSpPr>
          <p:cNvPr id="4" name="Group 54"/>
          <p:cNvGrpSpPr>
            <a:grpSpLocks/>
          </p:cNvGrpSpPr>
          <p:nvPr/>
        </p:nvGrpSpPr>
        <p:grpSpPr bwMode="auto">
          <a:xfrm>
            <a:off x="630238" y="5168900"/>
            <a:ext cx="3073400" cy="898525"/>
            <a:chOff x="397" y="3256"/>
            <a:chExt cx="1936" cy="566"/>
          </a:xfrm>
        </p:grpSpPr>
        <p:sp>
          <p:nvSpPr>
            <p:cNvPr id="79888" name="Line 6"/>
            <p:cNvSpPr>
              <a:spLocks noChangeShapeType="1"/>
            </p:cNvSpPr>
            <p:nvPr/>
          </p:nvSpPr>
          <p:spPr bwMode="auto">
            <a:xfrm>
              <a:off x="1415" y="3460"/>
              <a:ext cx="348" cy="348"/>
            </a:xfrm>
            <a:prstGeom prst="line">
              <a:avLst/>
            </a:prstGeom>
            <a:noFill/>
            <a:ln w="50800">
              <a:solidFill>
                <a:srgbClr val="6699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889" name="Rectangle 27"/>
            <p:cNvSpPr>
              <a:spLocks noChangeArrowheads="1"/>
            </p:cNvSpPr>
            <p:nvPr/>
          </p:nvSpPr>
          <p:spPr bwMode="auto">
            <a:xfrm>
              <a:off x="1391" y="3256"/>
              <a:ext cx="220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L</a:t>
              </a:r>
              <a:r>
                <a:rPr lang="en-US" sz="1600" i="1" baseline="-25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79890" name="Rectangle 33"/>
            <p:cNvSpPr>
              <a:spLocks noChangeArrowheads="1"/>
            </p:cNvSpPr>
            <p:nvPr/>
          </p:nvSpPr>
          <p:spPr bwMode="auto">
            <a:xfrm>
              <a:off x="1663" y="3612"/>
              <a:ext cx="670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I</a:t>
              </a:r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 = $40)</a:t>
              </a:r>
            </a:p>
          </p:txBody>
        </p:sp>
        <p:sp>
          <p:nvSpPr>
            <p:cNvPr id="79891" name="Rectangle 52"/>
            <p:cNvSpPr>
              <a:spLocks noChangeArrowheads="1"/>
            </p:cNvSpPr>
            <p:nvPr/>
          </p:nvSpPr>
          <p:spPr bwMode="auto">
            <a:xfrm>
              <a:off x="397" y="3290"/>
              <a:ext cx="72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40/2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) =</a:t>
              </a:r>
              <a:endParaRPr lang="th-TH" sz="20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grpSp>
        <p:nvGrpSpPr>
          <p:cNvPr id="5" name="Group 57"/>
          <p:cNvGrpSpPr>
            <a:grpSpLocks/>
          </p:cNvGrpSpPr>
          <p:nvPr/>
        </p:nvGrpSpPr>
        <p:grpSpPr bwMode="auto">
          <a:xfrm>
            <a:off x="401638" y="2484438"/>
            <a:ext cx="6235700" cy="3575050"/>
            <a:chOff x="253" y="1565"/>
            <a:chExt cx="3928" cy="2252"/>
          </a:xfrm>
        </p:grpSpPr>
        <p:sp>
          <p:nvSpPr>
            <p:cNvPr id="79884" name="Line 4"/>
            <p:cNvSpPr>
              <a:spLocks noChangeShapeType="1"/>
            </p:cNvSpPr>
            <p:nvPr/>
          </p:nvSpPr>
          <p:spPr bwMode="auto">
            <a:xfrm>
              <a:off x="1411" y="1773"/>
              <a:ext cx="2028" cy="2028"/>
            </a:xfrm>
            <a:prstGeom prst="line">
              <a:avLst/>
            </a:prstGeom>
            <a:noFill/>
            <a:ln w="50800">
              <a:solidFill>
                <a:srgbClr val="6699FF"/>
              </a:solidFill>
              <a:prstDash val="sysDot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885" name="Rectangle 29"/>
            <p:cNvSpPr>
              <a:spLocks noChangeArrowheads="1"/>
            </p:cNvSpPr>
            <p:nvPr/>
          </p:nvSpPr>
          <p:spPr bwMode="auto">
            <a:xfrm>
              <a:off x="3499" y="3607"/>
              <a:ext cx="682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I</a:t>
              </a:r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 = $160)</a:t>
              </a:r>
            </a:p>
          </p:txBody>
        </p:sp>
        <p:sp>
          <p:nvSpPr>
            <p:cNvPr id="79886" name="Rectangle 30"/>
            <p:cNvSpPr>
              <a:spLocks noChangeArrowheads="1"/>
            </p:cNvSpPr>
            <p:nvPr/>
          </p:nvSpPr>
          <p:spPr bwMode="auto">
            <a:xfrm>
              <a:off x="3307" y="3429"/>
              <a:ext cx="220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L</a:t>
              </a:r>
              <a:r>
                <a:rPr lang="en-US" sz="1600" i="1" baseline="-25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79887" name="Rectangle 56"/>
            <p:cNvSpPr>
              <a:spLocks noChangeArrowheads="1"/>
            </p:cNvSpPr>
            <p:nvPr/>
          </p:nvSpPr>
          <p:spPr bwMode="auto">
            <a:xfrm>
              <a:off x="253" y="1565"/>
              <a:ext cx="90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1600/2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) =</a:t>
              </a:r>
              <a:endParaRPr lang="th-TH" sz="20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9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9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19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500"/>
                                        <p:tgtEl>
                                          <p:spTgt spid="198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3" grpId="0" animBg="1"/>
      <p:bldP spid="198684" grpId="0" animBg="1" autoUpdateAnimBg="0"/>
      <p:bldP spid="198682" grpId="0" animBg="1"/>
      <p:bldP spid="198690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45"/>
          <p:cNvSpPr>
            <a:spLocks noGrp="1" noChangeArrowheads="1"/>
          </p:cNvSpPr>
          <p:nvPr>
            <p:ph type="title"/>
          </p:nvPr>
        </p:nvSpPr>
        <p:spPr>
          <a:xfrm>
            <a:off x="630238" y="382588"/>
            <a:ext cx="8331200" cy="719137"/>
          </a:xfrm>
        </p:spPr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The Budget Line: Changes in a price</a:t>
            </a:r>
          </a:p>
        </p:txBody>
      </p:sp>
      <p:sp>
        <p:nvSpPr>
          <p:cNvPr id="8192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53EA10A-CD3C-724A-B935-D06B76F37D87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27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47"/>
          <p:cNvGrpSpPr>
            <a:grpSpLocks/>
          </p:cNvGrpSpPr>
          <p:nvPr/>
        </p:nvGrpSpPr>
        <p:grpSpPr bwMode="auto">
          <a:xfrm>
            <a:off x="2303463" y="3702050"/>
            <a:ext cx="2365375" cy="2076450"/>
            <a:chOff x="1451" y="2556"/>
            <a:chExt cx="1490" cy="1308"/>
          </a:xfrm>
        </p:grpSpPr>
        <p:sp>
          <p:nvSpPr>
            <p:cNvPr id="81948" name="Line 22"/>
            <p:cNvSpPr>
              <a:spLocks noChangeShapeType="1"/>
            </p:cNvSpPr>
            <p:nvPr/>
          </p:nvSpPr>
          <p:spPr bwMode="auto">
            <a:xfrm>
              <a:off x="1451" y="2556"/>
              <a:ext cx="972" cy="1308"/>
            </a:xfrm>
            <a:prstGeom prst="line">
              <a:avLst/>
            </a:prstGeom>
            <a:noFill/>
            <a:ln w="50800">
              <a:solidFill>
                <a:srgbClr val="6699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949" name="Rectangle 23"/>
            <p:cNvSpPr>
              <a:spLocks noChangeArrowheads="1"/>
            </p:cNvSpPr>
            <p:nvPr/>
          </p:nvSpPr>
          <p:spPr bwMode="auto">
            <a:xfrm>
              <a:off x="2291" y="3492"/>
              <a:ext cx="650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P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F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 = 1)</a:t>
              </a:r>
            </a:p>
          </p:txBody>
        </p:sp>
        <p:sp>
          <p:nvSpPr>
            <p:cNvPr id="81950" name="Rectangle 24"/>
            <p:cNvSpPr>
              <a:spLocks noChangeArrowheads="1"/>
            </p:cNvSpPr>
            <p:nvPr/>
          </p:nvSpPr>
          <p:spPr bwMode="auto">
            <a:xfrm>
              <a:off x="2099" y="3173"/>
              <a:ext cx="27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i="1">
                  <a:solidFill>
                    <a:schemeClr val="tx1"/>
                  </a:solidFill>
                  <a:latin typeface="Century Gothic" pitchFamily="8" charset="0"/>
                </a:rPr>
                <a:t>L</a:t>
              </a:r>
              <a:r>
                <a:rPr lang="en-US" sz="2400" i="1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  <p:sp>
          <p:nvSpPr>
            <p:cNvPr id="81951" name="Line 25"/>
            <p:cNvSpPr>
              <a:spLocks noChangeShapeType="1"/>
            </p:cNvSpPr>
            <p:nvPr/>
          </p:nvSpPr>
          <p:spPr bwMode="auto">
            <a:xfrm flipH="1">
              <a:off x="2411" y="3772"/>
              <a:ext cx="252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06877" name="Rectangle 29"/>
          <p:cNvSpPr>
            <a:spLocks noChangeArrowheads="1"/>
          </p:cNvSpPr>
          <p:nvPr/>
        </p:nvSpPr>
        <p:spPr bwMode="auto">
          <a:xfrm>
            <a:off x="6488113" y="3148013"/>
            <a:ext cx="2190750" cy="17494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An increase in the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price of food to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$2.00 changes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the slope of the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budget line and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rotates it inward.</a:t>
            </a:r>
          </a:p>
        </p:txBody>
      </p:sp>
      <p:sp>
        <p:nvSpPr>
          <p:cNvPr id="206881" name="Rectangle 33"/>
          <p:cNvSpPr>
            <a:spLocks noChangeArrowheads="1"/>
          </p:cNvSpPr>
          <p:nvPr/>
        </p:nvSpPr>
        <p:spPr bwMode="auto">
          <a:xfrm>
            <a:off x="3532188" y="2024063"/>
            <a:ext cx="2173287" cy="17494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A decrease in the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price of food to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$.50 changes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the slope of the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budget line and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rotates it outward.</a:t>
            </a:r>
          </a:p>
        </p:txBody>
      </p:sp>
      <p:sp>
        <p:nvSpPr>
          <p:cNvPr id="81927" name="Rectangle 20"/>
          <p:cNvSpPr>
            <a:spLocks noChangeArrowheads="1"/>
          </p:cNvSpPr>
          <p:nvPr/>
        </p:nvSpPr>
        <p:spPr bwMode="auto">
          <a:xfrm>
            <a:off x="2709863" y="5759450"/>
            <a:ext cx="436562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40</a:t>
            </a:r>
          </a:p>
        </p:txBody>
      </p:sp>
      <p:sp>
        <p:nvSpPr>
          <p:cNvPr id="81928" name="Rectangle 15"/>
          <p:cNvSpPr>
            <a:spLocks noChangeArrowheads="1"/>
          </p:cNvSpPr>
          <p:nvPr/>
        </p:nvSpPr>
        <p:spPr bwMode="auto">
          <a:xfrm>
            <a:off x="6632575" y="5576888"/>
            <a:ext cx="1563688" cy="54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tx1"/>
                </a:solidFill>
                <a:latin typeface="Century Gothic" pitchFamily="8" charset="0"/>
              </a:rPr>
              <a:t>Food</a:t>
            </a:r>
          </a:p>
          <a:p>
            <a:r>
              <a:rPr lang="en-US" sz="1400">
                <a:solidFill>
                  <a:schemeClr val="tx1"/>
                </a:solidFill>
                <a:latin typeface="Century Gothic" pitchFamily="8" charset="0"/>
              </a:rPr>
              <a:t>(units per week)</a:t>
            </a:r>
            <a:endParaRPr lang="en-US" sz="1800">
              <a:solidFill>
                <a:schemeClr val="tx1"/>
              </a:solidFill>
              <a:latin typeface="Century Gothic" pitchFamily="8" charset="0"/>
            </a:endParaRPr>
          </a:p>
        </p:txBody>
      </p:sp>
      <p:sp>
        <p:nvSpPr>
          <p:cNvPr id="81929" name="Rectangle 16"/>
          <p:cNvSpPr>
            <a:spLocks noChangeArrowheads="1"/>
          </p:cNvSpPr>
          <p:nvPr/>
        </p:nvSpPr>
        <p:spPr bwMode="auto">
          <a:xfrm>
            <a:off x="906463" y="1627188"/>
            <a:ext cx="1311275" cy="9128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Clothing</a:t>
            </a:r>
          </a:p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(units</a:t>
            </a:r>
          </a:p>
          <a:p>
            <a:pPr algn="r"/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per week)</a:t>
            </a:r>
          </a:p>
        </p:txBody>
      </p:sp>
      <p:sp>
        <p:nvSpPr>
          <p:cNvPr id="81930" name="Rectangle 17"/>
          <p:cNvSpPr>
            <a:spLocks noChangeArrowheads="1"/>
          </p:cNvSpPr>
          <p:nvPr/>
        </p:nvSpPr>
        <p:spPr bwMode="auto">
          <a:xfrm>
            <a:off x="3687763" y="5734050"/>
            <a:ext cx="436562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80</a:t>
            </a:r>
          </a:p>
        </p:txBody>
      </p:sp>
      <p:sp>
        <p:nvSpPr>
          <p:cNvPr id="81931" name="Rectangle 18"/>
          <p:cNvSpPr>
            <a:spLocks noChangeArrowheads="1"/>
          </p:cNvSpPr>
          <p:nvPr/>
        </p:nvSpPr>
        <p:spPr bwMode="auto">
          <a:xfrm>
            <a:off x="4722813" y="5748338"/>
            <a:ext cx="565150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120</a:t>
            </a:r>
          </a:p>
        </p:txBody>
      </p:sp>
      <p:sp>
        <p:nvSpPr>
          <p:cNvPr id="81932" name="Rectangle 19"/>
          <p:cNvSpPr>
            <a:spLocks noChangeArrowheads="1"/>
          </p:cNvSpPr>
          <p:nvPr/>
        </p:nvSpPr>
        <p:spPr bwMode="auto">
          <a:xfrm>
            <a:off x="5910263" y="5734050"/>
            <a:ext cx="56515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160</a:t>
            </a:r>
          </a:p>
        </p:txBody>
      </p:sp>
      <p:sp>
        <p:nvSpPr>
          <p:cNvPr id="81933" name="Rectangle 21"/>
          <p:cNvSpPr>
            <a:spLocks noChangeArrowheads="1"/>
          </p:cNvSpPr>
          <p:nvPr/>
        </p:nvSpPr>
        <p:spPr bwMode="auto">
          <a:xfrm>
            <a:off x="1717675" y="3444875"/>
            <a:ext cx="4651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40</a:t>
            </a:r>
            <a:endParaRPr lang="en-US" sz="2400" b="0">
              <a:solidFill>
                <a:schemeClr val="tx1"/>
              </a:solidFill>
              <a:latin typeface="Century Gothic" pitchFamily="8" charset="0"/>
            </a:endParaRPr>
          </a:p>
        </p:txBody>
      </p:sp>
      <p:sp>
        <p:nvSpPr>
          <p:cNvPr id="81934" name="Line 14"/>
          <p:cNvSpPr>
            <a:spLocks noChangeShapeType="1"/>
          </p:cNvSpPr>
          <p:nvPr/>
        </p:nvSpPr>
        <p:spPr bwMode="auto">
          <a:xfrm>
            <a:off x="2290763" y="5780088"/>
            <a:ext cx="419576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35" name="Line 13"/>
          <p:cNvSpPr>
            <a:spLocks noChangeShapeType="1"/>
          </p:cNvSpPr>
          <p:nvPr/>
        </p:nvSpPr>
        <p:spPr bwMode="auto">
          <a:xfrm>
            <a:off x="2295525" y="1589088"/>
            <a:ext cx="0" cy="4184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51"/>
          <p:cNvGrpSpPr>
            <a:grpSpLocks/>
          </p:cNvGrpSpPr>
          <p:nvPr/>
        </p:nvGrpSpPr>
        <p:grpSpPr bwMode="auto">
          <a:xfrm>
            <a:off x="1060450" y="3730625"/>
            <a:ext cx="2459038" cy="2976563"/>
            <a:chOff x="668" y="2350"/>
            <a:chExt cx="1549" cy="1875"/>
          </a:xfrm>
        </p:grpSpPr>
        <p:sp>
          <p:nvSpPr>
            <p:cNvPr id="81943" name="Line 5"/>
            <p:cNvSpPr>
              <a:spLocks noChangeShapeType="1"/>
            </p:cNvSpPr>
            <p:nvPr/>
          </p:nvSpPr>
          <p:spPr bwMode="auto">
            <a:xfrm>
              <a:off x="1460" y="2350"/>
              <a:ext cx="348" cy="1308"/>
            </a:xfrm>
            <a:prstGeom prst="line">
              <a:avLst/>
            </a:prstGeom>
            <a:noFill/>
            <a:ln w="50800">
              <a:solidFill>
                <a:srgbClr val="0066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944" name="Rectangle 30"/>
            <p:cNvSpPr>
              <a:spLocks noChangeArrowheads="1"/>
            </p:cNvSpPr>
            <p:nvPr/>
          </p:nvSpPr>
          <p:spPr bwMode="auto">
            <a:xfrm>
              <a:off x="1676" y="2967"/>
              <a:ext cx="27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i="1">
                  <a:solidFill>
                    <a:schemeClr val="tx1"/>
                  </a:solidFill>
                  <a:latin typeface="Century Gothic" pitchFamily="8" charset="0"/>
                </a:rPr>
                <a:t>L</a:t>
              </a:r>
              <a:r>
                <a:rPr lang="en-US" sz="2400" i="1" baseline="-25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81945" name="Rectangle 31"/>
            <p:cNvSpPr>
              <a:spLocks noChangeArrowheads="1"/>
            </p:cNvSpPr>
            <p:nvPr/>
          </p:nvSpPr>
          <p:spPr bwMode="auto">
            <a:xfrm>
              <a:off x="668" y="3478"/>
              <a:ext cx="63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P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F 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= 2)</a:t>
              </a:r>
            </a:p>
          </p:txBody>
        </p:sp>
        <p:sp>
          <p:nvSpPr>
            <p:cNvPr id="81946" name="Line 32"/>
            <p:cNvSpPr>
              <a:spLocks noChangeShapeType="1"/>
            </p:cNvSpPr>
            <p:nvPr/>
          </p:nvSpPr>
          <p:spPr bwMode="auto">
            <a:xfrm flipV="1">
              <a:off x="1282" y="3548"/>
              <a:ext cx="460" cy="1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947" name="Rectangle 50"/>
            <p:cNvSpPr>
              <a:spLocks noChangeArrowheads="1"/>
            </p:cNvSpPr>
            <p:nvPr/>
          </p:nvSpPr>
          <p:spPr bwMode="auto">
            <a:xfrm>
              <a:off x="1494" y="3783"/>
              <a:ext cx="723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||(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80/2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) </a:t>
              </a:r>
              <a:endParaRPr lang="th-TH" sz="20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2317750" y="3687763"/>
            <a:ext cx="4560888" cy="3000375"/>
            <a:chOff x="1460" y="2323"/>
            <a:chExt cx="2873" cy="1890"/>
          </a:xfrm>
        </p:grpSpPr>
        <p:sp>
          <p:nvSpPr>
            <p:cNvPr id="81938" name="Line 4"/>
            <p:cNvSpPr>
              <a:spLocks noChangeShapeType="1"/>
            </p:cNvSpPr>
            <p:nvPr/>
          </p:nvSpPr>
          <p:spPr bwMode="auto">
            <a:xfrm>
              <a:off x="1460" y="2323"/>
              <a:ext cx="2412" cy="1308"/>
            </a:xfrm>
            <a:prstGeom prst="line">
              <a:avLst/>
            </a:prstGeom>
            <a:noFill/>
            <a:ln w="50800">
              <a:solidFill>
                <a:srgbClr val="9999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939" name="Rectangle 26"/>
            <p:cNvSpPr>
              <a:spLocks noChangeArrowheads="1"/>
            </p:cNvSpPr>
            <p:nvPr/>
          </p:nvSpPr>
          <p:spPr bwMode="auto">
            <a:xfrm>
              <a:off x="3548" y="3259"/>
              <a:ext cx="78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P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F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 = 0.5)</a:t>
              </a:r>
            </a:p>
          </p:txBody>
        </p:sp>
        <p:sp>
          <p:nvSpPr>
            <p:cNvPr id="81940" name="Rectangle 27"/>
            <p:cNvSpPr>
              <a:spLocks noChangeArrowheads="1"/>
            </p:cNvSpPr>
            <p:nvPr/>
          </p:nvSpPr>
          <p:spPr bwMode="auto">
            <a:xfrm>
              <a:off x="3164" y="2940"/>
              <a:ext cx="27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i="1">
                  <a:solidFill>
                    <a:schemeClr val="tx1"/>
                  </a:solidFill>
                  <a:latin typeface="Century Gothic" pitchFamily="8" charset="0"/>
                </a:rPr>
                <a:t>L</a:t>
              </a:r>
              <a:r>
                <a:rPr lang="en-US" sz="2400" i="1" baseline="-25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81941" name="Line 28"/>
            <p:cNvSpPr>
              <a:spLocks noChangeShapeType="1"/>
            </p:cNvSpPr>
            <p:nvPr/>
          </p:nvSpPr>
          <p:spPr bwMode="auto">
            <a:xfrm flipH="1">
              <a:off x="3800" y="3467"/>
              <a:ext cx="156" cy="1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942" name="Rectangle 52"/>
            <p:cNvSpPr>
              <a:spLocks noChangeArrowheads="1"/>
            </p:cNvSpPr>
            <p:nvPr/>
          </p:nvSpPr>
          <p:spPr bwMode="auto">
            <a:xfrm>
              <a:off x="3515" y="3771"/>
              <a:ext cx="751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|| (</a:t>
              </a:r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80/0.5</a:t>
              </a:r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)</a:t>
              </a:r>
              <a:endParaRPr lang="th-TH" sz="2000">
                <a:solidFill>
                  <a:schemeClr val="tx1"/>
                </a:solidFill>
                <a:latin typeface="Century Gothic" pitchFamily="8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0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0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77" grpId="0" animBg="1" autoUpdateAnimBg="0"/>
      <p:bldP spid="206881" grpId="0" animBg="1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Choice</a:t>
            </a:r>
          </a:p>
        </p:txBody>
      </p:sp>
      <p:sp>
        <p:nvSpPr>
          <p:cNvPr id="48845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Optimal consumption point is where MRS = the relative prices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MRS = the rate that the consumer is willing to sacrifice some clothing to get 1 unit of food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F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C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 = cost of additional unit of food in terms of clothing</a:t>
            </a:r>
          </a:p>
        </p:txBody>
      </p:sp>
      <p:sp>
        <p:nvSpPr>
          <p:cNvPr id="839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091DAC1-26A0-D246-A572-93BBCFB6E660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28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8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84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84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53" grpId="0" build="p" bldLvl="2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Choice</a:t>
            </a:r>
          </a:p>
        </p:txBody>
      </p:sp>
      <p:sp>
        <p:nvSpPr>
          <p:cNvPr id="8601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CBB4184-CD77-5E4F-9272-151FCD970598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29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57288" y="1698625"/>
            <a:ext cx="7083425" cy="4876800"/>
            <a:chOff x="729" y="908"/>
            <a:chExt cx="4462" cy="3072"/>
          </a:xfrm>
        </p:grpSpPr>
        <p:sp>
          <p:nvSpPr>
            <p:cNvPr id="86048" name="Line 4"/>
            <p:cNvSpPr>
              <a:spLocks noChangeShapeType="1"/>
            </p:cNvSpPr>
            <p:nvPr/>
          </p:nvSpPr>
          <p:spPr bwMode="auto">
            <a:xfrm>
              <a:off x="1440" y="1108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49" name="Line 5"/>
            <p:cNvSpPr>
              <a:spLocks noChangeShapeType="1"/>
            </p:cNvSpPr>
            <p:nvPr/>
          </p:nvSpPr>
          <p:spPr bwMode="auto">
            <a:xfrm>
              <a:off x="1437" y="3736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50" name="Rectangle 6"/>
            <p:cNvSpPr>
              <a:spLocks noChangeArrowheads="1"/>
            </p:cNvSpPr>
            <p:nvPr/>
          </p:nvSpPr>
          <p:spPr bwMode="auto">
            <a:xfrm>
              <a:off x="3692" y="3751"/>
              <a:ext cx="1499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Food </a:t>
              </a:r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(units per week)</a:t>
              </a:r>
            </a:p>
          </p:txBody>
        </p:sp>
        <p:sp>
          <p:nvSpPr>
            <p:cNvPr id="86051" name="Rectangle 7"/>
            <p:cNvSpPr>
              <a:spLocks noChangeArrowheads="1"/>
            </p:cNvSpPr>
            <p:nvPr/>
          </p:nvSpPr>
          <p:spPr bwMode="auto">
            <a:xfrm>
              <a:off x="729" y="908"/>
              <a:ext cx="685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Clothing</a:t>
              </a:r>
            </a:p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(units per</a:t>
              </a:r>
            </a:p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 week)</a:t>
              </a:r>
            </a:p>
          </p:txBody>
        </p:sp>
        <p:sp>
          <p:nvSpPr>
            <p:cNvPr id="86052" name="Rectangle 8"/>
            <p:cNvSpPr>
              <a:spLocks noChangeArrowheads="1"/>
            </p:cNvSpPr>
            <p:nvPr/>
          </p:nvSpPr>
          <p:spPr bwMode="auto">
            <a:xfrm>
              <a:off x="2313" y="3719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40</a:t>
              </a:r>
            </a:p>
          </p:txBody>
        </p:sp>
        <p:sp>
          <p:nvSpPr>
            <p:cNvPr id="86053" name="Rectangle 9"/>
            <p:cNvSpPr>
              <a:spLocks noChangeArrowheads="1"/>
            </p:cNvSpPr>
            <p:nvPr/>
          </p:nvSpPr>
          <p:spPr bwMode="auto">
            <a:xfrm>
              <a:off x="3321" y="3719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80</a:t>
              </a:r>
            </a:p>
          </p:txBody>
        </p:sp>
        <p:sp>
          <p:nvSpPr>
            <p:cNvPr id="86054" name="Rectangle 10"/>
            <p:cNvSpPr>
              <a:spLocks noChangeArrowheads="1"/>
            </p:cNvSpPr>
            <p:nvPr/>
          </p:nvSpPr>
          <p:spPr bwMode="auto">
            <a:xfrm>
              <a:off x="1785" y="3719"/>
              <a:ext cx="27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20</a:t>
              </a:r>
            </a:p>
          </p:txBody>
        </p:sp>
        <p:sp>
          <p:nvSpPr>
            <p:cNvPr id="86055" name="Rectangle 11"/>
            <p:cNvSpPr>
              <a:spLocks noChangeArrowheads="1"/>
            </p:cNvSpPr>
            <p:nvPr/>
          </p:nvSpPr>
          <p:spPr bwMode="auto">
            <a:xfrm>
              <a:off x="1161" y="2626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20</a:t>
              </a:r>
            </a:p>
          </p:txBody>
        </p:sp>
        <p:sp>
          <p:nvSpPr>
            <p:cNvPr id="86056" name="Rectangle 12"/>
            <p:cNvSpPr>
              <a:spLocks noChangeArrowheads="1"/>
            </p:cNvSpPr>
            <p:nvPr/>
          </p:nvSpPr>
          <p:spPr bwMode="auto">
            <a:xfrm>
              <a:off x="1161" y="2055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30</a:t>
              </a:r>
            </a:p>
          </p:txBody>
        </p:sp>
        <p:sp>
          <p:nvSpPr>
            <p:cNvPr id="86057" name="Rectangle 13"/>
            <p:cNvSpPr>
              <a:spLocks noChangeArrowheads="1"/>
            </p:cNvSpPr>
            <p:nvPr/>
          </p:nvSpPr>
          <p:spPr bwMode="auto">
            <a:xfrm>
              <a:off x="1182" y="1485"/>
              <a:ext cx="29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000">
                  <a:solidFill>
                    <a:schemeClr val="tx1"/>
                  </a:solidFill>
                  <a:latin typeface="Century Gothic" pitchFamily="8" charset="0"/>
                </a:rPr>
                <a:t>40</a:t>
              </a:r>
            </a:p>
          </p:txBody>
        </p:sp>
        <p:sp>
          <p:nvSpPr>
            <p:cNvPr id="86058" name="Rectangle 14"/>
            <p:cNvSpPr>
              <a:spLocks noChangeArrowheads="1"/>
            </p:cNvSpPr>
            <p:nvPr/>
          </p:nvSpPr>
          <p:spPr bwMode="auto">
            <a:xfrm>
              <a:off x="1269" y="3719"/>
              <a:ext cx="195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Century Gothic" pitchFamily="8" charset="0"/>
                </a:rPr>
                <a:t>0</a:t>
              </a:r>
            </a:p>
          </p:txBody>
        </p:sp>
      </p:grpSp>
      <p:sp>
        <p:nvSpPr>
          <p:cNvPr id="738319" name="Line 15"/>
          <p:cNvSpPr>
            <a:spLocks noChangeShapeType="1"/>
          </p:cNvSpPr>
          <p:nvPr/>
        </p:nvSpPr>
        <p:spPr bwMode="auto">
          <a:xfrm>
            <a:off x="2332038" y="2971800"/>
            <a:ext cx="3067050" cy="321945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38320" name="Rectangle 16"/>
          <p:cNvSpPr>
            <a:spLocks noChangeArrowheads="1"/>
          </p:cNvSpPr>
          <p:nvPr/>
        </p:nvSpPr>
        <p:spPr bwMode="auto">
          <a:xfrm>
            <a:off x="4583113" y="1797050"/>
            <a:ext cx="3783012" cy="1474788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Point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B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 does not maximize satisfaction because the </a:t>
            </a:r>
          </a:p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|MRS| = 10/10 = 1 is greater than the price ratio = 1/2</a:t>
            </a:r>
          </a:p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    more F less C</a:t>
            </a: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3114675" y="4597400"/>
            <a:ext cx="793750" cy="1428750"/>
            <a:chOff x="1920" y="2687"/>
            <a:chExt cx="500" cy="900"/>
          </a:xfrm>
        </p:grpSpPr>
        <p:sp>
          <p:nvSpPr>
            <p:cNvPr id="86045" name="Freeform 18"/>
            <p:cNvSpPr>
              <a:spLocks/>
            </p:cNvSpPr>
            <p:nvPr/>
          </p:nvSpPr>
          <p:spPr bwMode="auto">
            <a:xfrm>
              <a:off x="1920" y="2687"/>
              <a:ext cx="194" cy="195"/>
            </a:xfrm>
            <a:custGeom>
              <a:avLst/>
              <a:gdLst>
                <a:gd name="T0" fmla="*/ 0 w 194"/>
                <a:gd name="T1" fmla="*/ 0 h 195"/>
                <a:gd name="T2" fmla="*/ 0 w 194"/>
                <a:gd name="T3" fmla="*/ 37 h 195"/>
                <a:gd name="T4" fmla="*/ 4 w 194"/>
                <a:gd name="T5" fmla="*/ 70 h 195"/>
                <a:gd name="T6" fmla="*/ 10 w 194"/>
                <a:gd name="T7" fmla="*/ 88 h 195"/>
                <a:gd name="T8" fmla="*/ 17 w 194"/>
                <a:gd name="T9" fmla="*/ 97 h 195"/>
                <a:gd name="T10" fmla="*/ 81 w 194"/>
                <a:gd name="T11" fmla="*/ 97 h 195"/>
                <a:gd name="T12" fmla="*/ 88 w 194"/>
                <a:gd name="T13" fmla="*/ 106 h 195"/>
                <a:gd name="T14" fmla="*/ 92 w 194"/>
                <a:gd name="T15" fmla="*/ 125 h 195"/>
                <a:gd name="T16" fmla="*/ 95 w 194"/>
                <a:gd name="T17" fmla="*/ 157 h 195"/>
                <a:gd name="T18" fmla="*/ 95 w 194"/>
                <a:gd name="T19" fmla="*/ 194 h 195"/>
                <a:gd name="T20" fmla="*/ 95 w 194"/>
                <a:gd name="T21" fmla="*/ 157 h 195"/>
                <a:gd name="T22" fmla="*/ 98 w 194"/>
                <a:gd name="T23" fmla="*/ 125 h 195"/>
                <a:gd name="T24" fmla="*/ 105 w 194"/>
                <a:gd name="T25" fmla="*/ 106 h 195"/>
                <a:gd name="T26" fmla="*/ 112 w 194"/>
                <a:gd name="T27" fmla="*/ 97 h 195"/>
                <a:gd name="T28" fmla="*/ 176 w 194"/>
                <a:gd name="T29" fmla="*/ 97 h 195"/>
                <a:gd name="T30" fmla="*/ 183 w 194"/>
                <a:gd name="T31" fmla="*/ 88 h 195"/>
                <a:gd name="T32" fmla="*/ 190 w 194"/>
                <a:gd name="T33" fmla="*/ 70 h 195"/>
                <a:gd name="T34" fmla="*/ 193 w 194"/>
                <a:gd name="T35" fmla="*/ 37 h 195"/>
                <a:gd name="T36" fmla="*/ 193 w 194"/>
                <a:gd name="T37" fmla="*/ 0 h 19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94"/>
                <a:gd name="T58" fmla="*/ 0 h 195"/>
                <a:gd name="T59" fmla="*/ 194 w 194"/>
                <a:gd name="T60" fmla="*/ 195 h 19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94" h="195">
                  <a:moveTo>
                    <a:pt x="0" y="0"/>
                  </a:moveTo>
                  <a:lnTo>
                    <a:pt x="0" y="37"/>
                  </a:lnTo>
                  <a:lnTo>
                    <a:pt x="4" y="70"/>
                  </a:lnTo>
                  <a:lnTo>
                    <a:pt x="10" y="88"/>
                  </a:lnTo>
                  <a:lnTo>
                    <a:pt x="17" y="97"/>
                  </a:lnTo>
                  <a:lnTo>
                    <a:pt x="81" y="97"/>
                  </a:lnTo>
                  <a:lnTo>
                    <a:pt x="88" y="106"/>
                  </a:lnTo>
                  <a:lnTo>
                    <a:pt x="92" y="125"/>
                  </a:lnTo>
                  <a:lnTo>
                    <a:pt x="95" y="157"/>
                  </a:lnTo>
                  <a:lnTo>
                    <a:pt x="95" y="194"/>
                  </a:lnTo>
                  <a:lnTo>
                    <a:pt x="95" y="157"/>
                  </a:lnTo>
                  <a:lnTo>
                    <a:pt x="98" y="125"/>
                  </a:lnTo>
                  <a:lnTo>
                    <a:pt x="105" y="106"/>
                  </a:lnTo>
                  <a:lnTo>
                    <a:pt x="112" y="97"/>
                  </a:lnTo>
                  <a:lnTo>
                    <a:pt x="176" y="97"/>
                  </a:lnTo>
                  <a:lnTo>
                    <a:pt x="183" y="88"/>
                  </a:lnTo>
                  <a:lnTo>
                    <a:pt x="190" y="70"/>
                  </a:lnTo>
                  <a:lnTo>
                    <a:pt x="193" y="37"/>
                  </a:lnTo>
                  <a:lnTo>
                    <a:pt x="193" y="0"/>
                  </a:lnTo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46" name="Rectangle 19"/>
            <p:cNvSpPr>
              <a:spLocks noChangeArrowheads="1"/>
            </p:cNvSpPr>
            <p:nvPr/>
          </p:nvSpPr>
          <p:spPr bwMode="auto">
            <a:xfrm>
              <a:off x="2024" y="3377"/>
              <a:ext cx="39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+10</a:t>
              </a:r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F</a:t>
              </a:r>
            </a:p>
          </p:txBody>
        </p:sp>
        <p:sp>
          <p:nvSpPr>
            <p:cNvPr id="86047" name="Line 20"/>
            <p:cNvSpPr>
              <a:spLocks noChangeShapeType="1"/>
            </p:cNvSpPr>
            <p:nvPr/>
          </p:nvSpPr>
          <p:spPr bwMode="auto">
            <a:xfrm flipH="1" flipV="1">
              <a:off x="2046" y="2910"/>
              <a:ext cx="156" cy="44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2809875" y="2825750"/>
            <a:ext cx="3978275" cy="3276600"/>
            <a:chOff x="1770" y="1780"/>
            <a:chExt cx="2506" cy="2064"/>
          </a:xfrm>
        </p:grpSpPr>
        <p:sp>
          <p:nvSpPr>
            <p:cNvPr id="86043" name="Freeform 22"/>
            <p:cNvSpPr>
              <a:spLocks/>
            </p:cNvSpPr>
            <p:nvPr/>
          </p:nvSpPr>
          <p:spPr bwMode="auto">
            <a:xfrm>
              <a:off x="1770" y="1780"/>
              <a:ext cx="2189" cy="1997"/>
            </a:xfrm>
            <a:custGeom>
              <a:avLst/>
              <a:gdLst>
                <a:gd name="T0" fmla="*/ 0 w 2189"/>
                <a:gd name="T1" fmla="*/ 0 h 1997"/>
                <a:gd name="T2" fmla="*/ 6 w 2189"/>
                <a:gd name="T3" fmla="*/ 27 h 1997"/>
                <a:gd name="T4" fmla="*/ 19 w 2189"/>
                <a:gd name="T5" fmla="*/ 72 h 1997"/>
                <a:gd name="T6" fmla="*/ 25 w 2189"/>
                <a:gd name="T7" fmla="*/ 116 h 1997"/>
                <a:gd name="T8" fmla="*/ 37 w 2189"/>
                <a:gd name="T9" fmla="*/ 171 h 1997"/>
                <a:gd name="T10" fmla="*/ 62 w 2189"/>
                <a:gd name="T11" fmla="*/ 287 h 1997"/>
                <a:gd name="T12" fmla="*/ 98 w 2189"/>
                <a:gd name="T13" fmla="*/ 403 h 1997"/>
                <a:gd name="T14" fmla="*/ 123 w 2189"/>
                <a:gd name="T15" fmla="*/ 464 h 1997"/>
                <a:gd name="T16" fmla="*/ 148 w 2189"/>
                <a:gd name="T17" fmla="*/ 531 h 1997"/>
                <a:gd name="T18" fmla="*/ 209 w 2189"/>
                <a:gd name="T19" fmla="*/ 674 h 1997"/>
                <a:gd name="T20" fmla="*/ 277 w 2189"/>
                <a:gd name="T21" fmla="*/ 813 h 1997"/>
                <a:gd name="T22" fmla="*/ 314 w 2189"/>
                <a:gd name="T23" fmla="*/ 885 h 1997"/>
                <a:gd name="T24" fmla="*/ 350 w 2189"/>
                <a:gd name="T25" fmla="*/ 945 h 1997"/>
                <a:gd name="T26" fmla="*/ 424 w 2189"/>
                <a:gd name="T27" fmla="*/ 1062 h 1997"/>
                <a:gd name="T28" fmla="*/ 504 w 2189"/>
                <a:gd name="T29" fmla="*/ 1172 h 1997"/>
                <a:gd name="T30" fmla="*/ 590 w 2189"/>
                <a:gd name="T31" fmla="*/ 1277 h 1997"/>
                <a:gd name="T32" fmla="*/ 695 w 2189"/>
                <a:gd name="T33" fmla="*/ 1377 h 1997"/>
                <a:gd name="T34" fmla="*/ 756 w 2189"/>
                <a:gd name="T35" fmla="*/ 1427 h 1997"/>
                <a:gd name="T36" fmla="*/ 818 w 2189"/>
                <a:gd name="T37" fmla="*/ 1476 h 1997"/>
                <a:gd name="T38" fmla="*/ 959 w 2189"/>
                <a:gd name="T39" fmla="*/ 1571 h 1997"/>
                <a:gd name="T40" fmla="*/ 1106 w 2189"/>
                <a:gd name="T41" fmla="*/ 1659 h 1997"/>
                <a:gd name="T42" fmla="*/ 1254 w 2189"/>
                <a:gd name="T43" fmla="*/ 1736 h 1997"/>
                <a:gd name="T44" fmla="*/ 1408 w 2189"/>
                <a:gd name="T45" fmla="*/ 1803 h 1997"/>
                <a:gd name="T46" fmla="*/ 1573 w 2189"/>
                <a:gd name="T47" fmla="*/ 1858 h 1997"/>
                <a:gd name="T48" fmla="*/ 1733 w 2189"/>
                <a:gd name="T49" fmla="*/ 1902 h 1997"/>
                <a:gd name="T50" fmla="*/ 1801 w 2189"/>
                <a:gd name="T51" fmla="*/ 1925 h 1997"/>
                <a:gd name="T52" fmla="*/ 1862 w 2189"/>
                <a:gd name="T53" fmla="*/ 1941 h 1997"/>
                <a:gd name="T54" fmla="*/ 1973 w 2189"/>
                <a:gd name="T55" fmla="*/ 1969 h 1997"/>
                <a:gd name="T56" fmla="*/ 2071 w 2189"/>
                <a:gd name="T57" fmla="*/ 1991 h 1997"/>
                <a:gd name="T58" fmla="*/ 2108 w 2189"/>
                <a:gd name="T59" fmla="*/ 1996 h 1997"/>
                <a:gd name="T60" fmla="*/ 2145 w 2189"/>
                <a:gd name="T61" fmla="*/ 1996 h 1997"/>
                <a:gd name="T62" fmla="*/ 2170 w 2189"/>
                <a:gd name="T63" fmla="*/ 1996 h 1997"/>
                <a:gd name="T64" fmla="*/ 2188 w 2189"/>
                <a:gd name="T65" fmla="*/ 1991 h 199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189"/>
                <a:gd name="T100" fmla="*/ 0 h 1997"/>
                <a:gd name="T101" fmla="*/ 2189 w 2189"/>
                <a:gd name="T102" fmla="*/ 1997 h 199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189" h="1997">
                  <a:moveTo>
                    <a:pt x="0" y="0"/>
                  </a:moveTo>
                  <a:lnTo>
                    <a:pt x="6" y="27"/>
                  </a:lnTo>
                  <a:lnTo>
                    <a:pt x="19" y="72"/>
                  </a:lnTo>
                  <a:lnTo>
                    <a:pt x="25" y="116"/>
                  </a:lnTo>
                  <a:lnTo>
                    <a:pt x="37" y="171"/>
                  </a:lnTo>
                  <a:lnTo>
                    <a:pt x="62" y="287"/>
                  </a:lnTo>
                  <a:lnTo>
                    <a:pt x="98" y="403"/>
                  </a:lnTo>
                  <a:lnTo>
                    <a:pt x="123" y="464"/>
                  </a:lnTo>
                  <a:lnTo>
                    <a:pt x="148" y="531"/>
                  </a:lnTo>
                  <a:lnTo>
                    <a:pt x="209" y="674"/>
                  </a:lnTo>
                  <a:lnTo>
                    <a:pt x="277" y="813"/>
                  </a:lnTo>
                  <a:lnTo>
                    <a:pt x="314" y="885"/>
                  </a:lnTo>
                  <a:lnTo>
                    <a:pt x="350" y="945"/>
                  </a:lnTo>
                  <a:lnTo>
                    <a:pt x="424" y="1062"/>
                  </a:lnTo>
                  <a:lnTo>
                    <a:pt x="504" y="1172"/>
                  </a:lnTo>
                  <a:lnTo>
                    <a:pt x="590" y="1277"/>
                  </a:lnTo>
                  <a:lnTo>
                    <a:pt x="695" y="1377"/>
                  </a:lnTo>
                  <a:lnTo>
                    <a:pt x="756" y="1427"/>
                  </a:lnTo>
                  <a:lnTo>
                    <a:pt x="818" y="1476"/>
                  </a:lnTo>
                  <a:lnTo>
                    <a:pt x="959" y="1571"/>
                  </a:lnTo>
                  <a:lnTo>
                    <a:pt x="1106" y="1659"/>
                  </a:lnTo>
                  <a:lnTo>
                    <a:pt x="1254" y="1736"/>
                  </a:lnTo>
                  <a:lnTo>
                    <a:pt x="1408" y="1803"/>
                  </a:lnTo>
                  <a:lnTo>
                    <a:pt x="1573" y="1858"/>
                  </a:lnTo>
                  <a:lnTo>
                    <a:pt x="1733" y="1902"/>
                  </a:lnTo>
                  <a:lnTo>
                    <a:pt x="1801" y="1925"/>
                  </a:lnTo>
                  <a:lnTo>
                    <a:pt x="1862" y="1941"/>
                  </a:lnTo>
                  <a:lnTo>
                    <a:pt x="1973" y="1969"/>
                  </a:lnTo>
                  <a:lnTo>
                    <a:pt x="2071" y="1991"/>
                  </a:lnTo>
                  <a:lnTo>
                    <a:pt x="2108" y="1996"/>
                  </a:lnTo>
                  <a:lnTo>
                    <a:pt x="2145" y="1996"/>
                  </a:lnTo>
                  <a:lnTo>
                    <a:pt x="2170" y="1996"/>
                  </a:lnTo>
                  <a:lnTo>
                    <a:pt x="2188" y="1991"/>
                  </a:lnTo>
                </a:path>
              </a:pathLst>
            </a:custGeom>
            <a:noFill/>
            <a:ln w="5715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44" name="Rectangle 23"/>
            <p:cNvSpPr>
              <a:spLocks noChangeArrowheads="1"/>
            </p:cNvSpPr>
            <p:nvPr/>
          </p:nvSpPr>
          <p:spPr bwMode="auto">
            <a:xfrm>
              <a:off x="4001" y="3596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</p:grpSp>
      <p:sp>
        <p:nvSpPr>
          <p:cNvPr id="738328" name="Line 24"/>
          <p:cNvSpPr>
            <a:spLocks noChangeShapeType="1"/>
          </p:cNvSpPr>
          <p:nvPr/>
        </p:nvSpPr>
        <p:spPr bwMode="auto">
          <a:xfrm>
            <a:off x="2484438" y="2579688"/>
            <a:ext cx="1325562" cy="2833687"/>
          </a:xfrm>
          <a:prstGeom prst="line">
            <a:avLst/>
          </a:prstGeom>
          <a:noFill/>
          <a:ln w="38100">
            <a:solidFill>
              <a:srgbClr val="FFCC00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1074738" y="3856038"/>
            <a:ext cx="1914525" cy="842962"/>
            <a:chOff x="668" y="2207"/>
            <a:chExt cx="1206" cy="531"/>
          </a:xfrm>
        </p:grpSpPr>
        <p:sp>
          <p:nvSpPr>
            <p:cNvPr id="86040" name="Freeform 26"/>
            <p:cNvSpPr>
              <a:spLocks/>
            </p:cNvSpPr>
            <p:nvPr/>
          </p:nvSpPr>
          <p:spPr bwMode="auto">
            <a:xfrm>
              <a:off x="1729" y="2207"/>
              <a:ext cx="145" cy="531"/>
            </a:xfrm>
            <a:custGeom>
              <a:avLst/>
              <a:gdLst>
                <a:gd name="T0" fmla="*/ 144 w 145"/>
                <a:gd name="T1" fmla="*/ 0 h 531"/>
                <a:gd name="T2" fmla="*/ 114 w 145"/>
                <a:gd name="T3" fmla="*/ 4 h 531"/>
                <a:gd name="T4" fmla="*/ 93 w 145"/>
                <a:gd name="T5" fmla="*/ 13 h 531"/>
                <a:gd name="T6" fmla="*/ 78 w 145"/>
                <a:gd name="T7" fmla="*/ 26 h 531"/>
                <a:gd name="T8" fmla="*/ 72 w 145"/>
                <a:gd name="T9" fmla="*/ 44 h 531"/>
                <a:gd name="T10" fmla="*/ 72 w 145"/>
                <a:gd name="T11" fmla="*/ 219 h 531"/>
                <a:gd name="T12" fmla="*/ 72 w 145"/>
                <a:gd name="T13" fmla="*/ 228 h 531"/>
                <a:gd name="T14" fmla="*/ 66 w 145"/>
                <a:gd name="T15" fmla="*/ 237 h 531"/>
                <a:gd name="T16" fmla="*/ 51 w 145"/>
                <a:gd name="T17" fmla="*/ 250 h 531"/>
                <a:gd name="T18" fmla="*/ 27 w 145"/>
                <a:gd name="T19" fmla="*/ 258 h 531"/>
                <a:gd name="T20" fmla="*/ 0 w 145"/>
                <a:gd name="T21" fmla="*/ 263 h 531"/>
                <a:gd name="T22" fmla="*/ 27 w 145"/>
                <a:gd name="T23" fmla="*/ 267 h 531"/>
                <a:gd name="T24" fmla="*/ 51 w 145"/>
                <a:gd name="T25" fmla="*/ 276 h 531"/>
                <a:gd name="T26" fmla="*/ 66 w 145"/>
                <a:gd name="T27" fmla="*/ 294 h 531"/>
                <a:gd name="T28" fmla="*/ 72 w 145"/>
                <a:gd name="T29" fmla="*/ 302 h 531"/>
                <a:gd name="T30" fmla="*/ 72 w 145"/>
                <a:gd name="T31" fmla="*/ 311 h 531"/>
                <a:gd name="T32" fmla="*/ 72 w 145"/>
                <a:gd name="T33" fmla="*/ 486 h 531"/>
                <a:gd name="T34" fmla="*/ 78 w 145"/>
                <a:gd name="T35" fmla="*/ 504 h 531"/>
                <a:gd name="T36" fmla="*/ 93 w 145"/>
                <a:gd name="T37" fmla="*/ 517 h 531"/>
                <a:gd name="T38" fmla="*/ 114 w 145"/>
                <a:gd name="T39" fmla="*/ 526 h 531"/>
                <a:gd name="T40" fmla="*/ 144 w 145"/>
                <a:gd name="T41" fmla="*/ 530 h 53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45"/>
                <a:gd name="T64" fmla="*/ 0 h 531"/>
                <a:gd name="T65" fmla="*/ 145 w 145"/>
                <a:gd name="T66" fmla="*/ 531 h 53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45" h="531">
                  <a:moveTo>
                    <a:pt x="144" y="0"/>
                  </a:moveTo>
                  <a:lnTo>
                    <a:pt x="114" y="4"/>
                  </a:lnTo>
                  <a:lnTo>
                    <a:pt x="93" y="13"/>
                  </a:lnTo>
                  <a:lnTo>
                    <a:pt x="78" y="26"/>
                  </a:lnTo>
                  <a:lnTo>
                    <a:pt x="72" y="44"/>
                  </a:lnTo>
                  <a:lnTo>
                    <a:pt x="72" y="219"/>
                  </a:lnTo>
                  <a:lnTo>
                    <a:pt x="72" y="228"/>
                  </a:lnTo>
                  <a:lnTo>
                    <a:pt x="66" y="237"/>
                  </a:lnTo>
                  <a:lnTo>
                    <a:pt x="51" y="250"/>
                  </a:lnTo>
                  <a:lnTo>
                    <a:pt x="27" y="258"/>
                  </a:lnTo>
                  <a:lnTo>
                    <a:pt x="0" y="263"/>
                  </a:lnTo>
                  <a:lnTo>
                    <a:pt x="27" y="267"/>
                  </a:lnTo>
                  <a:lnTo>
                    <a:pt x="51" y="276"/>
                  </a:lnTo>
                  <a:lnTo>
                    <a:pt x="66" y="294"/>
                  </a:lnTo>
                  <a:lnTo>
                    <a:pt x="72" y="302"/>
                  </a:lnTo>
                  <a:lnTo>
                    <a:pt x="72" y="311"/>
                  </a:lnTo>
                  <a:lnTo>
                    <a:pt x="72" y="486"/>
                  </a:lnTo>
                  <a:lnTo>
                    <a:pt x="78" y="504"/>
                  </a:lnTo>
                  <a:lnTo>
                    <a:pt x="93" y="517"/>
                  </a:lnTo>
                  <a:lnTo>
                    <a:pt x="114" y="526"/>
                  </a:lnTo>
                  <a:lnTo>
                    <a:pt x="144" y="530"/>
                  </a:lnTo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41" name="Rectangle 27"/>
            <p:cNvSpPr>
              <a:spLocks noChangeArrowheads="1"/>
            </p:cNvSpPr>
            <p:nvPr/>
          </p:nvSpPr>
          <p:spPr bwMode="auto">
            <a:xfrm>
              <a:off x="668" y="2372"/>
              <a:ext cx="411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-10</a:t>
              </a:r>
              <a:r>
                <a:rPr lang="en-US" sz="1600" i="1">
                  <a:solidFill>
                    <a:schemeClr val="tx1"/>
                  </a:solidFill>
                  <a:latin typeface="Century Gothic" pitchFamily="8" charset="0"/>
                </a:rPr>
                <a:t>C</a:t>
              </a:r>
            </a:p>
          </p:txBody>
        </p:sp>
        <p:sp>
          <p:nvSpPr>
            <p:cNvPr id="86042" name="Line 28"/>
            <p:cNvSpPr>
              <a:spLocks noChangeShapeType="1"/>
            </p:cNvSpPr>
            <p:nvPr/>
          </p:nvSpPr>
          <p:spPr bwMode="auto">
            <a:xfrm flipV="1">
              <a:off x="1092" y="2479"/>
              <a:ext cx="555" cy="5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</p:grp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2865438" y="2744788"/>
            <a:ext cx="3995737" cy="3128962"/>
            <a:chOff x="1625" y="1713"/>
            <a:chExt cx="2617" cy="1971"/>
          </a:xfrm>
        </p:grpSpPr>
        <p:grpSp>
          <p:nvGrpSpPr>
            <p:cNvPr id="86034" name="Group 30"/>
            <p:cNvGrpSpPr>
              <a:grpSpLocks/>
            </p:cNvGrpSpPr>
            <p:nvPr/>
          </p:nvGrpSpPr>
          <p:grpSpPr bwMode="auto">
            <a:xfrm>
              <a:off x="1625" y="1713"/>
              <a:ext cx="2617" cy="1971"/>
              <a:chOff x="1625" y="1713"/>
              <a:chExt cx="2617" cy="1971"/>
            </a:xfrm>
          </p:grpSpPr>
          <p:sp>
            <p:nvSpPr>
              <p:cNvPr id="86038" name="Freeform 31"/>
              <p:cNvSpPr>
                <a:spLocks/>
              </p:cNvSpPr>
              <p:nvPr/>
            </p:nvSpPr>
            <p:spPr bwMode="auto">
              <a:xfrm rot="257278">
                <a:off x="1625" y="1713"/>
                <a:ext cx="2379" cy="1789"/>
              </a:xfrm>
              <a:custGeom>
                <a:avLst/>
                <a:gdLst>
                  <a:gd name="T0" fmla="*/ 0 w 2379"/>
                  <a:gd name="T1" fmla="*/ 0 h 1789"/>
                  <a:gd name="T2" fmla="*/ 13 w 2379"/>
                  <a:gd name="T3" fmla="*/ 27 h 1789"/>
                  <a:gd name="T4" fmla="*/ 27 w 2379"/>
                  <a:gd name="T5" fmla="*/ 60 h 1789"/>
                  <a:gd name="T6" fmla="*/ 40 w 2379"/>
                  <a:gd name="T7" fmla="*/ 99 h 1789"/>
                  <a:gd name="T8" fmla="*/ 60 w 2379"/>
                  <a:gd name="T9" fmla="*/ 143 h 1789"/>
                  <a:gd name="T10" fmla="*/ 100 w 2379"/>
                  <a:gd name="T11" fmla="*/ 242 h 1789"/>
                  <a:gd name="T12" fmla="*/ 147 w 2379"/>
                  <a:gd name="T13" fmla="*/ 352 h 1789"/>
                  <a:gd name="T14" fmla="*/ 208 w 2379"/>
                  <a:gd name="T15" fmla="*/ 468 h 1789"/>
                  <a:gd name="T16" fmla="*/ 275 w 2379"/>
                  <a:gd name="T17" fmla="*/ 594 h 1789"/>
                  <a:gd name="T18" fmla="*/ 342 w 2379"/>
                  <a:gd name="T19" fmla="*/ 721 h 1789"/>
                  <a:gd name="T20" fmla="*/ 416 w 2379"/>
                  <a:gd name="T21" fmla="*/ 842 h 1789"/>
                  <a:gd name="T22" fmla="*/ 497 w 2379"/>
                  <a:gd name="T23" fmla="*/ 946 h 1789"/>
                  <a:gd name="T24" fmla="*/ 584 w 2379"/>
                  <a:gd name="T25" fmla="*/ 1045 h 1789"/>
                  <a:gd name="T26" fmla="*/ 678 w 2379"/>
                  <a:gd name="T27" fmla="*/ 1139 h 1789"/>
                  <a:gd name="T28" fmla="*/ 786 w 2379"/>
                  <a:gd name="T29" fmla="*/ 1233 h 1789"/>
                  <a:gd name="T30" fmla="*/ 920 w 2379"/>
                  <a:gd name="T31" fmla="*/ 1321 h 1789"/>
                  <a:gd name="T32" fmla="*/ 1068 w 2379"/>
                  <a:gd name="T33" fmla="*/ 1409 h 1789"/>
                  <a:gd name="T34" fmla="*/ 1222 w 2379"/>
                  <a:gd name="T35" fmla="*/ 1486 h 1789"/>
                  <a:gd name="T36" fmla="*/ 1384 w 2379"/>
                  <a:gd name="T37" fmla="*/ 1557 h 1789"/>
                  <a:gd name="T38" fmla="*/ 1552 w 2379"/>
                  <a:gd name="T39" fmla="*/ 1618 h 1789"/>
                  <a:gd name="T40" fmla="*/ 1720 w 2379"/>
                  <a:gd name="T41" fmla="*/ 1667 h 1789"/>
                  <a:gd name="T42" fmla="*/ 1888 w 2379"/>
                  <a:gd name="T43" fmla="*/ 1706 h 1789"/>
                  <a:gd name="T44" fmla="*/ 1961 w 2379"/>
                  <a:gd name="T45" fmla="*/ 1722 h 1789"/>
                  <a:gd name="T46" fmla="*/ 2029 w 2379"/>
                  <a:gd name="T47" fmla="*/ 1739 h 1789"/>
                  <a:gd name="T48" fmla="*/ 2150 w 2379"/>
                  <a:gd name="T49" fmla="*/ 1766 h 1789"/>
                  <a:gd name="T50" fmla="*/ 2250 w 2379"/>
                  <a:gd name="T51" fmla="*/ 1783 h 1789"/>
                  <a:gd name="T52" fmla="*/ 2297 w 2379"/>
                  <a:gd name="T53" fmla="*/ 1788 h 1789"/>
                  <a:gd name="T54" fmla="*/ 2331 w 2379"/>
                  <a:gd name="T55" fmla="*/ 1788 h 1789"/>
                  <a:gd name="T56" fmla="*/ 2358 w 2379"/>
                  <a:gd name="T57" fmla="*/ 1788 h 1789"/>
                  <a:gd name="T58" fmla="*/ 2378 w 2379"/>
                  <a:gd name="T59" fmla="*/ 1783 h 1789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2379"/>
                  <a:gd name="T91" fmla="*/ 0 h 1789"/>
                  <a:gd name="T92" fmla="*/ 2379 w 2379"/>
                  <a:gd name="T93" fmla="*/ 1789 h 1789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2379" h="1789">
                    <a:moveTo>
                      <a:pt x="0" y="0"/>
                    </a:moveTo>
                    <a:lnTo>
                      <a:pt x="13" y="27"/>
                    </a:lnTo>
                    <a:lnTo>
                      <a:pt x="27" y="60"/>
                    </a:lnTo>
                    <a:lnTo>
                      <a:pt x="40" y="99"/>
                    </a:lnTo>
                    <a:lnTo>
                      <a:pt x="60" y="143"/>
                    </a:lnTo>
                    <a:lnTo>
                      <a:pt x="100" y="242"/>
                    </a:lnTo>
                    <a:lnTo>
                      <a:pt x="147" y="352"/>
                    </a:lnTo>
                    <a:lnTo>
                      <a:pt x="208" y="468"/>
                    </a:lnTo>
                    <a:lnTo>
                      <a:pt x="275" y="594"/>
                    </a:lnTo>
                    <a:lnTo>
                      <a:pt x="342" y="721"/>
                    </a:lnTo>
                    <a:lnTo>
                      <a:pt x="416" y="842"/>
                    </a:lnTo>
                    <a:lnTo>
                      <a:pt x="497" y="946"/>
                    </a:lnTo>
                    <a:lnTo>
                      <a:pt x="584" y="1045"/>
                    </a:lnTo>
                    <a:lnTo>
                      <a:pt x="678" y="1139"/>
                    </a:lnTo>
                    <a:lnTo>
                      <a:pt x="786" y="1233"/>
                    </a:lnTo>
                    <a:lnTo>
                      <a:pt x="920" y="1321"/>
                    </a:lnTo>
                    <a:lnTo>
                      <a:pt x="1068" y="1409"/>
                    </a:lnTo>
                    <a:lnTo>
                      <a:pt x="1222" y="1486"/>
                    </a:lnTo>
                    <a:lnTo>
                      <a:pt x="1384" y="1557"/>
                    </a:lnTo>
                    <a:lnTo>
                      <a:pt x="1552" y="1618"/>
                    </a:lnTo>
                    <a:lnTo>
                      <a:pt x="1720" y="1667"/>
                    </a:lnTo>
                    <a:lnTo>
                      <a:pt x="1888" y="1706"/>
                    </a:lnTo>
                    <a:lnTo>
                      <a:pt x="1961" y="1722"/>
                    </a:lnTo>
                    <a:lnTo>
                      <a:pt x="2029" y="1739"/>
                    </a:lnTo>
                    <a:lnTo>
                      <a:pt x="2150" y="1766"/>
                    </a:lnTo>
                    <a:lnTo>
                      <a:pt x="2250" y="1783"/>
                    </a:lnTo>
                    <a:lnTo>
                      <a:pt x="2297" y="1788"/>
                    </a:lnTo>
                    <a:lnTo>
                      <a:pt x="2331" y="1788"/>
                    </a:lnTo>
                    <a:lnTo>
                      <a:pt x="2358" y="1788"/>
                    </a:lnTo>
                    <a:lnTo>
                      <a:pt x="2378" y="1783"/>
                    </a:lnTo>
                  </a:path>
                </a:pathLst>
              </a:custGeom>
              <a:noFill/>
              <a:ln w="50800" cap="rnd">
                <a:solidFill>
                  <a:srgbClr val="6699FF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039" name="Rectangle 32"/>
              <p:cNvSpPr>
                <a:spLocks noChangeArrowheads="1"/>
              </p:cNvSpPr>
              <p:nvPr/>
            </p:nvSpPr>
            <p:spPr bwMode="auto">
              <a:xfrm rot="257278">
                <a:off x="3956" y="3436"/>
                <a:ext cx="286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U</a:t>
                </a:r>
                <a:r>
                  <a:rPr lang="en-US" sz="2000" i="1" baseline="-25000">
                    <a:solidFill>
                      <a:schemeClr val="tx1"/>
                    </a:solidFill>
                    <a:latin typeface="Century Gothic" pitchFamily="8" charset="0"/>
                  </a:rPr>
                  <a:t>2</a:t>
                </a:r>
              </a:p>
            </p:txBody>
          </p:sp>
        </p:grpSp>
        <p:grpSp>
          <p:nvGrpSpPr>
            <p:cNvPr id="86035" name="Group 33"/>
            <p:cNvGrpSpPr>
              <a:grpSpLocks/>
            </p:cNvGrpSpPr>
            <p:nvPr/>
          </p:nvGrpSpPr>
          <p:grpSpPr bwMode="auto">
            <a:xfrm>
              <a:off x="2083" y="2796"/>
              <a:ext cx="276" cy="262"/>
              <a:chOff x="2236" y="2679"/>
              <a:chExt cx="276" cy="262"/>
            </a:xfrm>
          </p:grpSpPr>
          <p:sp>
            <p:nvSpPr>
              <p:cNvPr id="86036" name="Oval 34"/>
              <p:cNvSpPr>
                <a:spLocks noChangeArrowheads="1"/>
              </p:cNvSpPr>
              <p:nvPr/>
            </p:nvSpPr>
            <p:spPr bwMode="auto">
              <a:xfrm>
                <a:off x="2416" y="2679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037" name="Rectangle 35"/>
              <p:cNvSpPr>
                <a:spLocks noChangeArrowheads="1"/>
              </p:cNvSpPr>
              <p:nvPr/>
            </p:nvSpPr>
            <p:spPr bwMode="auto">
              <a:xfrm>
                <a:off x="2236" y="2693"/>
                <a:ext cx="248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 i="1">
                    <a:solidFill>
                      <a:schemeClr val="tx1"/>
                    </a:solidFill>
                    <a:latin typeface="Century Gothic" pitchFamily="8" charset="0"/>
                  </a:rPr>
                  <a:t>C</a:t>
                </a:r>
              </a:p>
            </p:txBody>
          </p:sp>
        </p:grpSp>
      </p:grpSp>
      <p:sp>
        <p:nvSpPr>
          <p:cNvPr id="738340" name="Line 36"/>
          <p:cNvSpPr>
            <a:spLocks noChangeShapeType="1"/>
          </p:cNvSpPr>
          <p:nvPr/>
        </p:nvSpPr>
        <p:spPr bwMode="auto">
          <a:xfrm>
            <a:off x="3282950" y="3810000"/>
            <a:ext cx="384175" cy="36988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9" name="Group 37"/>
          <p:cNvGrpSpPr>
            <a:grpSpLocks/>
          </p:cNvGrpSpPr>
          <p:nvPr/>
        </p:nvGrpSpPr>
        <p:grpSpPr bwMode="auto">
          <a:xfrm>
            <a:off x="2309813" y="3332163"/>
            <a:ext cx="1074737" cy="2819400"/>
            <a:chOff x="1428" y="1926"/>
            <a:chExt cx="677" cy="1776"/>
          </a:xfrm>
        </p:grpSpPr>
        <p:sp>
          <p:nvSpPr>
            <p:cNvPr id="86030" name="Line 38"/>
            <p:cNvSpPr>
              <a:spLocks noChangeShapeType="1"/>
            </p:cNvSpPr>
            <p:nvPr/>
          </p:nvSpPr>
          <p:spPr bwMode="auto">
            <a:xfrm>
              <a:off x="1428" y="2208"/>
              <a:ext cx="4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31" name="Oval 39"/>
            <p:cNvSpPr>
              <a:spLocks noChangeArrowheads="1"/>
            </p:cNvSpPr>
            <p:nvPr/>
          </p:nvSpPr>
          <p:spPr bwMode="auto">
            <a:xfrm>
              <a:off x="1872" y="216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32" name="Line 40"/>
            <p:cNvSpPr>
              <a:spLocks noChangeShapeType="1"/>
            </p:cNvSpPr>
            <p:nvPr/>
          </p:nvSpPr>
          <p:spPr bwMode="auto">
            <a:xfrm flipV="1">
              <a:off x="1920" y="2178"/>
              <a:ext cx="0" cy="152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033" name="Rectangle 41"/>
            <p:cNvSpPr>
              <a:spLocks noChangeArrowheads="1"/>
            </p:cNvSpPr>
            <p:nvPr/>
          </p:nvSpPr>
          <p:spPr bwMode="auto">
            <a:xfrm>
              <a:off x="1907" y="1926"/>
              <a:ext cx="19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 i="1">
                  <a:solidFill>
                    <a:schemeClr val="tx1"/>
                  </a:solidFill>
                  <a:latin typeface="Century Gothic" pitchFamily="8" charset="0"/>
                </a:rPr>
                <a:t>B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38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38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3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8319" grpId="0" animBg="1"/>
      <p:bldP spid="738320" grpId="0" animBg="1" autoUpdateAnimBg="0"/>
      <p:bldP spid="738328" grpId="0" animBg="1"/>
      <p:bldP spid="73834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Choice</a:t>
            </a:r>
          </a:p>
        </p:txBody>
      </p:sp>
      <p:sp>
        <p:nvSpPr>
          <p:cNvPr id="489477" name="Rectangle 5"/>
          <p:cNvSpPr>
            <a:spLocks noGrp="1" noChangeArrowheads="1"/>
          </p:cNvSpPr>
          <p:nvPr>
            <p:ph idx="1"/>
          </p:nvPr>
        </p:nvSpPr>
        <p:spPr>
          <a:xfrm>
            <a:off x="404813" y="1231900"/>
            <a:ext cx="8542337" cy="5110163"/>
          </a:xfrm>
        </p:spPr>
        <p:txBody>
          <a:bodyPr/>
          <a:lstStyle/>
          <a:p>
            <a:pPr eaLnBrk="1" hangingPunct="1">
              <a:lnSpc>
                <a:spcPts val="4463"/>
              </a:lnSpc>
            </a:pPr>
            <a:r>
              <a:rPr lang="en-US">
                <a:latin typeface="Angsana New" pitchFamily="8" charset="0"/>
                <a:ea typeface="ＭＳ Ｐゴシック" pitchFamily="8" charset="-128"/>
              </a:rPr>
              <a:t>If |MRS| ≠ 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F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C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 then individuals can reallocate basket to increase utility</a:t>
            </a:r>
          </a:p>
          <a:p>
            <a:pPr eaLnBrk="1" hangingPunct="1">
              <a:lnSpc>
                <a:spcPts val="4463"/>
              </a:lnSpc>
            </a:pPr>
            <a:r>
              <a:rPr lang="en-US">
                <a:latin typeface="Angsana New" pitchFamily="8" charset="0"/>
                <a:ea typeface="ＭＳ Ｐゴシック" pitchFamily="8" charset="-128"/>
              </a:rPr>
              <a:t>If |MRS| &gt; 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F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C   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-&gt; Consumer is willing to give up clothing for food more than what the market requires</a:t>
            </a:r>
          </a:p>
          <a:p>
            <a:pPr lvl="1" eaLnBrk="1" hangingPunct="1">
              <a:lnSpc>
                <a:spcPts val="4463"/>
              </a:lnSpc>
            </a:pPr>
            <a:r>
              <a:rPr lang="en-US">
                <a:latin typeface="Angsana New" pitchFamily="8" charset="0"/>
                <a:ea typeface="ＭＳ Ｐゴシック" pitchFamily="8" charset="-128"/>
              </a:rPr>
              <a:t>Will increase  food and decrease clothing until |MRS| = P</a:t>
            </a:r>
            <a:r>
              <a:rPr lang="en-US" sz="2900" baseline="-25000">
                <a:latin typeface="Angsana New" pitchFamily="8" charset="0"/>
                <a:ea typeface="ＭＳ Ｐゴシック" pitchFamily="8" charset="-128"/>
              </a:rPr>
              <a:t>F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sz="2900" baseline="-25000">
                <a:latin typeface="Angsana New" pitchFamily="8" charset="0"/>
                <a:ea typeface="ＭＳ Ｐゴシック" pitchFamily="8" charset="-128"/>
              </a:rPr>
              <a:t>C</a:t>
            </a:r>
          </a:p>
          <a:p>
            <a:pPr eaLnBrk="1" hangingPunct="1">
              <a:lnSpc>
                <a:spcPts val="4463"/>
              </a:lnSpc>
            </a:pPr>
            <a:r>
              <a:rPr lang="en-US">
                <a:latin typeface="Angsana New" pitchFamily="8" charset="0"/>
                <a:ea typeface="ＭＳ Ｐゴシック" pitchFamily="8" charset="-128"/>
              </a:rPr>
              <a:t>If |MRS| &lt; 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F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C</a:t>
            </a:r>
          </a:p>
          <a:p>
            <a:pPr lvl="1" eaLnBrk="1" hangingPunct="1">
              <a:lnSpc>
                <a:spcPts val="4463"/>
              </a:lnSpc>
            </a:pPr>
            <a:r>
              <a:rPr lang="en-US">
                <a:latin typeface="Angsana New" pitchFamily="8" charset="0"/>
                <a:ea typeface="ＭＳ Ｐゴシック" pitchFamily="8" charset="-128"/>
              </a:rPr>
              <a:t>Will increase clothing and decrease food until |MRS| = P</a:t>
            </a:r>
            <a:r>
              <a:rPr lang="en-US" sz="2900" baseline="-25000">
                <a:latin typeface="Angsana New" pitchFamily="8" charset="0"/>
                <a:ea typeface="ＭＳ Ｐゴシック" pitchFamily="8" charset="-128"/>
              </a:rPr>
              <a:t>F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sz="2900" baseline="-25000">
                <a:latin typeface="Angsana New" pitchFamily="8" charset="0"/>
                <a:ea typeface="ＭＳ Ｐゴシック" pitchFamily="8" charset="-128"/>
              </a:rPr>
              <a:t>C</a:t>
            </a:r>
          </a:p>
        </p:txBody>
      </p:sp>
      <p:sp>
        <p:nvSpPr>
          <p:cNvPr id="8806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0811B0C-5248-6C40-B21A-46DA6F864ACA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30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77" grpId="0" build="p" bldLvl="2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pitchFamily="8" charset="0"/>
                <a:ea typeface="ＭＳ Ｐゴシック" pitchFamily="8" charset="-128"/>
              </a:rPr>
              <a:t>Optimal condition</a:t>
            </a:r>
          </a:p>
        </p:txBody>
      </p:sp>
      <p:sp>
        <p:nvSpPr>
          <p:cNvPr id="733187" name="Rectangle 3"/>
          <p:cNvSpPr>
            <a:spLocks noGrp="1" noChangeArrowheads="1"/>
          </p:cNvSpPr>
          <p:nvPr>
            <p:ph idx="1"/>
          </p:nvPr>
        </p:nvSpPr>
        <p:spPr>
          <a:xfrm>
            <a:off x="1495425" y="1003300"/>
            <a:ext cx="6821488" cy="1866900"/>
          </a:xfrm>
        </p:spPr>
        <p:txBody>
          <a:bodyPr/>
          <a:lstStyle/>
          <a:p>
            <a:pPr eaLnBrk="1" hangingPunct="1">
              <a:buFont typeface="Wingdings" pitchFamily="8" charset="2"/>
              <a:buNone/>
            </a:pPr>
            <a:r>
              <a:rPr lang="th-TH" dirty="0">
                <a:latin typeface="Angsana New" pitchFamily="8" charset="0"/>
                <a:ea typeface="ＭＳ Ｐゴシック" pitchFamily="8" charset="-128"/>
              </a:rPr>
              <a:t>    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Max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U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(X,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)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such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that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I = 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X + 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Y</a:t>
            </a:r>
          </a:p>
          <a:p>
            <a:pPr eaLnBrk="1" hangingPunct="1">
              <a:buFont typeface="Wingdings" pitchFamily="8" charset="2"/>
              <a:buNone/>
            </a:pP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Since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I = 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X + 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Y 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implies</a:t>
            </a:r>
            <a:endParaRPr lang="th-TH" dirty="0">
              <a:latin typeface="Angsana New" pitchFamily="8" charset="0"/>
              <a:ea typeface="ＭＳ Ｐゴシック" pitchFamily="8" charset="-128"/>
            </a:endParaRPr>
          </a:p>
          <a:p>
            <a:pPr eaLnBrk="1" hangingPunct="1">
              <a:buFont typeface="Wingdings" pitchFamily="8" charset="2"/>
              <a:buNone/>
            </a:pPr>
            <a:r>
              <a:rPr lang="th-TH" dirty="0">
                <a:latin typeface="Angsana New" pitchFamily="8" charset="0"/>
                <a:ea typeface="ＭＳ Ｐゴシック" pitchFamily="8" charset="-128"/>
              </a:rPr>
              <a:t>  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 = I/P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- XP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.</a:t>
            </a:r>
          </a:p>
          <a:p>
            <a:pPr eaLnBrk="1" hangingPunct="1">
              <a:buFont typeface="Wingdings" pitchFamily="8" charset="2"/>
              <a:buNone/>
            </a:pP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Substituting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this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gives</a:t>
            </a:r>
            <a:endParaRPr lang="th-TH" dirty="0">
              <a:latin typeface="Angsana New" pitchFamily="8" charset="0"/>
              <a:ea typeface="ＭＳ Ｐゴシック" pitchFamily="8" charset="-128"/>
            </a:endParaRPr>
          </a:p>
          <a:p>
            <a:pPr eaLnBrk="1" hangingPunct="1">
              <a:buFont typeface="Wingdings" pitchFamily="8" charset="2"/>
              <a:buNone/>
            </a:pPr>
            <a:r>
              <a:rPr lang="th-TH" dirty="0">
                <a:latin typeface="Angsana New" pitchFamily="8" charset="0"/>
                <a:ea typeface="ＭＳ Ｐゴシック" pitchFamily="8" charset="-128"/>
              </a:rPr>
              <a:t>    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Max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th-TH" dirty="0" err="1">
                <a:latin typeface="Angsana New" pitchFamily="8" charset="0"/>
                <a:ea typeface="ＭＳ Ｐゴシック" pitchFamily="8" charset="-128"/>
              </a:rPr>
              <a:t>U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(X,I/P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- XP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en-US" dirty="0">
                <a:latin typeface="Angsana New" pitchFamily="8" charset="0"/>
                <a:ea typeface="ＭＳ Ｐゴシック" pitchFamily="8" charset="-128"/>
              </a:rPr>
              <a:t>)</a:t>
            </a:r>
            <a:endParaRPr lang="th-TH" dirty="0">
              <a:latin typeface="Angsana New" pitchFamily="8" charset="0"/>
              <a:ea typeface="ＭＳ Ｐゴシック" pitchFamily="8" charset="-128"/>
            </a:endParaRPr>
          </a:p>
          <a:p>
            <a:pPr eaLnBrk="1" hangingPunct="1">
              <a:buFont typeface="Wingdings" pitchFamily="8" charset="2"/>
              <a:buNone/>
            </a:pPr>
            <a:r>
              <a:rPr lang="th-TH" dirty="0">
                <a:latin typeface="Angsana New" pitchFamily="8" charset="0"/>
                <a:ea typeface="ＭＳ Ｐゴシック" pitchFamily="8" charset="-128"/>
              </a:rPr>
              <a:t>	  MU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- MU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th-TH" baseline="-25000" dirty="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th-TH" dirty="0">
                <a:latin typeface="Angsana New" pitchFamily="8" charset="0"/>
                <a:ea typeface="ＭＳ Ｐゴシック" pitchFamily="8" charset="-128"/>
              </a:rPr>
              <a:t> = 0</a:t>
            </a:r>
          </a:p>
          <a:p>
            <a:pPr eaLnBrk="1" hangingPunct="1">
              <a:buFont typeface="Wingdings" pitchFamily="8" charset="2"/>
              <a:buNone/>
            </a:pPr>
            <a:endParaRPr lang="th-TH" dirty="0">
              <a:latin typeface="Angsana New" pitchFamily="8" charset="0"/>
              <a:ea typeface="ＭＳ Ｐゴシック" pitchFamily="8" charset="-128"/>
            </a:endParaRPr>
          </a:p>
        </p:txBody>
      </p:sp>
      <p:sp>
        <p:nvSpPr>
          <p:cNvPr id="9011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F144A6E-01D1-B540-AFB9-36232151BA0D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31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187575" y="4949825"/>
            <a:ext cx="3263900" cy="1363663"/>
            <a:chOff x="670" y="2130"/>
            <a:chExt cx="2056" cy="859"/>
          </a:xfrm>
        </p:grpSpPr>
        <p:sp>
          <p:nvSpPr>
            <p:cNvPr id="90118" name="Text Box 7"/>
            <p:cNvSpPr txBox="1">
              <a:spLocks noChangeArrowheads="1"/>
            </p:cNvSpPr>
            <p:nvPr/>
          </p:nvSpPr>
          <p:spPr bwMode="auto">
            <a:xfrm>
              <a:off x="1487" y="2130"/>
              <a:ext cx="1239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MU</a:t>
              </a:r>
              <a:r>
                <a:rPr lang="th-TH" sz="4800" b="0" baseline="-2500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X      </a:t>
              </a:r>
              <a:r>
                <a:rPr lang="th-TH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 P</a:t>
              </a:r>
              <a:r>
                <a:rPr lang="th-TH" sz="4800" b="0" baseline="-2500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X</a:t>
              </a:r>
            </a:p>
          </p:txBody>
        </p:sp>
        <p:sp>
          <p:nvSpPr>
            <p:cNvPr id="90119" name="Text Box 8"/>
            <p:cNvSpPr txBox="1">
              <a:spLocks noChangeArrowheads="1"/>
            </p:cNvSpPr>
            <p:nvPr/>
          </p:nvSpPr>
          <p:spPr bwMode="auto">
            <a:xfrm>
              <a:off x="1495" y="2466"/>
              <a:ext cx="1216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MU</a:t>
              </a:r>
              <a:r>
                <a:rPr lang="th-TH" sz="4800" b="0" baseline="-2500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Y       </a:t>
              </a:r>
              <a:r>
                <a:rPr lang="th-TH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P</a:t>
              </a:r>
              <a:r>
                <a:rPr lang="th-TH" sz="4800" b="0" baseline="-2500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Y</a:t>
              </a:r>
            </a:p>
          </p:txBody>
        </p:sp>
        <p:sp>
          <p:nvSpPr>
            <p:cNvPr id="90120" name="Text Box 9"/>
            <p:cNvSpPr txBox="1">
              <a:spLocks noChangeArrowheads="1"/>
            </p:cNvSpPr>
            <p:nvPr/>
          </p:nvSpPr>
          <p:spPr bwMode="auto">
            <a:xfrm>
              <a:off x="670" y="2258"/>
              <a:ext cx="1685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MRS =</a:t>
              </a:r>
              <a:r>
                <a:rPr lang="en-US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 </a:t>
              </a:r>
              <a:r>
                <a:rPr lang="th-TH" sz="4800" b="0">
                  <a:solidFill>
                    <a:schemeClr val="tx1"/>
                  </a:solidFill>
                  <a:latin typeface="Angsana New" pitchFamily="8" charset="0"/>
                  <a:ea typeface="Angsana New" pitchFamily="8" charset="0"/>
                  <a:cs typeface="Angsana New" pitchFamily="8" charset="0"/>
                </a:rPr>
                <a:t>         =</a:t>
              </a:r>
              <a:endParaRPr lang="th-TH" sz="4800">
                <a:latin typeface="Angsana New" pitchFamily="8" charset="0"/>
                <a:ea typeface="Angsana New" pitchFamily="8" charset="0"/>
                <a:cs typeface="Angsana New" pitchFamily="8" charset="0"/>
              </a:endParaRPr>
            </a:p>
          </p:txBody>
        </p:sp>
        <p:sp>
          <p:nvSpPr>
            <p:cNvPr id="90121" name="Line 10"/>
            <p:cNvSpPr>
              <a:spLocks noChangeShapeType="1"/>
            </p:cNvSpPr>
            <p:nvPr/>
          </p:nvSpPr>
          <p:spPr bwMode="auto">
            <a:xfrm>
              <a:off x="1534" y="2605"/>
              <a:ext cx="47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22" name="Line 11"/>
            <p:cNvSpPr>
              <a:spLocks noChangeShapeType="1"/>
            </p:cNvSpPr>
            <p:nvPr/>
          </p:nvSpPr>
          <p:spPr bwMode="auto">
            <a:xfrm>
              <a:off x="2325" y="2614"/>
              <a:ext cx="33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31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3187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Consumer Choice</a:t>
            </a:r>
          </a:p>
        </p:txBody>
      </p:sp>
      <p:sp>
        <p:nvSpPr>
          <p:cNvPr id="243721" name="Rectangle 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Normally MRS should equal 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Y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 and the equilibrium is call an interior solution</a:t>
            </a:r>
          </a:p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A </a:t>
            </a:r>
            <a:r>
              <a:rPr lang="en-US" i="1">
                <a:solidFill>
                  <a:srgbClr val="008000"/>
                </a:solidFill>
                <a:latin typeface="Angsana New" pitchFamily="8" charset="0"/>
                <a:ea typeface="ＭＳ Ｐゴシック" pitchFamily="8" charset="-128"/>
              </a:rPr>
              <a:t>corner solution</a:t>
            </a:r>
            <a:r>
              <a:rPr lang="en-US">
                <a:solidFill>
                  <a:srgbClr val="008000"/>
                </a:solidFill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exists if a consumer buys in extremes, and buys all of one category of good and none of another. 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MRS is </a:t>
            </a:r>
            <a:r>
              <a:rPr lang="en-US" b="1">
                <a:latin typeface="Angsana New" pitchFamily="8" charset="0"/>
                <a:ea typeface="ＭＳ Ｐゴシック" pitchFamily="8" charset="-128"/>
              </a:rPr>
              <a:t>not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 necessarily equal to 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X</a:t>
            </a:r>
            <a:r>
              <a:rPr lang="en-US">
                <a:latin typeface="Angsana New" pitchFamily="8" charset="0"/>
                <a:ea typeface="ＭＳ Ｐゴシック" pitchFamily="8" charset="-128"/>
              </a:rPr>
              <a:t>/P</a:t>
            </a:r>
            <a:r>
              <a:rPr lang="en-US" baseline="-25000">
                <a:latin typeface="Angsana New" pitchFamily="8" charset="0"/>
                <a:ea typeface="ＭＳ Ｐゴシック" pitchFamily="8" charset="-128"/>
              </a:rPr>
              <a:t>Y</a:t>
            </a:r>
          </a:p>
        </p:txBody>
      </p:sp>
      <p:sp>
        <p:nvSpPr>
          <p:cNvPr id="942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C5ED81A-E929-B843-93E8-811948A36B9F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32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21" grpId="0" build="p" bldLvl="2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A Corner Solution</a:t>
            </a:r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80EADEC-60DF-DD43-9D58-A4138ECF1977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33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96261" name="Group 40"/>
          <p:cNvGrpSpPr>
            <a:grpSpLocks/>
          </p:cNvGrpSpPr>
          <p:nvPr/>
        </p:nvGrpSpPr>
        <p:grpSpPr bwMode="auto">
          <a:xfrm>
            <a:off x="3149600" y="2792413"/>
            <a:ext cx="2657475" cy="3343275"/>
            <a:chOff x="1984" y="1759"/>
            <a:chExt cx="1674" cy="2106"/>
          </a:xfrm>
        </p:grpSpPr>
        <p:sp>
          <p:nvSpPr>
            <p:cNvPr id="96273" name="Freeform 5"/>
            <p:cNvSpPr>
              <a:spLocks/>
            </p:cNvSpPr>
            <p:nvPr/>
          </p:nvSpPr>
          <p:spPr bwMode="auto">
            <a:xfrm>
              <a:off x="2616" y="2037"/>
              <a:ext cx="626" cy="1828"/>
            </a:xfrm>
            <a:custGeom>
              <a:avLst/>
              <a:gdLst>
                <a:gd name="T0" fmla="*/ 0 w 626"/>
                <a:gd name="T1" fmla="*/ 0 h 1828"/>
                <a:gd name="T2" fmla="*/ 0 w 626"/>
                <a:gd name="T3" fmla="*/ 25 h 1828"/>
                <a:gd name="T4" fmla="*/ 6 w 626"/>
                <a:gd name="T5" fmla="*/ 55 h 1828"/>
                <a:gd name="T6" fmla="*/ 12 w 626"/>
                <a:gd name="T7" fmla="*/ 134 h 1828"/>
                <a:gd name="T8" fmla="*/ 18 w 626"/>
                <a:gd name="T9" fmla="*/ 225 h 1828"/>
                <a:gd name="T10" fmla="*/ 30 w 626"/>
                <a:gd name="T11" fmla="*/ 328 h 1828"/>
                <a:gd name="T12" fmla="*/ 36 w 626"/>
                <a:gd name="T13" fmla="*/ 383 h 1828"/>
                <a:gd name="T14" fmla="*/ 42 w 626"/>
                <a:gd name="T15" fmla="*/ 443 h 1828"/>
                <a:gd name="T16" fmla="*/ 61 w 626"/>
                <a:gd name="T17" fmla="*/ 577 h 1828"/>
                <a:gd name="T18" fmla="*/ 85 w 626"/>
                <a:gd name="T19" fmla="*/ 710 h 1828"/>
                <a:gd name="T20" fmla="*/ 109 w 626"/>
                <a:gd name="T21" fmla="*/ 838 h 1828"/>
                <a:gd name="T22" fmla="*/ 139 w 626"/>
                <a:gd name="T23" fmla="*/ 953 h 1828"/>
                <a:gd name="T24" fmla="*/ 164 w 626"/>
                <a:gd name="T25" fmla="*/ 1068 h 1828"/>
                <a:gd name="T26" fmla="*/ 194 w 626"/>
                <a:gd name="T27" fmla="*/ 1178 h 1828"/>
                <a:gd name="T28" fmla="*/ 231 w 626"/>
                <a:gd name="T29" fmla="*/ 1269 h 1828"/>
                <a:gd name="T30" fmla="*/ 273 w 626"/>
                <a:gd name="T31" fmla="*/ 1348 h 1828"/>
                <a:gd name="T32" fmla="*/ 315 w 626"/>
                <a:gd name="T33" fmla="*/ 1414 h 1828"/>
                <a:gd name="T34" fmla="*/ 358 w 626"/>
                <a:gd name="T35" fmla="*/ 1475 h 1828"/>
                <a:gd name="T36" fmla="*/ 394 w 626"/>
                <a:gd name="T37" fmla="*/ 1530 h 1828"/>
                <a:gd name="T38" fmla="*/ 431 w 626"/>
                <a:gd name="T39" fmla="*/ 1578 h 1828"/>
                <a:gd name="T40" fmla="*/ 461 w 626"/>
                <a:gd name="T41" fmla="*/ 1627 h 1828"/>
                <a:gd name="T42" fmla="*/ 528 w 626"/>
                <a:gd name="T43" fmla="*/ 1700 h 1828"/>
                <a:gd name="T44" fmla="*/ 583 w 626"/>
                <a:gd name="T45" fmla="*/ 1772 h 1828"/>
                <a:gd name="T46" fmla="*/ 607 w 626"/>
                <a:gd name="T47" fmla="*/ 1803 h 1828"/>
                <a:gd name="T48" fmla="*/ 625 w 626"/>
                <a:gd name="T49" fmla="*/ 1827 h 182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26"/>
                <a:gd name="T76" fmla="*/ 0 h 1828"/>
                <a:gd name="T77" fmla="*/ 626 w 626"/>
                <a:gd name="T78" fmla="*/ 1828 h 182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26" h="1828">
                  <a:moveTo>
                    <a:pt x="0" y="0"/>
                  </a:moveTo>
                  <a:lnTo>
                    <a:pt x="0" y="25"/>
                  </a:lnTo>
                  <a:lnTo>
                    <a:pt x="6" y="55"/>
                  </a:lnTo>
                  <a:lnTo>
                    <a:pt x="12" y="134"/>
                  </a:lnTo>
                  <a:lnTo>
                    <a:pt x="18" y="225"/>
                  </a:lnTo>
                  <a:lnTo>
                    <a:pt x="30" y="328"/>
                  </a:lnTo>
                  <a:lnTo>
                    <a:pt x="36" y="383"/>
                  </a:lnTo>
                  <a:lnTo>
                    <a:pt x="42" y="443"/>
                  </a:lnTo>
                  <a:lnTo>
                    <a:pt x="61" y="577"/>
                  </a:lnTo>
                  <a:lnTo>
                    <a:pt x="85" y="710"/>
                  </a:lnTo>
                  <a:lnTo>
                    <a:pt x="109" y="838"/>
                  </a:lnTo>
                  <a:lnTo>
                    <a:pt x="139" y="953"/>
                  </a:lnTo>
                  <a:lnTo>
                    <a:pt x="164" y="1068"/>
                  </a:lnTo>
                  <a:lnTo>
                    <a:pt x="194" y="1178"/>
                  </a:lnTo>
                  <a:lnTo>
                    <a:pt x="231" y="1269"/>
                  </a:lnTo>
                  <a:lnTo>
                    <a:pt x="273" y="1348"/>
                  </a:lnTo>
                  <a:lnTo>
                    <a:pt x="315" y="1414"/>
                  </a:lnTo>
                  <a:lnTo>
                    <a:pt x="358" y="1475"/>
                  </a:lnTo>
                  <a:lnTo>
                    <a:pt x="394" y="1530"/>
                  </a:lnTo>
                  <a:lnTo>
                    <a:pt x="431" y="1578"/>
                  </a:lnTo>
                  <a:lnTo>
                    <a:pt x="461" y="1627"/>
                  </a:lnTo>
                  <a:lnTo>
                    <a:pt x="528" y="1700"/>
                  </a:lnTo>
                  <a:lnTo>
                    <a:pt x="583" y="1772"/>
                  </a:lnTo>
                  <a:lnTo>
                    <a:pt x="607" y="1803"/>
                  </a:lnTo>
                  <a:lnTo>
                    <a:pt x="625" y="1827"/>
                  </a:lnTo>
                </a:path>
              </a:pathLst>
            </a:custGeom>
            <a:noFill/>
            <a:ln w="50800" cap="rnd">
              <a:solidFill>
                <a:srgbClr val="FF99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274" name="Rectangle 18"/>
            <p:cNvSpPr>
              <a:spLocks noChangeArrowheads="1"/>
            </p:cNvSpPr>
            <p:nvPr/>
          </p:nvSpPr>
          <p:spPr bwMode="auto">
            <a:xfrm>
              <a:off x="2528" y="1759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2</a:t>
              </a:r>
            </a:p>
          </p:txBody>
        </p:sp>
        <p:sp>
          <p:nvSpPr>
            <p:cNvPr id="96275" name="Freeform 20"/>
            <p:cNvSpPr>
              <a:spLocks/>
            </p:cNvSpPr>
            <p:nvPr/>
          </p:nvSpPr>
          <p:spPr bwMode="auto">
            <a:xfrm>
              <a:off x="3029" y="2037"/>
              <a:ext cx="629" cy="1828"/>
            </a:xfrm>
            <a:custGeom>
              <a:avLst/>
              <a:gdLst>
                <a:gd name="T0" fmla="*/ 0 w 629"/>
                <a:gd name="T1" fmla="*/ 0 h 1828"/>
                <a:gd name="T2" fmla="*/ 0 w 629"/>
                <a:gd name="T3" fmla="*/ 25 h 1828"/>
                <a:gd name="T4" fmla="*/ 7 w 629"/>
                <a:gd name="T5" fmla="*/ 55 h 1828"/>
                <a:gd name="T6" fmla="*/ 14 w 629"/>
                <a:gd name="T7" fmla="*/ 134 h 1828"/>
                <a:gd name="T8" fmla="*/ 20 w 629"/>
                <a:gd name="T9" fmla="*/ 225 h 1828"/>
                <a:gd name="T10" fmla="*/ 33 w 629"/>
                <a:gd name="T11" fmla="*/ 328 h 1828"/>
                <a:gd name="T12" fmla="*/ 40 w 629"/>
                <a:gd name="T13" fmla="*/ 383 h 1828"/>
                <a:gd name="T14" fmla="*/ 47 w 629"/>
                <a:gd name="T15" fmla="*/ 443 h 1828"/>
                <a:gd name="T16" fmla="*/ 66 w 629"/>
                <a:gd name="T17" fmla="*/ 577 h 1828"/>
                <a:gd name="T18" fmla="*/ 86 w 629"/>
                <a:gd name="T19" fmla="*/ 710 h 1828"/>
                <a:gd name="T20" fmla="*/ 113 w 629"/>
                <a:gd name="T21" fmla="*/ 838 h 1828"/>
                <a:gd name="T22" fmla="*/ 139 w 629"/>
                <a:gd name="T23" fmla="*/ 953 h 1828"/>
                <a:gd name="T24" fmla="*/ 166 w 629"/>
                <a:gd name="T25" fmla="*/ 1068 h 1828"/>
                <a:gd name="T26" fmla="*/ 199 w 629"/>
                <a:gd name="T27" fmla="*/ 1178 h 1828"/>
                <a:gd name="T28" fmla="*/ 238 w 629"/>
                <a:gd name="T29" fmla="*/ 1269 h 1828"/>
                <a:gd name="T30" fmla="*/ 278 w 629"/>
                <a:gd name="T31" fmla="*/ 1348 h 1828"/>
                <a:gd name="T32" fmla="*/ 317 w 629"/>
                <a:gd name="T33" fmla="*/ 1414 h 1828"/>
                <a:gd name="T34" fmla="*/ 357 w 629"/>
                <a:gd name="T35" fmla="*/ 1475 h 1828"/>
                <a:gd name="T36" fmla="*/ 397 w 629"/>
                <a:gd name="T37" fmla="*/ 1530 h 1828"/>
                <a:gd name="T38" fmla="*/ 436 w 629"/>
                <a:gd name="T39" fmla="*/ 1578 h 1828"/>
                <a:gd name="T40" fmla="*/ 469 w 629"/>
                <a:gd name="T41" fmla="*/ 1627 h 1828"/>
                <a:gd name="T42" fmla="*/ 529 w 629"/>
                <a:gd name="T43" fmla="*/ 1700 h 1828"/>
                <a:gd name="T44" fmla="*/ 588 w 629"/>
                <a:gd name="T45" fmla="*/ 1772 h 1828"/>
                <a:gd name="T46" fmla="*/ 608 w 629"/>
                <a:gd name="T47" fmla="*/ 1803 h 1828"/>
                <a:gd name="T48" fmla="*/ 628 w 629"/>
                <a:gd name="T49" fmla="*/ 1827 h 182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29"/>
                <a:gd name="T76" fmla="*/ 0 h 1828"/>
                <a:gd name="T77" fmla="*/ 629 w 629"/>
                <a:gd name="T78" fmla="*/ 1828 h 182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29" h="1828">
                  <a:moveTo>
                    <a:pt x="0" y="0"/>
                  </a:moveTo>
                  <a:lnTo>
                    <a:pt x="0" y="25"/>
                  </a:lnTo>
                  <a:lnTo>
                    <a:pt x="7" y="55"/>
                  </a:lnTo>
                  <a:lnTo>
                    <a:pt x="14" y="134"/>
                  </a:lnTo>
                  <a:lnTo>
                    <a:pt x="20" y="225"/>
                  </a:lnTo>
                  <a:lnTo>
                    <a:pt x="33" y="328"/>
                  </a:lnTo>
                  <a:lnTo>
                    <a:pt x="40" y="383"/>
                  </a:lnTo>
                  <a:lnTo>
                    <a:pt x="47" y="443"/>
                  </a:lnTo>
                  <a:lnTo>
                    <a:pt x="66" y="577"/>
                  </a:lnTo>
                  <a:lnTo>
                    <a:pt x="86" y="710"/>
                  </a:lnTo>
                  <a:lnTo>
                    <a:pt x="113" y="838"/>
                  </a:lnTo>
                  <a:lnTo>
                    <a:pt x="139" y="953"/>
                  </a:lnTo>
                  <a:lnTo>
                    <a:pt x="166" y="1068"/>
                  </a:lnTo>
                  <a:lnTo>
                    <a:pt x="199" y="1178"/>
                  </a:lnTo>
                  <a:lnTo>
                    <a:pt x="238" y="1269"/>
                  </a:lnTo>
                  <a:lnTo>
                    <a:pt x="278" y="1348"/>
                  </a:lnTo>
                  <a:lnTo>
                    <a:pt x="317" y="1414"/>
                  </a:lnTo>
                  <a:lnTo>
                    <a:pt x="357" y="1475"/>
                  </a:lnTo>
                  <a:lnTo>
                    <a:pt x="397" y="1530"/>
                  </a:lnTo>
                  <a:lnTo>
                    <a:pt x="436" y="1578"/>
                  </a:lnTo>
                  <a:lnTo>
                    <a:pt x="469" y="1627"/>
                  </a:lnTo>
                  <a:lnTo>
                    <a:pt x="529" y="1700"/>
                  </a:lnTo>
                  <a:lnTo>
                    <a:pt x="588" y="1772"/>
                  </a:lnTo>
                  <a:lnTo>
                    <a:pt x="608" y="1803"/>
                  </a:lnTo>
                  <a:lnTo>
                    <a:pt x="628" y="1827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276" name="Rectangle 21"/>
            <p:cNvSpPr>
              <a:spLocks noChangeArrowheads="1"/>
            </p:cNvSpPr>
            <p:nvPr/>
          </p:nvSpPr>
          <p:spPr bwMode="auto">
            <a:xfrm>
              <a:off x="2944" y="1759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3</a:t>
              </a:r>
            </a:p>
          </p:txBody>
        </p:sp>
        <p:sp>
          <p:nvSpPr>
            <p:cNvPr id="96277" name="Freeform 4"/>
            <p:cNvSpPr>
              <a:spLocks/>
            </p:cNvSpPr>
            <p:nvPr/>
          </p:nvSpPr>
          <p:spPr bwMode="auto">
            <a:xfrm>
              <a:off x="2123" y="2037"/>
              <a:ext cx="623" cy="1828"/>
            </a:xfrm>
            <a:custGeom>
              <a:avLst/>
              <a:gdLst>
                <a:gd name="T0" fmla="*/ 0 w 623"/>
                <a:gd name="T1" fmla="*/ 0 h 1828"/>
                <a:gd name="T2" fmla="*/ 0 w 623"/>
                <a:gd name="T3" fmla="*/ 25 h 1828"/>
                <a:gd name="T4" fmla="*/ 0 w 623"/>
                <a:gd name="T5" fmla="*/ 55 h 1828"/>
                <a:gd name="T6" fmla="*/ 5 w 623"/>
                <a:gd name="T7" fmla="*/ 134 h 1828"/>
                <a:gd name="T8" fmla="*/ 16 w 623"/>
                <a:gd name="T9" fmla="*/ 225 h 1828"/>
                <a:gd name="T10" fmla="*/ 28 w 623"/>
                <a:gd name="T11" fmla="*/ 328 h 1828"/>
                <a:gd name="T12" fmla="*/ 33 w 623"/>
                <a:gd name="T13" fmla="*/ 383 h 1828"/>
                <a:gd name="T14" fmla="*/ 44 w 623"/>
                <a:gd name="T15" fmla="*/ 443 h 1828"/>
                <a:gd name="T16" fmla="*/ 61 w 623"/>
                <a:gd name="T17" fmla="*/ 577 h 1828"/>
                <a:gd name="T18" fmla="*/ 84 w 623"/>
                <a:gd name="T19" fmla="*/ 710 h 1828"/>
                <a:gd name="T20" fmla="*/ 106 w 623"/>
                <a:gd name="T21" fmla="*/ 838 h 1828"/>
                <a:gd name="T22" fmla="*/ 134 w 623"/>
                <a:gd name="T23" fmla="*/ 953 h 1828"/>
                <a:gd name="T24" fmla="*/ 162 w 623"/>
                <a:gd name="T25" fmla="*/ 1068 h 1828"/>
                <a:gd name="T26" fmla="*/ 196 w 623"/>
                <a:gd name="T27" fmla="*/ 1178 h 1828"/>
                <a:gd name="T28" fmla="*/ 229 w 623"/>
                <a:gd name="T29" fmla="*/ 1269 h 1828"/>
                <a:gd name="T30" fmla="*/ 269 w 623"/>
                <a:gd name="T31" fmla="*/ 1348 h 1828"/>
                <a:gd name="T32" fmla="*/ 308 w 623"/>
                <a:gd name="T33" fmla="*/ 1414 h 1828"/>
                <a:gd name="T34" fmla="*/ 353 w 623"/>
                <a:gd name="T35" fmla="*/ 1475 h 1828"/>
                <a:gd name="T36" fmla="*/ 392 w 623"/>
                <a:gd name="T37" fmla="*/ 1530 h 1828"/>
                <a:gd name="T38" fmla="*/ 426 w 623"/>
                <a:gd name="T39" fmla="*/ 1578 h 1828"/>
                <a:gd name="T40" fmla="*/ 459 w 623"/>
                <a:gd name="T41" fmla="*/ 1627 h 1828"/>
                <a:gd name="T42" fmla="*/ 521 w 623"/>
                <a:gd name="T43" fmla="*/ 1700 h 1828"/>
                <a:gd name="T44" fmla="*/ 577 w 623"/>
                <a:gd name="T45" fmla="*/ 1772 h 1828"/>
                <a:gd name="T46" fmla="*/ 605 w 623"/>
                <a:gd name="T47" fmla="*/ 1803 h 1828"/>
                <a:gd name="T48" fmla="*/ 622 w 623"/>
                <a:gd name="T49" fmla="*/ 1827 h 182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23"/>
                <a:gd name="T76" fmla="*/ 0 h 1828"/>
                <a:gd name="T77" fmla="*/ 623 w 623"/>
                <a:gd name="T78" fmla="*/ 1828 h 182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23" h="1828">
                  <a:moveTo>
                    <a:pt x="0" y="0"/>
                  </a:moveTo>
                  <a:lnTo>
                    <a:pt x="0" y="25"/>
                  </a:lnTo>
                  <a:lnTo>
                    <a:pt x="0" y="55"/>
                  </a:lnTo>
                  <a:lnTo>
                    <a:pt x="5" y="134"/>
                  </a:lnTo>
                  <a:lnTo>
                    <a:pt x="16" y="225"/>
                  </a:lnTo>
                  <a:lnTo>
                    <a:pt x="28" y="328"/>
                  </a:lnTo>
                  <a:lnTo>
                    <a:pt x="33" y="383"/>
                  </a:lnTo>
                  <a:lnTo>
                    <a:pt x="44" y="443"/>
                  </a:lnTo>
                  <a:lnTo>
                    <a:pt x="61" y="577"/>
                  </a:lnTo>
                  <a:lnTo>
                    <a:pt x="84" y="710"/>
                  </a:lnTo>
                  <a:lnTo>
                    <a:pt x="106" y="838"/>
                  </a:lnTo>
                  <a:lnTo>
                    <a:pt x="134" y="953"/>
                  </a:lnTo>
                  <a:lnTo>
                    <a:pt x="162" y="1068"/>
                  </a:lnTo>
                  <a:lnTo>
                    <a:pt x="196" y="1178"/>
                  </a:lnTo>
                  <a:lnTo>
                    <a:pt x="229" y="1269"/>
                  </a:lnTo>
                  <a:lnTo>
                    <a:pt x="269" y="1348"/>
                  </a:lnTo>
                  <a:lnTo>
                    <a:pt x="308" y="1414"/>
                  </a:lnTo>
                  <a:lnTo>
                    <a:pt x="353" y="1475"/>
                  </a:lnTo>
                  <a:lnTo>
                    <a:pt x="392" y="1530"/>
                  </a:lnTo>
                  <a:lnTo>
                    <a:pt x="426" y="1578"/>
                  </a:lnTo>
                  <a:lnTo>
                    <a:pt x="459" y="1627"/>
                  </a:lnTo>
                  <a:lnTo>
                    <a:pt x="521" y="1700"/>
                  </a:lnTo>
                  <a:lnTo>
                    <a:pt x="577" y="1772"/>
                  </a:lnTo>
                  <a:lnTo>
                    <a:pt x="605" y="1803"/>
                  </a:lnTo>
                  <a:lnTo>
                    <a:pt x="622" y="1827"/>
                  </a:lnTo>
                </a:path>
              </a:pathLst>
            </a:custGeom>
            <a:noFill/>
            <a:ln w="50800" cap="rnd">
              <a:solidFill>
                <a:srgbClr val="CC66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278" name="Rectangle 22"/>
            <p:cNvSpPr>
              <a:spLocks noChangeArrowheads="1"/>
            </p:cNvSpPr>
            <p:nvPr/>
          </p:nvSpPr>
          <p:spPr bwMode="auto">
            <a:xfrm>
              <a:off x="1984" y="1759"/>
              <a:ext cx="27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pitchFamily="8" charset="0"/>
                </a:rPr>
                <a:t>U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pitchFamily="8" charset="0"/>
                </a:rPr>
                <a:t>1</a:t>
              </a:r>
            </a:p>
          </p:txBody>
        </p:sp>
      </p:grpSp>
      <p:grpSp>
        <p:nvGrpSpPr>
          <p:cNvPr id="96262" name="Group 34"/>
          <p:cNvGrpSpPr>
            <a:grpSpLocks/>
          </p:cNvGrpSpPr>
          <p:nvPr/>
        </p:nvGrpSpPr>
        <p:grpSpPr bwMode="auto">
          <a:xfrm>
            <a:off x="850900" y="1641475"/>
            <a:ext cx="7216775" cy="4846638"/>
            <a:chOff x="752" y="908"/>
            <a:chExt cx="4546" cy="3053"/>
          </a:xfrm>
        </p:grpSpPr>
        <p:sp>
          <p:nvSpPr>
            <p:cNvPr id="96269" name="Line 11"/>
            <p:cNvSpPr>
              <a:spLocks noChangeShapeType="1"/>
            </p:cNvSpPr>
            <p:nvPr/>
          </p:nvSpPr>
          <p:spPr bwMode="auto">
            <a:xfrm>
              <a:off x="1452" y="1108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270" name="Line 12"/>
            <p:cNvSpPr>
              <a:spLocks noChangeShapeType="1"/>
            </p:cNvSpPr>
            <p:nvPr/>
          </p:nvSpPr>
          <p:spPr bwMode="auto">
            <a:xfrm>
              <a:off x="1473" y="374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271" name="Rectangle 13"/>
            <p:cNvSpPr>
              <a:spLocks noChangeArrowheads="1"/>
            </p:cNvSpPr>
            <p:nvPr/>
          </p:nvSpPr>
          <p:spPr bwMode="auto">
            <a:xfrm>
              <a:off x="3692" y="3751"/>
              <a:ext cx="16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Ice Cream (cup/month)</a:t>
              </a:r>
            </a:p>
          </p:txBody>
        </p:sp>
        <p:sp>
          <p:nvSpPr>
            <p:cNvPr id="96272" name="Rectangle 14"/>
            <p:cNvSpPr>
              <a:spLocks noChangeArrowheads="1"/>
            </p:cNvSpPr>
            <p:nvPr/>
          </p:nvSpPr>
          <p:spPr bwMode="auto">
            <a:xfrm>
              <a:off x="752" y="908"/>
              <a:ext cx="662" cy="67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Frozen</a:t>
              </a:r>
            </a:p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Yogurt</a:t>
              </a:r>
            </a:p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(cups</a:t>
              </a:r>
            </a:p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pitchFamily="8" charset="0"/>
                </a:rPr>
                <a:t>monthly)</a:t>
              </a:r>
            </a:p>
          </p:txBody>
        </p:sp>
      </p:grpSp>
      <p:sp>
        <p:nvSpPr>
          <p:cNvPr id="96263" name="Rectangle 15"/>
          <p:cNvSpPr>
            <a:spLocks noChangeArrowheads="1"/>
          </p:cNvSpPr>
          <p:nvPr/>
        </p:nvSpPr>
        <p:spPr bwMode="auto">
          <a:xfrm>
            <a:off x="5048250" y="6124575"/>
            <a:ext cx="3143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  <a:latin typeface="Century Gothic" pitchFamily="8" charset="0"/>
              </a:rPr>
              <a:t>B</a:t>
            </a:r>
          </a:p>
        </p:txBody>
      </p:sp>
      <p:sp>
        <p:nvSpPr>
          <p:cNvPr id="96264" name="Line 16"/>
          <p:cNvSpPr>
            <a:spLocks noChangeShapeType="1"/>
          </p:cNvSpPr>
          <p:nvPr/>
        </p:nvSpPr>
        <p:spPr bwMode="auto">
          <a:xfrm>
            <a:off x="1990725" y="4456113"/>
            <a:ext cx="3130550" cy="16764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6265" name="Rectangle 17"/>
          <p:cNvSpPr>
            <a:spLocks noChangeArrowheads="1"/>
          </p:cNvSpPr>
          <p:nvPr/>
        </p:nvSpPr>
        <p:spPr bwMode="auto">
          <a:xfrm>
            <a:off x="1944688" y="4010025"/>
            <a:ext cx="3683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pitchFamily="8" charset="0"/>
              </a:rPr>
              <a:t>A</a:t>
            </a:r>
          </a:p>
        </p:txBody>
      </p:sp>
      <p:sp>
        <p:nvSpPr>
          <p:cNvPr id="96266" name="Oval 19"/>
          <p:cNvSpPr>
            <a:spLocks noChangeArrowheads="1"/>
          </p:cNvSpPr>
          <p:nvPr/>
        </p:nvSpPr>
        <p:spPr bwMode="auto">
          <a:xfrm>
            <a:off x="5032375" y="6062663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783" name="Rectangle 23"/>
          <p:cNvSpPr>
            <a:spLocks noChangeArrowheads="1"/>
          </p:cNvSpPr>
          <p:nvPr/>
        </p:nvSpPr>
        <p:spPr bwMode="auto">
          <a:xfrm>
            <a:off x="5930900" y="4703763"/>
            <a:ext cx="2058988" cy="65087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A corner solution</a:t>
            </a:r>
          </a:p>
          <a:p>
            <a:r>
              <a:rPr lang="en-US" sz="1800">
                <a:solidFill>
                  <a:schemeClr val="tx1"/>
                </a:solidFill>
                <a:latin typeface="Century Gothic" pitchFamily="8" charset="0"/>
              </a:rPr>
              <a:t>exists at point </a:t>
            </a:r>
            <a:r>
              <a:rPr lang="en-US" sz="1800" i="1">
                <a:solidFill>
                  <a:schemeClr val="tx1"/>
                </a:solidFill>
                <a:latin typeface="Century Gothic" pitchFamily="8" charset="0"/>
              </a:rPr>
              <a:t>B.</a:t>
            </a:r>
          </a:p>
        </p:txBody>
      </p:sp>
      <p:sp>
        <p:nvSpPr>
          <p:cNvPr id="96268" name="Rectangle 38"/>
          <p:cNvSpPr>
            <a:spLocks noChangeArrowheads="1"/>
          </p:cNvSpPr>
          <p:nvPr/>
        </p:nvSpPr>
        <p:spPr bwMode="auto">
          <a:xfrm>
            <a:off x="2511425" y="1582738"/>
            <a:ext cx="55721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A </a:t>
            </a:r>
            <a:r>
              <a:rPr lang="en-US" sz="2000" i="1">
                <a:solidFill>
                  <a:srgbClr val="008000"/>
                </a:solidFill>
                <a:latin typeface="Century Gothic" pitchFamily="8" charset="0"/>
              </a:rPr>
              <a:t>corner solution</a:t>
            </a:r>
            <a:r>
              <a:rPr lang="en-US" sz="2000">
                <a:solidFill>
                  <a:srgbClr val="008000"/>
                </a:solidFill>
                <a:latin typeface="Century Gothic" pitchFamily="8" charset="0"/>
              </a:rPr>
              <a:t> 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exists if a consumer buys all of one good and none of another. </a:t>
            </a:r>
          </a:p>
          <a:p>
            <a:pPr lvl="1"/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MRS is not necessarily equal to P</a:t>
            </a:r>
            <a:r>
              <a:rPr lang="en-US" sz="2000" baseline="-25000">
                <a:solidFill>
                  <a:schemeClr val="tx1"/>
                </a:solidFill>
                <a:latin typeface="Century Gothic" pitchFamily="8" charset="0"/>
              </a:rPr>
              <a:t>X</a:t>
            </a:r>
            <a:r>
              <a:rPr lang="en-US" sz="2000">
                <a:solidFill>
                  <a:schemeClr val="tx1"/>
                </a:solidFill>
                <a:latin typeface="Century Gothic" pitchFamily="8" charset="0"/>
              </a:rPr>
              <a:t>/P</a:t>
            </a:r>
            <a:r>
              <a:rPr lang="en-US" sz="2000" baseline="-25000">
                <a:solidFill>
                  <a:schemeClr val="tx1"/>
                </a:solidFill>
                <a:latin typeface="Century Gothic" pitchFamily="8" charset="0"/>
              </a:rPr>
              <a:t>Y</a:t>
            </a:r>
            <a:endParaRPr lang="th-TH" sz="2000">
              <a:solidFill>
                <a:schemeClr val="tx1"/>
              </a:solidFill>
              <a:latin typeface="Century Gothic" pitchFamily="8" charset="0"/>
            </a:endParaRPr>
          </a:p>
        </p:txBody>
      </p:sp>
      <p:graphicFrame>
        <p:nvGraphicFramePr>
          <p:cNvPr id="96258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5624513" y="3059113"/>
          <a:ext cx="26670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43000" imgH="444240" progId="Equation.DSMT4">
                  <p:embed/>
                </p:oleObj>
              </mc:Choice>
              <mc:Fallback>
                <p:oleObj name="Equation" r:id="rId3" imgW="1143000" imgH="44424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3059113"/>
                        <a:ext cx="2667000" cy="1117600"/>
                      </a:xfrm>
                      <a:prstGeom prst="rect">
                        <a:avLst/>
                      </a:prstGeom>
                      <a:solidFill>
                        <a:srgbClr val="C4E3B5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4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3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Corner Solutions</a:t>
            </a:r>
            <a:endParaRPr lang="th-TH">
              <a:latin typeface="Angsana New" pitchFamily="8" charset="0"/>
              <a:ea typeface="ＭＳ Ｐゴシック" pitchFamily="8" charset="-128"/>
            </a:endParaRPr>
          </a:p>
        </p:txBody>
      </p:sp>
      <p:sp>
        <p:nvSpPr>
          <p:cNvPr id="9830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FC4CEBD-AECB-8B45-95DD-A2225C170B85}" type="slidenum">
              <a:rPr lang="en-US" sz="1600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34</a:t>
            </a:fld>
            <a:endParaRPr lang="en-US" sz="1600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98308" name="Text Box 43"/>
          <p:cNvSpPr txBox="1">
            <a:spLocks noChangeArrowheads="1"/>
          </p:cNvSpPr>
          <p:nvPr/>
        </p:nvSpPr>
        <p:spPr bwMode="auto">
          <a:xfrm>
            <a:off x="2516188" y="6621463"/>
            <a:ext cx="4129087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 sz="1200">
              <a:solidFill>
                <a:schemeClr val="tx1"/>
              </a:solidFill>
              <a:latin typeface="Arial" pitchFamily="8" charset="0"/>
              <a:ea typeface="Cordia New" pitchFamily="8" charset="0"/>
              <a:cs typeface="Cordia New" pitchFamily="8" charset="0"/>
            </a:endParaRPr>
          </a:p>
        </p:txBody>
      </p:sp>
      <p:grpSp>
        <p:nvGrpSpPr>
          <p:cNvPr id="2" name="Group 70"/>
          <p:cNvGrpSpPr>
            <a:grpSpLocks/>
          </p:cNvGrpSpPr>
          <p:nvPr/>
        </p:nvGrpSpPr>
        <p:grpSpPr bwMode="auto">
          <a:xfrm>
            <a:off x="4581525" y="3862388"/>
            <a:ext cx="3811588" cy="2511425"/>
            <a:chOff x="2886" y="2645"/>
            <a:chExt cx="2401" cy="1582"/>
          </a:xfrm>
        </p:grpSpPr>
        <p:sp>
          <p:nvSpPr>
            <p:cNvPr id="98360" name="Line 49"/>
            <p:cNvSpPr>
              <a:spLocks noChangeShapeType="1"/>
            </p:cNvSpPr>
            <p:nvPr/>
          </p:nvSpPr>
          <p:spPr bwMode="auto">
            <a:xfrm flipV="1">
              <a:off x="3186" y="2701"/>
              <a:ext cx="0" cy="122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61" name="Line 50"/>
            <p:cNvSpPr>
              <a:spLocks noChangeShapeType="1"/>
            </p:cNvSpPr>
            <p:nvPr/>
          </p:nvSpPr>
          <p:spPr bwMode="auto">
            <a:xfrm>
              <a:off x="3186" y="3922"/>
              <a:ext cx="1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62" name="Line 51"/>
            <p:cNvSpPr>
              <a:spLocks noChangeShapeType="1"/>
            </p:cNvSpPr>
            <p:nvPr/>
          </p:nvSpPr>
          <p:spPr bwMode="auto">
            <a:xfrm>
              <a:off x="3186" y="3179"/>
              <a:ext cx="900" cy="743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63" name="Text Box 52"/>
            <p:cNvSpPr txBox="1">
              <a:spLocks noChangeArrowheads="1"/>
            </p:cNvSpPr>
            <p:nvPr/>
          </p:nvSpPr>
          <p:spPr bwMode="auto">
            <a:xfrm>
              <a:off x="2886" y="2645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</a:t>
              </a:r>
            </a:p>
          </p:txBody>
        </p:sp>
        <p:sp>
          <p:nvSpPr>
            <p:cNvPr id="98364" name="Text Box 53"/>
            <p:cNvSpPr txBox="1">
              <a:spLocks noChangeArrowheads="1"/>
            </p:cNvSpPr>
            <p:nvPr/>
          </p:nvSpPr>
          <p:spPr bwMode="auto">
            <a:xfrm>
              <a:off x="4026" y="3917"/>
              <a:ext cx="401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E</a:t>
              </a:r>
            </a:p>
          </p:txBody>
        </p:sp>
        <p:sp>
          <p:nvSpPr>
            <p:cNvPr id="98365" name="Text Box 54"/>
            <p:cNvSpPr txBox="1">
              <a:spLocks noChangeArrowheads="1"/>
            </p:cNvSpPr>
            <p:nvPr/>
          </p:nvSpPr>
          <p:spPr bwMode="auto">
            <a:xfrm>
              <a:off x="4887" y="3841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</a:t>
              </a:r>
            </a:p>
          </p:txBody>
        </p:sp>
        <p:sp>
          <p:nvSpPr>
            <p:cNvPr id="98366" name="Text Box 55"/>
            <p:cNvSpPr txBox="1">
              <a:spLocks noChangeArrowheads="1"/>
            </p:cNvSpPr>
            <p:nvPr/>
          </p:nvSpPr>
          <p:spPr bwMode="auto">
            <a:xfrm>
              <a:off x="3815" y="2701"/>
              <a:ext cx="472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2</a:t>
              </a:r>
            </a:p>
          </p:txBody>
        </p:sp>
        <p:sp>
          <p:nvSpPr>
            <p:cNvPr id="98367" name="Text Box 56"/>
            <p:cNvSpPr txBox="1">
              <a:spLocks noChangeArrowheads="1"/>
            </p:cNvSpPr>
            <p:nvPr/>
          </p:nvSpPr>
          <p:spPr bwMode="auto">
            <a:xfrm>
              <a:off x="4106" y="2873"/>
              <a:ext cx="481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1</a:t>
              </a:r>
            </a:p>
          </p:txBody>
        </p:sp>
        <p:sp>
          <p:nvSpPr>
            <p:cNvPr id="98368" name="Text Box 57"/>
            <p:cNvSpPr txBox="1">
              <a:spLocks noChangeArrowheads="1"/>
            </p:cNvSpPr>
            <p:nvPr/>
          </p:nvSpPr>
          <p:spPr bwMode="auto">
            <a:xfrm>
              <a:off x="3786" y="3922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(D)</a:t>
              </a:r>
            </a:p>
          </p:txBody>
        </p:sp>
        <p:sp>
          <p:nvSpPr>
            <p:cNvPr id="98369" name="Line 58"/>
            <p:cNvSpPr>
              <a:spLocks noChangeShapeType="1"/>
            </p:cNvSpPr>
            <p:nvPr/>
          </p:nvSpPr>
          <p:spPr bwMode="auto">
            <a:xfrm flipH="1">
              <a:off x="4287" y="3745"/>
              <a:ext cx="3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70" name="Arc 59"/>
            <p:cNvSpPr>
              <a:spLocks/>
            </p:cNvSpPr>
            <p:nvPr/>
          </p:nvSpPr>
          <p:spPr bwMode="auto">
            <a:xfrm flipV="1">
              <a:off x="3186" y="2950"/>
              <a:ext cx="1000" cy="61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/>
            </a:p>
          </p:txBody>
        </p:sp>
        <p:sp>
          <p:nvSpPr>
            <p:cNvPr id="98371" name="Arc 60"/>
            <p:cNvSpPr>
              <a:spLocks/>
            </p:cNvSpPr>
            <p:nvPr/>
          </p:nvSpPr>
          <p:spPr bwMode="auto">
            <a:xfrm flipV="1">
              <a:off x="3186" y="2843"/>
              <a:ext cx="689" cy="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/>
            </a:p>
          </p:txBody>
        </p:sp>
        <p:sp>
          <p:nvSpPr>
            <p:cNvPr id="98372" name="Line 61"/>
            <p:cNvSpPr>
              <a:spLocks noChangeShapeType="1"/>
            </p:cNvSpPr>
            <p:nvPr/>
          </p:nvSpPr>
          <p:spPr bwMode="auto">
            <a:xfrm flipV="1">
              <a:off x="4599" y="3507"/>
              <a:ext cx="0" cy="2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73" name="Text Box 62"/>
            <p:cNvSpPr txBox="1">
              <a:spLocks noChangeArrowheads="1"/>
            </p:cNvSpPr>
            <p:nvPr/>
          </p:nvSpPr>
          <p:spPr bwMode="auto">
            <a:xfrm>
              <a:off x="2886" y="2950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A</a:t>
              </a:r>
            </a:p>
          </p:txBody>
        </p:sp>
      </p:grpSp>
      <p:grpSp>
        <p:nvGrpSpPr>
          <p:cNvPr id="3" name="Group 69"/>
          <p:cNvGrpSpPr>
            <a:grpSpLocks/>
          </p:cNvGrpSpPr>
          <p:nvPr/>
        </p:nvGrpSpPr>
        <p:grpSpPr bwMode="auto">
          <a:xfrm>
            <a:off x="1087438" y="3894138"/>
            <a:ext cx="3811587" cy="2530475"/>
            <a:chOff x="685" y="2665"/>
            <a:chExt cx="2401" cy="1594"/>
          </a:xfrm>
        </p:grpSpPr>
        <p:sp>
          <p:nvSpPr>
            <p:cNvPr id="98345" name="Line 13"/>
            <p:cNvSpPr>
              <a:spLocks noChangeShapeType="1"/>
            </p:cNvSpPr>
            <p:nvPr/>
          </p:nvSpPr>
          <p:spPr bwMode="auto">
            <a:xfrm flipV="1">
              <a:off x="985" y="2721"/>
              <a:ext cx="0" cy="122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6" name="Line 14"/>
            <p:cNvSpPr>
              <a:spLocks noChangeShapeType="1"/>
            </p:cNvSpPr>
            <p:nvPr/>
          </p:nvSpPr>
          <p:spPr bwMode="auto">
            <a:xfrm>
              <a:off x="985" y="3942"/>
              <a:ext cx="1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7" name="Line 15"/>
            <p:cNvSpPr>
              <a:spLocks noChangeShapeType="1"/>
            </p:cNvSpPr>
            <p:nvPr/>
          </p:nvSpPr>
          <p:spPr bwMode="auto">
            <a:xfrm>
              <a:off x="991" y="3150"/>
              <a:ext cx="894" cy="792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8" name="Text Box 16"/>
            <p:cNvSpPr txBox="1">
              <a:spLocks noChangeArrowheads="1"/>
            </p:cNvSpPr>
            <p:nvPr/>
          </p:nvSpPr>
          <p:spPr bwMode="auto">
            <a:xfrm>
              <a:off x="685" y="2665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</a:t>
              </a:r>
            </a:p>
          </p:txBody>
        </p:sp>
        <p:sp>
          <p:nvSpPr>
            <p:cNvPr id="98349" name="Text Box 17"/>
            <p:cNvSpPr txBox="1">
              <a:spLocks noChangeArrowheads="1"/>
            </p:cNvSpPr>
            <p:nvPr/>
          </p:nvSpPr>
          <p:spPr bwMode="auto">
            <a:xfrm>
              <a:off x="1833" y="3954"/>
              <a:ext cx="401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E</a:t>
              </a:r>
            </a:p>
          </p:txBody>
        </p:sp>
        <p:sp>
          <p:nvSpPr>
            <p:cNvPr id="98350" name="Text Box 18"/>
            <p:cNvSpPr txBox="1">
              <a:spLocks noChangeArrowheads="1"/>
            </p:cNvSpPr>
            <p:nvPr/>
          </p:nvSpPr>
          <p:spPr bwMode="auto">
            <a:xfrm>
              <a:off x="2686" y="3861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</a:t>
              </a:r>
            </a:p>
          </p:txBody>
        </p:sp>
        <p:sp>
          <p:nvSpPr>
            <p:cNvPr id="98351" name="Text Box 19"/>
            <p:cNvSpPr txBox="1">
              <a:spLocks noChangeArrowheads="1"/>
            </p:cNvSpPr>
            <p:nvPr/>
          </p:nvSpPr>
          <p:spPr bwMode="auto">
            <a:xfrm>
              <a:off x="1285" y="2721"/>
              <a:ext cx="496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1</a:t>
              </a:r>
            </a:p>
          </p:txBody>
        </p:sp>
        <p:sp>
          <p:nvSpPr>
            <p:cNvPr id="98352" name="Text Box 20"/>
            <p:cNvSpPr txBox="1">
              <a:spLocks noChangeArrowheads="1"/>
            </p:cNvSpPr>
            <p:nvPr/>
          </p:nvSpPr>
          <p:spPr bwMode="auto">
            <a:xfrm>
              <a:off x="1685" y="2721"/>
              <a:ext cx="496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2</a:t>
              </a:r>
            </a:p>
          </p:txBody>
        </p:sp>
        <p:sp>
          <p:nvSpPr>
            <p:cNvPr id="98353" name="Text Box 21"/>
            <p:cNvSpPr txBox="1">
              <a:spLocks noChangeArrowheads="1"/>
            </p:cNvSpPr>
            <p:nvPr/>
          </p:nvSpPr>
          <p:spPr bwMode="auto">
            <a:xfrm>
              <a:off x="2085" y="2721"/>
              <a:ext cx="49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3</a:t>
              </a:r>
            </a:p>
          </p:txBody>
        </p:sp>
        <p:sp>
          <p:nvSpPr>
            <p:cNvPr id="98354" name="Line 37"/>
            <p:cNvSpPr>
              <a:spLocks noChangeShapeType="1"/>
            </p:cNvSpPr>
            <p:nvPr/>
          </p:nvSpPr>
          <p:spPr bwMode="auto">
            <a:xfrm>
              <a:off x="1485" y="2950"/>
              <a:ext cx="0" cy="99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55" name="Line 38"/>
            <p:cNvSpPr>
              <a:spLocks noChangeShapeType="1"/>
            </p:cNvSpPr>
            <p:nvPr/>
          </p:nvSpPr>
          <p:spPr bwMode="auto">
            <a:xfrm>
              <a:off x="1885" y="2950"/>
              <a:ext cx="0" cy="99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56" name="Line 39"/>
            <p:cNvSpPr>
              <a:spLocks noChangeShapeType="1"/>
            </p:cNvSpPr>
            <p:nvPr/>
          </p:nvSpPr>
          <p:spPr bwMode="auto">
            <a:xfrm>
              <a:off x="2286" y="2950"/>
              <a:ext cx="0" cy="99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57" name="Text Box 42"/>
            <p:cNvSpPr txBox="1">
              <a:spLocks noChangeArrowheads="1"/>
            </p:cNvSpPr>
            <p:nvPr/>
          </p:nvSpPr>
          <p:spPr bwMode="auto">
            <a:xfrm>
              <a:off x="1585" y="3942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(C)</a:t>
              </a:r>
            </a:p>
          </p:txBody>
        </p:sp>
        <p:sp>
          <p:nvSpPr>
            <p:cNvPr id="98358" name="Line 48"/>
            <p:cNvSpPr>
              <a:spLocks noChangeShapeType="1"/>
            </p:cNvSpPr>
            <p:nvPr/>
          </p:nvSpPr>
          <p:spPr bwMode="auto">
            <a:xfrm>
              <a:off x="1083" y="3765"/>
              <a:ext cx="3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59" name="Text Box 63"/>
            <p:cNvSpPr txBox="1">
              <a:spLocks noChangeArrowheads="1"/>
            </p:cNvSpPr>
            <p:nvPr/>
          </p:nvSpPr>
          <p:spPr bwMode="auto">
            <a:xfrm>
              <a:off x="685" y="2950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A</a:t>
              </a:r>
            </a:p>
          </p:txBody>
        </p:sp>
      </p:grp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4497388" y="1317625"/>
            <a:ext cx="3811587" cy="2633663"/>
            <a:chOff x="2833" y="1042"/>
            <a:chExt cx="2401" cy="1659"/>
          </a:xfrm>
        </p:grpSpPr>
        <p:sp>
          <p:nvSpPr>
            <p:cNvPr id="98329" name="Line 22"/>
            <p:cNvSpPr>
              <a:spLocks noChangeShapeType="1"/>
            </p:cNvSpPr>
            <p:nvPr/>
          </p:nvSpPr>
          <p:spPr bwMode="auto">
            <a:xfrm flipV="1">
              <a:off x="3133" y="1174"/>
              <a:ext cx="0" cy="122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30" name="Line 23"/>
            <p:cNvSpPr>
              <a:spLocks noChangeShapeType="1"/>
            </p:cNvSpPr>
            <p:nvPr/>
          </p:nvSpPr>
          <p:spPr bwMode="auto">
            <a:xfrm>
              <a:off x="3133" y="2395"/>
              <a:ext cx="1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31" name="Line 24"/>
            <p:cNvSpPr>
              <a:spLocks noChangeShapeType="1"/>
            </p:cNvSpPr>
            <p:nvPr/>
          </p:nvSpPr>
          <p:spPr bwMode="auto">
            <a:xfrm>
              <a:off x="3133" y="1403"/>
              <a:ext cx="1101" cy="992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32" name="Text Box 25"/>
            <p:cNvSpPr txBox="1">
              <a:spLocks noChangeArrowheads="1"/>
            </p:cNvSpPr>
            <p:nvPr/>
          </p:nvSpPr>
          <p:spPr bwMode="auto">
            <a:xfrm>
              <a:off x="2833" y="1042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</a:t>
              </a:r>
            </a:p>
          </p:txBody>
        </p:sp>
        <p:sp>
          <p:nvSpPr>
            <p:cNvPr id="98333" name="Text Box 26"/>
            <p:cNvSpPr txBox="1">
              <a:spLocks noChangeArrowheads="1"/>
            </p:cNvSpPr>
            <p:nvPr/>
          </p:nvSpPr>
          <p:spPr bwMode="auto">
            <a:xfrm>
              <a:off x="4158" y="2383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E</a:t>
              </a:r>
            </a:p>
          </p:txBody>
        </p:sp>
        <p:sp>
          <p:nvSpPr>
            <p:cNvPr id="98334" name="Text Box 27"/>
            <p:cNvSpPr txBox="1">
              <a:spLocks noChangeArrowheads="1"/>
            </p:cNvSpPr>
            <p:nvPr/>
          </p:nvSpPr>
          <p:spPr bwMode="auto">
            <a:xfrm>
              <a:off x="4834" y="2315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</a:t>
              </a:r>
            </a:p>
          </p:txBody>
        </p:sp>
        <p:sp>
          <p:nvSpPr>
            <p:cNvPr id="98335" name="Text Box 28"/>
            <p:cNvSpPr txBox="1">
              <a:spLocks noChangeArrowheads="1"/>
            </p:cNvSpPr>
            <p:nvPr/>
          </p:nvSpPr>
          <p:spPr bwMode="auto">
            <a:xfrm>
              <a:off x="3133" y="1174"/>
              <a:ext cx="496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1</a:t>
              </a:r>
            </a:p>
          </p:txBody>
        </p:sp>
        <p:sp>
          <p:nvSpPr>
            <p:cNvPr id="98336" name="Text Box 29"/>
            <p:cNvSpPr txBox="1">
              <a:spLocks noChangeArrowheads="1"/>
            </p:cNvSpPr>
            <p:nvPr/>
          </p:nvSpPr>
          <p:spPr bwMode="auto">
            <a:xfrm>
              <a:off x="3433" y="1174"/>
              <a:ext cx="496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2</a:t>
              </a:r>
            </a:p>
          </p:txBody>
        </p:sp>
        <p:sp>
          <p:nvSpPr>
            <p:cNvPr id="98337" name="Text Box 30"/>
            <p:cNvSpPr txBox="1">
              <a:spLocks noChangeArrowheads="1"/>
            </p:cNvSpPr>
            <p:nvPr/>
          </p:nvSpPr>
          <p:spPr bwMode="auto">
            <a:xfrm>
              <a:off x="3834" y="1174"/>
              <a:ext cx="496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3</a:t>
              </a:r>
            </a:p>
          </p:txBody>
        </p:sp>
        <p:sp>
          <p:nvSpPr>
            <p:cNvPr id="98338" name="Line 34"/>
            <p:cNvSpPr>
              <a:spLocks noChangeShapeType="1"/>
            </p:cNvSpPr>
            <p:nvPr/>
          </p:nvSpPr>
          <p:spPr bwMode="auto">
            <a:xfrm>
              <a:off x="3133" y="1403"/>
              <a:ext cx="600" cy="99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39" name="Line 35"/>
            <p:cNvSpPr>
              <a:spLocks noChangeShapeType="1"/>
            </p:cNvSpPr>
            <p:nvPr/>
          </p:nvSpPr>
          <p:spPr bwMode="auto">
            <a:xfrm>
              <a:off x="3633" y="1403"/>
              <a:ext cx="601" cy="99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0" name="Line 36"/>
            <p:cNvSpPr>
              <a:spLocks noChangeShapeType="1"/>
            </p:cNvSpPr>
            <p:nvPr/>
          </p:nvSpPr>
          <p:spPr bwMode="auto">
            <a:xfrm>
              <a:off x="4034" y="1403"/>
              <a:ext cx="600" cy="99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1" name="Text Box 41"/>
            <p:cNvSpPr txBox="1">
              <a:spLocks noChangeArrowheads="1"/>
            </p:cNvSpPr>
            <p:nvPr/>
          </p:nvSpPr>
          <p:spPr bwMode="auto">
            <a:xfrm>
              <a:off x="3834" y="2395"/>
              <a:ext cx="400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(B)</a:t>
              </a:r>
            </a:p>
          </p:txBody>
        </p:sp>
        <p:sp>
          <p:nvSpPr>
            <p:cNvPr id="98342" name="Line 46"/>
            <p:cNvSpPr>
              <a:spLocks noChangeShapeType="1"/>
            </p:cNvSpPr>
            <p:nvPr/>
          </p:nvSpPr>
          <p:spPr bwMode="auto">
            <a:xfrm flipV="1">
              <a:off x="3333" y="2014"/>
              <a:ext cx="0" cy="2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3" name="Line 47"/>
            <p:cNvSpPr>
              <a:spLocks noChangeShapeType="1"/>
            </p:cNvSpPr>
            <p:nvPr/>
          </p:nvSpPr>
          <p:spPr bwMode="auto">
            <a:xfrm>
              <a:off x="3333" y="2243"/>
              <a:ext cx="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44" name="Text Box 64"/>
            <p:cNvSpPr txBox="1">
              <a:spLocks noChangeArrowheads="1"/>
            </p:cNvSpPr>
            <p:nvPr/>
          </p:nvSpPr>
          <p:spPr bwMode="auto">
            <a:xfrm>
              <a:off x="2886" y="1271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A</a:t>
              </a:r>
            </a:p>
          </p:txBody>
        </p:sp>
      </p:grpSp>
      <p:grpSp>
        <p:nvGrpSpPr>
          <p:cNvPr id="98312" name="Group 67"/>
          <p:cNvGrpSpPr>
            <a:grpSpLocks/>
          </p:cNvGrpSpPr>
          <p:nvPr/>
        </p:nvGrpSpPr>
        <p:grpSpPr bwMode="auto">
          <a:xfrm>
            <a:off x="1003300" y="1317625"/>
            <a:ext cx="3811588" cy="2633663"/>
            <a:chOff x="632" y="1042"/>
            <a:chExt cx="2401" cy="1659"/>
          </a:xfrm>
        </p:grpSpPr>
        <p:sp>
          <p:nvSpPr>
            <p:cNvPr id="98313" name="Line 4"/>
            <p:cNvSpPr>
              <a:spLocks noChangeShapeType="1"/>
            </p:cNvSpPr>
            <p:nvPr/>
          </p:nvSpPr>
          <p:spPr bwMode="auto">
            <a:xfrm flipV="1">
              <a:off x="932" y="1174"/>
              <a:ext cx="0" cy="122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14" name="Line 5"/>
            <p:cNvSpPr>
              <a:spLocks noChangeShapeType="1"/>
            </p:cNvSpPr>
            <p:nvPr/>
          </p:nvSpPr>
          <p:spPr bwMode="auto">
            <a:xfrm>
              <a:off x="932" y="2395"/>
              <a:ext cx="1701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15" name="Line 6"/>
            <p:cNvSpPr>
              <a:spLocks noChangeShapeType="1"/>
            </p:cNvSpPr>
            <p:nvPr/>
          </p:nvSpPr>
          <p:spPr bwMode="auto">
            <a:xfrm>
              <a:off x="932" y="1403"/>
              <a:ext cx="1101" cy="992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16" name="Text Box 7"/>
            <p:cNvSpPr txBox="1">
              <a:spLocks noChangeArrowheads="1"/>
            </p:cNvSpPr>
            <p:nvPr/>
          </p:nvSpPr>
          <p:spPr bwMode="auto">
            <a:xfrm>
              <a:off x="632" y="1042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Y</a:t>
              </a:r>
            </a:p>
          </p:txBody>
        </p:sp>
        <p:sp>
          <p:nvSpPr>
            <p:cNvPr id="98317" name="Text Box 8"/>
            <p:cNvSpPr txBox="1">
              <a:spLocks noChangeArrowheads="1"/>
            </p:cNvSpPr>
            <p:nvPr/>
          </p:nvSpPr>
          <p:spPr bwMode="auto">
            <a:xfrm>
              <a:off x="1945" y="2375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E</a:t>
              </a:r>
            </a:p>
          </p:txBody>
        </p:sp>
        <p:sp>
          <p:nvSpPr>
            <p:cNvPr id="98318" name="Text Box 9"/>
            <p:cNvSpPr txBox="1">
              <a:spLocks noChangeArrowheads="1"/>
            </p:cNvSpPr>
            <p:nvPr/>
          </p:nvSpPr>
          <p:spPr bwMode="auto">
            <a:xfrm>
              <a:off x="2633" y="2315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X</a:t>
              </a:r>
            </a:p>
          </p:txBody>
        </p:sp>
        <p:sp>
          <p:nvSpPr>
            <p:cNvPr id="98319" name="Text Box 10"/>
            <p:cNvSpPr txBox="1">
              <a:spLocks noChangeArrowheads="1"/>
            </p:cNvSpPr>
            <p:nvPr/>
          </p:nvSpPr>
          <p:spPr bwMode="auto">
            <a:xfrm>
              <a:off x="1232" y="1174"/>
              <a:ext cx="496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1</a:t>
              </a:r>
            </a:p>
          </p:txBody>
        </p:sp>
        <p:sp>
          <p:nvSpPr>
            <p:cNvPr id="98320" name="Text Box 11"/>
            <p:cNvSpPr txBox="1">
              <a:spLocks noChangeArrowheads="1"/>
            </p:cNvSpPr>
            <p:nvPr/>
          </p:nvSpPr>
          <p:spPr bwMode="auto">
            <a:xfrm>
              <a:off x="1632" y="1174"/>
              <a:ext cx="497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2</a:t>
              </a:r>
            </a:p>
          </p:txBody>
        </p:sp>
        <p:sp>
          <p:nvSpPr>
            <p:cNvPr id="98321" name="Text Box 12"/>
            <p:cNvSpPr txBox="1">
              <a:spLocks noChangeArrowheads="1"/>
            </p:cNvSpPr>
            <p:nvPr/>
          </p:nvSpPr>
          <p:spPr bwMode="auto">
            <a:xfrm>
              <a:off x="2033" y="1174"/>
              <a:ext cx="496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IC</a:t>
              </a:r>
              <a:r>
                <a:rPr lang="en-US" sz="1600" baseline="-250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3</a:t>
              </a:r>
            </a:p>
          </p:txBody>
        </p:sp>
        <p:sp>
          <p:nvSpPr>
            <p:cNvPr id="98322" name="Freeform 31"/>
            <p:cNvSpPr>
              <a:spLocks/>
            </p:cNvSpPr>
            <p:nvPr/>
          </p:nvSpPr>
          <p:spPr bwMode="auto">
            <a:xfrm>
              <a:off x="1332" y="1424"/>
              <a:ext cx="257" cy="965"/>
            </a:xfrm>
            <a:custGeom>
              <a:avLst/>
              <a:gdLst>
                <a:gd name="T0" fmla="*/ 3 w 370"/>
                <a:gd name="T1" fmla="*/ 1 h 1821"/>
                <a:gd name="T2" fmla="*/ 1 w 370"/>
                <a:gd name="T3" fmla="*/ 1 h 1821"/>
                <a:gd name="T4" fmla="*/ 1 w 370"/>
                <a:gd name="T5" fmla="*/ 1 h 1821"/>
                <a:gd name="T6" fmla="*/ 1 w 370"/>
                <a:gd name="T7" fmla="*/ 0 h 18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0"/>
                <a:gd name="T13" fmla="*/ 0 h 1821"/>
                <a:gd name="T14" fmla="*/ 370 w 370"/>
                <a:gd name="T15" fmla="*/ 1821 h 18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0" h="1821">
                  <a:moveTo>
                    <a:pt x="370" y="1821"/>
                  </a:moveTo>
                  <a:cubicBezTo>
                    <a:pt x="250" y="1581"/>
                    <a:pt x="143" y="1342"/>
                    <a:pt x="82" y="1101"/>
                  </a:cubicBezTo>
                  <a:cubicBezTo>
                    <a:pt x="21" y="860"/>
                    <a:pt x="0" y="558"/>
                    <a:pt x="4" y="375"/>
                  </a:cubicBezTo>
                  <a:cubicBezTo>
                    <a:pt x="8" y="192"/>
                    <a:pt x="87" y="78"/>
                    <a:pt x="109" y="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/>
            </a:p>
          </p:txBody>
        </p:sp>
        <p:sp>
          <p:nvSpPr>
            <p:cNvPr id="98323" name="Freeform 32"/>
            <p:cNvSpPr>
              <a:spLocks/>
            </p:cNvSpPr>
            <p:nvPr/>
          </p:nvSpPr>
          <p:spPr bwMode="auto">
            <a:xfrm>
              <a:off x="1746" y="1403"/>
              <a:ext cx="257" cy="965"/>
            </a:xfrm>
            <a:custGeom>
              <a:avLst/>
              <a:gdLst>
                <a:gd name="T0" fmla="*/ 3 w 370"/>
                <a:gd name="T1" fmla="*/ 1 h 1821"/>
                <a:gd name="T2" fmla="*/ 1 w 370"/>
                <a:gd name="T3" fmla="*/ 1 h 1821"/>
                <a:gd name="T4" fmla="*/ 1 w 370"/>
                <a:gd name="T5" fmla="*/ 1 h 1821"/>
                <a:gd name="T6" fmla="*/ 1 w 370"/>
                <a:gd name="T7" fmla="*/ 0 h 18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0"/>
                <a:gd name="T13" fmla="*/ 0 h 1821"/>
                <a:gd name="T14" fmla="*/ 370 w 370"/>
                <a:gd name="T15" fmla="*/ 1821 h 18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0" h="1821">
                  <a:moveTo>
                    <a:pt x="370" y="1821"/>
                  </a:moveTo>
                  <a:cubicBezTo>
                    <a:pt x="250" y="1581"/>
                    <a:pt x="143" y="1342"/>
                    <a:pt x="82" y="1101"/>
                  </a:cubicBezTo>
                  <a:cubicBezTo>
                    <a:pt x="21" y="860"/>
                    <a:pt x="0" y="558"/>
                    <a:pt x="4" y="375"/>
                  </a:cubicBezTo>
                  <a:cubicBezTo>
                    <a:pt x="8" y="192"/>
                    <a:pt x="87" y="78"/>
                    <a:pt x="109" y="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/>
            </a:p>
          </p:txBody>
        </p:sp>
        <p:sp>
          <p:nvSpPr>
            <p:cNvPr id="98324" name="Freeform 33"/>
            <p:cNvSpPr>
              <a:spLocks/>
            </p:cNvSpPr>
            <p:nvPr/>
          </p:nvSpPr>
          <p:spPr bwMode="auto">
            <a:xfrm>
              <a:off x="2076" y="1430"/>
              <a:ext cx="257" cy="965"/>
            </a:xfrm>
            <a:custGeom>
              <a:avLst/>
              <a:gdLst>
                <a:gd name="T0" fmla="*/ 3 w 370"/>
                <a:gd name="T1" fmla="*/ 1 h 1821"/>
                <a:gd name="T2" fmla="*/ 1 w 370"/>
                <a:gd name="T3" fmla="*/ 1 h 1821"/>
                <a:gd name="T4" fmla="*/ 1 w 370"/>
                <a:gd name="T5" fmla="*/ 1 h 1821"/>
                <a:gd name="T6" fmla="*/ 1 w 370"/>
                <a:gd name="T7" fmla="*/ 0 h 18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0"/>
                <a:gd name="T13" fmla="*/ 0 h 1821"/>
                <a:gd name="T14" fmla="*/ 370 w 370"/>
                <a:gd name="T15" fmla="*/ 1821 h 18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0" h="1821">
                  <a:moveTo>
                    <a:pt x="370" y="1821"/>
                  </a:moveTo>
                  <a:cubicBezTo>
                    <a:pt x="250" y="1581"/>
                    <a:pt x="143" y="1342"/>
                    <a:pt x="82" y="1101"/>
                  </a:cubicBezTo>
                  <a:cubicBezTo>
                    <a:pt x="21" y="860"/>
                    <a:pt x="0" y="558"/>
                    <a:pt x="4" y="375"/>
                  </a:cubicBezTo>
                  <a:cubicBezTo>
                    <a:pt x="8" y="192"/>
                    <a:pt x="87" y="78"/>
                    <a:pt x="109" y="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/>
            </a:p>
          </p:txBody>
        </p:sp>
        <p:sp>
          <p:nvSpPr>
            <p:cNvPr id="98325" name="Text Box 40"/>
            <p:cNvSpPr txBox="1">
              <a:spLocks noChangeArrowheads="1"/>
            </p:cNvSpPr>
            <p:nvPr/>
          </p:nvSpPr>
          <p:spPr bwMode="auto">
            <a:xfrm>
              <a:off x="1585" y="2395"/>
              <a:ext cx="400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(A)</a:t>
              </a:r>
              <a:endParaRPr lang="en-US" sz="24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98326" name="Line 44"/>
            <p:cNvSpPr>
              <a:spLocks noChangeShapeType="1"/>
            </p:cNvSpPr>
            <p:nvPr/>
          </p:nvSpPr>
          <p:spPr bwMode="auto">
            <a:xfrm flipV="1">
              <a:off x="1132" y="2014"/>
              <a:ext cx="0" cy="2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27" name="Line 45"/>
            <p:cNvSpPr>
              <a:spLocks noChangeShapeType="1"/>
            </p:cNvSpPr>
            <p:nvPr/>
          </p:nvSpPr>
          <p:spPr bwMode="auto">
            <a:xfrm>
              <a:off x="1132" y="2243"/>
              <a:ext cx="3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328" name="Text Box 65"/>
            <p:cNvSpPr txBox="1">
              <a:spLocks noChangeArrowheads="1"/>
            </p:cNvSpPr>
            <p:nvPr/>
          </p:nvSpPr>
          <p:spPr bwMode="auto">
            <a:xfrm>
              <a:off x="685" y="1271"/>
              <a:ext cx="40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1600">
                  <a:solidFill>
                    <a:schemeClr val="tx1"/>
                  </a:solidFill>
                  <a:latin typeface="Arial" pitchFamily="8" charset="0"/>
                  <a:ea typeface="Cordia New" pitchFamily="8" charset="0"/>
                  <a:cs typeface="Cordia New" pitchFamily="8" charset="0"/>
                </a:rPr>
                <a:t>A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929" name="Freeform 41"/>
          <p:cNvSpPr>
            <a:spLocks/>
          </p:cNvSpPr>
          <p:nvPr/>
        </p:nvSpPr>
        <p:spPr bwMode="auto">
          <a:xfrm>
            <a:off x="2308225" y="3817938"/>
            <a:ext cx="2684463" cy="1784350"/>
          </a:xfrm>
          <a:custGeom>
            <a:avLst/>
            <a:gdLst>
              <a:gd name="T0" fmla="*/ 0 w 1691"/>
              <a:gd name="T1" fmla="*/ 2147483647 h 1124"/>
              <a:gd name="T2" fmla="*/ 2147483647 w 1691"/>
              <a:gd name="T3" fmla="*/ 2147483647 h 1124"/>
              <a:gd name="T4" fmla="*/ 2147483647 w 1691"/>
              <a:gd name="T5" fmla="*/ 2147483647 h 1124"/>
              <a:gd name="T6" fmla="*/ 2147483647 w 1691"/>
              <a:gd name="T7" fmla="*/ 2147483647 h 1124"/>
              <a:gd name="T8" fmla="*/ 2147483647 w 1691"/>
              <a:gd name="T9" fmla="*/ 0 h 11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91"/>
              <a:gd name="T16" fmla="*/ 0 h 1124"/>
              <a:gd name="T17" fmla="*/ 1691 w 1691"/>
              <a:gd name="T18" fmla="*/ 1124 h 11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91" h="1124">
                <a:moveTo>
                  <a:pt x="0" y="1124"/>
                </a:moveTo>
                <a:cubicBezTo>
                  <a:pt x="85" y="1052"/>
                  <a:pt x="171" y="981"/>
                  <a:pt x="311" y="877"/>
                </a:cubicBezTo>
                <a:cubicBezTo>
                  <a:pt x="451" y="773"/>
                  <a:pt x="663" y="619"/>
                  <a:pt x="841" y="502"/>
                </a:cubicBezTo>
                <a:cubicBezTo>
                  <a:pt x="1019" y="385"/>
                  <a:pt x="1238" y="257"/>
                  <a:pt x="1380" y="173"/>
                </a:cubicBezTo>
                <a:cubicBezTo>
                  <a:pt x="1522" y="89"/>
                  <a:pt x="1606" y="44"/>
                  <a:pt x="1691" y="0"/>
                </a:cubicBezTo>
              </a:path>
            </a:pathLst>
          </a:custGeom>
          <a:noFill/>
          <a:ln w="57150">
            <a:solidFill>
              <a:srgbClr val="FFCC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03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Effects of Income Changes</a:t>
            </a: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CC92408-DBC4-A242-A68A-0EC83661FA2A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35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31863" y="1574800"/>
            <a:ext cx="6913562" cy="4702175"/>
            <a:chOff x="587" y="992"/>
            <a:chExt cx="4355" cy="2962"/>
          </a:xfrm>
        </p:grpSpPr>
        <p:sp>
          <p:nvSpPr>
            <p:cNvPr id="100392" name="Line 4"/>
            <p:cNvSpPr>
              <a:spLocks noChangeShapeType="1"/>
            </p:cNvSpPr>
            <p:nvPr/>
          </p:nvSpPr>
          <p:spPr bwMode="auto">
            <a:xfrm>
              <a:off x="1392" y="1023"/>
              <a:ext cx="0" cy="27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93" name="Rectangle 5"/>
            <p:cNvSpPr>
              <a:spLocks noChangeArrowheads="1"/>
            </p:cNvSpPr>
            <p:nvPr/>
          </p:nvSpPr>
          <p:spPr bwMode="auto">
            <a:xfrm>
              <a:off x="4050" y="3572"/>
              <a:ext cx="892" cy="38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Food (units </a:t>
              </a:r>
            </a:p>
            <a:p>
              <a:pPr algn="r"/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</a:p>
          </p:txBody>
        </p:sp>
        <p:sp>
          <p:nvSpPr>
            <p:cNvPr id="100394" name="Rectangle 6"/>
            <p:cNvSpPr>
              <a:spLocks noChangeArrowheads="1"/>
            </p:cNvSpPr>
            <p:nvPr/>
          </p:nvSpPr>
          <p:spPr bwMode="auto">
            <a:xfrm>
              <a:off x="587" y="992"/>
              <a:ext cx="771" cy="5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Clothing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(units per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month)</a:t>
              </a:r>
            </a:p>
          </p:txBody>
        </p:sp>
        <p:sp>
          <p:nvSpPr>
            <p:cNvPr id="100395" name="Line 7"/>
            <p:cNvSpPr>
              <a:spLocks noChangeShapeType="1"/>
            </p:cNvSpPr>
            <p:nvPr/>
          </p:nvSpPr>
          <p:spPr bwMode="auto">
            <a:xfrm>
              <a:off x="1401" y="3813"/>
              <a:ext cx="267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49896" name="Rectangle 8"/>
          <p:cNvSpPr>
            <a:spLocks noChangeArrowheads="1"/>
          </p:cNvSpPr>
          <p:nvPr/>
        </p:nvSpPr>
        <p:spPr bwMode="auto">
          <a:xfrm>
            <a:off x="6211888" y="1674813"/>
            <a:ext cx="2757487" cy="132397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An increase in income,</a:t>
            </a:r>
          </a:p>
          <a:p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with the prices fixed,</a:t>
            </a:r>
          </a:p>
          <a:p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causes consumers to alter</a:t>
            </a:r>
          </a:p>
          <a:p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their choices of</a:t>
            </a:r>
          </a:p>
          <a:p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market basket.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97050" y="4632325"/>
            <a:ext cx="1852613" cy="1757363"/>
            <a:chOff x="1132" y="2918"/>
            <a:chExt cx="1167" cy="1107"/>
          </a:xfrm>
        </p:grpSpPr>
        <p:sp>
          <p:nvSpPr>
            <p:cNvPr id="100383" name="Line 10"/>
            <p:cNvSpPr>
              <a:spLocks noChangeShapeType="1"/>
            </p:cNvSpPr>
            <p:nvPr/>
          </p:nvSpPr>
          <p:spPr bwMode="auto">
            <a:xfrm>
              <a:off x="1392" y="2933"/>
              <a:ext cx="879" cy="879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84" name="Freeform 11"/>
            <p:cNvSpPr>
              <a:spLocks/>
            </p:cNvSpPr>
            <p:nvPr/>
          </p:nvSpPr>
          <p:spPr bwMode="auto">
            <a:xfrm>
              <a:off x="1520" y="2918"/>
              <a:ext cx="673" cy="672"/>
            </a:xfrm>
            <a:custGeom>
              <a:avLst/>
              <a:gdLst>
                <a:gd name="T0" fmla="*/ 0 w 673"/>
                <a:gd name="T1" fmla="*/ 0 h 672"/>
                <a:gd name="T2" fmla="*/ 11 w 673"/>
                <a:gd name="T3" fmla="*/ 23 h 672"/>
                <a:gd name="T4" fmla="*/ 29 w 673"/>
                <a:gd name="T5" fmla="*/ 57 h 672"/>
                <a:gd name="T6" fmla="*/ 50 w 673"/>
                <a:gd name="T7" fmla="*/ 91 h 672"/>
                <a:gd name="T8" fmla="*/ 75 w 673"/>
                <a:gd name="T9" fmla="*/ 137 h 672"/>
                <a:gd name="T10" fmla="*/ 128 w 673"/>
                <a:gd name="T11" fmla="*/ 222 h 672"/>
                <a:gd name="T12" fmla="*/ 152 w 673"/>
                <a:gd name="T13" fmla="*/ 262 h 672"/>
                <a:gd name="T14" fmla="*/ 174 w 673"/>
                <a:gd name="T15" fmla="*/ 296 h 672"/>
                <a:gd name="T16" fmla="*/ 213 w 673"/>
                <a:gd name="T17" fmla="*/ 347 h 672"/>
                <a:gd name="T18" fmla="*/ 248 w 673"/>
                <a:gd name="T19" fmla="*/ 392 h 672"/>
                <a:gd name="T20" fmla="*/ 287 w 673"/>
                <a:gd name="T21" fmla="*/ 432 h 672"/>
                <a:gd name="T22" fmla="*/ 311 w 673"/>
                <a:gd name="T23" fmla="*/ 449 h 672"/>
                <a:gd name="T24" fmla="*/ 340 w 673"/>
                <a:gd name="T25" fmla="*/ 472 h 672"/>
                <a:gd name="T26" fmla="*/ 375 w 673"/>
                <a:gd name="T27" fmla="*/ 495 h 672"/>
                <a:gd name="T28" fmla="*/ 418 w 673"/>
                <a:gd name="T29" fmla="*/ 523 h 672"/>
                <a:gd name="T30" fmla="*/ 463 w 673"/>
                <a:gd name="T31" fmla="*/ 552 h 672"/>
                <a:gd name="T32" fmla="*/ 513 w 673"/>
                <a:gd name="T33" fmla="*/ 580 h 672"/>
                <a:gd name="T34" fmla="*/ 559 w 673"/>
                <a:gd name="T35" fmla="*/ 603 h 672"/>
                <a:gd name="T36" fmla="*/ 601 w 673"/>
                <a:gd name="T37" fmla="*/ 631 h 672"/>
                <a:gd name="T38" fmla="*/ 640 w 673"/>
                <a:gd name="T39" fmla="*/ 654 h 672"/>
                <a:gd name="T40" fmla="*/ 672 w 673"/>
                <a:gd name="T41" fmla="*/ 671 h 6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73"/>
                <a:gd name="T64" fmla="*/ 0 h 672"/>
                <a:gd name="T65" fmla="*/ 673 w 673"/>
                <a:gd name="T66" fmla="*/ 672 h 6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73" h="672">
                  <a:moveTo>
                    <a:pt x="0" y="0"/>
                  </a:moveTo>
                  <a:lnTo>
                    <a:pt x="11" y="23"/>
                  </a:lnTo>
                  <a:lnTo>
                    <a:pt x="29" y="57"/>
                  </a:lnTo>
                  <a:lnTo>
                    <a:pt x="50" y="91"/>
                  </a:lnTo>
                  <a:lnTo>
                    <a:pt x="75" y="137"/>
                  </a:lnTo>
                  <a:lnTo>
                    <a:pt x="128" y="222"/>
                  </a:lnTo>
                  <a:lnTo>
                    <a:pt x="152" y="262"/>
                  </a:lnTo>
                  <a:lnTo>
                    <a:pt x="174" y="296"/>
                  </a:lnTo>
                  <a:lnTo>
                    <a:pt x="213" y="347"/>
                  </a:lnTo>
                  <a:lnTo>
                    <a:pt x="248" y="392"/>
                  </a:lnTo>
                  <a:lnTo>
                    <a:pt x="287" y="432"/>
                  </a:lnTo>
                  <a:lnTo>
                    <a:pt x="311" y="449"/>
                  </a:lnTo>
                  <a:lnTo>
                    <a:pt x="340" y="472"/>
                  </a:lnTo>
                  <a:lnTo>
                    <a:pt x="375" y="495"/>
                  </a:lnTo>
                  <a:lnTo>
                    <a:pt x="418" y="523"/>
                  </a:lnTo>
                  <a:lnTo>
                    <a:pt x="463" y="552"/>
                  </a:lnTo>
                  <a:lnTo>
                    <a:pt x="513" y="580"/>
                  </a:lnTo>
                  <a:lnTo>
                    <a:pt x="559" y="603"/>
                  </a:lnTo>
                  <a:lnTo>
                    <a:pt x="601" y="631"/>
                  </a:lnTo>
                  <a:lnTo>
                    <a:pt x="640" y="654"/>
                  </a:lnTo>
                  <a:lnTo>
                    <a:pt x="672" y="671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85" name="Rectangle 12"/>
            <p:cNvSpPr>
              <a:spLocks noChangeArrowheads="1"/>
            </p:cNvSpPr>
            <p:nvPr/>
          </p:nvSpPr>
          <p:spPr bwMode="auto">
            <a:xfrm>
              <a:off x="1132" y="3153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3</a:t>
              </a:r>
            </a:p>
          </p:txBody>
        </p:sp>
        <p:sp>
          <p:nvSpPr>
            <p:cNvPr id="100386" name="Rectangle 13"/>
            <p:cNvSpPr>
              <a:spLocks noChangeArrowheads="1"/>
            </p:cNvSpPr>
            <p:nvPr/>
          </p:nvSpPr>
          <p:spPr bwMode="auto">
            <a:xfrm>
              <a:off x="1660" y="3777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00387" name="Line 14"/>
            <p:cNvSpPr>
              <a:spLocks noChangeShapeType="1"/>
            </p:cNvSpPr>
            <p:nvPr/>
          </p:nvSpPr>
          <p:spPr bwMode="auto">
            <a:xfrm>
              <a:off x="1384" y="3300"/>
              <a:ext cx="37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88" name="Line 15"/>
            <p:cNvSpPr>
              <a:spLocks noChangeShapeType="1"/>
            </p:cNvSpPr>
            <p:nvPr/>
          </p:nvSpPr>
          <p:spPr bwMode="auto">
            <a:xfrm>
              <a:off x="1759" y="3357"/>
              <a:ext cx="9" cy="4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89" name="Oval 16"/>
            <p:cNvSpPr>
              <a:spLocks noChangeArrowheads="1"/>
            </p:cNvSpPr>
            <p:nvPr/>
          </p:nvSpPr>
          <p:spPr bwMode="auto">
            <a:xfrm>
              <a:off x="1711" y="32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90" name="Rectangle 17"/>
            <p:cNvSpPr>
              <a:spLocks noChangeArrowheads="1"/>
            </p:cNvSpPr>
            <p:nvPr/>
          </p:nvSpPr>
          <p:spPr bwMode="auto">
            <a:xfrm>
              <a:off x="1564" y="3345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A</a:t>
              </a:r>
            </a:p>
          </p:txBody>
        </p:sp>
        <p:sp>
          <p:nvSpPr>
            <p:cNvPr id="100391" name="Rectangle 18"/>
            <p:cNvSpPr>
              <a:spLocks noChangeArrowheads="1"/>
            </p:cNvSpPr>
            <p:nvPr/>
          </p:nvSpPr>
          <p:spPr bwMode="auto">
            <a:xfrm>
              <a:off x="2044" y="3297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1</a:t>
              </a:r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797050" y="3195638"/>
            <a:ext cx="3255963" cy="3238500"/>
            <a:chOff x="1150" y="1995"/>
            <a:chExt cx="2051" cy="2040"/>
          </a:xfrm>
        </p:grpSpPr>
        <p:sp>
          <p:nvSpPr>
            <p:cNvPr id="100374" name="Rectangle 20"/>
            <p:cNvSpPr>
              <a:spLocks noChangeArrowheads="1"/>
            </p:cNvSpPr>
            <p:nvPr/>
          </p:nvSpPr>
          <p:spPr bwMode="auto">
            <a:xfrm>
              <a:off x="1150" y="2767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5</a:t>
              </a:r>
            </a:p>
          </p:txBody>
        </p:sp>
        <p:sp>
          <p:nvSpPr>
            <p:cNvPr id="100375" name="Line 21"/>
            <p:cNvSpPr>
              <a:spLocks noChangeShapeType="1"/>
            </p:cNvSpPr>
            <p:nvPr/>
          </p:nvSpPr>
          <p:spPr bwMode="auto">
            <a:xfrm flipV="1">
              <a:off x="2305" y="2883"/>
              <a:ext cx="0" cy="92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6" name="Line 22"/>
            <p:cNvSpPr>
              <a:spLocks noChangeShapeType="1"/>
            </p:cNvSpPr>
            <p:nvPr/>
          </p:nvSpPr>
          <p:spPr bwMode="auto">
            <a:xfrm>
              <a:off x="1402" y="2890"/>
              <a:ext cx="9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7" name="Line 23"/>
            <p:cNvSpPr>
              <a:spLocks noChangeShapeType="1"/>
            </p:cNvSpPr>
            <p:nvPr/>
          </p:nvSpPr>
          <p:spPr bwMode="auto">
            <a:xfrm>
              <a:off x="1410" y="1995"/>
              <a:ext cx="1791" cy="1791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8" name="Freeform 24"/>
            <p:cNvSpPr>
              <a:spLocks/>
            </p:cNvSpPr>
            <p:nvPr/>
          </p:nvSpPr>
          <p:spPr bwMode="auto">
            <a:xfrm>
              <a:off x="2064" y="2505"/>
              <a:ext cx="675" cy="675"/>
            </a:xfrm>
            <a:custGeom>
              <a:avLst/>
              <a:gdLst>
                <a:gd name="T0" fmla="*/ 0 w 675"/>
                <a:gd name="T1" fmla="*/ 0 h 675"/>
                <a:gd name="T2" fmla="*/ 13 w 675"/>
                <a:gd name="T3" fmla="*/ 25 h 675"/>
                <a:gd name="T4" fmla="*/ 30 w 675"/>
                <a:gd name="T5" fmla="*/ 55 h 675"/>
                <a:gd name="T6" fmla="*/ 52 w 675"/>
                <a:gd name="T7" fmla="*/ 96 h 675"/>
                <a:gd name="T8" fmla="*/ 74 w 675"/>
                <a:gd name="T9" fmla="*/ 137 h 675"/>
                <a:gd name="T10" fmla="*/ 127 w 675"/>
                <a:gd name="T11" fmla="*/ 223 h 675"/>
                <a:gd name="T12" fmla="*/ 153 w 675"/>
                <a:gd name="T13" fmla="*/ 263 h 675"/>
                <a:gd name="T14" fmla="*/ 175 w 675"/>
                <a:gd name="T15" fmla="*/ 299 h 675"/>
                <a:gd name="T16" fmla="*/ 214 w 675"/>
                <a:gd name="T17" fmla="*/ 349 h 675"/>
                <a:gd name="T18" fmla="*/ 249 w 675"/>
                <a:gd name="T19" fmla="*/ 395 h 675"/>
                <a:gd name="T20" fmla="*/ 289 w 675"/>
                <a:gd name="T21" fmla="*/ 431 h 675"/>
                <a:gd name="T22" fmla="*/ 315 w 675"/>
                <a:gd name="T23" fmla="*/ 451 h 675"/>
                <a:gd name="T24" fmla="*/ 341 w 675"/>
                <a:gd name="T25" fmla="*/ 476 h 675"/>
                <a:gd name="T26" fmla="*/ 376 w 675"/>
                <a:gd name="T27" fmla="*/ 502 h 675"/>
                <a:gd name="T28" fmla="*/ 420 w 675"/>
                <a:gd name="T29" fmla="*/ 527 h 675"/>
                <a:gd name="T30" fmla="*/ 512 w 675"/>
                <a:gd name="T31" fmla="*/ 583 h 675"/>
                <a:gd name="T32" fmla="*/ 560 w 675"/>
                <a:gd name="T33" fmla="*/ 608 h 675"/>
                <a:gd name="T34" fmla="*/ 604 w 675"/>
                <a:gd name="T35" fmla="*/ 633 h 675"/>
                <a:gd name="T36" fmla="*/ 643 w 675"/>
                <a:gd name="T37" fmla="*/ 659 h 675"/>
                <a:gd name="T38" fmla="*/ 674 w 675"/>
                <a:gd name="T39" fmla="*/ 674 h 67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675"/>
                <a:gd name="T61" fmla="*/ 0 h 675"/>
                <a:gd name="T62" fmla="*/ 675 w 675"/>
                <a:gd name="T63" fmla="*/ 675 h 67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675" h="675">
                  <a:moveTo>
                    <a:pt x="0" y="0"/>
                  </a:moveTo>
                  <a:lnTo>
                    <a:pt x="13" y="25"/>
                  </a:lnTo>
                  <a:lnTo>
                    <a:pt x="30" y="55"/>
                  </a:lnTo>
                  <a:lnTo>
                    <a:pt x="52" y="96"/>
                  </a:lnTo>
                  <a:lnTo>
                    <a:pt x="74" y="137"/>
                  </a:lnTo>
                  <a:lnTo>
                    <a:pt x="127" y="223"/>
                  </a:lnTo>
                  <a:lnTo>
                    <a:pt x="153" y="263"/>
                  </a:lnTo>
                  <a:lnTo>
                    <a:pt x="175" y="299"/>
                  </a:lnTo>
                  <a:lnTo>
                    <a:pt x="214" y="349"/>
                  </a:lnTo>
                  <a:lnTo>
                    <a:pt x="249" y="395"/>
                  </a:lnTo>
                  <a:lnTo>
                    <a:pt x="289" y="431"/>
                  </a:lnTo>
                  <a:lnTo>
                    <a:pt x="315" y="451"/>
                  </a:lnTo>
                  <a:lnTo>
                    <a:pt x="341" y="476"/>
                  </a:lnTo>
                  <a:lnTo>
                    <a:pt x="376" y="502"/>
                  </a:lnTo>
                  <a:lnTo>
                    <a:pt x="420" y="527"/>
                  </a:lnTo>
                  <a:lnTo>
                    <a:pt x="512" y="583"/>
                  </a:lnTo>
                  <a:lnTo>
                    <a:pt x="560" y="608"/>
                  </a:lnTo>
                  <a:lnTo>
                    <a:pt x="604" y="633"/>
                  </a:lnTo>
                  <a:lnTo>
                    <a:pt x="643" y="659"/>
                  </a:lnTo>
                  <a:lnTo>
                    <a:pt x="674" y="674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9" name="Oval 25"/>
            <p:cNvSpPr>
              <a:spLocks noChangeArrowheads="1"/>
            </p:cNvSpPr>
            <p:nvPr/>
          </p:nvSpPr>
          <p:spPr bwMode="auto">
            <a:xfrm>
              <a:off x="2257" y="284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80" name="Rectangle 26"/>
            <p:cNvSpPr>
              <a:spLocks noChangeArrowheads="1"/>
            </p:cNvSpPr>
            <p:nvPr/>
          </p:nvSpPr>
          <p:spPr bwMode="auto">
            <a:xfrm>
              <a:off x="2158" y="3787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10</a:t>
              </a:r>
            </a:p>
          </p:txBody>
        </p:sp>
        <p:sp>
          <p:nvSpPr>
            <p:cNvPr id="100381" name="Rectangle 27"/>
            <p:cNvSpPr>
              <a:spLocks noChangeArrowheads="1"/>
            </p:cNvSpPr>
            <p:nvPr/>
          </p:nvSpPr>
          <p:spPr bwMode="auto">
            <a:xfrm>
              <a:off x="2302" y="3031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B</a:t>
              </a:r>
            </a:p>
          </p:txBody>
        </p:sp>
        <p:sp>
          <p:nvSpPr>
            <p:cNvPr id="100382" name="Rectangle 28"/>
            <p:cNvSpPr>
              <a:spLocks noChangeArrowheads="1"/>
            </p:cNvSpPr>
            <p:nvPr/>
          </p:nvSpPr>
          <p:spPr bwMode="auto">
            <a:xfrm>
              <a:off x="2494" y="2839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2</a:t>
              </a:r>
            </a:p>
          </p:txBody>
        </p:sp>
      </p:grpSp>
      <p:grpSp>
        <p:nvGrpSpPr>
          <p:cNvPr id="5" name="Group 29"/>
          <p:cNvGrpSpPr>
            <a:grpSpLocks/>
          </p:cNvGrpSpPr>
          <p:nvPr/>
        </p:nvGrpSpPr>
        <p:grpSpPr bwMode="auto">
          <a:xfrm>
            <a:off x="1820863" y="1685925"/>
            <a:ext cx="4475162" cy="4748213"/>
            <a:chOff x="1147" y="1062"/>
            <a:chExt cx="2819" cy="2991"/>
          </a:xfrm>
        </p:grpSpPr>
        <p:sp>
          <p:nvSpPr>
            <p:cNvPr id="100365" name="Rectangle 30"/>
            <p:cNvSpPr>
              <a:spLocks noChangeArrowheads="1"/>
            </p:cNvSpPr>
            <p:nvPr/>
          </p:nvSpPr>
          <p:spPr bwMode="auto">
            <a:xfrm>
              <a:off x="2923" y="2482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D</a:t>
              </a:r>
            </a:p>
          </p:txBody>
        </p:sp>
        <p:sp>
          <p:nvSpPr>
            <p:cNvPr id="100366" name="Line 31"/>
            <p:cNvSpPr>
              <a:spLocks noChangeShapeType="1"/>
            </p:cNvSpPr>
            <p:nvPr/>
          </p:nvSpPr>
          <p:spPr bwMode="auto">
            <a:xfrm>
              <a:off x="1407" y="1062"/>
              <a:ext cx="2559" cy="2751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67" name="Freeform 32"/>
            <p:cNvSpPr>
              <a:spLocks/>
            </p:cNvSpPr>
            <p:nvPr/>
          </p:nvSpPr>
          <p:spPr bwMode="auto">
            <a:xfrm>
              <a:off x="2589" y="2199"/>
              <a:ext cx="675" cy="672"/>
            </a:xfrm>
            <a:custGeom>
              <a:avLst/>
              <a:gdLst>
                <a:gd name="T0" fmla="*/ 0 w 675"/>
                <a:gd name="T1" fmla="*/ 0 h 672"/>
                <a:gd name="T2" fmla="*/ 11 w 675"/>
                <a:gd name="T3" fmla="*/ 23 h 672"/>
                <a:gd name="T4" fmla="*/ 31 w 675"/>
                <a:gd name="T5" fmla="*/ 55 h 672"/>
                <a:gd name="T6" fmla="*/ 52 w 675"/>
                <a:gd name="T7" fmla="*/ 95 h 672"/>
                <a:gd name="T8" fmla="*/ 78 w 675"/>
                <a:gd name="T9" fmla="*/ 136 h 672"/>
                <a:gd name="T10" fmla="*/ 125 w 675"/>
                <a:gd name="T11" fmla="*/ 222 h 672"/>
                <a:gd name="T12" fmla="*/ 152 w 675"/>
                <a:gd name="T13" fmla="*/ 263 h 672"/>
                <a:gd name="T14" fmla="*/ 172 w 675"/>
                <a:gd name="T15" fmla="*/ 295 h 672"/>
                <a:gd name="T16" fmla="*/ 193 w 675"/>
                <a:gd name="T17" fmla="*/ 322 h 672"/>
                <a:gd name="T18" fmla="*/ 214 w 675"/>
                <a:gd name="T19" fmla="*/ 349 h 672"/>
                <a:gd name="T20" fmla="*/ 251 w 675"/>
                <a:gd name="T21" fmla="*/ 390 h 672"/>
                <a:gd name="T22" fmla="*/ 293 w 675"/>
                <a:gd name="T23" fmla="*/ 431 h 672"/>
                <a:gd name="T24" fmla="*/ 345 w 675"/>
                <a:gd name="T25" fmla="*/ 472 h 672"/>
                <a:gd name="T26" fmla="*/ 381 w 675"/>
                <a:gd name="T27" fmla="*/ 499 h 672"/>
                <a:gd name="T28" fmla="*/ 423 w 675"/>
                <a:gd name="T29" fmla="*/ 526 h 672"/>
                <a:gd name="T30" fmla="*/ 517 w 675"/>
                <a:gd name="T31" fmla="*/ 580 h 672"/>
                <a:gd name="T32" fmla="*/ 564 w 675"/>
                <a:gd name="T33" fmla="*/ 608 h 672"/>
                <a:gd name="T34" fmla="*/ 606 w 675"/>
                <a:gd name="T35" fmla="*/ 630 h 672"/>
                <a:gd name="T36" fmla="*/ 643 w 675"/>
                <a:gd name="T37" fmla="*/ 653 h 672"/>
                <a:gd name="T38" fmla="*/ 674 w 675"/>
                <a:gd name="T39" fmla="*/ 671 h 67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675"/>
                <a:gd name="T61" fmla="*/ 0 h 672"/>
                <a:gd name="T62" fmla="*/ 675 w 675"/>
                <a:gd name="T63" fmla="*/ 672 h 67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675" h="672">
                  <a:moveTo>
                    <a:pt x="0" y="0"/>
                  </a:moveTo>
                  <a:lnTo>
                    <a:pt x="11" y="23"/>
                  </a:lnTo>
                  <a:lnTo>
                    <a:pt x="31" y="55"/>
                  </a:lnTo>
                  <a:lnTo>
                    <a:pt x="52" y="95"/>
                  </a:lnTo>
                  <a:lnTo>
                    <a:pt x="78" y="136"/>
                  </a:lnTo>
                  <a:lnTo>
                    <a:pt x="125" y="222"/>
                  </a:lnTo>
                  <a:lnTo>
                    <a:pt x="152" y="263"/>
                  </a:lnTo>
                  <a:lnTo>
                    <a:pt x="172" y="295"/>
                  </a:lnTo>
                  <a:lnTo>
                    <a:pt x="193" y="322"/>
                  </a:lnTo>
                  <a:lnTo>
                    <a:pt x="214" y="349"/>
                  </a:lnTo>
                  <a:lnTo>
                    <a:pt x="251" y="390"/>
                  </a:lnTo>
                  <a:lnTo>
                    <a:pt x="293" y="431"/>
                  </a:lnTo>
                  <a:lnTo>
                    <a:pt x="345" y="472"/>
                  </a:lnTo>
                  <a:lnTo>
                    <a:pt x="381" y="499"/>
                  </a:lnTo>
                  <a:lnTo>
                    <a:pt x="423" y="526"/>
                  </a:lnTo>
                  <a:lnTo>
                    <a:pt x="517" y="580"/>
                  </a:lnTo>
                  <a:lnTo>
                    <a:pt x="564" y="608"/>
                  </a:lnTo>
                  <a:lnTo>
                    <a:pt x="606" y="630"/>
                  </a:lnTo>
                  <a:lnTo>
                    <a:pt x="643" y="653"/>
                  </a:lnTo>
                  <a:lnTo>
                    <a:pt x="674" y="671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68" name="Rectangle 33"/>
            <p:cNvSpPr>
              <a:spLocks noChangeArrowheads="1"/>
            </p:cNvSpPr>
            <p:nvPr/>
          </p:nvSpPr>
          <p:spPr bwMode="auto">
            <a:xfrm>
              <a:off x="1147" y="2434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7</a:t>
              </a:r>
            </a:p>
          </p:txBody>
        </p:sp>
        <p:sp>
          <p:nvSpPr>
            <p:cNvPr id="100369" name="Rectangle 34"/>
            <p:cNvSpPr>
              <a:spLocks noChangeArrowheads="1"/>
            </p:cNvSpPr>
            <p:nvPr/>
          </p:nvSpPr>
          <p:spPr bwMode="auto">
            <a:xfrm>
              <a:off x="2683" y="3805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16</a:t>
              </a:r>
            </a:p>
          </p:txBody>
        </p:sp>
        <p:sp>
          <p:nvSpPr>
            <p:cNvPr id="100370" name="Line 35"/>
            <p:cNvSpPr>
              <a:spLocks noChangeShapeType="1"/>
            </p:cNvSpPr>
            <p:nvPr/>
          </p:nvSpPr>
          <p:spPr bwMode="auto">
            <a:xfrm>
              <a:off x="1399" y="2581"/>
              <a:ext cx="142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1" name="Line 36"/>
            <p:cNvSpPr>
              <a:spLocks noChangeShapeType="1"/>
            </p:cNvSpPr>
            <p:nvPr/>
          </p:nvSpPr>
          <p:spPr bwMode="auto">
            <a:xfrm flipV="1">
              <a:off x="2830" y="2610"/>
              <a:ext cx="0" cy="11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2" name="Oval 37"/>
            <p:cNvSpPr>
              <a:spLocks noChangeArrowheads="1"/>
            </p:cNvSpPr>
            <p:nvPr/>
          </p:nvSpPr>
          <p:spPr bwMode="auto">
            <a:xfrm>
              <a:off x="2782" y="2533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373" name="Rectangle 38"/>
            <p:cNvSpPr>
              <a:spLocks noChangeArrowheads="1"/>
            </p:cNvSpPr>
            <p:nvPr/>
          </p:nvSpPr>
          <p:spPr bwMode="auto">
            <a:xfrm>
              <a:off x="3115" y="2578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3</a:t>
              </a:r>
            </a:p>
          </p:txBody>
        </p:sp>
      </p:grpSp>
      <p:sp>
        <p:nvSpPr>
          <p:cNvPr id="549927" name="Text Box 39"/>
          <p:cNvSpPr txBox="1">
            <a:spLocks noChangeArrowheads="1"/>
          </p:cNvSpPr>
          <p:nvPr/>
        </p:nvSpPr>
        <p:spPr bwMode="auto">
          <a:xfrm>
            <a:off x="3005138" y="1685925"/>
            <a:ext cx="3035300" cy="6540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Assume: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f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$1,  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c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 = $2</a:t>
            </a:r>
          </a:p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      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I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$10, $20, $30</a:t>
            </a:r>
          </a:p>
        </p:txBody>
      </p:sp>
      <p:sp>
        <p:nvSpPr>
          <p:cNvPr id="549928" name="Rectangle 40"/>
          <p:cNvSpPr>
            <a:spLocks noChangeArrowheads="1"/>
          </p:cNvSpPr>
          <p:nvPr/>
        </p:nvSpPr>
        <p:spPr bwMode="auto">
          <a:xfrm>
            <a:off x="5775325" y="3879850"/>
            <a:ext cx="3141663" cy="1474788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The Income Consumption Curve traces out the utility maximizing market basket for each income level</a:t>
            </a:r>
          </a:p>
          <a:p>
            <a:endParaRPr lang="en-US" sz="1800">
              <a:solidFill>
                <a:schemeClr val="tx1"/>
              </a:solidFill>
              <a:latin typeface="Arial" pitchFamily="8" charset="0"/>
            </a:endParaRPr>
          </a:p>
        </p:txBody>
      </p:sp>
      <p:sp>
        <p:nvSpPr>
          <p:cNvPr id="549930" name="Text Box 42"/>
          <p:cNvSpPr txBox="1">
            <a:spLocks noChangeArrowheads="1"/>
          </p:cNvSpPr>
          <p:nvPr/>
        </p:nvSpPr>
        <p:spPr bwMode="auto">
          <a:xfrm>
            <a:off x="4457700" y="3143250"/>
            <a:ext cx="2655888" cy="590550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tx1"/>
                </a:solidFill>
              </a:rPr>
              <a:t>Income Consumption Curve (ICC)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9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49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9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49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49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929" grpId="0" animBg="1"/>
      <p:bldP spid="549896" grpId="0" animBg="1" autoUpdateAnimBg="0"/>
      <p:bldP spid="549927" grpId="0" animBg="1" autoUpdateAnimBg="0"/>
      <p:bldP spid="549928" grpId="0" animBg="1" autoUpdateAnimBg="0"/>
      <p:bldP spid="549930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63" name="Freeform 39"/>
          <p:cNvSpPr>
            <a:spLocks/>
          </p:cNvSpPr>
          <p:nvPr/>
        </p:nvSpPr>
        <p:spPr bwMode="auto">
          <a:xfrm>
            <a:off x="2379663" y="2576513"/>
            <a:ext cx="963612" cy="3011487"/>
          </a:xfrm>
          <a:custGeom>
            <a:avLst/>
            <a:gdLst>
              <a:gd name="T0" fmla="*/ 0 w 607"/>
              <a:gd name="T1" fmla="*/ 2147483647 h 1897"/>
              <a:gd name="T2" fmla="*/ 2147483647 w 607"/>
              <a:gd name="T3" fmla="*/ 2147483647 h 1897"/>
              <a:gd name="T4" fmla="*/ 2147483647 w 607"/>
              <a:gd name="T5" fmla="*/ 2147483647 h 1897"/>
              <a:gd name="T6" fmla="*/ 2147483647 w 607"/>
              <a:gd name="T7" fmla="*/ 2147483647 h 1897"/>
              <a:gd name="T8" fmla="*/ 2147483647 w 607"/>
              <a:gd name="T9" fmla="*/ 2147483647 h 18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7"/>
              <a:gd name="T16" fmla="*/ 0 h 1897"/>
              <a:gd name="T17" fmla="*/ 607 w 607"/>
              <a:gd name="T18" fmla="*/ 1897 h 189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7" h="1897">
                <a:moveTo>
                  <a:pt x="0" y="1897"/>
                </a:moveTo>
                <a:cubicBezTo>
                  <a:pt x="74" y="1852"/>
                  <a:pt x="148" y="1807"/>
                  <a:pt x="247" y="1705"/>
                </a:cubicBezTo>
                <a:cubicBezTo>
                  <a:pt x="346" y="1603"/>
                  <a:pt x="583" y="1534"/>
                  <a:pt x="595" y="1284"/>
                </a:cubicBezTo>
                <a:cubicBezTo>
                  <a:pt x="607" y="1034"/>
                  <a:pt x="372" y="412"/>
                  <a:pt x="320" y="206"/>
                </a:cubicBezTo>
                <a:cubicBezTo>
                  <a:pt x="268" y="0"/>
                  <a:pt x="276" y="25"/>
                  <a:pt x="284" y="50"/>
                </a:cubicBezTo>
              </a:path>
            </a:pathLst>
          </a:custGeom>
          <a:noFill/>
          <a:ln w="57150">
            <a:solidFill>
              <a:srgbClr val="FFCC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64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An Inferior Good</a:t>
            </a:r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D8ABE57-F4F9-D34A-9194-57E86788AF5B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36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30250" y="1681163"/>
            <a:ext cx="7704138" cy="4725987"/>
            <a:chOff x="505" y="969"/>
            <a:chExt cx="4853" cy="2977"/>
          </a:xfrm>
        </p:grpSpPr>
        <p:sp>
          <p:nvSpPr>
            <p:cNvPr id="106533" name="Line 4"/>
            <p:cNvSpPr>
              <a:spLocks noChangeShapeType="1"/>
            </p:cNvSpPr>
            <p:nvPr/>
          </p:nvSpPr>
          <p:spPr bwMode="auto">
            <a:xfrm>
              <a:off x="1392" y="969"/>
              <a:ext cx="0" cy="27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34" name="Rectangle 5"/>
            <p:cNvSpPr>
              <a:spLocks noChangeArrowheads="1"/>
            </p:cNvSpPr>
            <p:nvPr/>
          </p:nvSpPr>
          <p:spPr bwMode="auto">
            <a:xfrm>
              <a:off x="4076" y="3560"/>
              <a:ext cx="1282" cy="3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Noodle</a:t>
              </a:r>
            </a:p>
            <a:p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 (units per month)</a:t>
              </a:r>
            </a:p>
          </p:txBody>
        </p:sp>
        <p:sp>
          <p:nvSpPr>
            <p:cNvPr id="106535" name="Line 6"/>
            <p:cNvSpPr>
              <a:spLocks noChangeShapeType="1"/>
            </p:cNvSpPr>
            <p:nvPr/>
          </p:nvSpPr>
          <p:spPr bwMode="auto">
            <a:xfrm>
              <a:off x="1401" y="3756"/>
              <a:ext cx="267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36" name="Rectangle 7"/>
            <p:cNvSpPr>
              <a:spLocks noChangeArrowheads="1"/>
            </p:cNvSpPr>
            <p:nvPr/>
          </p:nvSpPr>
          <p:spPr bwMode="auto">
            <a:xfrm>
              <a:off x="505" y="1084"/>
              <a:ext cx="771" cy="5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Steak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(units per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month)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147888" y="1982788"/>
            <a:ext cx="3856037" cy="4524375"/>
            <a:chOff x="1399" y="1159"/>
            <a:chExt cx="2429" cy="2850"/>
          </a:xfrm>
        </p:grpSpPr>
        <p:sp>
          <p:nvSpPr>
            <p:cNvPr id="106526" name="Rectangle 9"/>
            <p:cNvSpPr>
              <a:spLocks noChangeArrowheads="1"/>
            </p:cNvSpPr>
            <p:nvPr/>
          </p:nvSpPr>
          <p:spPr bwMode="auto">
            <a:xfrm>
              <a:off x="3554" y="3780"/>
              <a:ext cx="274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30</a:t>
              </a:r>
            </a:p>
          </p:txBody>
        </p:sp>
        <p:sp>
          <p:nvSpPr>
            <p:cNvPr id="106527" name="Line 10"/>
            <p:cNvSpPr>
              <a:spLocks noChangeShapeType="1"/>
            </p:cNvSpPr>
            <p:nvPr/>
          </p:nvSpPr>
          <p:spPr bwMode="auto">
            <a:xfrm>
              <a:off x="1399" y="1316"/>
              <a:ext cx="2257" cy="2440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28" name="Freeform 11"/>
            <p:cNvSpPr>
              <a:spLocks/>
            </p:cNvSpPr>
            <p:nvPr/>
          </p:nvSpPr>
          <p:spPr bwMode="auto">
            <a:xfrm>
              <a:off x="1485" y="1159"/>
              <a:ext cx="1057" cy="1058"/>
            </a:xfrm>
            <a:custGeom>
              <a:avLst/>
              <a:gdLst>
                <a:gd name="T0" fmla="*/ 0 w 1057"/>
                <a:gd name="T1" fmla="*/ 0 h 1058"/>
                <a:gd name="T2" fmla="*/ 9 w 1057"/>
                <a:gd name="T3" fmla="*/ 18 h 1058"/>
                <a:gd name="T4" fmla="*/ 18 w 1057"/>
                <a:gd name="T5" fmla="*/ 39 h 1058"/>
                <a:gd name="T6" fmla="*/ 49 w 1057"/>
                <a:gd name="T7" fmla="*/ 89 h 1058"/>
                <a:gd name="T8" fmla="*/ 80 w 1057"/>
                <a:gd name="T9" fmla="*/ 149 h 1058"/>
                <a:gd name="T10" fmla="*/ 116 w 1057"/>
                <a:gd name="T11" fmla="*/ 216 h 1058"/>
                <a:gd name="T12" fmla="*/ 156 w 1057"/>
                <a:gd name="T13" fmla="*/ 287 h 1058"/>
                <a:gd name="T14" fmla="*/ 196 w 1057"/>
                <a:gd name="T15" fmla="*/ 354 h 1058"/>
                <a:gd name="T16" fmla="*/ 236 w 1057"/>
                <a:gd name="T17" fmla="*/ 417 h 1058"/>
                <a:gd name="T18" fmla="*/ 272 w 1057"/>
                <a:gd name="T19" fmla="*/ 470 h 1058"/>
                <a:gd name="T20" fmla="*/ 303 w 1057"/>
                <a:gd name="T21" fmla="*/ 513 h 1058"/>
                <a:gd name="T22" fmla="*/ 334 w 1057"/>
                <a:gd name="T23" fmla="*/ 552 h 1058"/>
                <a:gd name="T24" fmla="*/ 361 w 1057"/>
                <a:gd name="T25" fmla="*/ 587 h 1058"/>
                <a:gd name="T26" fmla="*/ 388 w 1057"/>
                <a:gd name="T27" fmla="*/ 619 h 1058"/>
                <a:gd name="T28" fmla="*/ 419 w 1057"/>
                <a:gd name="T29" fmla="*/ 647 h 1058"/>
                <a:gd name="T30" fmla="*/ 454 w 1057"/>
                <a:gd name="T31" fmla="*/ 679 h 1058"/>
                <a:gd name="T32" fmla="*/ 495 w 1057"/>
                <a:gd name="T33" fmla="*/ 707 h 1058"/>
                <a:gd name="T34" fmla="*/ 539 w 1057"/>
                <a:gd name="T35" fmla="*/ 742 h 1058"/>
                <a:gd name="T36" fmla="*/ 593 w 1057"/>
                <a:gd name="T37" fmla="*/ 781 h 1058"/>
                <a:gd name="T38" fmla="*/ 659 w 1057"/>
                <a:gd name="T39" fmla="*/ 824 h 1058"/>
                <a:gd name="T40" fmla="*/ 731 w 1057"/>
                <a:gd name="T41" fmla="*/ 866 h 1058"/>
                <a:gd name="T42" fmla="*/ 806 w 1057"/>
                <a:gd name="T43" fmla="*/ 912 h 1058"/>
                <a:gd name="T44" fmla="*/ 878 w 1057"/>
                <a:gd name="T45" fmla="*/ 955 h 1058"/>
                <a:gd name="T46" fmla="*/ 949 w 1057"/>
                <a:gd name="T47" fmla="*/ 993 h 1058"/>
                <a:gd name="T48" fmla="*/ 1007 w 1057"/>
                <a:gd name="T49" fmla="*/ 1029 h 1058"/>
                <a:gd name="T50" fmla="*/ 1056 w 1057"/>
                <a:gd name="T51" fmla="*/ 1057 h 10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057"/>
                <a:gd name="T79" fmla="*/ 0 h 1058"/>
                <a:gd name="T80" fmla="*/ 1057 w 1057"/>
                <a:gd name="T81" fmla="*/ 1058 h 105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057" h="1058">
                  <a:moveTo>
                    <a:pt x="0" y="0"/>
                  </a:moveTo>
                  <a:lnTo>
                    <a:pt x="9" y="18"/>
                  </a:lnTo>
                  <a:lnTo>
                    <a:pt x="18" y="39"/>
                  </a:lnTo>
                  <a:lnTo>
                    <a:pt x="49" y="89"/>
                  </a:lnTo>
                  <a:lnTo>
                    <a:pt x="80" y="149"/>
                  </a:lnTo>
                  <a:lnTo>
                    <a:pt x="116" y="216"/>
                  </a:lnTo>
                  <a:lnTo>
                    <a:pt x="156" y="287"/>
                  </a:lnTo>
                  <a:lnTo>
                    <a:pt x="196" y="354"/>
                  </a:lnTo>
                  <a:lnTo>
                    <a:pt x="236" y="417"/>
                  </a:lnTo>
                  <a:lnTo>
                    <a:pt x="272" y="470"/>
                  </a:lnTo>
                  <a:lnTo>
                    <a:pt x="303" y="513"/>
                  </a:lnTo>
                  <a:lnTo>
                    <a:pt x="334" y="552"/>
                  </a:lnTo>
                  <a:lnTo>
                    <a:pt x="361" y="587"/>
                  </a:lnTo>
                  <a:lnTo>
                    <a:pt x="388" y="619"/>
                  </a:lnTo>
                  <a:lnTo>
                    <a:pt x="419" y="647"/>
                  </a:lnTo>
                  <a:lnTo>
                    <a:pt x="454" y="679"/>
                  </a:lnTo>
                  <a:lnTo>
                    <a:pt x="495" y="707"/>
                  </a:lnTo>
                  <a:lnTo>
                    <a:pt x="539" y="742"/>
                  </a:lnTo>
                  <a:lnTo>
                    <a:pt x="593" y="781"/>
                  </a:lnTo>
                  <a:lnTo>
                    <a:pt x="659" y="824"/>
                  </a:lnTo>
                  <a:lnTo>
                    <a:pt x="731" y="866"/>
                  </a:lnTo>
                  <a:lnTo>
                    <a:pt x="806" y="912"/>
                  </a:lnTo>
                  <a:lnTo>
                    <a:pt x="878" y="955"/>
                  </a:lnTo>
                  <a:lnTo>
                    <a:pt x="949" y="993"/>
                  </a:lnTo>
                  <a:lnTo>
                    <a:pt x="1007" y="1029"/>
                  </a:lnTo>
                  <a:lnTo>
                    <a:pt x="1056" y="1057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29" name="Oval 12"/>
            <p:cNvSpPr>
              <a:spLocks noChangeArrowheads="1"/>
            </p:cNvSpPr>
            <p:nvPr/>
          </p:nvSpPr>
          <p:spPr bwMode="auto">
            <a:xfrm>
              <a:off x="1819" y="1729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30" name="Rectangle 13"/>
            <p:cNvSpPr>
              <a:spLocks noChangeArrowheads="1"/>
            </p:cNvSpPr>
            <p:nvPr/>
          </p:nvSpPr>
          <p:spPr bwMode="auto">
            <a:xfrm>
              <a:off x="2597" y="2086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3</a:t>
              </a:r>
            </a:p>
          </p:txBody>
        </p:sp>
        <p:sp>
          <p:nvSpPr>
            <p:cNvPr id="106531" name="Rectangle 14"/>
            <p:cNvSpPr>
              <a:spLocks noChangeArrowheads="1"/>
            </p:cNvSpPr>
            <p:nvPr/>
          </p:nvSpPr>
          <p:spPr bwMode="auto">
            <a:xfrm>
              <a:off x="1937" y="1564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C</a:t>
              </a:r>
            </a:p>
          </p:txBody>
        </p:sp>
        <p:sp>
          <p:nvSpPr>
            <p:cNvPr id="106532" name="Line 15"/>
            <p:cNvSpPr>
              <a:spLocks noChangeShapeType="1"/>
            </p:cNvSpPr>
            <p:nvPr/>
          </p:nvSpPr>
          <p:spPr bwMode="auto">
            <a:xfrm>
              <a:off x="1866" y="1852"/>
              <a:ext cx="0" cy="190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64240" name="Rectangle 16"/>
          <p:cNvSpPr>
            <a:spLocks noChangeArrowheads="1"/>
          </p:cNvSpPr>
          <p:nvPr/>
        </p:nvSpPr>
        <p:spPr bwMode="auto">
          <a:xfrm>
            <a:off x="2951163" y="2117725"/>
            <a:ext cx="2282825" cy="5905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Income-Consumption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Curve</a:t>
            </a:r>
          </a:p>
        </p:txBody>
      </p:sp>
      <p:sp>
        <p:nvSpPr>
          <p:cNvPr id="564241" name="Rectangle 17"/>
          <p:cNvSpPr>
            <a:spLocks noChangeArrowheads="1"/>
          </p:cNvSpPr>
          <p:nvPr/>
        </p:nvSpPr>
        <p:spPr bwMode="auto">
          <a:xfrm>
            <a:off x="6300788" y="3644900"/>
            <a:ext cx="2395537" cy="15684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…but noodle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becomes an inferior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good when the income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consumption curve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bends backward 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between </a:t>
            </a:r>
            <a:r>
              <a:rPr lang="en-US" sz="1600" i="1">
                <a:solidFill>
                  <a:schemeClr val="tx1"/>
                </a:solidFill>
                <a:latin typeface="Arial" pitchFamily="8" charset="0"/>
              </a:rPr>
              <a:t>B </a:t>
            </a:r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and </a:t>
            </a:r>
            <a:r>
              <a:rPr lang="en-US" sz="1600" i="1">
                <a:solidFill>
                  <a:schemeClr val="tx1"/>
                </a:solidFill>
                <a:latin typeface="Arial" pitchFamily="8" charset="0"/>
              </a:rPr>
              <a:t>C.</a:t>
            </a:r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2076450" y="4471988"/>
            <a:ext cx="2101850" cy="2074862"/>
            <a:chOff x="1363" y="2720"/>
            <a:chExt cx="1324" cy="1307"/>
          </a:xfrm>
        </p:grpSpPr>
        <p:sp>
          <p:nvSpPr>
            <p:cNvPr id="106518" name="Rectangle 19"/>
            <p:cNvSpPr>
              <a:spLocks noChangeArrowheads="1"/>
            </p:cNvSpPr>
            <p:nvPr/>
          </p:nvSpPr>
          <p:spPr bwMode="auto">
            <a:xfrm>
              <a:off x="2093" y="3781"/>
              <a:ext cx="274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10</a:t>
              </a:r>
            </a:p>
          </p:txBody>
        </p:sp>
        <p:sp>
          <p:nvSpPr>
            <p:cNvPr id="106519" name="Line 20"/>
            <p:cNvSpPr>
              <a:spLocks noChangeShapeType="1"/>
            </p:cNvSpPr>
            <p:nvPr/>
          </p:nvSpPr>
          <p:spPr bwMode="auto">
            <a:xfrm rot="341466">
              <a:off x="1363" y="2835"/>
              <a:ext cx="879" cy="879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20" name="Rectangle 21"/>
            <p:cNvSpPr>
              <a:spLocks noChangeArrowheads="1"/>
            </p:cNvSpPr>
            <p:nvPr/>
          </p:nvSpPr>
          <p:spPr bwMode="auto">
            <a:xfrm>
              <a:off x="1704" y="3798"/>
              <a:ext cx="194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5</a:t>
              </a:r>
            </a:p>
          </p:txBody>
        </p:sp>
        <p:sp>
          <p:nvSpPr>
            <p:cNvPr id="106521" name="Line 22"/>
            <p:cNvSpPr>
              <a:spLocks noChangeShapeType="1"/>
            </p:cNvSpPr>
            <p:nvPr/>
          </p:nvSpPr>
          <p:spPr bwMode="auto">
            <a:xfrm>
              <a:off x="1803" y="3266"/>
              <a:ext cx="0" cy="52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22" name="Freeform 23"/>
            <p:cNvSpPr>
              <a:spLocks/>
            </p:cNvSpPr>
            <p:nvPr/>
          </p:nvSpPr>
          <p:spPr bwMode="auto">
            <a:xfrm>
              <a:off x="1483" y="2720"/>
              <a:ext cx="916" cy="912"/>
            </a:xfrm>
            <a:custGeom>
              <a:avLst/>
              <a:gdLst>
                <a:gd name="T0" fmla="*/ 0 w 916"/>
                <a:gd name="T1" fmla="*/ 0 h 912"/>
                <a:gd name="T2" fmla="*/ 19 w 916"/>
                <a:gd name="T3" fmla="*/ 29 h 912"/>
                <a:gd name="T4" fmla="*/ 42 w 916"/>
                <a:gd name="T5" fmla="*/ 76 h 912"/>
                <a:gd name="T6" fmla="*/ 72 w 916"/>
                <a:gd name="T7" fmla="*/ 129 h 912"/>
                <a:gd name="T8" fmla="*/ 106 w 916"/>
                <a:gd name="T9" fmla="*/ 187 h 912"/>
                <a:gd name="T10" fmla="*/ 173 w 916"/>
                <a:gd name="T11" fmla="*/ 304 h 912"/>
                <a:gd name="T12" fmla="*/ 207 w 916"/>
                <a:gd name="T13" fmla="*/ 356 h 912"/>
                <a:gd name="T14" fmla="*/ 237 w 916"/>
                <a:gd name="T15" fmla="*/ 403 h 912"/>
                <a:gd name="T16" fmla="*/ 264 w 916"/>
                <a:gd name="T17" fmla="*/ 438 h 912"/>
                <a:gd name="T18" fmla="*/ 290 w 916"/>
                <a:gd name="T19" fmla="*/ 473 h 912"/>
                <a:gd name="T20" fmla="*/ 339 w 916"/>
                <a:gd name="T21" fmla="*/ 532 h 912"/>
                <a:gd name="T22" fmla="*/ 365 w 916"/>
                <a:gd name="T23" fmla="*/ 555 h 912"/>
                <a:gd name="T24" fmla="*/ 395 w 916"/>
                <a:gd name="T25" fmla="*/ 584 h 912"/>
                <a:gd name="T26" fmla="*/ 429 w 916"/>
                <a:gd name="T27" fmla="*/ 613 h 912"/>
                <a:gd name="T28" fmla="*/ 467 w 916"/>
                <a:gd name="T29" fmla="*/ 642 h 912"/>
                <a:gd name="T30" fmla="*/ 516 w 916"/>
                <a:gd name="T31" fmla="*/ 677 h 912"/>
                <a:gd name="T32" fmla="*/ 572 w 916"/>
                <a:gd name="T33" fmla="*/ 712 h 912"/>
                <a:gd name="T34" fmla="*/ 633 w 916"/>
                <a:gd name="T35" fmla="*/ 748 h 912"/>
                <a:gd name="T36" fmla="*/ 697 w 916"/>
                <a:gd name="T37" fmla="*/ 788 h 912"/>
                <a:gd name="T38" fmla="*/ 761 w 916"/>
                <a:gd name="T39" fmla="*/ 823 h 912"/>
                <a:gd name="T40" fmla="*/ 821 w 916"/>
                <a:gd name="T41" fmla="*/ 858 h 912"/>
                <a:gd name="T42" fmla="*/ 874 w 916"/>
                <a:gd name="T43" fmla="*/ 888 h 912"/>
                <a:gd name="T44" fmla="*/ 915 w 916"/>
                <a:gd name="T45" fmla="*/ 911 h 91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916"/>
                <a:gd name="T70" fmla="*/ 0 h 912"/>
                <a:gd name="T71" fmla="*/ 916 w 916"/>
                <a:gd name="T72" fmla="*/ 912 h 91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916" h="912">
                  <a:moveTo>
                    <a:pt x="0" y="0"/>
                  </a:moveTo>
                  <a:lnTo>
                    <a:pt x="19" y="29"/>
                  </a:lnTo>
                  <a:lnTo>
                    <a:pt x="42" y="76"/>
                  </a:lnTo>
                  <a:lnTo>
                    <a:pt x="72" y="129"/>
                  </a:lnTo>
                  <a:lnTo>
                    <a:pt x="106" y="187"/>
                  </a:lnTo>
                  <a:lnTo>
                    <a:pt x="173" y="304"/>
                  </a:lnTo>
                  <a:lnTo>
                    <a:pt x="207" y="356"/>
                  </a:lnTo>
                  <a:lnTo>
                    <a:pt x="237" y="403"/>
                  </a:lnTo>
                  <a:lnTo>
                    <a:pt x="264" y="438"/>
                  </a:lnTo>
                  <a:lnTo>
                    <a:pt x="290" y="473"/>
                  </a:lnTo>
                  <a:lnTo>
                    <a:pt x="339" y="532"/>
                  </a:lnTo>
                  <a:lnTo>
                    <a:pt x="365" y="555"/>
                  </a:lnTo>
                  <a:lnTo>
                    <a:pt x="395" y="584"/>
                  </a:lnTo>
                  <a:lnTo>
                    <a:pt x="429" y="613"/>
                  </a:lnTo>
                  <a:lnTo>
                    <a:pt x="467" y="642"/>
                  </a:lnTo>
                  <a:lnTo>
                    <a:pt x="516" y="677"/>
                  </a:lnTo>
                  <a:lnTo>
                    <a:pt x="572" y="712"/>
                  </a:lnTo>
                  <a:lnTo>
                    <a:pt x="633" y="748"/>
                  </a:lnTo>
                  <a:lnTo>
                    <a:pt x="697" y="788"/>
                  </a:lnTo>
                  <a:lnTo>
                    <a:pt x="761" y="823"/>
                  </a:lnTo>
                  <a:lnTo>
                    <a:pt x="821" y="858"/>
                  </a:lnTo>
                  <a:lnTo>
                    <a:pt x="874" y="888"/>
                  </a:lnTo>
                  <a:lnTo>
                    <a:pt x="915" y="911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23" name="Rectangle 24"/>
            <p:cNvSpPr>
              <a:spLocks noChangeArrowheads="1"/>
            </p:cNvSpPr>
            <p:nvPr/>
          </p:nvSpPr>
          <p:spPr bwMode="auto">
            <a:xfrm>
              <a:off x="1636" y="3319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A</a:t>
              </a:r>
            </a:p>
          </p:txBody>
        </p:sp>
        <p:sp>
          <p:nvSpPr>
            <p:cNvPr id="106524" name="Oval 25"/>
            <p:cNvSpPr>
              <a:spLocks noChangeArrowheads="1"/>
            </p:cNvSpPr>
            <p:nvPr/>
          </p:nvSpPr>
          <p:spPr bwMode="auto">
            <a:xfrm>
              <a:off x="1753" y="318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25" name="Rectangle 26"/>
            <p:cNvSpPr>
              <a:spLocks noChangeArrowheads="1"/>
            </p:cNvSpPr>
            <p:nvPr/>
          </p:nvSpPr>
          <p:spPr bwMode="auto">
            <a:xfrm>
              <a:off x="2432" y="3474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1</a:t>
              </a:r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1676400" y="3074988"/>
            <a:ext cx="3144838" cy="3444875"/>
            <a:chOff x="1056" y="1937"/>
            <a:chExt cx="1981" cy="2170"/>
          </a:xfrm>
        </p:grpSpPr>
        <p:sp>
          <p:nvSpPr>
            <p:cNvPr id="106508" name="Rectangle 28"/>
            <p:cNvSpPr>
              <a:spLocks noChangeArrowheads="1"/>
            </p:cNvSpPr>
            <p:nvPr/>
          </p:nvSpPr>
          <p:spPr bwMode="auto">
            <a:xfrm>
              <a:off x="1095" y="2766"/>
              <a:ext cx="194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5</a:t>
              </a:r>
            </a:p>
          </p:txBody>
        </p:sp>
        <p:grpSp>
          <p:nvGrpSpPr>
            <p:cNvPr id="106509" name="Group 29"/>
            <p:cNvGrpSpPr>
              <a:grpSpLocks/>
            </p:cNvGrpSpPr>
            <p:nvPr/>
          </p:nvGrpSpPr>
          <p:grpSpPr bwMode="auto">
            <a:xfrm>
              <a:off x="1056" y="1937"/>
              <a:ext cx="1981" cy="2170"/>
              <a:chOff x="1110" y="1839"/>
              <a:chExt cx="1981" cy="2170"/>
            </a:xfrm>
          </p:grpSpPr>
          <p:sp>
            <p:nvSpPr>
              <p:cNvPr id="106510" name="Rectangle 30"/>
              <p:cNvSpPr>
                <a:spLocks noChangeArrowheads="1"/>
              </p:cNvSpPr>
              <p:nvPr/>
            </p:nvSpPr>
            <p:spPr bwMode="auto">
              <a:xfrm>
                <a:off x="2802" y="3780"/>
                <a:ext cx="274" cy="22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800">
                    <a:solidFill>
                      <a:schemeClr val="tx1"/>
                    </a:solidFill>
                    <a:latin typeface="Arial" pitchFamily="8" charset="0"/>
                  </a:rPr>
                  <a:t>20</a:t>
                </a:r>
              </a:p>
            </p:txBody>
          </p:sp>
          <p:sp>
            <p:nvSpPr>
              <p:cNvPr id="106511" name="Line 31"/>
              <p:cNvSpPr>
                <a:spLocks noChangeShapeType="1"/>
              </p:cNvSpPr>
              <p:nvPr/>
            </p:nvSpPr>
            <p:spPr bwMode="auto">
              <a:xfrm rot="231987">
                <a:off x="1346" y="2022"/>
                <a:ext cx="1654" cy="1672"/>
              </a:xfrm>
              <a:prstGeom prst="line">
                <a:avLst/>
              </a:prstGeom>
              <a:noFill/>
              <a:ln w="508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512" name="Rectangle 32"/>
              <p:cNvSpPr>
                <a:spLocks noChangeArrowheads="1"/>
              </p:cNvSpPr>
              <p:nvPr/>
            </p:nvSpPr>
            <p:spPr bwMode="auto">
              <a:xfrm>
                <a:off x="1110" y="1839"/>
                <a:ext cx="274" cy="22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800">
                    <a:solidFill>
                      <a:schemeClr val="tx1"/>
                    </a:solidFill>
                    <a:latin typeface="Arial" pitchFamily="8" charset="0"/>
                  </a:rPr>
                  <a:t>10</a:t>
                </a:r>
              </a:p>
            </p:txBody>
          </p:sp>
          <p:sp>
            <p:nvSpPr>
              <p:cNvPr id="106513" name="Freeform 33"/>
              <p:cNvSpPr>
                <a:spLocks/>
              </p:cNvSpPr>
              <p:nvPr/>
            </p:nvSpPr>
            <p:spPr bwMode="auto">
              <a:xfrm>
                <a:off x="1737" y="2158"/>
                <a:ext cx="1058" cy="1056"/>
              </a:xfrm>
              <a:custGeom>
                <a:avLst/>
                <a:gdLst>
                  <a:gd name="T0" fmla="*/ 0 w 1058"/>
                  <a:gd name="T1" fmla="*/ 0 h 1056"/>
                  <a:gd name="T2" fmla="*/ 19 w 1058"/>
                  <a:gd name="T3" fmla="*/ 37 h 1056"/>
                  <a:gd name="T4" fmla="*/ 47 w 1058"/>
                  <a:gd name="T5" fmla="*/ 85 h 1056"/>
                  <a:gd name="T6" fmla="*/ 81 w 1058"/>
                  <a:gd name="T7" fmla="*/ 149 h 1056"/>
                  <a:gd name="T8" fmla="*/ 119 w 1058"/>
                  <a:gd name="T9" fmla="*/ 212 h 1056"/>
                  <a:gd name="T10" fmla="*/ 200 w 1058"/>
                  <a:gd name="T11" fmla="*/ 350 h 1056"/>
                  <a:gd name="T12" fmla="*/ 238 w 1058"/>
                  <a:gd name="T13" fmla="*/ 414 h 1056"/>
                  <a:gd name="T14" fmla="*/ 271 w 1058"/>
                  <a:gd name="T15" fmla="*/ 467 h 1056"/>
                  <a:gd name="T16" fmla="*/ 304 w 1058"/>
                  <a:gd name="T17" fmla="*/ 509 h 1056"/>
                  <a:gd name="T18" fmla="*/ 333 w 1058"/>
                  <a:gd name="T19" fmla="*/ 546 h 1056"/>
                  <a:gd name="T20" fmla="*/ 390 w 1058"/>
                  <a:gd name="T21" fmla="*/ 615 h 1056"/>
                  <a:gd name="T22" fmla="*/ 457 w 1058"/>
                  <a:gd name="T23" fmla="*/ 673 h 1056"/>
                  <a:gd name="T24" fmla="*/ 495 w 1058"/>
                  <a:gd name="T25" fmla="*/ 705 h 1056"/>
                  <a:gd name="T26" fmla="*/ 538 w 1058"/>
                  <a:gd name="T27" fmla="*/ 742 h 1056"/>
                  <a:gd name="T28" fmla="*/ 595 w 1058"/>
                  <a:gd name="T29" fmla="*/ 779 h 1056"/>
                  <a:gd name="T30" fmla="*/ 657 w 1058"/>
                  <a:gd name="T31" fmla="*/ 822 h 1056"/>
                  <a:gd name="T32" fmla="*/ 728 w 1058"/>
                  <a:gd name="T33" fmla="*/ 864 h 1056"/>
                  <a:gd name="T34" fmla="*/ 805 w 1058"/>
                  <a:gd name="T35" fmla="*/ 912 h 1056"/>
                  <a:gd name="T36" fmla="*/ 881 w 1058"/>
                  <a:gd name="T37" fmla="*/ 954 h 1056"/>
                  <a:gd name="T38" fmla="*/ 947 w 1058"/>
                  <a:gd name="T39" fmla="*/ 991 h 1056"/>
                  <a:gd name="T40" fmla="*/ 1009 w 1058"/>
                  <a:gd name="T41" fmla="*/ 1028 h 1056"/>
                  <a:gd name="T42" fmla="*/ 1057 w 1058"/>
                  <a:gd name="T43" fmla="*/ 1055 h 105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58"/>
                  <a:gd name="T67" fmla="*/ 0 h 1056"/>
                  <a:gd name="T68" fmla="*/ 1058 w 1058"/>
                  <a:gd name="T69" fmla="*/ 1056 h 105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58" h="1056">
                    <a:moveTo>
                      <a:pt x="0" y="0"/>
                    </a:moveTo>
                    <a:lnTo>
                      <a:pt x="19" y="37"/>
                    </a:lnTo>
                    <a:lnTo>
                      <a:pt x="47" y="85"/>
                    </a:lnTo>
                    <a:lnTo>
                      <a:pt x="81" y="149"/>
                    </a:lnTo>
                    <a:lnTo>
                      <a:pt x="119" y="212"/>
                    </a:lnTo>
                    <a:lnTo>
                      <a:pt x="200" y="350"/>
                    </a:lnTo>
                    <a:lnTo>
                      <a:pt x="238" y="414"/>
                    </a:lnTo>
                    <a:lnTo>
                      <a:pt x="271" y="467"/>
                    </a:lnTo>
                    <a:lnTo>
                      <a:pt x="304" y="509"/>
                    </a:lnTo>
                    <a:lnTo>
                      <a:pt x="333" y="546"/>
                    </a:lnTo>
                    <a:lnTo>
                      <a:pt x="390" y="615"/>
                    </a:lnTo>
                    <a:lnTo>
                      <a:pt x="457" y="673"/>
                    </a:lnTo>
                    <a:lnTo>
                      <a:pt x="495" y="705"/>
                    </a:lnTo>
                    <a:lnTo>
                      <a:pt x="538" y="742"/>
                    </a:lnTo>
                    <a:lnTo>
                      <a:pt x="595" y="779"/>
                    </a:lnTo>
                    <a:lnTo>
                      <a:pt x="657" y="822"/>
                    </a:lnTo>
                    <a:lnTo>
                      <a:pt x="728" y="864"/>
                    </a:lnTo>
                    <a:lnTo>
                      <a:pt x="805" y="912"/>
                    </a:lnTo>
                    <a:lnTo>
                      <a:pt x="881" y="954"/>
                    </a:lnTo>
                    <a:lnTo>
                      <a:pt x="947" y="991"/>
                    </a:lnTo>
                    <a:lnTo>
                      <a:pt x="1009" y="1028"/>
                    </a:lnTo>
                    <a:lnTo>
                      <a:pt x="1057" y="1055"/>
                    </a:lnTo>
                  </a:path>
                </a:pathLst>
              </a:custGeom>
              <a:noFill/>
              <a:ln w="50800" cap="rnd">
                <a:solidFill>
                  <a:srgbClr val="FF00FF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514" name="Oval 34"/>
              <p:cNvSpPr>
                <a:spLocks noChangeArrowheads="1"/>
              </p:cNvSpPr>
              <p:nvPr/>
            </p:nvSpPr>
            <p:spPr bwMode="auto">
              <a:xfrm>
                <a:off x="2094" y="2768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515" name="Rectangle 35"/>
              <p:cNvSpPr>
                <a:spLocks noChangeArrowheads="1"/>
              </p:cNvSpPr>
              <p:nvPr/>
            </p:nvSpPr>
            <p:spPr bwMode="auto">
              <a:xfrm>
                <a:off x="2285" y="2620"/>
                <a:ext cx="206" cy="21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i="1">
                    <a:solidFill>
                      <a:schemeClr val="tx1"/>
                    </a:solidFill>
                    <a:latin typeface="Arial" pitchFamily="8" charset="0"/>
                  </a:rPr>
                  <a:t>B</a:t>
                </a:r>
              </a:p>
            </p:txBody>
          </p:sp>
          <p:sp>
            <p:nvSpPr>
              <p:cNvPr id="106516" name="Rectangle 36"/>
              <p:cNvSpPr>
                <a:spLocks noChangeArrowheads="1"/>
              </p:cNvSpPr>
              <p:nvPr/>
            </p:nvSpPr>
            <p:spPr bwMode="auto">
              <a:xfrm>
                <a:off x="2836" y="3228"/>
                <a:ext cx="255" cy="21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600" i="1">
                    <a:solidFill>
                      <a:schemeClr val="tx1"/>
                    </a:solidFill>
                    <a:latin typeface="Arial" pitchFamily="8" charset="0"/>
                  </a:rPr>
                  <a:t>U</a:t>
                </a:r>
                <a:r>
                  <a:rPr lang="en-US" sz="1600" i="1" baseline="-25000">
                    <a:solidFill>
                      <a:schemeClr val="tx1"/>
                    </a:solidFill>
                    <a:latin typeface="Arial" pitchFamily="8" charset="0"/>
                  </a:rPr>
                  <a:t>2</a:t>
                </a:r>
              </a:p>
            </p:txBody>
          </p:sp>
          <p:sp>
            <p:nvSpPr>
              <p:cNvPr id="106517" name="Line 37"/>
              <p:cNvSpPr>
                <a:spLocks noChangeShapeType="1"/>
              </p:cNvSpPr>
              <p:nvPr/>
            </p:nvSpPr>
            <p:spPr bwMode="auto">
              <a:xfrm>
                <a:off x="2158" y="2824"/>
                <a:ext cx="0" cy="94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564262" name="Rectangle 38"/>
          <p:cNvSpPr>
            <a:spLocks noChangeArrowheads="1"/>
          </p:cNvSpPr>
          <p:nvPr/>
        </p:nvSpPr>
        <p:spPr bwMode="auto">
          <a:xfrm>
            <a:off x="6484938" y="1935163"/>
            <a:ext cx="2036762" cy="1074737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Both noodle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and steak behave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as a normal good, 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between </a:t>
            </a:r>
            <a:r>
              <a:rPr lang="en-US" sz="1600" i="1">
                <a:solidFill>
                  <a:schemeClr val="tx1"/>
                </a:solidFill>
                <a:latin typeface="Arial" pitchFamily="8" charset="0"/>
              </a:rPr>
              <a:t>A </a:t>
            </a:r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and</a:t>
            </a:r>
            <a:r>
              <a:rPr lang="en-US" sz="1600" i="1">
                <a:solidFill>
                  <a:schemeClr val="tx1"/>
                </a:solidFill>
                <a:latin typeface="Arial" pitchFamily="8" charset="0"/>
              </a:rPr>
              <a:t> B...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64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4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64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64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63" grpId="0" animBg="1"/>
      <p:bldP spid="564240" grpId="0" animBg="1" autoUpdateAnimBg="0"/>
      <p:bldP spid="564241" grpId="0" animBg="1" autoUpdateAnimBg="0"/>
      <p:bldP spid="564262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Engel Curves</a:t>
            </a:r>
          </a:p>
        </p:txBody>
      </p:sp>
      <p:sp>
        <p:nvSpPr>
          <p:cNvPr id="10854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C709D0-9478-324E-A12C-0541EA3497C6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37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108548" name="Group 3"/>
          <p:cNvGrpSpPr>
            <a:grpSpLocks/>
          </p:cNvGrpSpPr>
          <p:nvPr/>
        </p:nvGrpSpPr>
        <p:grpSpPr bwMode="auto">
          <a:xfrm>
            <a:off x="835025" y="1695450"/>
            <a:ext cx="7319963" cy="4837113"/>
            <a:chOff x="499" y="969"/>
            <a:chExt cx="4611" cy="3047"/>
          </a:xfrm>
        </p:grpSpPr>
        <p:sp>
          <p:nvSpPr>
            <p:cNvPr id="108555" name="Line 4"/>
            <p:cNvSpPr>
              <a:spLocks noChangeShapeType="1"/>
            </p:cNvSpPr>
            <p:nvPr/>
          </p:nvSpPr>
          <p:spPr bwMode="auto">
            <a:xfrm>
              <a:off x="1416" y="969"/>
              <a:ext cx="0" cy="27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56" name="Rectangle 5"/>
            <p:cNvSpPr>
              <a:spLocks noChangeArrowheads="1"/>
            </p:cNvSpPr>
            <p:nvPr/>
          </p:nvSpPr>
          <p:spPr bwMode="auto">
            <a:xfrm>
              <a:off x="4256" y="3596"/>
              <a:ext cx="854" cy="38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Food (units</a:t>
              </a:r>
            </a:p>
            <a:p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</a:p>
          </p:txBody>
        </p:sp>
        <p:sp>
          <p:nvSpPr>
            <p:cNvPr id="108557" name="Line 6"/>
            <p:cNvSpPr>
              <a:spLocks noChangeShapeType="1"/>
            </p:cNvSpPr>
            <p:nvPr/>
          </p:nvSpPr>
          <p:spPr bwMode="auto">
            <a:xfrm>
              <a:off x="1401" y="3768"/>
              <a:ext cx="267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58" name="Rectangle 7"/>
            <p:cNvSpPr>
              <a:spLocks noChangeArrowheads="1"/>
            </p:cNvSpPr>
            <p:nvPr/>
          </p:nvSpPr>
          <p:spPr bwMode="auto">
            <a:xfrm>
              <a:off x="1101" y="1149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30</a:t>
              </a:r>
            </a:p>
          </p:txBody>
        </p:sp>
        <p:sp>
          <p:nvSpPr>
            <p:cNvPr id="108559" name="Rectangle 8"/>
            <p:cNvSpPr>
              <a:spLocks noChangeArrowheads="1"/>
            </p:cNvSpPr>
            <p:nvPr/>
          </p:nvSpPr>
          <p:spPr bwMode="auto">
            <a:xfrm>
              <a:off x="1101" y="2909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10</a:t>
              </a:r>
            </a:p>
          </p:txBody>
        </p:sp>
        <p:sp>
          <p:nvSpPr>
            <p:cNvPr id="108560" name="Rectangle 9"/>
            <p:cNvSpPr>
              <a:spLocks noChangeArrowheads="1"/>
            </p:cNvSpPr>
            <p:nvPr/>
          </p:nvSpPr>
          <p:spPr bwMode="auto">
            <a:xfrm>
              <a:off x="499" y="1117"/>
              <a:ext cx="619" cy="5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Income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($ per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month)</a:t>
              </a:r>
            </a:p>
          </p:txBody>
        </p:sp>
        <p:sp>
          <p:nvSpPr>
            <p:cNvPr id="108561" name="Rectangle 10"/>
            <p:cNvSpPr>
              <a:spLocks noChangeArrowheads="1"/>
            </p:cNvSpPr>
            <p:nvPr/>
          </p:nvSpPr>
          <p:spPr bwMode="auto">
            <a:xfrm>
              <a:off x="1101" y="2029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20</a:t>
              </a:r>
            </a:p>
          </p:txBody>
        </p:sp>
        <p:grpSp>
          <p:nvGrpSpPr>
            <p:cNvPr id="108562" name="Group 11"/>
            <p:cNvGrpSpPr>
              <a:grpSpLocks/>
            </p:cNvGrpSpPr>
            <p:nvPr/>
          </p:nvGrpSpPr>
          <p:grpSpPr bwMode="auto">
            <a:xfrm>
              <a:off x="1674" y="3768"/>
              <a:ext cx="2224" cy="248"/>
              <a:chOff x="1917" y="3741"/>
              <a:chExt cx="2224" cy="248"/>
            </a:xfrm>
          </p:grpSpPr>
          <p:sp>
            <p:nvSpPr>
              <p:cNvPr id="108563" name="Rectangle 12"/>
              <p:cNvSpPr>
                <a:spLocks noChangeArrowheads="1"/>
              </p:cNvSpPr>
              <p:nvPr/>
            </p:nvSpPr>
            <p:spPr bwMode="auto">
              <a:xfrm>
                <a:off x="1917" y="3741"/>
                <a:ext cx="203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4</a:t>
                </a:r>
              </a:p>
            </p:txBody>
          </p:sp>
          <p:sp>
            <p:nvSpPr>
              <p:cNvPr id="108564" name="Rectangle 13"/>
              <p:cNvSpPr>
                <a:spLocks noChangeArrowheads="1"/>
              </p:cNvSpPr>
              <p:nvPr/>
            </p:nvSpPr>
            <p:spPr bwMode="auto">
              <a:xfrm>
                <a:off x="2529" y="3741"/>
                <a:ext cx="203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8</a:t>
                </a:r>
              </a:p>
            </p:txBody>
          </p:sp>
          <p:sp>
            <p:nvSpPr>
              <p:cNvPr id="108565" name="Rectangle 14"/>
              <p:cNvSpPr>
                <a:spLocks noChangeArrowheads="1"/>
              </p:cNvSpPr>
              <p:nvPr/>
            </p:nvSpPr>
            <p:spPr bwMode="auto">
              <a:xfrm>
                <a:off x="3141" y="3741"/>
                <a:ext cx="292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12</a:t>
                </a:r>
              </a:p>
            </p:txBody>
          </p:sp>
          <p:sp>
            <p:nvSpPr>
              <p:cNvPr id="108566" name="Rectangle 15"/>
              <p:cNvSpPr>
                <a:spLocks noChangeArrowheads="1"/>
              </p:cNvSpPr>
              <p:nvPr/>
            </p:nvSpPr>
            <p:spPr bwMode="auto">
              <a:xfrm>
                <a:off x="3849" y="3741"/>
                <a:ext cx="292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16</a:t>
                </a:r>
              </a:p>
            </p:txBody>
          </p:sp>
        </p:grpSp>
      </p:grpSp>
      <p:sp>
        <p:nvSpPr>
          <p:cNvPr id="568336" name="Rectangle 16"/>
          <p:cNvSpPr>
            <a:spLocks noChangeArrowheads="1"/>
          </p:cNvSpPr>
          <p:nvPr/>
        </p:nvSpPr>
        <p:spPr bwMode="auto">
          <a:xfrm>
            <a:off x="6478588" y="3197225"/>
            <a:ext cx="2046287" cy="8350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Engel curves slope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upward for</a:t>
            </a:r>
          </a:p>
          <a:p>
            <a:pPr algn="ctr"/>
            <a:r>
              <a:rPr lang="en-US" sz="1600">
                <a:solidFill>
                  <a:schemeClr val="tx1"/>
                </a:solidFill>
                <a:latin typeface="Arial" pitchFamily="8" charset="0"/>
              </a:rPr>
              <a:t>normal goods.</a:t>
            </a:r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2420938" y="2027238"/>
            <a:ext cx="3910012" cy="3516312"/>
            <a:chOff x="1525" y="1277"/>
            <a:chExt cx="2463" cy="2215"/>
          </a:xfrm>
        </p:grpSpPr>
        <p:sp>
          <p:nvSpPr>
            <p:cNvPr id="108551" name="Line 18"/>
            <p:cNvSpPr>
              <a:spLocks noChangeShapeType="1"/>
            </p:cNvSpPr>
            <p:nvPr/>
          </p:nvSpPr>
          <p:spPr bwMode="auto">
            <a:xfrm flipV="1">
              <a:off x="1525" y="1277"/>
              <a:ext cx="2463" cy="2215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52" name="Oval 19"/>
            <p:cNvSpPr>
              <a:spLocks noChangeArrowheads="1"/>
            </p:cNvSpPr>
            <p:nvPr/>
          </p:nvSpPr>
          <p:spPr bwMode="auto">
            <a:xfrm>
              <a:off x="1748" y="318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53" name="Oval 20"/>
            <p:cNvSpPr>
              <a:spLocks noChangeArrowheads="1"/>
            </p:cNvSpPr>
            <p:nvPr/>
          </p:nvSpPr>
          <p:spPr bwMode="auto">
            <a:xfrm>
              <a:off x="3716" y="141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54" name="Oval 21"/>
            <p:cNvSpPr>
              <a:spLocks noChangeArrowheads="1"/>
            </p:cNvSpPr>
            <p:nvPr/>
          </p:nvSpPr>
          <p:spPr bwMode="auto">
            <a:xfrm>
              <a:off x="2756" y="227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8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8336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Individual Demand</a:t>
            </a:r>
          </a:p>
        </p:txBody>
      </p:sp>
      <p:sp>
        <p:nvSpPr>
          <p:cNvPr id="566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Engel Curves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Engel curves relate the quantity of good consumed to income.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If the good is a normal good, the Engel curve is upward sloping.</a:t>
            </a:r>
          </a:p>
          <a:p>
            <a:pPr lvl="1"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If the good is an inferior good, the Engel curve is downward sloping.</a:t>
            </a:r>
          </a:p>
        </p:txBody>
      </p:sp>
      <p:sp>
        <p:nvSpPr>
          <p:cNvPr id="11059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40C8EB6-C2A4-2B4A-9D2A-28C9767A61EE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38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6275" grpId="0" build="p" bldLvl="2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2635250" y="1995488"/>
            <a:ext cx="2384425" cy="3362325"/>
            <a:chOff x="2635250" y="1995488"/>
            <a:chExt cx="2384425" cy="3362325"/>
          </a:xfrm>
        </p:grpSpPr>
        <p:sp>
          <p:nvSpPr>
            <p:cNvPr id="112665" name="Freeform 27"/>
            <p:cNvSpPr>
              <a:spLocks/>
            </p:cNvSpPr>
            <p:nvPr/>
          </p:nvSpPr>
          <p:spPr bwMode="auto">
            <a:xfrm>
              <a:off x="2635250" y="1995488"/>
              <a:ext cx="2384425" cy="3362325"/>
            </a:xfrm>
            <a:custGeom>
              <a:avLst/>
              <a:gdLst>
                <a:gd name="T0" fmla="*/ 2147483647 w 1502"/>
                <a:gd name="T1" fmla="*/ 2147483647 h 2118"/>
                <a:gd name="T2" fmla="*/ 2147483647 w 1502"/>
                <a:gd name="T3" fmla="*/ 2147483647 h 2118"/>
                <a:gd name="T4" fmla="*/ 2147483647 w 1502"/>
                <a:gd name="T5" fmla="*/ 2147483647 h 2118"/>
                <a:gd name="T6" fmla="*/ 2147483647 w 1502"/>
                <a:gd name="T7" fmla="*/ 2147483647 h 2118"/>
                <a:gd name="T8" fmla="*/ 2147483647 w 1502"/>
                <a:gd name="T9" fmla="*/ 2147483647 h 21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2"/>
                <a:gd name="T16" fmla="*/ 0 h 2118"/>
                <a:gd name="T17" fmla="*/ 1502 w 1502"/>
                <a:gd name="T18" fmla="*/ 2118 h 21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2" h="2118">
                  <a:moveTo>
                    <a:pt x="40" y="2071"/>
                  </a:moveTo>
                  <a:cubicBezTo>
                    <a:pt x="20" y="2094"/>
                    <a:pt x="0" y="2118"/>
                    <a:pt x="232" y="1943"/>
                  </a:cubicBezTo>
                  <a:cubicBezTo>
                    <a:pt x="464" y="1768"/>
                    <a:pt x="1358" y="1318"/>
                    <a:pt x="1430" y="1019"/>
                  </a:cubicBezTo>
                  <a:cubicBezTo>
                    <a:pt x="1502" y="720"/>
                    <a:pt x="798" y="302"/>
                    <a:pt x="662" y="151"/>
                  </a:cubicBezTo>
                  <a:cubicBezTo>
                    <a:pt x="526" y="0"/>
                    <a:pt x="571" y="57"/>
                    <a:pt x="616" y="114"/>
                  </a:cubicBezTo>
                </a:path>
              </a:pathLst>
            </a:custGeom>
            <a:noFill/>
            <a:ln w="57150">
              <a:solidFill>
                <a:srgbClr val="FFCC00"/>
              </a:solidFill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66" name="Oval 24"/>
            <p:cNvSpPr>
              <a:spLocks noChangeArrowheads="1"/>
            </p:cNvSpPr>
            <p:nvPr/>
          </p:nvSpPr>
          <p:spPr bwMode="auto">
            <a:xfrm>
              <a:off x="3603625" y="2170113"/>
              <a:ext cx="152400" cy="15240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67" name="Oval 25"/>
            <p:cNvSpPr>
              <a:spLocks noChangeArrowheads="1"/>
            </p:cNvSpPr>
            <p:nvPr/>
          </p:nvSpPr>
          <p:spPr bwMode="auto">
            <a:xfrm>
              <a:off x="2917825" y="4989513"/>
              <a:ext cx="152400" cy="15240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68" name="Oval 26"/>
            <p:cNvSpPr>
              <a:spLocks noChangeArrowheads="1"/>
            </p:cNvSpPr>
            <p:nvPr/>
          </p:nvSpPr>
          <p:spPr bwMode="auto">
            <a:xfrm>
              <a:off x="4822825" y="3541713"/>
              <a:ext cx="152400" cy="15240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26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Engel Curves</a:t>
            </a:r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47EA6C-E658-E740-A73A-C4C2618AF861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39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570371" name="Rectangle 3"/>
          <p:cNvSpPr>
            <a:spLocks noChangeArrowheads="1"/>
          </p:cNvSpPr>
          <p:nvPr/>
        </p:nvSpPr>
        <p:spPr bwMode="auto">
          <a:xfrm>
            <a:off x="6521450" y="3070225"/>
            <a:ext cx="2225675" cy="925513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Engel curves are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backward bending</a:t>
            </a:r>
          </a:p>
          <a:p>
            <a:pPr algn="ctr"/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 for inferior goods.</a:t>
            </a:r>
          </a:p>
        </p:txBody>
      </p:sp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5300663" y="1793875"/>
            <a:ext cx="1263650" cy="1624013"/>
            <a:chOff x="4080" y="1121"/>
            <a:chExt cx="796" cy="1023"/>
          </a:xfrm>
        </p:grpSpPr>
        <p:sp>
          <p:nvSpPr>
            <p:cNvPr id="112663" name="Line 5"/>
            <p:cNvSpPr>
              <a:spLocks noChangeShapeType="1"/>
            </p:cNvSpPr>
            <p:nvPr/>
          </p:nvSpPr>
          <p:spPr bwMode="auto">
            <a:xfrm>
              <a:off x="4080" y="1121"/>
              <a:ext cx="0" cy="1023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64" name="Rectangle 6"/>
            <p:cNvSpPr>
              <a:spLocks noChangeArrowheads="1"/>
            </p:cNvSpPr>
            <p:nvPr/>
          </p:nvSpPr>
          <p:spPr bwMode="auto">
            <a:xfrm>
              <a:off x="4211" y="1494"/>
              <a:ext cx="66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Inferior</a:t>
              </a: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5272088" y="3687763"/>
            <a:ext cx="1279525" cy="1624012"/>
            <a:chOff x="4080" y="2177"/>
            <a:chExt cx="806" cy="1023"/>
          </a:xfrm>
        </p:grpSpPr>
        <p:sp>
          <p:nvSpPr>
            <p:cNvPr id="112661" name="Line 8"/>
            <p:cNvSpPr>
              <a:spLocks noChangeShapeType="1"/>
            </p:cNvSpPr>
            <p:nvPr/>
          </p:nvSpPr>
          <p:spPr bwMode="auto">
            <a:xfrm>
              <a:off x="4080" y="2177"/>
              <a:ext cx="0" cy="1023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62" name="Rectangle 9"/>
            <p:cNvSpPr>
              <a:spLocks noChangeArrowheads="1"/>
            </p:cNvSpPr>
            <p:nvPr/>
          </p:nvSpPr>
          <p:spPr bwMode="auto">
            <a:xfrm>
              <a:off x="4221" y="2541"/>
              <a:ext cx="66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Normal</a:t>
              </a:r>
            </a:p>
          </p:txBody>
        </p:sp>
      </p:grpSp>
      <p:grpSp>
        <p:nvGrpSpPr>
          <p:cNvPr id="112648" name="Group 10"/>
          <p:cNvGrpSpPr>
            <a:grpSpLocks/>
          </p:cNvGrpSpPr>
          <p:nvPr/>
        </p:nvGrpSpPr>
        <p:grpSpPr bwMode="auto">
          <a:xfrm>
            <a:off x="835025" y="1695450"/>
            <a:ext cx="7319963" cy="4837113"/>
            <a:chOff x="499" y="969"/>
            <a:chExt cx="4611" cy="3047"/>
          </a:xfrm>
        </p:grpSpPr>
        <p:sp>
          <p:nvSpPr>
            <p:cNvPr id="112649" name="Line 11"/>
            <p:cNvSpPr>
              <a:spLocks noChangeShapeType="1"/>
            </p:cNvSpPr>
            <p:nvPr/>
          </p:nvSpPr>
          <p:spPr bwMode="auto">
            <a:xfrm>
              <a:off x="1416" y="969"/>
              <a:ext cx="0" cy="27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50" name="Rectangle 12"/>
            <p:cNvSpPr>
              <a:spLocks noChangeArrowheads="1"/>
            </p:cNvSpPr>
            <p:nvPr/>
          </p:nvSpPr>
          <p:spPr bwMode="auto">
            <a:xfrm>
              <a:off x="4256" y="3596"/>
              <a:ext cx="854" cy="38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Food (units</a:t>
              </a:r>
            </a:p>
            <a:p>
              <a:r>
                <a:rPr lang="en-US" sz="17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</a:p>
          </p:txBody>
        </p:sp>
        <p:sp>
          <p:nvSpPr>
            <p:cNvPr id="112651" name="Line 13"/>
            <p:cNvSpPr>
              <a:spLocks noChangeShapeType="1"/>
            </p:cNvSpPr>
            <p:nvPr/>
          </p:nvSpPr>
          <p:spPr bwMode="auto">
            <a:xfrm>
              <a:off x="1401" y="3768"/>
              <a:ext cx="2671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52" name="Rectangle 14"/>
            <p:cNvSpPr>
              <a:spLocks noChangeArrowheads="1"/>
            </p:cNvSpPr>
            <p:nvPr/>
          </p:nvSpPr>
          <p:spPr bwMode="auto">
            <a:xfrm>
              <a:off x="1101" y="1149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30</a:t>
              </a:r>
            </a:p>
          </p:txBody>
        </p:sp>
        <p:sp>
          <p:nvSpPr>
            <p:cNvPr id="112653" name="Rectangle 15"/>
            <p:cNvSpPr>
              <a:spLocks noChangeArrowheads="1"/>
            </p:cNvSpPr>
            <p:nvPr/>
          </p:nvSpPr>
          <p:spPr bwMode="auto">
            <a:xfrm>
              <a:off x="1101" y="2909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10</a:t>
              </a:r>
            </a:p>
          </p:txBody>
        </p:sp>
        <p:sp>
          <p:nvSpPr>
            <p:cNvPr id="112654" name="Rectangle 16"/>
            <p:cNvSpPr>
              <a:spLocks noChangeArrowheads="1"/>
            </p:cNvSpPr>
            <p:nvPr/>
          </p:nvSpPr>
          <p:spPr bwMode="auto">
            <a:xfrm>
              <a:off x="499" y="1117"/>
              <a:ext cx="619" cy="5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Income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($ per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month)</a:t>
              </a:r>
            </a:p>
          </p:txBody>
        </p:sp>
        <p:sp>
          <p:nvSpPr>
            <p:cNvPr id="112655" name="Rectangle 17"/>
            <p:cNvSpPr>
              <a:spLocks noChangeArrowheads="1"/>
            </p:cNvSpPr>
            <p:nvPr/>
          </p:nvSpPr>
          <p:spPr bwMode="auto">
            <a:xfrm>
              <a:off x="1101" y="2029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20</a:t>
              </a:r>
            </a:p>
          </p:txBody>
        </p:sp>
        <p:grpSp>
          <p:nvGrpSpPr>
            <p:cNvPr id="112656" name="Group 18"/>
            <p:cNvGrpSpPr>
              <a:grpSpLocks/>
            </p:cNvGrpSpPr>
            <p:nvPr/>
          </p:nvGrpSpPr>
          <p:grpSpPr bwMode="auto">
            <a:xfrm>
              <a:off x="1674" y="3768"/>
              <a:ext cx="2224" cy="248"/>
              <a:chOff x="1917" y="3741"/>
              <a:chExt cx="2224" cy="248"/>
            </a:xfrm>
          </p:grpSpPr>
          <p:sp>
            <p:nvSpPr>
              <p:cNvPr id="112657" name="Rectangle 19"/>
              <p:cNvSpPr>
                <a:spLocks noChangeArrowheads="1"/>
              </p:cNvSpPr>
              <p:nvPr/>
            </p:nvSpPr>
            <p:spPr bwMode="auto">
              <a:xfrm>
                <a:off x="1917" y="3741"/>
                <a:ext cx="203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4</a:t>
                </a:r>
              </a:p>
            </p:txBody>
          </p:sp>
          <p:sp>
            <p:nvSpPr>
              <p:cNvPr id="112658" name="Rectangle 20"/>
              <p:cNvSpPr>
                <a:spLocks noChangeArrowheads="1"/>
              </p:cNvSpPr>
              <p:nvPr/>
            </p:nvSpPr>
            <p:spPr bwMode="auto">
              <a:xfrm>
                <a:off x="2529" y="3741"/>
                <a:ext cx="203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8</a:t>
                </a:r>
              </a:p>
            </p:txBody>
          </p:sp>
          <p:sp>
            <p:nvSpPr>
              <p:cNvPr id="112659" name="Rectangle 21"/>
              <p:cNvSpPr>
                <a:spLocks noChangeArrowheads="1"/>
              </p:cNvSpPr>
              <p:nvPr/>
            </p:nvSpPr>
            <p:spPr bwMode="auto">
              <a:xfrm>
                <a:off x="3141" y="3741"/>
                <a:ext cx="292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12</a:t>
                </a:r>
              </a:p>
            </p:txBody>
          </p:sp>
          <p:sp>
            <p:nvSpPr>
              <p:cNvPr id="112660" name="Rectangle 22"/>
              <p:cNvSpPr>
                <a:spLocks noChangeArrowheads="1"/>
              </p:cNvSpPr>
              <p:nvPr/>
            </p:nvSpPr>
            <p:spPr bwMode="auto">
              <a:xfrm>
                <a:off x="3849" y="3741"/>
                <a:ext cx="292" cy="24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2000">
                    <a:solidFill>
                      <a:schemeClr val="tx1"/>
                    </a:solidFill>
                    <a:latin typeface="Arial" pitchFamily="8" charset="0"/>
                  </a:rPr>
                  <a:t>16</a:t>
                </a:r>
              </a:p>
            </p:txBody>
          </p:sp>
        </p:grp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0371" grpId="0" animBg="1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Effect of a Price Change</a:t>
            </a:r>
          </a:p>
        </p:txBody>
      </p:sp>
      <p:sp>
        <p:nvSpPr>
          <p:cNvPr id="11469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41B4615-4ADD-DD47-89A5-885202779634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40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sp>
        <p:nvSpPr>
          <p:cNvPr id="536579" name="Rectangle 3"/>
          <p:cNvSpPr>
            <a:spLocks noChangeArrowheads="1"/>
          </p:cNvSpPr>
          <p:nvPr/>
        </p:nvSpPr>
        <p:spPr bwMode="auto">
          <a:xfrm>
            <a:off x="5854700" y="1725613"/>
            <a:ext cx="2468563" cy="925512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Each price leads to different amounts of food purchased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839913" y="2228850"/>
            <a:ext cx="5122862" cy="3757613"/>
            <a:chOff x="1166" y="1378"/>
            <a:chExt cx="3227" cy="2367"/>
          </a:xfrm>
        </p:grpSpPr>
        <p:sp>
          <p:nvSpPr>
            <p:cNvPr id="114726" name="Rectangle 5"/>
            <p:cNvSpPr>
              <a:spLocks noChangeArrowheads="1"/>
            </p:cNvSpPr>
            <p:nvPr/>
          </p:nvSpPr>
          <p:spPr bwMode="auto">
            <a:xfrm>
              <a:off x="1166" y="2249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5</a:t>
              </a:r>
            </a:p>
          </p:txBody>
        </p:sp>
        <p:sp>
          <p:nvSpPr>
            <p:cNvPr id="114727" name="Freeform 6"/>
            <p:cNvSpPr>
              <a:spLocks/>
            </p:cNvSpPr>
            <p:nvPr/>
          </p:nvSpPr>
          <p:spPr bwMode="auto">
            <a:xfrm>
              <a:off x="2352" y="1884"/>
              <a:ext cx="917" cy="742"/>
            </a:xfrm>
            <a:custGeom>
              <a:avLst/>
              <a:gdLst>
                <a:gd name="T0" fmla="*/ 0 w 917"/>
                <a:gd name="T1" fmla="*/ 0 h 742"/>
                <a:gd name="T2" fmla="*/ 15 w 917"/>
                <a:gd name="T3" fmla="*/ 29 h 742"/>
                <a:gd name="T4" fmla="*/ 41 w 917"/>
                <a:gd name="T5" fmla="*/ 68 h 742"/>
                <a:gd name="T6" fmla="*/ 66 w 917"/>
                <a:gd name="T7" fmla="*/ 115 h 742"/>
                <a:gd name="T8" fmla="*/ 97 w 917"/>
                <a:gd name="T9" fmla="*/ 166 h 742"/>
                <a:gd name="T10" fmla="*/ 159 w 917"/>
                <a:gd name="T11" fmla="*/ 268 h 742"/>
                <a:gd name="T12" fmla="*/ 195 w 917"/>
                <a:gd name="T13" fmla="*/ 315 h 742"/>
                <a:gd name="T14" fmla="*/ 226 w 917"/>
                <a:gd name="T15" fmla="*/ 358 h 742"/>
                <a:gd name="T16" fmla="*/ 283 w 917"/>
                <a:gd name="T17" fmla="*/ 421 h 742"/>
                <a:gd name="T18" fmla="*/ 344 w 917"/>
                <a:gd name="T19" fmla="*/ 477 h 742"/>
                <a:gd name="T20" fmla="*/ 411 w 917"/>
                <a:gd name="T21" fmla="*/ 528 h 742"/>
                <a:gd name="T22" fmla="*/ 489 w 917"/>
                <a:gd name="T23" fmla="*/ 575 h 742"/>
                <a:gd name="T24" fmla="*/ 540 w 917"/>
                <a:gd name="T25" fmla="*/ 600 h 742"/>
                <a:gd name="T26" fmla="*/ 592 w 917"/>
                <a:gd name="T27" fmla="*/ 622 h 742"/>
                <a:gd name="T28" fmla="*/ 715 w 917"/>
                <a:gd name="T29" fmla="*/ 669 h 742"/>
                <a:gd name="T30" fmla="*/ 772 w 917"/>
                <a:gd name="T31" fmla="*/ 690 h 742"/>
                <a:gd name="T32" fmla="*/ 828 w 917"/>
                <a:gd name="T33" fmla="*/ 711 h 742"/>
                <a:gd name="T34" fmla="*/ 880 w 917"/>
                <a:gd name="T35" fmla="*/ 728 h 742"/>
                <a:gd name="T36" fmla="*/ 916 w 917"/>
                <a:gd name="T37" fmla="*/ 741 h 7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17"/>
                <a:gd name="T58" fmla="*/ 0 h 742"/>
                <a:gd name="T59" fmla="*/ 917 w 917"/>
                <a:gd name="T60" fmla="*/ 742 h 7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17" h="742">
                  <a:moveTo>
                    <a:pt x="0" y="0"/>
                  </a:moveTo>
                  <a:lnTo>
                    <a:pt x="15" y="29"/>
                  </a:lnTo>
                  <a:lnTo>
                    <a:pt x="41" y="68"/>
                  </a:lnTo>
                  <a:lnTo>
                    <a:pt x="66" y="115"/>
                  </a:lnTo>
                  <a:lnTo>
                    <a:pt x="97" y="166"/>
                  </a:lnTo>
                  <a:lnTo>
                    <a:pt x="159" y="268"/>
                  </a:lnTo>
                  <a:lnTo>
                    <a:pt x="195" y="315"/>
                  </a:lnTo>
                  <a:lnTo>
                    <a:pt x="226" y="358"/>
                  </a:lnTo>
                  <a:lnTo>
                    <a:pt x="283" y="421"/>
                  </a:lnTo>
                  <a:lnTo>
                    <a:pt x="344" y="477"/>
                  </a:lnTo>
                  <a:lnTo>
                    <a:pt x="411" y="528"/>
                  </a:lnTo>
                  <a:lnTo>
                    <a:pt x="489" y="575"/>
                  </a:lnTo>
                  <a:lnTo>
                    <a:pt x="540" y="600"/>
                  </a:lnTo>
                  <a:lnTo>
                    <a:pt x="592" y="622"/>
                  </a:lnTo>
                  <a:lnTo>
                    <a:pt x="715" y="669"/>
                  </a:lnTo>
                  <a:lnTo>
                    <a:pt x="772" y="690"/>
                  </a:lnTo>
                  <a:lnTo>
                    <a:pt x="828" y="711"/>
                  </a:lnTo>
                  <a:lnTo>
                    <a:pt x="880" y="728"/>
                  </a:lnTo>
                  <a:lnTo>
                    <a:pt x="916" y="741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28" name="Line 7"/>
            <p:cNvSpPr>
              <a:spLocks noChangeShapeType="1"/>
            </p:cNvSpPr>
            <p:nvPr/>
          </p:nvSpPr>
          <p:spPr bwMode="auto">
            <a:xfrm>
              <a:off x="1442" y="2381"/>
              <a:ext cx="118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29" name="Oval 8"/>
            <p:cNvSpPr>
              <a:spLocks noChangeArrowheads="1"/>
            </p:cNvSpPr>
            <p:nvPr/>
          </p:nvSpPr>
          <p:spPr bwMode="auto">
            <a:xfrm>
              <a:off x="2650" y="233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30" name="Line 9"/>
            <p:cNvSpPr>
              <a:spLocks noChangeShapeType="1"/>
            </p:cNvSpPr>
            <p:nvPr/>
          </p:nvSpPr>
          <p:spPr bwMode="auto">
            <a:xfrm>
              <a:off x="2699" y="2456"/>
              <a:ext cx="0" cy="12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31" name="Rectangle 10"/>
            <p:cNvSpPr>
              <a:spLocks noChangeArrowheads="1"/>
            </p:cNvSpPr>
            <p:nvPr/>
          </p:nvSpPr>
          <p:spPr bwMode="auto">
            <a:xfrm>
              <a:off x="3274" y="2560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3</a:t>
              </a:r>
            </a:p>
          </p:txBody>
        </p:sp>
        <p:sp>
          <p:nvSpPr>
            <p:cNvPr id="114732" name="Rectangle 11"/>
            <p:cNvSpPr>
              <a:spLocks noChangeArrowheads="1"/>
            </p:cNvSpPr>
            <p:nvPr/>
          </p:nvSpPr>
          <p:spPr bwMode="auto">
            <a:xfrm>
              <a:off x="2746" y="2224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C</a:t>
              </a:r>
            </a:p>
          </p:txBody>
        </p:sp>
        <p:sp>
          <p:nvSpPr>
            <p:cNvPr id="114733" name="Line 12"/>
            <p:cNvSpPr>
              <a:spLocks noChangeShapeType="1"/>
            </p:cNvSpPr>
            <p:nvPr/>
          </p:nvSpPr>
          <p:spPr bwMode="auto">
            <a:xfrm>
              <a:off x="1402" y="1378"/>
              <a:ext cx="2991" cy="2367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768475" y="2254250"/>
            <a:ext cx="2606675" cy="4083050"/>
            <a:chOff x="1103" y="1400"/>
            <a:chExt cx="1642" cy="2572"/>
          </a:xfrm>
        </p:grpSpPr>
        <p:sp>
          <p:nvSpPr>
            <p:cNvPr id="114716" name="Rectangle 14"/>
            <p:cNvSpPr>
              <a:spLocks noChangeArrowheads="1"/>
            </p:cNvSpPr>
            <p:nvPr/>
          </p:nvSpPr>
          <p:spPr bwMode="auto">
            <a:xfrm>
              <a:off x="1103" y="2524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14717" name="Line 15"/>
            <p:cNvSpPr>
              <a:spLocks noChangeShapeType="1"/>
            </p:cNvSpPr>
            <p:nvPr/>
          </p:nvSpPr>
          <p:spPr bwMode="auto">
            <a:xfrm>
              <a:off x="1392" y="2679"/>
              <a:ext cx="65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18" name="Freeform 16"/>
            <p:cNvSpPr>
              <a:spLocks/>
            </p:cNvSpPr>
            <p:nvPr/>
          </p:nvSpPr>
          <p:spPr bwMode="auto">
            <a:xfrm>
              <a:off x="1976" y="2247"/>
              <a:ext cx="483" cy="914"/>
            </a:xfrm>
            <a:custGeom>
              <a:avLst/>
              <a:gdLst>
                <a:gd name="T0" fmla="*/ 0 w 483"/>
                <a:gd name="T1" fmla="*/ 0 h 914"/>
                <a:gd name="T2" fmla="*/ 8 w 483"/>
                <a:gd name="T3" fmla="*/ 102 h 914"/>
                <a:gd name="T4" fmla="*/ 20 w 483"/>
                <a:gd name="T5" fmla="*/ 208 h 914"/>
                <a:gd name="T6" fmla="*/ 31 w 483"/>
                <a:gd name="T7" fmla="*/ 259 h 914"/>
                <a:gd name="T8" fmla="*/ 51 w 483"/>
                <a:gd name="T9" fmla="*/ 315 h 914"/>
                <a:gd name="T10" fmla="*/ 71 w 483"/>
                <a:gd name="T11" fmla="*/ 370 h 914"/>
                <a:gd name="T12" fmla="*/ 98 w 483"/>
                <a:gd name="T13" fmla="*/ 426 h 914"/>
                <a:gd name="T14" fmla="*/ 129 w 483"/>
                <a:gd name="T15" fmla="*/ 482 h 914"/>
                <a:gd name="T16" fmla="*/ 169 w 483"/>
                <a:gd name="T17" fmla="*/ 543 h 914"/>
                <a:gd name="T18" fmla="*/ 216 w 483"/>
                <a:gd name="T19" fmla="*/ 604 h 914"/>
                <a:gd name="T20" fmla="*/ 263 w 483"/>
                <a:gd name="T21" fmla="*/ 665 h 914"/>
                <a:gd name="T22" fmla="*/ 368 w 483"/>
                <a:gd name="T23" fmla="*/ 786 h 914"/>
                <a:gd name="T24" fmla="*/ 482 w 483"/>
                <a:gd name="T25" fmla="*/ 913 h 9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83"/>
                <a:gd name="T40" fmla="*/ 0 h 914"/>
                <a:gd name="T41" fmla="*/ 483 w 483"/>
                <a:gd name="T42" fmla="*/ 914 h 9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83" h="914">
                  <a:moveTo>
                    <a:pt x="0" y="0"/>
                  </a:moveTo>
                  <a:lnTo>
                    <a:pt x="8" y="102"/>
                  </a:lnTo>
                  <a:lnTo>
                    <a:pt x="20" y="208"/>
                  </a:lnTo>
                  <a:lnTo>
                    <a:pt x="31" y="259"/>
                  </a:lnTo>
                  <a:lnTo>
                    <a:pt x="51" y="315"/>
                  </a:lnTo>
                  <a:lnTo>
                    <a:pt x="71" y="370"/>
                  </a:lnTo>
                  <a:lnTo>
                    <a:pt x="98" y="426"/>
                  </a:lnTo>
                  <a:lnTo>
                    <a:pt x="129" y="482"/>
                  </a:lnTo>
                  <a:lnTo>
                    <a:pt x="169" y="543"/>
                  </a:lnTo>
                  <a:lnTo>
                    <a:pt x="216" y="604"/>
                  </a:lnTo>
                  <a:lnTo>
                    <a:pt x="263" y="665"/>
                  </a:lnTo>
                  <a:lnTo>
                    <a:pt x="368" y="786"/>
                  </a:lnTo>
                  <a:lnTo>
                    <a:pt x="482" y="913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19" name="Rectangle 17"/>
            <p:cNvSpPr>
              <a:spLocks noChangeArrowheads="1"/>
            </p:cNvSpPr>
            <p:nvPr/>
          </p:nvSpPr>
          <p:spPr bwMode="auto">
            <a:xfrm>
              <a:off x="2358" y="3108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2</a:t>
              </a:r>
            </a:p>
          </p:txBody>
        </p:sp>
        <p:sp>
          <p:nvSpPr>
            <p:cNvPr id="114720" name="Rectangle 18"/>
            <p:cNvSpPr>
              <a:spLocks noChangeArrowheads="1"/>
            </p:cNvSpPr>
            <p:nvPr/>
          </p:nvSpPr>
          <p:spPr bwMode="auto">
            <a:xfrm>
              <a:off x="2070" y="2388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B</a:t>
              </a:r>
            </a:p>
          </p:txBody>
        </p:sp>
        <p:sp>
          <p:nvSpPr>
            <p:cNvPr id="114721" name="Rectangle 19"/>
            <p:cNvSpPr>
              <a:spLocks noChangeArrowheads="1"/>
            </p:cNvSpPr>
            <p:nvPr/>
          </p:nvSpPr>
          <p:spPr bwMode="auto">
            <a:xfrm>
              <a:off x="1973" y="3724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12</a:t>
              </a:r>
            </a:p>
          </p:txBody>
        </p:sp>
        <p:sp>
          <p:nvSpPr>
            <p:cNvPr id="114722" name="Rectangle 20"/>
            <p:cNvSpPr>
              <a:spLocks noChangeArrowheads="1"/>
            </p:cNvSpPr>
            <p:nvPr/>
          </p:nvSpPr>
          <p:spPr bwMode="auto">
            <a:xfrm>
              <a:off x="2453" y="3724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20</a:t>
              </a:r>
            </a:p>
          </p:txBody>
        </p:sp>
        <p:sp>
          <p:nvSpPr>
            <p:cNvPr id="114723" name="Line 21"/>
            <p:cNvSpPr>
              <a:spLocks noChangeShapeType="1"/>
            </p:cNvSpPr>
            <p:nvPr/>
          </p:nvSpPr>
          <p:spPr bwMode="auto">
            <a:xfrm>
              <a:off x="2073" y="2688"/>
              <a:ext cx="0" cy="10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24" name="Oval 22"/>
            <p:cNvSpPr>
              <a:spLocks noChangeArrowheads="1"/>
            </p:cNvSpPr>
            <p:nvPr/>
          </p:nvSpPr>
          <p:spPr bwMode="auto">
            <a:xfrm>
              <a:off x="2025" y="2631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25" name="Line 23"/>
            <p:cNvSpPr>
              <a:spLocks noChangeShapeType="1"/>
            </p:cNvSpPr>
            <p:nvPr/>
          </p:nvSpPr>
          <p:spPr bwMode="auto">
            <a:xfrm>
              <a:off x="1418" y="1400"/>
              <a:ext cx="1215" cy="2367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36600" name="Rectangle 24"/>
          <p:cNvSpPr>
            <a:spLocks noChangeArrowheads="1"/>
          </p:cNvSpPr>
          <p:nvPr/>
        </p:nvSpPr>
        <p:spPr bwMode="auto">
          <a:xfrm>
            <a:off x="3286125" y="1685925"/>
            <a:ext cx="2155825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Assume: 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I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$20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C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$2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F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$2, $1, $0.50</a:t>
            </a:r>
          </a:p>
        </p:txBody>
      </p:sp>
      <p:grpSp>
        <p:nvGrpSpPr>
          <p:cNvPr id="114696" name="Group 25"/>
          <p:cNvGrpSpPr>
            <a:grpSpLocks/>
          </p:cNvGrpSpPr>
          <p:nvPr/>
        </p:nvGrpSpPr>
        <p:grpSpPr bwMode="auto">
          <a:xfrm>
            <a:off x="1266825" y="1708150"/>
            <a:ext cx="7361238" cy="4457700"/>
            <a:chOff x="798" y="1076"/>
            <a:chExt cx="4637" cy="2808"/>
          </a:xfrm>
        </p:grpSpPr>
        <p:sp>
          <p:nvSpPr>
            <p:cNvPr id="114712" name="Rectangle 26"/>
            <p:cNvSpPr>
              <a:spLocks noChangeArrowheads="1"/>
            </p:cNvSpPr>
            <p:nvPr/>
          </p:nvSpPr>
          <p:spPr bwMode="auto">
            <a:xfrm>
              <a:off x="4680" y="3560"/>
              <a:ext cx="755" cy="3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Food (units </a:t>
              </a:r>
            </a:p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  <a:endParaRPr lang="en-US" sz="15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114713" name="Rectangle 27"/>
            <p:cNvSpPr>
              <a:spLocks noChangeArrowheads="1"/>
            </p:cNvSpPr>
            <p:nvPr/>
          </p:nvSpPr>
          <p:spPr bwMode="auto">
            <a:xfrm>
              <a:off x="798" y="1076"/>
              <a:ext cx="56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Clothing</a:t>
              </a:r>
              <a:endParaRPr lang="en-US" sz="18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114714" name="Line 28"/>
            <p:cNvSpPr>
              <a:spLocks noChangeShapeType="1"/>
            </p:cNvSpPr>
            <p:nvPr/>
          </p:nvSpPr>
          <p:spPr bwMode="auto">
            <a:xfrm>
              <a:off x="1401" y="3781"/>
              <a:ext cx="319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15" name="Line 29"/>
            <p:cNvSpPr>
              <a:spLocks noChangeShapeType="1"/>
            </p:cNvSpPr>
            <p:nvPr/>
          </p:nvSpPr>
          <p:spPr bwMode="auto">
            <a:xfrm>
              <a:off x="1404" y="1129"/>
              <a:ext cx="0" cy="26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1727200" y="2138363"/>
            <a:ext cx="1438275" cy="4213225"/>
            <a:chOff x="-906" y="1373"/>
            <a:chExt cx="906" cy="2654"/>
          </a:xfrm>
        </p:grpSpPr>
        <p:sp>
          <p:nvSpPr>
            <p:cNvPr id="114702" name="Rectangle 31"/>
            <p:cNvSpPr>
              <a:spLocks noChangeArrowheads="1"/>
            </p:cNvSpPr>
            <p:nvPr/>
          </p:nvSpPr>
          <p:spPr bwMode="auto">
            <a:xfrm>
              <a:off x="-852" y="2010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6</a:t>
              </a:r>
            </a:p>
          </p:txBody>
        </p:sp>
        <p:sp>
          <p:nvSpPr>
            <p:cNvPr id="114703" name="Freeform 32"/>
            <p:cNvSpPr>
              <a:spLocks/>
            </p:cNvSpPr>
            <p:nvPr/>
          </p:nvSpPr>
          <p:spPr bwMode="auto">
            <a:xfrm>
              <a:off x="-438" y="1775"/>
              <a:ext cx="195" cy="673"/>
            </a:xfrm>
            <a:custGeom>
              <a:avLst/>
              <a:gdLst>
                <a:gd name="T0" fmla="*/ 0 w 195"/>
                <a:gd name="T1" fmla="*/ 0 h 673"/>
                <a:gd name="T2" fmla="*/ 3 w 195"/>
                <a:gd name="T3" fmla="*/ 77 h 673"/>
                <a:gd name="T4" fmla="*/ 9 w 195"/>
                <a:gd name="T5" fmla="*/ 153 h 673"/>
                <a:gd name="T6" fmla="*/ 20 w 195"/>
                <a:gd name="T7" fmla="*/ 230 h 673"/>
                <a:gd name="T8" fmla="*/ 28 w 195"/>
                <a:gd name="T9" fmla="*/ 272 h 673"/>
                <a:gd name="T10" fmla="*/ 39 w 195"/>
                <a:gd name="T11" fmla="*/ 315 h 673"/>
                <a:gd name="T12" fmla="*/ 70 w 195"/>
                <a:gd name="T13" fmla="*/ 399 h 673"/>
                <a:gd name="T14" fmla="*/ 105 w 195"/>
                <a:gd name="T15" fmla="*/ 488 h 673"/>
                <a:gd name="T16" fmla="*/ 150 w 195"/>
                <a:gd name="T17" fmla="*/ 580 h 673"/>
                <a:gd name="T18" fmla="*/ 194 w 195"/>
                <a:gd name="T19" fmla="*/ 672 h 67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5"/>
                <a:gd name="T31" fmla="*/ 0 h 673"/>
                <a:gd name="T32" fmla="*/ 195 w 195"/>
                <a:gd name="T33" fmla="*/ 673 h 67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5" h="673">
                  <a:moveTo>
                    <a:pt x="0" y="0"/>
                  </a:moveTo>
                  <a:lnTo>
                    <a:pt x="3" y="77"/>
                  </a:lnTo>
                  <a:lnTo>
                    <a:pt x="9" y="153"/>
                  </a:lnTo>
                  <a:lnTo>
                    <a:pt x="20" y="230"/>
                  </a:lnTo>
                  <a:lnTo>
                    <a:pt x="28" y="272"/>
                  </a:lnTo>
                  <a:lnTo>
                    <a:pt x="39" y="315"/>
                  </a:lnTo>
                  <a:lnTo>
                    <a:pt x="70" y="399"/>
                  </a:lnTo>
                  <a:lnTo>
                    <a:pt x="105" y="488"/>
                  </a:lnTo>
                  <a:lnTo>
                    <a:pt x="150" y="580"/>
                  </a:lnTo>
                  <a:lnTo>
                    <a:pt x="194" y="672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04" name="Line 33"/>
            <p:cNvSpPr>
              <a:spLocks noChangeShapeType="1"/>
            </p:cNvSpPr>
            <p:nvPr/>
          </p:nvSpPr>
          <p:spPr bwMode="auto">
            <a:xfrm>
              <a:off x="-599" y="2158"/>
              <a:ext cx="22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05" name="Line 34"/>
            <p:cNvSpPr>
              <a:spLocks noChangeShapeType="1"/>
            </p:cNvSpPr>
            <p:nvPr/>
          </p:nvSpPr>
          <p:spPr bwMode="auto">
            <a:xfrm>
              <a:off x="-416" y="2167"/>
              <a:ext cx="0" cy="16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06" name="Oval 35"/>
            <p:cNvSpPr>
              <a:spLocks noChangeArrowheads="1"/>
            </p:cNvSpPr>
            <p:nvPr/>
          </p:nvSpPr>
          <p:spPr bwMode="auto">
            <a:xfrm>
              <a:off x="-464" y="211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07" name="Rectangle 36"/>
            <p:cNvSpPr>
              <a:spLocks noChangeArrowheads="1"/>
            </p:cNvSpPr>
            <p:nvPr/>
          </p:nvSpPr>
          <p:spPr bwMode="auto">
            <a:xfrm>
              <a:off x="-419" y="2011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A</a:t>
              </a:r>
            </a:p>
          </p:txBody>
        </p:sp>
        <p:sp>
          <p:nvSpPr>
            <p:cNvPr id="114708" name="Rectangle 37"/>
            <p:cNvSpPr>
              <a:spLocks noChangeArrowheads="1"/>
            </p:cNvSpPr>
            <p:nvPr/>
          </p:nvSpPr>
          <p:spPr bwMode="auto">
            <a:xfrm>
              <a:off x="-323" y="2266"/>
              <a:ext cx="235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4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400" i="1" baseline="-25000">
                  <a:solidFill>
                    <a:schemeClr val="tx1"/>
                  </a:solidFill>
                  <a:latin typeface="Arial" pitchFamily="8" charset="0"/>
                </a:rPr>
                <a:t>1</a:t>
              </a:r>
            </a:p>
          </p:txBody>
        </p:sp>
        <p:sp>
          <p:nvSpPr>
            <p:cNvPr id="114709" name="Rectangle 38"/>
            <p:cNvSpPr>
              <a:spLocks noChangeArrowheads="1"/>
            </p:cNvSpPr>
            <p:nvPr/>
          </p:nvSpPr>
          <p:spPr bwMode="auto">
            <a:xfrm>
              <a:off x="-516" y="3779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14710" name="Line 39"/>
            <p:cNvSpPr>
              <a:spLocks noChangeShapeType="1"/>
            </p:cNvSpPr>
            <p:nvPr/>
          </p:nvSpPr>
          <p:spPr bwMode="auto">
            <a:xfrm>
              <a:off x="-590" y="1404"/>
              <a:ext cx="590" cy="241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11" name="Text Box 40"/>
            <p:cNvSpPr txBox="1">
              <a:spLocks noChangeArrowheads="1"/>
            </p:cNvSpPr>
            <p:nvPr/>
          </p:nvSpPr>
          <p:spPr bwMode="auto">
            <a:xfrm>
              <a:off x="-906" y="1373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10</a:t>
              </a:r>
              <a:endParaRPr lang="en-US" sz="2000" b="0">
                <a:solidFill>
                  <a:schemeClr val="tx1"/>
                </a:solidFill>
                <a:latin typeface="Arial" pitchFamily="8" charset="0"/>
              </a:endParaRPr>
            </a:p>
          </p:txBody>
        </p:sp>
      </p:grpSp>
      <p:sp>
        <p:nvSpPr>
          <p:cNvPr id="536617" name="Rectangle 41"/>
          <p:cNvSpPr>
            <a:spLocks noChangeArrowheads="1"/>
          </p:cNvSpPr>
          <p:nvPr/>
        </p:nvSpPr>
        <p:spPr bwMode="auto">
          <a:xfrm>
            <a:off x="5881688" y="3016250"/>
            <a:ext cx="2932112" cy="1474788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The Price-Consumption Curve(PCC) traces out the utility maximizing market basket for each price of food</a:t>
            </a:r>
          </a:p>
        </p:txBody>
      </p:sp>
      <p:grpSp>
        <p:nvGrpSpPr>
          <p:cNvPr id="6" name="Group 45"/>
          <p:cNvGrpSpPr>
            <a:grpSpLocks/>
          </p:cNvGrpSpPr>
          <p:nvPr/>
        </p:nvGrpSpPr>
        <p:grpSpPr bwMode="auto">
          <a:xfrm>
            <a:off x="2481263" y="3136900"/>
            <a:ext cx="2686050" cy="1239838"/>
            <a:chOff x="1563" y="1976"/>
            <a:chExt cx="1692" cy="781"/>
          </a:xfrm>
        </p:grpSpPr>
        <p:sp>
          <p:nvSpPr>
            <p:cNvPr id="114700" name="Freeform 42"/>
            <p:cNvSpPr>
              <a:spLocks/>
            </p:cNvSpPr>
            <p:nvPr/>
          </p:nvSpPr>
          <p:spPr bwMode="auto">
            <a:xfrm>
              <a:off x="1563" y="2138"/>
              <a:ext cx="1115" cy="619"/>
            </a:xfrm>
            <a:custGeom>
              <a:avLst/>
              <a:gdLst>
                <a:gd name="T0" fmla="*/ 0 w 1115"/>
                <a:gd name="T1" fmla="*/ 0 h 619"/>
                <a:gd name="T2" fmla="*/ 503 w 1115"/>
                <a:gd name="T3" fmla="*/ 576 h 619"/>
                <a:gd name="T4" fmla="*/ 1115 w 1115"/>
                <a:gd name="T5" fmla="*/ 256 h 619"/>
                <a:gd name="T6" fmla="*/ 0 60000 65536"/>
                <a:gd name="T7" fmla="*/ 0 60000 65536"/>
                <a:gd name="T8" fmla="*/ 0 60000 65536"/>
                <a:gd name="T9" fmla="*/ 0 w 1115"/>
                <a:gd name="T10" fmla="*/ 0 h 619"/>
                <a:gd name="T11" fmla="*/ 1115 w 1115"/>
                <a:gd name="T12" fmla="*/ 619 h 6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15" h="619">
                  <a:moveTo>
                    <a:pt x="0" y="0"/>
                  </a:moveTo>
                  <a:cubicBezTo>
                    <a:pt x="158" y="266"/>
                    <a:pt x="317" y="533"/>
                    <a:pt x="503" y="576"/>
                  </a:cubicBezTo>
                  <a:cubicBezTo>
                    <a:pt x="689" y="619"/>
                    <a:pt x="1012" y="309"/>
                    <a:pt x="1115" y="256"/>
                  </a:cubicBezTo>
                </a:path>
              </a:pathLst>
            </a:custGeom>
            <a:noFill/>
            <a:ln w="57150">
              <a:solidFill>
                <a:srgbClr val="FFCC00"/>
              </a:solidFill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6620" name="Text Box 44"/>
            <p:cNvSpPr txBox="1">
              <a:spLocks noChangeArrowheads="1"/>
            </p:cNvSpPr>
            <p:nvPr/>
          </p:nvSpPr>
          <p:spPr bwMode="auto">
            <a:xfrm>
              <a:off x="2633" y="1976"/>
              <a:ext cx="622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th-TH">
                  <a:solidFill>
                    <a:srgbClr val="FFD600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Verdana" charset="0"/>
                </a:rPr>
                <a:t>PCC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79" grpId="0" animBg="1" autoUpdateAnimBg="0"/>
      <p:bldP spid="536600" grpId="0" animBg="1" autoUpdateAnimBg="0"/>
      <p:bldP spid="536617" grpId="0" animBg="1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Effect of a Price Change</a:t>
            </a:r>
          </a:p>
        </p:txBody>
      </p:sp>
      <p:sp>
        <p:nvSpPr>
          <p:cNvPr id="11673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906B7F4-7E38-3846-ADBF-B6C4D1B01950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41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30475" y="2565400"/>
            <a:ext cx="3262313" cy="2673350"/>
            <a:chOff x="2984" y="931"/>
            <a:chExt cx="2055" cy="1684"/>
          </a:xfrm>
        </p:grpSpPr>
        <p:sp>
          <p:nvSpPr>
            <p:cNvPr id="116766" name="Freeform 4"/>
            <p:cNvSpPr>
              <a:spLocks/>
            </p:cNvSpPr>
            <p:nvPr/>
          </p:nvSpPr>
          <p:spPr bwMode="auto">
            <a:xfrm>
              <a:off x="2984" y="931"/>
              <a:ext cx="1009" cy="1684"/>
            </a:xfrm>
            <a:custGeom>
              <a:avLst/>
              <a:gdLst>
                <a:gd name="T0" fmla="*/ 0 w 1009"/>
                <a:gd name="T1" fmla="*/ 0 h 1684"/>
                <a:gd name="T2" fmla="*/ 133 w 1009"/>
                <a:gd name="T3" fmla="*/ 309 h 1684"/>
                <a:gd name="T4" fmla="*/ 203 w 1009"/>
                <a:gd name="T5" fmla="*/ 458 h 1684"/>
                <a:gd name="T6" fmla="*/ 270 w 1009"/>
                <a:gd name="T7" fmla="*/ 602 h 1684"/>
                <a:gd name="T8" fmla="*/ 336 w 1009"/>
                <a:gd name="T9" fmla="*/ 741 h 1684"/>
                <a:gd name="T10" fmla="*/ 398 w 1009"/>
                <a:gd name="T11" fmla="*/ 875 h 1684"/>
                <a:gd name="T12" fmla="*/ 465 w 1009"/>
                <a:gd name="T13" fmla="*/ 998 h 1684"/>
                <a:gd name="T14" fmla="*/ 527 w 1009"/>
                <a:gd name="T15" fmla="*/ 1107 h 1684"/>
                <a:gd name="T16" fmla="*/ 589 w 1009"/>
                <a:gd name="T17" fmla="*/ 1204 h 1684"/>
                <a:gd name="T18" fmla="*/ 651 w 1009"/>
                <a:gd name="T19" fmla="*/ 1292 h 1684"/>
                <a:gd name="T20" fmla="*/ 713 w 1009"/>
                <a:gd name="T21" fmla="*/ 1374 h 1684"/>
                <a:gd name="T22" fmla="*/ 772 w 1009"/>
                <a:gd name="T23" fmla="*/ 1441 h 1684"/>
                <a:gd name="T24" fmla="*/ 830 w 1009"/>
                <a:gd name="T25" fmla="*/ 1508 h 1684"/>
                <a:gd name="T26" fmla="*/ 892 w 1009"/>
                <a:gd name="T27" fmla="*/ 1570 h 1684"/>
                <a:gd name="T28" fmla="*/ 1008 w 1009"/>
                <a:gd name="T29" fmla="*/ 1683 h 168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9"/>
                <a:gd name="T46" fmla="*/ 0 h 1684"/>
                <a:gd name="T47" fmla="*/ 1009 w 1009"/>
                <a:gd name="T48" fmla="*/ 1684 h 168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9" h="1684">
                  <a:moveTo>
                    <a:pt x="0" y="0"/>
                  </a:moveTo>
                  <a:lnTo>
                    <a:pt x="133" y="309"/>
                  </a:lnTo>
                  <a:lnTo>
                    <a:pt x="203" y="458"/>
                  </a:lnTo>
                  <a:lnTo>
                    <a:pt x="270" y="602"/>
                  </a:lnTo>
                  <a:lnTo>
                    <a:pt x="336" y="741"/>
                  </a:lnTo>
                  <a:lnTo>
                    <a:pt x="398" y="875"/>
                  </a:lnTo>
                  <a:lnTo>
                    <a:pt x="465" y="998"/>
                  </a:lnTo>
                  <a:lnTo>
                    <a:pt x="527" y="1107"/>
                  </a:lnTo>
                  <a:lnTo>
                    <a:pt x="589" y="1204"/>
                  </a:lnTo>
                  <a:lnTo>
                    <a:pt x="651" y="1292"/>
                  </a:lnTo>
                  <a:lnTo>
                    <a:pt x="713" y="1374"/>
                  </a:lnTo>
                  <a:lnTo>
                    <a:pt x="772" y="1441"/>
                  </a:lnTo>
                  <a:lnTo>
                    <a:pt x="830" y="1508"/>
                  </a:lnTo>
                  <a:lnTo>
                    <a:pt x="892" y="1570"/>
                  </a:lnTo>
                  <a:lnTo>
                    <a:pt x="1008" y="168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67" name="Rectangle 5"/>
            <p:cNvSpPr>
              <a:spLocks noChangeArrowheads="1"/>
            </p:cNvSpPr>
            <p:nvPr/>
          </p:nvSpPr>
          <p:spPr bwMode="auto">
            <a:xfrm>
              <a:off x="3796" y="2178"/>
              <a:ext cx="124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Demand Curve</a:t>
              </a:r>
            </a:p>
          </p:txBody>
        </p:sp>
      </p:grpSp>
      <p:sp>
        <p:nvSpPr>
          <p:cNvPr id="541702" name="Rectangle 6"/>
          <p:cNvSpPr>
            <a:spLocks noChangeArrowheads="1"/>
          </p:cNvSpPr>
          <p:nvPr/>
        </p:nvSpPr>
        <p:spPr bwMode="auto">
          <a:xfrm>
            <a:off x="5272088" y="2236788"/>
            <a:ext cx="3063875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Individual Demand relates</a:t>
            </a:r>
          </a:p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the quantity of a good that</a:t>
            </a:r>
          </a:p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a consumer will buy to the</a:t>
            </a:r>
          </a:p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price of that good.</a:t>
            </a:r>
            <a:endParaRPr lang="en-US" sz="2000">
              <a:solidFill>
                <a:schemeClr val="tx1"/>
              </a:solidFill>
              <a:latin typeface="Arial" pitchFamily="8" charset="0"/>
            </a:endParaRPr>
          </a:p>
        </p:txBody>
      </p:sp>
      <p:grpSp>
        <p:nvGrpSpPr>
          <p:cNvPr id="116742" name="Group 7"/>
          <p:cNvGrpSpPr>
            <a:grpSpLocks/>
          </p:cNvGrpSpPr>
          <p:nvPr/>
        </p:nvGrpSpPr>
        <p:grpSpPr bwMode="auto">
          <a:xfrm>
            <a:off x="1071563" y="1568450"/>
            <a:ext cx="7461250" cy="4848225"/>
            <a:chOff x="675" y="934"/>
            <a:chExt cx="4700" cy="3054"/>
          </a:xfrm>
        </p:grpSpPr>
        <p:sp>
          <p:nvSpPr>
            <p:cNvPr id="116762" name="Line 8"/>
            <p:cNvSpPr>
              <a:spLocks noChangeShapeType="1"/>
            </p:cNvSpPr>
            <p:nvPr/>
          </p:nvSpPr>
          <p:spPr bwMode="auto">
            <a:xfrm>
              <a:off x="1414" y="1092"/>
              <a:ext cx="0" cy="26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63" name="Rectangle 9"/>
            <p:cNvSpPr>
              <a:spLocks noChangeArrowheads="1"/>
            </p:cNvSpPr>
            <p:nvPr/>
          </p:nvSpPr>
          <p:spPr bwMode="auto">
            <a:xfrm>
              <a:off x="4574" y="3644"/>
              <a:ext cx="801" cy="3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500">
                  <a:solidFill>
                    <a:schemeClr val="tx1"/>
                  </a:solidFill>
                  <a:latin typeface="Arial" pitchFamily="8" charset="0"/>
                </a:rPr>
                <a:t>Food (units </a:t>
              </a:r>
            </a:p>
            <a:p>
              <a:pPr algn="r"/>
              <a:r>
                <a:rPr lang="en-US" sz="15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</a:p>
          </p:txBody>
        </p:sp>
        <p:sp>
          <p:nvSpPr>
            <p:cNvPr id="116764" name="Rectangle 10"/>
            <p:cNvSpPr>
              <a:spLocks noChangeArrowheads="1"/>
            </p:cNvSpPr>
            <p:nvPr/>
          </p:nvSpPr>
          <p:spPr bwMode="auto">
            <a:xfrm>
              <a:off x="675" y="934"/>
              <a:ext cx="642" cy="4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Price</a:t>
              </a:r>
            </a:p>
            <a:p>
              <a:pPr algn="r"/>
              <a:r>
                <a:rPr lang="en-US" sz="1800">
                  <a:solidFill>
                    <a:schemeClr val="tx1"/>
                  </a:solidFill>
                  <a:latin typeface="Arial" pitchFamily="8" charset="0"/>
                </a:rPr>
                <a:t>of Food</a:t>
              </a:r>
            </a:p>
          </p:txBody>
        </p:sp>
        <p:sp>
          <p:nvSpPr>
            <p:cNvPr id="116765" name="Line 11"/>
            <p:cNvSpPr>
              <a:spLocks noChangeShapeType="1"/>
            </p:cNvSpPr>
            <p:nvPr/>
          </p:nvSpPr>
          <p:spPr bwMode="auto">
            <a:xfrm>
              <a:off x="1401" y="3781"/>
              <a:ext cx="319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1482725" y="2235200"/>
            <a:ext cx="3005138" cy="4225925"/>
            <a:chOff x="926" y="1319"/>
            <a:chExt cx="1893" cy="2662"/>
          </a:xfrm>
        </p:grpSpPr>
        <p:sp>
          <p:nvSpPr>
            <p:cNvPr id="116744" name="Oval 13"/>
            <p:cNvSpPr>
              <a:spLocks noChangeArrowheads="1"/>
            </p:cNvSpPr>
            <p:nvPr/>
          </p:nvSpPr>
          <p:spPr bwMode="auto">
            <a:xfrm>
              <a:off x="1536" y="148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45" name="Oval 14"/>
            <p:cNvSpPr>
              <a:spLocks noChangeArrowheads="1"/>
            </p:cNvSpPr>
            <p:nvPr/>
          </p:nvSpPr>
          <p:spPr bwMode="auto">
            <a:xfrm>
              <a:off x="2064" y="259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46" name="Rectangle 15"/>
            <p:cNvSpPr>
              <a:spLocks noChangeArrowheads="1"/>
            </p:cNvSpPr>
            <p:nvPr/>
          </p:nvSpPr>
          <p:spPr bwMode="auto">
            <a:xfrm>
              <a:off x="2589" y="3165"/>
              <a:ext cx="230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pitchFamily="8" charset="0"/>
                </a:rPr>
                <a:t>C</a:t>
              </a:r>
            </a:p>
          </p:txBody>
        </p:sp>
        <p:sp>
          <p:nvSpPr>
            <p:cNvPr id="116747" name="Oval 16"/>
            <p:cNvSpPr>
              <a:spLocks noChangeArrowheads="1"/>
            </p:cNvSpPr>
            <p:nvPr/>
          </p:nvSpPr>
          <p:spPr bwMode="auto">
            <a:xfrm>
              <a:off x="2544" y="316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48" name="Rectangle 17"/>
            <p:cNvSpPr>
              <a:spLocks noChangeArrowheads="1"/>
            </p:cNvSpPr>
            <p:nvPr/>
          </p:nvSpPr>
          <p:spPr bwMode="auto">
            <a:xfrm>
              <a:off x="1619" y="1319"/>
              <a:ext cx="230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pitchFamily="8" charset="0"/>
                </a:rPr>
                <a:t>A</a:t>
              </a:r>
            </a:p>
          </p:txBody>
        </p:sp>
        <p:sp>
          <p:nvSpPr>
            <p:cNvPr id="116749" name="Rectangle 18"/>
            <p:cNvSpPr>
              <a:spLocks noChangeArrowheads="1"/>
            </p:cNvSpPr>
            <p:nvPr/>
          </p:nvSpPr>
          <p:spPr bwMode="auto">
            <a:xfrm>
              <a:off x="2109" y="2349"/>
              <a:ext cx="230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Arial" pitchFamily="8" charset="0"/>
                </a:rPr>
                <a:t>B</a:t>
              </a:r>
            </a:p>
          </p:txBody>
        </p:sp>
        <p:sp>
          <p:nvSpPr>
            <p:cNvPr id="116750" name="Line 19"/>
            <p:cNvSpPr>
              <a:spLocks noChangeShapeType="1"/>
            </p:cNvSpPr>
            <p:nvPr/>
          </p:nvSpPr>
          <p:spPr bwMode="auto">
            <a:xfrm>
              <a:off x="1401" y="1536"/>
              <a:ext cx="22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51" name="Line 20"/>
            <p:cNvSpPr>
              <a:spLocks noChangeShapeType="1"/>
            </p:cNvSpPr>
            <p:nvPr/>
          </p:nvSpPr>
          <p:spPr bwMode="auto">
            <a:xfrm>
              <a:off x="1401" y="2640"/>
              <a:ext cx="70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52" name="Line 21"/>
            <p:cNvSpPr>
              <a:spLocks noChangeShapeType="1"/>
            </p:cNvSpPr>
            <p:nvPr/>
          </p:nvSpPr>
          <p:spPr bwMode="auto">
            <a:xfrm>
              <a:off x="1401" y="3216"/>
              <a:ext cx="118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53" name="Line 22"/>
            <p:cNvSpPr>
              <a:spLocks noChangeShapeType="1"/>
            </p:cNvSpPr>
            <p:nvPr/>
          </p:nvSpPr>
          <p:spPr bwMode="auto">
            <a:xfrm>
              <a:off x="1584" y="1545"/>
              <a:ext cx="0" cy="223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54" name="Line 23"/>
            <p:cNvSpPr>
              <a:spLocks noChangeShapeType="1"/>
            </p:cNvSpPr>
            <p:nvPr/>
          </p:nvSpPr>
          <p:spPr bwMode="auto">
            <a:xfrm>
              <a:off x="2112" y="2667"/>
              <a:ext cx="0" cy="111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55" name="Line 24"/>
            <p:cNvSpPr>
              <a:spLocks noChangeShapeType="1"/>
            </p:cNvSpPr>
            <p:nvPr/>
          </p:nvSpPr>
          <p:spPr bwMode="auto">
            <a:xfrm>
              <a:off x="2592" y="3210"/>
              <a:ext cx="0" cy="57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56" name="Rectangle 25"/>
            <p:cNvSpPr>
              <a:spLocks noChangeArrowheads="1"/>
            </p:cNvSpPr>
            <p:nvPr/>
          </p:nvSpPr>
          <p:spPr bwMode="auto">
            <a:xfrm>
              <a:off x="926" y="1453"/>
              <a:ext cx="51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$2.00</a:t>
              </a:r>
            </a:p>
          </p:txBody>
        </p:sp>
        <p:sp>
          <p:nvSpPr>
            <p:cNvPr id="116757" name="Rectangle 26"/>
            <p:cNvSpPr>
              <a:spLocks noChangeArrowheads="1"/>
            </p:cNvSpPr>
            <p:nvPr/>
          </p:nvSpPr>
          <p:spPr bwMode="auto">
            <a:xfrm>
              <a:off x="1484" y="3733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16758" name="Rectangle 27"/>
            <p:cNvSpPr>
              <a:spLocks noChangeArrowheads="1"/>
            </p:cNvSpPr>
            <p:nvPr/>
          </p:nvSpPr>
          <p:spPr bwMode="auto">
            <a:xfrm>
              <a:off x="1964" y="3733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12</a:t>
              </a:r>
            </a:p>
          </p:txBody>
        </p:sp>
        <p:sp>
          <p:nvSpPr>
            <p:cNvPr id="116759" name="Rectangle 28"/>
            <p:cNvSpPr>
              <a:spLocks noChangeArrowheads="1"/>
            </p:cNvSpPr>
            <p:nvPr/>
          </p:nvSpPr>
          <p:spPr bwMode="auto">
            <a:xfrm>
              <a:off x="2444" y="3733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20</a:t>
              </a:r>
            </a:p>
          </p:txBody>
        </p:sp>
        <p:sp>
          <p:nvSpPr>
            <p:cNvPr id="116760" name="Rectangle 29"/>
            <p:cNvSpPr>
              <a:spLocks noChangeArrowheads="1"/>
            </p:cNvSpPr>
            <p:nvPr/>
          </p:nvSpPr>
          <p:spPr bwMode="auto">
            <a:xfrm>
              <a:off x="926" y="2519"/>
              <a:ext cx="514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$1.00</a:t>
              </a:r>
            </a:p>
          </p:txBody>
        </p:sp>
        <p:sp>
          <p:nvSpPr>
            <p:cNvPr id="116761" name="Rectangle 30"/>
            <p:cNvSpPr>
              <a:spLocks noChangeArrowheads="1"/>
            </p:cNvSpPr>
            <p:nvPr/>
          </p:nvSpPr>
          <p:spPr bwMode="auto">
            <a:xfrm>
              <a:off x="1015" y="3086"/>
              <a:ext cx="425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$.50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1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702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Decreasing PCC</a:t>
            </a:r>
          </a:p>
        </p:txBody>
      </p:sp>
      <p:sp>
        <p:nvSpPr>
          <p:cNvPr id="11878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7C7517C-3524-6B41-AF9F-9DDFED800AFB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42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768475" y="2254250"/>
            <a:ext cx="2606675" cy="4083050"/>
            <a:chOff x="1103" y="1400"/>
            <a:chExt cx="1642" cy="2572"/>
          </a:xfrm>
        </p:grpSpPr>
        <p:sp>
          <p:nvSpPr>
            <p:cNvPr id="118809" name="Rectangle 14"/>
            <p:cNvSpPr>
              <a:spLocks noChangeArrowheads="1"/>
            </p:cNvSpPr>
            <p:nvPr/>
          </p:nvSpPr>
          <p:spPr bwMode="auto">
            <a:xfrm>
              <a:off x="1103" y="2524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18810" name="Line 15"/>
            <p:cNvSpPr>
              <a:spLocks noChangeShapeType="1"/>
            </p:cNvSpPr>
            <p:nvPr/>
          </p:nvSpPr>
          <p:spPr bwMode="auto">
            <a:xfrm>
              <a:off x="1392" y="2679"/>
              <a:ext cx="65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11" name="Freeform 16"/>
            <p:cNvSpPr>
              <a:spLocks/>
            </p:cNvSpPr>
            <p:nvPr/>
          </p:nvSpPr>
          <p:spPr bwMode="auto">
            <a:xfrm>
              <a:off x="1976" y="2247"/>
              <a:ext cx="483" cy="914"/>
            </a:xfrm>
            <a:custGeom>
              <a:avLst/>
              <a:gdLst>
                <a:gd name="T0" fmla="*/ 0 w 483"/>
                <a:gd name="T1" fmla="*/ 0 h 914"/>
                <a:gd name="T2" fmla="*/ 8 w 483"/>
                <a:gd name="T3" fmla="*/ 102 h 914"/>
                <a:gd name="T4" fmla="*/ 20 w 483"/>
                <a:gd name="T5" fmla="*/ 208 h 914"/>
                <a:gd name="T6" fmla="*/ 31 w 483"/>
                <a:gd name="T7" fmla="*/ 259 h 914"/>
                <a:gd name="T8" fmla="*/ 51 w 483"/>
                <a:gd name="T9" fmla="*/ 315 h 914"/>
                <a:gd name="T10" fmla="*/ 71 w 483"/>
                <a:gd name="T11" fmla="*/ 370 h 914"/>
                <a:gd name="T12" fmla="*/ 98 w 483"/>
                <a:gd name="T13" fmla="*/ 426 h 914"/>
                <a:gd name="T14" fmla="*/ 129 w 483"/>
                <a:gd name="T15" fmla="*/ 482 h 914"/>
                <a:gd name="T16" fmla="*/ 169 w 483"/>
                <a:gd name="T17" fmla="*/ 543 h 914"/>
                <a:gd name="T18" fmla="*/ 216 w 483"/>
                <a:gd name="T19" fmla="*/ 604 h 914"/>
                <a:gd name="T20" fmla="*/ 263 w 483"/>
                <a:gd name="T21" fmla="*/ 665 h 914"/>
                <a:gd name="T22" fmla="*/ 368 w 483"/>
                <a:gd name="T23" fmla="*/ 786 h 914"/>
                <a:gd name="T24" fmla="*/ 482 w 483"/>
                <a:gd name="T25" fmla="*/ 913 h 9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83"/>
                <a:gd name="T40" fmla="*/ 0 h 914"/>
                <a:gd name="T41" fmla="*/ 483 w 483"/>
                <a:gd name="T42" fmla="*/ 914 h 9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83" h="914">
                  <a:moveTo>
                    <a:pt x="0" y="0"/>
                  </a:moveTo>
                  <a:lnTo>
                    <a:pt x="8" y="102"/>
                  </a:lnTo>
                  <a:lnTo>
                    <a:pt x="20" y="208"/>
                  </a:lnTo>
                  <a:lnTo>
                    <a:pt x="31" y="259"/>
                  </a:lnTo>
                  <a:lnTo>
                    <a:pt x="51" y="315"/>
                  </a:lnTo>
                  <a:lnTo>
                    <a:pt x="71" y="370"/>
                  </a:lnTo>
                  <a:lnTo>
                    <a:pt x="98" y="426"/>
                  </a:lnTo>
                  <a:lnTo>
                    <a:pt x="129" y="482"/>
                  </a:lnTo>
                  <a:lnTo>
                    <a:pt x="169" y="543"/>
                  </a:lnTo>
                  <a:lnTo>
                    <a:pt x="216" y="604"/>
                  </a:lnTo>
                  <a:lnTo>
                    <a:pt x="263" y="665"/>
                  </a:lnTo>
                  <a:lnTo>
                    <a:pt x="368" y="786"/>
                  </a:lnTo>
                  <a:lnTo>
                    <a:pt x="482" y="913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12" name="Rectangle 17"/>
            <p:cNvSpPr>
              <a:spLocks noChangeArrowheads="1"/>
            </p:cNvSpPr>
            <p:nvPr/>
          </p:nvSpPr>
          <p:spPr bwMode="auto">
            <a:xfrm>
              <a:off x="2358" y="3108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2</a:t>
              </a:r>
            </a:p>
          </p:txBody>
        </p:sp>
        <p:sp>
          <p:nvSpPr>
            <p:cNvPr id="118813" name="Rectangle 18"/>
            <p:cNvSpPr>
              <a:spLocks noChangeArrowheads="1"/>
            </p:cNvSpPr>
            <p:nvPr/>
          </p:nvSpPr>
          <p:spPr bwMode="auto">
            <a:xfrm>
              <a:off x="2070" y="2388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B</a:t>
              </a:r>
            </a:p>
          </p:txBody>
        </p:sp>
        <p:sp>
          <p:nvSpPr>
            <p:cNvPr id="118814" name="Rectangle 19"/>
            <p:cNvSpPr>
              <a:spLocks noChangeArrowheads="1"/>
            </p:cNvSpPr>
            <p:nvPr/>
          </p:nvSpPr>
          <p:spPr bwMode="auto">
            <a:xfrm>
              <a:off x="1973" y="3724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12</a:t>
              </a:r>
            </a:p>
          </p:txBody>
        </p:sp>
        <p:sp>
          <p:nvSpPr>
            <p:cNvPr id="118815" name="Rectangle 20"/>
            <p:cNvSpPr>
              <a:spLocks noChangeArrowheads="1"/>
            </p:cNvSpPr>
            <p:nvPr/>
          </p:nvSpPr>
          <p:spPr bwMode="auto">
            <a:xfrm>
              <a:off x="2453" y="3724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20</a:t>
              </a:r>
            </a:p>
          </p:txBody>
        </p:sp>
        <p:sp>
          <p:nvSpPr>
            <p:cNvPr id="118816" name="Line 21"/>
            <p:cNvSpPr>
              <a:spLocks noChangeShapeType="1"/>
            </p:cNvSpPr>
            <p:nvPr/>
          </p:nvSpPr>
          <p:spPr bwMode="auto">
            <a:xfrm>
              <a:off x="2073" y="2688"/>
              <a:ext cx="0" cy="10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17" name="Oval 22"/>
            <p:cNvSpPr>
              <a:spLocks noChangeArrowheads="1"/>
            </p:cNvSpPr>
            <p:nvPr/>
          </p:nvSpPr>
          <p:spPr bwMode="auto">
            <a:xfrm>
              <a:off x="2025" y="2631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18" name="Line 23"/>
            <p:cNvSpPr>
              <a:spLocks noChangeShapeType="1"/>
            </p:cNvSpPr>
            <p:nvPr/>
          </p:nvSpPr>
          <p:spPr bwMode="auto">
            <a:xfrm>
              <a:off x="1418" y="1400"/>
              <a:ext cx="1215" cy="2367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8789" name="Rectangle 24"/>
          <p:cNvSpPr>
            <a:spLocks noChangeArrowheads="1"/>
          </p:cNvSpPr>
          <p:nvPr/>
        </p:nvSpPr>
        <p:spPr bwMode="auto">
          <a:xfrm>
            <a:off x="3286125" y="1685925"/>
            <a:ext cx="1457325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Assume: 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I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$20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C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$2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F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$2, $1</a:t>
            </a:r>
          </a:p>
        </p:txBody>
      </p:sp>
      <p:grpSp>
        <p:nvGrpSpPr>
          <p:cNvPr id="118790" name="Group 25"/>
          <p:cNvGrpSpPr>
            <a:grpSpLocks/>
          </p:cNvGrpSpPr>
          <p:nvPr/>
        </p:nvGrpSpPr>
        <p:grpSpPr bwMode="auto">
          <a:xfrm>
            <a:off x="1266825" y="1708150"/>
            <a:ext cx="7361238" cy="4676775"/>
            <a:chOff x="798" y="1076"/>
            <a:chExt cx="4637" cy="2946"/>
          </a:xfrm>
        </p:grpSpPr>
        <p:sp>
          <p:nvSpPr>
            <p:cNvPr id="118805" name="Rectangle 26"/>
            <p:cNvSpPr>
              <a:spLocks noChangeArrowheads="1"/>
            </p:cNvSpPr>
            <p:nvPr/>
          </p:nvSpPr>
          <p:spPr bwMode="auto">
            <a:xfrm>
              <a:off x="4680" y="3698"/>
              <a:ext cx="755" cy="3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Food (units </a:t>
              </a:r>
            </a:p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  <a:endParaRPr lang="en-US" sz="15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118806" name="Rectangle 27"/>
            <p:cNvSpPr>
              <a:spLocks noChangeArrowheads="1"/>
            </p:cNvSpPr>
            <p:nvPr/>
          </p:nvSpPr>
          <p:spPr bwMode="auto">
            <a:xfrm>
              <a:off x="798" y="1076"/>
              <a:ext cx="56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Clothing</a:t>
              </a:r>
              <a:endParaRPr lang="en-US" sz="18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118807" name="Line 28"/>
            <p:cNvSpPr>
              <a:spLocks noChangeShapeType="1"/>
            </p:cNvSpPr>
            <p:nvPr/>
          </p:nvSpPr>
          <p:spPr bwMode="auto">
            <a:xfrm>
              <a:off x="1401" y="3781"/>
              <a:ext cx="319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08" name="Line 29"/>
            <p:cNvSpPr>
              <a:spLocks noChangeShapeType="1"/>
            </p:cNvSpPr>
            <p:nvPr/>
          </p:nvSpPr>
          <p:spPr bwMode="auto">
            <a:xfrm>
              <a:off x="1404" y="1129"/>
              <a:ext cx="0" cy="26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18791" name="Group 30"/>
          <p:cNvGrpSpPr>
            <a:grpSpLocks/>
          </p:cNvGrpSpPr>
          <p:nvPr/>
        </p:nvGrpSpPr>
        <p:grpSpPr bwMode="auto">
          <a:xfrm>
            <a:off x="1727200" y="2138363"/>
            <a:ext cx="1438275" cy="4213225"/>
            <a:chOff x="-906" y="1373"/>
            <a:chExt cx="906" cy="2654"/>
          </a:xfrm>
        </p:grpSpPr>
        <p:sp>
          <p:nvSpPr>
            <p:cNvPr id="118795" name="Rectangle 31"/>
            <p:cNvSpPr>
              <a:spLocks noChangeArrowheads="1"/>
            </p:cNvSpPr>
            <p:nvPr/>
          </p:nvSpPr>
          <p:spPr bwMode="auto">
            <a:xfrm>
              <a:off x="-852" y="2010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6</a:t>
              </a:r>
            </a:p>
          </p:txBody>
        </p:sp>
        <p:sp>
          <p:nvSpPr>
            <p:cNvPr id="118796" name="Freeform 32"/>
            <p:cNvSpPr>
              <a:spLocks/>
            </p:cNvSpPr>
            <p:nvPr/>
          </p:nvSpPr>
          <p:spPr bwMode="auto">
            <a:xfrm>
              <a:off x="-438" y="1775"/>
              <a:ext cx="195" cy="673"/>
            </a:xfrm>
            <a:custGeom>
              <a:avLst/>
              <a:gdLst>
                <a:gd name="T0" fmla="*/ 0 w 195"/>
                <a:gd name="T1" fmla="*/ 0 h 673"/>
                <a:gd name="T2" fmla="*/ 3 w 195"/>
                <a:gd name="T3" fmla="*/ 77 h 673"/>
                <a:gd name="T4" fmla="*/ 9 w 195"/>
                <a:gd name="T5" fmla="*/ 153 h 673"/>
                <a:gd name="T6" fmla="*/ 20 w 195"/>
                <a:gd name="T7" fmla="*/ 230 h 673"/>
                <a:gd name="T8" fmla="*/ 28 w 195"/>
                <a:gd name="T9" fmla="*/ 272 h 673"/>
                <a:gd name="T10" fmla="*/ 39 w 195"/>
                <a:gd name="T11" fmla="*/ 315 h 673"/>
                <a:gd name="T12" fmla="*/ 70 w 195"/>
                <a:gd name="T13" fmla="*/ 399 h 673"/>
                <a:gd name="T14" fmla="*/ 105 w 195"/>
                <a:gd name="T15" fmla="*/ 488 h 673"/>
                <a:gd name="T16" fmla="*/ 150 w 195"/>
                <a:gd name="T17" fmla="*/ 580 h 673"/>
                <a:gd name="T18" fmla="*/ 194 w 195"/>
                <a:gd name="T19" fmla="*/ 672 h 67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5"/>
                <a:gd name="T31" fmla="*/ 0 h 673"/>
                <a:gd name="T32" fmla="*/ 195 w 195"/>
                <a:gd name="T33" fmla="*/ 673 h 67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5" h="673">
                  <a:moveTo>
                    <a:pt x="0" y="0"/>
                  </a:moveTo>
                  <a:lnTo>
                    <a:pt x="3" y="77"/>
                  </a:lnTo>
                  <a:lnTo>
                    <a:pt x="9" y="153"/>
                  </a:lnTo>
                  <a:lnTo>
                    <a:pt x="20" y="230"/>
                  </a:lnTo>
                  <a:lnTo>
                    <a:pt x="28" y="272"/>
                  </a:lnTo>
                  <a:lnTo>
                    <a:pt x="39" y="315"/>
                  </a:lnTo>
                  <a:lnTo>
                    <a:pt x="70" y="399"/>
                  </a:lnTo>
                  <a:lnTo>
                    <a:pt x="105" y="488"/>
                  </a:lnTo>
                  <a:lnTo>
                    <a:pt x="150" y="580"/>
                  </a:lnTo>
                  <a:lnTo>
                    <a:pt x="194" y="672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797" name="Line 33"/>
            <p:cNvSpPr>
              <a:spLocks noChangeShapeType="1"/>
            </p:cNvSpPr>
            <p:nvPr/>
          </p:nvSpPr>
          <p:spPr bwMode="auto">
            <a:xfrm>
              <a:off x="-599" y="2158"/>
              <a:ext cx="22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798" name="Line 34"/>
            <p:cNvSpPr>
              <a:spLocks noChangeShapeType="1"/>
            </p:cNvSpPr>
            <p:nvPr/>
          </p:nvSpPr>
          <p:spPr bwMode="auto">
            <a:xfrm>
              <a:off x="-416" y="2167"/>
              <a:ext cx="0" cy="16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799" name="Oval 35"/>
            <p:cNvSpPr>
              <a:spLocks noChangeArrowheads="1"/>
            </p:cNvSpPr>
            <p:nvPr/>
          </p:nvSpPr>
          <p:spPr bwMode="auto">
            <a:xfrm>
              <a:off x="-464" y="2110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00" name="Rectangle 36"/>
            <p:cNvSpPr>
              <a:spLocks noChangeArrowheads="1"/>
            </p:cNvSpPr>
            <p:nvPr/>
          </p:nvSpPr>
          <p:spPr bwMode="auto">
            <a:xfrm>
              <a:off x="-419" y="2011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A</a:t>
              </a:r>
            </a:p>
          </p:txBody>
        </p:sp>
        <p:sp>
          <p:nvSpPr>
            <p:cNvPr id="118801" name="Rectangle 37"/>
            <p:cNvSpPr>
              <a:spLocks noChangeArrowheads="1"/>
            </p:cNvSpPr>
            <p:nvPr/>
          </p:nvSpPr>
          <p:spPr bwMode="auto">
            <a:xfrm>
              <a:off x="-323" y="2266"/>
              <a:ext cx="235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4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400" i="1" baseline="-25000">
                  <a:solidFill>
                    <a:schemeClr val="tx1"/>
                  </a:solidFill>
                  <a:latin typeface="Arial" pitchFamily="8" charset="0"/>
                </a:rPr>
                <a:t>1</a:t>
              </a:r>
            </a:p>
          </p:txBody>
        </p:sp>
        <p:sp>
          <p:nvSpPr>
            <p:cNvPr id="118802" name="Rectangle 38"/>
            <p:cNvSpPr>
              <a:spLocks noChangeArrowheads="1"/>
            </p:cNvSpPr>
            <p:nvPr/>
          </p:nvSpPr>
          <p:spPr bwMode="auto">
            <a:xfrm>
              <a:off x="-516" y="3779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18803" name="Line 39"/>
            <p:cNvSpPr>
              <a:spLocks noChangeShapeType="1"/>
            </p:cNvSpPr>
            <p:nvPr/>
          </p:nvSpPr>
          <p:spPr bwMode="auto">
            <a:xfrm>
              <a:off x="-590" y="1404"/>
              <a:ext cx="590" cy="241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04" name="Text Box 40"/>
            <p:cNvSpPr txBox="1">
              <a:spLocks noChangeArrowheads="1"/>
            </p:cNvSpPr>
            <p:nvPr/>
          </p:nvSpPr>
          <p:spPr bwMode="auto">
            <a:xfrm>
              <a:off x="-906" y="1373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10</a:t>
              </a:r>
              <a:endParaRPr lang="en-US" sz="2000" b="0">
                <a:solidFill>
                  <a:schemeClr val="tx1"/>
                </a:solidFill>
                <a:latin typeface="Arial" pitchFamily="8" charset="0"/>
              </a:endParaRPr>
            </a:p>
          </p:txBody>
        </p:sp>
      </p:grpSp>
      <p:sp>
        <p:nvSpPr>
          <p:cNvPr id="692266" name="Freeform 42"/>
          <p:cNvSpPr>
            <a:spLocks/>
          </p:cNvSpPr>
          <p:nvPr/>
        </p:nvSpPr>
        <p:spPr bwMode="auto">
          <a:xfrm>
            <a:off x="2481263" y="3394075"/>
            <a:ext cx="798512" cy="914400"/>
          </a:xfrm>
          <a:custGeom>
            <a:avLst/>
            <a:gdLst>
              <a:gd name="T0" fmla="*/ 0 w 503"/>
              <a:gd name="T1" fmla="*/ 0 h 576"/>
              <a:gd name="T2" fmla="*/ 2147483647 w 503"/>
              <a:gd name="T3" fmla="*/ 2147483647 h 576"/>
              <a:gd name="T4" fmla="*/ 0 60000 65536"/>
              <a:gd name="T5" fmla="*/ 0 60000 65536"/>
              <a:gd name="T6" fmla="*/ 0 w 503"/>
              <a:gd name="T7" fmla="*/ 0 h 576"/>
              <a:gd name="T8" fmla="*/ 503 w 503"/>
              <a:gd name="T9" fmla="*/ 576 h 57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03" h="576">
                <a:moveTo>
                  <a:pt x="0" y="0"/>
                </a:moveTo>
                <a:cubicBezTo>
                  <a:pt x="158" y="266"/>
                  <a:pt x="419" y="480"/>
                  <a:pt x="503" y="576"/>
                </a:cubicBezTo>
              </a:path>
            </a:pathLst>
          </a:custGeom>
          <a:noFill/>
          <a:ln w="57150">
            <a:solidFill>
              <a:srgbClr val="FFCC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2267" name="Text Box 43"/>
          <p:cNvSpPr txBox="1">
            <a:spLocks noChangeArrowheads="1"/>
          </p:cNvSpPr>
          <p:nvPr/>
        </p:nvSpPr>
        <p:spPr bwMode="auto">
          <a:xfrm>
            <a:off x="5280025" y="1697038"/>
            <a:ext cx="3490913" cy="4189412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92075" indent="-92075">
              <a:lnSpc>
                <a:spcPct val="105000"/>
              </a:lnSpc>
              <a:spcBef>
                <a:spcPct val="50000"/>
              </a:spcBef>
              <a:buFontTx/>
              <a:buChar char="•"/>
            </a:pP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As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 decreases,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C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C decreases which means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F increases.  Hence %</a:t>
            </a:r>
            <a:r>
              <a:rPr lang="th-TH" sz="2400" b="0">
                <a:solidFill>
                  <a:schemeClr val="tx1"/>
                </a:solidFill>
                <a:latin typeface="Symbol" pitchFamily="8" charset="2"/>
                <a:ea typeface="Symbol" pitchFamily="8" charset="2"/>
                <a:cs typeface="Symbol" pitchFamily="8" charset="2"/>
              </a:rPr>
              <a:t>D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F </a:t>
            </a:r>
            <a:r>
              <a:rPr lang="en-US" sz="2400" b="0">
                <a:solidFill>
                  <a:schemeClr val="tx1"/>
                </a:solidFill>
                <a:latin typeface="Arial" pitchFamily="8" charset="0"/>
              </a:rPr>
              <a:t>&gt; 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%</a:t>
            </a:r>
            <a:r>
              <a:rPr lang="th-TH" sz="2400" b="0">
                <a:solidFill>
                  <a:schemeClr val="tx1"/>
                </a:solidFill>
                <a:latin typeface="Symbol" pitchFamily="8" charset="2"/>
                <a:ea typeface="Symbol" pitchFamily="8" charset="2"/>
                <a:cs typeface="Symbol" pitchFamily="8" charset="2"/>
              </a:rPr>
              <a:t>D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 or F is price elastic.</a:t>
            </a:r>
          </a:p>
          <a:p>
            <a:pPr marL="92075" indent="-92075">
              <a:lnSpc>
                <a:spcPct val="105000"/>
              </a:lnSpc>
              <a:spcBef>
                <a:spcPct val="50000"/>
              </a:spcBef>
              <a:buFontTx/>
              <a:buChar char="•"/>
            </a:pP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As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 decreases, C decreases while F increases.  That means they are substitutes.</a:t>
            </a:r>
          </a:p>
        </p:txBody>
      </p:sp>
      <p:sp>
        <p:nvSpPr>
          <p:cNvPr id="692268" name="Rectangle 44"/>
          <p:cNvSpPr>
            <a:spLocks noChangeArrowheads="1"/>
          </p:cNvSpPr>
          <p:nvPr/>
        </p:nvSpPr>
        <p:spPr bwMode="auto">
          <a:xfrm>
            <a:off x="3535363" y="4073525"/>
            <a:ext cx="9874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th-TH">
                <a:solidFill>
                  <a:srgbClr val="FFD6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charset="0"/>
              </a:rPr>
              <a:t>PCC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692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2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2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2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2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2266" grpId="0" animBg="1"/>
      <p:bldP spid="692267" grpId="0" build="p" animBg="1" autoUpdateAnimBg="0"/>
      <p:bldP spid="692268" grpId="0" build="p" autoUpdateAnimBg="0" advAuto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314" name="Freeform 42"/>
          <p:cNvSpPr>
            <a:spLocks/>
          </p:cNvSpPr>
          <p:nvPr/>
        </p:nvSpPr>
        <p:spPr bwMode="auto">
          <a:xfrm>
            <a:off x="2400300" y="3517900"/>
            <a:ext cx="1981200" cy="1016000"/>
          </a:xfrm>
          <a:custGeom>
            <a:avLst/>
            <a:gdLst>
              <a:gd name="T0" fmla="*/ 0 w 612"/>
              <a:gd name="T1" fmla="*/ 2147483647 h 320"/>
              <a:gd name="T2" fmla="*/ 2147483647 w 612"/>
              <a:gd name="T3" fmla="*/ 0 h 320"/>
              <a:gd name="T4" fmla="*/ 0 60000 65536"/>
              <a:gd name="T5" fmla="*/ 0 60000 65536"/>
              <a:gd name="T6" fmla="*/ 0 w 612"/>
              <a:gd name="T7" fmla="*/ 0 h 320"/>
              <a:gd name="T8" fmla="*/ 612 w 612"/>
              <a:gd name="T9" fmla="*/ 320 h 3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12" h="320">
                <a:moveTo>
                  <a:pt x="0" y="320"/>
                </a:moveTo>
                <a:cubicBezTo>
                  <a:pt x="102" y="267"/>
                  <a:pt x="509" y="53"/>
                  <a:pt x="612" y="0"/>
                </a:cubicBezTo>
              </a:path>
            </a:pathLst>
          </a:custGeom>
          <a:noFill/>
          <a:ln w="57150">
            <a:solidFill>
              <a:srgbClr val="FFCC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08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8" charset="0"/>
                <a:ea typeface="ＭＳ Ｐゴシック" pitchFamily="8" charset="-128"/>
              </a:rPr>
              <a:t>Effect of a Price Change</a:t>
            </a:r>
          </a:p>
        </p:txBody>
      </p:sp>
      <p:sp>
        <p:nvSpPr>
          <p:cNvPr id="12083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267220-7638-944F-A3C5-435A9108FAC5}" type="slidenum">
              <a:rPr lang="en-US" smtClean="0">
                <a:latin typeface="Arial" pitchFamily="8" charset="0"/>
                <a:ea typeface="Arial" pitchFamily="8" charset="0"/>
                <a:cs typeface="Arial" pitchFamily="8" charset="0"/>
              </a:rPr>
              <a:pPr/>
              <a:t>43</a:t>
            </a:fld>
            <a:endParaRPr lang="en-US">
              <a:latin typeface="Arial" pitchFamily="8" charset="0"/>
              <a:ea typeface="Arial" pitchFamily="8" charset="0"/>
              <a:cs typeface="Arial" pitchFamily="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57313" y="2228850"/>
            <a:ext cx="5122862" cy="3757613"/>
            <a:chOff x="1166" y="1378"/>
            <a:chExt cx="3227" cy="2367"/>
          </a:xfrm>
        </p:grpSpPr>
        <p:sp>
          <p:nvSpPr>
            <p:cNvPr id="120857" name="Rectangle 5"/>
            <p:cNvSpPr>
              <a:spLocks noChangeArrowheads="1"/>
            </p:cNvSpPr>
            <p:nvPr/>
          </p:nvSpPr>
          <p:spPr bwMode="auto">
            <a:xfrm>
              <a:off x="1166" y="2249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5</a:t>
              </a:r>
            </a:p>
          </p:txBody>
        </p:sp>
        <p:sp>
          <p:nvSpPr>
            <p:cNvPr id="120858" name="Freeform 6"/>
            <p:cNvSpPr>
              <a:spLocks/>
            </p:cNvSpPr>
            <p:nvPr/>
          </p:nvSpPr>
          <p:spPr bwMode="auto">
            <a:xfrm>
              <a:off x="2352" y="1884"/>
              <a:ext cx="917" cy="742"/>
            </a:xfrm>
            <a:custGeom>
              <a:avLst/>
              <a:gdLst>
                <a:gd name="T0" fmla="*/ 0 w 917"/>
                <a:gd name="T1" fmla="*/ 0 h 742"/>
                <a:gd name="T2" fmla="*/ 15 w 917"/>
                <a:gd name="T3" fmla="*/ 29 h 742"/>
                <a:gd name="T4" fmla="*/ 41 w 917"/>
                <a:gd name="T5" fmla="*/ 68 h 742"/>
                <a:gd name="T6" fmla="*/ 66 w 917"/>
                <a:gd name="T7" fmla="*/ 115 h 742"/>
                <a:gd name="T8" fmla="*/ 97 w 917"/>
                <a:gd name="T9" fmla="*/ 166 h 742"/>
                <a:gd name="T10" fmla="*/ 159 w 917"/>
                <a:gd name="T11" fmla="*/ 268 h 742"/>
                <a:gd name="T12" fmla="*/ 195 w 917"/>
                <a:gd name="T13" fmla="*/ 315 h 742"/>
                <a:gd name="T14" fmla="*/ 226 w 917"/>
                <a:gd name="T15" fmla="*/ 358 h 742"/>
                <a:gd name="T16" fmla="*/ 283 w 917"/>
                <a:gd name="T17" fmla="*/ 421 h 742"/>
                <a:gd name="T18" fmla="*/ 344 w 917"/>
                <a:gd name="T19" fmla="*/ 477 h 742"/>
                <a:gd name="T20" fmla="*/ 411 w 917"/>
                <a:gd name="T21" fmla="*/ 528 h 742"/>
                <a:gd name="T22" fmla="*/ 489 w 917"/>
                <a:gd name="T23" fmla="*/ 575 h 742"/>
                <a:gd name="T24" fmla="*/ 540 w 917"/>
                <a:gd name="T25" fmla="*/ 600 h 742"/>
                <a:gd name="T26" fmla="*/ 592 w 917"/>
                <a:gd name="T27" fmla="*/ 622 h 742"/>
                <a:gd name="T28" fmla="*/ 715 w 917"/>
                <a:gd name="T29" fmla="*/ 669 h 742"/>
                <a:gd name="T30" fmla="*/ 772 w 917"/>
                <a:gd name="T31" fmla="*/ 690 h 742"/>
                <a:gd name="T32" fmla="*/ 828 w 917"/>
                <a:gd name="T33" fmla="*/ 711 h 742"/>
                <a:gd name="T34" fmla="*/ 880 w 917"/>
                <a:gd name="T35" fmla="*/ 728 h 742"/>
                <a:gd name="T36" fmla="*/ 916 w 917"/>
                <a:gd name="T37" fmla="*/ 741 h 7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17"/>
                <a:gd name="T58" fmla="*/ 0 h 742"/>
                <a:gd name="T59" fmla="*/ 917 w 917"/>
                <a:gd name="T60" fmla="*/ 742 h 7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17" h="742">
                  <a:moveTo>
                    <a:pt x="0" y="0"/>
                  </a:moveTo>
                  <a:lnTo>
                    <a:pt x="15" y="29"/>
                  </a:lnTo>
                  <a:lnTo>
                    <a:pt x="41" y="68"/>
                  </a:lnTo>
                  <a:lnTo>
                    <a:pt x="66" y="115"/>
                  </a:lnTo>
                  <a:lnTo>
                    <a:pt x="97" y="166"/>
                  </a:lnTo>
                  <a:lnTo>
                    <a:pt x="159" y="268"/>
                  </a:lnTo>
                  <a:lnTo>
                    <a:pt x="195" y="315"/>
                  </a:lnTo>
                  <a:lnTo>
                    <a:pt x="226" y="358"/>
                  </a:lnTo>
                  <a:lnTo>
                    <a:pt x="283" y="421"/>
                  </a:lnTo>
                  <a:lnTo>
                    <a:pt x="344" y="477"/>
                  </a:lnTo>
                  <a:lnTo>
                    <a:pt x="411" y="528"/>
                  </a:lnTo>
                  <a:lnTo>
                    <a:pt x="489" y="575"/>
                  </a:lnTo>
                  <a:lnTo>
                    <a:pt x="540" y="600"/>
                  </a:lnTo>
                  <a:lnTo>
                    <a:pt x="592" y="622"/>
                  </a:lnTo>
                  <a:lnTo>
                    <a:pt x="715" y="669"/>
                  </a:lnTo>
                  <a:lnTo>
                    <a:pt x="772" y="690"/>
                  </a:lnTo>
                  <a:lnTo>
                    <a:pt x="828" y="711"/>
                  </a:lnTo>
                  <a:lnTo>
                    <a:pt x="880" y="728"/>
                  </a:lnTo>
                  <a:lnTo>
                    <a:pt x="916" y="741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59" name="Line 7"/>
            <p:cNvSpPr>
              <a:spLocks noChangeShapeType="1"/>
            </p:cNvSpPr>
            <p:nvPr/>
          </p:nvSpPr>
          <p:spPr bwMode="auto">
            <a:xfrm>
              <a:off x="1442" y="2381"/>
              <a:ext cx="118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60" name="Oval 8"/>
            <p:cNvSpPr>
              <a:spLocks noChangeArrowheads="1"/>
            </p:cNvSpPr>
            <p:nvPr/>
          </p:nvSpPr>
          <p:spPr bwMode="auto">
            <a:xfrm>
              <a:off x="2650" y="233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61" name="Line 9"/>
            <p:cNvSpPr>
              <a:spLocks noChangeShapeType="1"/>
            </p:cNvSpPr>
            <p:nvPr/>
          </p:nvSpPr>
          <p:spPr bwMode="auto">
            <a:xfrm>
              <a:off x="2699" y="2456"/>
              <a:ext cx="0" cy="12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62" name="Rectangle 10"/>
            <p:cNvSpPr>
              <a:spLocks noChangeArrowheads="1"/>
            </p:cNvSpPr>
            <p:nvPr/>
          </p:nvSpPr>
          <p:spPr bwMode="auto">
            <a:xfrm>
              <a:off x="3274" y="2560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3</a:t>
              </a:r>
            </a:p>
          </p:txBody>
        </p:sp>
        <p:sp>
          <p:nvSpPr>
            <p:cNvPr id="120863" name="Rectangle 11"/>
            <p:cNvSpPr>
              <a:spLocks noChangeArrowheads="1"/>
            </p:cNvSpPr>
            <p:nvPr/>
          </p:nvSpPr>
          <p:spPr bwMode="auto">
            <a:xfrm>
              <a:off x="2746" y="2224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C</a:t>
              </a:r>
            </a:p>
          </p:txBody>
        </p:sp>
        <p:sp>
          <p:nvSpPr>
            <p:cNvPr id="120864" name="Line 12"/>
            <p:cNvSpPr>
              <a:spLocks noChangeShapeType="1"/>
            </p:cNvSpPr>
            <p:nvPr/>
          </p:nvSpPr>
          <p:spPr bwMode="auto">
            <a:xfrm>
              <a:off x="1402" y="1378"/>
              <a:ext cx="2991" cy="2367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20838" name="Group 13"/>
          <p:cNvGrpSpPr>
            <a:grpSpLocks/>
          </p:cNvGrpSpPr>
          <p:nvPr/>
        </p:nvGrpSpPr>
        <p:grpSpPr bwMode="auto">
          <a:xfrm>
            <a:off x="1285875" y="2254250"/>
            <a:ext cx="2606675" cy="4083050"/>
            <a:chOff x="1103" y="1400"/>
            <a:chExt cx="1642" cy="2572"/>
          </a:xfrm>
        </p:grpSpPr>
        <p:sp>
          <p:nvSpPr>
            <p:cNvPr id="120847" name="Rectangle 14"/>
            <p:cNvSpPr>
              <a:spLocks noChangeArrowheads="1"/>
            </p:cNvSpPr>
            <p:nvPr/>
          </p:nvSpPr>
          <p:spPr bwMode="auto">
            <a:xfrm>
              <a:off x="1103" y="2524"/>
              <a:ext cx="203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4</a:t>
              </a:r>
            </a:p>
          </p:txBody>
        </p:sp>
        <p:sp>
          <p:nvSpPr>
            <p:cNvPr id="120848" name="Line 15"/>
            <p:cNvSpPr>
              <a:spLocks noChangeShapeType="1"/>
            </p:cNvSpPr>
            <p:nvPr/>
          </p:nvSpPr>
          <p:spPr bwMode="auto">
            <a:xfrm>
              <a:off x="1392" y="2679"/>
              <a:ext cx="65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49" name="Freeform 16"/>
            <p:cNvSpPr>
              <a:spLocks/>
            </p:cNvSpPr>
            <p:nvPr/>
          </p:nvSpPr>
          <p:spPr bwMode="auto">
            <a:xfrm>
              <a:off x="1976" y="2247"/>
              <a:ext cx="483" cy="914"/>
            </a:xfrm>
            <a:custGeom>
              <a:avLst/>
              <a:gdLst>
                <a:gd name="T0" fmla="*/ 0 w 483"/>
                <a:gd name="T1" fmla="*/ 0 h 914"/>
                <a:gd name="T2" fmla="*/ 8 w 483"/>
                <a:gd name="T3" fmla="*/ 102 h 914"/>
                <a:gd name="T4" fmla="*/ 20 w 483"/>
                <a:gd name="T5" fmla="*/ 208 h 914"/>
                <a:gd name="T6" fmla="*/ 31 w 483"/>
                <a:gd name="T7" fmla="*/ 259 h 914"/>
                <a:gd name="T8" fmla="*/ 51 w 483"/>
                <a:gd name="T9" fmla="*/ 315 h 914"/>
                <a:gd name="T10" fmla="*/ 71 w 483"/>
                <a:gd name="T11" fmla="*/ 370 h 914"/>
                <a:gd name="T12" fmla="*/ 98 w 483"/>
                <a:gd name="T13" fmla="*/ 426 h 914"/>
                <a:gd name="T14" fmla="*/ 129 w 483"/>
                <a:gd name="T15" fmla="*/ 482 h 914"/>
                <a:gd name="T16" fmla="*/ 169 w 483"/>
                <a:gd name="T17" fmla="*/ 543 h 914"/>
                <a:gd name="T18" fmla="*/ 216 w 483"/>
                <a:gd name="T19" fmla="*/ 604 h 914"/>
                <a:gd name="T20" fmla="*/ 263 w 483"/>
                <a:gd name="T21" fmla="*/ 665 h 914"/>
                <a:gd name="T22" fmla="*/ 368 w 483"/>
                <a:gd name="T23" fmla="*/ 786 h 914"/>
                <a:gd name="T24" fmla="*/ 482 w 483"/>
                <a:gd name="T25" fmla="*/ 913 h 9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83"/>
                <a:gd name="T40" fmla="*/ 0 h 914"/>
                <a:gd name="T41" fmla="*/ 483 w 483"/>
                <a:gd name="T42" fmla="*/ 914 h 9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83" h="914">
                  <a:moveTo>
                    <a:pt x="0" y="0"/>
                  </a:moveTo>
                  <a:lnTo>
                    <a:pt x="8" y="102"/>
                  </a:lnTo>
                  <a:lnTo>
                    <a:pt x="20" y="208"/>
                  </a:lnTo>
                  <a:lnTo>
                    <a:pt x="31" y="259"/>
                  </a:lnTo>
                  <a:lnTo>
                    <a:pt x="51" y="315"/>
                  </a:lnTo>
                  <a:lnTo>
                    <a:pt x="71" y="370"/>
                  </a:lnTo>
                  <a:lnTo>
                    <a:pt x="98" y="426"/>
                  </a:lnTo>
                  <a:lnTo>
                    <a:pt x="129" y="482"/>
                  </a:lnTo>
                  <a:lnTo>
                    <a:pt x="169" y="543"/>
                  </a:lnTo>
                  <a:lnTo>
                    <a:pt x="216" y="604"/>
                  </a:lnTo>
                  <a:lnTo>
                    <a:pt x="263" y="665"/>
                  </a:lnTo>
                  <a:lnTo>
                    <a:pt x="368" y="786"/>
                  </a:lnTo>
                  <a:lnTo>
                    <a:pt x="482" y="913"/>
                  </a:lnTo>
                </a:path>
              </a:pathLst>
            </a:custGeom>
            <a:noFill/>
            <a:ln w="50800" cap="rnd">
              <a:solidFill>
                <a:srgbClr val="CC006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50" name="Rectangle 17"/>
            <p:cNvSpPr>
              <a:spLocks noChangeArrowheads="1"/>
            </p:cNvSpPr>
            <p:nvPr/>
          </p:nvSpPr>
          <p:spPr bwMode="auto">
            <a:xfrm>
              <a:off x="2358" y="3108"/>
              <a:ext cx="255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U</a:t>
              </a:r>
              <a:r>
                <a:rPr lang="en-US" sz="1600" i="1" baseline="-25000">
                  <a:solidFill>
                    <a:schemeClr val="tx1"/>
                  </a:solidFill>
                  <a:latin typeface="Arial" pitchFamily="8" charset="0"/>
                </a:rPr>
                <a:t>2</a:t>
              </a:r>
            </a:p>
          </p:txBody>
        </p:sp>
        <p:sp>
          <p:nvSpPr>
            <p:cNvPr id="120851" name="Rectangle 18"/>
            <p:cNvSpPr>
              <a:spLocks noChangeArrowheads="1"/>
            </p:cNvSpPr>
            <p:nvPr/>
          </p:nvSpPr>
          <p:spPr bwMode="auto">
            <a:xfrm>
              <a:off x="2070" y="2388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600" i="1">
                  <a:solidFill>
                    <a:schemeClr val="tx1"/>
                  </a:solidFill>
                  <a:latin typeface="Arial" pitchFamily="8" charset="0"/>
                </a:rPr>
                <a:t>B</a:t>
              </a:r>
            </a:p>
          </p:txBody>
        </p:sp>
        <p:sp>
          <p:nvSpPr>
            <p:cNvPr id="120852" name="Rectangle 19"/>
            <p:cNvSpPr>
              <a:spLocks noChangeArrowheads="1"/>
            </p:cNvSpPr>
            <p:nvPr/>
          </p:nvSpPr>
          <p:spPr bwMode="auto">
            <a:xfrm>
              <a:off x="1973" y="3724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12</a:t>
              </a:r>
            </a:p>
          </p:txBody>
        </p:sp>
        <p:sp>
          <p:nvSpPr>
            <p:cNvPr id="120853" name="Rectangle 20"/>
            <p:cNvSpPr>
              <a:spLocks noChangeArrowheads="1"/>
            </p:cNvSpPr>
            <p:nvPr/>
          </p:nvSpPr>
          <p:spPr bwMode="auto">
            <a:xfrm>
              <a:off x="2453" y="3724"/>
              <a:ext cx="292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Arial" pitchFamily="8" charset="0"/>
                </a:rPr>
                <a:t>20</a:t>
              </a:r>
            </a:p>
          </p:txBody>
        </p:sp>
        <p:sp>
          <p:nvSpPr>
            <p:cNvPr id="120854" name="Line 21"/>
            <p:cNvSpPr>
              <a:spLocks noChangeShapeType="1"/>
            </p:cNvSpPr>
            <p:nvPr/>
          </p:nvSpPr>
          <p:spPr bwMode="auto">
            <a:xfrm>
              <a:off x="2073" y="2688"/>
              <a:ext cx="0" cy="10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55" name="Oval 22"/>
            <p:cNvSpPr>
              <a:spLocks noChangeArrowheads="1"/>
            </p:cNvSpPr>
            <p:nvPr/>
          </p:nvSpPr>
          <p:spPr bwMode="auto">
            <a:xfrm>
              <a:off x="2025" y="2631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56" name="Line 23"/>
            <p:cNvSpPr>
              <a:spLocks noChangeShapeType="1"/>
            </p:cNvSpPr>
            <p:nvPr/>
          </p:nvSpPr>
          <p:spPr bwMode="auto">
            <a:xfrm>
              <a:off x="1418" y="1400"/>
              <a:ext cx="1215" cy="2367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0839" name="Rectangle 24"/>
          <p:cNvSpPr>
            <a:spLocks noChangeArrowheads="1"/>
          </p:cNvSpPr>
          <p:nvPr/>
        </p:nvSpPr>
        <p:spPr bwMode="auto">
          <a:xfrm>
            <a:off x="3273425" y="1295400"/>
            <a:ext cx="1774825" cy="12001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Assume: 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I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$20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C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$2</a:t>
            </a:r>
          </a:p>
          <a:p>
            <a:pPr>
              <a:buFontTx/>
              <a:buChar char="•"/>
            </a:pP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en-US" sz="1800" i="1" baseline="-25000">
                <a:solidFill>
                  <a:schemeClr val="tx1"/>
                </a:solidFill>
                <a:latin typeface="Arial" pitchFamily="8" charset="0"/>
              </a:rPr>
              <a:t>F </a:t>
            </a:r>
            <a:r>
              <a:rPr lang="en-US" sz="1800" i="1">
                <a:solidFill>
                  <a:schemeClr val="tx1"/>
                </a:solidFill>
                <a:latin typeface="Arial" pitchFamily="8" charset="0"/>
              </a:rPr>
              <a:t> = </a:t>
            </a:r>
            <a:r>
              <a:rPr lang="en-US" sz="1800">
                <a:solidFill>
                  <a:schemeClr val="tx1"/>
                </a:solidFill>
                <a:latin typeface="Arial" pitchFamily="8" charset="0"/>
              </a:rPr>
              <a:t>$1, $0.50</a:t>
            </a:r>
          </a:p>
        </p:txBody>
      </p:sp>
      <p:grpSp>
        <p:nvGrpSpPr>
          <p:cNvPr id="120840" name="Group 25"/>
          <p:cNvGrpSpPr>
            <a:grpSpLocks/>
          </p:cNvGrpSpPr>
          <p:nvPr/>
        </p:nvGrpSpPr>
        <p:grpSpPr bwMode="auto">
          <a:xfrm>
            <a:off x="784225" y="1708150"/>
            <a:ext cx="7361238" cy="4457700"/>
            <a:chOff x="798" y="1076"/>
            <a:chExt cx="4637" cy="2808"/>
          </a:xfrm>
        </p:grpSpPr>
        <p:sp>
          <p:nvSpPr>
            <p:cNvPr id="120843" name="Rectangle 26"/>
            <p:cNvSpPr>
              <a:spLocks noChangeArrowheads="1"/>
            </p:cNvSpPr>
            <p:nvPr/>
          </p:nvSpPr>
          <p:spPr bwMode="auto">
            <a:xfrm>
              <a:off x="4680" y="3560"/>
              <a:ext cx="755" cy="3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Food (units </a:t>
              </a:r>
            </a:p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per month)</a:t>
              </a:r>
              <a:endParaRPr lang="en-US" sz="15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120844" name="Rectangle 27"/>
            <p:cNvSpPr>
              <a:spLocks noChangeArrowheads="1"/>
            </p:cNvSpPr>
            <p:nvPr/>
          </p:nvSpPr>
          <p:spPr bwMode="auto">
            <a:xfrm>
              <a:off x="798" y="1076"/>
              <a:ext cx="568" cy="1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400">
                  <a:solidFill>
                    <a:schemeClr val="tx1"/>
                  </a:solidFill>
                  <a:latin typeface="Arial" pitchFamily="8" charset="0"/>
                </a:rPr>
                <a:t>Clothing</a:t>
              </a:r>
              <a:endParaRPr lang="en-US" sz="1800">
                <a:solidFill>
                  <a:schemeClr val="tx1"/>
                </a:solidFill>
                <a:latin typeface="Arial" pitchFamily="8" charset="0"/>
              </a:endParaRPr>
            </a:p>
          </p:txBody>
        </p:sp>
        <p:sp>
          <p:nvSpPr>
            <p:cNvPr id="120845" name="Line 28"/>
            <p:cNvSpPr>
              <a:spLocks noChangeShapeType="1"/>
            </p:cNvSpPr>
            <p:nvPr/>
          </p:nvSpPr>
          <p:spPr bwMode="auto">
            <a:xfrm>
              <a:off x="1401" y="3781"/>
              <a:ext cx="319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46" name="Line 29"/>
            <p:cNvSpPr>
              <a:spLocks noChangeShapeType="1"/>
            </p:cNvSpPr>
            <p:nvPr/>
          </p:nvSpPr>
          <p:spPr bwMode="auto">
            <a:xfrm>
              <a:off x="1404" y="1129"/>
              <a:ext cx="0" cy="26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94315" name="Text Box 43"/>
          <p:cNvSpPr txBox="1">
            <a:spLocks noChangeArrowheads="1"/>
          </p:cNvSpPr>
          <p:nvPr/>
        </p:nvSpPr>
        <p:spPr bwMode="auto">
          <a:xfrm>
            <a:off x="5419725" y="1189038"/>
            <a:ext cx="3490913" cy="4189412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92075" indent="-92075">
              <a:lnSpc>
                <a:spcPct val="105000"/>
              </a:lnSpc>
              <a:spcBef>
                <a:spcPct val="50000"/>
              </a:spcBef>
              <a:buFontTx/>
              <a:buChar char="•"/>
            </a:pP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As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 decreases,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C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C increases which means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F decreases.  Hence %</a:t>
            </a:r>
            <a:r>
              <a:rPr lang="th-TH" sz="2400" b="0">
                <a:solidFill>
                  <a:schemeClr val="tx1"/>
                </a:solidFill>
                <a:latin typeface="Symbol" pitchFamily="8" charset="2"/>
                <a:ea typeface="Symbol" pitchFamily="8" charset="2"/>
                <a:cs typeface="Symbol" pitchFamily="8" charset="2"/>
              </a:rPr>
              <a:t>D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F </a:t>
            </a:r>
            <a:r>
              <a:rPr lang="en-US" sz="2400" b="0">
                <a:solidFill>
                  <a:schemeClr val="tx1"/>
                </a:solidFill>
                <a:latin typeface="Arial" pitchFamily="8" charset="0"/>
              </a:rPr>
              <a:t> &lt; 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%</a:t>
            </a:r>
            <a:r>
              <a:rPr lang="th-TH" sz="2400" b="0">
                <a:solidFill>
                  <a:schemeClr val="tx1"/>
                </a:solidFill>
                <a:latin typeface="Symbol" pitchFamily="8" charset="2"/>
                <a:ea typeface="Symbol" pitchFamily="8" charset="2"/>
                <a:cs typeface="Symbol" pitchFamily="8" charset="2"/>
              </a:rPr>
              <a:t>D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 or F is price inelastic.</a:t>
            </a:r>
          </a:p>
          <a:p>
            <a:pPr marL="92075" indent="-92075">
              <a:lnSpc>
                <a:spcPct val="105000"/>
              </a:lnSpc>
              <a:spcBef>
                <a:spcPct val="50000"/>
              </a:spcBef>
              <a:buFontTx/>
              <a:buChar char="•"/>
            </a:pP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As P</a:t>
            </a:r>
            <a:r>
              <a:rPr lang="th-TH" sz="2400" b="0" baseline="-25000">
                <a:solidFill>
                  <a:schemeClr val="tx1"/>
                </a:solidFill>
                <a:latin typeface="Arial" pitchFamily="8" charset="0"/>
              </a:rPr>
              <a:t>F</a:t>
            </a:r>
            <a:r>
              <a:rPr lang="th-TH" sz="2400" b="0">
                <a:solidFill>
                  <a:schemeClr val="tx1"/>
                </a:solidFill>
                <a:latin typeface="Arial" pitchFamily="8" charset="0"/>
              </a:rPr>
              <a:t> decreases, C increases while F increases.  That means they are complements.</a:t>
            </a:r>
          </a:p>
        </p:txBody>
      </p:sp>
      <p:sp>
        <p:nvSpPr>
          <p:cNvPr id="694317" name="Rectangle 45"/>
          <p:cNvSpPr>
            <a:spLocks noChangeArrowheads="1"/>
          </p:cNvSpPr>
          <p:nvPr/>
        </p:nvSpPr>
        <p:spPr bwMode="auto">
          <a:xfrm>
            <a:off x="3489325" y="2670175"/>
            <a:ext cx="212407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1763"/>
              </a:lnSpc>
            </a:pPr>
            <a:r>
              <a:rPr lang="th-TH" sz="2800">
                <a:solidFill>
                  <a:srgbClr val="000000"/>
                </a:solidFill>
                <a:latin typeface="Angsana New" pitchFamily="8" charset="0"/>
                <a:ea typeface="Angsana New" pitchFamily="8" charset="0"/>
                <a:cs typeface="Angsana New" pitchFamily="8" charset="0"/>
              </a:rPr>
              <a:t>P</a:t>
            </a:r>
            <a:r>
              <a:rPr lang="en-US" sz="2800">
                <a:solidFill>
                  <a:srgbClr val="000000"/>
                </a:solidFill>
                <a:latin typeface="Angsana New" pitchFamily="8" charset="0"/>
                <a:ea typeface="Angsana New" pitchFamily="8" charset="0"/>
                <a:cs typeface="Angsana New" pitchFamily="8" charset="0"/>
              </a:rPr>
              <a:t>rice Consumption Curve (PCC)</a:t>
            </a:r>
            <a:endParaRPr lang="th-TH" sz="2800">
              <a:solidFill>
                <a:srgbClr val="000000"/>
              </a:solidFill>
              <a:latin typeface="Angsana New" pitchFamily="8" charset="0"/>
              <a:ea typeface="Angsana New" pitchFamily="8" charset="0"/>
              <a:cs typeface="Angsana New" pitchFamily="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69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4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43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4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4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4314" grpId="0" animBg="1"/>
      <p:bldP spid="694315" grpId="0" build="p" animBg="1" autoUpdateAnimBg="0"/>
      <p:bldP spid="694317" grpId="0" build="p" autoUpdateAnimBg="0" advAuto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Settings\Marie\Application Data\Microsoft\Templates\Pindyck.pot</Template>
  <TotalTime>15364</TotalTime>
  <Words>2359</Words>
  <Application>Microsoft Office PowerPoint</Application>
  <PresentationFormat>On-screen Show (4:3)</PresentationFormat>
  <Paragraphs>730</Paragraphs>
  <Slides>43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Angsana New</vt:lpstr>
      <vt:lpstr>AngsanaUPC</vt:lpstr>
      <vt:lpstr>Arial</vt:lpstr>
      <vt:lpstr>Century Gothic</vt:lpstr>
      <vt:lpstr>Symbol</vt:lpstr>
      <vt:lpstr>Verdana</vt:lpstr>
      <vt:lpstr>Wingdings</vt:lpstr>
      <vt:lpstr>1_Default Design</vt:lpstr>
      <vt:lpstr>Equation</vt:lpstr>
      <vt:lpstr>Consumer Behavior EE311</vt:lpstr>
      <vt:lpstr>Consumer Preferences – Basic Assumptions</vt:lpstr>
      <vt:lpstr>Consumer Preferences</vt:lpstr>
      <vt:lpstr>Indifference Curves:  An Example</vt:lpstr>
      <vt:lpstr>Indifference curves are the contour on the utility hill</vt:lpstr>
      <vt:lpstr>Indifference Curves: Properties</vt:lpstr>
      <vt:lpstr>Indifference Map</vt:lpstr>
      <vt:lpstr>Indifference Map</vt:lpstr>
      <vt:lpstr>Indifference Curves</vt:lpstr>
      <vt:lpstr>Marginal Rate of Substitution</vt:lpstr>
      <vt:lpstr>Marginal Rate of Substitution</vt:lpstr>
      <vt:lpstr>Marginal Rate of Substitution</vt:lpstr>
      <vt:lpstr>MRS and Preferences</vt:lpstr>
      <vt:lpstr>Shapes of the IC and types of goods</vt:lpstr>
      <vt:lpstr>Consumer Preferences</vt:lpstr>
      <vt:lpstr>Consumer Preferences</vt:lpstr>
      <vt:lpstr>Consumer Preferences</vt:lpstr>
      <vt:lpstr>Bads are commodities we don’t want more of; e.g., air pollution, stress</vt:lpstr>
      <vt:lpstr>Satiation or Bliss point</vt:lpstr>
      <vt:lpstr>Utility</vt:lpstr>
      <vt:lpstr>Utility - Example: Cobb-Douglas</vt:lpstr>
      <vt:lpstr>Budget Constraints</vt:lpstr>
      <vt:lpstr>The Budget Line</vt:lpstr>
      <vt:lpstr>The Budget Line</vt:lpstr>
      <vt:lpstr>The Budget Line</vt:lpstr>
      <vt:lpstr>The Budget Line: Changes in income</vt:lpstr>
      <vt:lpstr>The Budget Line: Changes in a price</vt:lpstr>
      <vt:lpstr>Consumer Choice</vt:lpstr>
      <vt:lpstr>Consumer Choice</vt:lpstr>
      <vt:lpstr>Consumer Choice</vt:lpstr>
      <vt:lpstr>Optimal condition</vt:lpstr>
      <vt:lpstr>Consumer Choice</vt:lpstr>
      <vt:lpstr>A Corner Solution</vt:lpstr>
      <vt:lpstr>Corner Solutions</vt:lpstr>
      <vt:lpstr>Effects of Income Changes</vt:lpstr>
      <vt:lpstr>An Inferior Good</vt:lpstr>
      <vt:lpstr>Engel Curves</vt:lpstr>
      <vt:lpstr>Individual Demand</vt:lpstr>
      <vt:lpstr>Engel Curves</vt:lpstr>
      <vt:lpstr>Effect of a Price Change</vt:lpstr>
      <vt:lpstr>Effect of a Price Change</vt:lpstr>
      <vt:lpstr>Decreasing PCC</vt:lpstr>
      <vt:lpstr>Effect of a Price Change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</dc:title>
  <dc:creator>Marie Truesdell</dc:creator>
  <cp:lastModifiedBy>LENOVO</cp:lastModifiedBy>
  <cp:revision>268</cp:revision>
  <cp:lastPrinted>2008-11-06T02:52:10Z</cp:lastPrinted>
  <dcterms:created xsi:type="dcterms:W3CDTF">2016-08-24T01:20:21Z</dcterms:created>
  <dcterms:modified xsi:type="dcterms:W3CDTF">2021-01-27T03:10:04Z</dcterms:modified>
</cp:coreProperties>
</file>