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2"/>
  </p:notesMasterIdLst>
  <p:sldIdLst>
    <p:sldId id="256" r:id="rId2"/>
    <p:sldId id="289" r:id="rId3"/>
    <p:sldId id="287" r:id="rId4"/>
    <p:sldId id="294" r:id="rId5"/>
    <p:sldId id="291" r:id="rId6"/>
    <p:sldId id="288" r:id="rId7"/>
    <p:sldId id="290" r:id="rId8"/>
    <p:sldId id="293" r:id="rId9"/>
    <p:sldId id="292" r:id="rId10"/>
    <p:sldId id="284" r:id="rId11"/>
    <p:sldId id="286" r:id="rId12"/>
    <p:sldId id="295" r:id="rId13"/>
    <p:sldId id="296" r:id="rId14"/>
    <p:sldId id="299" r:id="rId15"/>
    <p:sldId id="298" r:id="rId16"/>
    <p:sldId id="301" r:id="rId17"/>
    <p:sldId id="303" r:id="rId18"/>
    <p:sldId id="304" r:id="rId19"/>
    <p:sldId id="297" r:id="rId20"/>
    <p:sldId id="30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03/04/2021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4/3/2021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Foreign aid</a:t>
            </a:r>
            <a:endParaRPr lang="en-ID" sz="40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 economies of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5A6D29D-2535-45C1-917A-937D852EA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599B916-4E4D-45AA-954C-25498DAD7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What is foreign aid?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39A53A-EBD9-4AFE-8350-F4BCA59C84F0}"/>
              </a:ext>
            </a:extLst>
          </p:cNvPr>
          <p:cNvSpPr txBox="1"/>
          <p:nvPr/>
        </p:nvSpPr>
        <p:spPr>
          <a:xfrm>
            <a:off x="1373588" y="1923726"/>
            <a:ext cx="4722412" cy="3447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aid: financial flows, technical assistance and commodities given by residents of one country to another country for development purposes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Foreign aid is also known as official development assistance (ODA)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comprises loans, grants and technical assistance; these are called modalities</a:t>
            </a:r>
          </a:p>
        </p:txBody>
      </p:sp>
      <p:pic>
        <p:nvPicPr>
          <p:cNvPr id="2050" name="Picture 2" descr="ADB Assists Sri Lanka in Feasibility Studies for Transport Projects | Asian  Development Bank">
            <a:extLst>
              <a:ext uri="{FF2B5EF4-FFF2-40B4-BE49-F238E27FC236}">
                <a16:creationId xmlns:a16="http://schemas.microsoft.com/office/drawing/2014/main" id="{4BF0B840-4C8C-4158-A65A-E581B07A7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599" y="1854200"/>
            <a:ext cx="6411402" cy="426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01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EB0DF-99A8-43F6-907B-611A8C5AB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foreign aid?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63317E-28B0-4754-9891-E589B3C32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B91E28-CC8C-4DE8-95D2-E13A3E33C0EA}"/>
              </a:ext>
            </a:extLst>
          </p:cNvPr>
          <p:cNvSpPr txBox="1"/>
          <p:nvPr/>
        </p:nvSpPr>
        <p:spPr>
          <a:xfrm>
            <a:off x="1388829" y="1918465"/>
            <a:ext cx="45587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Not all transfers from developed to less-developed countries can be considered as foreign aid; it depends on who gives it, for what purpose, and the terms and conditions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Commercial foreign lending, technical assistance for military purposes, and grants from religious groups are not foreign aid </a:t>
            </a:r>
          </a:p>
          <a:p>
            <a:endParaRPr lang="en-ID" sz="2200" dirty="0"/>
          </a:p>
        </p:txBody>
      </p:sp>
      <p:pic>
        <p:nvPicPr>
          <p:cNvPr id="3074" name="Picture 2" descr="helicopter humanitarian aid">
            <a:extLst>
              <a:ext uri="{FF2B5EF4-FFF2-40B4-BE49-F238E27FC236}">
                <a16:creationId xmlns:a16="http://schemas.microsoft.com/office/drawing/2014/main" id="{0C1CCEB7-8522-45B0-BDB4-B8304ABAB20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00"/>
          <a:stretch/>
        </p:blipFill>
        <p:spPr bwMode="auto">
          <a:xfrm>
            <a:off x="6710937" y="1853754"/>
            <a:ext cx="5481064" cy="426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913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8012D-9EEE-4EC7-A565-B5B6B280F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25558"/>
            <a:ext cx="9603275" cy="1049235"/>
          </a:xfrm>
        </p:spPr>
        <p:txBody>
          <a:bodyPr/>
          <a:lstStyle/>
          <a:p>
            <a:r>
              <a:rPr lang="en-US" dirty="0"/>
              <a:t>Objectives of foreign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42AD10A-BBEB-46F0-89D7-A9679F429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8B36F0-A322-4F0D-A90D-838C84769B1F}"/>
              </a:ext>
            </a:extLst>
          </p:cNvPr>
          <p:cNvSpPr txBox="1"/>
          <p:nvPr/>
        </p:nvSpPr>
        <p:spPr>
          <a:xfrm>
            <a:off x="1451580" y="1853754"/>
            <a:ext cx="5346785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Stimulate economic growth through building infrastructure, supporting productive sectors or bringing in new ideas or technologies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Promote other development objectives, such as strengthening education, health, environment, or political systems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Support subsistence food consumption and other commodities, especially in emergencies after natural disasters or humanitarian crisis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Help stabilize an economy after economic shocks</a:t>
            </a:r>
            <a:endParaRPr lang="en-ID" sz="2200" dirty="0"/>
          </a:p>
        </p:txBody>
      </p:sp>
      <p:pic>
        <p:nvPicPr>
          <p:cNvPr id="1026" name="Picture 2" descr="Project Management Software: Infrastructure Construction | eSUB">
            <a:extLst>
              <a:ext uri="{FF2B5EF4-FFF2-40B4-BE49-F238E27FC236}">
                <a16:creationId xmlns:a16="http://schemas.microsoft.com/office/drawing/2014/main" id="{D1440D3D-B271-498A-A88E-2160C08938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82" t="4638" r="6456" b="-4638"/>
          <a:stretch/>
        </p:blipFill>
        <p:spPr bwMode="auto">
          <a:xfrm>
            <a:off x="6677480" y="1853753"/>
            <a:ext cx="5514519" cy="444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418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ED4E5-6236-408D-AE4D-85B922508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Trends in foreign aid, 1960 – 2013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A11F079-2AEA-4CD7-A6BE-D02D9173A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73E662-DEAB-413C-8C0D-2782711731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66" t="50000" r="64065" b="10609"/>
          <a:stretch/>
        </p:blipFill>
        <p:spPr>
          <a:xfrm>
            <a:off x="6583680" y="1854200"/>
            <a:ext cx="5608320" cy="424174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377060C-EA15-4AFE-A4D6-48061B96BD4E}"/>
              </a:ext>
            </a:extLst>
          </p:cNvPr>
          <p:cNvSpPr txBox="1"/>
          <p:nvPr/>
        </p:nvSpPr>
        <p:spPr>
          <a:xfrm>
            <a:off x="1451580" y="1912969"/>
            <a:ext cx="4257458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In nominal terms, global aid rose steadily from the 1960s until it reached a peak of $90 billion in 1991, just after the end of the Cold War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Global aid declined in the 1990s and started to rebound in the early 2000s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 global financial crisis in 2008 caused a decline in global aid but rebounded the following year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3841389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72BA4-12AB-49B4-9E18-0F0E5EC79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Bilateral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8547931-5114-480D-B906-BDF36A55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976ECB-740F-482B-914D-800D50DD1A01}"/>
              </a:ext>
            </a:extLst>
          </p:cNvPr>
          <p:cNvSpPr txBox="1"/>
          <p:nvPr/>
        </p:nvSpPr>
        <p:spPr>
          <a:xfrm>
            <a:off x="1451579" y="1799195"/>
            <a:ext cx="486175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Bilateral aid </a:t>
            </a:r>
            <a:r>
              <a:rPr lang="en-US" sz="2200" dirty="0"/>
              <a:t>is assistance directly from one country to another; examples are USAID (US), JICA (Japan), DFID (UK), CIDA (Canada), SIDA (Sweden), AFD (France)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Bilateral aid is usually provided to support recipient country governments (government-to-government)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 in some cases aid is disbursed through research organizations, universities, and not-for-profit organizations</a:t>
            </a:r>
          </a:p>
        </p:txBody>
      </p:sp>
      <p:pic>
        <p:nvPicPr>
          <p:cNvPr id="4098" name="Picture 2" descr="Bilateral development assistance | Open Development Cambodia (ODC)">
            <a:extLst>
              <a:ext uri="{FF2B5EF4-FFF2-40B4-BE49-F238E27FC236}">
                <a16:creationId xmlns:a16="http://schemas.microsoft.com/office/drawing/2014/main" id="{FD406421-F0DA-4258-802E-474582E114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08"/>
          <a:stretch/>
        </p:blipFill>
        <p:spPr bwMode="auto">
          <a:xfrm>
            <a:off x="6577283" y="1853754"/>
            <a:ext cx="5614718" cy="426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099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1E04F-6E2B-45E0-9124-97BCF7D5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Multilateral aid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49F944C-D1DA-4279-91F5-5D0439407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1910C8-7891-4C9F-8C50-AF7E30DCEBB7}"/>
              </a:ext>
            </a:extLst>
          </p:cNvPr>
          <p:cNvSpPr txBox="1"/>
          <p:nvPr/>
        </p:nvSpPr>
        <p:spPr>
          <a:xfrm>
            <a:off x="1451577" y="1861705"/>
            <a:ext cx="4885613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/>
              <a:t>Multilateral aid </a:t>
            </a:r>
            <a:r>
              <a:rPr lang="en-US" sz="2400" dirty="0"/>
              <a:t>is assistance from international institutions which have pooled financial sources provided by their member countries; examples are World Bank,  Asian Development Bank, United Nations, European Commission</a:t>
            </a:r>
            <a:endParaRPr lang="en-ID" sz="2400" dirty="0"/>
          </a:p>
          <a:p>
            <a:pPr>
              <a:spcAft>
                <a:spcPts val="1200"/>
              </a:spcAft>
            </a:pPr>
            <a:r>
              <a:rPr lang="en-US" sz="2400" dirty="0"/>
              <a:t>Multilateral aid provides larger amounts of aid compared to bilateral aid; provides lower bureaucratic costs; and requires fewer political ties</a:t>
            </a:r>
          </a:p>
        </p:txBody>
      </p:sp>
      <p:pic>
        <p:nvPicPr>
          <p:cNvPr id="1026" name="Picture 2" descr="Learning from Successful Irrigation and Drainage Projects">
            <a:extLst>
              <a:ext uri="{FF2B5EF4-FFF2-40B4-BE49-F238E27FC236}">
                <a16:creationId xmlns:a16="http://schemas.microsoft.com/office/drawing/2014/main" id="{607C8C72-6C19-4A64-ABD7-64DB5C4DEE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21"/>
          <a:stretch/>
        </p:blipFill>
        <p:spPr bwMode="auto">
          <a:xfrm>
            <a:off x="6559545" y="1861705"/>
            <a:ext cx="5632456" cy="425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884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C39A-12BC-48B5-90D7-9A3E345DC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world bank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D4AC1A3-7B2E-4A6C-8E99-69FE6FCA0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0F83CB-1519-4D8F-A61A-4C6384293B20}"/>
              </a:ext>
            </a:extLst>
          </p:cNvPr>
          <p:cNvSpPr txBox="1"/>
          <p:nvPr/>
        </p:nvSpPr>
        <p:spPr>
          <a:xfrm>
            <a:off x="1381539" y="1853754"/>
            <a:ext cx="5878002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Largest multilateral aid donor: World Bank, located in Washington, DC, USA. </a:t>
            </a:r>
            <a:r>
              <a:rPr lang="en-US" sz="2200"/>
              <a:t>Established in   </a:t>
            </a:r>
            <a:r>
              <a:rPr lang="en-US" sz="2200" dirty="0"/>
              <a:t>Bretton Woods in 1946 together with IMF and began as a reconstruction bank to aid Europe after WWII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Because of its favorable credit rating, it is able to borrow from world capital markets and relend to developing countries at slightly higher rates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Aside from sourcing from world capital markets, the World Bank generates funds from paid-in capital from its member countries and relends it to poor countries</a:t>
            </a:r>
          </a:p>
          <a:p>
            <a:pPr>
              <a:spcAft>
                <a:spcPts val="1200"/>
              </a:spcAft>
            </a:pPr>
            <a:endParaRPr lang="en-ID" sz="2200" dirty="0"/>
          </a:p>
        </p:txBody>
      </p:sp>
      <p:pic>
        <p:nvPicPr>
          <p:cNvPr id="7170" name="Picture 2" descr="World Bank - Wikipedia">
            <a:extLst>
              <a:ext uri="{FF2B5EF4-FFF2-40B4-BE49-F238E27FC236}">
                <a16:creationId xmlns:a16="http://schemas.microsoft.com/office/drawing/2014/main" id="{0643E3C6-FA2E-4FEC-95EB-AB89CFFF3D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17"/>
          <a:stretch/>
        </p:blipFill>
        <p:spPr bwMode="auto">
          <a:xfrm>
            <a:off x="8072754" y="1853754"/>
            <a:ext cx="4119246" cy="268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The World Bank - G20 Insights">
            <a:extLst>
              <a:ext uri="{FF2B5EF4-FFF2-40B4-BE49-F238E27FC236}">
                <a16:creationId xmlns:a16="http://schemas.microsoft.com/office/drawing/2014/main" id="{511C9CB0-8FA7-42F4-8157-27945CC87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754" y="4539148"/>
            <a:ext cx="4119246" cy="230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125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ED4285-EF49-4C2F-8BCB-D6CDE21A6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ACBB47-4C21-4C8C-9821-ECF34427F7D9}"/>
              </a:ext>
            </a:extLst>
          </p:cNvPr>
          <p:cNvSpPr txBox="1"/>
          <p:nvPr/>
        </p:nvSpPr>
        <p:spPr>
          <a:xfrm>
            <a:off x="1450975" y="1925315"/>
            <a:ext cx="607095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Asian Development Bank, located in Manila and established in 1966 equipped with 23 field offices, or resident missions: operates similar to World Bank, but focuses on the Asia-Pacific region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Aside from sourcing from world capital markets, ADB generates funds from paid-in capital from its member countries and relends it to poor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Terms of loan repayment: 32 years with a grace period of 8 years and interest of 1% per year during the grace period and 1.5% per year thereafter</a:t>
            </a:r>
          </a:p>
          <a:p>
            <a:endParaRPr lang="en-US" sz="2200" dirty="0"/>
          </a:p>
          <a:p>
            <a:r>
              <a:rPr lang="en-US" sz="2200" dirty="0"/>
              <a:t>  </a:t>
            </a:r>
            <a:endParaRPr lang="en-ID" sz="22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50BDE2AF-5AA3-4711-BEB7-C588EA639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7"/>
          <a:stretch/>
        </p:blipFill>
        <p:spPr bwMode="auto">
          <a:xfrm>
            <a:off x="7960189" y="1853754"/>
            <a:ext cx="4231811" cy="262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DB sets new loan pricing structure for higher-income countries | Devex">
            <a:extLst>
              <a:ext uri="{FF2B5EF4-FFF2-40B4-BE49-F238E27FC236}">
                <a16:creationId xmlns:a16="http://schemas.microsoft.com/office/drawing/2014/main" id="{595B3FF0-22A1-42FF-8963-2641A5B79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0189" y="4500632"/>
            <a:ext cx="4209586" cy="2357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2B2CD21-5EEB-4B4B-9C2D-7F6F0C2B6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/>
          <a:lstStyle/>
          <a:p>
            <a:r>
              <a:rPr lang="en-US" dirty="0"/>
              <a:t>Asian development bank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663468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97235A-B278-4153-9081-BA5564D22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ECCBF72-57FA-4536-BE45-110DD55D6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Debate on foreign aid</a:t>
            </a:r>
            <a:endParaRPr lang="en-ID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1F7A8D-C4F7-4ADC-809A-8959B1F0D779}"/>
              </a:ext>
            </a:extLst>
          </p:cNvPr>
          <p:cNvSpPr txBox="1"/>
          <p:nvPr/>
        </p:nvSpPr>
        <p:spPr>
          <a:xfrm>
            <a:off x="1450975" y="1948070"/>
            <a:ext cx="488621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Foreign aid enriches elites in recipient countries and therefore does more harm than good; it reinforces corrupt practices and distorts incentives; example: widespread poverty in Africa and South Asia despite 4 decades of foreign aid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Foreign aid accelerates growth, reduces poverty helps achieve development objectives in countries unable to generate resources needed to finance investment; example: Marshall Plan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pPr>
              <a:spcAft>
                <a:spcPts val="1200"/>
              </a:spcAft>
            </a:pPr>
            <a:endParaRPr lang="en-US" sz="2200" dirty="0"/>
          </a:p>
        </p:txBody>
      </p:sp>
      <p:pic>
        <p:nvPicPr>
          <p:cNvPr id="1026" name="Picture 2" descr="Book review: The Marshall Plan: Dawn of the Cold War by Benn Steil |  Culture | The Sunday Times">
            <a:extLst>
              <a:ext uri="{FF2B5EF4-FFF2-40B4-BE49-F238E27FC236}">
                <a16:creationId xmlns:a16="http://schemas.microsoft.com/office/drawing/2014/main" id="{2438604A-3236-4878-AA90-451758B950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2"/>
          <a:stretch/>
        </p:blipFill>
        <p:spPr bwMode="auto">
          <a:xfrm>
            <a:off x="6762399" y="3563336"/>
            <a:ext cx="5429601" cy="329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dia's Hunger Index: What Can Be Done? | Outlook Poshan">
            <a:extLst>
              <a:ext uri="{FF2B5EF4-FFF2-40B4-BE49-F238E27FC236}">
                <a16:creationId xmlns:a16="http://schemas.microsoft.com/office/drawing/2014/main" id="{966541EF-D9A0-4544-914A-015DB8509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400" y="0"/>
            <a:ext cx="5429600" cy="356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7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E9E4A-9B1D-40F7-9E3B-D5D6E7046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49F3560-2BE9-4B9A-BB20-F4301FD9C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23B52E-A716-476F-8AB9-504BB3434FBE}"/>
              </a:ext>
            </a:extLst>
          </p:cNvPr>
          <p:cNvSpPr txBox="1"/>
          <p:nvPr/>
        </p:nvSpPr>
        <p:spPr>
          <a:xfrm>
            <a:off x="1451579" y="1853754"/>
            <a:ext cx="549786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1: Although not always successful, on average aid has a positive impact on economic growth and development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promotes growth by financing new investments, especially investments in public goods such as roads, ports, electricity generation and distribution. Schools and health facilities</a:t>
            </a:r>
          </a:p>
          <a:p>
            <a:r>
              <a:rPr lang="en-US" sz="2200" dirty="0"/>
              <a:t>Aid promotes capital accumulation/ formation as driver for economic growth, and transfer of knowledge/innovation</a:t>
            </a:r>
          </a:p>
        </p:txBody>
      </p:sp>
      <p:pic>
        <p:nvPicPr>
          <p:cNvPr id="3074" name="Picture 2" descr="As ADB Shifts Gears, a New Lending Focus on Urban Transport | Devex">
            <a:extLst>
              <a:ext uri="{FF2B5EF4-FFF2-40B4-BE49-F238E27FC236}">
                <a16:creationId xmlns:a16="http://schemas.microsoft.com/office/drawing/2014/main" id="{AF5ECAFF-CE1F-4A11-8333-203948CA6E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8"/>
          <a:stretch/>
        </p:blipFill>
        <p:spPr bwMode="auto">
          <a:xfrm>
            <a:off x="7060757" y="1853754"/>
            <a:ext cx="5131243" cy="430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687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7981312-E500-4DCE-9B24-6C4E34FE5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0A193B4-1229-45C9-B3D7-881BC05A1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FEFB53-DD98-413A-8DDA-8D696FF870AB}"/>
              </a:ext>
            </a:extLst>
          </p:cNvPr>
          <p:cNvSpPr txBox="1"/>
          <p:nvPr/>
        </p:nvSpPr>
        <p:spPr>
          <a:xfrm>
            <a:off x="1451579" y="1853754"/>
            <a:ext cx="582386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2: Aid has little or no effect on growth, and could actually undermine growth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This happens when most of the aid is spent on large bureaucracies, expensive consultants who writes reports no one reads and bank accounts of officials of recipient countries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is not effective if the absorptive capacity of recipient governments is low; in short implementers with lacking skills in managing aid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Aid may crowd out the domestic private sector</a:t>
            </a:r>
          </a:p>
        </p:txBody>
      </p:sp>
      <p:pic>
        <p:nvPicPr>
          <p:cNvPr id="5122" name="Picture 2" descr="The world's ageing dams are not built for ever more extreme weather | New  Scientist">
            <a:extLst>
              <a:ext uri="{FF2B5EF4-FFF2-40B4-BE49-F238E27FC236}">
                <a16:creationId xmlns:a16="http://schemas.microsoft.com/office/drawing/2014/main" id="{174AF20A-D9B5-4F5E-94D9-D6E00FA2B6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6" r="4936"/>
          <a:stretch/>
        </p:blipFill>
        <p:spPr bwMode="auto">
          <a:xfrm>
            <a:off x="7029176" y="1853754"/>
            <a:ext cx="5162824" cy="4278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0398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8580D2A-2131-4700-95D5-4EC8DF9B3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849249B-1B4D-4C87-9226-00411CCAD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Perspectives on Aid and economic growth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D9843F-56DA-4B51-A121-B423E3A94D34}"/>
              </a:ext>
            </a:extLst>
          </p:cNvPr>
          <p:cNvSpPr txBox="1"/>
          <p:nvPr/>
        </p:nvSpPr>
        <p:spPr>
          <a:xfrm>
            <a:off x="1451579" y="1853754"/>
            <a:ext cx="582386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View 3: Aid has a conditional relationship with growth, stimulating growth only under certain circumstances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the characteristics of the recipient country (quality of institutions and policies)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the type of aid: short term (humanitarian assistance); medium term (infrastructure) or long term (education, health)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Depends on donor practices; multilateral aid is deemed more effective than bilateral aid because of less influence of political factors</a:t>
            </a:r>
          </a:p>
        </p:txBody>
      </p:sp>
      <p:pic>
        <p:nvPicPr>
          <p:cNvPr id="4098" name="Picture 2" descr="Independent evaluation recommends ADB formally withdraw from financing new  coal-fired energy projects - NS Energy">
            <a:extLst>
              <a:ext uri="{FF2B5EF4-FFF2-40B4-BE49-F238E27FC236}">
                <a16:creationId xmlns:a16="http://schemas.microsoft.com/office/drawing/2014/main" id="{E07431B7-D7DB-4C92-9908-2042EE94C2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" r="14627"/>
          <a:stretch/>
        </p:blipFill>
        <p:spPr bwMode="auto">
          <a:xfrm>
            <a:off x="7219783" y="1853753"/>
            <a:ext cx="4972217" cy="4278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421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D9B26-F64F-4D0C-B854-43C33DA70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aid in </a:t>
            </a:r>
            <a:r>
              <a:rPr lang="en-US" dirty="0" err="1"/>
              <a:t>clmv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E5108B-12DD-4BC0-82F6-CC4D99515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A63DC8-FA18-44C0-B6DD-BE7D4782FCC9}"/>
              </a:ext>
            </a:extLst>
          </p:cNvPr>
          <p:cNvSpPr txBox="1"/>
          <p:nvPr/>
        </p:nvSpPr>
        <p:spPr>
          <a:xfrm>
            <a:off x="1365636" y="1853754"/>
            <a:ext cx="4730364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000000"/>
                </a:solidFill>
                <a:effectLst/>
              </a:rPr>
              <a:t>CLMV countries have received  approximately $68.6 billion in foreign aid during the period from 1997 to 2014, with Vietnam as the largest recipient followed by Cambodia,  Myanmar, and Lao PDR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000000"/>
                </a:solidFill>
                <a:effectLst/>
              </a:rPr>
              <a:t>Based on foreign aid share of GDP, Lao PDR has been the most aid-dependent among the four, followed by Cambodia, Vietnam, and Myanmar </a:t>
            </a:r>
          </a:p>
          <a:p>
            <a:pPr algn="l"/>
            <a:endParaRPr lang="en-US" b="0" i="0" dirty="0">
              <a:solidFill>
                <a:srgbClr val="000000"/>
              </a:solidFill>
              <a:effectLst/>
              <a:latin typeface="ff2"/>
            </a:endParaRPr>
          </a:p>
        </p:txBody>
      </p:sp>
      <p:pic>
        <p:nvPicPr>
          <p:cNvPr id="6" name="Picture 4" descr="Hydro-mechanical equipment for Nam Theun 1 Hydropower Plant | ATB group">
            <a:extLst>
              <a:ext uri="{FF2B5EF4-FFF2-40B4-BE49-F238E27FC236}">
                <a16:creationId xmlns:a16="http://schemas.microsoft.com/office/drawing/2014/main" id="{BBAB0EA2-2426-464B-95D2-E3768EAE82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39"/>
          <a:stretch/>
        </p:blipFill>
        <p:spPr bwMode="auto">
          <a:xfrm>
            <a:off x="6363521" y="1879595"/>
            <a:ext cx="5828479" cy="425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970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3A160-3306-4E64-8256-053E29FB0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aid in </a:t>
            </a:r>
            <a:r>
              <a:rPr lang="en-US" dirty="0" err="1"/>
              <a:t>clmv</a:t>
            </a:r>
            <a:br>
              <a:rPr lang="en-US" dirty="0"/>
            </a:b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412757-8710-4B9D-9A0B-9E850C01A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964E8F-24F4-4B8B-BE2B-B0F6446ECC7F}"/>
              </a:ext>
            </a:extLst>
          </p:cNvPr>
          <p:cNvSpPr txBox="1"/>
          <p:nvPr/>
        </p:nvSpPr>
        <p:spPr>
          <a:xfrm>
            <a:off x="1451579" y="1853754"/>
            <a:ext cx="5307030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000000"/>
                </a:solidFill>
                <a:effectLst/>
              </a:rPr>
              <a:t>Overall dependency of CLMV on foreign aid has been declining. All of the four countries demonstrated spectacular economic performance during the study period, and have achieved impressive annual GDP growth.</a:t>
            </a:r>
            <a:endParaRPr lang="en-US" sz="2200" dirty="0">
              <a:solidFill>
                <a:srgbClr val="000000"/>
              </a:solidFill>
            </a:endParaRP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000000"/>
                </a:solidFill>
                <a:effectLst/>
              </a:rPr>
              <a:t>Cambodia achieved annual average growth rate of 7.84%, Lao PDR at 6.92%, Myanmar  at 10.61%, and Vietnam at 6.38% during the period from 1997 to 2014</a:t>
            </a:r>
          </a:p>
        </p:txBody>
      </p:sp>
      <p:pic>
        <p:nvPicPr>
          <p:cNvPr id="3074" name="Picture 2" descr="Two Transportation Projects Honored with 2019 APWA Mid-Atlantic Project of  the Year Awards - Clark Nexsen">
            <a:extLst>
              <a:ext uri="{FF2B5EF4-FFF2-40B4-BE49-F238E27FC236}">
                <a16:creationId xmlns:a16="http://schemas.microsoft.com/office/drawing/2014/main" id="{A7098255-459F-4887-A661-C9F4F81269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6" r="6035"/>
          <a:stretch/>
        </p:blipFill>
        <p:spPr bwMode="auto">
          <a:xfrm>
            <a:off x="6647291" y="1853753"/>
            <a:ext cx="5544710" cy="4258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4255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9171FD-455E-4B1B-8613-8C466CEFD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D812E2E-87E0-472F-92F3-20B5DBBA7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Foreign aid in </a:t>
            </a:r>
            <a:r>
              <a:rPr lang="en-US" dirty="0" err="1"/>
              <a:t>clmv</a:t>
            </a:r>
            <a:br>
              <a:rPr lang="en-US" dirty="0"/>
            </a:b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140C9A-80AB-4425-B3B1-4591F98E9B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1" t="48348" r="55326" b="14550"/>
          <a:stretch/>
        </p:blipFill>
        <p:spPr>
          <a:xfrm>
            <a:off x="4412974" y="1854200"/>
            <a:ext cx="6702949" cy="426839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C54797-63AA-46A9-824C-B1159B031328}"/>
              </a:ext>
            </a:extLst>
          </p:cNvPr>
          <p:cNvSpPr txBox="1"/>
          <p:nvPr/>
        </p:nvSpPr>
        <p:spPr>
          <a:xfrm>
            <a:off x="4414299" y="4585713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en-ID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86BE8F-56D9-4D2F-90C9-88368402AAEC}"/>
              </a:ext>
            </a:extLst>
          </p:cNvPr>
          <p:cNvSpPr txBox="1"/>
          <p:nvPr/>
        </p:nvSpPr>
        <p:spPr>
          <a:xfrm>
            <a:off x="4414299" y="3153153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15</a:t>
            </a:r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4D2BAA-C03A-4E91-A34C-26CF94BDE93F}"/>
              </a:ext>
            </a:extLst>
          </p:cNvPr>
          <p:cNvSpPr txBox="1"/>
          <p:nvPr/>
        </p:nvSpPr>
        <p:spPr>
          <a:xfrm>
            <a:off x="4494254" y="4520012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5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ED3A19-F3FD-44F7-B46B-A41B3CE771EB}"/>
              </a:ext>
            </a:extLst>
          </p:cNvPr>
          <p:cNvSpPr txBox="1"/>
          <p:nvPr/>
        </p:nvSpPr>
        <p:spPr>
          <a:xfrm>
            <a:off x="4412974" y="2436873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20</a:t>
            </a:r>
            <a:endParaRPr lang="en-ID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5A5543-5FF4-4538-8523-36505F74D762}"/>
              </a:ext>
            </a:extLst>
          </p:cNvPr>
          <p:cNvSpPr txBox="1"/>
          <p:nvPr/>
        </p:nvSpPr>
        <p:spPr>
          <a:xfrm>
            <a:off x="4412974" y="3803732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10</a:t>
            </a:r>
            <a:endParaRPr lang="en-ID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BFFDDE-BE78-4167-9DDF-711A7EAF1A6D}"/>
              </a:ext>
            </a:extLst>
          </p:cNvPr>
          <p:cNvSpPr txBox="1"/>
          <p:nvPr/>
        </p:nvSpPr>
        <p:spPr>
          <a:xfrm>
            <a:off x="4475259" y="5186349"/>
            <a:ext cx="5645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0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4F5AA7-DF74-4E50-9594-EB4DD963041A}"/>
              </a:ext>
            </a:extLst>
          </p:cNvPr>
          <p:cNvSpPr txBox="1"/>
          <p:nvPr/>
        </p:nvSpPr>
        <p:spPr>
          <a:xfrm>
            <a:off x="1450975" y="2174240"/>
            <a:ext cx="24403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Foreign aid as percentage of GDP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11240564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CD3BE-4E5E-4278-8AB0-85C55E340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Foreign aid for </a:t>
            </a:r>
            <a:r>
              <a:rPr lang="en-US" dirty="0" err="1"/>
              <a:t>CAMbodia</a:t>
            </a:r>
            <a:r>
              <a:rPr lang="en-US" dirty="0"/>
              <a:t> and Lao PDR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C62123-0A47-41FD-B3C4-5AF970A96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4BED68-E9E8-4945-9A30-4F3C9C8AFF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04" t="34087" r="35827" b="10492"/>
          <a:stretch/>
        </p:blipFill>
        <p:spPr>
          <a:xfrm>
            <a:off x="6293065" y="1853754"/>
            <a:ext cx="5898935" cy="31504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B78AC7-C9FB-44A6-9BD4-E9C0D1A609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73" t="20290" r="35566" b="23710"/>
          <a:stretch/>
        </p:blipFill>
        <p:spPr>
          <a:xfrm>
            <a:off x="218993" y="1853754"/>
            <a:ext cx="5877007" cy="31504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F59A1D-9330-4347-829C-34CD5CC741C0}"/>
              </a:ext>
            </a:extLst>
          </p:cNvPr>
          <p:cNvSpPr txBox="1"/>
          <p:nvPr/>
        </p:nvSpPr>
        <p:spPr>
          <a:xfrm>
            <a:off x="885569" y="5186118"/>
            <a:ext cx="480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Foreign aid receipts for Cambodia, 1960-2018</a:t>
            </a:r>
            <a:endParaRPr lang="en-ID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AEDF3B-B2F0-49F9-9DF4-A72C574C374F}"/>
              </a:ext>
            </a:extLst>
          </p:cNvPr>
          <p:cNvSpPr txBox="1"/>
          <p:nvPr/>
        </p:nvSpPr>
        <p:spPr>
          <a:xfrm>
            <a:off x="6988189" y="5192202"/>
            <a:ext cx="480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Foreign aid receipts for Lao PDR, 1960-2018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999971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FD851CB-9BAA-412E-B4C6-58F984F08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5811E-1FCB-470A-B260-272F93597B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Foreign aid for </a:t>
            </a:r>
            <a:r>
              <a:rPr lang="en-US" dirty="0" err="1"/>
              <a:t>myanmar</a:t>
            </a:r>
            <a:r>
              <a:rPr lang="en-US" dirty="0"/>
              <a:t> and </a:t>
            </a:r>
            <a:r>
              <a:rPr lang="en-US" dirty="0" err="1"/>
              <a:t>vietnam</a:t>
            </a:r>
            <a:endParaRPr lang="en-ID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ECBCB8-F0CD-48C0-99AE-34FB918127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17" t="27942" r="36152" b="10492"/>
          <a:stretch/>
        </p:blipFill>
        <p:spPr>
          <a:xfrm>
            <a:off x="6353092" y="1854200"/>
            <a:ext cx="5838908" cy="34487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4A47D60-A161-4935-9D44-01AFB627E1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5" t="28290" r="34783" b="9218"/>
          <a:stretch/>
        </p:blipFill>
        <p:spPr>
          <a:xfrm>
            <a:off x="257092" y="1848468"/>
            <a:ext cx="5838908" cy="34546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83C45EA-8F76-421D-94C2-1EF06A187A4B}"/>
              </a:ext>
            </a:extLst>
          </p:cNvPr>
          <p:cNvSpPr txBox="1"/>
          <p:nvPr/>
        </p:nvSpPr>
        <p:spPr>
          <a:xfrm>
            <a:off x="877618" y="5302988"/>
            <a:ext cx="480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Foreign aid receipts for Myanmar, 1960-2018</a:t>
            </a:r>
            <a:endParaRPr lang="en-ID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0DABCB-A644-4C22-BE83-89DBA38CC090}"/>
              </a:ext>
            </a:extLst>
          </p:cNvPr>
          <p:cNvSpPr txBox="1"/>
          <p:nvPr/>
        </p:nvSpPr>
        <p:spPr>
          <a:xfrm>
            <a:off x="6980238" y="5309072"/>
            <a:ext cx="480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Foreign aid receipts for Vietnam, 1960-2018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161129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A8427-F7D8-4AFB-9D44-4E552F07B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0E058B7-6218-4CFB-8943-78C14B736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B928F9-BC04-4D86-808E-DA73B0C244D9}"/>
              </a:ext>
            </a:extLst>
          </p:cNvPr>
          <p:cNvSpPr txBox="1"/>
          <p:nvPr/>
        </p:nvSpPr>
        <p:spPr>
          <a:xfrm>
            <a:off x="1451580" y="1932167"/>
            <a:ext cx="5481957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Aid is provided by bilateral and multilateral donors; global aid peaked in 1991 then declined in real and nominal terms until 1997, and rebounded thereafter. In 2015, global aid reached about $150 billion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There are three broad views on aid and economic growth: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First is that aid supports growth and development </a:t>
            </a:r>
            <a:r>
              <a:rPr lang="en-US" sz="2200" dirty="0"/>
              <a:t>by adding to investments and capital stock and in transferring technology from high income to lower income countries</a:t>
            </a:r>
          </a:p>
        </p:txBody>
      </p:sp>
      <p:pic>
        <p:nvPicPr>
          <p:cNvPr id="1026" name="Picture 2" descr="20 Transportation Projects to Receive $906 Million in INFRA Grants | For  Construction Pros">
            <a:extLst>
              <a:ext uri="{FF2B5EF4-FFF2-40B4-BE49-F238E27FC236}">
                <a16:creationId xmlns:a16="http://schemas.microsoft.com/office/drawing/2014/main" id="{30C8BD9F-30F6-46A1-946D-F027B32D90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38" r="10945"/>
          <a:stretch/>
        </p:blipFill>
        <p:spPr bwMode="auto">
          <a:xfrm>
            <a:off x="7017518" y="1853754"/>
            <a:ext cx="5163919" cy="427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333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2AC9F8B-073E-4759-9C16-83C2E74BB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717763-0B83-45D3-B020-72C627B96643}"/>
              </a:ext>
            </a:extLst>
          </p:cNvPr>
          <p:cNvSpPr txBox="1"/>
          <p:nvPr/>
        </p:nvSpPr>
        <p:spPr>
          <a:xfrm>
            <a:off x="1381539" y="1853754"/>
            <a:ext cx="4478572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Second is that aid has no impact on economic growth</a:t>
            </a:r>
            <a:r>
              <a:rPr lang="en-US" sz="2200" dirty="0"/>
              <a:t> and stifles private sector participation, induces inflation and creating aid dependency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Third is that aid works under some conditions and not under others</a:t>
            </a:r>
            <a:r>
              <a:rPr lang="en-US" sz="2200" dirty="0"/>
              <a:t>, depending on institutional and policy environment of the recipient country</a:t>
            </a: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DEBBEFA-D5F7-4454-A06E-73B60862BF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pic>
        <p:nvPicPr>
          <p:cNvPr id="2050" name="Picture 2" descr="Cultivating Rice—and Sustainable Farming Practices—in Vietnam">
            <a:extLst>
              <a:ext uri="{FF2B5EF4-FFF2-40B4-BE49-F238E27FC236}">
                <a16:creationId xmlns:a16="http://schemas.microsoft.com/office/drawing/2014/main" id="{88F69509-3EF0-486E-9D3C-78AB5968C3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35"/>
          <a:stretch/>
        </p:blipFill>
        <p:spPr bwMode="auto">
          <a:xfrm>
            <a:off x="6497658" y="1853754"/>
            <a:ext cx="5694341" cy="426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0130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2788</TotalTime>
  <Words>1197</Words>
  <Application>Microsoft Office PowerPoint</Application>
  <PresentationFormat>Widescreen</PresentationFormat>
  <Paragraphs>100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ff2</vt:lpstr>
      <vt:lpstr>Gill Sans MT</vt:lpstr>
      <vt:lpstr>Gallery</vt:lpstr>
      <vt:lpstr>Foreign aid</vt:lpstr>
      <vt:lpstr>What is foreign aid?</vt:lpstr>
      <vt:lpstr>What is foreign aid?</vt:lpstr>
      <vt:lpstr>Objectives of foreign aid</vt:lpstr>
      <vt:lpstr>Trends in foreign aid, 1960 – 2013</vt:lpstr>
      <vt:lpstr>Bilateral aid</vt:lpstr>
      <vt:lpstr>Multilateral aid</vt:lpstr>
      <vt:lpstr>The world bank</vt:lpstr>
      <vt:lpstr>Asian development bank</vt:lpstr>
      <vt:lpstr>Debate on foreign aid</vt:lpstr>
      <vt:lpstr>Perspectives on Aid and economic growth</vt:lpstr>
      <vt:lpstr>Perspectives on Aid and economic growth</vt:lpstr>
      <vt:lpstr>Perspectives on Aid and economic growth</vt:lpstr>
      <vt:lpstr>Foreign aid in clmv</vt:lpstr>
      <vt:lpstr>Foreign aid in clmv </vt:lpstr>
      <vt:lpstr>Foreign aid in clmv </vt:lpstr>
      <vt:lpstr>Foreign aid for CAMbodia and Lao PDR</vt:lpstr>
      <vt:lpstr>Foreign aid for myanmar and vietnam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165</cp:revision>
  <dcterms:created xsi:type="dcterms:W3CDTF">2021-02-18T04:58:22Z</dcterms:created>
  <dcterms:modified xsi:type="dcterms:W3CDTF">2021-04-03T11:16:29Z</dcterms:modified>
</cp:coreProperties>
</file>