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Roboto Mono" charset="0"/>
      <p:regular r:id="rId16"/>
      <p:bold r:id="rId17"/>
      <p:italic r:id="rId18"/>
      <p:boldItalic r:id="rId19"/>
    </p:embeddedFont>
    <p:embeddedFont>
      <p:font typeface="Georgia" pitchFamily="18" charset="0"/>
      <p:regular r:id="rId20"/>
      <p:bold r:id="rId21"/>
      <p:italic r:id="rId22"/>
      <p:boldItalic r:id="rId23"/>
    </p:embeddedFont>
    <p:embeddedFont>
      <p:font typeface="Roboto" charset="0"/>
      <p:regular r:id="rId24"/>
      <p:bold r:id="rId25"/>
      <p:italic r:id="rId26"/>
      <p:boldItalic r:id="rId27"/>
    </p:embeddedFont>
    <p:embeddedFont>
      <p:font typeface="Roboto Mono Light" charset="0"/>
      <p:regular r:id="rId28"/>
      <p:bold r:id="rId29"/>
      <p:italic r:id="rId30"/>
      <p:boldItalic r:id="rId31"/>
    </p:embeddedFont>
    <p:embeddedFont>
      <p:font typeface="Roboto Light"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26" d="100"/>
          <a:sy n="126" d="100"/>
        </p:scale>
        <p:origin x="-354" y="21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9" Type="http://schemas.openxmlformats.org/officeDocument/2006/relationships/tableStyles" Target="tableStyles.xml"/><Relationship Id="rId21" Type="http://schemas.openxmlformats.org/officeDocument/2006/relationships/font" Target="fonts/font6.fntdata"/><Relationship Id="rId34" Type="http://schemas.openxmlformats.org/officeDocument/2006/relationships/font" Target="fonts/font1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font" Target="fonts/font18.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font" Target="fonts/font20.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0285558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626d695959_3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626d695959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626d695959_3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626d695959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800">
                <a:solidFill>
                  <a:schemeClr val="dk2"/>
                </a:solidFill>
              </a:rPr>
              <a:t>-</a:t>
            </a:r>
            <a:r>
              <a:rPr lang="en-GB" sz="800">
                <a:solidFill>
                  <a:srgbClr val="121212"/>
                </a:solidFill>
                <a:highlight>
                  <a:schemeClr val="lt1"/>
                </a:highlight>
                <a:latin typeface="Georgia"/>
                <a:ea typeface="Georgia"/>
                <a:cs typeface="Georgia"/>
                <a:sym typeface="Georgia"/>
              </a:rPr>
              <a:t>According to the Department of Pollution Control, Thailand produces 4.4 billion plastic drinking water bottles per year ( of which 60% were sealed with a plastic cap. )</a:t>
            </a:r>
            <a:endParaRPr sz="800">
              <a:solidFill>
                <a:srgbClr val="121212"/>
              </a:solidFill>
              <a:highlight>
                <a:schemeClr val="lt1"/>
              </a:highlight>
              <a:latin typeface="Georgia"/>
              <a:ea typeface="Georgia"/>
              <a:cs typeface="Georgia"/>
              <a:sym typeface="Georgia"/>
            </a:endParaRPr>
          </a:p>
          <a:p>
            <a:pPr marL="0" lvl="0" indent="0" algn="l" rtl="0">
              <a:lnSpc>
                <a:spcPct val="115000"/>
              </a:lnSpc>
              <a:spcBef>
                <a:spcPts val="1600"/>
              </a:spcBef>
              <a:spcAft>
                <a:spcPts val="0"/>
              </a:spcAft>
              <a:buClr>
                <a:schemeClr val="dk1"/>
              </a:buClr>
              <a:buSzPts val="1100"/>
              <a:buFont typeface="Arial"/>
              <a:buNone/>
            </a:pPr>
            <a:r>
              <a:rPr lang="en-GB" sz="800">
                <a:solidFill>
                  <a:srgbClr val="121212"/>
                </a:solidFill>
                <a:highlight>
                  <a:schemeClr val="lt1"/>
                </a:highlight>
                <a:latin typeface="Georgia"/>
                <a:ea typeface="Georgia"/>
                <a:cs typeface="Georgia"/>
                <a:sym typeface="Georgia"/>
              </a:rPr>
              <a:t>-The quality of recycled plastics in Thailand is relatively low, mainly because most people fail to separate their trash and recycled plastics become tainted by surrounding trash. Most of the waste separation and plastic collection is done by an informal network, lacking strong central planning.</a:t>
            </a:r>
            <a:endParaRPr sz="800">
              <a:solidFill>
                <a:srgbClr val="121212"/>
              </a:solidFill>
              <a:highlight>
                <a:schemeClr val="lt1"/>
              </a:highlight>
              <a:latin typeface="Georgia"/>
              <a:ea typeface="Georgia"/>
              <a:cs typeface="Georgia"/>
              <a:sym typeface="Georgia"/>
            </a:endParaRPr>
          </a:p>
          <a:p>
            <a:pPr marL="0" lvl="0" indent="0" algn="l" rtl="0">
              <a:lnSpc>
                <a:spcPct val="115000"/>
              </a:lnSpc>
              <a:spcBef>
                <a:spcPts val="1600"/>
              </a:spcBef>
              <a:spcAft>
                <a:spcPts val="0"/>
              </a:spcAft>
              <a:buClr>
                <a:schemeClr val="dk1"/>
              </a:buClr>
              <a:buSzPts val="1100"/>
              <a:buFont typeface="Arial"/>
              <a:buNone/>
            </a:pPr>
            <a:r>
              <a:rPr lang="en-GB" sz="800">
                <a:solidFill>
                  <a:srgbClr val="121212"/>
                </a:solidFill>
                <a:highlight>
                  <a:schemeClr val="lt1"/>
                </a:highlight>
                <a:latin typeface="Georgia"/>
                <a:ea typeface="Georgia"/>
                <a:cs typeface="Georgia"/>
                <a:sym typeface="Georgia"/>
              </a:rPr>
              <a:t>- Ever since population has increased, the water quality in Thailand has declined. As a result, almost 67% of the people are drinking contaminated water, causing diseases like diarrhea and typhoid into their system. Where เdoes this come from ? The pollutants that flow into thel rivers and canals.</a:t>
            </a:r>
            <a:endParaRPr sz="800">
              <a:solidFill>
                <a:srgbClr val="121212"/>
              </a:solidFill>
              <a:highlight>
                <a:schemeClr val="lt1"/>
              </a:highlight>
              <a:latin typeface="Georgia"/>
              <a:ea typeface="Georgia"/>
              <a:cs typeface="Georgia"/>
              <a:sym typeface="Georgia"/>
            </a:endParaRPr>
          </a:p>
          <a:p>
            <a:pPr marL="0" lvl="0" indent="0" algn="l" rtl="0">
              <a:lnSpc>
                <a:spcPct val="115000"/>
              </a:lnSpc>
              <a:spcBef>
                <a:spcPts val="1600"/>
              </a:spcBef>
              <a:spcAft>
                <a:spcPts val="0"/>
              </a:spcAft>
              <a:buClr>
                <a:schemeClr val="dk1"/>
              </a:buClr>
              <a:buSzPts val="1100"/>
              <a:buFont typeface="Arial"/>
              <a:buNone/>
            </a:pPr>
            <a:r>
              <a:rPr lang="en-GB" sz="800">
                <a:solidFill>
                  <a:srgbClr val="121212"/>
                </a:solidFill>
                <a:highlight>
                  <a:schemeClr val="lt1"/>
                </a:highlight>
                <a:latin typeface="Georgia"/>
                <a:ea typeface="Georgia"/>
                <a:cs typeface="Georgia"/>
                <a:sym typeface="Georgia"/>
              </a:rPr>
              <a:t>- Currently, about 2 million tonnes of plastic waste are produced in Thailand each year but only 500,000 tonnes are recycled. </a:t>
            </a:r>
            <a:endParaRPr sz="800">
              <a:solidFill>
                <a:srgbClr val="121212"/>
              </a:solidFill>
              <a:highlight>
                <a:schemeClr val="lt1"/>
              </a:highlight>
              <a:latin typeface="Georgia"/>
              <a:ea typeface="Georgia"/>
              <a:cs typeface="Georgia"/>
              <a:sym typeface="Georgia"/>
            </a:endParaRPr>
          </a:p>
          <a:p>
            <a:pPr marL="0" lvl="0" indent="0" algn="l" rtl="0">
              <a:lnSpc>
                <a:spcPct val="115000"/>
              </a:lnSpc>
              <a:spcBef>
                <a:spcPts val="1600"/>
              </a:spcBef>
              <a:spcAft>
                <a:spcPts val="1600"/>
              </a:spcAft>
              <a:buClr>
                <a:schemeClr val="dk1"/>
              </a:buClr>
              <a:buSzPts val="1100"/>
              <a:buFont typeface="Arial"/>
              <a:buNone/>
            </a:pPr>
            <a:r>
              <a:rPr lang="en-GB" sz="800">
                <a:solidFill>
                  <a:srgbClr val="121212"/>
                </a:solidFill>
                <a:highlight>
                  <a:schemeClr val="lt1"/>
                </a:highlight>
                <a:latin typeface="Georgia"/>
                <a:ea typeface="Georgia"/>
                <a:cs typeface="Georgia"/>
                <a:sym typeface="Georgia"/>
              </a:rPr>
              <a:t>In  2017, 185 000 tons of plastic bottles have been sold in Thailand.</a:t>
            </a:r>
            <a:endParaRPr sz="8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626d695959_3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626d695959_3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626d695959_10_34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626d695959_10_3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626d695959_3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626d695959_3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626d695959_10_3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626d695959_10_3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626d695959_3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626d695959_3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a305588298ba273_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3a305588298ba273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3a305588298ba273_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3a305588298ba273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3a305588298ba273_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3a305588298ba273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9910730679b3cf9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19910730679b3cf9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626d695959_10_3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626d695959_10_3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8246400" y="4245875"/>
            <a:ext cx="897600" cy="897600"/>
          </a:xfrm>
          <a:prstGeom prst="round1Rect">
            <a:avLst>
              <a:gd name="adj" fmla="val 16667"/>
            </a:avLst>
          </a:prstGeom>
          <a:solidFill>
            <a:schemeClr val="lt1">
              <a:alpha val="6808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90525" y="1819275"/>
            <a:ext cx="8222100" cy="933600"/>
          </a:xfrm>
          <a:prstGeom prst="rect">
            <a:avLst/>
          </a:prstGeom>
        </p:spPr>
        <p:txBody>
          <a:bodyPr spcFirstLastPara="1" wrap="square" lIns="91425" tIns="91425" rIns="91425" bIns="91425" anchor="b"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3" name="Google Shape;13;p2"/>
          <p:cNvSpPr txBox="1">
            <a:spLocks noGrp="1"/>
          </p:cNvSpPr>
          <p:nvPr>
            <p:ph type="subTitle" idx="1"/>
          </p:nvPr>
        </p:nvSpPr>
        <p:spPr>
          <a:xfrm>
            <a:off x="390525" y="2789130"/>
            <a:ext cx="8222100" cy="432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4" name="Google Shape;14;p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460950" y="2065350"/>
            <a:ext cx="8222100" cy="10128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17" name="Google Shape;17;p3"/>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2" name="Google Shape;22;p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3" name="Google Shape;23;p4"/>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5"/>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8" name="Google Shape;28;p5"/>
          <p:cNvSpPr txBox="1">
            <a:spLocks noGrp="1"/>
          </p:cNvSpPr>
          <p:nvPr>
            <p:ph type="body" idx="1"/>
          </p:nvPr>
        </p:nvSpPr>
        <p:spPr>
          <a:xfrm>
            <a:off x="47190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9" name="Google Shape;29;p5"/>
          <p:cNvSpPr txBox="1">
            <a:spLocks noGrp="1"/>
          </p:cNvSpPr>
          <p:nvPr>
            <p:ph type="body" idx="2"/>
          </p:nvPr>
        </p:nvSpPr>
        <p:spPr>
          <a:xfrm>
            <a:off x="469425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0" name="Google Shape;30;p5"/>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
        <p:nvSpPr>
          <p:cNvPr id="32" name="Google Shape;32;p6"/>
          <p:cNvSpPr/>
          <p:nvPr/>
        </p:nvSpPr>
        <p:spPr>
          <a:xfrm rot="10800000" flipH="1">
            <a:off x="0" y="656400"/>
            <a:ext cx="9144000" cy="448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98250" y="16350"/>
            <a:ext cx="8826600" cy="602700"/>
          </a:xfrm>
          <a:prstGeom prst="rect">
            <a:avLst/>
          </a:prstGeom>
        </p:spPr>
        <p:txBody>
          <a:bodyPr spcFirstLastPara="1" wrap="square" lIns="91425" tIns="91425" rIns="91425" bIns="91425" anchor="ctr" anchorCtr="0">
            <a:no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5" name="Google Shape;35;p6"/>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txBox="1"/>
          <p:nvPr/>
        </p:nvSpPr>
        <p:spPr>
          <a:xfrm rot="10800000" flipH="1">
            <a:off x="3276600" y="25"/>
            <a:ext cx="58674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7"/>
          <p:cNvSpPr txBox="1">
            <a:spLocks noGrp="1"/>
          </p:cNvSpPr>
          <p:nvPr>
            <p:ph type="title"/>
          </p:nvPr>
        </p:nvSpPr>
        <p:spPr>
          <a:xfrm>
            <a:off x="226078" y="357800"/>
            <a:ext cx="2808000" cy="9534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226075" y="1465800"/>
            <a:ext cx="2808000" cy="3163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lt1"/>
              </a:buClr>
              <a:buSzPts val="1200"/>
              <a:buChar char="●"/>
              <a:defRPr sz="1200">
                <a:solidFill>
                  <a:schemeClr val="lt1"/>
                </a:solidFill>
              </a:defRPr>
            </a:lvl1pPr>
            <a:lvl2pPr marL="914400" lvl="1" indent="-304800">
              <a:spcBef>
                <a:spcPts val="1600"/>
              </a:spcBef>
              <a:spcAft>
                <a:spcPts val="0"/>
              </a:spcAft>
              <a:buClr>
                <a:schemeClr val="lt1"/>
              </a:buClr>
              <a:buSzPts val="1200"/>
              <a:buChar char="○"/>
              <a:defRPr sz="1200">
                <a:solidFill>
                  <a:schemeClr val="lt1"/>
                </a:solidFill>
              </a:defRPr>
            </a:lvl2pPr>
            <a:lvl3pPr marL="1371600" lvl="2" indent="-304800">
              <a:spcBef>
                <a:spcPts val="1600"/>
              </a:spcBef>
              <a:spcAft>
                <a:spcPts val="0"/>
              </a:spcAft>
              <a:buClr>
                <a:schemeClr val="lt1"/>
              </a:buClr>
              <a:buSzPts val="1200"/>
              <a:buChar char="■"/>
              <a:defRPr sz="1200">
                <a:solidFill>
                  <a:schemeClr val="lt1"/>
                </a:solidFill>
              </a:defRPr>
            </a:lvl3pPr>
            <a:lvl4pPr marL="1828800" lvl="3" indent="-304800">
              <a:spcBef>
                <a:spcPts val="1600"/>
              </a:spcBef>
              <a:spcAft>
                <a:spcPts val="0"/>
              </a:spcAft>
              <a:buClr>
                <a:schemeClr val="lt1"/>
              </a:buClr>
              <a:buSzPts val="1200"/>
              <a:buChar char="●"/>
              <a:defRPr sz="1200">
                <a:solidFill>
                  <a:schemeClr val="lt1"/>
                </a:solidFill>
              </a:defRPr>
            </a:lvl4pPr>
            <a:lvl5pPr marL="2286000" lvl="4" indent="-304800">
              <a:spcBef>
                <a:spcPts val="1600"/>
              </a:spcBef>
              <a:spcAft>
                <a:spcPts val="0"/>
              </a:spcAft>
              <a:buClr>
                <a:schemeClr val="lt1"/>
              </a:buClr>
              <a:buSzPts val="1200"/>
              <a:buChar char="○"/>
              <a:defRPr sz="1200">
                <a:solidFill>
                  <a:schemeClr val="lt1"/>
                </a:solidFill>
              </a:defRPr>
            </a:lvl5pPr>
            <a:lvl6pPr marL="2743200" lvl="5" indent="-304800">
              <a:spcBef>
                <a:spcPts val="1600"/>
              </a:spcBef>
              <a:spcAft>
                <a:spcPts val="0"/>
              </a:spcAft>
              <a:buClr>
                <a:schemeClr val="lt1"/>
              </a:buClr>
              <a:buSzPts val="1200"/>
              <a:buChar char="■"/>
              <a:defRPr sz="1200">
                <a:solidFill>
                  <a:schemeClr val="lt1"/>
                </a:solidFill>
              </a:defRPr>
            </a:lvl6pPr>
            <a:lvl7pPr marL="3200400" lvl="6" indent="-304800">
              <a:spcBef>
                <a:spcPts val="1600"/>
              </a:spcBef>
              <a:spcAft>
                <a:spcPts val="0"/>
              </a:spcAft>
              <a:buClr>
                <a:schemeClr val="lt1"/>
              </a:buClr>
              <a:buSzPts val="1200"/>
              <a:buChar char="●"/>
              <a:defRPr sz="1200">
                <a:solidFill>
                  <a:schemeClr val="lt1"/>
                </a:solidFill>
              </a:defRPr>
            </a:lvl7pPr>
            <a:lvl8pPr marL="3657600" lvl="7" indent="-304800">
              <a:spcBef>
                <a:spcPts val="1600"/>
              </a:spcBef>
              <a:spcAft>
                <a:spcPts val="0"/>
              </a:spcAft>
              <a:buClr>
                <a:schemeClr val="lt1"/>
              </a:buClr>
              <a:buSzPts val="1200"/>
              <a:buChar char="○"/>
              <a:defRPr sz="1200">
                <a:solidFill>
                  <a:schemeClr val="lt1"/>
                </a:solidFill>
              </a:defRPr>
            </a:lvl8pPr>
            <a:lvl9pPr marL="4114800" lvl="8" indent="-304800">
              <a:spcBef>
                <a:spcPts val="1600"/>
              </a:spcBef>
              <a:spcAft>
                <a:spcPts val="1600"/>
              </a:spcAft>
              <a:buClr>
                <a:schemeClr val="lt1"/>
              </a:buClr>
              <a:buSzPts val="1200"/>
              <a:buChar char="■"/>
              <a:defRPr sz="1200">
                <a:solidFill>
                  <a:schemeClr val="lt1"/>
                </a:solidFill>
              </a:defRPr>
            </a:lvl9pPr>
          </a:lstStyle>
          <a:p>
            <a:endParaRPr/>
          </a:p>
        </p:txBody>
      </p:sp>
      <p:sp>
        <p:nvSpPr>
          <p:cNvPr id="41" name="Google Shape;41;p7"/>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488250"/>
            <a:ext cx="62271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44" name="Google Shape;44;p8"/>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a:endParaRPr/>
          </a:p>
        </p:txBody>
      </p:sp>
      <p:sp>
        <p:nvSpPr>
          <p:cNvPr id="49" name="Google Shape;49;p9"/>
          <p:cNvSpPr txBox="1">
            <a:spLocks noGrp="1"/>
          </p:cNvSpPr>
          <p:nvPr>
            <p:ph type="subTitle" idx="1"/>
          </p:nvPr>
        </p:nvSpPr>
        <p:spPr>
          <a:xfrm>
            <a:off x="265500" y="2779467"/>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p:nvPr/>
        </p:nvSpPr>
        <p:spPr>
          <a:xfrm rot="10800000" flipH="1">
            <a:off x="0" y="0"/>
            <a:ext cx="9144000" cy="4695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10"/>
          <p:cNvSpPr/>
          <p:nvPr/>
        </p:nvSpPr>
        <p:spPr>
          <a:xfrm rot="10800000" flipH="1">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0"/>
          <p:cNvSpPr txBox="1">
            <a:spLocks noGrp="1"/>
          </p:cNvSpPr>
          <p:nvPr>
            <p:ph type="body" idx="1"/>
          </p:nvPr>
        </p:nvSpPr>
        <p:spPr>
          <a:xfrm>
            <a:off x="57150" y="4696825"/>
            <a:ext cx="8382000" cy="4467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Clr>
                <a:schemeClr val="lt1"/>
              </a:buClr>
              <a:buSzPts val="1200"/>
              <a:buNone/>
              <a:defRPr sz="1200">
                <a:solidFill>
                  <a:schemeClr val="lt1"/>
                </a:solidFill>
              </a:defRPr>
            </a:lvl1pPr>
          </a:lstStyle>
          <a:p>
            <a:endParaRPr/>
          </a:p>
        </p:txBody>
      </p:sp>
      <p:sp>
        <p:nvSpPr>
          <p:cNvPr id="56" name="Google Shape;56;p10"/>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4"/>
        </a:solidFill>
        <a:effectLst/>
      </p:bgPr>
    </p:bg>
    <p:spTree>
      <p:nvGrpSpPr>
        <p:cNvPr id="1" name="Shape 57"/>
        <p:cNvGrpSpPr/>
        <p:nvPr/>
      </p:nvGrpSpPr>
      <p:grpSpPr>
        <a:xfrm>
          <a:off x="0" y="0"/>
          <a:ext cx="0" cy="0"/>
          <a:chOff x="0" y="0"/>
          <a:chExt cx="0" cy="0"/>
        </a:xfrm>
      </p:grpSpPr>
      <p:sp>
        <p:nvSpPr>
          <p:cNvPr id="58" name="Google Shape;58;p11"/>
          <p:cNvSpPr txBox="1">
            <a:spLocks noGrp="1"/>
          </p:cNvSpPr>
          <p:nvPr>
            <p:ph type="title" hasCustomPrompt="1"/>
          </p:nvPr>
        </p:nvSpPr>
        <p:spPr>
          <a:xfrm>
            <a:off x="475500" y="1258525"/>
            <a:ext cx="8222100" cy="19635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a:spLocks noGrp="1"/>
          </p:cNvSpPr>
          <p:nvPr>
            <p:ph type="body" idx="1"/>
          </p:nvPr>
        </p:nvSpPr>
        <p:spPr>
          <a:xfrm>
            <a:off x="475500" y="3304625"/>
            <a:ext cx="82221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60" name="Google Shape;60;p11"/>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4"/>
        </a:solidFill>
        <a:effectLst/>
      </p:bgPr>
    </p:bg>
    <p:spTree>
      <p:nvGrpSpPr>
        <p:cNvPr id="1" name="Shape 61"/>
        <p:cNvGrpSpPr/>
        <p:nvPr/>
      </p:nvGrpSpPr>
      <p:grpSpPr>
        <a:xfrm>
          <a:off x="0" y="0"/>
          <a:ext cx="0" cy="0"/>
          <a:chOff x="0" y="0"/>
          <a:chExt cx="0" cy="0"/>
        </a:xfrm>
      </p:grpSpPr>
      <p:sp>
        <p:nvSpPr>
          <p:cNvPr id="62" name="Google Shape;62;p1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terial">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71900" y="738725"/>
            <a:ext cx="8222100" cy="7677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471900" y="1919075"/>
            <a:ext cx="8222100" cy="2710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marL="914400" lvl="1"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marL="1371600" lvl="2"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marL="1828800" lvl="3"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marL="2286000" lvl="4"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marL="2743200" lvl="5"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marL="3200400" lvl="6"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marL="3657600" lvl="7"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marL="4114800" lvl="8" indent="-3175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523541" y="4695623"/>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borgenproject.org/water-quality-in-thailand/"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hyperlink" Target="https://www.bangkokpost.com/thailand/special-reports/1482237/plastic-waste-fight-steps-up" TargetMode="External"/><Relationship Id="rId4" Type="http://schemas.openxmlformats.org/officeDocument/2006/relationships/hyperlink" Target="https://thethaiger.com/hot-news/plastics/thailand-to-ban-import-of-plastic-waste"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3"/>
          <p:cNvSpPr/>
          <p:nvPr/>
        </p:nvSpPr>
        <p:spPr>
          <a:xfrm>
            <a:off x="3406975" y="3098800"/>
            <a:ext cx="2296200" cy="743100"/>
          </a:xfrm>
          <a:prstGeom prst="round2DiagRect">
            <a:avLst>
              <a:gd name="adj1" fmla="val 16667"/>
              <a:gd name="adj2" fmla="val 50000"/>
            </a:avLst>
          </a:prstGeom>
          <a:solidFill>
            <a:srgbClr val="C9DA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8" name="Google Shape;68;p13"/>
          <p:cNvPicPr preferRelativeResize="0"/>
          <p:nvPr/>
        </p:nvPicPr>
        <p:blipFill>
          <a:blip r:embed="rId3">
            <a:alphaModFix/>
          </a:blip>
          <a:stretch>
            <a:fillRect/>
          </a:stretch>
        </p:blipFill>
        <p:spPr>
          <a:xfrm>
            <a:off x="3619500" y="1093600"/>
            <a:ext cx="1905000" cy="1905000"/>
          </a:xfrm>
          <a:prstGeom prst="rect">
            <a:avLst/>
          </a:prstGeom>
          <a:noFill/>
          <a:ln>
            <a:noFill/>
          </a:ln>
        </p:spPr>
      </p:pic>
      <p:pic>
        <p:nvPicPr>
          <p:cNvPr id="69" name="Google Shape;69;p13"/>
          <p:cNvPicPr preferRelativeResize="0"/>
          <p:nvPr/>
        </p:nvPicPr>
        <p:blipFill>
          <a:blip r:embed="rId4">
            <a:alphaModFix/>
          </a:blip>
          <a:stretch>
            <a:fillRect/>
          </a:stretch>
        </p:blipFill>
        <p:spPr>
          <a:xfrm>
            <a:off x="7644125" y="111075"/>
            <a:ext cx="1365575" cy="1365575"/>
          </a:xfrm>
          <a:prstGeom prst="rect">
            <a:avLst/>
          </a:prstGeom>
          <a:noFill/>
          <a:ln>
            <a:noFill/>
          </a:ln>
        </p:spPr>
      </p:pic>
      <p:sp>
        <p:nvSpPr>
          <p:cNvPr id="70" name="Google Shape;70;p13"/>
          <p:cNvSpPr txBox="1"/>
          <p:nvPr/>
        </p:nvSpPr>
        <p:spPr>
          <a:xfrm>
            <a:off x="196650" y="3048725"/>
            <a:ext cx="8750700" cy="1015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a:solidFill>
                  <a:srgbClr val="FFFFFF"/>
                </a:solidFill>
                <a:latin typeface="Roboto Mono Light"/>
                <a:ea typeface="Roboto Mono Light"/>
                <a:cs typeface="Roboto Mono Light"/>
                <a:sym typeface="Roboto Mono Light"/>
              </a:rPr>
              <a:t>3Rs</a:t>
            </a:r>
            <a:endParaRPr>
              <a:solidFill>
                <a:srgbClr val="FFFFFF"/>
              </a:solidFill>
              <a:latin typeface="Roboto Mono Light"/>
              <a:ea typeface="Roboto Mono Light"/>
              <a:cs typeface="Roboto Mono Light"/>
              <a:sym typeface="Roboto Mono Light"/>
            </a:endParaRPr>
          </a:p>
          <a:p>
            <a:pPr marL="0" lvl="0" indent="0" algn="ctr" rtl="0">
              <a:spcBef>
                <a:spcPts val="0"/>
              </a:spcBef>
              <a:spcAft>
                <a:spcPts val="0"/>
              </a:spcAft>
              <a:buNone/>
            </a:pPr>
            <a:r>
              <a:rPr lang="en-GB">
                <a:solidFill>
                  <a:srgbClr val="FFFFFF"/>
                </a:solidFill>
                <a:latin typeface="Roboto Mono Light"/>
                <a:ea typeface="Roboto Mono Light"/>
                <a:cs typeface="Roboto Mono Light"/>
                <a:sym typeface="Roboto Mono Light"/>
              </a:rPr>
              <a:t>Reusable Recyclable </a:t>
            </a:r>
            <a:endParaRPr>
              <a:solidFill>
                <a:srgbClr val="FFFFFF"/>
              </a:solidFill>
              <a:latin typeface="Roboto Mono Light"/>
              <a:ea typeface="Roboto Mono Light"/>
              <a:cs typeface="Roboto Mono Light"/>
              <a:sym typeface="Roboto Mono Light"/>
            </a:endParaRPr>
          </a:p>
          <a:p>
            <a:pPr marL="0" lvl="0" indent="0" algn="ctr" rtl="0">
              <a:spcBef>
                <a:spcPts val="0"/>
              </a:spcBef>
              <a:spcAft>
                <a:spcPts val="0"/>
              </a:spcAft>
              <a:buNone/>
            </a:pPr>
            <a:r>
              <a:rPr lang="en-GB">
                <a:solidFill>
                  <a:srgbClr val="FFFFFF"/>
                </a:solidFill>
                <a:latin typeface="Roboto Mono Light"/>
                <a:ea typeface="Roboto Mono Light"/>
                <a:cs typeface="Roboto Mono Light"/>
                <a:sym typeface="Roboto Mono Light"/>
              </a:rPr>
              <a:t>Replaceable</a:t>
            </a:r>
            <a:endParaRPr>
              <a:solidFill>
                <a:srgbClr val="FFFFFF"/>
              </a:solidFill>
              <a:latin typeface="Roboto Mono Light"/>
              <a:ea typeface="Roboto Mono Light"/>
              <a:cs typeface="Roboto Mono Light"/>
              <a:sym typeface="Roboto Mono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460950" y="82925"/>
            <a:ext cx="8222100" cy="1117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solidFill>
                  <a:srgbClr val="FFFFFF"/>
                </a:solidFill>
                <a:latin typeface="Roboto Mono"/>
                <a:ea typeface="Roboto Mono"/>
                <a:cs typeface="Roboto Mono"/>
                <a:sym typeface="Roboto Mono"/>
              </a:rPr>
              <a:t>Emphatise</a:t>
            </a:r>
            <a:endParaRPr u="sng">
              <a:solidFill>
                <a:srgbClr val="FFFFFF"/>
              </a:solidFill>
              <a:latin typeface="Roboto Mono"/>
              <a:ea typeface="Roboto Mono"/>
              <a:cs typeface="Roboto Mono"/>
              <a:sym typeface="Roboto Mono"/>
            </a:endParaRPr>
          </a:p>
        </p:txBody>
      </p:sp>
      <p:sp>
        <p:nvSpPr>
          <p:cNvPr id="76" name="Google Shape;76;p14"/>
          <p:cNvSpPr txBox="1">
            <a:spLocks noGrp="1"/>
          </p:cNvSpPr>
          <p:nvPr>
            <p:ph type="body" idx="1"/>
          </p:nvPr>
        </p:nvSpPr>
        <p:spPr>
          <a:xfrm>
            <a:off x="216775" y="1858175"/>
            <a:ext cx="8520600" cy="34164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Consumers wishes to be </a:t>
            </a:r>
            <a:r>
              <a:rPr lang="en-GB" sz="1400" b="1">
                <a:latin typeface="Roboto Mono"/>
                <a:ea typeface="Roboto Mono"/>
                <a:cs typeface="Roboto Mono"/>
                <a:sym typeface="Roboto Mono"/>
              </a:rPr>
              <a:t>eco-friendly</a:t>
            </a:r>
            <a:r>
              <a:rPr lang="en-GB" sz="1400">
                <a:latin typeface="Roboto Mono"/>
                <a:ea typeface="Roboto Mono"/>
                <a:cs typeface="Roboto Mono"/>
                <a:sym typeface="Roboto Mono"/>
              </a:rPr>
              <a:t> by using recyclable bottles.</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b="1">
                <a:latin typeface="Roboto Mono"/>
                <a:ea typeface="Roboto Mono"/>
                <a:cs typeface="Roboto Mono"/>
                <a:sym typeface="Roboto Mono"/>
              </a:rPr>
              <a:t>Plastic bottles</a:t>
            </a:r>
            <a:r>
              <a:rPr lang="en-GB" sz="1400">
                <a:latin typeface="Roboto Mono"/>
                <a:ea typeface="Roboto Mono"/>
                <a:cs typeface="Roboto Mono"/>
                <a:sym typeface="Roboto Mono"/>
              </a:rPr>
              <a:t> are by far the most polluting waste</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b="1">
                <a:latin typeface="Roboto Mono"/>
                <a:ea typeface="Roboto Mono"/>
                <a:cs typeface="Roboto Mono"/>
                <a:sym typeface="Roboto Mono"/>
              </a:rPr>
              <a:t>HOWEVER</a:t>
            </a:r>
            <a:r>
              <a:rPr lang="en-GB" sz="1400">
                <a:latin typeface="Roboto Mono"/>
                <a:ea typeface="Roboto Mono"/>
                <a:cs typeface="Roboto Mono"/>
                <a:sym typeface="Roboto Mono"/>
              </a:rPr>
              <a:t>, it is very inconvenient/impractical to be eco-friendly</a:t>
            </a:r>
            <a:endParaRPr sz="1400">
              <a:latin typeface="Roboto Mono"/>
              <a:ea typeface="Roboto Mono"/>
              <a:cs typeface="Roboto Mono"/>
              <a:sym typeface="Roboto Mono"/>
            </a:endParaRPr>
          </a:p>
          <a:p>
            <a:pPr marL="0" lvl="0" indent="0" algn="l" rtl="0">
              <a:spcBef>
                <a:spcPts val="1600"/>
              </a:spcBef>
              <a:spcAft>
                <a:spcPts val="0"/>
              </a:spcAft>
              <a:buNone/>
            </a:pPr>
            <a:endParaRPr sz="1400"/>
          </a:p>
          <a:p>
            <a:pPr marL="0" lvl="0" indent="0" algn="l" rtl="0">
              <a:spcBef>
                <a:spcPts val="1600"/>
              </a:spcBef>
              <a:spcAft>
                <a:spcPts val="1600"/>
              </a:spcAft>
              <a:buNone/>
            </a:pPr>
            <a:endParaRPr/>
          </a:p>
        </p:txBody>
      </p:sp>
      <p:pic>
        <p:nvPicPr>
          <p:cNvPr id="77" name="Google Shape;77;p14"/>
          <p:cNvPicPr preferRelativeResize="0"/>
          <p:nvPr/>
        </p:nvPicPr>
        <p:blipFill>
          <a:blip r:embed="rId3">
            <a:alphaModFix/>
          </a:blip>
          <a:stretch>
            <a:fillRect/>
          </a:stretch>
        </p:blipFill>
        <p:spPr>
          <a:xfrm>
            <a:off x="3429650" y="3072525"/>
            <a:ext cx="2969525" cy="19531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5"/>
          <p:cNvSpPr txBox="1">
            <a:spLocks noGrp="1"/>
          </p:cNvSpPr>
          <p:nvPr>
            <p:ph type="title"/>
          </p:nvPr>
        </p:nvSpPr>
        <p:spPr>
          <a:xfrm>
            <a:off x="460950" y="48575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Define</a:t>
            </a:r>
            <a:endParaRPr u="sng">
              <a:latin typeface="Roboto Mono"/>
              <a:ea typeface="Roboto Mono"/>
              <a:cs typeface="Roboto Mono"/>
              <a:sym typeface="Roboto Mono"/>
            </a:endParaRPr>
          </a:p>
        </p:txBody>
      </p:sp>
      <p:sp>
        <p:nvSpPr>
          <p:cNvPr id="83" name="Google Shape;83;p15"/>
          <p:cNvSpPr txBox="1">
            <a:spLocks noGrp="1"/>
          </p:cNvSpPr>
          <p:nvPr>
            <p:ph type="body" idx="1"/>
          </p:nvPr>
        </p:nvSpPr>
        <p:spPr>
          <a:xfrm>
            <a:off x="384700" y="1958225"/>
            <a:ext cx="5009100" cy="34164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Reducing pollutions requires a multi-faceted approach, we have to break it down into its various aspects</a:t>
            </a:r>
            <a:endParaRPr sz="1400">
              <a:latin typeface="Roboto Mono"/>
              <a:ea typeface="Roboto Mono"/>
              <a:cs typeface="Roboto Mono"/>
              <a:sym typeface="Roboto Mono"/>
            </a:endParaRPr>
          </a:p>
          <a:p>
            <a:pPr marL="457200" lvl="0" indent="-317500" algn="l" rtl="0">
              <a:spcBef>
                <a:spcPts val="0"/>
              </a:spcBef>
              <a:spcAft>
                <a:spcPts val="0"/>
              </a:spcAft>
              <a:buSzPts val="1400"/>
              <a:buChar char="●"/>
            </a:pPr>
            <a:r>
              <a:rPr lang="en-GB" sz="1400">
                <a:latin typeface="Roboto Mono"/>
                <a:ea typeface="Roboto Mono"/>
                <a:cs typeface="Roboto Mono"/>
                <a:sym typeface="Roboto Mono"/>
              </a:rPr>
              <a:t>In Thailand, there are </a:t>
            </a:r>
            <a:r>
              <a:rPr lang="en-GB" sz="1400" b="1">
                <a:latin typeface="Roboto Mono"/>
                <a:ea typeface="Roboto Mono"/>
                <a:cs typeface="Roboto Mono"/>
                <a:sym typeface="Roboto Mono"/>
              </a:rPr>
              <a:t>very little water dispensers around</a:t>
            </a:r>
            <a:r>
              <a:rPr lang="en-GB" sz="1400">
                <a:latin typeface="Roboto Mono"/>
                <a:ea typeface="Roboto Mono"/>
                <a:cs typeface="Roboto Mono"/>
                <a:sym typeface="Roboto Mono"/>
              </a:rPr>
              <a:t> and the </a:t>
            </a:r>
            <a:r>
              <a:rPr lang="en-GB" sz="1400" b="1">
                <a:latin typeface="Roboto Mono"/>
                <a:ea typeface="Roboto Mono"/>
                <a:cs typeface="Roboto Mono"/>
                <a:sym typeface="Roboto Mono"/>
              </a:rPr>
              <a:t>tap water is not drinkable </a:t>
            </a:r>
            <a:r>
              <a:rPr lang="en-GB" sz="1400">
                <a:latin typeface="Roboto Mono"/>
                <a:ea typeface="Roboto Mono"/>
                <a:cs typeface="Roboto Mono"/>
                <a:sym typeface="Roboto Mono"/>
              </a:rPr>
              <a:t>(Specific Problems)</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This results in a huge increase of the usage of disposable plastic bottles</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Therefore, we wish to reduce plastic bottles</a:t>
            </a:r>
            <a:endParaRPr sz="1400">
              <a:latin typeface="Roboto Mono"/>
              <a:ea typeface="Roboto Mono"/>
              <a:cs typeface="Roboto Mono"/>
              <a:sym typeface="Roboto Mono"/>
            </a:endParaRPr>
          </a:p>
          <a:p>
            <a:pPr marL="0" lvl="0" indent="0" algn="l" rtl="0">
              <a:spcBef>
                <a:spcPts val="1600"/>
              </a:spcBef>
              <a:spcAft>
                <a:spcPts val="1600"/>
              </a:spcAft>
              <a:buNone/>
            </a:pPr>
            <a:endParaRPr/>
          </a:p>
        </p:txBody>
      </p:sp>
      <p:pic>
        <p:nvPicPr>
          <p:cNvPr id="84" name="Google Shape;84;p15"/>
          <p:cNvPicPr preferRelativeResize="0"/>
          <p:nvPr/>
        </p:nvPicPr>
        <p:blipFill>
          <a:blip r:embed="rId3">
            <a:alphaModFix/>
          </a:blip>
          <a:stretch>
            <a:fillRect/>
          </a:stretch>
        </p:blipFill>
        <p:spPr>
          <a:xfrm>
            <a:off x="6298300" y="2117175"/>
            <a:ext cx="2173325" cy="273092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6"/>
          <p:cNvSpPr txBox="1">
            <a:spLocks noGrp="1"/>
          </p:cNvSpPr>
          <p:nvPr>
            <p:ph type="title"/>
          </p:nvPr>
        </p:nvSpPr>
        <p:spPr>
          <a:xfrm>
            <a:off x="460950" y="48577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Ideate</a:t>
            </a:r>
            <a:endParaRPr u="sng">
              <a:latin typeface="Roboto Mono"/>
              <a:ea typeface="Roboto Mono"/>
              <a:cs typeface="Roboto Mono"/>
              <a:sym typeface="Roboto Mono"/>
            </a:endParaRPr>
          </a:p>
        </p:txBody>
      </p:sp>
      <p:sp>
        <p:nvSpPr>
          <p:cNvPr id="90" name="Google Shape;90;p16"/>
          <p:cNvSpPr txBox="1">
            <a:spLocks noGrp="1"/>
          </p:cNvSpPr>
          <p:nvPr>
            <p:ph type="body" idx="1"/>
          </p:nvPr>
        </p:nvSpPr>
        <p:spPr>
          <a:xfrm>
            <a:off x="227400" y="1828200"/>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a:latin typeface="Roboto Mono"/>
                <a:ea typeface="Roboto Mono"/>
                <a:cs typeface="Roboto Mono"/>
                <a:sym typeface="Roboto Mono"/>
              </a:rPr>
              <a:t>Problems :</a:t>
            </a:r>
            <a:endParaRPr sz="1400">
              <a:latin typeface="Roboto Mono"/>
              <a:ea typeface="Roboto Mono"/>
              <a:cs typeface="Roboto Mono"/>
              <a:sym typeface="Roboto Mono"/>
            </a:endParaRPr>
          </a:p>
          <a:p>
            <a:pPr marL="457200" lvl="0" indent="-317500" algn="l" rtl="0">
              <a:spcBef>
                <a:spcPts val="1600"/>
              </a:spcBef>
              <a:spcAft>
                <a:spcPts val="0"/>
              </a:spcAft>
              <a:buSzPts val="1400"/>
              <a:buFont typeface="Roboto Mono"/>
              <a:buChar char="●"/>
            </a:pPr>
            <a:r>
              <a:rPr lang="en-GB" sz="1400">
                <a:latin typeface="Roboto Mono"/>
                <a:ea typeface="Roboto Mono"/>
                <a:cs typeface="Roboto Mono"/>
                <a:sym typeface="Roboto Mono"/>
              </a:rPr>
              <a:t>Not enough water dispensers</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Tap water in Thailand is not drinkable</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Plastic waste problem</a:t>
            </a:r>
            <a:endParaRPr sz="1400">
              <a:latin typeface="Roboto Mono"/>
              <a:ea typeface="Roboto Mono"/>
              <a:cs typeface="Roboto Mono"/>
              <a:sym typeface="Roboto Mono"/>
            </a:endParaRPr>
          </a:p>
        </p:txBody>
      </p:sp>
      <p:pic>
        <p:nvPicPr>
          <p:cNvPr id="91" name="Google Shape;91;p16"/>
          <p:cNvPicPr preferRelativeResize="0"/>
          <p:nvPr/>
        </p:nvPicPr>
        <p:blipFill>
          <a:blip r:embed="rId3">
            <a:alphaModFix/>
          </a:blip>
          <a:stretch>
            <a:fillRect/>
          </a:stretch>
        </p:blipFill>
        <p:spPr>
          <a:xfrm>
            <a:off x="5095051" y="2231650"/>
            <a:ext cx="3393399" cy="226542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7"/>
          <p:cNvSpPr txBox="1">
            <a:spLocks noGrp="1"/>
          </p:cNvSpPr>
          <p:nvPr>
            <p:ph type="title"/>
          </p:nvPr>
        </p:nvSpPr>
        <p:spPr>
          <a:xfrm>
            <a:off x="460950" y="4951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Ideate</a:t>
            </a:r>
            <a:endParaRPr u="sng">
              <a:latin typeface="Roboto Mono"/>
              <a:ea typeface="Roboto Mono"/>
              <a:cs typeface="Roboto Mono"/>
              <a:sym typeface="Roboto Mono"/>
            </a:endParaRPr>
          </a:p>
        </p:txBody>
      </p:sp>
      <p:sp>
        <p:nvSpPr>
          <p:cNvPr id="97" name="Google Shape;97;p17"/>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a:latin typeface="Roboto Mono"/>
                <a:ea typeface="Roboto Mono"/>
                <a:cs typeface="Roboto Mono"/>
                <a:sym typeface="Roboto Mono"/>
              </a:rPr>
              <a:t>Ideas :</a:t>
            </a:r>
            <a:endParaRPr sz="1400">
              <a:latin typeface="Roboto Mono"/>
              <a:ea typeface="Roboto Mono"/>
              <a:cs typeface="Roboto Mono"/>
              <a:sym typeface="Roboto Mono"/>
            </a:endParaRPr>
          </a:p>
          <a:p>
            <a:pPr marL="457200" lvl="0" indent="-317500" algn="l" rtl="0">
              <a:spcBef>
                <a:spcPts val="1600"/>
              </a:spcBef>
              <a:spcAft>
                <a:spcPts val="0"/>
              </a:spcAft>
              <a:buSzPts val="1400"/>
              <a:buFont typeface="Roboto Mono"/>
              <a:buChar char="●"/>
            </a:pPr>
            <a:r>
              <a:rPr lang="en-GB" sz="1400">
                <a:latin typeface="Roboto Mono"/>
                <a:ea typeface="Roboto Mono"/>
                <a:cs typeface="Roboto Mono"/>
                <a:sym typeface="Roboto Mono"/>
              </a:rPr>
              <a:t>Getting the Government to make tap water drinkable or increase the amount of water dispensers seems impractical</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Create a biodegradable bottle - Not ideal as companies (Singha etc) producing disposal drinking bottled waters are unlikely to adopt it</a:t>
            </a:r>
            <a:endParaRPr sz="1400">
              <a:latin typeface="Roboto Mono"/>
              <a:ea typeface="Roboto Mono"/>
              <a:cs typeface="Roboto Mono"/>
              <a:sym typeface="Roboto Mono"/>
            </a:endParaRPr>
          </a:p>
          <a:p>
            <a:pPr marL="457200" lvl="0" indent="-317500" algn="l" rtl="0">
              <a:spcBef>
                <a:spcPts val="0"/>
              </a:spcBef>
              <a:spcAft>
                <a:spcPts val="0"/>
              </a:spcAft>
              <a:buSzPts val="1400"/>
              <a:buChar char="●"/>
            </a:pPr>
            <a:r>
              <a:rPr lang="en-GB" sz="1400">
                <a:latin typeface="Roboto Mono"/>
                <a:ea typeface="Roboto Mono"/>
                <a:cs typeface="Roboto Mono"/>
                <a:sym typeface="Roboto Mono"/>
              </a:rPr>
              <a:t>Therefore we shall target the </a:t>
            </a:r>
            <a:r>
              <a:rPr lang="en-GB" sz="1400" u="sng">
                <a:latin typeface="Roboto Mono"/>
                <a:ea typeface="Roboto Mono"/>
                <a:cs typeface="Roboto Mono"/>
                <a:sym typeface="Roboto Mono"/>
              </a:rPr>
              <a:t>CONSUMERS</a:t>
            </a:r>
            <a:endParaRPr sz="1400">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We will create a 3Rs Bottle</a:t>
            </a:r>
            <a:endParaRPr>
              <a:latin typeface="Roboto Mono"/>
              <a:ea typeface="Roboto Mono"/>
              <a:cs typeface="Roboto Mono"/>
              <a:sym typeface="Roboto Mono"/>
            </a:endParaRPr>
          </a:p>
          <a:p>
            <a:pPr marL="914400" lvl="1" indent="-317500" algn="l" rtl="0">
              <a:spcBef>
                <a:spcPts val="0"/>
              </a:spcBef>
              <a:spcAft>
                <a:spcPts val="0"/>
              </a:spcAft>
              <a:buSzPts val="1400"/>
              <a:buChar char="○"/>
            </a:pPr>
            <a:r>
              <a:rPr lang="en-GB">
                <a:latin typeface="Roboto Mono"/>
                <a:ea typeface="Roboto Mono"/>
                <a:cs typeface="Roboto Mono"/>
                <a:sym typeface="Roboto Mono"/>
              </a:rPr>
              <a:t>Recyclable and Replaceable water filter to be used in a Reusable bottle (3Rs)</a:t>
            </a:r>
            <a:endParaRPr>
              <a:latin typeface="Roboto Mono"/>
              <a:ea typeface="Roboto Mono"/>
              <a:cs typeface="Roboto Mono"/>
              <a:sym typeface="Roboto Mono"/>
            </a:endParaRPr>
          </a:p>
          <a:p>
            <a:pPr marL="457200" lvl="0" indent="0" algn="l" rtl="0">
              <a:spcBef>
                <a:spcPts val="1600"/>
              </a:spcBef>
              <a:spcAft>
                <a:spcPts val="0"/>
              </a:spcAft>
              <a:buNone/>
            </a:pPr>
            <a:endParaRPr sz="1400">
              <a:latin typeface="Roboto Mono"/>
              <a:ea typeface="Roboto Mono"/>
              <a:cs typeface="Roboto Mono"/>
              <a:sym typeface="Roboto Mono"/>
            </a:endParaRPr>
          </a:p>
          <a:p>
            <a:pPr marL="457200" lvl="0" indent="0" algn="l" rtl="0">
              <a:spcBef>
                <a:spcPts val="1600"/>
              </a:spcBef>
              <a:spcAft>
                <a:spcPts val="0"/>
              </a:spcAft>
              <a:buNone/>
            </a:pPr>
            <a:endParaRPr sz="1400">
              <a:latin typeface="Roboto Mono"/>
              <a:ea typeface="Roboto Mono"/>
              <a:cs typeface="Roboto Mono"/>
              <a:sym typeface="Roboto Mono"/>
            </a:endParaRPr>
          </a:p>
          <a:p>
            <a:pPr marL="0" lvl="0" indent="0" algn="l" rtl="0">
              <a:spcBef>
                <a:spcPts val="1600"/>
              </a:spcBef>
              <a:spcAft>
                <a:spcPts val="1600"/>
              </a:spcAft>
              <a:buNone/>
            </a:pPr>
            <a:endParaRPr sz="1400">
              <a:latin typeface="Roboto Mono"/>
              <a:ea typeface="Roboto Mono"/>
              <a:cs typeface="Roboto Mono"/>
              <a:sym typeface="Roboto Mon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8"/>
          <p:cNvSpPr txBox="1">
            <a:spLocks noGrp="1"/>
          </p:cNvSpPr>
          <p:nvPr>
            <p:ph type="title"/>
          </p:nvPr>
        </p:nvSpPr>
        <p:spPr>
          <a:xfrm>
            <a:off x="460950" y="50450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Ideate</a:t>
            </a:r>
            <a:endParaRPr u="sng">
              <a:latin typeface="Roboto Mono"/>
              <a:ea typeface="Roboto Mono"/>
              <a:cs typeface="Roboto Mono"/>
              <a:sym typeface="Roboto Mono"/>
            </a:endParaRPr>
          </a:p>
        </p:txBody>
      </p:sp>
      <p:sp>
        <p:nvSpPr>
          <p:cNvPr id="103" name="Google Shape;103;p18"/>
          <p:cNvSpPr txBox="1">
            <a:spLocks noGrp="1"/>
          </p:cNvSpPr>
          <p:nvPr>
            <p:ph type="body" idx="1"/>
          </p:nvPr>
        </p:nvSpPr>
        <p:spPr>
          <a:xfrm>
            <a:off x="244475" y="1937025"/>
            <a:ext cx="5337000" cy="34164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Biggest problem with current water filter bottles → both water bottle and filter are too expensive</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Import taxes makes the product even more expensive for thais</a:t>
            </a:r>
            <a:endParaRPr sz="1400">
              <a:latin typeface="Roboto Mono"/>
              <a:ea typeface="Roboto Mono"/>
              <a:cs typeface="Roboto Mono"/>
              <a:sym typeface="Roboto Mono"/>
            </a:endParaRPr>
          </a:p>
          <a:p>
            <a:pPr marL="914400" lvl="0" indent="0" algn="l" rtl="0">
              <a:spcBef>
                <a:spcPts val="1600"/>
              </a:spcBef>
              <a:spcAft>
                <a:spcPts val="1600"/>
              </a:spcAft>
              <a:buNone/>
            </a:pPr>
            <a:endParaRPr sz="1400">
              <a:latin typeface="Roboto Mono"/>
              <a:ea typeface="Roboto Mono"/>
              <a:cs typeface="Roboto Mono"/>
              <a:sym typeface="Roboto Mono"/>
            </a:endParaRPr>
          </a:p>
        </p:txBody>
      </p:sp>
      <p:pic>
        <p:nvPicPr>
          <p:cNvPr id="104" name="Google Shape;104;p18"/>
          <p:cNvPicPr preferRelativeResize="0"/>
          <p:nvPr/>
        </p:nvPicPr>
        <p:blipFill>
          <a:blip r:embed="rId3">
            <a:alphaModFix/>
          </a:blip>
          <a:stretch>
            <a:fillRect/>
          </a:stretch>
        </p:blipFill>
        <p:spPr>
          <a:xfrm>
            <a:off x="5319150" y="3140850"/>
            <a:ext cx="3441475" cy="1878525"/>
          </a:xfrm>
          <a:prstGeom prst="rect">
            <a:avLst/>
          </a:prstGeom>
          <a:noFill/>
          <a:ln>
            <a:noFill/>
          </a:ln>
        </p:spPr>
      </p:pic>
      <p:pic>
        <p:nvPicPr>
          <p:cNvPr id="105" name="Google Shape;105;p18"/>
          <p:cNvPicPr preferRelativeResize="0"/>
          <p:nvPr/>
        </p:nvPicPr>
        <p:blipFill>
          <a:blip r:embed="rId4">
            <a:alphaModFix/>
          </a:blip>
          <a:stretch>
            <a:fillRect/>
          </a:stretch>
        </p:blipFill>
        <p:spPr>
          <a:xfrm>
            <a:off x="859575" y="3508066"/>
            <a:ext cx="3562525" cy="125410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9"/>
          <p:cNvSpPr txBox="1">
            <a:spLocks noGrp="1"/>
          </p:cNvSpPr>
          <p:nvPr>
            <p:ph type="title"/>
          </p:nvPr>
        </p:nvSpPr>
        <p:spPr>
          <a:xfrm>
            <a:off x="471900" y="50450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Ideate</a:t>
            </a:r>
            <a:endParaRPr u="sng">
              <a:latin typeface="Roboto Mono"/>
              <a:ea typeface="Roboto Mono"/>
              <a:cs typeface="Roboto Mono"/>
              <a:sym typeface="Roboto Mono"/>
            </a:endParaRPr>
          </a:p>
        </p:txBody>
      </p:sp>
      <p:sp>
        <p:nvSpPr>
          <p:cNvPr id="111" name="Google Shape;111;p19"/>
          <p:cNvSpPr txBox="1">
            <a:spLocks noGrp="1"/>
          </p:cNvSpPr>
          <p:nvPr>
            <p:ph type="body" idx="1"/>
          </p:nvPr>
        </p:nvSpPr>
        <p:spPr>
          <a:xfrm>
            <a:off x="471900" y="202212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u="sng">
                <a:latin typeface="Roboto Mono"/>
                <a:ea typeface="Roboto Mono"/>
                <a:cs typeface="Roboto Mono"/>
                <a:sym typeface="Roboto Mono"/>
              </a:rPr>
              <a:t>Filters</a:t>
            </a:r>
            <a:endParaRPr sz="1400" u="sng">
              <a:latin typeface="Roboto Mono"/>
              <a:ea typeface="Roboto Mono"/>
              <a:cs typeface="Roboto Mono"/>
              <a:sym typeface="Roboto Mono"/>
            </a:endParaRPr>
          </a:p>
          <a:p>
            <a:pPr marL="457200" lvl="0" indent="-317500" algn="l" rtl="0">
              <a:spcBef>
                <a:spcPts val="1600"/>
              </a:spcBef>
              <a:spcAft>
                <a:spcPts val="0"/>
              </a:spcAft>
              <a:buSzPts val="1400"/>
              <a:buFont typeface="Roboto Mono"/>
              <a:buChar char="●"/>
            </a:pPr>
            <a:r>
              <a:rPr lang="en-GB" sz="1400">
                <a:latin typeface="Roboto Mono"/>
                <a:ea typeface="Roboto Mono"/>
                <a:cs typeface="Roboto Mono"/>
                <a:sym typeface="Roboto Mono"/>
              </a:rPr>
              <a:t>The reason why the filters are so expensive is because it is heavy duty </a:t>
            </a:r>
            <a:endParaRPr sz="1400">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Filters 1000 litres of water</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Consumers are usually not willing to part with such a huge sum of money</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Consumers cant keep track of how much water they drink</a:t>
            </a:r>
            <a:endParaRPr>
              <a:latin typeface="Roboto Mono"/>
              <a:ea typeface="Roboto Mono"/>
              <a:cs typeface="Roboto Mono"/>
              <a:sym typeface="Roboto Mono"/>
            </a:endParaRPr>
          </a:p>
          <a:p>
            <a:pPr marL="0" lvl="0" indent="0" algn="l" rtl="0">
              <a:spcBef>
                <a:spcPts val="1600"/>
              </a:spcBef>
              <a:spcAft>
                <a:spcPts val="1600"/>
              </a:spcAft>
              <a:buNone/>
            </a:pPr>
            <a:endParaRPr sz="1400">
              <a:latin typeface="Roboto Mono"/>
              <a:ea typeface="Roboto Mono"/>
              <a:cs typeface="Roboto Mono"/>
              <a:sym typeface="Roboto Mon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0"/>
          <p:cNvSpPr txBox="1">
            <a:spLocks noGrp="1"/>
          </p:cNvSpPr>
          <p:nvPr>
            <p:ph type="title"/>
          </p:nvPr>
        </p:nvSpPr>
        <p:spPr>
          <a:xfrm>
            <a:off x="460950" y="48575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Ideate</a:t>
            </a:r>
            <a:endParaRPr u="sng">
              <a:latin typeface="Roboto Mono"/>
              <a:ea typeface="Roboto Mono"/>
              <a:cs typeface="Roboto Mono"/>
              <a:sym typeface="Roboto Mono"/>
            </a:endParaRPr>
          </a:p>
        </p:txBody>
      </p:sp>
      <p:sp>
        <p:nvSpPr>
          <p:cNvPr id="117" name="Google Shape;117;p20"/>
          <p:cNvSpPr txBox="1">
            <a:spLocks noGrp="1"/>
          </p:cNvSpPr>
          <p:nvPr>
            <p:ph type="body" idx="1"/>
          </p:nvPr>
        </p:nvSpPr>
        <p:spPr>
          <a:xfrm>
            <a:off x="311700" y="1905125"/>
            <a:ext cx="8520600" cy="34164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Therefore, we create a biodegradable filter that is less heavy duty</a:t>
            </a:r>
            <a:endParaRPr sz="1400">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To be replaced in 1 month</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A colour indicator</a:t>
            </a:r>
            <a:endParaRPr>
              <a:latin typeface="Roboto Mono"/>
              <a:ea typeface="Roboto Mono"/>
              <a:cs typeface="Roboto Mono"/>
              <a:sym typeface="Roboto Mono"/>
            </a:endParaRPr>
          </a:p>
          <a:p>
            <a:pPr marL="1371600" lvl="2" indent="-317500" algn="l" rtl="0">
              <a:spcBef>
                <a:spcPts val="0"/>
              </a:spcBef>
              <a:spcAft>
                <a:spcPts val="0"/>
              </a:spcAft>
              <a:buSzPts val="1400"/>
              <a:buFont typeface="Roboto Mono"/>
              <a:buChar char="■"/>
            </a:pPr>
            <a:r>
              <a:rPr lang="en-GB">
                <a:latin typeface="Roboto Mono"/>
                <a:ea typeface="Roboto Mono"/>
                <a:cs typeface="Roboto Mono"/>
                <a:sym typeface="Roboto Mono"/>
              </a:rPr>
              <a:t>Blue → Still new</a:t>
            </a:r>
            <a:endParaRPr>
              <a:latin typeface="Roboto Mono"/>
              <a:ea typeface="Roboto Mono"/>
              <a:cs typeface="Roboto Mono"/>
              <a:sym typeface="Roboto Mono"/>
            </a:endParaRPr>
          </a:p>
          <a:p>
            <a:pPr marL="1371600" lvl="2" indent="-317500" algn="l" rtl="0">
              <a:spcBef>
                <a:spcPts val="0"/>
              </a:spcBef>
              <a:spcAft>
                <a:spcPts val="0"/>
              </a:spcAft>
              <a:buSzPts val="1400"/>
              <a:buFont typeface="Roboto Mono"/>
              <a:buChar char="■"/>
            </a:pPr>
            <a:r>
              <a:rPr lang="en-GB">
                <a:latin typeface="Roboto Mono"/>
                <a:ea typeface="Roboto Mono"/>
                <a:cs typeface="Roboto Mono"/>
                <a:sym typeface="Roboto Mono"/>
              </a:rPr>
              <a:t>White → Time to replace</a:t>
            </a:r>
            <a:endParaRPr>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The bottle have to be durable → Made of steel</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Priced at 500 - 1000 Baht range</a:t>
            </a:r>
            <a:endParaRPr sz="1400">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Use 750ml volume</a:t>
            </a:r>
            <a:endParaRPr sz="1400">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Not too big and not too small</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Research done by Singha Drinking Water</a:t>
            </a:r>
            <a:endParaRPr>
              <a:latin typeface="Roboto Mono"/>
              <a:ea typeface="Roboto Mono"/>
              <a:cs typeface="Roboto Mono"/>
              <a:sym typeface="Roboto Mon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1"/>
          <p:cNvSpPr txBox="1">
            <a:spLocks noGrp="1"/>
          </p:cNvSpPr>
          <p:nvPr>
            <p:ph type="title"/>
          </p:nvPr>
        </p:nvSpPr>
        <p:spPr>
          <a:xfrm>
            <a:off x="460950" y="44830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Prototype</a:t>
            </a:r>
            <a:endParaRPr u="sng">
              <a:latin typeface="Roboto Mono"/>
              <a:ea typeface="Roboto Mono"/>
              <a:cs typeface="Roboto Mono"/>
              <a:sym typeface="Roboto Mono"/>
            </a:endParaRPr>
          </a:p>
        </p:txBody>
      </p:sp>
      <p:pic>
        <p:nvPicPr>
          <p:cNvPr id="123" name="Google Shape;123;p21"/>
          <p:cNvPicPr preferRelativeResize="0"/>
          <p:nvPr/>
        </p:nvPicPr>
        <p:blipFill>
          <a:blip r:embed="rId3">
            <a:alphaModFix/>
          </a:blip>
          <a:stretch>
            <a:fillRect/>
          </a:stretch>
        </p:blipFill>
        <p:spPr>
          <a:xfrm>
            <a:off x="1933412" y="2302990"/>
            <a:ext cx="1490925" cy="1925321"/>
          </a:xfrm>
          <a:prstGeom prst="rect">
            <a:avLst/>
          </a:prstGeom>
          <a:noFill/>
          <a:ln>
            <a:noFill/>
          </a:ln>
        </p:spPr>
      </p:pic>
      <p:pic>
        <p:nvPicPr>
          <p:cNvPr id="124" name="Google Shape;124;p21"/>
          <p:cNvPicPr preferRelativeResize="0"/>
          <p:nvPr/>
        </p:nvPicPr>
        <p:blipFill>
          <a:blip r:embed="rId4">
            <a:alphaModFix/>
          </a:blip>
          <a:stretch>
            <a:fillRect/>
          </a:stretch>
        </p:blipFill>
        <p:spPr>
          <a:xfrm>
            <a:off x="46175" y="1862888"/>
            <a:ext cx="2350775" cy="3035702"/>
          </a:xfrm>
          <a:prstGeom prst="rect">
            <a:avLst/>
          </a:prstGeom>
          <a:noFill/>
          <a:ln>
            <a:noFill/>
          </a:ln>
        </p:spPr>
      </p:pic>
      <p:pic>
        <p:nvPicPr>
          <p:cNvPr id="125" name="Google Shape;125;p21"/>
          <p:cNvPicPr preferRelativeResize="0"/>
          <p:nvPr/>
        </p:nvPicPr>
        <p:blipFill>
          <a:blip r:embed="rId5">
            <a:alphaModFix/>
          </a:blip>
          <a:stretch>
            <a:fillRect/>
          </a:stretch>
        </p:blipFill>
        <p:spPr>
          <a:xfrm>
            <a:off x="3621749" y="2274913"/>
            <a:ext cx="1534402" cy="1981475"/>
          </a:xfrm>
          <a:prstGeom prst="rect">
            <a:avLst/>
          </a:prstGeom>
          <a:noFill/>
          <a:ln>
            <a:noFill/>
          </a:ln>
        </p:spPr>
      </p:pic>
      <p:pic>
        <p:nvPicPr>
          <p:cNvPr id="126" name="Google Shape;126;p21"/>
          <p:cNvPicPr preferRelativeResize="0"/>
          <p:nvPr/>
        </p:nvPicPr>
        <p:blipFill>
          <a:blip r:embed="rId6">
            <a:alphaModFix/>
          </a:blip>
          <a:stretch>
            <a:fillRect/>
          </a:stretch>
        </p:blipFill>
        <p:spPr>
          <a:xfrm>
            <a:off x="6950825" y="2166961"/>
            <a:ext cx="1534402" cy="1981465"/>
          </a:xfrm>
          <a:prstGeom prst="rect">
            <a:avLst/>
          </a:prstGeom>
          <a:noFill/>
          <a:ln>
            <a:noFill/>
          </a:ln>
        </p:spPr>
      </p:pic>
      <p:sp>
        <p:nvSpPr>
          <p:cNvPr id="127" name="Google Shape;127;p21"/>
          <p:cNvSpPr txBox="1"/>
          <p:nvPr/>
        </p:nvSpPr>
        <p:spPr>
          <a:xfrm>
            <a:off x="3046300" y="1862900"/>
            <a:ext cx="1255200" cy="44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Roboto"/>
                <a:ea typeface="Roboto"/>
                <a:cs typeface="Roboto"/>
                <a:sym typeface="Roboto"/>
              </a:rPr>
              <a:t>Color indicator </a:t>
            </a:r>
            <a:endParaRPr>
              <a:latin typeface="Roboto"/>
              <a:ea typeface="Roboto"/>
              <a:cs typeface="Roboto"/>
              <a:sym typeface="Roboto"/>
            </a:endParaRPr>
          </a:p>
        </p:txBody>
      </p:sp>
      <p:sp>
        <p:nvSpPr>
          <p:cNvPr id="128" name="Google Shape;128;p21"/>
          <p:cNvSpPr/>
          <p:nvPr/>
        </p:nvSpPr>
        <p:spPr>
          <a:xfrm>
            <a:off x="5307988" y="3398375"/>
            <a:ext cx="1491000" cy="6003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1"/>
          <p:cNvSpPr txBox="1"/>
          <p:nvPr/>
        </p:nvSpPr>
        <p:spPr>
          <a:xfrm>
            <a:off x="5353575" y="1952000"/>
            <a:ext cx="1255200" cy="848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Roboto"/>
                <a:ea typeface="Roboto"/>
                <a:cs typeface="Roboto"/>
                <a:sym typeface="Roboto"/>
              </a:rPr>
              <a:t>Not be easy convenient to take out the filter and refill the bottle</a:t>
            </a:r>
            <a:endParaRPr>
              <a:latin typeface="Roboto"/>
              <a:ea typeface="Roboto"/>
              <a:cs typeface="Roboto"/>
              <a:sym typeface="Roboto"/>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2"/>
          <p:cNvSpPr txBox="1">
            <a:spLocks noGrp="1"/>
          </p:cNvSpPr>
          <p:nvPr>
            <p:ph type="title"/>
          </p:nvPr>
        </p:nvSpPr>
        <p:spPr>
          <a:xfrm>
            <a:off x="460950" y="50450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Test</a:t>
            </a:r>
            <a:endParaRPr u="sng">
              <a:latin typeface="Roboto Mono"/>
              <a:ea typeface="Roboto Mono"/>
              <a:cs typeface="Roboto Mono"/>
              <a:sym typeface="Roboto Mono"/>
            </a:endParaRPr>
          </a:p>
        </p:txBody>
      </p:sp>
      <p:sp>
        <p:nvSpPr>
          <p:cNvPr id="135" name="Google Shape;135;p22"/>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Do ethnographic research and usability/ergonomics test among various demographics</a:t>
            </a:r>
            <a:endParaRPr sz="1400">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Childrens</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Adults</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Elderly</a:t>
            </a:r>
            <a:endParaRPr>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Water test by SGS Thailand</a:t>
            </a:r>
            <a:endParaRPr sz="1400">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Determine if the filtered water is safe to drink</a:t>
            </a:r>
            <a:endParaRPr>
              <a:latin typeface="Roboto Mono"/>
              <a:ea typeface="Roboto Mono"/>
              <a:cs typeface="Roboto Mono"/>
              <a:sym typeface="Roboto Mon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3"/>
          <p:cNvSpPr txBox="1">
            <a:spLocks noGrp="1"/>
          </p:cNvSpPr>
          <p:nvPr>
            <p:ph type="title"/>
          </p:nvPr>
        </p:nvSpPr>
        <p:spPr>
          <a:xfrm>
            <a:off x="471900" y="4951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Implementation</a:t>
            </a:r>
            <a:endParaRPr u="sng">
              <a:latin typeface="Roboto Mono"/>
              <a:ea typeface="Roboto Mono"/>
              <a:cs typeface="Roboto Mono"/>
              <a:sym typeface="Roboto Mono"/>
            </a:endParaRPr>
          </a:p>
        </p:txBody>
      </p:sp>
      <p:sp>
        <p:nvSpPr>
          <p:cNvPr id="141" name="Google Shape;141;p23"/>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Marketing Campaign → To show efficacy of the product</a:t>
            </a:r>
            <a:endParaRPr sz="1400">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Run test and show test results to public</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Get influencers to demonstrate how to use and drink the water that has been filtered</a:t>
            </a:r>
            <a:endParaRPr>
              <a:latin typeface="Roboto Mono"/>
              <a:ea typeface="Roboto Mono"/>
              <a:cs typeface="Roboto Mono"/>
              <a:sym typeface="Roboto Mono"/>
            </a:endParaRPr>
          </a:p>
          <a:p>
            <a:pPr marL="914400" lvl="1" indent="-317500" algn="l" rtl="0">
              <a:spcBef>
                <a:spcPts val="0"/>
              </a:spcBef>
              <a:spcAft>
                <a:spcPts val="0"/>
              </a:spcAft>
              <a:buSzPts val="1400"/>
              <a:buFont typeface="Roboto Mono"/>
              <a:buChar char="○"/>
            </a:pPr>
            <a:r>
              <a:rPr lang="en-GB">
                <a:latin typeface="Roboto Mono"/>
                <a:ea typeface="Roboto Mono"/>
                <a:cs typeface="Roboto Mono"/>
                <a:sym typeface="Roboto Mono"/>
              </a:rPr>
              <a:t>Promote it on social media </a:t>
            </a:r>
            <a:endParaRPr>
              <a:latin typeface="Roboto Mono"/>
              <a:ea typeface="Roboto Mono"/>
              <a:cs typeface="Roboto Mono"/>
              <a:sym typeface="Roboto Mono"/>
            </a:endParaRPr>
          </a:p>
          <a:p>
            <a:pPr marL="457200" lvl="0" indent="-317500" algn="l" rtl="0">
              <a:spcBef>
                <a:spcPts val="0"/>
              </a:spcBef>
              <a:spcAft>
                <a:spcPts val="0"/>
              </a:spcAft>
              <a:buSzPts val="1400"/>
              <a:buFont typeface="Roboto Mono"/>
              <a:buChar char="●"/>
            </a:pPr>
            <a:r>
              <a:rPr lang="en-GB" sz="1400">
                <a:latin typeface="Roboto Mono"/>
                <a:ea typeface="Roboto Mono"/>
                <a:cs typeface="Roboto Mono"/>
                <a:sym typeface="Roboto Mono"/>
              </a:rPr>
              <a:t>Create various limited edition versions of the 3Rs bottle with a nice design</a:t>
            </a:r>
            <a:endParaRPr sz="1400">
              <a:latin typeface="Roboto Mono"/>
              <a:ea typeface="Roboto Mono"/>
              <a:cs typeface="Roboto Mono"/>
              <a:sym typeface="Roboto Mono"/>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4"/>
          <p:cNvSpPr txBox="1">
            <a:spLocks noGrp="1"/>
          </p:cNvSpPr>
          <p:nvPr>
            <p:ph type="title"/>
          </p:nvPr>
        </p:nvSpPr>
        <p:spPr>
          <a:xfrm>
            <a:off x="471900" y="56070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u="sng">
                <a:latin typeface="Roboto Mono"/>
                <a:ea typeface="Roboto Mono"/>
                <a:cs typeface="Roboto Mono"/>
                <a:sym typeface="Roboto Mono"/>
              </a:rPr>
              <a:t>References </a:t>
            </a:r>
            <a:endParaRPr u="sng">
              <a:latin typeface="Roboto Mono"/>
              <a:ea typeface="Roboto Mono"/>
              <a:cs typeface="Roboto Mono"/>
              <a:sym typeface="Roboto Mono"/>
            </a:endParaRPr>
          </a:p>
        </p:txBody>
      </p:sp>
      <p:sp>
        <p:nvSpPr>
          <p:cNvPr id="147" name="Google Shape;147;p2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u="sng">
                <a:solidFill>
                  <a:schemeClr val="hlink"/>
                </a:solidFill>
                <a:hlinkClick r:id="rId3"/>
              </a:rPr>
              <a:t>https://borgenproject.org/water-quality-in-thailand/</a:t>
            </a:r>
            <a:endParaRPr sz="1200"/>
          </a:p>
          <a:p>
            <a:pPr marL="0" lvl="0" indent="0" algn="l" rtl="0">
              <a:spcBef>
                <a:spcPts val="1600"/>
              </a:spcBef>
              <a:spcAft>
                <a:spcPts val="0"/>
              </a:spcAft>
              <a:buNone/>
            </a:pPr>
            <a:r>
              <a:rPr lang="en-GB" sz="1200" u="sng">
                <a:solidFill>
                  <a:schemeClr val="hlink"/>
                </a:solidFill>
                <a:hlinkClick r:id="rId4"/>
              </a:rPr>
              <a:t>https://thethaiger.com/hot-news/plastics/thailand-to-ban-import-of-plastic-waste</a:t>
            </a:r>
            <a:endParaRPr sz="1200"/>
          </a:p>
          <a:p>
            <a:pPr marL="0" lvl="0" indent="0" algn="l" rtl="0">
              <a:spcBef>
                <a:spcPts val="1600"/>
              </a:spcBef>
              <a:spcAft>
                <a:spcPts val="0"/>
              </a:spcAft>
              <a:buNone/>
            </a:pPr>
            <a:r>
              <a:rPr lang="en-GB" sz="1200" u="sng">
                <a:solidFill>
                  <a:schemeClr val="hlink"/>
                </a:solidFill>
                <a:hlinkClick r:id="rId5"/>
              </a:rPr>
              <a:t>https://www.bangkokpost.com/thailand/special-reports/1482237/plastic-waste-fight-steps-up</a:t>
            </a:r>
            <a:endParaRPr sz="1200"/>
          </a:p>
          <a:p>
            <a:pPr marL="0" lvl="0" indent="0" algn="l" rtl="0">
              <a:spcBef>
                <a:spcPts val="1600"/>
              </a:spcBef>
              <a:spcAft>
                <a:spcPts val="1600"/>
              </a:spcAft>
              <a:buNone/>
            </a:pPr>
            <a:endParaRPr sz="12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5"/>
          <p:cNvSpPr txBox="1">
            <a:spLocks noGrp="1"/>
          </p:cNvSpPr>
          <p:nvPr>
            <p:ph type="title"/>
          </p:nvPr>
        </p:nvSpPr>
        <p:spPr>
          <a:xfrm>
            <a:off x="471900" y="4389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a:latin typeface="Roboto Mono Light"/>
                <a:ea typeface="Roboto Mono Light"/>
                <a:cs typeface="Roboto Mono Light"/>
                <a:sym typeface="Roboto Mono Light"/>
              </a:rPr>
              <a:t>Members :</a:t>
            </a:r>
            <a:endParaRPr>
              <a:latin typeface="Roboto Mono Light"/>
              <a:ea typeface="Roboto Mono Light"/>
              <a:cs typeface="Roboto Mono Light"/>
              <a:sym typeface="Roboto Mono Light"/>
            </a:endParaRPr>
          </a:p>
        </p:txBody>
      </p:sp>
      <p:sp>
        <p:nvSpPr>
          <p:cNvPr id="153" name="Google Shape;153;p25"/>
          <p:cNvSpPr txBox="1">
            <a:spLocks noGrp="1"/>
          </p:cNvSpPr>
          <p:nvPr>
            <p:ph type="body" idx="1"/>
          </p:nvPr>
        </p:nvSpPr>
        <p:spPr>
          <a:xfrm>
            <a:off x="471900" y="1828391"/>
            <a:ext cx="8222100" cy="3224400"/>
          </a:xfrm>
          <a:prstGeom prst="rect">
            <a:avLst/>
          </a:prstGeom>
          <a:solidFill>
            <a:srgbClr val="4A86E8"/>
          </a:solidFill>
        </p:spPr>
        <p:txBody>
          <a:bodyPr spcFirstLastPara="1" wrap="square" lIns="91425" tIns="91425" rIns="91425" bIns="91425" anchor="t" anchorCtr="0">
            <a:noAutofit/>
          </a:bodyPr>
          <a:lstStyle/>
          <a:p>
            <a:pPr marL="0" lvl="0" indent="0" algn="l" rtl="0">
              <a:spcBef>
                <a:spcPts val="0"/>
              </a:spcBef>
              <a:spcAft>
                <a:spcPts val="0"/>
              </a:spcAft>
              <a:buNone/>
            </a:pPr>
            <a:r>
              <a:rPr lang="en-GB" dirty="0"/>
              <a:t>	</a:t>
            </a:r>
            <a:r>
              <a:rPr lang="en-GB" sz="1050" dirty="0" err="1">
                <a:solidFill>
                  <a:srgbClr val="FFFFFF"/>
                </a:solidFill>
                <a:latin typeface="Roboto Light"/>
                <a:ea typeface="Roboto Light"/>
                <a:cs typeface="Roboto Light"/>
                <a:sym typeface="Roboto Light"/>
              </a:rPr>
              <a:t>Inthad</a:t>
            </a:r>
            <a:r>
              <a:rPr lang="en-GB" sz="1050" dirty="0">
                <a:solidFill>
                  <a:srgbClr val="FFFFFF"/>
                </a:solidFill>
                <a:latin typeface="Roboto Light"/>
                <a:ea typeface="Roboto Light"/>
                <a:cs typeface="Roboto Light"/>
                <a:sym typeface="Roboto Light"/>
              </a:rPr>
              <a:t> </a:t>
            </a:r>
            <a:r>
              <a:rPr lang="en-GB" sz="1050" dirty="0" err="1">
                <a:solidFill>
                  <a:srgbClr val="FFFFFF"/>
                </a:solidFill>
                <a:latin typeface="Roboto Light"/>
                <a:ea typeface="Roboto Light"/>
                <a:cs typeface="Roboto Light"/>
                <a:sym typeface="Roboto Light"/>
              </a:rPr>
              <a:t>Thassaneephab</a:t>
            </a:r>
            <a:r>
              <a:rPr lang="en-GB" sz="1050" dirty="0">
                <a:solidFill>
                  <a:srgbClr val="FFFFFF"/>
                </a:solidFill>
                <a:latin typeface="Roboto Light"/>
                <a:ea typeface="Roboto Light"/>
                <a:cs typeface="Roboto Light"/>
                <a:sym typeface="Roboto Light"/>
              </a:rPr>
              <a:t>						</a:t>
            </a:r>
            <a:r>
              <a:rPr lang="en-GB" sz="1050" dirty="0" smtClean="0">
                <a:solidFill>
                  <a:srgbClr val="FFFFFF"/>
                </a:solidFill>
                <a:latin typeface="Roboto Light"/>
                <a:ea typeface="Roboto Light"/>
                <a:cs typeface="Roboto Light"/>
                <a:sym typeface="Roboto Light"/>
              </a:rPr>
              <a:t>6104641292</a:t>
            </a:r>
            <a:endParaRPr sz="1050" dirty="0" smtClean="0">
              <a:solidFill>
                <a:srgbClr val="FFFFFF"/>
              </a:solidFill>
              <a:latin typeface="Roboto Light"/>
              <a:ea typeface="Roboto Light"/>
              <a:cs typeface="Roboto Light"/>
              <a:sym typeface="Roboto Light"/>
            </a:endParaRPr>
          </a:p>
          <a:p>
            <a:pPr marL="0" lvl="0" indent="0" algn="l" rtl="0">
              <a:spcBef>
                <a:spcPts val="1600"/>
              </a:spcBef>
              <a:spcAft>
                <a:spcPts val="0"/>
              </a:spcAft>
              <a:buNone/>
            </a:pPr>
            <a:r>
              <a:rPr lang="en-GB" sz="1050" dirty="0" smtClean="0">
                <a:solidFill>
                  <a:srgbClr val="FFFFFF"/>
                </a:solidFill>
                <a:latin typeface="Roboto Light"/>
                <a:ea typeface="Roboto Light"/>
                <a:cs typeface="Roboto Light"/>
                <a:sym typeface="Roboto Light"/>
              </a:rPr>
              <a:t>	</a:t>
            </a:r>
            <a:r>
              <a:rPr lang="en-GB" sz="1050" dirty="0" err="1" smtClean="0">
                <a:solidFill>
                  <a:srgbClr val="FFFFFF"/>
                </a:solidFill>
                <a:latin typeface="Roboto Light"/>
                <a:ea typeface="Roboto Light"/>
                <a:cs typeface="Roboto Light"/>
                <a:sym typeface="Roboto Light"/>
              </a:rPr>
              <a:t>Jeerawat</a:t>
            </a:r>
            <a:r>
              <a:rPr lang="en-GB" sz="1050" dirty="0" smtClean="0">
                <a:solidFill>
                  <a:srgbClr val="FFFFFF"/>
                </a:solidFill>
                <a:latin typeface="Roboto Light"/>
                <a:ea typeface="Roboto Light"/>
                <a:cs typeface="Roboto Light"/>
                <a:sym typeface="Roboto Light"/>
              </a:rPr>
              <a:t> </a:t>
            </a:r>
            <a:r>
              <a:rPr lang="en-GB" sz="1050" dirty="0" err="1" smtClean="0">
                <a:solidFill>
                  <a:srgbClr val="FFFFFF"/>
                </a:solidFill>
                <a:latin typeface="Roboto Light"/>
                <a:ea typeface="Roboto Light"/>
                <a:cs typeface="Roboto Light"/>
                <a:sym typeface="Roboto Light"/>
              </a:rPr>
              <a:t>Janhom</a:t>
            </a:r>
            <a:r>
              <a:rPr lang="en-GB" sz="1050" dirty="0" smtClean="0">
                <a:solidFill>
                  <a:srgbClr val="FFFFFF"/>
                </a:solidFill>
                <a:latin typeface="Roboto Light"/>
                <a:ea typeface="Roboto Light"/>
                <a:cs typeface="Roboto Light"/>
                <a:sym typeface="Roboto Light"/>
              </a:rPr>
              <a:t>							6104640815</a:t>
            </a:r>
            <a:endParaRPr sz="1050" dirty="0" smtClean="0">
              <a:solidFill>
                <a:srgbClr val="FFFFFF"/>
              </a:solidFill>
              <a:latin typeface="Roboto Light"/>
              <a:ea typeface="Roboto Light"/>
              <a:cs typeface="Roboto Light"/>
              <a:sym typeface="Roboto Light"/>
            </a:endParaRPr>
          </a:p>
          <a:p>
            <a:pPr marL="0" lvl="0" indent="0" algn="l" rtl="0">
              <a:spcBef>
                <a:spcPts val="1600"/>
              </a:spcBef>
              <a:spcAft>
                <a:spcPts val="0"/>
              </a:spcAft>
              <a:buNone/>
            </a:pPr>
            <a:r>
              <a:rPr lang="en-GB" sz="1050" dirty="0">
                <a:solidFill>
                  <a:srgbClr val="FFFFFF"/>
                </a:solidFill>
                <a:latin typeface="Roboto Light"/>
                <a:ea typeface="Roboto Light"/>
                <a:cs typeface="Roboto Light"/>
                <a:sym typeface="Roboto Light"/>
              </a:rPr>
              <a:t>	</a:t>
            </a:r>
            <a:r>
              <a:rPr lang="en-GB" sz="1050" dirty="0" err="1">
                <a:solidFill>
                  <a:srgbClr val="FFFFFF"/>
                </a:solidFill>
                <a:latin typeface="Roboto Light"/>
                <a:ea typeface="Roboto Light"/>
                <a:cs typeface="Roboto Light"/>
                <a:sym typeface="Roboto Light"/>
              </a:rPr>
              <a:t>Beeyaporn</a:t>
            </a:r>
            <a:r>
              <a:rPr lang="en-GB" sz="1050" dirty="0">
                <a:solidFill>
                  <a:srgbClr val="FFFFFF"/>
                </a:solidFill>
                <a:latin typeface="Roboto Light"/>
                <a:ea typeface="Roboto Light"/>
                <a:cs typeface="Roboto Light"/>
                <a:sym typeface="Roboto Light"/>
              </a:rPr>
              <a:t> </a:t>
            </a:r>
            <a:r>
              <a:rPr lang="en-GB" sz="1050" dirty="0" err="1">
                <a:solidFill>
                  <a:srgbClr val="FFFFFF"/>
                </a:solidFill>
                <a:latin typeface="Roboto Light"/>
                <a:ea typeface="Roboto Light"/>
                <a:cs typeface="Roboto Light"/>
                <a:sym typeface="Roboto Light"/>
              </a:rPr>
              <a:t>Teepanart</a:t>
            </a:r>
            <a:r>
              <a:rPr lang="en-GB" sz="1050" dirty="0">
                <a:solidFill>
                  <a:srgbClr val="FFFFFF"/>
                </a:solidFill>
                <a:latin typeface="Roboto Light"/>
                <a:ea typeface="Roboto Light"/>
                <a:cs typeface="Roboto Light"/>
                <a:sym typeface="Roboto Light"/>
              </a:rPr>
              <a:t>						</a:t>
            </a:r>
            <a:r>
              <a:rPr lang="en-GB" sz="1050" dirty="0" smtClean="0">
                <a:solidFill>
                  <a:srgbClr val="FFFFFF"/>
                </a:solidFill>
                <a:latin typeface="Roboto Light"/>
                <a:ea typeface="Roboto Light"/>
                <a:cs typeface="Roboto Light"/>
                <a:sym typeface="Roboto Light"/>
              </a:rPr>
              <a:t>6104640989</a:t>
            </a:r>
            <a:endParaRPr sz="1050" dirty="0">
              <a:solidFill>
                <a:srgbClr val="FFFFFF"/>
              </a:solidFill>
              <a:latin typeface="Roboto Light"/>
              <a:ea typeface="Roboto Light"/>
              <a:cs typeface="Roboto Light"/>
              <a:sym typeface="Roboto Light"/>
            </a:endParaRPr>
          </a:p>
          <a:p>
            <a:pPr marL="0" lvl="0" indent="457200" algn="l" rtl="0">
              <a:spcBef>
                <a:spcPts val="1600"/>
              </a:spcBef>
              <a:spcAft>
                <a:spcPts val="0"/>
              </a:spcAft>
              <a:buNone/>
            </a:pPr>
            <a:r>
              <a:rPr lang="en-GB" sz="1050" dirty="0" smtClean="0">
                <a:solidFill>
                  <a:srgbClr val="FFFFFF"/>
                </a:solidFill>
                <a:latin typeface="Roboto Light"/>
                <a:ea typeface="Roboto Light"/>
                <a:cs typeface="Roboto Light"/>
                <a:sym typeface="Roboto Light"/>
              </a:rPr>
              <a:t>	</a:t>
            </a:r>
            <a:r>
              <a:rPr lang="en-GB" sz="1050" dirty="0" err="1" smtClean="0">
                <a:solidFill>
                  <a:srgbClr val="FFFFFF"/>
                </a:solidFill>
                <a:latin typeface="Roboto Light"/>
                <a:ea typeface="Roboto Light"/>
                <a:cs typeface="Roboto Light"/>
                <a:sym typeface="Roboto Light"/>
              </a:rPr>
              <a:t>Isarinya</a:t>
            </a:r>
            <a:r>
              <a:rPr lang="en-GB" sz="1050" dirty="0" smtClean="0">
                <a:solidFill>
                  <a:srgbClr val="FFFFFF"/>
                </a:solidFill>
                <a:latin typeface="Roboto Light"/>
                <a:ea typeface="Roboto Light"/>
                <a:cs typeface="Roboto Light"/>
                <a:sym typeface="Roboto Light"/>
              </a:rPr>
              <a:t> </a:t>
            </a:r>
            <a:r>
              <a:rPr lang="en-GB" sz="1050" dirty="0" err="1">
                <a:solidFill>
                  <a:schemeClr val="lt1"/>
                </a:solidFill>
                <a:latin typeface="Roboto Light"/>
                <a:ea typeface="Roboto Light"/>
                <a:cs typeface="Roboto Light"/>
                <a:sym typeface="Roboto Light"/>
              </a:rPr>
              <a:t>Yongpiyakul</a:t>
            </a:r>
            <a:r>
              <a:rPr lang="en-GB" sz="1050" dirty="0">
                <a:solidFill>
                  <a:schemeClr val="lt1"/>
                </a:solidFill>
                <a:latin typeface="Roboto Light"/>
                <a:ea typeface="Roboto Light"/>
                <a:cs typeface="Roboto Light"/>
                <a:sym typeface="Roboto Light"/>
              </a:rPr>
              <a:t> 						</a:t>
            </a:r>
            <a:r>
              <a:rPr lang="en-GB" sz="1050" dirty="0" smtClean="0">
                <a:solidFill>
                  <a:schemeClr val="lt1"/>
                </a:solidFill>
                <a:latin typeface="Roboto Light"/>
                <a:ea typeface="Roboto Light"/>
                <a:cs typeface="Roboto Light"/>
                <a:sym typeface="Roboto Light"/>
              </a:rPr>
              <a:t>6104640179</a:t>
            </a:r>
            <a:endParaRPr sz="1050" dirty="0">
              <a:solidFill>
                <a:srgbClr val="FFFFFF"/>
              </a:solidFill>
              <a:latin typeface="Roboto Light"/>
              <a:ea typeface="Roboto Light"/>
              <a:cs typeface="Roboto Light"/>
              <a:sym typeface="Roboto Light"/>
            </a:endParaRPr>
          </a:p>
          <a:p>
            <a:pPr marL="0" lvl="0" indent="457200" algn="l" rtl="0">
              <a:spcBef>
                <a:spcPts val="1600"/>
              </a:spcBef>
              <a:spcAft>
                <a:spcPts val="0"/>
              </a:spcAft>
              <a:buNone/>
            </a:pPr>
            <a:r>
              <a:rPr lang="en-GB" sz="1050" dirty="0" smtClean="0">
                <a:solidFill>
                  <a:srgbClr val="FFFFFF"/>
                </a:solidFill>
                <a:latin typeface="Roboto Light"/>
                <a:ea typeface="Roboto Light"/>
                <a:cs typeface="Roboto Light"/>
                <a:sym typeface="Roboto Light"/>
              </a:rPr>
              <a:t>	Lea </a:t>
            </a:r>
            <a:r>
              <a:rPr lang="en-GB" sz="1050" dirty="0" err="1">
                <a:solidFill>
                  <a:srgbClr val="FFFFFF"/>
                </a:solidFill>
                <a:latin typeface="Roboto Light"/>
                <a:ea typeface="Roboto Light"/>
                <a:cs typeface="Roboto Light"/>
                <a:sym typeface="Roboto Light"/>
              </a:rPr>
              <a:t>Sunisa</a:t>
            </a:r>
            <a:r>
              <a:rPr lang="en-GB" sz="1050" dirty="0">
                <a:solidFill>
                  <a:srgbClr val="FFFFFF"/>
                </a:solidFill>
                <a:latin typeface="Roboto Light"/>
                <a:ea typeface="Roboto Light"/>
                <a:cs typeface="Roboto Light"/>
                <a:sym typeface="Roboto Light"/>
              </a:rPr>
              <a:t> </a:t>
            </a:r>
            <a:r>
              <a:rPr lang="en-GB" sz="1050" dirty="0" err="1">
                <a:solidFill>
                  <a:srgbClr val="FFFFFF"/>
                </a:solidFill>
                <a:latin typeface="Roboto Light"/>
                <a:ea typeface="Roboto Light"/>
                <a:cs typeface="Roboto Light"/>
                <a:sym typeface="Roboto Light"/>
              </a:rPr>
              <a:t>Remond</a:t>
            </a:r>
            <a:r>
              <a:rPr lang="en-GB" sz="1050" dirty="0">
                <a:solidFill>
                  <a:srgbClr val="FFFFFF"/>
                </a:solidFill>
                <a:latin typeface="Roboto Light"/>
                <a:ea typeface="Roboto Light"/>
                <a:cs typeface="Roboto Light"/>
                <a:sym typeface="Roboto Light"/>
              </a:rPr>
              <a:t> 						</a:t>
            </a:r>
            <a:r>
              <a:rPr lang="en-GB" sz="1050" dirty="0" smtClean="0">
                <a:solidFill>
                  <a:srgbClr val="FFFFFF"/>
                </a:solidFill>
                <a:latin typeface="Roboto Light"/>
                <a:ea typeface="Roboto Light"/>
                <a:cs typeface="Roboto Light"/>
                <a:sym typeface="Roboto Light"/>
              </a:rPr>
              <a:t>6204930215</a:t>
            </a:r>
            <a:endParaRPr sz="1050" dirty="0">
              <a:solidFill>
                <a:srgbClr val="FFFFFF"/>
              </a:solidFill>
              <a:latin typeface="Roboto Light"/>
              <a:ea typeface="Roboto Light"/>
              <a:cs typeface="Roboto Light"/>
              <a:sym typeface="Roboto Light"/>
            </a:endParaRPr>
          </a:p>
          <a:p>
            <a:pPr marL="0" lvl="0" indent="457200" algn="l" rtl="0">
              <a:spcBef>
                <a:spcPts val="1600"/>
              </a:spcBef>
              <a:spcAft>
                <a:spcPts val="1600"/>
              </a:spcAft>
              <a:buNone/>
            </a:pPr>
            <a:r>
              <a:rPr lang="en-GB" sz="1050" dirty="0" smtClean="0">
                <a:solidFill>
                  <a:srgbClr val="FFFFFF"/>
                </a:solidFill>
                <a:latin typeface="Roboto Light"/>
                <a:ea typeface="Roboto Light"/>
                <a:cs typeface="Roboto Light"/>
                <a:sym typeface="Roboto Light"/>
              </a:rPr>
              <a:t>	Eugene </a:t>
            </a:r>
            <a:r>
              <a:rPr lang="en-GB" sz="1050" dirty="0">
                <a:solidFill>
                  <a:srgbClr val="FFFFFF"/>
                </a:solidFill>
                <a:latin typeface="Roboto Light"/>
                <a:ea typeface="Roboto Light"/>
                <a:cs typeface="Roboto Light"/>
                <a:sym typeface="Roboto Light"/>
              </a:rPr>
              <a:t>Tan </a:t>
            </a:r>
            <a:r>
              <a:rPr lang="en-GB" sz="1050" dirty="0" err="1">
                <a:solidFill>
                  <a:srgbClr val="FFFFFF"/>
                </a:solidFill>
                <a:latin typeface="Roboto Light"/>
                <a:ea typeface="Roboto Light"/>
                <a:cs typeface="Roboto Light"/>
                <a:sym typeface="Roboto Light"/>
              </a:rPr>
              <a:t>YuanHao</a:t>
            </a:r>
            <a:r>
              <a:rPr lang="en-GB" sz="1050" dirty="0">
                <a:solidFill>
                  <a:srgbClr val="FFFFFF"/>
                </a:solidFill>
                <a:latin typeface="Roboto Light"/>
                <a:ea typeface="Roboto Light"/>
                <a:cs typeface="Roboto Light"/>
                <a:sym typeface="Roboto Light"/>
              </a:rPr>
              <a:t> 						</a:t>
            </a:r>
            <a:r>
              <a:rPr lang="en-GB" sz="1050" dirty="0" smtClean="0">
                <a:solidFill>
                  <a:srgbClr val="FFFFFF"/>
                </a:solidFill>
                <a:latin typeface="Roboto Light"/>
                <a:ea typeface="Roboto Light"/>
                <a:cs typeface="Roboto Light"/>
                <a:sym typeface="Roboto Light"/>
              </a:rPr>
              <a:t>6202930126</a:t>
            </a:r>
            <a:endParaRPr sz="1050" dirty="0">
              <a:solidFill>
                <a:srgbClr val="FFFFFF"/>
              </a:solidFill>
              <a:latin typeface="Roboto Light"/>
              <a:ea typeface="Roboto Light"/>
              <a:cs typeface="Roboto Light"/>
              <a:sym typeface="Roboto Light"/>
            </a:endParaRPr>
          </a:p>
        </p:txBody>
      </p:sp>
    </p:spTree>
  </p:cSld>
  <p:clrMapOvr>
    <a:masterClrMapping/>
  </p:clrMapOvr>
</p:sld>
</file>

<file path=ppt/theme/theme1.xml><?xml version="1.0" encoding="utf-8"?>
<a:theme xmlns:a="http://schemas.openxmlformats.org/drawingml/2006/main"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600</Words>
  <Application>Microsoft Office PowerPoint</Application>
  <PresentationFormat>On-screen Show (16:9)</PresentationFormat>
  <Paragraphs>77</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Roboto Mono</vt:lpstr>
      <vt:lpstr>Georgia</vt:lpstr>
      <vt:lpstr>Roboto</vt:lpstr>
      <vt:lpstr>Roboto Mono Light</vt:lpstr>
      <vt:lpstr>Roboto Light</vt:lpstr>
      <vt:lpstr>Material</vt:lpstr>
      <vt:lpstr>PowerPoint Presentation</vt:lpstr>
      <vt:lpstr>Emphatise</vt:lpstr>
      <vt:lpstr>Define</vt:lpstr>
      <vt:lpstr>Ideate</vt:lpstr>
      <vt:lpstr>Ideate</vt:lpstr>
      <vt:lpstr>Ideate</vt:lpstr>
      <vt:lpstr>Ideate</vt:lpstr>
      <vt:lpstr>Ideate</vt:lpstr>
      <vt:lpstr>Prototype</vt:lpstr>
      <vt:lpstr>Test</vt:lpstr>
      <vt:lpstr>Implementation</vt:lpstr>
      <vt:lpstr>References </vt:lpstr>
      <vt:lpstr>Members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smart-04</dc:creator>
  <cp:lastModifiedBy>TBS</cp:lastModifiedBy>
  <cp:revision>2</cp:revision>
  <dcterms:modified xsi:type="dcterms:W3CDTF">2019-09-12T12:20:09Z</dcterms:modified>
</cp:coreProperties>
</file>