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38"/>
  </p:notesMasterIdLst>
  <p:handoutMasterIdLst>
    <p:handoutMasterId r:id="rId39"/>
  </p:handoutMasterIdLst>
  <p:sldIdLst>
    <p:sldId id="258" r:id="rId2"/>
    <p:sldId id="272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311" r:id="rId12"/>
    <p:sldId id="312" r:id="rId13"/>
    <p:sldId id="313" r:id="rId14"/>
    <p:sldId id="314" r:id="rId15"/>
    <p:sldId id="315" r:id="rId16"/>
    <p:sldId id="316" r:id="rId17"/>
    <p:sldId id="317" r:id="rId18"/>
    <p:sldId id="318" r:id="rId19"/>
    <p:sldId id="319" r:id="rId20"/>
    <p:sldId id="320" r:id="rId21"/>
    <p:sldId id="321" r:id="rId22"/>
    <p:sldId id="322" r:id="rId23"/>
    <p:sldId id="323" r:id="rId24"/>
    <p:sldId id="324" r:id="rId25"/>
    <p:sldId id="325" r:id="rId26"/>
    <p:sldId id="326" r:id="rId27"/>
    <p:sldId id="327" r:id="rId28"/>
    <p:sldId id="328" r:id="rId29"/>
    <p:sldId id="329" r:id="rId30"/>
    <p:sldId id="330" r:id="rId31"/>
    <p:sldId id="331" r:id="rId32"/>
    <p:sldId id="302" r:id="rId33"/>
    <p:sldId id="306" r:id="rId34"/>
    <p:sldId id="307" r:id="rId35"/>
    <p:sldId id="309" r:id="rId36"/>
    <p:sldId id="310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A1ED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746" autoAdjust="0"/>
  </p:normalViewPr>
  <p:slideViewPr>
    <p:cSldViewPr>
      <p:cViewPr varScale="1">
        <p:scale>
          <a:sx n="98" d="100"/>
          <a:sy n="98" d="100"/>
        </p:scale>
        <p:origin x="-35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121FA1-0644-43F9-88D1-C3C3338001AF}" type="datetimeFigureOut">
              <a:rPr lang="en-US" smtClean="0"/>
              <a:pPr/>
              <a:t>8/25/2014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CEF5F7-F884-4D65-BE89-19412A8388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8553745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90CA14-DB7C-4818-A963-8EF00694B307}" type="datetimeFigureOut">
              <a:rPr lang="en-US" smtClean="0"/>
              <a:pPr/>
              <a:t>8/25/2014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426FCD-6D04-4824-8774-F7AE1FEAED7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59453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Disease I</a:t>
            </a:r>
            <a:r>
              <a:rPr lang="en-US" baseline="0" dirty="0" smtClean="0"/>
              <a:t> does not make the individual terribly sick initially (without medical intervention), and medical care offers some help in healing, eventually reaching a plateau.</a:t>
            </a:r>
          </a:p>
          <a:p>
            <a:r>
              <a:rPr lang="en-US" baseline="0" dirty="0" smtClean="0"/>
              <a:t>Disease II starts the individual out at worse health, by doctors have more to offer, and they can return the person to a higher level of health finally (but might take more medical care).</a:t>
            </a:r>
          </a:p>
          <a:p>
            <a:r>
              <a:rPr lang="en-US" baseline="0" dirty="0" smtClean="0"/>
              <a:t>Disease III starts the person with relatively better health condition, and medical care doesn’t improve health much.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426FCD-6D04-4824-8774-F7AE1FEAED7B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577538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C0815C-0042-471B-9F37-DAB384FD42FE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C0815C-0042-471B-9F37-DAB384FD42FE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“Historians of medicine now mostly agree that it was not until well into the twentieth century that the average patient had better than a fifty‐fifty chance of being helped by the average physician.” (Fuchs, p. 30)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AF448-936F-4742-88A6-9679504693EB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“Historians of medicine now mostly agree that it was not until well into the twentieth century that the average patient had better than a fifty‐fifty chance of being helped by the average physician.” (Fuchs, p. 30)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AF448-936F-4742-88A6-9679504693EB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315F50-2E5E-475A-AD66-CDEAD6A98C18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881587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Current costs include things such as loss</a:t>
            </a:r>
            <a:r>
              <a:rPr lang="en-US" baseline="0" dirty="0" smtClean="0"/>
              <a:t> of pleasure from passing up a rich dessert or cigarette, or they may involve time such as jogging or other financial and non-financial resources.</a:t>
            </a:r>
          </a:p>
          <a:p>
            <a:r>
              <a:rPr lang="en-US" baseline="0" dirty="0" smtClean="0"/>
              <a:t>Expected benefits take the form of reductions in the probability of morbidity and mortality from one or more diseases sometime in the future.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315F50-2E5E-475A-AD66-CDEAD6A98C18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35119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US" dirty="0" smtClean="0"/>
              <a:t>Individuals with low rates of time preference</a:t>
            </a:r>
            <a:r>
              <a:rPr lang="en-US" baseline="0" dirty="0" smtClean="0"/>
              <a:t> would invest in many years of schooling and would also invest in health-enhancing activities.  Thus, education has no direct impact on health investment.</a:t>
            </a:r>
          </a:p>
          <a:p>
            <a:pPr marL="228600" indent="-228600">
              <a:buAutoNum type="arabicPeriod"/>
            </a:pPr>
            <a:r>
              <a:rPr lang="en-US" baseline="0" dirty="0" smtClean="0"/>
              <a:t>Schooling actually affects time preference. Those with more schooling are more willing to invest at a lower rate of return (i.e. they are more far-sighted).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315F50-2E5E-475A-AD66-CDEAD6A98C18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148028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>
                <a:uFillTx/>
              </a:defRPr>
            </a:lvl1pPr>
          </a:lstStyle>
          <a:p>
            <a:r>
              <a:rPr lang="en-US" smtClean="0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  <a:uFillTx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  <a:uFillTx/>
              </a:defRPr>
            </a:lvl9pPr>
          </a:lstStyle>
          <a:p>
            <a:r>
              <a:rPr lang="en-US" smtClean="0">
                <a:uFillTx/>
              </a:rPr>
              <a:t>Click to edit Master subtitle style</a:t>
            </a:r>
            <a:endParaRPr lang="en-US" dirty="0">
              <a:uFillTx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02FFE-F49C-4635-B533-305576E78A9B}" type="datetime1">
              <a:rPr lang="en-US" smtClean="0"/>
              <a:t>8/25/2014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uFillTx/>
              </a:rPr>
              <a:t>Click to edit Master title style</a:t>
            </a:r>
            <a:endParaRPr lang="en-US">
              <a:uFillTx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>
              <a:uFillTx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8E48F-DD80-4F8A-8C8B-E873E5F8956F}" type="datetime1">
              <a:rPr lang="en-US" smtClean="0"/>
              <a:t>8/25/2014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>
                <a:uFillTx/>
              </a:defRPr>
            </a:lvl1pPr>
          </a:lstStyle>
          <a:p>
            <a:r>
              <a:rPr lang="en-US" smtClean="0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  <a:uFillTx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  <a:uFillTx/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  <a:uFillTx/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  <a:uFillTx/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  <a:uFillTx/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  <a:uFillTx/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  <a:uFillTx/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  <a:uFillTx/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72E85-D5BA-453D-9625-E6FCF21CFCC7}" type="datetime1">
              <a:rPr lang="en-US" smtClean="0"/>
              <a:t>8/25/2014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uFillTx/>
              </a:rPr>
              <a:t>Click to edit Master title style</a:t>
            </a:r>
            <a:endParaRPr lang="en-US">
              <a:uFillTx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>
                <a:uFillTx/>
              </a:defRPr>
            </a:lvl1pPr>
            <a:lvl2pPr>
              <a:defRPr sz="2400">
                <a:uFillTx/>
              </a:defRPr>
            </a:lvl2pPr>
            <a:lvl3pPr>
              <a:defRPr sz="2000">
                <a:uFillTx/>
              </a:defRPr>
            </a:lvl3pPr>
            <a:lvl4pPr>
              <a:defRPr sz="1800">
                <a:uFillTx/>
              </a:defRPr>
            </a:lvl4pPr>
            <a:lvl5pPr>
              <a:defRPr sz="1800">
                <a:uFillTx/>
              </a:defRPr>
            </a:lvl5pPr>
            <a:lvl6pPr>
              <a:defRPr sz="1800">
                <a:uFillTx/>
              </a:defRPr>
            </a:lvl6pPr>
            <a:lvl7pPr>
              <a:defRPr sz="1800">
                <a:uFillTx/>
              </a:defRPr>
            </a:lvl7pPr>
            <a:lvl8pPr>
              <a:defRPr sz="1800">
                <a:uFillTx/>
              </a:defRPr>
            </a:lvl8pPr>
            <a:lvl9pPr>
              <a:defRPr sz="1800"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>
                <a:uFillTx/>
              </a:defRPr>
            </a:lvl1pPr>
            <a:lvl2pPr>
              <a:defRPr sz="2400">
                <a:uFillTx/>
              </a:defRPr>
            </a:lvl2pPr>
            <a:lvl3pPr>
              <a:defRPr sz="2000">
                <a:uFillTx/>
              </a:defRPr>
            </a:lvl3pPr>
            <a:lvl4pPr>
              <a:defRPr sz="1800">
                <a:uFillTx/>
              </a:defRPr>
            </a:lvl4pPr>
            <a:lvl5pPr>
              <a:defRPr sz="1800">
                <a:uFillTx/>
              </a:defRPr>
            </a:lvl5pPr>
            <a:lvl6pPr>
              <a:defRPr sz="1800">
                <a:uFillTx/>
              </a:defRPr>
            </a:lvl6pPr>
            <a:lvl7pPr>
              <a:defRPr sz="1800">
                <a:uFillTx/>
              </a:defRPr>
            </a:lvl7pPr>
            <a:lvl8pPr>
              <a:defRPr sz="1800">
                <a:uFillTx/>
              </a:defRPr>
            </a:lvl8pPr>
            <a:lvl9pPr>
              <a:defRPr sz="1800"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13DE-E75C-4A6B-AE96-1E035BDA4F07}" type="datetime1">
              <a:rPr lang="en-US" smtClean="0"/>
              <a:t>8/25/2014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uFillTx/>
              </a:defRPr>
            </a:lvl1pPr>
          </a:lstStyle>
          <a:p>
            <a:r>
              <a:rPr lang="en-US" smtClean="0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  <a:uFillTx/>
              </a:defRPr>
            </a:lvl1pPr>
            <a:lvl2pPr marL="457200" indent="0">
              <a:buNone/>
              <a:defRPr sz="2000" b="1">
                <a:uFillTx/>
              </a:defRPr>
            </a:lvl2pPr>
            <a:lvl3pPr marL="914400" indent="0">
              <a:buNone/>
              <a:defRPr sz="1800" b="1">
                <a:uFillTx/>
              </a:defRPr>
            </a:lvl3pPr>
            <a:lvl4pPr marL="1371600" indent="0">
              <a:buNone/>
              <a:defRPr sz="1600" b="1">
                <a:uFillTx/>
              </a:defRPr>
            </a:lvl4pPr>
            <a:lvl5pPr marL="1828800" indent="0">
              <a:buNone/>
              <a:defRPr sz="1600" b="1">
                <a:uFillTx/>
              </a:defRPr>
            </a:lvl5pPr>
            <a:lvl6pPr marL="2286000" indent="0">
              <a:buNone/>
              <a:defRPr sz="1600" b="1">
                <a:uFillTx/>
              </a:defRPr>
            </a:lvl6pPr>
            <a:lvl7pPr marL="2743200" indent="0">
              <a:buNone/>
              <a:defRPr sz="1600" b="1">
                <a:uFillTx/>
              </a:defRPr>
            </a:lvl7pPr>
            <a:lvl8pPr marL="3200400" indent="0">
              <a:buNone/>
              <a:defRPr sz="1600" b="1">
                <a:uFillTx/>
              </a:defRPr>
            </a:lvl8pPr>
            <a:lvl9pPr marL="3657600" indent="0">
              <a:buNone/>
              <a:defRPr sz="1600" b="1"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>
                <a:uFillTx/>
              </a:defRPr>
            </a:lvl1pPr>
            <a:lvl2pPr>
              <a:defRPr sz="2000">
                <a:uFillTx/>
              </a:defRPr>
            </a:lvl2pPr>
            <a:lvl3pPr>
              <a:defRPr sz="1800">
                <a:uFillTx/>
              </a:defRPr>
            </a:lvl3pPr>
            <a:lvl4pPr>
              <a:defRPr sz="1600">
                <a:uFillTx/>
              </a:defRPr>
            </a:lvl4pPr>
            <a:lvl5pPr>
              <a:defRPr sz="1600">
                <a:uFillTx/>
              </a:defRPr>
            </a:lvl5pPr>
            <a:lvl6pPr>
              <a:defRPr sz="1600">
                <a:uFillTx/>
              </a:defRPr>
            </a:lvl6pPr>
            <a:lvl7pPr>
              <a:defRPr sz="1600">
                <a:uFillTx/>
              </a:defRPr>
            </a:lvl7pPr>
            <a:lvl8pPr>
              <a:defRPr sz="1600">
                <a:uFillTx/>
              </a:defRPr>
            </a:lvl8pPr>
            <a:lvl9pPr>
              <a:defRPr sz="1600"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uFillTx/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>
                <a:uFillTx/>
              </a:defRPr>
            </a:lvl2pPr>
            <a:lvl3pPr marL="914400" indent="0">
              <a:buNone/>
              <a:defRPr sz="1800" b="1">
                <a:uFillTx/>
              </a:defRPr>
            </a:lvl3pPr>
            <a:lvl4pPr marL="1371600" indent="0">
              <a:buNone/>
              <a:defRPr sz="1600" b="1">
                <a:uFillTx/>
              </a:defRPr>
            </a:lvl4pPr>
            <a:lvl5pPr marL="1828800" indent="0">
              <a:buNone/>
              <a:defRPr sz="1600" b="1">
                <a:uFillTx/>
              </a:defRPr>
            </a:lvl5pPr>
            <a:lvl6pPr marL="2286000" indent="0">
              <a:buNone/>
              <a:defRPr sz="1600" b="1">
                <a:uFillTx/>
              </a:defRPr>
            </a:lvl6pPr>
            <a:lvl7pPr marL="2743200" indent="0">
              <a:buNone/>
              <a:defRPr sz="1600" b="1">
                <a:uFillTx/>
              </a:defRPr>
            </a:lvl7pPr>
            <a:lvl8pPr marL="3200400" indent="0">
              <a:buNone/>
              <a:defRPr sz="1600" b="1">
                <a:uFillTx/>
              </a:defRPr>
            </a:lvl8pPr>
            <a:lvl9pPr marL="3657600" indent="0">
              <a:buNone/>
              <a:defRPr sz="1600" b="1"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>
                <a:uFillTx/>
              </a:defRPr>
            </a:lvl1pPr>
            <a:lvl2pPr>
              <a:defRPr sz="2000">
                <a:uFillTx/>
              </a:defRPr>
            </a:lvl2pPr>
            <a:lvl3pPr>
              <a:defRPr sz="1800">
                <a:uFillTx/>
              </a:defRPr>
            </a:lvl3pPr>
            <a:lvl4pPr>
              <a:defRPr sz="1600">
                <a:uFillTx/>
              </a:defRPr>
            </a:lvl4pPr>
            <a:lvl5pPr>
              <a:defRPr sz="1600">
                <a:uFillTx/>
              </a:defRPr>
            </a:lvl5pPr>
            <a:lvl6pPr>
              <a:defRPr sz="1600">
                <a:uFillTx/>
              </a:defRPr>
            </a:lvl6pPr>
            <a:lvl7pPr>
              <a:defRPr sz="1600">
                <a:uFillTx/>
              </a:defRPr>
            </a:lvl7pPr>
            <a:lvl8pPr>
              <a:defRPr sz="1600">
                <a:uFillTx/>
              </a:defRPr>
            </a:lvl8pPr>
            <a:lvl9pPr>
              <a:defRPr sz="1600"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B9B82-2EBF-43CC-BEB3-C4CC4C598B1D}" type="datetime1">
              <a:rPr lang="en-US" smtClean="0"/>
              <a:t>8/25/2014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uFillTx/>
              </a:rPr>
              <a:t>Click to edit Master title style</a:t>
            </a:r>
            <a:endParaRPr lang="en-US">
              <a:uFillTx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4F43F-51E0-4C52-B60D-02C31C9162C5}" type="datetime1">
              <a:rPr lang="en-US" smtClean="0"/>
              <a:t>8/25/2014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ECBA1-5003-4451-804C-9651C6458A59}" type="datetime1">
              <a:rPr lang="en-US" smtClean="0"/>
              <a:t>8/25/2014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>
                <a:uFillTx/>
              </a:defRPr>
            </a:lvl1pPr>
          </a:lstStyle>
          <a:p>
            <a:r>
              <a:rPr lang="en-US" smtClean="0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>
                <a:uFillTx/>
              </a:defRPr>
            </a:lvl1pPr>
            <a:lvl2pPr>
              <a:defRPr sz="2800">
                <a:uFillTx/>
              </a:defRPr>
            </a:lvl2pPr>
            <a:lvl3pPr>
              <a:defRPr sz="2400">
                <a:uFillTx/>
              </a:defRPr>
            </a:lvl3pPr>
            <a:lvl4pPr>
              <a:defRPr sz="2000">
                <a:uFillTx/>
              </a:defRPr>
            </a:lvl4pPr>
            <a:lvl5pPr>
              <a:defRPr sz="2000">
                <a:uFillTx/>
              </a:defRPr>
            </a:lvl5pPr>
            <a:lvl6pPr>
              <a:defRPr sz="2000">
                <a:uFillTx/>
              </a:defRPr>
            </a:lvl6pPr>
            <a:lvl7pPr>
              <a:defRPr sz="2000">
                <a:uFillTx/>
              </a:defRPr>
            </a:lvl7pPr>
            <a:lvl8pPr>
              <a:defRPr sz="2000">
                <a:uFillTx/>
              </a:defRPr>
            </a:lvl8pPr>
            <a:lvl9pPr>
              <a:defRPr sz="2000"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>
                <a:uFillTx/>
              </a:defRPr>
            </a:lvl1pPr>
            <a:lvl2pPr marL="457200" indent="0">
              <a:buNone/>
              <a:defRPr sz="1200">
                <a:uFillTx/>
              </a:defRPr>
            </a:lvl2pPr>
            <a:lvl3pPr marL="914400" indent="0">
              <a:buNone/>
              <a:defRPr sz="1000">
                <a:uFillTx/>
              </a:defRPr>
            </a:lvl3pPr>
            <a:lvl4pPr marL="1371600" indent="0">
              <a:buNone/>
              <a:defRPr sz="900">
                <a:uFillTx/>
              </a:defRPr>
            </a:lvl4pPr>
            <a:lvl5pPr marL="1828800" indent="0">
              <a:buNone/>
              <a:defRPr sz="900">
                <a:uFillTx/>
              </a:defRPr>
            </a:lvl5pPr>
            <a:lvl6pPr marL="2286000" indent="0">
              <a:buNone/>
              <a:defRPr sz="900">
                <a:uFillTx/>
              </a:defRPr>
            </a:lvl6pPr>
            <a:lvl7pPr marL="2743200" indent="0">
              <a:buNone/>
              <a:defRPr sz="900">
                <a:uFillTx/>
              </a:defRPr>
            </a:lvl7pPr>
            <a:lvl8pPr marL="3200400" indent="0">
              <a:buNone/>
              <a:defRPr sz="900">
                <a:uFillTx/>
              </a:defRPr>
            </a:lvl8pPr>
            <a:lvl9pPr marL="3657600" indent="0">
              <a:buNone/>
              <a:defRPr sz="900"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ABB16-DA2B-4708-97DB-17E54CCA9538}" type="datetime1">
              <a:rPr lang="en-US" smtClean="0"/>
              <a:t>8/25/2014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>
                <a:uFillTx/>
              </a:defRPr>
            </a:lvl1pPr>
          </a:lstStyle>
          <a:p>
            <a:r>
              <a:rPr lang="en-US" smtClean="0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srgbClr val="000000">
                <a:alpha val="59000"/>
              </a:srgbClr>
            </a:outerShdw>
          </a:effectLst>
        </p:spPr>
        <p:txBody>
          <a:bodyPr/>
          <a:lstStyle>
            <a:lvl1pPr marL="0" indent="0">
              <a:buNone/>
              <a:defRPr sz="3200">
                <a:uFillTx/>
              </a:defRPr>
            </a:lvl1pPr>
            <a:lvl2pPr marL="457200" indent="0">
              <a:buNone/>
              <a:defRPr sz="2800">
                <a:uFillTx/>
              </a:defRPr>
            </a:lvl2pPr>
            <a:lvl3pPr marL="914400" indent="0">
              <a:buNone/>
              <a:defRPr sz="2400">
                <a:uFillTx/>
              </a:defRPr>
            </a:lvl3pPr>
            <a:lvl4pPr marL="1371600" indent="0">
              <a:buNone/>
              <a:defRPr sz="2000">
                <a:uFillTx/>
              </a:defRPr>
            </a:lvl4pPr>
            <a:lvl5pPr marL="1828800" indent="0">
              <a:buNone/>
              <a:defRPr sz="2000">
                <a:uFillTx/>
              </a:defRPr>
            </a:lvl5pPr>
            <a:lvl6pPr marL="2286000" indent="0">
              <a:buNone/>
              <a:defRPr sz="2000">
                <a:uFillTx/>
              </a:defRPr>
            </a:lvl6pPr>
            <a:lvl7pPr marL="2743200" indent="0">
              <a:buNone/>
              <a:defRPr sz="2000">
                <a:uFillTx/>
              </a:defRPr>
            </a:lvl7pPr>
            <a:lvl8pPr marL="3200400" indent="0">
              <a:buNone/>
              <a:defRPr sz="2000">
                <a:uFillTx/>
              </a:defRPr>
            </a:lvl8pPr>
            <a:lvl9pPr marL="3657600" indent="0">
              <a:buNone/>
              <a:defRPr sz="2000">
                <a:uFillTx/>
              </a:defRPr>
            </a:lvl9pPr>
          </a:lstStyle>
          <a:p>
            <a:r>
              <a:rPr lang="en-US" smtClean="0">
                <a:uFillTx/>
              </a:rPr>
              <a:t>Click icon to add picture</a:t>
            </a:r>
            <a:endParaRPr lang="en-US" dirty="0">
              <a:uFillTx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>
                <a:uFillTx/>
              </a:defRPr>
            </a:lvl1pPr>
            <a:lvl2pPr marL="457200" indent="0">
              <a:buNone/>
              <a:defRPr sz="1200">
                <a:uFillTx/>
              </a:defRPr>
            </a:lvl2pPr>
            <a:lvl3pPr marL="914400" indent="0">
              <a:buNone/>
              <a:defRPr sz="1000">
                <a:uFillTx/>
              </a:defRPr>
            </a:lvl3pPr>
            <a:lvl4pPr marL="1371600" indent="0">
              <a:buNone/>
              <a:defRPr sz="900">
                <a:uFillTx/>
              </a:defRPr>
            </a:lvl4pPr>
            <a:lvl5pPr marL="1828800" indent="0">
              <a:buNone/>
              <a:defRPr sz="900">
                <a:uFillTx/>
              </a:defRPr>
            </a:lvl5pPr>
            <a:lvl6pPr marL="2286000" indent="0">
              <a:buNone/>
              <a:defRPr sz="900">
                <a:uFillTx/>
              </a:defRPr>
            </a:lvl6pPr>
            <a:lvl7pPr marL="2743200" indent="0">
              <a:buNone/>
              <a:defRPr sz="900">
                <a:uFillTx/>
              </a:defRPr>
            </a:lvl7pPr>
            <a:lvl8pPr marL="3200400" indent="0">
              <a:buNone/>
              <a:defRPr sz="900">
                <a:uFillTx/>
              </a:defRPr>
            </a:lvl8pPr>
            <a:lvl9pPr marL="3657600" indent="0">
              <a:buNone/>
              <a:defRPr sz="900"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D8DFB-E807-45F9-9583-DDB15D13888C}" type="datetime1">
              <a:rPr lang="en-US" smtClean="0"/>
              <a:t>8/25/2014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uFillTx/>
              </a:rPr>
              <a:t>Click to edit Master title style</a:t>
            </a:r>
            <a:endParaRPr lang="en-US">
              <a:uFillTx/>
            </a:endParaRP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>
              <a:uFillTx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DDB6A-BD86-458A-9499-DCDD1FA1C615}" type="datetime1">
              <a:rPr lang="en-US" smtClean="0"/>
              <a:t>8/25/2014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A46A6-AF12-420D-8BEE-113C22E50716}" type="datetime1">
              <a:rPr lang="en-US" smtClean="0"/>
              <a:t>8/25/2014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  <a:uFillTx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>
                <a:uFillTx/>
              </a:rPr>
              <a:t>Click to edit Master title style</a:t>
            </a:r>
            <a:endParaRPr lang="en-US" dirty="0">
              <a:uFillTx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 dirty="0">
              <a:uFillTx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  <a:uFillTx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  <a:uFillTx/>
              </a:defRPr>
            </a:lvl1pPr>
          </a:lstStyle>
          <a:p>
            <a:fld id="{EBAAFB66-7B59-43AD-B7BB-E08229C17182}" type="datetime1">
              <a:rPr lang="en-US" smtClean="0"/>
              <a:t>8/25/2014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  <a:uFillTx/>
              </a:defRPr>
            </a:lvl1pPr>
          </a:lstStyle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  <a:uFillTx/>
              </a:defRPr>
            </a:lvl1pPr>
          </a:lstStyle>
          <a:p>
            <a:fld id="{86CE80BD-4D3B-4FF2-B2A9-D19FBDF2220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uFillTx/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uFillTx/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uFillTx/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uFillTx/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uFillTx/>
          <a:latin typeface="+mn-lt"/>
          <a:ea typeface="+mn-ea"/>
          <a:cs typeface="+mn-cs"/>
        </a:defRPr>
      </a:lvl9pPr>
    </p:bodyStyle>
    <p:otherStyle>
      <a:defPPr>
        <a:defRPr lang="en-US">
          <a:uFillTx/>
        </a:defRPr>
      </a:defPPr>
      <a:lvl1pPr marL="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uFillTx/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3600" dirty="0" smtClean="0"/>
              <a:t>Production of health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EE 474 Health Economics</a:t>
            </a:r>
          </a:p>
          <a:p>
            <a:r>
              <a:rPr lang="en-US" dirty="0" smtClean="0"/>
              <a:t>Semester 1/2014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379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457201"/>
            <a:ext cx="8041440" cy="990599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Topics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24000"/>
            <a:ext cx="7467600" cy="4465725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chemeClr val="tx1"/>
                </a:solidFill>
              </a:rPr>
              <a:t>Production function of health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Health as a function of health care</a:t>
            </a:r>
          </a:p>
          <a:p>
            <a:pPr lvl="1"/>
            <a:r>
              <a:rPr lang="en-US" sz="2400" dirty="0" smtClean="0">
                <a:solidFill>
                  <a:schemeClr val="tx1"/>
                </a:solidFill>
              </a:rPr>
              <a:t>Technical efficiency </a:t>
            </a:r>
          </a:p>
          <a:p>
            <a:pPr lvl="1"/>
            <a:r>
              <a:rPr lang="en-US" sz="2400" dirty="0" err="1" smtClean="0">
                <a:solidFill>
                  <a:schemeClr val="tx1"/>
                </a:solidFill>
              </a:rPr>
              <a:t>Allocative</a:t>
            </a:r>
            <a:r>
              <a:rPr lang="en-US" sz="2400" dirty="0" smtClean="0">
                <a:solidFill>
                  <a:schemeClr val="tx1"/>
                </a:solidFill>
              </a:rPr>
              <a:t> efficiency</a:t>
            </a:r>
          </a:p>
          <a:p>
            <a:pPr lvl="1"/>
            <a:r>
              <a:rPr lang="en-US" sz="2400" dirty="0" smtClean="0">
                <a:solidFill>
                  <a:schemeClr val="tx1"/>
                </a:solidFill>
              </a:rPr>
              <a:t>Some empirical evidence</a:t>
            </a:r>
            <a:endParaRPr lang="en-US" sz="2400" dirty="0" smtClean="0"/>
          </a:p>
          <a:p>
            <a:r>
              <a:rPr lang="en-US" sz="2800" dirty="0" smtClean="0"/>
              <a:t>Fuchs’ (1974): </a:t>
            </a:r>
            <a:r>
              <a:rPr lang="en-US" sz="2800" i="1" dirty="0" smtClean="0"/>
              <a:t>Who Shall Live?</a:t>
            </a:r>
          </a:p>
          <a:p>
            <a:r>
              <a:rPr lang="en-US" sz="2800" dirty="0" smtClean="0"/>
              <a:t>Other inputs in the health production</a:t>
            </a:r>
          </a:p>
          <a:p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8041440" cy="1011237"/>
          </a:xfrm>
        </p:spPr>
        <p:txBody>
          <a:bodyPr/>
          <a:lstStyle/>
          <a:p>
            <a:r>
              <a:rPr lang="en-US" sz="4400" dirty="0" smtClean="0">
                <a:solidFill>
                  <a:schemeClr val="tx1"/>
                </a:solidFill>
              </a:rPr>
              <a:t>Production of </a:t>
            </a:r>
            <a:r>
              <a:rPr lang="en-US" sz="4400" i="1" dirty="0" smtClean="0">
                <a:solidFill>
                  <a:srgbClr val="2309E1"/>
                </a:solidFill>
              </a:rPr>
              <a:t>Health</a:t>
            </a:r>
            <a:endParaRPr lang="en-US" sz="4400" i="1" dirty="0">
              <a:solidFill>
                <a:srgbClr val="2309E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00200"/>
            <a:ext cx="7467600" cy="4800600"/>
          </a:xfrm>
        </p:spPr>
        <p:txBody>
          <a:bodyPr>
            <a:normAutofit fontScale="92500"/>
          </a:bodyPr>
          <a:lstStyle/>
          <a:p>
            <a:pPr>
              <a:spcBef>
                <a:spcPts val="1200"/>
              </a:spcBef>
            </a:pPr>
            <a:r>
              <a:rPr lang="en-US" sz="2800" dirty="0" smtClean="0">
                <a:solidFill>
                  <a:schemeClr val="tx1"/>
                </a:solidFill>
              </a:rPr>
              <a:t>Last time, the output of production was </a:t>
            </a:r>
            <a:r>
              <a:rPr lang="en-US" sz="2800" i="1" dirty="0" smtClean="0">
                <a:solidFill>
                  <a:schemeClr val="tx1"/>
                </a:solidFill>
              </a:rPr>
              <a:t>health care</a:t>
            </a:r>
            <a:r>
              <a:rPr lang="en-US" sz="2800" dirty="0" smtClean="0">
                <a:solidFill>
                  <a:schemeClr val="tx1"/>
                </a:solidFill>
              </a:rPr>
              <a:t>.</a:t>
            </a:r>
          </a:p>
          <a:p>
            <a:pPr>
              <a:spcBef>
                <a:spcPts val="1200"/>
              </a:spcBef>
            </a:pPr>
            <a:r>
              <a:rPr lang="en-US" sz="2800" dirty="0" smtClean="0">
                <a:solidFill>
                  <a:schemeClr val="tx1"/>
                </a:solidFill>
              </a:rPr>
              <a:t>In </a:t>
            </a:r>
            <a:r>
              <a:rPr lang="en-US" sz="2800" dirty="0">
                <a:solidFill>
                  <a:schemeClr val="tx1"/>
                </a:solidFill>
              </a:rPr>
              <a:t>this </a:t>
            </a:r>
            <a:r>
              <a:rPr lang="en-US" sz="2800" dirty="0" smtClean="0">
                <a:solidFill>
                  <a:schemeClr val="tx1"/>
                </a:solidFill>
              </a:rPr>
              <a:t>lecture, </a:t>
            </a:r>
            <a:r>
              <a:rPr lang="en-US" sz="2800" i="1" dirty="0" smtClean="0">
                <a:solidFill>
                  <a:srgbClr val="2309E1"/>
                </a:solidFill>
              </a:rPr>
              <a:t>health </a:t>
            </a:r>
            <a:r>
              <a:rPr lang="en-US" sz="2800" dirty="0" smtClean="0">
                <a:solidFill>
                  <a:srgbClr val="2309E1"/>
                </a:solidFill>
              </a:rPr>
              <a:t>(or</a:t>
            </a:r>
            <a:r>
              <a:rPr lang="en-US" sz="2800" i="1" dirty="0" smtClean="0">
                <a:solidFill>
                  <a:srgbClr val="2309E1"/>
                </a:solidFill>
              </a:rPr>
              <a:t> health status</a:t>
            </a:r>
            <a:r>
              <a:rPr lang="en-US" sz="2800" dirty="0" smtClean="0">
                <a:solidFill>
                  <a:srgbClr val="2309E1"/>
                </a:solidFill>
              </a:rPr>
              <a:t>) is an </a:t>
            </a:r>
            <a:r>
              <a:rPr lang="en-US" sz="2800" i="1" dirty="0" smtClean="0">
                <a:solidFill>
                  <a:srgbClr val="2309E1"/>
                </a:solidFill>
              </a:rPr>
              <a:t>output</a:t>
            </a:r>
            <a:r>
              <a:rPr lang="en-US" sz="2800" dirty="0" smtClean="0">
                <a:solidFill>
                  <a:schemeClr val="tx1"/>
                </a:solidFill>
              </a:rPr>
              <a:t>.</a:t>
            </a:r>
            <a:endParaRPr lang="en-US" sz="2800" dirty="0">
              <a:solidFill>
                <a:schemeClr val="tx1"/>
              </a:solidFill>
            </a:endParaRPr>
          </a:p>
          <a:p>
            <a:pPr>
              <a:spcBef>
                <a:spcPts val="1200"/>
              </a:spcBef>
            </a:pPr>
            <a:r>
              <a:rPr lang="en-US" sz="2800" dirty="0" smtClean="0">
                <a:solidFill>
                  <a:schemeClr val="tx1"/>
                </a:solidFill>
              </a:rPr>
              <a:t>What are possible inputs in the health production?</a:t>
            </a:r>
          </a:p>
          <a:p>
            <a:pPr lvl="1">
              <a:spcBef>
                <a:spcPts val="1200"/>
              </a:spcBef>
              <a:buFont typeface="Wingdings" pitchFamily="2" charset="2"/>
              <a:buChar char="Ø"/>
            </a:pPr>
            <a:r>
              <a:rPr lang="en-US" sz="2400" dirty="0" smtClean="0">
                <a:solidFill>
                  <a:schemeClr val="tx1"/>
                </a:solidFill>
              </a:rPr>
              <a:t>H = H(???)</a:t>
            </a:r>
          </a:p>
          <a:p>
            <a:pPr lvl="1">
              <a:spcBef>
                <a:spcPts val="1200"/>
              </a:spcBef>
              <a:buFont typeface="Wingdings" pitchFamily="2" charset="2"/>
              <a:buChar char="Ø"/>
            </a:pPr>
            <a:r>
              <a:rPr lang="en-US" sz="2400" dirty="0" smtClean="0">
                <a:solidFill>
                  <a:schemeClr val="tx1"/>
                </a:solidFill>
              </a:rPr>
              <a:t>H = H(</a:t>
            </a:r>
            <a:r>
              <a:rPr lang="en-US" sz="2400" b="1" dirty="0" smtClean="0">
                <a:solidFill>
                  <a:schemeClr val="tx1"/>
                </a:solidFill>
              </a:rPr>
              <a:t>health care</a:t>
            </a:r>
            <a:r>
              <a:rPr lang="en-US" sz="2400" dirty="0" smtClean="0">
                <a:solidFill>
                  <a:schemeClr val="tx1"/>
                </a:solidFill>
              </a:rPr>
              <a:t>, disease, nutrition, lifestyles, environment, public health, …)</a:t>
            </a:r>
          </a:p>
          <a:p>
            <a:pPr>
              <a:spcBef>
                <a:spcPts val="1200"/>
              </a:spcBef>
            </a:pPr>
            <a:r>
              <a:rPr lang="en-US" sz="2800" dirty="0" smtClean="0">
                <a:solidFill>
                  <a:schemeClr val="tx1"/>
                </a:solidFill>
              </a:rPr>
              <a:t> In this context, </a:t>
            </a:r>
            <a:r>
              <a:rPr lang="en-US" sz="2800" i="1" dirty="0" smtClean="0">
                <a:solidFill>
                  <a:srgbClr val="2309E1"/>
                </a:solidFill>
              </a:rPr>
              <a:t>health care is an input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dirty="0" smtClean="0">
                <a:solidFill>
                  <a:schemeClr val="tx1"/>
                </a:solidFill>
              </a:rPr>
              <a:t>in the </a:t>
            </a:r>
            <a:r>
              <a:rPr lang="en-US" sz="2800" dirty="0" smtClean="0">
                <a:solidFill>
                  <a:srgbClr val="2309E1"/>
                </a:solidFill>
              </a:rPr>
              <a:t>production of health</a:t>
            </a:r>
            <a:r>
              <a:rPr lang="en-US" sz="2800" dirty="0" smtClean="0">
                <a:solidFill>
                  <a:schemeClr val="tx1"/>
                </a:solidFill>
              </a:rPr>
              <a:t>.</a:t>
            </a:r>
          </a:p>
          <a:p>
            <a:pPr>
              <a:spcBef>
                <a:spcPts val="1200"/>
              </a:spcBef>
              <a:buFont typeface="Wingdings" pitchFamily="2" charset="2"/>
              <a:buChar char="Ø"/>
            </a:pPr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63638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457200"/>
            <a:ext cx="8041440" cy="914399"/>
          </a:xfrm>
        </p:spPr>
        <p:txBody>
          <a:bodyPr/>
          <a:lstStyle/>
          <a:p>
            <a:r>
              <a:rPr lang="en-US" sz="4000" dirty="0" smtClean="0">
                <a:solidFill>
                  <a:schemeClr val="tx1"/>
                </a:solidFill>
              </a:rPr>
              <a:t>Production Function of Health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4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752600" y="1828800"/>
            <a:ext cx="0" cy="350520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1752600" y="5334000"/>
            <a:ext cx="3962400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371600" y="1447800"/>
            <a:ext cx="762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H</a:t>
            </a:r>
            <a:endParaRPr lang="en-US" sz="2200" dirty="0"/>
          </a:p>
        </p:txBody>
      </p:sp>
      <p:sp>
        <p:nvSpPr>
          <p:cNvPr id="11" name="TextBox 10"/>
          <p:cNvSpPr txBox="1"/>
          <p:nvPr/>
        </p:nvSpPr>
        <p:spPr>
          <a:xfrm>
            <a:off x="5638800" y="4979313"/>
            <a:ext cx="762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HC</a:t>
            </a:r>
            <a:endParaRPr lang="en-US" sz="2200" dirty="0"/>
          </a:p>
        </p:txBody>
      </p:sp>
      <p:sp>
        <p:nvSpPr>
          <p:cNvPr id="14" name="Freeform 13"/>
          <p:cNvSpPr/>
          <p:nvPr/>
        </p:nvSpPr>
        <p:spPr>
          <a:xfrm>
            <a:off x="1750454" y="2057400"/>
            <a:ext cx="3812146" cy="2819400"/>
          </a:xfrm>
          <a:custGeom>
            <a:avLst/>
            <a:gdLst>
              <a:gd name="connsiteX0" fmla="*/ 0 w 3812146"/>
              <a:gd name="connsiteY0" fmla="*/ 2228045 h 2228045"/>
              <a:gd name="connsiteX1" fmla="*/ 373487 w 3812146"/>
              <a:gd name="connsiteY1" fmla="*/ 1429555 h 2228045"/>
              <a:gd name="connsiteX2" fmla="*/ 927279 w 3812146"/>
              <a:gd name="connsiteY2" fmla="*/ 734096 h 2228045"/>
              <a:gd name="connsiteX3" fmla="*/ 1841679 w 3812146"/>
              <a:gd name="connsiteY3" fmla="*/ 244699 h 2228045"/>
              <a:gd name="connsiteX4" fmla="*/ 2949262 w 3812146"/>
              <a:gd name="connsiteY4" fmla="*/ 51516 h 2228045"/>
              <a:gd name="connsiteX5" fmla="*/ 3812146 w 3812146"/>
              <a:gd name="connsiteY5" fmla="*/ 0 h 2228045"/>
              <a:gd name="connsiteX6" fmla="*/ 3812146 w 3812146"/>
              <a:gd name="connsiteY6" fmla="*/ 0 h 2228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12146" h="2228045">
                <a:moveTo>
                  <a:pt x="0" y="2228045"/>
                </a:moveTo>
                <a:cubicBezTo>
                  <a:pt x="109470" y="1953296"/>
                  <a:pt x="218941" y="1678547"/>
                  <a:pt x="373487" y="1429555"/>
                </a:cubicBezTo>
                <a:cubicBezTo>
                  <a:pt x="528034" y="1180564"/>
                  <a:pt x="682580" y="931572"/>
                  <a:pt x="927279" y="734096"/>
                </a:cubicBezTo>
                <a:cubicBezTo>
                  <a:pt x="1171978" y="536620"/>
                  <a:pt x="1504682" y="358462"/>
                  <a:pt x="1841679" y="244699"/>
                </a:cubicBezTo>
                <a:cubicBezTo>
                  <a:pt x="2178676" y="130936"/>
                  <a:pt x="2620851" y="92299"/>
                  <a:pt x="2949262" y="51516"/>
                </a:cubicBezTo>
                <a:cubicBezTo>
                  <a:pt x="3277673" y="10733"/>
                  <a:pt x="3812146" y="0"/>
                  <a:pt x="3812146" y="0"/>
                </a:cubicBezTo>
                <a:lnTo>
                  <a:pt x="3812146" y="0"/>
                </a:lnTo>
              </a:path>
            </a:pathLst>
          </a:custGeom>
          <a:ln w="34925">
            <a:solidFill>
              <a:srgbClr val="2309E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5562600" y="1626513"/>
            <a:ext cx="14478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H = </a:t>
            </a:r>
            <a:r>
              <a:rPr lang="en-US" sz="2200" i="1" dirty="0" smtClean="0"/>
              <a:t>f</a:t>
            </a:r>
            <a:r>
              <a:rPr lang="en-US" sz="2200" dirty="0" smtClean="0"/>
              <a:t>(HC)</a:t>
            </a:r>
            <a:endParaRPr lang="en-US" sz="2200" dirty="0"/>
          </a:p>
        </p:txBody>
      </p:sp>
      <p:cxnSp>
        <p:nvCxnSpPr>
          <p:cNvPr id="19" name="Straight Connector 18"/>
          <p:cNvCxnSpPr/>
          <p:nvPr/>
        </p:nvCxnSpPr>
        <p:spPr>
          <a:xfrm>
            <a:off x="2286000" y="3581400"/>
            <a:ext cx="381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14" idx="2"/>
          </p:cNvCxnSpPr>
          <p:nvPr/>
        </p:nvCxnSpPr>
        <p:spPr>
          <a:xfrm flipH="1">
            <a:off x="2667000" y="2986336"/>
            <a:ext cx="10733" cy="595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2895600" y="3544669"/>
            <a:ext cx="2514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Marginal Product (MP) of Health Care: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solidFill>
                  <a:srgbClr val="2309E1"/>
                </a:solidFill>
              </a:rPr>
              <a:t> Law of Diminishing marginal returns</a:t>
            </a:r>
            <a:endParaRPr lang="en-US" dirty="0">
              <a:solidFill>
                <a:srgbClr val="2309E1"/>
              </a:solidFill>
            </a:endParaRPr>
          </a:p>
        </p:txBody>
      </p:sp>
      <p:cxnSp>
        <p:nvCxnSpPr>
          <p:cNvPr id="22" name="Straight Arrow Connector 21"/>
          <p:cNvCxnSpPr/>
          <p:nvPr/>
        </p:nvCxnSpPr>
        <p:spPr>
          <a:xfrm flipH="1" flipV="1">
            <a:off x="2667000" y="3429000"/>
            <a:ext cx="304800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Cloud Callout 23"/>
          <p:cNvSpPr/>
          <p:nvPr/>
        </p:nvSpPr>
        <p:spPr>
          <a:xfrm>
            <a:off x="5257800" y="2590800"/>
            <a:ext cx="3505200" cy="990600"/>
          </a:xfrm>
          <a:prstGeom prst="cloudCallout">
            <a:avLst>
              <a:gd name="adj1" fmla="val -47594"/>
              <a:gd name="adj2" fmla="val -7921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Is it possible that the production function bends downward?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3" name="Oval 22"/>
          <p:cNvSpPr/>
          <p:nvPr/>
        </p:nvSpPr>
        <p:spPr>
          <a:xfrm>
            <a:off x="4800600" y="1905000"/>
            <a:ext cx="914400" cy="381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69074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4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001000" cy="1371600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tx1"/>
                </a:solidFill>
              </a:rPr>
              <a:t>Production Function of Health When MP</a:t>
            </a:r>
            <a:r>
              <a:rPr lang="en-US" sz="4000" baseline="-25000" dirty="0" smtClean="0">
                <a:solidFill>
                  <a:schemeClr val="tx1"/>
                </a:solidFill>
              </a:rPr>
              <a:t>HC</a:t>
            </a:r>
            <a:r>
              <a:rPr lang="en-US" sz="4000" dirty="0" smtClean="0">
                <a:solidFill>
                  <a:schemeClr val="tx1"/>
                </a:solidFill>
              </a:rPr>
              <a:t> &lt; 0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5</a:t>
            </a:fld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1752600" y="2133600"/>
            <a:ext cx="0" cy="350520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1752600" y="5638800"/>
            <a:ext cx="3962400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447800" y="1855113"/>
            <a:ext cx="762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H</a:t>
            </a:r>
            <a:endParaRPr lang="en-US" sz="2200" dirty="0"/>
          </a:p>
        </p:txBody>
      </p:sp>
      <p:sp>
        <p:nvSpPr>
          <p:cNvPr id="9" name="TextBox 8"/>
          <p:cNvSpPr txBox="1"/>
          <p:nvPr/>
        </p:nvSpPr>
        <p:spPr>
          <a:xfrm>
            <a:off x="5638800" y="5284113"/>
            <a:ext cx="762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HC</a:t>
            </a:r>
            <a:endParaRPr lang="en-US" sz="2200" dirty="0"/>
          </a:p>
        </p:txBody>
      </p:sp>
      <p:sp>
        <p:nvSpPr>
          <p:cNvPr id="10" name="Freeform 9"/>
          <p:cNvSpPr/>
          <p:nvPr/>
        </p:nvSpPr>
        <p:spPr>
          <a:xfrm>
            <a:off x="1752600" y="2571481"/>
            <a:ext cx="3348507" cy="2610119"/>
          </a:xfrm>
          <a:custGeom>
            <a:avLst/>
            <a:gdLst>
              <a:gd name="connsiteX0" fmla="*/ 0 w 3348507"/>
              <a:gd name="connsiteY0" fmla="*/ 2610119 h 2610119"/>
              <a:gd name="connsiteX1" fmla="*/ 425003 w 3348507"/>
              <a:gd name="connsiteY1" fmla="*/ 1463899 h 2610119"/>
              <a:gd name="connsiteX2" fmla="*/ 1043189 w 3348507"/>
              <a:gd name="connsiteY2" fmla="*/ 613893 h 2610119"/>
              <a:gd name="connsiteX3" fmla="*/ 1854558 w 3348507"/>
              <a:gd name="connsiteY3" fmla="*/ 111617 h 2610119"/>
              <a:gd name="connsiteX4" fmla="*/ 2550017 w 3348507"/>
              <a:gd name="connsiteY4" fmla="*/ 21465 h 2610119"/>
              <a:gd name="connsiteX5" fmla="*/ 3348507 w 3348507"/>
              <a:gd name="connsiteY5" fmla="*/ 240406 h 2610119"/>
              <a:gd name="connsiteX6" fmla="*/ 3348507 w 3348507"/>
              <a:gd name="connsiteY6" fmla="*/ 240406 h 2610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48507" h="2610119">
                <a:moveTo>
                  <a:pt x="0" y="2610119"/>
                </a:moveTo>
                <a:cubicBezTo>
                  <a:pt x="125569" y="2203361"/>
                  <a:pt x="251138" y="1796603"/>
                  <a:pt x="425003" y="1463899"/>
                </a:cubicBezTo>
                <a:cubicBezTo>
                  <a:pt x="598868" y="1131195"/>
                  <a:pt x="804930" y="839273"/>
                  <a:pt x="1043189" y="613893"/>
                </a:cubicBezTo>
                <a:cubicBezTo>
                  <a:pt x="1281448" y="388513"/>
                  <a:pt x="1603420" y="210355"/>
                  <a:pt x="1854558" y="111617"/>
                </a:cubicBezTo>
                <a:cubicBezTo>
                  <a:pt x="2105696" y="12879"/>
                  <a:pt x="2301026" y="0"/>
                  <a:pt x="2550017" y="21465"/>
                </a:cubicBezTo>
                <a:cubicBezTo>
                  <a:pt x="2799008" y="42930"/>
                  <a:pt x="3348507" y="240406"/>
                  <a:pt x="3348507" y="240406"/>
                </a:cubicBezTo>
                <a:lnTo>
                  <a:pt x="3348507" y="240406"/>
                </a:lnTo>
              </a:path>
            </a:pathLst>
          </a:custGeom>
          <a:ln w="317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Callout 11"/>
          <p:cNvSpPr/>
          <p:nvPr/>
        </p:nvSpPr>
        <p:spPr>
          <a:xfrm>
            <a:off x="4953000" y="3124200"/>
            <a:ext cx="1447800" cy="381000"/>
          </a:xfrm>
          <a:prstGeom prst="wedgeEllipseCallout">
            <a:avLst>
              <a:gd name="adj1" fmla="val -55149"/>
              <a:gd name="adj2" fmla="val -89613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i="1" dirty="0" smtClean="0">
                <a:solidFill>
                  <a:schemeClr val="tx1"/>
                </a:solidFill>
              </a:rPr>
              <a:t>MP &lt; 0</a:t>
            </a:r>
            <a:endParaRPr lang="en-US" sz="2200" i="1" dirty="0">
              <a:solidFill>
                <a:schemeClr val="tx1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4267200" y="2438400"/>
            <a:ext cx="1143000" cy="4572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4724400" y="3505200"/>
            <a:ext cx="4114800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“</a:t>
            </a:r>
            <a:r>
              <a:rPr lang="en-US" sz="2400" i="1" dirty="0" err="1" smtClean="0">
                <a:solidFill>
                  <a:srgbClr val="FF0000"/>
                </a:solidFill>
              </a:rPr>
              <a:t>Iatrogenesis</a:t>
            </a:r>
            <a:r>
              <a:rPr lang="en-US" sz="2400" i="1" dirty="0" smtClean="0">
                <a:solidFill>
                  <a:srgbClr val="FF0000"/>
                </a:solidFill>
              </a:rPr>
              <a:t>”</a:t>
            </a:r>
            <a:r>
              <a:rPr lang="en-US" sz="2000" dirty="0" smtClean="0"/>
              <a:t>: </a:t>
            </a:r>
          </a:p>
          <a:p>
            <a:r>
              <a:rPr lang="en-US" sz="2000" dirty="0" smtClean="0"/>
              <a:t>Negative side effects of treatment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81000"/>
            <a:ext cx="7620000" cy="1219200"/>
          </a:xfrm>
        </p:spPr>
        <p:txBody>
          <a:bodyPr>
            <a:no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Production Function of Health for Different Diseases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6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143000" y="2133600"/>
            <a:ext cx="0" cy="350520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1143000" y="5638800"/>
            <a:ext cx="3962400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62000" y="1752600"/>
            <a:ext cx="762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H</a:t>
            </a:r>
            <a:endParaRPr lang="en-US" sz="2200" dirty="0"/>
          </a:p>
        </p:txBody>
      </p:sp>
      <p:sp>
        <p:nvSpPr>
          <p:cNvPr id="11" name="TextBox 10"/>
          <p:cNvSpPr txBox="1"/>
          <p:nvPr/>
        </p:nvSpPr>
        <p:spPr>
          <a:xfrm>
            <a:off x="5029200" y="5284113"/>
            <a:ext cx="762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HC</a:t>
            </a:r>
            <a:endParaRPr lang="en-US" sz="2200" dirty="0"/>
          </a:p>
        </p:txBody>
      </p:sp>
      <p:sp>
        <p:nvSpPr>
          <p:cNvPr id="13" name="Freeform 12"/>
          <p:cNvSpPr/>
          <p:nvPr/>
        </p:nvSpPr>
        <p:spPr>
          <a:xfrm>
            <a:off x="1143000" y="2877355"/>
            <a:ext cx="3823952" cy="2380445"/>
          </a:xfrm>
          <a:custGeom>
            <a:avLst/>
            <a:gdLst>
              <a:gd name="connsiteX0" fmla="*/ 0 w 3812146"/>
              <a:gd name="connsiteY0" fmla="*/ 2228045 h 2228045"/>
              <a:gd name="connsiteX1" fmla="*/ 373487 w 3812146"/>
              <a:gd name="connsiteY1" fmla="*/ 1429555 h 2228045"/>
              <a:gd name="connsiteX2" fmla="*/ 927279 w 3812146"/>
              <a:gd name="connsiteY2" fmla="*/ 734096 h 2228045"/>
              <a:gd name="connsiteX3" fmla="*/ 1841679 w 3812146"/>
              <a:gd name="connsiteY3" fmla="*/ 244699 h 2228045"/>
              <a:gd name="connsiteX4" fmla="*/ 2949262 w 3812146"/>
              <a:gd name="connsiteY4" fmla="*/ 51516 h 2228045"/>
              <a:gd name="connsiteX5" fmla="*/ 3812146 w 3812146"/>
              <a:gd name="connsiteY5" fmla="*/ 0 h 2228045"/>
              <a:gd name="connsiteX6" fmla="*/ 3812146 w 3812146"/>
              <a:gd name="connsiteY6" fmla="*/ 0 h 2228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12146" h="2228045">
                <a:moveTo>
                  <a:pt x="0" y="2228045"/>
                </a:moveTo>
                <a:cubicBezTo>
                  <a:pt x="109470" y="1953296"/>
                  <a:pt x="218941" y="1678547"/>
                  <a:pt x="373487" y="1429555"/>
                </a:cubicBezTo>
                <a:cubicBezTo>
                  <a:pt x="528034" y="1180564"/>
                  <a:pt x="682580" y="931572"/>
                  <a:pt x="927279" y="734096"/>
                </a:cubicBezTo>
                <a:cubicBezTo>
                  <a:pt x="1171978" y="536620"/>
                  <a:pt x="1504682" y="358462"/>
                  <a:pt x="1841679" y="244699"/>
                </a:cubicBezTo>
                <a:cubicBezTo>
                  <a:pt x="2178676" y="130936"/>
                  <a:pt x="2620851" y="92299"/>
                  <a:pt x="2949262" y="51516"/>
                </a:cubicBezTo>
                <a:cubicBezTo>
                  <a:pt x="3277673" y="10733"/>
                  <a:pt x="3812146" y="0"/>
                  <a:pt x="3812146" y="0"/>
                </a:cubicBezTo>
                <a:lnTo>
                  <a:pt x="3812146" y="0"/>
                </a:lnTo>
              </a:path>
            </a:pathLst>
          </a:custGeom>
          <a:ln w="349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 14"/>
          <p:cNvSpPr/>
          <p:nvPr/>
        </p:nvSpPr>
        <p:spPr>
          <a:xfrm>
            <a:off x="1143000" y="3505200"/>
            <a:ext cx="3812146" cy="1143000"/>
          </a:xfrm>
          <a:custGeom>
            <a:avLst/>
            <a:gdLst>
              <a:gd name="connsiteX0" fmla="*/ 0 w 3812146"/>
              <a:gd name="connsiteY0" fmla="*/ 2228045 h 2228045"/>
              <a:gd name="connsiteX1" fmla="*/ 373487 w 3812146"/>
              <a:gd name="connsiteY1" fmla="*/ 1429555 h 2228045"/>
              <a:gd name="connsiteX2" fmla="*/ 927279 w 3812146"/>
              <a:gd name="connsiteY2" fmla="*/ 734096 h 2228045"/>
              <a:gd name="connsiteX3" fmla="*/ 1841679 w 3812146"/>
              <a:gd name="connsiteY3" fmla="*/ 244699 h 2228045"/>
              <a:gd name="connsiteX4" fmla="*/ 2949262 w 3812146"/>
              <a:gd name="connsiteY4" fmla="*/ 51516 h 2228045"/>
              <a:gd name="connsiteX5" fmla="*/ 3812146 w 3812146"/>
              <a:gd name="connsiteY5" fmla="*/ 0 h 2228045"/>
              <a:gd name="connsiteX6" fmla="*/ 3812146 w 3812146"/>
              <a:gd name="connsiteY6" fmla="*/ 0 h 2228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12146" h="2228045">
                <a:moveTo>
                  <a:pt x="0" y="2228045"/>
                </a:moveTo>
                <a:cubicBezTo>
                  <a:pt x="109470" y="1953296"/>
                  <a:pt x="218941" y="1678547"/>
                  <a:pt x="373487" y="1429555"/>
                </a:cubicBezTo>
                <a:cubicBezTo>
                  <a:pt x="528034" y="1180564"/>
                  <a:pt x="682580" y="931572"/>
                  <a:pt x="927279" y="734096"/>
                </a:cubicBezTo>
                <a:cubicBezTo>
                  <a:pt x="1171978" y="536620"/>
                  <a:pt x="1504682" y="358462"/>
                  <a:pt x="1841679" y="244699"/>
                </a:cubicBezTo>
                <a:cubicBezTo>
                  <a:pt x="2178676" y="130936"/>
                  <a:pt x="2620851" y="92299"/>
                  <a:pt x="2949262" y="51516"/>
                </a:cubicBezTo>
                <a:cubicBezTo>
                  <a:pt x="3277673" y="10733"/>
                  <a:pt x="3812146" y="0"/>
                  <a:pt x="3812146" y="0"/>
                </a:cubicBezTo>
                <a:lnTo>
                  <a:pt x="3812146" y="0"/>
                </a:lnTo>
              </a:path>
            </a:pathLst>
          </a:custGeom>
          <a:ln w="349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4876800" y="3276600"/>
            <a:ext cx="1143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Disease I 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876800" y="2590800"/>
            <a:ext cx="1447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Disease II</a:t>
            </a:r>
            <a:endParaRPr lang="en-US" sz="2000" dirty="0"/>
          </a:p>
        </p:txBody>
      </p:sp>
      <p:sp>
        <p:nvSpPr>
          <p:cNvPr id="20" name="TextBox 19"/>
          <p:cNvSpPr txBox="1"/>
          <p:nvPr/>
        </p:nvSpPr>
        <p:spPr>
          <a:xfrm>
            <a:off x="4876800" y="1981200"/>
            <a:ext cx="1447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Disease III</a:t>
            </a:r>
            <a:endParaRPr lang="en-US" sz="2000" dirty="0"/>
          </a:p>
        </p:txBody>
      </p:sp>
      <p:sp>
        <p:nvSpPr>
          <p:cNvPr id="21" name="Freeform 20"/>
          <p:cNvSpPr/>
          <p:nvPr/>
        </p:nvSpPr>
        <p:spPr>
          <a:xfrm>
            <a:off x="1143000" y="2286000"/>
            <a:ext cx="3812146" cy="658743"/>
          </a:xfrm>
          <a:custGeom>
            <a:avLst/>
            <a:gdLst>
              <a:gd name="connsiteX0" fmla="*/ 0 w 3812146"/>
              <a:gd name="connsiteY0" fmla="*/ 2228045 h 2228045"/>
              <a:gd name="connsiteX1" fmla="*/ 373487 w 3812146"/>
              <a:gd name="connsiteY1" fmla="*/ 1429555 h 2228045"/>
              <a:gd name="connsiteX2" fmla="*/ 927279 w 3812146"/>
              <a:gd name="connsiteY2" fmla="*/ 734096 h 2228045"/>
              <a:gd name="connsiteX3" fmla="*/ 1841679 w 3812146"/>
              <a:gd name="connsiteY3" fmla="*/ 244699 h 2228045"/>
              <a:gd name="connsiteX4" fmla="*/ 2949262 w 3812146"/>
              <a:gd name="connsiteY4" fmla="*/ 51516 h 2228045"/>
              <a:gd name="connsiteX5" fmla="*/ 3812146 w 3812146"/>
              <a:gd name="connsiteY5" fmla="*/ 0 h 2228045"/>
              <a:gd name="connsiteX6" fmla="*/ 3812146 w 3812146"/>
              <a:gd name="connsiteY6" fmla="*/ 0 h 2228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12146" h="2228045">
                <a:moveTo>
                  <a:pt x="0" y="2228045"/>
                </a:moveTo>
                <a:cubicBezTo>
                  <a:pt x="109470" y="1953296"/>
                  <a:pt x="218941" y="1678547"/>
                  <a:pt x="373487" y="1429555"/>
                </a:cubicBezTo>
                <a:cubicBezTo>
                  <a:pt x="528034" y="1180564"/>
                  <a:pt x="682580" y="931572"/>
                  <a:pt x="927279" y="734096"/>
                </a:cubicBezTo>
                <a:cubicBezTo>
                  <a:pt x="1171978" y="536620"/>
                  <a:pt x="1504682" y="358462"/>
                  <a:pt x="1841679" y="244699"/>
                </a:cubicBezTo>
                <a:cubicBezTo>
                  <a:pt x="2178676" y="130936"/>
                  <a:pt x="2620851" y="92299"/>
                  <a:pt x="2949262" y="51516"/>
                </a:cubicBezTo>
                <a:cubicBezTo>
                  <a:pt x="3277673" y="10733"/>
                  <a:pt x="3812146" y="0"/>
                  <a:pt x="3812146" y="0"/>
                </a:cubicBezTo>
                <a:lnTo>
                  <a:pt x="3812146" y="0"/>
                </a:lnTo>
              </a:path>
            </a:pathLst>
          </a:custGeom>
          <a:ln w="3492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6172200" y="3316069"/>
            <a:ext cx="2057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70C0"/>
                </a:solidFill>
              </a:rPr>
              <a:t>Allergies, </a:t>
            </a:r>
          </a:p>
          <a:p>
            <a:r>
              <a:rPr lang="en-US" sz="2000" b="1" dirty="0" smtClean="0">
                <a:solidFill>
                  <a:srgbClr val="0070C0"/>
                </a:solidFill>
              </a:rPr>
              <a:t>chronic diseases</a:t>
            </a:r>
            <a:endParaRPr lang="en-US" sz="2000" b="1" dirty="0">
              <a:solidFill>
                <a:srgbClr val="0070C0"/>
              </a:solidFill>
            </a:endParaRPr>
          </a:p>
        </p:txBody>
      </p:sp>
      <p:sp>
        <p:nvSpPr>
          <p:cNvPr id="26" name="Right Arrow 25"/>
          <p:cNvSpPr/>
          <p:nvPr/>
        </p:nvSpPr>
        <p:spPr>
          <a:xfrm>
            <a:off x="5943600" y="3429000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Box 26"/>
          <p:cNvSpPr txBox="1"/>
          <p:nvPr/>
        </p:nvSpPr>
        <p:spPr>
          <a:xfrm>
            <a:off x="6248400" y="2590800"/>
            <a:ext cx="2057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2060"/>
                </a:solidFill>
              </a:rPr>
              <a:t>Injuries, e.g. broken leg</a:t>
            </a:r>
            <a:endParaRPr lang="en-US" sz="2000" b="1" dirty="0">
              <a:solidFill>
                <a:srgbClr val="002060"/>
              </a:solidFill>
            </a:endParaRPr>
          </a:p>
        </p:txBody>
      </p:sp>
      <p:sp>
        <p:nvSpPr>
          <p:cNvPr id="28" name="Right Arrow 27"/>
          <p:cNvSpPr/>
          <p:nvPr/>
        </p:nvSpPr>
        <p:spPr>
          <a:xfrm>
            <a:off x="6019800" y="2743200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/>
          <p:cNvSpPr txBox="1"/>
          <p:nvPr/>
        </p:nvSpPr>
        <p:spPr>
          <a:xfrm>
            <a:off x="6248400" y="1868269"/>
            <a:ext cx="2057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7030A0"/>
                </a:solidFill>
              </a:rPr>
              <a:t>Minor illness, e.g. common cold</a:t>
            </a:r>
            <a:endParaRPr lang="en-US" sz="2000" b="1" dirty="0">
              <a:solidFill>
                <a:srgbClr val="7030A0"/>
              </a:solidFill>
            </a:endParaRPr>
          </a:p>
        </p:txBody>
      </p:sp>
      <p:sp>
        <p:nvSpPr>
          <p:cNvPr id="30" name="Right Arrow 29"/>
          <p:cNvSpPr/>
          <p:nvPr/>
        </p:nvSpPr>
        <p:spPr>
          <a:xfrm>
            <a:off x="6019800" y="2096869"/>
            <a:ext cx="2286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69074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9" grpId="0"/>
      <p:bldP spid="20" grpId="0"/>
      <p:bldP spid="21" grpId="0" animBg="1"/>
      <p:bldP spid="24" grpId="0"/>
      <p:bldP spid="26" grpId="0" animBg="1"/>
      <p:bldP spid="27" grpId="0"/>
      <p:bldP spid="28" grpId="0" animBg="1"/>
      <p:bldP spid="29" grpId="0"/>
      <p:bldP spid="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304800"/>
            <a:ext cx="8041440" cy="1143000"/>
          </a:xfrm>
        </p:spPr>
        <p:txBody>
          <a:bodyPr/>
          <a:lstStyle/>
          <a:p>
            <a:r>
              <a:rPr lang="en-US" sz="4000" dirty="0" smtClean="0">
                <a:solidFill>
                  <a:schemeClr val="tx1"/>
                </a:solidFill>
              </a:rPr>
              <a:t>Technical Efficiency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24000"/>
            <a:ext cx="7467600" cy="4465725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</a:pPr>
            <a:r>
              <a:rPr lang="en-US" sz="2800" dirty="0" smtClean="0">
                <a:solidFill>
                  <a:srgbClr val="00B050"/>
                </a:solidFill>
              </a:rPr>
              <a:t>Technical efficiency </a:t>
            </a:r>
            <a:r>
              <a:rPr lang="en-US" sz="2800" dirty="0" smtClean="0">
                <a:solidFill>
                  <a:schemeClr val="tx1"/>
                </a:solidFill>
              </a:rPr>
              <a:t>:</a:t>
            </a:r>
          </a:p>
          <a:p>
            <a:pPr lvl="1">
              <a:spcBef>
                <a:spcPts val="120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Produce the maximum amount of output from a given amount of inputs – </a:t>
            </a:r>
            <a:r>
              <a:rPr lang="en-US" sz="2400" i="1" dirty="0" smtClean="0">
                <a:solidFill>
                  <a:srgbClr val="00B050"/>
                </a:solidFill>
              </a:rPr>
              <a:t>not wasting resources </a:t>
            </a:r>
          </a:p>
          <a:p>
            <a:pPr>
              <a:spcBef>
                <a:spcPts val="1200"/>
              </a:spcBef>
            </a:pPr>
            <a:r>
              <a:rPr lang="en-US" sz="2800" dirty="0" smtClean="0">
                <a:solidFill>
                  <a:schemeClr val="tx1"/>
                </a:solidFill>
              </a:rPr>
              <a:t>The production function shows the maximum that can be produced by any set of inputs.</a:t>
            </a:r>
          </a:p>
          <a:p>
            <a:pPr>
              <a:spcBef>
                <a:spcPts val="1200"/>
              </a:spcBef>
            </a:pPr>
            <a:r>
              <a:rPr lang="en-US" sz="2800" dirty="0" smtClean="0">
                <a:solidFill>
                  <a:schemeClr val="tx1"/>
                </a:solidFill>
              </a:rPr>
              <a:t>So, the </a:t>
            </a:r>
            <a:r>
              <a:rPr lang="en-US" sz="2800" dirty="0" smtClean="0">
                <a:solidFill>
                  <a:srgbClr val="2309E1"/>
                </a:solidFill>
              </a:rPr>
              <a:t>production function of health </a:t>
            </a:r>
            <a:r>
              <a:rPr lang="en-US" sz="2800" dirty="0" smtClean="0">
                <a:solidFill>
                  <a:schemeClr val="tx1"/>
                </a:solidFill>
              </a:rPr>
              <a:t>includes only </a:t>
            </a:r>
            <a:r>
              <a:rPr lang="en-US" sz="2800" i="1" dirty="0" smtClean="0">
                <a:solidFill>
                  <a:srgbClr val="2309E1"/>
                </a:solidFill>
              </a:rPr>
              <a:t>technically efficient </a:t>
            </a:r>
            <a:r>
              <a:rPr lang="en-US" sz="2800" dirty="0" smtClean="0">
                <a:solidFill>
                  <a:schemeClr val="tx1"/>
                </a:solidFill>
              </a:rPr>
              <a:t>input-output combinations.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44268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381001"/>
            <a:ext cx="8041440" cy="1066800"/>
          </a:xfrm>
        </p:spPr>
        <p:txBody>
          <a:bodyPr/>
          <a:lstStyle/>
          <a:p>
            <a:r>
              <a:rPr lang="en-US" sz="4000" dirty="0" smtClean="0">
                <a:solidFill>
                  <a:schemeClr val="tx1"/>
                </a:solidFill>
              </a:rPr>
              <a:t>Production Function (1 Input)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8</a:t>
            </a:fld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1752600" y="2133600"/>
            <a:ext cx="0" cy="350520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1752600" y="5638800"/>
            <a:ext cx="3962400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371600" y="1752600"/>
            <a:ext cx="762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H</a:t>
            </a:r>
            <a:endParaRPr lang="en-US" sz="2200" dirty="0"/>
          </a:p>
        </p:txBody>
      </p:sp>
      <p:sp>
        <p:nvSpPr>
          <p:cNvPr id="9" name="TextBox 8"/>
          <p:cNvSpPr txBox="1"/>
          <p:nvPr/>
        </p:nvSpPr>
        <p:spPr>
          <a:xfrm>
            <a:off x="5638800" y="5284113"/>
            <a:ext cx="762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HC</a:t>
            </a:r>
            <a:endParaRPr lang="en-US" sz="2200" dirty="0"/>
          </a:p>
        </p:txBody>
      </p:sp>
      <p:sp>
        <p:nvSpPr>
          <p:cNvPr id="10" name="Freeform 9"/>
          <p:cNvSpPr/>
          <p:nvPr/>
        </p:nvSpPr>
        <p:spPr>
          <a:xfrm>
            <a:off x="1752600" y="2743200"/>
            <a:ext cx="3886200" cy="2667000"/>
          </a:xfrm>
          <a:custGeom>
            <a:avLst/>
            <a:gdLst>
              <a:gd name="connsiteX0" fmla="*/ 0 w 3348507"/>
              <a:gd name="connsiteY0" fmla="*/ 2610119 h 2610119"/>
              <a:gd name="connsiteX1" fmla="*/ 425003 w 3348507"/>
              <a:gd name="connsiteY1" fmla="*/ 1463899 h 2610119"/>
              <a:gd name="connsiteX2" fmla="*/ 1043189 w 3348507"/>
              <a:gd name="connsiteY2" fmla="*/ 613893 h 2610119"/>
              <a:gd name="connsiteX3" fmla="*/ 1854558 w 3348507"/>
              <a:gd name="connsiteY3" fmla="*/ 111617 h 2610119"/>
              <a:gd name="connsiteX4" fmla="*/ 2550017 w 3348507"/>
              <a:gd name="connsiteY4" fmla="*/ 21465 h 2610119"/>
              <a:gd name="connsiteX5" fmla="*/ 3348507 w 3348507"/>
              <a:gd name="connsiteY5" fmla="*/ 240406 h 2610119"/>
              <a:gd name="connsiteX6" fmla="*/ 3348507 w 3348507"/>
              <a:gd name="connsiteY6" fmla="*/ 240406 h 2610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48507" h="2610119">
                <a:moveTo>
                  <a:pt x="0" y="2610119"/>
                </a:moveTo>
                <a:cubicBezTo>
                  <a:pt x="125569" y="2203361"/>
                  <a:pt x="251138" y="1796603"/>
                  <a:pt x="425003" y="1463899"/>
                </a:cubicBezTo>
                <a:cubicBezTo>
                  <a:pt x="598868" y="1131195"/>
                  <a:pt x="804930" y="839273"/>
                  <a:pt x="1043189" y="613893"/>
                </a:cubicBezTo>
                <a:cubicBezTo>
                  <a:pt x="1281448" y="388513"/>
                  <a:pt x="1603420" y="210355"/>
                  <a:pt x="1854558" y="111617"/>
                </a:cubicBezTo>
                <a:cubicBezTo>
                  <a:pt x="2105696" y="12879"/>
                  <a:pt x="2301026" y="0"/>
                  <a:pt x="2550017" y="21465"/>
                </a:cubicBezTo>
                <a:cubicBezTo>
                  <a:pt x="2799008" y="42930"/>
                  <a:pt x="3348507" y="240406"/>
                  <a:pt x="3348507" y="240406"/>
                </a:cubicBezTo>
                <a:lnTo>
                  <a:pt x="3348507" y="240406"/>
                </a:lnTo>
              </a:path>
            </a:pathLst>
          </a:custGeom>
          <a:ln w="317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3276600" y="3657600"/>
            <a:ext cx="182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Technically inefficient</a:t>
            </a:r>
            <a:endParaRPr lang="en-US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1828800" y="2362200"/>
            <a:ext cx="182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Technically infeasible</a:t>
            </a:r>
            <a:endParaRPr lang="en-US" sz="2000" dirty="0"/>
          </a:p>
        </p:txBody>
      </p:sp>
      <p:sp>
        <p:nvSpPr>
          <p:cNvPr id="14" name="Oval 13"/>
          <p:cNvSpPr/>
          <p:nvPr/>
        </p:nvSpPr>
        <p:spPr>
          <a:xfrm>
            <a:off x="2362200" y="3352800"/>
            <a:ext cx="76200" cy="76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5334000" y="2438400"/>
            <a:ext cx="68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TP</a:t>
            </a:r>
            <a:endParaRPr lang="en-US" sz="2000" dirty="0"/>
          </a:p>
        </p:txBody>
      </p:sp>
      <p:sp>
        <p:nvSpPr>
          <p:cNvPr id="16" name="TextBox 15"/>
          <p:cNvSpPr txBox="1"/>
          <p:nvPr/>
        </p:nvSpPr>
        <p:spPr>
          <a:xfrm>
            <a:off x="2819400" y="3505200"/>
            <a:ext cx="3810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38400" y="3124200"/>
            <a:ext cx="2286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</a:t>
            </a:r>
            <a:endParaRPr lang="en-US" dirty="0"/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2362200" y="2971800"/>
            <a:ext cx="38100" cy="304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/>
          <p:cNvSpPr/>
          <p:nvPr/>
        </p:nvSpPr>
        <p:spPr>
          <a:xfrm>
            <a:off x="2895600" y="3886200"/>
            <a:ext cx="76200" cy="76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" name="Straight Arrow Connector 22"/>
          <p:cNvCxnSpPr/>
          <p:nvPr/>
        </p:nvCxnSpPr>
        <p:spPr>
          <a:xfrm flipH="1" flipV="1">
            <a:off x="3036841" y="3951241"/>
            <a:ext cx="315959" cy="295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941417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304800"/>
            <a:ext cx="8041440" cy="1066799"/>
          </a:xfrm>
        </p:spPr>
        <p:txBody>
          <a:bodyPr/>
          <a:lstStyle/>
          <a:p>
            <a:r>
              <a:rPr lang="en-US" sz="4000" dirty="0" smtClean="0"/>
              <a:t>Technical Efficiency (2 inputs)</a:t>
            </a:r>
            <a:endParaRPr lang="en-US" sz="40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533400">
                <a:tc>
                  <a:txBody>
                    <a:bodyPr/>
                    <a:lstStyle/>
                    <a:p>
                      <a:pPr algn="ctr"/>
                      <a:endParaRPr lang="en-US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/>
                        <a:t>Health</a:t>
                      </a:r>
                      <a:endParaRPr lang="en-US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/>
                        <a:t>Health Care </a:t>
                      </a:r>
                      <a:endParaRPr lang="en-US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/>
                        <a:t>Exercise</a:t>
                      </a:r>
                      <a:endParaRPr lang="en-US" sz="2200" dirty="0"/>
                    </a:p>
                  </a:txBody>
                  <a:tcPr anchor="ctr"/>
                </a:tc>
              </a:tr>
              <a:tr h="619760"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/>
                        <a:t>A</a:t>
                      </a:r>
                      <a:endParaRPr lang="en-US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/>
                        <a:t>50</a:t>
                      </a:r>
                      <a:endParaRPr lang="en-US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/>
                        <a:t>5</a:t>
                      </a:r>
                      <a:endParaRPr lang="en-US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/>
                        <a:t>5</a:t>
                      </a:r>
                      <a:endParaRPr lang="en-US" sz="2200" dirty="0"/>
                    </a:p>
                  </a:txBody>
                  <a:tcPr anchor="ctr"/>
                </a:tc>
              </a:tr>
              <a:tr h="553720"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/>
                        <a:t>B</a:t>
                      </a:r>
                      <a:endParaRPr lang="en-US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/>
                        <a:t>50</a:t>
                      </a:r>
                      <a:endParaRPr lang="en-US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/>
                        <a:t>4</a:t>
                      </a:r>
                      <a:endParaRPr lang="en-US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/>
                        <a:t>6.25</a:t>
                      </a:r>
                      <a:endParaRPr lang="en-US" sz="2200" dirty="0"/>
                    </a:p>
                  </a:txBody>
                  <a:tcPr anchor="ctr"/>
                </a:tc>
              </a:tr>
              <a:tr h="487680"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/>
                        <a:t>C</a:t>
                      </a:r>
                      <a:endParaRPr lang="en-US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/>
                        <a:t>50</a:t>
                      </a:r>
                      <a:endParaRPr lang="en-US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/>
                        <a:t>7</a:t>
                      </a:r>
                      <a:endParaRPr lang="en-US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/>
                        <a:t>5</a:t>
                      </a:r>
                      <a:endParaRPr lang="en-US" sz="22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3962400"/>
            <a:ext cx="8229600" cy="2163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lvl="0" indent="-228600" defTabSz="457200">
              <a:spcBef>
                <a:spcPct val="20000"/>
              </a:spcBef>
              <a:buClr>
                <a:srgbClr val="A63212"/>
              </a:buClr>
              <a:buSzPct val="95000"/>
              <a:buFont typeface="Rage Italic" pitchFamily="66" charset="0"/>
              <a:buChar char="0"/>
            </a:pPr>
            <a:r>
              <a:rPr lang="en-US" sz="2600" dirty="0" smtClean="0"/>
              <a:t>Which combination is </a:t>
            </a:r>
            <a:r>
              <a:rPr lang="en-US" sz="2600" dirty="0" smtClean="0">
                <a:solidFill>
                  <a:srgbClr val="2309E1"/>
                </a:solidFill>
              </a:rPr>
              <a:t>technically </a:t>
            </a:r>
            <a:r>
              <a:rPr lang="en-US" sz="2600" dirty="0" smtClean="0">
                <a:solidFill>
                  <a:srgbClr val="FF0000"/>
                </a:solidFill>
              </a:rPr>
              <a:t>in</a:t>
            </a:r>
            <a:r>
              <a:rPr lang="en-US" sz="2600" dirty="0" smtClean="0">
                <a:solidFill>
                  <a:srgbClr val="2309E1"/>
                </a:solidFill>
              </a:rPr>
              <a:t>efficient</a:t>
            </a:r>
            <a:r>
              <a:rPr lang="en-US" sz="2600" dirty="0" smtClean="0"/>
              <a:t>?</a:t>
            </a:r>
          </a:p>
          <a:p>
            <a:pPr marL="685800" lvl="1" indent="-228600" defTabSz="457200">
              <a:spcBef>
                <a:spcPct val="20000"/>
              </a:spcBef>
              <a:buClr>
                <a:srgbClr val="A63212"/>
              </a:buClr>
              <a:buSzPct val="95000"/>
              <a:buFont typeface="Wingdings" pitchFamily="2" charset="2"/>
              <a:buChar char="Ø"/>
            </a:pPr>
            <a:r>
              <a:rPr lang="en-US" sz="2600" dirty="0" smtClean="0"/>
              <a:t> </a:t>
            </a:r>
            <a:r>
              <a:rPr lang="en-US" sz="2400" dirty="0" smtClean="0"/>
              <a:t>Combination C is inefficient because the same amount of output (health) can be produced with fewer units of health care if using combination A.</a:t>
            </a:r>
          </a:p>
        </p:txBody>
      </p:sp>
      <p:sp>
        <p:nvSpPr>
          <p:cNvPr id="8" name="Oval 7"/>
          <p:cNvSpPr/>
          <p:nvPr/>
        </p:nvSpPr>
        <p:spPr>
          <a:xfrm>
            <a:off x="7391400" y="2209800"/>
            <a:ext cx="533400" cy="4572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7391400" y="3352800"/>
            <a:ext cx="533400" cy="4572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5334000" y="2209800"/>
            <a:ext cx="533400" cy="4572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5334000" y="3352800"/>
            <a:ext cx="533400" cy="4572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8588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304800"/>
            <a:ext cx="8041440" cy="1087437"/>
          </a:xfrm>
        </p:spPr>
        <p:txBody>
          <a:bodyPr/>
          <a:lstStyle/>
          <a:p>
            <a:r>
              <a:rPr lang="en-US" sz="4000" dirty="0" smtClean="0"/>
              <a:t>Is Health Care Worth It?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24000"/>
            <a:ext cx="7620000" cy="45720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Now, we turn to the society’s perspective on the health production.</a:t>
            </a:r>
          </a:p>
          <a:p>
            <a:pPr>
              <a:spcBef>
                <a:spcPts val="1200"/>
              </a:spcBef>
            </a:pPr>
            <a:r>
              <a:rPr lang="en-US" dirty="0" smtClean="0">
                <a:solidFill>
                  <a:schemeClr val="tx1"/>
                </a:solidFill>
              </a:rPr>
              <a:t>Are we producing on the “</a:t>
            </a:r>
            <a:r>
              <a:rPr lang="en-US" i="1" dirty="0" smtClean="0">
                <a:solidFill>
                  <a:schemeClr val="tx1"/>
                </a:solidFill>
              </a:rPr>
              <a:t>flat of the curve</a:t>
            </a:r>
            <a:r>
              <a:rPr lang="en-US" dirty="0" smtClean="0">
                <a:solidFill>
                  <a:schemeClr val="tx1"/>
                </a:solidFill>
              </a:rPr>
              <a:t>”?</a:t>
            </a:r>
          </a:p>
          <a:p>
            <a:pPr lvl="1"/>
            <a:r>
              <a:rPr lang="en-US" sz="2400" dirty="0" smtClean="0">
                <a:solidFill>
                  <a:schemeClr val="tx1"/>
                </a:solidFill>
              </a:rPr>
              <a:t>i.e.  Is </a:t>
            </a:r>
            <a:r>
              <a:rPr lang="en-US" sz="2400" dirty="0" err="1" smtClean="0">
                <a:solidFill>
                  <a:schemeClr val="tx1"/>
                </a:solidFill>
              </a:rPr>
              <a:t>MP</a:t>
            </a:r>
            <a:r>
              <a:rPr lang="en-US" sz="2400" baseline="-25000" dirty="0" err="1" smtClean="0">
                <a:solidFill>
                  <a:schemeClr val="tx1"/>
                </a:solidFill>
              </a:rPr>
              <a:t>health</a:t>
            </a:r>
            <a:r>
              <a:rPr lang="en-US" sz="2400" baseline="-25000" dirty="0" smtClean="0">
                <a:solidFill>
                  <a:schemeClr val="tx1"/>
                </a:solidFill>
              </a:rPr>
              <a:t> care</a:t>
            </a:r>
            <a:r>
              <a:rPr lang="en-US" sz="2400" dirty="0" smtClean="0">
                <a:solidFill>
                  <a:schemeClr val="tx1"/>
                </a:solidFill>
              </a:rPr>
              <a:t> = 0?</a:t>
            </a:r>
          </a:p>
          <a:p>
            <a:pPr>
              <a:spcBef>
                <a:spcPts val="1200"/>
              </a:spcBef>
            </a:pPr>
            <a:r>
              <a:rPr lang="en-US" dirty="0" smtClean="0">
                <a:solidFill>
                  <a:schemeClr val="tx1"/>
                </a:solidFill>
              </a:rPr>
              <a:t>What is the </a:t>
            </a:r>
            <a:r>
              <a:rPr lang="en-US" dirty="0" smtClean="0">
                <a:solidFill>
                  <a:srgbClr val="2309E1"/>
                </a:solidFill>
              </a:rPr>
              <a:t>optimal level of health care </a:t>
            </a:r>
            <a:r>
              <a:rPr lang="en-US" dirty="0" smtClean="0">
                <a:solidFill>
                  <a:schemeClr val="tx1"/>
                </a:solidFill>
              </a:rPr>
              <a:t>for society to produce and use?</a:t>
            </a:r>
          </a:p>
          <a:p>
            <a:pPr lvl="1"/>
            <a:r>
              <a:rPr lang="en-US" sz="2400" dirty="0" smtClean="0">
                <a:solidFill>
                  <a:schemeClr val="tx1"/>
                </a:solidFill>
              </a:rPr>
              <a:t>Need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sz="2400" dirty="0" smtClean="0">
                <a:solidFill>
                  <a:schemeClr val="tx1"/>
                </a:solidFill>
              </a:rPr>
              <a:t>to know:</a:t>
            </a:r>
          </a:p>
          <a:p>
            <a:pPr lvl="2"/>
            <a:r>
              <a:rPr lang="en-US" sz="2400" dirty="0" smtClean="0">
                <a:solidFill>
                  <a:srgbClr val="2309E1"/>
                </a:solidFill>
              </a:rPr>
              <a:t>MP of health care</a:t>
            </a:r>
          </a:p>
          <a:p>
            <a:pPr lvl="2"/>
            <a:r>
              <a:rPr lang="en-US" sz="2400" dirty="0" smtClean="0">
                <a:solidFill>
                  <a:schemeClr val="tx1"/>
                </a:solidFill>
              </a:rPr>
              <a:t>How much </a:t>
            </a:r>
            <a:r>
              <a:rPr lang="en-US" sz="2400" dirty="0" smtClean="0">
                <a:solidFill>
                  <a:srgbClr val="2309E1"/>
                </a:solidFill>
              </a:rPr>
              <a:t>value of the health </a:t>
            </a:r>
            <a:r>
              <a:rPr lang="en-US" sz="2400" dirty="0" smtClean="0">
                <a:solidFill>
                  <a:schemeClr val="tx1"/>
                </a:solidFill>
              </a:rPr>
              <a:t>generated </a:t>
            </a:r>
          </a:p>
          <a:p>
            <a:pPr lvl="2"/>
            <a:r>
              <a:rPr lang="en-US" sz="2400" dirty="0" smtClean="0">
                <a:solidFill>
                  <a:schemeClr val="tx1"/>
                </a:solidFill>
              </a:rPr>
              <a:t>How much </a:t>
            </a:r>
            <a:r>
              <a:rPr lang="en-US" sz="2400" dirty="0" smtClean="0">
                <a:solidFill>
                  <a:srgbClr val="2309E1"/>
                </a:solidFill>
              </a:rPr>
              <a:t>each additional unit of health care costs</a:t>
            </a:r>
          </a:p>
          <a:p>
            <a:pPr lvl="2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62307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284163"/>
            <a:ext cx="8041440" cy="1392237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tx1"/>
                </a:solidFill>
              </a:rPr>
              <a:t>Marginal Product and </a:t>
            </a: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>
                <a:solidFill>
                  <a:srgbClr val="2309E1"/>
                </a:solidFill>
              </a:rPr>
              <a:t>Marginal Benefits of Health Care</a:t>
            </a:r>
            <a:endParaRPr lang="en-US" sz="4000" dirty="0">
              <a:solidFill>
                <a:srgbClr val="2309E1"/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11</a:t>
            </a:fld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1905000" y="2286000"/>
            <a:ext cx="0" cy="350520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1905000" y="5791200"/>
            <a:ext cx="4800600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33400" y="2209800"/>
            <a:ext cx="16764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>
                <a:solidFill>
                  <a:srgbClr val="2309E1"/>
                </a:solidFill>
              </a:rPr>
              <a:t>MB</a:t>
            </a:r>
            <a:r>
              <a:rPr lang="en-US" sz="2200" dirty="0" smtClean="0"/>
              <a:t> </a:t>
            </a:r>
            <a:r>
              <a:rPr lang="en-US" sz="2200" dirty="0" smtClean="0">
                <a:solidFill>
                  <a:srgbClr val="FF0000"/>
                </a:solidFill>
              </a:rPr>
              <a:t>($/HC)</a:t>
            </a:r>
            <a:endParaRPr lang="en-US" sz="22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29400" y="5817513"/>
            <a:ext cx="762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HC</a:t>
            </a:r>
            <a:endParaRPr lang="en-US" sz="2200" dirty="0"/>
          </a:p>
        </p:txBody>
      </p:sp>
      <p:sp>
        <p:nvSpPr>
          <p:cNvPr id="12" name="Freeform 11"/>
          <p:cNvSpPr/>
          <p:nvPr/>
        </p:nvSpPr>
        <p:spPr>
          <a:xfrm>
            <a:off x="2209800" y="3733800"/>
            <a:ext cx="3581400" cy="1812702"/>
          </a:xfrm>
          <a:custGeom>
            <a:avLst/>
            <a:gdLst>
              <a:gd name="connsiteX0" fmla="*/ 0 w 3013656"/>
              <a:gd name="connsiteY0" fmla="*/ 0 h 2498502"/>
              <a:gd name="connsiteX1" fmla="*/ 193183 w 3013656"/>
              <a:gd name="connsiteY1" fmla="*/ 811369 h 2498502"/>
              <a:gd name="connsiteX2" fmla="*/ 502276 w 3013656"/>
              <a:gd name="connsiteY2" fmla="*/ 1596981 h 2498502"/>
              <a:gd name="connsiteX3" fmla="*/ 1030310 w 3013656"/>
              <a:gd name="connsiteY3" fmla="*/ 2150772 h 2498502"/>
              <a:gd name="connsiteX4" fmla="*/ 2086377 w 3013656"/>
              <a:gd name="connsiteY4" fmla="*/ 2421229 h 2498502"/>
              <a:gd name="connsiteX5" fmla="*/ 3013656 w 3013656"/>
              <a:gd name="connsiteY5" fmla="*/ 2498502 h 2498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13656" h="2498502">
                <a:moveTo>
                  <a:pt x="0" y="0"/>
                </a:moveTo>
                <a:cubicBezTo>
                  <a:pt x="54735" y="272603"/>
                  <a:pt x="109470" y="545206"/>
                  <a:pt x="193183" y="811369"/>
                </a:cubicBezTo>
                <a:cubicBezTo>
                  <a:pt x="276896" y="1077533"/>
                  <a:pt x="362755" y="1373747"/>
                  <a:pt x="502276" y="1596981"/>
                </a:cubicBezTo>
                <a:cubicBezTo>
                  <a:pt x="641797" y="1820215"/>
                  <a:pt x="766293" y="2013397"/>
                  <a:pt x="1030310" y="2150772"/>
                </a:cubicBezTo>
                <a:cubicBezTo>
                  <a:pt x="1294327" y="2288147"/>
                  <a:pt x="1755819" y="2363274"/>
                  <a:pt x="2086377" y="2421229"/>
                </a:cubicBezTo>
                <a:cubicBezTo>
                  <a:pt x="2416935" y="2479184"/>
                  <a:pt x="2715295" y="2488843"/>
                  <a:pt x="3013656" y="2498502"/>
                </a:cubicBezTo>
              </a:path>
            </a:pathLst>
          </a:custGeom>
          <a:ln w="349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5791200" y="5334000"/>
            <a:ext cx="1066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MP</a:t>
            </a:r>
            <a:endParaRPr lang="en-US" sz="2000" dirty="0"/>
          </a:p>
        </p:txBody>
      </p:sp>
      <p:sp>
        <p:nvSpPr>
          <p:cNvPr id="14" name="TextBox 13"/>
          <p:cNvSpPr txBox="1"/>
          <p:nvPr/>
        </p:nvSpPr>
        <p:spPr>
          <a:xfrm>
            <a:off x="4419600" y="1905000"/>
            <a:ext cx="396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Assume health is valued by consumers at a fixed amount of $ per unit of health: </a:t>
            </a:r>
            <a:r>
              <a:rPr lang="en-US" sz="2400" b="1" dirty="0" smtClean="0">
                <a:solidFill>
                  <a:srgbClr val="2309E1"/>
                </a:solidFill>
              </a:rPr>
              <a:t>V</a:t>
            </a:r>
            <a:r>
              <a:rPr lang="en-US" sz="2400" b="1" baseline="-25000" dirty="0" smtClean="0">
                <a:solidFill>
                  <a:srgbClr val="2309E1"/>
                </a:solidFill>
              </a:rPr>
              <a:t>H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sp>
        <p:nvSpPr>
          <p:cNvPr id="16" name="Freeform 15"/>
          <p:cNvSpPr/>
          <p:nvPr/>
        </p:nvSpPr>
        <p:spPr>
          <a:xfrm>
            <a:off x="2286000" y="2514600"/>
            <a:ext cx="3581400" cy="2819400"/>
          </a:xfrm>
          <a:custGeom>
            <a:avLst/>
            <a:gdLst>
              <a:gd name="connsiteX0" fmla="*/ 0 w 3361386"/>
              <a:gd name="connsiteY0" fmla="*/ 0 h 2897747"/>
              <a:gd name="connsiteX1" fmla="*/ 450760 w 3361386"/>
              <a:gd name="connsiteY1" fmla="*/ 1481071 h 2897747"/>
              <a:gd name="connsiteX2" fmla="*/ 1197735 w 3361386"/>
              <a:gd name="connsiteY2" fmla="*/ 2228045 h 2897747"/>
              <a:gd name="connsiteX3" fmla="*/ 2292439 w 3361386"/>
              <a:gd name="connsiteY3" fmla="*/ 2691685 h 2897747"/>
              <a:gd name="connsiteX4" fmla="*/ 3361386 w 3361386"/>
              <a:gd name="connsiteY4" fmla="*/ 2897747 h 2897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61386" h="2897747">
                <a:moveTo>
                  <a:pt x="0" y="0"/>
                </a:moveTo>
                <a:cubicBezTo>
                  <a:pt x="125568" y="554865"/>
                  <a:pt x="251137" y="1109730"/>
                  <a:pt x="450760" y="1481071"/>
                </a:cubicBezTo>
                <a:cubicBezTo>
                  <a:pt x="650383" y="1852412"/>
                  <a:pt x="890789" y="2026276"/>
                  <a:pt x="1197735" y="2228045"/>
                </a:cubicBezTo>
                <a:cubicBezTo>
                  <a:pt x="1504682" y="2429814"/>
                  <a:pt x="1931831" y="2580068"/>
                  <a:pt x="2292439" y="2691685"/>
                </a:cubicBezTo>
                <a:cubicBezTo>
                  <a:pt x="2653048" y="2803302"/>
                  <a:pt x="3007217" y="2850524"/>
                  <a:pt x="3361386" y="2897747"/>
                </a:cubicBezTo>
              </a:path>
            </a:pathLst>
          </a:custGeom>
          <a:ln w="34925">
            <a:solidFill>
              <a:srgbClr val="2309E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Line Callout 2 17"/>
          <p:cNvSpPr/>
          <p:nvPr/>
        </p:nvSpPr>
        <p:spPr>
          <a:xfrm>
            <a:off x="4800600" y="3429000"/>
            <a:ext cx="2743200" cy="990600"/>
          </a:xfrm>
          <a:prstGeom prst="borderCallout2">
            <a:avLst>
              <a:gd name="adj1" fmla="val 18750"/>
              <a:gd name="adj2" fmla="val -8333"/>
              <a:gd name="adj3" fmla="val 21350"/>
              <a:gd name="adj4" fmla="val -27372"/>
              <a:gd name="adj5" fmla="val 112500"/>
              <a:gd name="adj6" fmla="val -4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smtClean="0">
                <a:solidFill>
                  <a:srgbClr val="2309E1"/>
                </a:solidFill>
              </a:rPr>
              <a:t>MB = MP * V</a:t>
            </a:r>
            <a:r>
              <a:rPr lang="en-US" sz="2000" b="1" baseline="-25000" dirty="0" smtClean="0">
                <a:solidFill>
                  <a:srgbClr val="2309E1"/>
                </a:solidFill>
              </a:rPr>
              <a:t>H</a:t>
            </a:r>
            <a:endParaRPr lang="en-US" sz="2000" b="1" dirty="0" smtClean="0">
              <a:solidFill>
                <a:srgbClr val="2309E1"/>
              </a:solidFill>
            </a:endParaRPr>
          </a:p>
          <a:p>
            <a:r>
              <a:rPr lang="en-US" sz="2000" b="1" dirty="0" smtClean="0">
                <a:solidFill>
                  <a:srgbClr val="2309E1"/>
                </a:solidFill>
              </a:rPr>
              <a:t>        = (∆</a:t>
            </a:r>
            <a:r>
              <a:rPr lang="en-US" sz="2000" b="1" dirty="0">
                <a:solidFill>
                  <a:srgbClr val="2309E1"/>
                </a:solidFill>
              </a:rPr>
              <a:t>H</a:t>
            </a:r>
            <a:r>
              <a:rPr lang="en-US" sz="2000" b="1" dirty="0" smtClean="0">
                <a:solidFill>
                  <a:srgbClr val="2309E1"/>
                </a:solidFill>
              </a:rPr>
              <a:t>/∆HC)* ($/H)</a:t>
            </a:r>
          </a:p>
          <a:p>
            <a:r>
              <a:rPr lang="en-US" sz="2000" b="1" dirty="0" smtClean="0">
                <a:solidFill>
                  <a:srgbClr val="2309E1"/>
                </a:solidFill>
              </a:rPr>
              <a:t>        = ….   $/HC</a:t>
            </a:r>
            <a:endParaRPr lang="en-US" sz="2000" b="1" dirty="0">
              <a:solidFill>
                <a:srgbClr val="2309E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715000" y="4933890"/>
            <a:ext cx="1066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MB</a:t>
            </a:r>
            <a:endParaRPr lang="en-US" sz="2000" dirty="0"/>
          </a:p>
        </p:txBody>
      </p:sp>
      <p:sp>
        <p:nvSpPr>
          <p:cNvPr id="15" name="TextBox 14"/>
          <p:cNvSpPr txBox="1"/>
          <p:nvPr/>
        </p:nvSpPr>
        <p:spPr>
          <a:xfrm>
            <a:off x="533400" y="1828800"/>
            <a:ext cx="16764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MP (H/HC),</a:t>
            </a:r>
            <a:endParaRPr lang="en-US" sz="2200" dirty="0">
              <a:solidFill>
                <a:srgbClr val="2309E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/>
      <p:bldP spid="16" grpId="0" animBg="1"/>
      <p:bldP spid="18" grpId="0" animBg="1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284163"/>
            <a:ext cx="8041440" cy="1087437"/>
          </a:xfrm>
        </p:spPr>
        <p:txBody>
          <a:bodyPr/>
          <a:lstStyle/>
          <a:p>
            <a:r>
              <a:rPr lang="en-US" sz="4000" dirty="0" smtClean="0">
                <a:solidFill>
                  <a:schemeClr val="tx1"/>
                </a:solidFill>
              </a:rPr>
              <a:t>Add Marginal Cost Curve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12</a:t>
            </a:fld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1905000" y="1905000"/>
            <a:ext cx="0" cy="350520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1905000" y="5410200"/>
            <a:ext cx="4800600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066800" y="1524000"/>
            <a:ext cx="838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>
                <a:solidFill>
                  <a:srgbClr val="2309E1"/>
                </a:solidFill>
              </a:rPr>
              <a:t>$/HC</a:t>
            </a:r>
            <a:endParaRPr lang="en-US" sz="2200" dirty="0">
              <a:solidFill>
                <a:srgbClr val="2309E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24600" y="5436513"/>
            <a:ext cx="762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HC</a:t>
            </a:r>
            <a:endParaRPr lang="en-US" sz="2200" dirty="0"/>
          </a:p>
        </p:txBody>
      </p:sp>
      <p:sp>
        <p:nvSpPr>
          <p:cNvPr id="14" name="TextBox 13"/>
          <p:cNvSpPr txBox="1"/>
          <p:nvPr/>
        </p:nvSpPr>
        <p:spPr>
          <a:xfrm>
            <a:off x="5510814" y="2416314"/>
            <a:ext cx="3124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Assume that MC</a:t>
            </a:r>
            <a:r>
              <a:rPr lang="en-US" sz="2000" baseline="-25000" dirty="0" smtClean="0"/>
              <a:t>HC</a:t>
            </a:r>
            <a:r>
              <a:rPr lang="en-US" sz="2000" dirty="0" smtClean="0"/>
              <a:t>  is increasing. </a:t>
            </a:r>
            <a:endParaRPr lang="en-US" sz="2000" dirty="0"/>
          </a:p>
        </p:txBody>
      </p:sp>
      <p:sp>
        <p:nvSpPr>
          <p:cNvPr id="16" name="Freeform 15"/>
          <p:cNvSpPr/>
          <p:nvPr/>
        </p:nvSpPr>
        <p:spPr>
          <a:xfrm>
            <a:off x="2209800" y="1981200"/>
            <a:ext cx="3657600" cy="2819400"/>
          </a:xfrm>
          <a:custGeom>
            <a:avLst/>
            <a:gdLst>
              <a:gd name="connsiteX0" fmla="*/ 0 w 3361386"/>
              <a:gd name="connsiteY0" fmla="*/ 0 h 2897747"/>
              <a:gd name="connsiteX1" fmla="*/ 450760 w 3361386"/>
              <a:gd name="connsiteY1" fmla="*/ 1481071 h 2897747"/>
              <a:gd name="connsiteX2" fmla="*/ 1197735 w 3361386"/>
              <a:gd name="connsiteY2" fmla="*/ 2228045 h 2897747"/>
              <a:gd name="connsiteX3" fmla="*/ 2292439 w 3361386"/>
              <a:gd name="connsiteY3" fmla="*/ 2691685 h 2897747"/>
              <a:gd name="connsiteX4" fmla="*/ 3361386 w 3361386"/>
              <a:gd name="connsiteY4" fmla="*/ 2897747 h 2897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61386" h="2897747">
                <a:moveTo>
                  <a:pt x="0" y="0"/>
                </a:moveTo>
                <a:cubicBezTo>
                  <a:pt x="125568" y="554865"/>
                  <a:pt x="251137" y="1109730"/>
                  <a:pt x="450760" y="1481071"/>
                </a:cubicBezTo>
                <a:cubicBezTo>
                  <a:pt x="650383" y="1852412"/>
                  <a:pt x="890789" y="2026276"/>
                  <a:pt x="1197735" y="2228045"/>
                </a:cubicBezTo>
                <a:cubicBezTo>
                  <a:pt x="1504682" y="2429814"/>
                  <a:pt x="1931831" y="2580068"/>
                  <a:pt x="2292439" y="2691685"/>
                </a:cubicBezTo>
                <a:cubicBezTo>
                  <a:pt x="2653048" y="2803302"/>
                  <a:pt x="3007217" y="2850524"/>
                  <a:pt x="3361386" y="2897747"/>
                </a:cubicBezTo>
              </a:path>
            </a:pathLst>
          </a:custGeom>
          <a:ln w="34925">
            <a:solidFill>
              <a:srgbClr val="2309E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 20"/>
          <p:cNvSpPr/>
          <p:nvPr/>
        </p:nvSpPr>
        <p:spPr>
          <a:xfrm>
            <a:off x="2133600" y="1981200"/>
            <a:ext cx="3505200" cy="2892381"/>
          </a:xfrm>
          <a:custGeom>
            <a:avLst/>
            <a:gdLst>
              <a:gd name="connsiteX0" fmla="*/ 0 w 2674512"/>
              <a:gd name="connsiteY0" fmla="*/ 1532586 h 1749381"/>
              <a:gd name="connsiteX1" fmla="*/ 244698 w 2674512"/>
              <a:gd name="connsiteY1" fmla="*/ 1712890 h 1749381"/>
              <a:gd name="connsiteX2" fmla="*/ 669701 w 2674512"/>
              <a:gd name="connsiteY2" fmla="*/ 1687133 h 1749381"/>
              <a:gd name="connsiteX3" fmla="*/ 1352281 w 2674512"/>
              <a:gd name="connsiteY3" fmla="*/ 1339403 h 1749381"/>
              <a:gd name="connsiteX4" fmla="*/ 2485622 w 2674512"/>
              <a:gd name="connsiteY4" fmla="*/ 193183 h 1749381"/>
              <a:gd name="connsiteX5" fmla="*/ 2485622 w 2674512"/>
              <a:gd name="connsiteY5" fmla="*/ 180304 h 1749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74512" h="1749381">
                <a:moveTo>
                  <a:pt x="0" y="1532586"/>
                </a:moveTo>
                <a:cubicBezTo>
                  <a:pt x="66540" y="1609859"/>
                  <a:pt x="133081" y="1687132"/>
                  <a:pt x="244698" y="1712890"/>
                </a:cubicBezTo>
                <a:cubicBezTo>
                  <a:pt x="356315" y="1738648"/>
                  <a:pt x="485104" y="1749381"/>
                  <a:pt x="669701" y="1687133"/>
                </a:cubicBezTo>
                <a:cubicBezTo>
                  <a:pt x="854298" y="1624885"/>
                  <a:pt x="1049628" y="1588395"/>
                  <a:pt x="1352281" y="1339403"/>
                </a:cubicBezTo>
                <a:cubicBezTo>
                  <a:pt x="1654934" y="1090411"/>
                  <a:pt x="2296732" y="386366"/>
                  <a:pt x="2485622" y="193183"/>
                </a:cubicBezTo>
                <a:cubicBezTo>
                  <a:pt x="2674512" y="0"/>
                  <a:pt x="2580067" y="90152"/>
                  <a:pt x="2485622" y="180304"/>
                </a:cubicBezTo>
              </a:path>
            </a:pathLst>
          </a:custGeom>
          <a:ln w="34925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5562600" y="1752600"/>
            <a:ext cx="838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MC</a:t>
            </a:r>
            <a:r>
              <a:rPr lang="en-US" sz="2200" baseline="-25000" dirty="0" smtClean="0"/>
              <a:t>HC</a:t>
            </a:r>
            <a:endParaRPr lang="en-US" sz="2200" baseline="-25000" dirty="0"/>
          </a:p>
        </p:txBody>
      </p:sp>
      <p:sp>
        <p:nvSpPr>
          <p:cNvPr id="23" name="TextBox 22"/>
          <p:cNvSpPr txBox="1"/>
          <p:nvPr/>
        </p:nvSpPr>
        <p:spPr>
          <a:xfrm>
            <a:off x="5715000" y="4343400"/>
            <a:ext cx="838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MB</a:t>
            </a:r>
            <a:r>
              <a:rPr lang="en-US" sz="2200" baseline="-25000" dirty="0" smtClean="0"/>
              <a:t>HC</a:t>
            </a:r>
            <a:endParaRPr lang="en-US" sz="2200" baseline="-25000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3810000" y="4343400"/>
            <a:ext cx="0" cy="106680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3505200" y="5410200"/>
            <a:ext cx="762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HC*</a:t>
            </a:r>
            <a:endParaRPr 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1" grpId="0" animBg="1"/>
      <p:bldP spid="22" grpId="0"/>
      <p:bldP spid="2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228601"/>
            <a:ext cx="8041440" cy="1066799"/>
          </a:xfrm>
        </p:spPr>
        <p:txBody>
          <a:bodyPr/>
          <a:lstStyle/>
          <a:p>
            <a:r>
              <a:rPr lang="en-US" sz="4000" dirty="0" err="1" smtClean="0">
                <a:solidFill>
                  <a:schemeClr val="tx1"/>
                </a:solidFill>
              </a:rPr>
              <a:t>Allocative</a:t>
            </a:r>
            <a:r>
              <a:rPr lang="en-US" sz="4000" dirty="0" smtClean="0">
                <a:solidFill>
                  <a:schemeClr val="tx1"/>
                </a:solidFill>
              </a:rPr>
              <a:t> Efficiency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47800"/>
            <a:ext cx="7467600" cy="4541925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chemeClr val="tx1"/>
                </a:solidFill>
              </a:rPr>
              <a:t>Why is HC* optimal?</a:t>
            </a:r>
          </a:p>
          <a:p>
            <a:pPr lvl="1"/>
            <a:r>
              <a:rPr lang="en-US" sz="2400" dirty="0" smtClean="0">
                <a:solidFill>
                  <a:schemeClr val="tx1"/>
                </a:solidFill>
              </a:rPr>
              <a:t>Because it maximizes the net benefit (B-C) of health care.</a:t>
            </a:r>
          </a:p>
          <a:p>
            <a:pPr>
              <a:spcBef>
                <a:spcPts val="1200"/>
              </a:spcBef>
            </a:pPr>
            <a:r>
              <a:rPr lang="en-US" sz="2800" dirty="0" smtClean="0">
                <a:solidFill>
                  <a:schemeClr val="tx1"/>
                </a:solidFill>
              </a:rPr>
              <a:t>If HC &lt; HC*, MB &gt; MC: </a:t>
            </a:r>
          </a:p>
          <a:p>
            <a:pPr lvl="1">
              <a:spcBef>
                <a:spcPts val="1200"/>
              </a:spcBef>
            </a:pPr>
            <a:r>
              <a:rPr lang="en-US" sz="2400" dirty="0" smtClean="0">
                <a:solidFill>
                  <a:schemeClr val="tx1"/>
                </a:solidFill>
                <a:sym typeface="Wingdings" pitchFamily="2" charset="2"/>
              </a:rPr>
              <a:t>By consuming more HC, total net benefits increase.</a:t>
            </a:r>
            <a:endParaRPr lang="en-US" sz="2400" dirty="0" smtClean="0">
              <a:solidFill>
                <a:schemeClr val="tx1"/>
              </a:solidFill>
            </a:endParaRPr>
          </a:p>
          <a:p>
            <a:pPr>
              <a:spcBef>
                <a:spcPts val="1200"/>
              </a:spcBef>
            </a:pPr>
            <a:r>
              <a:rPr lang="en-US" sz="2800" dirty="0" smtClean="0">
                <a:solidFill>
                  <a:schemeClr val="tx1"/>
                </a:solidFill>
              </a:rPr>
              <a:t>If HC &gt; HC*, MC &gt; MB:</a:t>
            </a:r>
          </a:p>
          <a:p>
            <a:pPr lvl="1">
              <a:spcBef>
                <a:spcPts val="120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By consuming less HC, total net benefits increase.</a:t>
            </a:r>
          </a:p>
          <a:p>
            <a:pPr>
              <a:spcBef>
                <a:spcPts val="1200"/>
              </a:spcBef>
            </a:pPr>
            <a:r>
              <a:rPr lang="en-US" sz="2800" dirty="0" smtClean="0">
                <a:solidFill>
                  <a:schemeClr val="tx1"/>
                </a:solidFill>
              </a:rPr>
              <a:t>At </a:t>
            </a:r>
            <a:r>
              <a:rPr lang="en-US" sz="2800" dirty="0" smtClean="0">
                <a:solidFill>
                  <a:srgbClr val="2309E1"/>
                </a:solidFill>
              </a:rPr>
              <a:t>MB = MC</a:t>
            </a:r>
            <a:r>
              <a:rPr lang="en-US" sz="2800" dirty="0" smtClean="0">
                <a:solidFill>
                  <a:schemeClr val="tx1"/>
                </a:solidFill>
              </a:rPr>
              <a:t>, </a:t>
            </a:r>
            <a:r>
              <a:rPr lang="en-US" sz="2800" i="1" dirty="0" err="1" smtClean="0">
                <a:solidFill>
                  <a:srgbClr val="2309E1"/>
                </a:solidFill>
              </a:rPr>
              <a:t>allocative</a:t>
            </a:r>
            <a:r>
              <a:rPr lang="en-US" sz="2800" i="1" dirty="0" smtClean="0">
                <a:solidFill>
                  <a:srgbClr val="2309E1"/>
                </a:solidFill>
              </a:rPr>
              <a:t> efficiency </a:t>
            </a:r>
            <a:r>
              <a:rPr lang="en-US" sz="2800" dirty="0" smtClean="0">
                <a:solidFill>
                  <a:schemeClr val="tx1"/>
                </a:solidFill>
              </a:rPr>
              <a:t>is achieved.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74426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304800"/>
            <a:ext cx="8041440" cy="1143000"/>
          </a:xfrm>
        </p:spPr>
        <p:txBody>
          <a:bodyPr>
            <a:normAutofit/>
          </a:bodyPr>
          <a:lstStyle/>
          <a:p>
            <a:r>
              <a:rPr lang="en-US" dirty="0" err="1" smtClean="0"/>
              <a:t>Allocative</a:t>
            </a:r>
            <a:r>
              <a:rPr lang="en-US" dirty="0" smtClean="0"/>
              <a:t> Efficiency under </a:t>
            </a:r>
            <a:r>
              <a:rPr lang="en-US" dirty="0" smtClean="0">
                <a:solidFill>
                  <a:srgbClr val="2309E1"/>
                </a:solidFill>
              </a:rPr>
              <a:t>Constraints</a:t>
            </a:r>
            <a:endParaRPr lang="en-US" dirty="0">
              <a:solidFill>
                <a:srgbClr val="2309E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600200"/>
            <a:ext cx="7391400" cy="4389525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dirty="0" smtClean="0">
                <a:solidFill>
                  <a:schemeClr val="tx1"/>
                </a:solidFill>
              </a:rPr>
              <a:t>Last example illustrates a situation of the unconstrained choice – we could use as much HC as we’d like.</a:t>
            </a:r>
          </a:p>
          <a:p>
            <a:pPr>
              <a:spcBef>
                <a:spcPts val="1200"/>
              </a:spcBef>
            </a:pPr>
            <a:r>
              <a:rPr lang="en-US" dirty="0" smtClean="0">
                <a:solidFill>
                  <a:schemeClr val="tx1"/>
                </a:solidFill>
              </a:rPr>
              <a:t>In reality, due to </a:t>
            </a:r>
            <a:r>
              <a:rPr lang="en-US" i="1" dirty="0" smtClean="0">
                <a:solidFill>
                  <a:schemeClr val="tx1"/>
                </a:solidFill>
              </a:rPr>
              <a:t>scarcity</a:t>
            </a:r>
            <a:r>
              <a:rPr lang="en-US" dirty="0" smtClean="0">
                <a:solidFill>
                  <a:schemeClr val="tx1"/>
                </a:solidFill>
              </a:rPr>
              <a:t> of resources, any choices are </a:t>
            </a:r>
            <a:r>
              <a:rPr lang="en-US" dirty="0" smtClean="0">
                <a:solidFill>
                  <a:srgbClr val="2309E1"/>
                </a:solidFill>
              </a:rPr>
              <a:t>constrained</a:t>
            </a:r>
            <a:r>
              <a:rPr lang="en-US" dirty="0" smtClean="0">
                <a:solidFill>
                  <a:schemeClr val="tx1"/>
                </a:solidFill>
              </a:rPr>
              <a:t> by available resources.</a:t>
            </a:r>
          </a:p>
          <a:p>
            <a:pPr>
              <a:spcBef>
                <a:spcPts val="1200"/>
              </a:spcBef>
            </a:pPr>
            <a:r>
              <a:rPr lang="en-US" dirty="0" smtClean="0">
                <a:solidFill>
                  <a:schemeClr val="tx1"/>
                </a:solidFill>
              </a:rPr>
              <a:t>To achieve </a:t>
            </a:r>
            <a:r>
              <a:rPr lang="en-US" dirty="0" err="1" smtClean="0">
                <a:solidFill>
                  <a:schemeClr val="tx1"/>
                </a:solidFill>
              </a:rPr>
              <a:t>allocative</a:t>
            </a:r>
            <a:r>
              <a:rPr lang="en-US" dirty="0" smtClean="0">
                <a:solidFill>
                  <a:schemeClr val="tx1"/>
                </a:solidFill>
              </a:rPr>
              <a:t> efficiency, we need a </a:t>
            </a:r>
            <a:r>
              <a:rPr lang="en-US" i="1" dirty="0" smtClean="0">
                <a:solidFill>
                  <a:schemeClr val="tx1"/>
                </a:solidFill>
              </a:rPr>
              <a:t>new rule </a:t>
            </a:r>
            <a:r>
              <a:rPr lang="en-US" dirty="0" smtClean="0">
                <a:solidFill>
                  <a:schemeClr val="tx1"/>
                </a:solidFill>
              </a:rPr>
              <a:t>to allocate spending over all the possible inputs for the health production, until the budget is used up.</a:t>
            </a:r>
          </a:p>
          <a:p>
            <a:pPr>
              <a:spcBef>
                <a:spcPts val="1200"/>
              </a:spcBef>
            </a:pPr>
            <a:endParaRPr lang="en-US" dirty="0" smtClean="0">
              <a:solidFill>
                <a:schemeClr val="tx1"/>
              </a:solidFill>
            </a:endParaRPr>
          </a:p>
          <a:p>
            <a:pPr>
              <a:spcBef>
                <a:spcPts val="1200"/>
              </a:spcBef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304801"/>
            <a:ext cx="8041440" cy="990599"/>
          </a:xfrm>
        </p:spPr>
        <p:txBody>
          <a:bodyPr/>
          <a:lstStyle/>
          <a:p>
            <a:r>
              <a:rPr lang="en-US" sz="4000" dirty="0" smtClean="0">
                <a:solidFill>
                  <a:schemeClr val="tx1"/>
                </a:solidFill>
              </a:rPr>
              <a:t>Constrained Choice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295400"/>
            <a:ext cx="8305800" cy="5105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2309E1"/>
                </a:solidFill>
              </a:rPr>
              <a:t>Rule for </a:t>
            </a:r>
            <a:r>
              <a:rPr lang="en-US" dirty="0" err="1" smtClean="0">
                <a:solidFill>
                  <a:srgbClr val="2309E1"/>
                </a:solidFill>
              </a:rPr>
              <a:t>allocative</a:t>
            </a:r>
            <a:r>
              <a:rPr lang="en-US" dirty="0" smtClean="0">
                <a:solidFill>
                  <a:srgbClr val="2309E1"/>
                </a:solidFill>
              </a:rPr>
              <a:t> efficiency under constraints</a:t>
            </a:r>
            <a:r>
              <a:rPr lang="en-US" dirty="0" smtClean="0">
                <a:solidFill>
                  <a:schemeClr val="tx1"/>
                </a:solidFill>
              </a:rPr>
              <a:t>:</a:t>
            </a:r>
          </a:p>
          <a:p>
            <a:pPr lvl="1"/>
            <a:r>
              <a:rPr lang="en-US" sz="2400" dirty="0" smtClean="0">
                <a:solidFill>
                  <a:schemeClr val="tx1"/>
                </a:solidFill>
              </a:rPr>
              <a:t>Allocate spending over all different inputs for the health production so that </a:t>
            </a:r>
            <a:r>
              <a:rPr lang="en-US" sz="2400" i="1" dirty="0" smtClean="0">
                <a:solidFill>
                  <a:srgbClr val="2309E1"/>
                </a:solidFill>
              </a:rPr>
              <a:t>the value of the health gain from the last $ spent on each input is the same</a:t>
            </a:r>
            <a:r>
              <a:rPr lang="en-US" sz="2400" dirty="0" smtClean="0">
                <a:solidFill>
                  <a:schemeClr val="tx1"/>
                </a:solidFill>
              </a:rPr>
              <a:t>:</a:t>
            </a: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If inequality exists (e.g. MB</a:t>
            </a:r>
            <a:r>
              <a:rPr lang="en-US" baseline="-25000" dirty="0" smtClean="0">
                <a:solidFill>
                  <a:schemeClr val="tx1"/>
                </a:solidFill>
              </a:rPr>
              <a:t>HC</a:t>
            </a:r>
            <a:r>
              <a:rPr lang="en-US" dirty="0" smtClean="0">
                <a:solidFill>
                  <a:schemeClr val="tx1"/>
                </a:solidFill>
              </a:rPr>
              <a:t>/MC</a:t>
            </a:r>
            <a:r>
              <a:rPr lang="en-US" baseline="-25000" dirty="0" smtClean="0">
                <a:solidFill>
                  <a:schemeClr val="tx1"/>
                </a:solidFill>
              </a:rPr>
              <a:t>HC</a:t>
            </a:r>
            <a:r>
              <a:rPr lang="en-US" dirty="0" smtClean="0">
                <a:solidFill>
                  <a:schemeClr val="tx1"/>
                </a:solidFill>
              </a:rPr>
              <a:t> &gt; </a:t>
            </a:r>
            <a:r>
              <a:rPr lang="en-US" dirty="0" err="1" smtClean="0">
                <a:solidFill>
                  <a:schemeClr val="tx1"/>
                </a:solidFill>
              </a:rPr>
              <a:t>MB</a:t>
            </a:r>
            <a:r>
              <a:rPr lang="en-US" baseline="-25000" dirty="0" err="1" smtClean="0">
                <a:solidFill>
                  <a:schemeClr val="tx1"/>
                </a:solidFill>
              </a:rPr>
              <a:t>Exercise</a:t>
            </a:r>
            <a:r>
              <a:rPr lang="en-US" baseline="-25000" dirty="0" smtClean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/ </a:t>
            </a:r>
            <a:r>
              <a:rPr lang="en-US" dirty="0" err="1" smtClean="0">
                <a:solidFill>
                  <a:schemeClr val="tx1"/>
                </a:solidFill>
              </a:rPr>
              <a:t>MC</a:t>
            </a:r>
            <a:r>
              <a:rPr lang="en-US" baseline="-25000" dirty="0" err="1" smtClean="0">
                <a:solidFill>
                  <a:schemeClr val="tx1"/>
                </a:solidFill>
              </a:rPr>
              <a:t>Exercise</a:t>
            </a:r>
            <a:r>
              <a:rPr lang="en-US" dirty="0" smtClean="0">
                <a:solidFill>
                  <a:schemeClr val="tx1"/>
                </a:solidFill>
              </a:rPr>
              <a:t>), then spend </a:t>
            </a:r>
            <a:r>
              <a:rPr lang="en-US" dirty="0" smtClean="0">
                <a:solidFill>
                  <a:srgbClr val="00B050"/>
                </a:solidFill>
              </a:rPr>
              <a:t>more on health care </a:t>
            </a:r>
            <a:r>
              <a:rPr lang="en-US" dirty="0" smtClean="0">
                <a:solidFill>
                  <a:schemeClr val="tx1"/>
                </a:solidFill>
              </a:rPr>
              <a:t>and </a:t>
            </a:r>
            <a:r>
              <a:rPr lang="en-US" dirty="0" smtClean="0">
                <a:solidFill>
                  <a:srgbClr val="00B050"/>
                </a:solidFill>
              </a:rPr>
              <a:t>less on exercise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</a:p>
          <a:p>
            <a:pPr lvl="1">
              <a:buFont typeface="Wingdings" pitchFamily="2" charset="2"/>
              <a:buChar char="Ø"/>
            </a:pPr>
            <a:r>
              <a:rPr lang="en-US" sz="2400" dirty="0" smtClean="0">
                <a:solidFill>
                  <a:schemeClr val="tx1"/>
                </a:solidFill>
              </a:rPr>
              <a:t>MP of health care will decline &amp; MP of exercise will increase.</a:t>
            </a:r>
          </a:p>
          <a:p>
            <a:pPr lvl="1">
              <a:buFont typeface="Wingdings" pitchFamily="2" charset="2"/>
              <a:buChar char="Ø"/>
            </a:pPr>
            <a:r>
              <a:rPr lang="en-US" sz="2400" dirty="0" smtClean="0">
                <a:solidFill>
                  <a:schemeClr val="tx1"/>
                </a:solidFill>
              </a:rPr>
              <a:t>Eventually, the benefit per $ spent on each input will be equal.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371600" y="2895600"/>
            <a:ext cx="5638800" cy="110799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lIns="182880" tIns="182880" rIns="182880" bIns="182880" rtlCol="0" anchor="ctr" anchorCtr="1">
            <a:spAutoFit/>
          </a:bodyPr>
          <a:lstStyle/>
          <a:p>
            <a:r>
              <a:rPr lang="en-US" sz="2400" dirty="0" smtClean="0">
                <a:solidFill>
                  <a:srgbClr val="2309E1"/>
                </a:solidFill>
              </a:rPr>
              <a:t>MB</a:t>
            </a:r>
            <a:r>
              <a:rPr lang="en-US" sz="2400" baseline="-25000" dirty="0" smtClean="0">
                <a:solidFill>
                  <a:srgbClr val="2309E1"/>
                </a:solidFill>
              </a:rPr>
              <a:t>HC</a:t>
            </a:r>
            <a:r>
              <a:rPr lang="en-US" sz="2400" dirty="0" smtClean="0">
                <a:solidFill>
                  <a:srgbClr val="2309E1"/>
                </a:solidFill>
              </a:rPr>
              <a:t>  = </a:t>
            </a:r>
            <a:r>
              <a:rPr lang="en-US" sz="2400" dirty="0" err="1" smtClean="0">
                <a:solidFill>
                  <a:srgbClr val="2309E1"/>
                </a:solidFill>
              </a:rPr>
              <a:t>MB</a:t>
            </a:r>
            <a:r>
              <a:rPr lang="en-US" sz="2400" baseline="-25000" dirty="0" err="1" smtClean="0">
                <a:solidFill>
                  <a:srgbClr val="2309E1"/>
                </a:solidFill>
              </a:rPr>
              <a:t>Exercise</a:t>
            </a:r>
            <a:r>
              <a:rPr lang="en-US" sz="2400" dirty="0" smtClean="0">
                <a:solidFill>
                  <a:srgbClr val="2309E1"/>
                </a:solidFill>
              </a:rPr>
              <a:t>  = … =   </a:t>
            </a:r>
            <a:r>
              <a:rPr lang="en-US" sz="2400" dirty="0" err="1" smtClean="0">
                <a:solidFill>
                  <a:srgbClr val="2309E1"/>
                </a:solidFill>
              </a:rPr>
              <a:t>MB</a:t>
            </a:r>
            <a:r>
              <a:rPr lang="en-US" sz="2400" baseline="-25000" dirty="0" err="1" smtClean="0">
                <a:solidFill>
                  <a:srgbClr val="2309E1"/>
                </a:solidFill>
              </a:rPr>
              <a:t>Public</a:t>
            </a:r>
            <a:r>
              <a:rPr lang="en-US" sz="2400" baseline="-25000" dirty="0" smtClean="0">
                <a:solidFill>
                  <a:srgbClr val="2309E1"/>
                </a:solidFill>
              </a:rPr>
              <a:t> Health</a:t>
            </a:r>
          </a:p>
          <a:p>
            <a:r>
              <a:rPr lang="en-US" sz="2400" dirty="0" smtClean="0">
                <a:solidFill>
                  <a:srgbClr val="2309E1"/>
                </a:solidFill>
              </a:rPr>
              <a:t>MC</a:t>
            </a:r>
            <a:r>
              <a:rPr lang="en-US" sz="2400" baseline="-25000" dirty="0" smtClean="0">
                <a:solidFill>
                  <a:srgbClr val="2309E1"/>
                </a:solidFill>
              </a:rPr>
              <a:t>HC</a:t>
            </a:r>
            <a:r>
              <a:rPr lang="en-US" sz="2400" dirty="0" smtClean="0">
                <a:solidFill>
                  <a:srgbClr val="2309E1"/>
                </a:solidFill>
              </a:rPr>
              <a:t>     </a:t>
            </a:r>
            <a:r>
              <a:rPr lang="en-US" sz="2400" dirty="0" err="1" smtClean="0">
                <a:solidFill>
                  <a:srgbClr val="2309E1"/>
                </a:solidFill>
              </a:rPr>
              <a:t>MC</a:t>
            </a:r>
            <a:r>
              <a:rPr lang="en-US" sz="2400" baseline="-25000" dirty="0" err="1" smtClean="0">
                <a:solidFill>
                  <a:srgbClr val="2309E1"/>
                </a:solidFill>
              </a:rPr>
              <a:t>Exercise</a:t>
            </a:r>
            <a:r>
              <a:rPr lang="en-US" sz="2400" dirty="0" smtClean="0">
                <a:solidFill>
                  <a:srgbClr val="2309E1"/>
                </a:solidFill>
              </a:rPr>
              <a:t> 	      </a:t>
            </a:r>
            <a:r>
              <a:rPr lang="en-US" sz="2400" dirty="0" err="1" smtClean="0">
                <a:solidFill>
                  <a:srgbClr val="2309E1"/>
                </a:solidFill>
              </a:rPr>
              <a:t>MC</a:t>
            </a:r>
            <a:r>
              <a:rPr lang="en-US" sz="2400" baseline="-25000" dirty="0" err="1" smtClean="0">
                <a:solidFill>
                  <a:srgbClr val="2309E1"/>
                </a:solidFill>
              </a:rPr>
              <a:t>Public</a:t>
            </a:r>
            <a:r>
              <a:rPr lang="en-US" sz="2400" baseline="-25000" dirty="0" smtClean="0">
                <a:solidFill>
                  <a:srgbClr val="2309E1"/>
                </a:solidFill>
              </a:rPr>
              <a:t> Health</a:t>
            </a:r>
            <a:endParaRPr lang="en-US" sz="2400" dirty="0" smtClean="0">
              <a:solidFill>
                <a:srgbClr val="2309E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2819400" y="3505200"/>
            <a:ext cx="1219200" cy="1"/>
          </a:xfrm>
          <a:prstGeom prst="line">
            <a:avLst/>
          </a:prstGeom>
          <a:ln w="15875">
            <a:solidFill>
              <a:srgbClr val="2309E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953000" y="3505200"/>
            <a:ext cx="1524000" cy="1"/>
          </a:xfrm>
          <a:prstGeom prst="line">
            <a:avLst/>
          </a:prstGeom>
          <a:ln w="15875">
            <a:solidFill>
              <a:srgbClr val="2309E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828800" y="3505200"/>
            <a:ext cx="685800" cy="1"/>
          </a:xfrm>
          <a:prstGeom prst="line">
            <a:avLst/>
          </a:prstGeom>
          <a:ln w="15875">
            <a:solidFill>
              <a:srgbClr val="2309E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381000"/>
            <a:ext cx="8041440" cy="1442674"/>
          </a:xfrm>
        </p:spPr>
        <p:txBody>
          <a:bodyPr/>
          <a:lstStyle/>
          <a:p>
            <a:r>
              <a:rPr lang="en-US" sz="4000" dirty="0" smtClean="0">
                <a:solidFill>
                  <a:schemeClr val="tx1"/>
                </a:solidFill>
              </a:rPr>
              <a:t>Empirical Evidence on the Relationship between H and HC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81200"/>
            <a:ext cx="7772400" cy="4008525"/>
          </a:xfrm>
        </p:spPr>
        <p:txBody>
          <a:bodyPr>
            <a:normAutofit/>
          </a:bodyPr>
          <a:lstStyle/>
          <a:p>
            <a:pPr marL="182880"/>
            <a:r>
              <a:rPr lang="en-US" sz="2800" dirty="0" smtClean="0">
                <a:solidFill>
                  <a:schemeClr val="tx1"/>
                </a:solidFill>
              </a:rPr>
              <a:t>Hadley, J.  (1982).  </a:t>
            </a:r>
            <a:r>
              <a:rPr lang="en-US" sz="2800" i="1" dirty="0" smtClean="0">
                <a:solidFill>
                  <a:schemeClr val="tx1"/>
                </a:solidFill>
              </a:rPr>
              <a:t>“More Medical Care, Better  Health?” An Economic Analysis of Mortality Rates.</a:t>
            </a:r>
          </a:p>
          <a:p>
            <a:pPr>
              <a:spcBef>
                <a:spcPts val="1200"/>
              </a:spcBef>
            </a:pPr>
            <a:r>
              <a:rPr lang="en-US" sz="2800" dirty="0" smtClean="0">
                <a:solidFill>
                  <a:schemeClr val="tx1"/>
                </a:solidFill>
              </a:rPr>
              <a:t>RAND Health Insurance Experiment (HIE)</a:t>
            </a:r>
          </a:p>
          <a:p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284163"/>
            <a:ext cx="8041440" cy="1163637"/>
          </a:xfrm>
        </p:spPr>
        <p:txBody>
          <a:bodyPr/>
          <a:lstStyle/>
          <a:p>
            <a:r>
              <a:rPr lang="en-US" sz="4000" dirty="0" smtClean="0">
                <a:solidFill>
                  <a:schemeClr val="tx1"/>
                </a:solidFill>
              </a:rPr>
              <a:t>Hadley (1982)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47801"/>
            <a:ext cx="7467600" cy="4572000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</a:pPr>
            <a:r>
              <a:rPr lang="en-US" dirty="0" smtClean="0">
                <a:solidFill>
                  <a:schemeClr val="tx1"/>
                </a:solidFill>
              </a:rPr>
              <a:t>Estimate the impact of health care on health by using county-level data from 1970</a:t>
            </a:r>
          </a:p>
          <a:p>
            <a:pPr>
              <a:spcBef>
                <a:spcPts val="1200"/>
              </a:spcBef>
            </a:pPr>
            <a:r>
              <a:rPr lang="en-US" dirty="0" smtClean="0">
                <a:solidFill>
                  <a:schemeClr val="tx1"/>
                </a:solidFill>
              </a:rPr>
              <a:t>Regression function:</a:t>
            </a:r>
          </a:p>
          <a:p>
            <a:pPr>
              <a:spcBef>
                <a:spcPts val="1200"/>
              </a:spcBef>
              <a:buNone/>
            </a:pPr>
            <a:r>
              <a:rPr lang="en-US" dirty="0" smtClean="0">
                <a:solidFill>
                  <a:schemeClr val="tx1"/>
                </a:solidFill>
              </a:rPr>
              <a:t>     </a:t>
            </a:r>
            <a:r>
              <a:rPr lang="en-US" dirty="0" smtClean="0">
                <a:solidFill>
                  <a:srgbClr val="2309E1"/>
                </a:solidFill>
              </a:rPr>
              <a:t>Mortality rates </a:t>
            </a:r>
            <a:r>
              <a:rPr lang="en-US" dirty="0" smtClean="0">
                <a:solidFill>
                  <a:schemeClr val="tx1"/>
                </a:solidFill>
              </a:rPr>
              <a:t>= f(</a:t>
            </a:r>
            <a:r>
              <a:rPr lang="en-US" dirty="0" smtClean="0">
                <a:solidFill>
                  <a:srgbClr val="2309E1"/>
                </a:solidFill>
              </a:rPr>
              <a:t>HC expenditure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dirty="0" err="1" smtClean="0">
                <a:solidFill>
                  <a:schemeClr val="tx1"/>
                </a:solidFill>
              </a:rPr>
              <a:t>educ</a:t>
            </a:r>
            <a:r>
              <a:rPr lang="en-US" dirty="0" smtClean="0">
                <a:solidFill>
                  <a:schemeClr val="tx1"/>
                </a:solidFill>
              </a:rPr>
              <a:t>, income, ..)</a:t>
            </a:r>
          </a:p>
          <a:p>
            <a:pPr>
              <a:spcBef>
                <a:spcPts val="1200"/>
              </a:spcBef>
            </a:pPr>
            <a:r>
              <a:rPr lang="en-US" dirty="0" smtClean="0">
                <a:solidFill>
                  <a:schemeClr val="tx1"/>
                </a:solidFill>
              </a:rPr>
              <a:t> Elasticity of health </a:t>
            </a:r>
            <a:r>
              <a:rPr lang="en-US" dirty="0" err="1" smtClean="0">
                <a:solidFill>
                  <a:schemeClr val="tx1"/>
                </a:solidFill>
              </a:rPr>
              <a:t>w.r.t</a:t>
            </a:r>
            <a:r>
              <a:rPr lang="en-US" dirty="0" smtClean="0">
                <a:solidFill>
                  <a:schemeClr val="tx1"/>
                </a:solidFill>
              </a:rPr>
              <a:t>. health care expenditure:</a:t>
            </a:r>
          </a:p>
          <a:p>
            <a:pPr>
              <a:spcBef>
                <a:spcPts val="1200"/>
              </a:spcBef>
              <a:buNone/>
            </a:pPr>
            <a:r>
              <a:rPr lang="en-US" dirty="0" smtClean="0">
                <a:solidFill>
                  <a:schemeClr val="tx1"/>
                </a:solidFill>
              </a:rPr>
              <a:t>	   </a:t>
            </a:r>
            <a:r>
              <a:rPr lang="en-US" dirty="0" smtClean="0">
                <a:solidFill>
                  <a:srgbClr val="2309E1"/>
                </a:solidFill>
              </a:rPr>
              <a:t>E =  (%∆Mortality rate)/(%∆HC expenditure) </a:t>
            </a:r>
          </a:p>
          <a:p>
            <a:pPr>
              <a:spcBef>
                <a:spcPts val="1200"/>
              </a:spcBef>
            </a:pPr>
            <a:r>
              <a:rPr lang="en-US" dirty="0" smtClean="0">
                <a:solidFill>
                  <a:schemeClr val="tx1"/>
                </a:solidFill>
              </a:rPr>
              <a:t>Found small but significant </a:t>
            </a:r>
            <a:r>
              <a:rPr lang="en-US" dirty="0" err="1" smtClean="0">
                <a:solidFill>
                  <a:schemeClr val="tx1"/>
                </a:solidFill>
              </a:rPr>
              <a:t>elasticities</a:t>
            </a:r>
            <a:r>
              <a:rPr lang="en-US" dirty="0" smtClean="0">
                <a:solidFill>
                  <a:schemeClr val="tx1"/>
                </a:solidFill>
              </a:rPr>
              <a:t>: </a:t>
            </a:r>
            <a:r>
              <a:rPr lang="en-US" dirty="0" smtClean="0">
                <a:solidFill>
                  <a:srgbClr val="2309E1"/>
                </a:solidFill>
              </a:rPr>
              <a:t>-0.12 to -0.17</a:t>
            </a:r>
          </a:p>
          <a:p>
            <a:pPr lvl="1">
              <a:spcBef>
                <a:spcPts val="600"/>
              </a:spcBef>
            </a:pPr>
            <a:r>
              <a:rPr lang="en-US" dirty="0" smtClean="0">
                <a:solidFill>
                  <a:srgbClr val="00823B"/>
                </a:solidFill>
              </a:rPr>
              <a:t>A 1% increase in health care expenditure results in a 0.12% to 0.17% reduction in mortality rates.</a:t>
            </a:r>
          </a:p>
          <a:p>
            <a:pPr>
              <a:spcBef>
                <a:spcPts val="1200"/>
              </a:spcBef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>
              <a:spcBef>
                <a:spcPts val="1200"/>
              </a:spcBef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>
              <a:spcBef>
                <a:spcPts val="1200"/>
              </a:spcBef>
              <a:buNone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304800"/>
            <a:ext cx="8059320" cy="1447800"/>
          </a:xfrm>
        </p:spPr>
        <p:txBody>
          <a:bodyPr>
            <a:no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Possible Biases in Estimating the Relationship between H and HC?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905000"/>
            <a:ext cx="8534400" cy="4648200"/>
          </a:xfrm>
        </p:spPr>
        <p:txBody>
          <a:bodyPr>
            <a:normAutofit lnSpcReduction="10000"/>
          </a:bodyPr>
          <a:lstStyle/>
          <a:p>
            <a:r>
              <a:rPr lang="en-US" sz="2600" i="1" u="sng" dirty="0" smtClean="0">
                <a:solidFill>
                  <a:schemeClr val="tx1"/>
                </a:solidFill>
              </a:rPr>
              <a:t>Selection bias</a:t>
            </a:r>
          </a:p>
          <a:p>
            <a:pPr lvl="1"/>
            <a:r>
              <a:rPr lang="en-US" sz="2400" dirty="0" smtClean="0">
                <a:solidFill>
                  <a:schemeClr val="tx1"/>
                </a:solidFill>
              </a:rPr>
              <a:t>In the health production function, we assume that an </a:t>
            </a:r>
            <a:r>
              <a:rPr lang="en-US" sz="2400" dirty="0" smtClean="0">
                <a:solidFill>
                  <a:srgbClr val="2309E1"/>
                </a:solidFill>
              </a:rPr>
              <a:t>increase in HC leads to an increase in H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</a:p>
          <a:p>
            <a:pPr lvl="1"/>
            <a:r>
              <a:rPr lang="en-US" sz="2400" dirty="0" smtClean="0">
                <a:solidFill>
                  <a:srgbClr val="FF0000"/>
                </a:solidFill>
              </a:rPr>
              <a:t>But</a:t>
            </a:r>
            <a:r>
              <a:rPr lang="en-US" sz="2400" dirty="0" smtClean="0">
                <a:solidFill>
                  <a:schemeClr val="tx1"/>
                </a:solidFill>
              </a:rPr>
              <a:t> many people choose to </a:t>
            </a:r>
            <a:r>
              <a:rPr lang="en-US" sz="2400" dirty="0" smtClean="0">
                <a:solidFill>
                  <a:srgbClr val="FF0066"/>
                </a:solidFill>
              </a:rPr>
              <a:t>consume more HC when they are sick</a:t>
            </a:r>
            <a:r>
              <a:rPr lang="en-US" sz="2400" dirty="0" smtClean="0">
                <a:solidFill>
                  <a:schemeClr val="tx1"/>
                </a:solidFill>
              </a:rPr>
              <a:t>, i.e. </a:t>
            </a:r>
            <a:r>
              <a:rPr lang="en-US" sz="2400" dirty="0" smtClean="0">
                <a:solidFill>
                  <a:srgbClr val="2309E1"/>
                </a:solidFill>
              </a:rPr>
              <a:t>decrease in H causes an increase in HC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</a:p>
          <a:p>
            <a:pPr lvl="1"/>
            <a:r>
              <a:rPr lang="en-US" sz="2400" dirty="0" smtClean="0">
                <a:solidFill>
                  <a:schemeClr val="tx1"/>
                </a:solidFill>
              </a:rPr>
              <a:t>This is called </a:t>
            </a:r>
            <a:r>
              <a:rPr lang="en-US" sz="2400" i="1" dirty="0" smtClean="0">
                <a:solidFill>
                  <a:srgbClr val="2309E1"/>
                </a:solidFill>
              </a:rPr>
              <a:t>reverse causality bias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sym typeface="Wingdings" pitchFamily="2" charset="2"/>
              </a:rPr>
              <a:t> underestimation.</a:t>
            </a:r>
            <a:endParaRPr lang="en-US" sz="2400" dirty="0" smtClean="0">
              <a:solidFill>
                <a:schemeClr val="tx1"/>
              </a:solidFill>
            </a:endParaRPr>
          </a:p>
          <a:p>
            <a:pPr>
              <a:spcBef>
                <a:spcPts val="1200"/>
              </a:spcBef>
            </a:pPr>
            <a:r>
              <a:rPr lang="en-US" i="1" u="sng" dirty="0" smtClean="0">
                <a:solidFill>
                  <a:schemeClr val="tx1"/>
                </a:solidFill>
              </a:rPr>
              <a:t>Omitted variable </a:t>
            </a:r>
            <a:r>
              <a:rPr lang="en-US" dirty="0" smtClean="0">
                <a:solidFill>
                  <a:schemeClr val="tx1"/>
                </a:solidFill>
              </a:rPr>
              <a:t>that is correlated with H and HC:</a:t>
            </a:r>
          </a:p>
          <a:p>
            <a:pPr lvl="1">
              <a:spcBef>
                <a:spcPts val="60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Example: “Employment” – People who are employed are more likely to be healthy and use more health care because they have health insurance (or can afford health care).</a:t>
            </a:r>
          </a:p>
          <a:p>
            <a:pPr lvl="1">
              <a:spcBef>
                <a:spcPts val="60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Sometimes, this omitted variable is not observed.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8041440" cy="1143000"/>
          </a:xfrm>
        </p:spPr>
        <p:txBody>
          <a:bodyPr/>
          <a:lstStyle/>
          <a:p>
            <a:r>
              <a:rPr lang="en-US" sz="4000" dirty="0" smtClean="0">
                <a:solidFill>
                  <a:schemeClr val="tx1"/>
                </a:solidFill>
              </a:rPr>
              <a:t>RAND HIE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458200" cy="48006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To reduce the possible biases from </a:t>
            </a:r>
            <a:r>
              <a:rPr lang="en-US" dirty="0" smtClean="0">
                <a:solidFill>
                  <a:srgbClr val="2309E1"/>
                </a:solidFill>
              </a:rPr>
              <a:t>observational data</a:t>
            </a:r>
            <a:r>
              <a:rPr lang="en-US" dirty="0" smtClean="0">
                <a:solidFill>
                  <a:schemeClr val="tx1"/>
                </a:solidFill>
              </a:rPr>
              <a:t>,  an alternative to use </a:t>
            </a:r>
            <a:r>
              <a:rPr lang="en-US" dirty="0" smtClean="0">
                <a:solidFill>
                  <a:srgbClr val="2309E1"/>
                </a:solidFill>
              </a:rPr>
              <a:t>experiments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</a:p>
          <a:p>
            <a:pPr lvl="1"/>
            <a:r>
              <a:rPr lang="en-US" sz="2400" dirty="0" smtClean="0">
                <a:solidFill>
                  <a:srgbClr val="2309E1"/>
                </a:solidFill>
              </a:rPr>
              <a:t>Natural experiments </a:t>
            </a:r>
            <a:r>
              <a:rPr lang="en-US" sz="2400" dirty="0" smtClean="0">
                <a:solidFill>
                  <a:schemeClr val="tx1"/>
                </a:solidFill>
              </a:rPr>
              <a:t>– expansion of health insurance coverage </a:t>
            </a:r>
          </a:p>
          <a:p>
            <a:pPr lvl="1"/>
            <a:r>
              <a:rPr lang="en-US" sz="2400" dirty="0" smtClean="0">
                <a:solidFill>
                  <a:srgbClr val="2309E1"/>
                </a:solidFill>
              </a:rPr>
              <a:t>Randomized controlled trials </a:t>
            </a:r>
            <a:r>
              <a:rPr lang="en-US" sz="2400" dirty="0" smtClean="0">
                <a:solidFill>
                  <a:schemeClr val="tx1"/>
                </a:solidFill>
              </a:rPr>
              <a:t>(RCTs)</a:t>
            </a:r>
          </a:p>
          <a:p>
            <a:pPr>
              <a:spcBef>
                <a:spcPts val="1200"/>
              </a:spcBef>
            </a:pPr>
            <a:r>
              <a:rPr lang="en-US" dirty="0" smtClean="0">
                <a:solidFill>
                  <a:srgbClr val="2309E1"/>
                </a:solidFill>
              </a:rPr>
              <a:t>RAND HIE</a:t>
            </a:r>
            <a:r>
              <a:rPr lang="en-US" dirty="0" smtClean="0">
                <a:solidFill>
                  <a:schemeClr val="tx1"/>
                </a:solidFill>
              </a:rPr>
              <a:t>: </a:t>
            </a:r>
          </a:p>
          <a:p>
            <a:pPr lvl="1"/>
            <a:r>
              <a:rPr lang="en-US" sz="2400" dirty="0" smtClean="0">
                <a:solidFill>
                  <a:schemeClr val="tx1"/>
                </a:solidFill>
              </a:rPr>
              <a:t>Designed to test the impact of different health insurance policies on demand for health care and health status</a:t>
            </a:r>
          </a:p>
          <a:p>
            <a:pPr lvl="1"/>
            <a:r>
              <a:rPr lang="en-US" sz="2400" dirty="0" smtClean="0">
                <a:solidFill>
                  <a:schemeClr val="tx1"/>
                </a:solidFill>
              </a:rPr>
              <a:t>Participants are assigned to health insurance plans:</a:t>
            </a:r>
          </a:p>
          <a:p>
            <a:pPr lvl="2"/>
            <a:r>
              <a:rPr lang="en-US" sz="2000" dirty="0" smtClean="0">
                <a:solidFill>
                  <a:schemeClr val="tx1"/>
                </a:solidFill>
              </a:rPr>
              <a:t>c=0, c=0.25, c=0.5, or c= 0.95 </a:t>
            </a:r>
          </a:p>
          <a:p>
            <a:pPr lvl="1"/>
            <a:r>
              <a:rPr lang="en-US" sz="2400" dirty="0" smtClean="0">
                <a:solidFill>
                  <a:schemeClr val="tx1"/>
                </a:solidFill>
              </a:rPr>
              <a:t>Found: people assigned to cost sharing spend 40% less on health care, compared to people who pay nothing (c=0).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52400"/>
            <a:ext cx="8041440" cy="1163637"/>
          </a:xfrm>
        </p:spPr>
        <p:txBody>
          <a:bodyPr/>
          <a:lstStyle/>
          <a:p>
            <a:r>
              <a:rPr lang="en-US" sz="4000" dirty="0" smtClean="0"/>
              <a:t>RAND HIE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71600"/>
            <a:ext cx="7620000" cy="4618125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Studies from the experiments show that the increase in health care had </a:t>
            </a:r>
            <a:r>
              <a:rPr lang="en-US" u="sng" dirty="0" smtClean="0">
                <a:solidFill>
                  <a:schemeClr val="tx1"/>
                </a:solidFill>
              </a:rPr>
              <a:t>no effect </a:t>
            </a:r>
            <a:r>
              <a:rPr lang="en-US" dirty="0" smtClean="0">
                <a:solidFill>
                  <a:schemeClr val="tx1"/>
                </a:solidFill>
              </a:rPr>
              <a:t>on health.</a:t>
            </a:r>
          </a:p>
          <a:p>
            <a:pPr lvl="1"/>
            <a:r>
              <a:rPr lang="en-US" sz="2200" i="1" dirty="0" smtClean="0">
                <a:solidFill>
                  <a:srgbClr val="2309E1"/>
                </a:solidFill>
              </a:rPr>
              <a:t>Brook et al.</a:t>
            </a:r>
            <a:r>
              <a:rPr lang="en-US" sz="2200" dirty="0" smtClean="0">
                <a:solidFill>
                  <a:srgbClr val="2309E1"/>
                </a:solidFill>
              </a:rPr>
              <a:t> (1983)</a:t>
            </a:r>
            <a:r>
              <a:rPr lang="en-US" sz="2200" dirty="0" smtClean="0">
                <a:solidFill>
                  <a:schemeClr val="tx1"/>
                </a:solidFill>
              </a:rPr>
              <a:t> found that the </a:t>
            </a:r>
            <a:r>
              <a:rPr lang="en-US" sz="2200" dirty="0" smtClean="0">
                <a:solidFill>
                  <a:srgbClr val="2309E1"/>
                </a:solidFill>
              </a:rPr>
              <a:t>decrease in HC caused by cost sharing</a:t>
            </a:r>
            <a:r>
              <a:rPr lang="en-US" sz="2200" dirty="0" smtClean="0">
                <a:solidFill>
                  <a:schemeClr val="tx1"/>
                </a:solidFill>
              </a:rPr>
              <a:t> </a:t>
            </a:r>
            <a:r>
              <a:rPr lang="en-US" sz="2200" dirty="0" smtClean="0">
                <a:solidFill>
                  <a:srgbClr val="2309E1"/>
                </a:solidFill>
              </a:rPr>
              <a:t>did not have any effect on H</a:t>
            </a:r>
            <a:r>
              <a:rPr lang="en-US" sz="2200" dirty="0" smtClean="0">
                <a:solidFill>
                  <a:schemeClr val="tx1"/>
                </a:solidFill>
              </a:rPr>
              <a:t>, except for worse corrected vision and worse blood pressure.</a:t>
            </a:r>
          </a:p>
          <a:p>
            <a:pPr lvl="1"/>
            <a:r>
              <a:rPr lang="en-US" sz="2200" i="1" dirty="0" smtClean="0">
                <a:solidFill>
                  <a:srgbClr val="2309E1"/>
                </a:solidFill>
              </a:rPr>
              <a:t>Newhouse et al. (1993)</a:t>
            </a:r>
            <a:r>
              <a:rPr lang="en-US" sz="2200" i="1" dirty="0" smtClean="0">
                <a:solidFill>
                  <a:schemeClr val="tx1"/>
                </a:solidFill>
              </a:rPr>
              <a:t> </a:t>
            </a:r>
            <a:r>
              <a:rPr lang="en-US" sz="2200" dirty="0" smtClean="0">
                <a:solidFill>
                  <a:schemeClr val="tx1"/>
                </a:solidFill>
              </a:rPr>
              <a:t>found that 40% </a:t>
            </a:r>
            <a:r>
              <a:rPr lang="en-US" sz="2200" dirty="0" smtClean="0">
                <a:solidFill>
                  <a:srgbClr val="2309E1"/>
                </a:solidFill>
              </a:rPr>
              <a:t>increase in health care</a:t>
            </a:r>
            <a:r>
              <a:rPr lang="en-US" sz="2200" dirty="0" smtClean="0">
                <a:solidFill>
                  <a:schemeClr val="tx1"/>
                </a:solidFill>
              </a:rPr>
              <a:t>  used by the fully insured </a:t>
            </a:r>
            <a:r>
              <a:rPr lang="en-US" sz="2200" dirty="0" smtClean="0">
                <a:solidFill>
                  <a:srgbClr val="2309E1"/>
                </a:solidFill>
              </a:rPr>
              <a:t>had little or no effect on adults’ health status</a:t>
            </a:r>
            <a:r>
              <a:rPr lang="en-US" sz="2200" dirty="0" smtClean="0">
                <a:solidFill>
                  <a:schemeClr val="tx1"/>
                </a:solidFill>
              </a:rPr>
              <a:t> (measured from work loss days).</a:t>
            </a:r>
          </a:p>
          <a:p>
            <a:pPr lvl="1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20</a:t>
            </a:fld>
            <a:endParaRPr lang="en-US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7495651"/>
              </p:ext>
            </p:extLst>
          </p:nvPr>
        </p:nvGraphicFramePr>
        <p:xfrm>
          <a:off x="1371600" y="4536440"/>
          <a:ext cx="6705600" cy="148336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3276600"/>
                <a:gridCol w="2571307"/>
                <a:gridCol w="85769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Plan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Mean of Work Loss</a:t>
                      </a:r>
                      <a:r>
                        <a:rPr lang="en-US" sz="1600" baseline="0" dirty="0" smtClean="0"/>
                        <a:t> Days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s.e</a:t>
                      </a:r>
                      <a:r>
                        <a:rPr lang="en-US" dirty="0" smtClean="0"/>
                        <a:t>.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Free (c=0)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5.47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0.42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Intermediate (c=0.25, 0.5, 0.95)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4.82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0.37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Individual deductible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4.54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0.36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304801"/>
            <a:ext cx="8041440" cy="1219199"/>
          </a:xfrm>
        </p:spPr>
        <p:txBody>
          <a:bodyPr/>
          <a:lstStyle/>
          <a:p>
            <a:r>
              <a:rPr lang="en-US" sz="4000" dirty="0" smtClean="0"/>
              <a:t>Summary of Empirical Evidence</a:t>
            </a:r>
            <a:endParaRPr lang="en-US" sz="4000" dirty="0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21</a:t>
            </a:fld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1752600" y="2133600"/>
            <a:ext cx="0" cy="350520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1752600" y="5638800"/>
            <a:ext cx="3962400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371600" y="1752600"/>
            <a:ext cx="762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H</a:t>
            </a:r>
            <a:endParaRPr lang="en-US" sz="2200" dirty="0"/>
          </a:p>
        </p:txBody>
      </p:sp>
      <p:sp>
        <p:nvSpPr>
          <p:cNvPr id="9" name="TextBox 8"/>
          <p:cNvSpPr txBox="1"/>
          <p:nvPr/>
        </p:nvSpPr>
        <p:spPr>
          <a:xfrm>
            <a:off x="5638800" y="5284113"/>
            <a:ext cx="762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HC</a:t>
            </a:r>
            <a:endParaRPr lang="en-US" sz="2200" dirty="0"/>
          </a:p>
        </p:txBody>
      </p:sp>
      <p:sp>
        <p:nvSpPr>
          <p:cNvPr id="10" name="Freeform 9"/>
          <p:cNvSpPr/>
          <p:nvPr/>
        </p:nvSpPr>
        <p:spPr>
          <a:xfrm>
            <a:off x="1752600" y="2571481"/>
            <a:ext cx="3348507" cy="2610119"/>
          </a:xfrm>
          <a:custGeom>
            <a:avLst/>
            <a:gdLst>
              <a:gd name="connsiteX0" fmla="*/ 0 w 3348507"/>
              <a:gd name="connsiteY0" fmla="*/ 2610119 h 2610119"/>
              <a:gd name="connsiteX1" fmla="*/ 425003 w 3348507"/>
              <a:gd name="connsiteY1" fmla="*/ 1463899 h 2610119"/>
              <a:gd name="connsiteX2" fmla="*/ 1043189 w 3348507"/>
              <a:gd name="connsiteY2" fmla="*/ 613893 h 2610119"/>
              <a:gd name="connsiteX3" fmla="*/ 1854558 w 3348507"/>
              <a:gd name="connsiteY3" fmla="*/ 111617 h 2610119"/>
              <a:gd name="connsiteX4" fmla="*/ 2550017 w 3348507"/>
              <a:gd name="connsiteY4" fmla="*/ 21465 h 2610119"/>
              <a:gd name="connsiteX5" fmla="*/ 3348507 w 3348507"/>
              <a:gd name="connsiteY5" fmla="*/ 240406 h 2610119"/>
              <a:gd name="connsiteX6" fmla="*/ 3348507 w 3348507"/>
              <a:gd name="connsiteY6" fmla="*/ 240406 h 2610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48507" h="2610119">
                <a:moveTo>
                  <a:pt x="0" y="2610119"/>
                </a:moveTo>
                <a:cubicBezTo>
                  <a:pt x="125569" y="2203361"/>
                  <a:pt x="251138" y="1796603"/>
                  <a:pt x="425003" y="1463899"/>
                </a:cubicBezTo>
                <a:cubicBezTo>
                  <a:pt x="598868" y="1131195"/>
                  <a:pt x="804930" y="839273"/>
                  <a:pt x="1043189" y="613893"/>
                </a:cubicBezTo>
                <a:cubicBezTo>
                  <a:pt x="1281448" y="388513"/>
                  <a:pt x="1603420" y="210355"/>
                  <a:pt x="1854558" y="111617"/>
                </a:cubicBezTo>
                <a:cubicBezTo>
                  <a:pt x="2105696" y="12879"/>
                  <a:pt x="2301026" y="0"/>
                  <a:pt x="2550017" y="21465"/>
                </a:cubicBezTo>
                <a:cubicBezTo>
                  <a:pt x="2799008" y="42930"/>
                  <a:pt x="3348507" y="240406"/>
                  <a:pt x="3348507" y="240406"/>
                </a:cubicBezTo>
                <a:lnTo>
                  <a:pt x="3348507" y="240406"/>
                </a:lnTo>
              </a:path>
            </a:pathLst>
          </a:custGeom>
          <a:ln w="317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4724400" y="1981200"/>
            <a:ext cx="144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RAND HIE</a:t>
            </a:r>
            <a:endParaRPr lang="en-US" dirty="0"/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4267200" y="2286000"/>
            <a:ext cx="533400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4114800" y="2514600"/>
            <a:ext cx="762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3429000" y="2667000"/>
            <a:ext cx="762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3657600" y="3124200"/>
            <a:ext cx="167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Hadley (1982)</a:t>
            </a:r>
            <a:endParaRPr lang="en-US" dirty="0"/>
          </a:p>
        </p:txBody>
      </p:sp>
      <p:cxnSp>
        <p:nvCxnSpPr>
          <p:cNvPr id="23" name="Straight Arrow Connector 22"/>
          <p:cNvCxnSpPr/>
          <p:nvPr/>
        </p:nvCxnSpPr>
        <p:spPr>
          <a:xfrm flipH="1" flipV="1">
            <a:off x="3505200" y="2895600"/>
            <a:ext cx="152400" cy="304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019800" y="2313486"/>
            <a:ext cx="2819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 smtClean="0">
                <a:solidFill>
                  <a:srgbClr val="0000CC"/>
                </a:solidFill>
              </a:rPr>
              <a:t>Question</a:t>
            </a:r>
            <a:r>
              <a:rPr lang="en-US" sz="2400" dirty="0" smtClean="0">
                <a:solidFill>
                  <a:srgbClr val="0000CC"/>
                </a:solidFill>
              </a:rPr>
              <a:t>:</a:t>
            </a:r>
          </a:p>
          <a:p>
            <a:r>
              <a:rPr lang="en-US" sz="2400" dirty="0" smtClean="0">
                <a:solidFill>
                  <a:srgbClr val="0000CC"/>
                </a:solidFill>
              </a:rPr>
              <a:t>Where are we, according to Hadley’s and RAND HIE’s studies?</a:t>
            </a:r>
            <a:endParaRPr lang="en-US" sz="2400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 animBg="1"/>
      <p:bldP spid="21" grpId="0" animBg="1"/>
      <p:bldP spid="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228600"/>
            <a:ext cx="8041440" cy="1295400"/>
          </a:xfrm>
        </p:spPr>
        <p:txBody>
          <a:bodyPr/>
          <a:lstStyle/>
          <a:p>
            <a:r>
              <a:rPr lang="en-US" sz="4000" dirty="0" smtClean="0">
                <a:solidFill>
                  <a:schemeClr val="tx1"/>
                </a:solidFill>
              </a:rPr>
              <a:t>Fuchs’ (1974): Who Shall Live?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447801"/>
            <a:ext cx="7772400" cy="4953000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chemeClr val="tx1"/>
                </a:solidFill>
              </a:rPr>
              <a:t>One of the early studies on what inputs produce health—the health production function</a:t>
            </a:r>
          </a:p>
          <a:p>
            <a:r>
              <a:rPr lang="en-US" sz="2600" dirty="0" smtClean="0">
                <a:solidFill>
                  <a:schemeClr val="tx1"/>
                </a:solidFill>
              </a:rPr>
              <a:t>Fuchs’ observations: </a:t>
            </a:r>
          </a:p>
          <a:p>
            <a:pPr lvl="1"/>
            <a:r>
              <a:rPr lang="en-US" sz="2400" dirty="0" smtClean="0">
                <a:solidFill>
                  <a:schemeClr val="tx1"/>
                </a:solidFill>
              </a:rPr>
              <a:t>Not until the 20</a:t>
            </a:r>
            <a:r>
              <a:rPr lang="en-US" sz="2400" baseline="30000" dirty="0" smtClean="0">
                <a:solidFill>
                  <a:schemeClr val="tx1"/>
                </a:solidFill>
              </a:rPr>
              <a:t>th</a:t>
            </a:r>
            <a:r>
              <a:rPr lang="en-US" sz="2400" dirty="0" smtClean="0">
                <a:solidFill>
                  <a:schemeClr val="tx1"/>
                </a:solidFill>
              </a:rPr>
              <a:t> century that health care had a substantial contribution on health.</a:t>
            </a:r>
          </a:p>
          <a:p>
            <a:pPr lvl="1"/>
            <a:r>
              <a:rPr lang="en-US" sz="2400" dirty="0" smtClean="0">
                <a:solidFill>
                  <a:schemeClr val="tx1"/>
                </a:solidFill>
              </a:rPr>
              <a:t>Most of the gains in health in the 1800s and early 1900s were due to </a:t>
            </a:r>
            <a:r>
              <a:rPr lang="en-US" sz="2400" dirty="0" smtClean="0">
                <a:solidFill>
                  <a:srgbClr val="4129F3"/>
                </a:solidFill>
              </a:rPr>
              <a:t>increased income</a:t>
            </a:r>
            <a:r>
              <a:rPr lang="en-US" sz="2400" dirty="0" smtClean="0">
                <a:solidFill>
                  <a:schemeClr val="tx1"/>
                </a:solidFill>
              </a:rPr>
              <a:t>, and </a:t>
            </a:r>
            <a:r>
              <a:rPr lang="en-US" sz="2400" dirty="0" smtClean="0">
                <a:solidFill>
                  <a:srgbClr val="4129F3"/>
                </a:solidFill>
              </a:rPr>
              <a:t>improvements in public health</a:t>
            </a:r>
            <a:r>
              <a:rPr lang="en-US" sz="2400" dirty="0" smtClean="0">
                <a:solidFill>
                  <a:schemeClr val="tx1"/>
                </a:solidFill>
              </a:rPr>
              <a:t> (e.g. chlorination of water and pasteurization of milk) and </a:t>
            </a:r>
            <a:r>
              <a:rPr lang="en-US" sz="2400" dirty="0" smtClean="0">
                <a:solidFill>
                  <a:srgbClr val="4129F3"/>
                </a:solidFill>
              </a:rPr>
              <a:t>better hygiene.</a:t>
            </a:r>
          </a:p>
          <a:p>
            <a:pPr lvl="1"/>
            <a:r>
              <a:rPr lang="en-US" sz="2400" dirty="0" smtClean="0">
                <a:solidFill>
                  <a:schemeClr val="tx1"/>
                </a:solidFill>
              </a:rPr>
              <a:t>The development of </a:t>
            </a:r>
            <a:r>
              <a:rPr lang="en-US" sz="2400" dirty="0" smtClean="0">
                <a:solidFill>
                  <a:srgbClr val="4129F3"/>
                </a:solidFill>
              </a:rPr>
              <a:t>pharmaceutical products </a:t>
            </a:r>
            <a:r>
              <a:rPr lang="en-US" sz="2400" dirty="0" smtClean="0">
                <a:solidFill>
                  <a:schemeClr val="tx1"/>
                </a:solidFill>
              </a:rPr>
              <a:t>(e.g. antibiotic and vaccine) increased health and also increased the productivity of physicians.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304800"/>
            <a:ext cx="8041440" cy="1295400"/>
          </a:xfrm>
        </p:spPr>
        <p:txBody>
          <a:bodyPr/>
          <a:lstStyle/>
          <a:p>
            <a:r>
              <a:rPr lang="en-US" sz="4000" dirty="0" smtClean="0">
                <a:solidFill>
                  <a:schemeClr val="tx1"/>
                </a:solidFill>
              </a:rPr>
              <a:t>Fuchs’ (1974): Who Shall Live?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54075"/>
            <a:ext cx="8229600" cy="4694325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chemeClr val="tx1"/>
                </a:solidFill>
              </a:rPr>
              <a:t>Fuchs’ observations (continued): </a:t>
            </a:r>
          </a:p>
          <a:p>
            <a:pPr lvl="1"/>
            <a:r>
              <a:rPr lang="en-US" sz="2400" i="1" dirty="0" smtClean="0">
                <a:solidFill>
                  <a:schemeClr val="tx1"/>
                </a:solidFill>
              </a:rPr>
              <a:t>Now (at the time of his writing)</a:t>
            </a:r>
            <a:r>
              <a:rPr lang="en-US" sz="2400" dirty="0" smtClean="0">
                <a:solidFill>
                  <a:schemeClr val="tx1"/>
                </a:solidFill>
              </a:rPr>
              <a:t>, health gains are not associated with income or public health programs</a:t>
            </a:r>
          </a:p>
          <a:p>
            <a:pPr lvl="1"/>
            <a:r>
              <a:rPr lang="en-US" sz="2400" dirty="0" smtClean="0">
                <a:solidFill>
                  <a:schemeClr val="tx1"/>
                </a:solidFill>
              </a:rPr>
              <a:t>Many of the diseases that people are dying of (e.g. heart disease and cancer) </a:t>
            </a:r>
            <a:r>
              <a:rPr lang="en-US" sz="2400" i="1" dirty="0" smtClean="0">
                <a:solidFill>
                  <a:schemeClr val="tx1"/>
                </a:solidFill>
              </a:rPr>
              <a:t>cannot be cured</a:t>
            </a:r>
            <a:r>
              <a:rPr lang="en-US" sz="2400" dirty="0" smtClean="0">
                <a:solidFill>
                  <a:schemeClr val="tx1"/>
                </a:solidFill>
              </a:rPr>
              <a:t> by medical care.</a:t>
            </a:r>
          </a:p>
          <a:p>
            <a:pPr lvl="1"/>
            <a:r>
              <a:rPr lang="en-US" sz="2400" dirty="0" smtClean="0">
                <a:solidFill>
                  <a:schemeClr val="tx1"/>
                </a:solidFill>
              </a:rPr>
              <a:t>Instead, they can be </a:t>
            </a:r>
            <a:r>
              <a:rPr lang="en-US" sz="2400" dirty="0" smtClean="0">
                <a:solidFill>
                  <a:srgbClr val="4129F3"/>
                </a:solidFill>
              </a:rPr>
              <a:t>prevented</a:t>
            </a:r>
            <a:r>
              <a:rPr lang="en-US" sz="2400" dirty="0" smtClean="0">
                <a:solidFill>
                  <a:schemeClr val="tx1"/>
                </a:solidFill>
              </a:rPr>
              <a:t> by consumers following </a:t>
            </a:r>
            <a:r>
              <a:rPr lang="en-US" sz="2400" dirty="0" smtClean="0">
                <a:solidFill>
                  <a:srgbClr val="4129F3"/>
                </a:solidFill>
              </a:rPr>
              <a:t>healthy lifestyles.</a:t>
            </a:r>
          </a:p>
          <a:p>
            <a:r>
              <a:rPr lang="en-US" sz="2600" dirty="0" smtClean="0">
                <a:solidFill>
                  <a:schemeClr val="tx1"/>
                </a:solidFill>
              </a:rPr>
              <a:t>Fuchs argued that these diseases were related more to </a:t>
            </a:r>
            <a:r>
              <a:rPr lang="en-US" sz="2600" dirty="0" smtClean="0">
                <a:solidFill>
                  <a:srgbClr val="00B050"/>
                </a:solidFill>
              </a:rPr>
              <a:t>lifestyle</a:t>
            </a:r>
            <a:r>
              <a:rPr lang="en-US" sz="2600" dirty="0" smtClean="0">
                <a:solidFill>
                  <a:schemeClr val="tx1"/>
                </a:solidFill>
              </a:rPr>
              <a:t> than </a:t>
            </a:r>
            <a:r>
              <a:rPr lang="en-US" sz="2600" dirty="0" smtClean="0">
                <a:solidFill>
                  <a:srgbClr val="00B050"/>
                </a:solidFill>
              </a:rPr>
              <a:t>lack of health care</a:t>
            </a:r>
            <a:r>
              <a:rPr lang="en-US" sz="2600" dirty="0" smtClean="0">
                <a:solidFill>
                  <a:schemeClr val="tx1"/>
                </a:solidFill>
              </a:rPr>
              <a:t>.  Thus, </a:t>
            </a:r>
            <a:r>
              <a:rPr lang="en-US" sz="2600" i="1" dirty="0" smtClean="0">
                <a:solidFill>
                  <a:srgbClr val="4129F3"/>
                </a:solidFill>
              </a:rPr>
              <a:t>changes in lifestyle are the most productive inputs in the health production function.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The First Year of Life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Factors that lower infant mortality rates (early 1900’s)</a:t>
            </a:r>
          </a:p>
          <a:p>
            <a:pPr lvl="1"/>
            <a:r>
              <a:rPr lang="en-US" dirty="0" smtClean="0"/>
              <a:t>Rising </a:t>
            </a:r>
            <a:r>
              <a:rPr lang="en-US" sz="2200" dirty="0" smtClean="0"/>
              <a:t>living standard, spread of literacy, and education</a:t>
            </a:r>
          </a:p>
          <a:p>
            <a:pPr lvl="1"/>
            <a:r>
              <a:rPr lang="en-US" sz="2200" dirty="0" smtClean="0"/>
              <a:t>Chlorination of water supply and pasteurization of milk</a:t>
            </a:r>
          </a:p>
          <a:p>
            <a:pPr lvl="1"/>
            <a:r>
              <a:rPr lang="en-US" sz="2200" dirty="0" smtClean="0"/>
              <a:t>Introduction of sulfonamide (an antimicrobial drug)</a:t>
            </a:r>
          </a:p>
          <a:p>
            <a:pPr lvl="1"/>
            <a:r>
              <a:rPr lang="en-US" sz="2200" dirty="0" smtClean="0"/>
              <a:t>Decrease </a:t>
            </a:r>
            <a:r>
              <a:rPr lang="en-US" dirty="0" smtClean="0"/>
              <a:t>in “unwanted” births after 1965</a:t>
            </a:r>
          </a:p>
          <a:p>
            <a:r>
              <a:rPr lang="en-US" dirty="0" smtClean="0"/>
              <a:t>Other important factors:</a:t>
            </a:r>
          </a:p>
          <a:p>
            <a:pPr lvl="1"/>
            <a:r>
              <a:rPr lang="en-US" sz="2200" dirty="0" smtClean="0"/>
              <a:t>Prematurity</a:t>
            </a:r>
          </a:p>
          <a:p>
            <a:pPr lvl="1"/>
            <a:r>
              <a:rPr lang="en-US" sz="2200" dirty="0" smtClean="0"/>
              <a:t>Income</a:t>
            </a:r>
          </a:p>
          <a:p>
            <a:pPr lvl="1"/>
            <a:r>
              <a:rPr lang="en-US" sz="2200" dirty="0" smtClean="0"/>
              <a:t>Schooling </a:t>
            </a:r>
          </a:p>
          <a:p>
            <a:pPr lvl="1"/>
            <a:r>
              <a:rPr lang="en-US" sz="2200" dirty="0" smtClean="0"/>
              <a:t>Race (inequality in access to care)</a:t>
            </a:r>
          </a:p>
          <a:p>
            <a:pPr lvl="1"/>
            <a:r>
              <a:rPr lang="en-US" sz="2200" dirty="0" smtClean="0"/>
              <a:t>Medical c</a:t>
            </a:r>
            <a:r>
              <a:rPr lang="en-US" dirty="0" smtClean="0"/>
              <a:t>are (how it’s used and adequacy)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38989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Three Score and Ten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Major causes of deaths:</a:t>
            </a:r>
          </a:p>
          <a:p>
            <a:pPr lvl="1">
              <a:buFont typeface="Wingdings" pitchFamily="2" charset="2"/>
              <a:buChar char="Ø"/>
            </a:pPr>
            <a:r>
              <a:rPr lang="en-US" sz="2300" dirty="0" smtClean="0"/>
              <a:t>Age 15-24 – accidents, suicide, homicide</a:t>
            </a:r>
          </a:p>
          <a:p>
            <a:pPr lvl="1">
              <a:buFont typeface="Wingdings" pitchFamily="2" charset="2"/>
              <a:buChar char="Ø"/>
            </a:pPr>
            <a:r>
              <a:rPr lang="en-US" sz="2300" dirty="0" smtClean="0"/>
              <a:t>Age 35-44 – heart attack, cirrhosis of liver </a:t>
            </a:r>
          </a:p>
          <a:p>
            <a:pPr lvl="1">
              <a:buFont typeface="Wingdings" pitchFamily="2" charset="2"/>
              <a:buChar char="Ø"/>
            </a:pPr>
            <a:r>
              <a:rPr lang="en-US" sz="2300" dirty="0" smtClean="0"/>
              <a:t>Age 45-64 – heart attack</a:t>
            </a:r>
          </a:p>
          <a:p>
            <a:r>
              <a:rPr lang="en-US" dirty="0" smtClean="0"/>
              <a:t>Comparison with Sweden</a:t>
            </a:r>
          </a:p>
          <a:p>
            <a:pPr lvl="1"/>
            <a:r>
              <a:rPr lang="en-US" sz="2200" dirty="0" smtClean="0"/>
              <a:t>Higher mortality rates in the US</a:t>
            </a:r>
          </a:p>
          <a:p>
            <a:pPr lvl="1"/>
            <a:r>
              <a:rPr lang="en-US" sz="2200" dirty="0" smtClean="0"/>
              <a:t>Not due to difference in quality and quantity of health care</a:t>
            </a:r>
          </a:p>
          <a:p>
            <a:r>
              <a:rPr lang="en-US" dirty="0" smtClean="0"/>
              <a:t>Correlation with schooling</a:t>
            </a:r>
          </a:p>
          <a:p>
            <a:pPr lvl="1"/>
            <a:r>
              <a:rPr lang="en-US" sz="2200" dirty="0" smtClean="0"/>
              <a:t>Good health </a:t>
            </a:r>
            <a:r>
              <a:rPr lang="en-US" sz="2200" dirty="0" smtClean="0">
                <a:sym typeface="Wingdings" pitchFamily="2" charset="2"/>
              </a:rPr>
              <a:t> more schooling?</a:t>
            </a:r>
          </a:p>
          <a:p>
            <a:pPr lvl="1"/>
            <a:r>
              <a:rPr lang="en-US" sz="2200" dirty="0" smtClean="0">
                <a:sym typeface="Wingdings" pitchFamily="2" charset="2"/>
              </a:rPr>
              <a:t>More schooling  better health?</a:t>
            </a:r>
            <a:r>
              <a:rPr lang="en-US" sz="2200" dirty="0" smtClean="0"/>
              <a:t> </a:t>
            </a:r>
            <a:endParaRPr lang="en-US" sz="2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45162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“Weaker” Sex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smtClean="0"/>
              <a:t>Age pattern 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/>
              <a:t> </a:t>
            </a:r>
            <a:r>
              <a:rPr lang="en-US" sz="2400" dirty="0" smtClean="0"/>
              <a:t>Higher excess mortality rates among males at younger age </a:t>
            </a:r>
            <a:endParaRPr lang="en-US" dirty="0" smtClean="0"/>
          </a:p>
          <a:p>
            <a:r>
              <a:rPr lang="en-US" i="1" dirty="0" smtClean="0"/>
              <a:t>Variations in the pattern</a:t>
            </a:r>
          </a:p>
          <a:p>
            <a:pPr lvl="1">
              <a:buFont typeface="Wingdings" pitchFamily="2" charset="2"/>
              <a:buChar char="Ø"/>
            </a:pPr>
            <a:r>
              <a:rPr lang="en-US" sz="2400" dirty="0" smtClean="0"/>
              <a:t>Lifestyle</a:t>
            </a:r>
            <a:endParaRPr lang="en-US" dirty="0" smtClean="0"/>
          </a:p>
          <a:p>
            <a:r>
              <a:rPr lang="en-US" i="1" dirty="0" smtClean="0"/>
              <a:t>Marital status</a:t>
            </a:r>
          </a:p>
          <a:p>
            <a:pPr lvl="1">
              <a:buFont typeface="Wingdings" pitchFamily="2" charset="2"/>
              <a:buChar char="Ø"/>
            </a:pPr>
            <a:r>
              <a:rPr lang="en-US" sz="2400" dirty="0" smtClean="0"/>
              <a:t>Unmarried have higher death rates than married</a:t>
            </a:r>
          </a:p>
          <a:p>
            <a:pPr lvl="1">
              <a:buFont typeface="Wingdings" pitchFamily="2" charset="2"/>
              <a:buChar char="Ø"/>
            </a:pPr>
            <a:r>
              <a:rPr lang="en-US" sz="2400" dirty="0" smtClean="0"/>
              <a:t>Greater differential in death rates for males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65249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284163"/>
            <a:ext cx="8041440" cy="1163637"/>
          </a:xfrm>
        </p:spPr>
        <p:txBody>
          <a:bodyPr/>
          <a:lstStyle/>
          <a:p>
            <a:r>
              <a:rPr lang="en-US" sz="4000" i="1" dirty="0" smtClean="0"/>
              <a:t>A Tale of Two States</a:t>
            </a:r>
            <a:endParaRPr lang="en-US" sz="40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47800"/>
            <a:ext cx="7467600" cy="4724400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chemeClr val="tx1"/>
                </a:solidFill>
              </a:rPr>
              <a:t>Studied the population health outcomes during 1960s in two adjacent states: </a:t>
            </a:r>
          </a:p>
          <a:p>
            <a:pPr lvl="1"/>
            <a:r>
              <a:rPr lang="en-US" sz="2400" dirty="0" smtClean="0">
                <a:solidFill>
                  <a:srgbClr val="4129F3"/>
                </a:solidFill>
              </a:rPr>
              <a:t>Utah</a:t>
            </a:r>
            <a:r>
              <a:rPr lang="en-US" sz="2400" dirty="0" smtClean="0">
                <a:solidFill>
                  <a:schemeClr val="tx1"/>
                </a:solidFill>
              </a:rPr>
              <a:t> – low rate of alcohol and tobacco use</a:t>
            </a:r>
          </a:p>
          <a:p>
            <a:pPr lvl="1"/>
            <a:r>
              <a:rPr lang="en-US" sz="2400" dirty="0" smtClean="0">
                <a:solidFill>
                  <a:srgbClr val="4129F3"/>
                </a:solidFill>
              </a:rPr>
              <a:t>Nevada </a:t>
            </a:r>
            <a:r>
              <a:rPr lang="en-US" sz="2400" dirty="0" smtClean="0">
                <a:solidFill>
                  <a:schemeClr val="tx1"/>
                </a:solidFill>
              </a:rPr>
              <a:t>– known for high alcohol and tobacco consumption</a:t>
            </a:r>
            <a:r>
              <a:rPr lang="en-US" sz="2400" dirty="0" smtClean="0"/>
              <a:t> </a:t>
            </a:r>
          </a:p>
          <a:p>
            <a:r>
              <a:rPr lang="en-US" sz="2600" dirty="0" smtClean="0">
                <a:solidFill>
                  <a:schemeClr val="tx1"/>
                </a:solidFill>
              </a:rPr>
              <a:t>Showed the </a:t>
            </a:r>
            <a:r>
              <a:rPr lang="en-US" sz="2600" dirty="0" smtClean="0">
                <a:solidFill>
                  <a:srgbClr val="4129F3"/>
                </a:solidFill>
              </a:rPr>
              <a:t>“excess” death rates</a:t>
            </a:r>
            <a:r>
              <a:rPr lang="en-US" sz="2600" dirty="0" smtClean="0">
                <a:solidFill>
                  <a:schemeClr val="tx1"/>
                </a:solidFill>
              </a:rPr>
              <a:t> in Nevada compared to those in Utah:</a:t>
            </a:r>
          </a:p>
          <a:p>
            <a:pPr lvl="1"/>
            <a:r>
              <a:rPr lang="en-US" sz="2400" dirty="0" smtClean="0">
                <a:solidFill>
                  <a:srgbClr val="7030A0"/>
                </a:solidFill>
              </a:rPr>
              <a:t>Age-specific death rates</a:t>
            </a:r>
            <a:r>
              <a:rPr lang="en-US" sz="2400" dirty="0" smtClean="0">
                <a:solidFill>
                  <a:schemeClr val="tx1"/>
                </a:solidFill>
              </a:rPr>
              <a:t>, by gender and age</a:t>
            </a:r>
          </a:p>
          <a:p>
            <a:pPr lvl="1"/>
            <a:r>
              <a:rPr lang="en-US" sz="2400" dirty="0" smtClean="0">
                <a:solidFill>
                  <a:srgbClr val="7030A0"/>
                </a:solidFill>
              </a:rPr>
              <a:t>Cause-specific death rates </a:t>
            </a:r>
            <a:r>
              <a:rPr lang="en-US" sz="2400" dirty="0" smtClean="0">
                <a:solidFill>
                  <a:schemeClr val="tx1"/>
                </a:solidFill>
              </a:rPr>
              <a:t>for liver cirrhosis (associate with heavy drinking) and lung cancer (associate with tobacco smoking) 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309926"/>
            <a:ext cx="8059320" cy="1442674"/>
          </a:xfrm>
        </p:spPr>
        <p:txBody>
          <a:bodyPr/>
          <a:lstStyle/>
          <a:p>
            <a:r>
              <a:rPr lang="en-US" sz="3200" i="1" dirty="0" smtClean="0">
                <a:solidFill>
                  <a:schemeClr val="tx1"/>
                </a:solidFill>
              </a:rPr>
              <a:t>Excess</a:t>
            </a:r>
            <a:r>
              <a:rPr lang="en-US" sz="3200" dirty="0" smtClean="0">
                <a:solidFill>
                  <a:schemeClr val="tx1"/>
                </a:solidFill>
              </a:rPr>
              <a:t> of Death Rates in Nevada compared with Utah, Average for 1959-61 and 1966-68</a:t>
            </a:r>
            <a:endParaRPr lang="en-US" sz="3200" dirty="0">
              <a:solidFill>
                <a:schemeClr val="tx1"/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838200" y="1981200"/>
          <a:ext cx="7467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9200"/>
                <a:gridCol w="2489200"/>
                <a:gridCol w="2489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Age Group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Males (%)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Females</a:t>
                      </a:r>
                      <a:r>
                        <a:rPr lang="en-US" baseline="0" dirty="0" smtClean="0"/>
                        <a:t> (%)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&lt; 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1 -19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26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 – 39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40 – 49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 – 59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60 – 69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70 –</a:t>
                      </a:r>
                      <a:r>
                        <a:rPr lang="en-US" baseline="0" dirty="0" smtClean="0"/>
                        <a:t> 79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838200" y="5029200"/>
            <a:ext cx="762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Source: Reproduced from Fuchs (1974), Who Shall Live? Health Economics, and Social Choice: Chapter. 2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81000"/>
            <a:ext cx="7620000" cy="1498237"/>
          </a:xfrm>
        </p:spPr>
        <p:txBody>
          <a:bodyPr/>
          <a:lstStyle/>
          <a:p>
            <a:r>
              <a:rPr lang="en-US" sz="2800" i="1" dirty="0" smtClean="0">
                <a:solidFill>
                  <a:schemeClr val="tx1"/>
                </a:solidFill>
              </a:rPr>
              <a:t>Excess</a:t>
            </a:r>
            <a:r>
              <a:rPr lang="en-US" sz="2800" dirty="0" smtClean="0">
                <a:solidFill>
                  <a:schemeClr val="tx1"/>
                </a:solidFill>
              </a:rPr>
              <a:t> of Death Rates in Nevada compared with Utah for Cirrhosis of the Liver and Malignant Neoplasm of the Respiratory System for 1966-68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29</a:t>
            </a:fld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85800" y="2286000"/>
          <a:ext cx="74676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9200"/>
                <a:gridCol w="2489200"/>
                <a:gridCol w="2489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Age Group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Males (%)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Females</a:t>
                      </a:r>
                      <a:r>
                        <a:rPr lang="en-US" baseline="0" dirty="0" smtClean="0"/>
                        <a:t> (%)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 – 39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590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443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40 – 49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296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 – 59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60 – 69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227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85800" y="4267200"/>
            <a:ext cx="7772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Source: Reproduced from Fuchs (1974), Who Shall Live? Health Economics, and Social Choice: Chapter. 2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52400"/>
            <a:ext cx="8041440" cy="1143000"/>
          </a:xfrm>
        </p:spPr>
        <p:txBody>
          <a:bodyPr/>
          <a:lstStyle/>
          <a:p>
            <a:r>
              <a:rPr lang="en-US" sz="4000" dirty="0" smtClean="0"/>
              <a:t>Lessons from Fuchs’ Study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295400"/>
            <a:ext cx="7620000" cy="4724400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</a:pPr>
            <a:r>
              <a:rPr lang="en-US" dirty="0" smtClean="0">
                <a:solidFill>
                  <a:schemeClr val="tx1"/>
                </a:solidFill>
              </a:rPr>
              <a:t>The comparison of death rates in the two states show a big difference favoring </a:t>
            </a:r>
            <a:r>
              <a:rPr lang="en-US" i="1" dirty="0" smtClean="0">
                <a:solidFill>
                  <a:schemeClr val="tx1"/>
                </a:solidFill>
              </a:rPr>
              <a:t>Utah.</a:t>
            </a:r>
          </a:p>
          <a:p>
            <a:pPr lvl="1">
              <a:spcBef>
                <a:spcPts val="1200"/>
              </a:spcBef>
            </a:pPr>
            <a:r>
              <a:rPr lang="en-US" dirty="0" smtClean="0">
                <a:solidFill>
                  <a:srgbClr val="4129F3"/>
                </a:solidFill>
              </a:rPr>
              <a:t> Lifestyles matter! </a:t>
            </a:r>
          </a:p>
          <a:p>
            <a:pPr>
              <a:spcBef>
                <a:spcPts val="1200"/>
              </a:spcBef>
            </a:pPr>
            <a:r>
              <a:rPr lang="en-US" dirty="0" smtClean="0">
                <a:solidFill>
                  <a:schemeClr val="tx1"/>
                </a:solidFill>
              </a:rPr>
              <a:t>Fuchs’ study was the first to put health care spending in the health production function, and to recognize that </a:t>
            </a:r>
            <a:r>
              <a:rPr lang="en-US" dirty="0" smtClean="0">
                <a:solidFill>
                  <a:srgbClr val="4129F3"/>
                </a:solidFill>
              </a:rPr>
              <a:t>there might be other and better options for obtaining health than buying additional health care.</a:t>
            </a:r>
          </a:p>
          <a:p>
            <a:pPr lvl="1">
              <a:spcBef>
                <a:spcPts val="1200"/>
              </a:spcBef>
            </a:pPr>
            <a:r>
              <a:rPr lang="en-US" dirty="0" smtClean="0">
                <a:solidFill>
                  <a:schemeClr val="tx1"/>
                </a:solidFill>
              </a:rPr>
              <a:t>We could apply </a:t>
            </a:r>
            <a:r>
              <a:rPr lang="en-US" dirty="0" err="1" smtClean="0">
                <a:solidFill>
                  <a:schemeClr val="tx1"/>
                </a:solidFill>
              </a:rPr>
              <a:t>allocative</a:t>
            </a:r>
            <a:r>
              <a:rPr lang="en-US" dirty="0" smtClean="0">
                <a:solidFill>
                  <a:schemeClr val="tx1"/>
                </a:solidFill>
              </a:rPr>
              <a:t> efficiency rule.</a:t>
            </a:r>
          </a:p>
          <a:p>
            <a:pPr>
              <a:spcBef>
                <a:spcPts val="1200"/>
              </a:spcBef>
            </a:pPr>
            <a:r>
              <a:rPr lang="en-US" dirty="0" smtClean="0">
                <a:solidFill>
                  <a:schemeClr val="tx1"/>
                </a:solidFill>
              </a:rPr>
              <a:t>This study was path breaking because it contributed to the </a:t>
            </a:r>
            <a:r>
              <a:rPr lang="en-US" dirty="0" smtClean="0">
                <a:solidFill>
                  <a:srgbClr val="4129F3"/>
                </a:solidFill>
              </a:rPr>
              <a:t>recognition that we consumers have a great deal of influence on our own health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60363"/>
            <a:ext cx="8458200" cy="1163637"/>
          </a:xfrm>
        </p:spPr>
        <p:txBody>
          <a:bodyPr/>
          <a:lstStyle/>
          <a:p>
            <a:r>
              <a:rPr lang="en-US" sz="4000" dirty="0" smtClean="0">
                <a:solidFill>
                  <a:prstClr val="black"/>
                </a:solidFill>
              </a:rPr>
              <a:t>Other Inputs in the Health Production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24000"/>
            <a:ext cx="7848600" cy="4800600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chemeClr val="tx1"/>
                </a:solidFill>
              </a:rPr>
              <a:t>From Fuchs’ study, we saw that </a:t>
            </a:r>
            <a:r>
              <a:rPr lang="en-US" sz="2600" dirty="0" smtClean="0">
                <a:solidFill>
                  <a:srgbClr val="4129F3"/>
                </a:solidFill>
              </a:rPr>
              <a:t>lifestyle behavior </a:t>
            </a:r>
            <a:r>
              <a:rPr lang="en-US" sz="2600" dirty="0" smtClean="0">
                <a:solidFill>
                  <a:schemeClr val="tx1"/>
                </a:solidFill>
              </a:rPr>
              <a:t>and </a:t>
            </a:r>
            <a:r>
              <a:rPr lang="en-US" sz="2600" dirty="0" smtClean="0">
                <a:solidFill>
                  <a:srgbClr val="4129F3"/>
                </a:solidFill>
              </a:rPr>
              <a:t>environmental pollution</a:t>
            </a:r>
            <a:r>
              <a:rPr lang="en-US" sz="2600" dirty="0" smtClean="0">
                <a:solidFill>
                  <a:schemeClr val="tx1"/>
                </a:solidFill>
              </a:rPr>
              <a:t> affect health.</a:t>
            </a:r>
          </a:p>
          <a:p>
            <a:r>
              <a:rPr lang="en-US" sz="2600" dirty="0" smtClean="0">
                <a:solidFill>
                  <a:schemeClr val="tx1"/>
                </a:solidFill>
              </a:rPr>
              <a:t>Other determinants of health are:</a:t>
            </a:r>
          </a:p>
          <a:p>
            <a:pPr lvl="1"/>
            <a:r>
              <a:rPr lang="en-US" sz="2400" dirty="0" smtClean="0">
                <a:solidFill>
                  <a:srgbClr val="4129F3"/>
                </a:solidFill>
              </a:rPr>
              <a:t>Family characteristics:</a:t>
            </a:r>
          </a:p>
          <a:p>
            <a:pPr lvl="2">
              <a:buFont typeface="Wingdings" pitchFamily="2" charset="2"/>
              <a:buChar char="Ø"/>
            </a:pPr>
            <a:r>
              <a:rPr lang="en-US" sz="2000" dirty="0" smtClean="0">
                <a:solidFill>
                  <a:schemeClr val="tx1"/>
                </a:solidFill>
              </a:rPr>
              <a:t>  Maternal lifestyle, knowledge, etc., affect children’s health. </a:t>
            </a:r>
          </a:p>
          <a:p>
            <a:pPr lvl="1"/>
            <a:r>
              <a:rPr lang="en-US" sz="2400" dirty="0" smtClean="0">
                <a:solidFill>
                  <a:srgbClr val="4129F3"/>
                </a:solidFill>
              </a:rPr>
              <a:t>Income:</a:t>
            </a:r>
          </a:p>
          <a:p>
            <a:pPr lvl="2">
              <a:buFont typeface="Wingdings" pitchFamily="2" charset="2"/>
              <a:buChar char="Ø"/>
            </a:pPr>
            <a:r>
              <a:rPr lang="en-US" sz="2000" dirty="0" smtClean="0">
                <a:solidFill>
                  <a:schemeClr val="tx1"/>
                </a:solidFill>
              </a:rPr>
              <a:t> Should have positive effects, but the relation between income and health is complex. </a:t>
            </a:r>
          </a:p>
          <a:p>
            <a:pPr lvl="1"/>
            <a:r>
              <a:rPr lang="en-US" sz="2400" dirty="0" smtClean="0">
                <a:solidFill>
                  <a:srgbClr val="4129F3"/>
                </a:solidFill>
              </a:rPr>
              <a:t>Social capital:</a:t>
            </a:r>
          </a:p>
          <a:p>
            <a:pPr lvl="2">
              <a:buFont typeface="Wingdings" pitchFamily="2" charset="2"/>
              <a:buChar char="Ø"/>
            </a:pPr>
            <a:r>
              <a:rPr lang="en-US" sz="2000" dirty="0" smtClean="0">
                <a:solidFill>
                  <a:schemeClr val="tx1"/>
                </a:solidFill>
              </a:rPr>
              <a:t> Increase healthful behavior and reduce risky health behavior </a:t>
            </a:r>
          </a:p>
          <a:p>
            <a:pPr lvl="1"/>
            <a:r>
              <a:rPr lang="en-US" sz="2400" dirty="0" smtClean="0">
                <a:solidFill>
                  <a:srgbClr val="4129F3"/>
                </a:solidFill>
              </a:rPr>
              <a:t>Education:</a:t>
            </a:r>
          </a:p>
          <a:p>
            <a:pPr lvl="2">
              <a:buFont typeface="Wingdings" pitchFamily="2" charset="2"/>
              <a:buChar char="Ø"/>
            </a:pPr>
            <a:r>
              <a:rPr lang="en-US" sz="2000" dirty="0" smtClean="0">
                <a:solidFill>
                  <a:schemeClr val="tx1"/>
                </a:solidFill>
              </a:rPr>
              <a:t> Education has a strong association with health status. </a:t>
            </a:r>
          </a:p>
          <a:p>
            <a:pPr lvl="2">
              <a:buFont typeface="Wingdings" pitchFamily="2" charset="2"/>
              <a:buChar char="Ø"/>
            </a:pPr>
            <a:endParaRPr lang="en-US" sz="2000" dirty="0" smtClean="0">
              <a:solidFill>
                <a:schemeClr val="tx1"/>
              </a:solidFill>
            </a:endParaRPr>
          </a:p>
          <a:p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304800"/>
            <a:ext cx="8041440" cy="1061674"/>
          </a:xfrm>
        </p:spPr>
        <p:txBody>
          <a:bodyPr/>
          <a:lstStyle/>
          <a:p>
            <a:r>
              <a:rPr lang="en-US" sz="4000" dirty="0" smtClean="0"/>
              <a:t>Education and Health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442674"/>
            <a:ext cx="8077200" cy="4958126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chemeClr val="tx1"/>
                </a:solidFill>
              </a:rPr>
              <a:t>2 Theories about the role of schooling:</a:t>
            </a:r>
          </a:p>
          <a:p>
            <a:pPr lvl="1"/>
            <a:r>
              <a:rPr lang="en-US" sz="2400" i="1" dirty="0" smtClean="0">
                <a:solidFill>
                  <a:schemeClr val="accent2">
                    <a:lumMod val="75000"/>
                  </a:schemeClr>
                </a:solidFill>
              </a:rPr>
              <a:t>Michael Grossman’s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400" dirty="0" smtClean="0">
                <a:solidFill>
                  <a:schemeClr val="tx1"/>
                </a:solidFill>
              </a:rPr>
              <a:t>(1972a, 1972b) theory of demand: </a:t>
            </a:r>
            <a:r>
              <a:rPr lang="en-US" sz="2400" dirty="0" smtClean="0">
                <a:solidFill>
                  <a:srgbClr val="4129F3"/>
                </a:solidFill>
              </a:rPr>
              <a:t>Better-educated</a:t>
            </a:r>
            <a:r>
              <a:rPr lang="en-US" sz="2400" dirty="0" smtClean="0">
                <a:solidFill>
                  <a:schemeClr val="tx1"/>
                </a:solidFill>
              </a:rPr>
              <a:t> persons tend to be </a:t>
            </a:r>
            <a:r>
              <a:rPr lang="en-US" sz="2400" dirty="0" smtClean="0">
                <a:solidFill>
                  <a:srgbClr val="4129F3"/>
                </a:solidFill>
              </a:rPr>
              <a:t>economically more efficient producers of health status</a:t>
            </a:r>
            <a:r>
              <a:rPr lang="en-US" sz="2400" dirty="0" smtClean="0">
                <a:solidFill>
                  <a:schemeClr val="tx1"/>
                </a:solidFill>
              </a:rPr>
              <a:t>. </a:t>
            </a:r>
          </a:p>
          <a:p>
            <a:pPr lvl="1"/>
            <a:r>
              <a:rPr lang="en-US" sz="2400" i="1" dirty="0" smtClean="0">
                <a:solidFill>
                  <a:schemeClr val="accent2">
                    <a:lumMod val="75000"/>
                  </a:schemeClr>
                </a:solidFill>
              </a:rPr>
              <a:t>Victor Fuchs </a:t>
            </a:r>
            <a:r>
              <a:rPr lang="en-US" sz="2400" dirty="0" smtClean="0">
                <a:solidFill>
                  <a:schemeClr val="tx1"/>
                </a:solidFill>
              </a:rPr>
              <a:t>(1982): People who seek out </a:t>
            </a:r>
            <a:r>
              <a:rPr lang="en-US" sz="2400" dirty="0" smtClean="0">
                <a:solidFill>
                  <a:srgbClr val="4129F3"/>
                </a:solidFill>
              </a:rPr>
              <a:t>additional education</a:t>
            </a:r>
            <a:r>
              <a:rPr lang="en-US" sz="2400" dirty="0" smtClean="0">
                <a:solidFill>
                  <a:schemeClr val="tx1"/>
                </a:solidFill>
              </a:rPr>
              <a:t> tend to be those with </a:t>
            </a:r>
            <a:r>
              <a:rPr lang="en-US" sz="2400" dirty="0" smtClean="0">
                <a:solidFill>
                  <a:srgbClr val="4129F3"/>
                </a:solidFill>
              </a:rPr>
              <a:t>lower discount rates</a:t>
            </a:r>
            <a:r>
              <a:rPr lang="en-US" sz="2400" dirty="0" smtClean="0">
                <a:solidFill>
                  <a:schemeClr val="tx1"/>
                </a:solidFill>
              </a:rPr>
              <a:t>, and at the same time people with lower discount rates will be more likely to invest in education and in health as well. </a:t>
            </a:r>
          </a:p>
          <a:p>
            <a:pPr>
              <a:spcBef>
                <a:spcPts val="1200"/>
              </a:spcBef>
            </a:pPr>
            <a:r>
              <a:rPr lang="en-US" sz="2600" dirty="0" smtClean="0">
                <a:solidFill>
                  <a:schemeClr val="tx1"/>
                </a:solidFill>
              </a:rPr>
              <a:t>Empirical studies support the argument that education makes persons more efficient producers of health (</a:t>
            </a:r>
            <a:r>
              <a:rPr lang="en-US" sz="2600" dirty="0" err="1" smtClean="0">
                <a:solidFill>
                  <a:schemeClr val="tx1"/>
                </a:solidFill>
              </a:rPr>
              <a:t>Lleras-Muney</a:t>
            </a:r>
            <a:r>
              <a:rPr lang="en-US" sz="2600" dirty="0" smtClean="0">
                <a:solidFill>
                  <a:schemeClr val="tx1"/>
                </a:solidFill>
              </a:rPr>
              <a:t>, 2002).</a:t>
            </a:r>
          </a:p>
          <a:p>
            <a:endParaRPr lang="en-US" sz="2800" dirty="0" smtClean="0">
              <a:solidFill>
                <a:schemeClr val="tx1"/>
              </a:solidFill>
            </a:endParaRPr>
          </a:p>
          <a:p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E80BD-4D3B-4FF2-B2A9-D19FBDF22204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Appendix: Time Preference and Health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447800"/>
            <a:ext cx="8686800" cy="5029200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Time preference </a:t>
            </a:r>
            <a:r>
              <a:rPr lang="en-US" dirty="0" smtClean="0">
                <a:solidFill>
                  <a:schemeClr val="tx1"/>
                </a:solidFill>
              </a:rPr>
              <a:t>refers to the consumer’s preference for </a:t>
            </a:r>
            <a:r>
              <a:rPr lang="en-US" i="1" dirty="0" smtClean="0">
                <a:solidFill>
                  <a:srgbClr val="1D05CD"/>
                </a:solidFill>
              </a:rPr>
              <a:t>current consumption</a:t>
            </a:r>
            <a:r>
              <a:rPr lang="en-US" dirty="0" smtClean="0">
                <a:solidFill>
                  <a:schemeClr val="tx1"/>
                </a:solidFill>
              </a:rPr>
              <a:t> over </a:t>
            </a:r>
            <a:r>
              <a:rPr lang="en-US" i="1" dirty="0" smtClean="0">
                <a:solidFill>
                  <a:srgbClr val="1D05CD"/>
                </a:solidFill>
              </a:rPr>
              <a:t>future consumption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E.g. U(C1,C2) = u(c1) + </a:t>
            </a:r>
            <a:r>
              <a:rPr lang="el-GR" dirty="0" smtClean="0">
                <a:solidFill>
                  <a:srgbClr val="C00000"/>
                </a:solidFill>
              </a:rPr>
              <a:t>β</a:t>
            </a:r>
            <a:r>
              <a:rPr lang="en-US" dirty="0" smtClean="0">
                <a:solidFill>
                  <a:schemeClr val="tx1"/>
                </a:solidFill>
              </a:rPr>
              <a:t>u(c2)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Where C1 = current consumption,  C2 = future consumption</a:t>
            </a:r>
          </a:p>
          <a:p>
            <a:pPr lvl="1"/>
            <a:r>
              <a:rPr lang="el-GR" dirty="0">
                <a:solidFill>
                  <a:srgbClr val="C00000"/>
                </a:solidFill>
              </a:rPr>
              <a:t>β</a:t>
            </a:r>
            <a:r>
              <a:rPr lang="en-US" dirty="0" smtClean="0">
                <a:solidFill>
                  <a:schemeClr val="tx1"/>
                </a:solidFill>
              </a:rPr>
              <a:t> is the </a:t>
            </a:r>
            <a:r>
              <a:rPr lang="en-US" dirty="0" smtClean="0">
                <a:solidFill>
                  <a:srgbClr val="C00000"/>
                </a:solidFill>
              </a:rPr>
              <a:t>discount rate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</a:p>
          <a:p>
            <a:pPr marL="400050"/>
            <a:r>
              <a:rPr lang="en-US" i="1" dirty="0" smtClean="0">
                <a:solidFill>
                  <a:srgbClr val="1D05CD"/>
                </a:solidFill>
              </a:rPr>
              <a:t>High</a:t>
            </a:r>
            <a:r>
              <a:rPr lang="en-US" dirty="0" smtClean="0">
                <a:solidFill>
                  <a:schemeClr val="tx1"/>
                </a:solidFill>
              </a:rPr>
              <a:t> rate of time preference</a:t>
            </a:r>
          </a:p>
          <a:p>
            <a:pPr marL="800100" lvl="1"/>
            <a:r>
              <a:rPr lang="en-US" dirty="0" smtClean="0">
                <a:solidFill>
                  <a:schemeClr val="tx1"/>
                </a:solidFill>
              </a:rPr>
              <a:t>Place a large value on current consumption relative to future consumption  </a:t>
            </a:r>
            <a:r>
              <a:rPr lang="en-US" dirty="0" smtClean="0">
                <a:solidFill>
                  <a:schemeClr val="tx1"/>
                </a:solidFill>
                <a:sym typeface="Wingdings" pitchFamily="2" charset="2"/>
              </a:rPr>
              <a:t> low health investment</a:t>
            </a:r>
            <a:endParaRPr lang="en-US" dirty="0" smtClean="0">
              <a:solidFill>
                <a:schemeClr val="tx1"/>
              </a:solidFill>
            </a:endParaRPr>
          </a:p>
          <a:p>
            <a:pPr marL="800100" lvl="1"/>
            <a:r>
              <a:rPr lang="en-US" dirty="0" smtClean="0">
                <a:solidFill>
                  <a:srgbClr val="0070C0"/>
                </a:solidFill>
              </a:rPr>
              <a:t>Large discount rate (i.e. less patient)</a:t>
            </a:r>
          </a:p>
          <a:p>
            <a:pPr marL="400050"/>
            <a:r>
              <a:rPr lang="en-US" i="1" dirty="0" smtClean="0">
                <a:solidFill>
                  <a:srgbClr val="1D05CD"/>
                </a:solidFill>
              </a:rPr>
              <a:t>Low</a:t>
            </a:r>
            <a:r>
              <a:rPr lang="en-US" dirty="0" smtClean="0">
                <a:solidFill>
                  <a:schemeClr val="tx1"/>
                </a:solidFill>
              </a:rPr>
              <a:t> rate of time preference</a:t>
            </a:r>
          </a:p>
          <a:p>
            <a:pPr marL="800100" lvl="1"/>
            <a:r>
              <a:rPr lang="en-US" dirty="0"/>
              <a:t>Place a </a:t>
            </a:r>
            <a:r>
              <a:rPr lang="en-US" dirty="0" smtClean="0"/>
              <a:t>low </a:t>
            </a:r>
            <a:r>
              <a:rPr lang="en-US" dirty="0"/>
              <a:t>value on current consumption relative to future consumption  </a:t>
            </a:r>
            <a:r>
              <a:rPr lang="en-US" dirty="0">
                <a:sym typeface="Wingdings" pitchFamily="2" charset="2"/>
              </a:rPr>
              <a:t> </a:t>
            </a:r>
            <a:r>
              <a:rPr lang="en-US" dirty="0" smtClean="0">
                <a:sym typeface="Wingdings" pitchFamily="2" charset="2"/>
              </a:rPr>
              <a:t>high </a:t>
            </a:r>
            <a:r>
              <a:rPr lang="en-US" dirty="0">
                <a:sym typeface="Wingdings" pitchFamily="2" charset="2"/>
              </a:rPr>
              <a:t>health investment</a:t>
            </a:r>
            <a:endParaRPr lang="en-US" dirty="0"/>
          </a:p>
          <a:p>
            <a:pPr marL="800100" lvl="1"/>
            <a:r>
              <a:rPr lang="en-US" dirty="0" smtClean="0">
                <a:solidFill>
                  <a:srgbClr val="0070C0"/>
                </a:solidFill>
              </a:rPr>
              <a:t>Small </a:t>
            </a:r>
            <a:r>
              <a:rPr lang="en-US" dirty="0">
                <a:solidFill>
                  <a:srgbClr val="0070C0"/>
                </a:solidFill>
              </a:rPr>
              <a:t>discount rate (i.e. </a:t>
            </a:r>
            <a:r>
              <a:rPr lang="en-US" dirty="0" smtClean="0">
                <a:solidFill>
                  <a:srgbClr val="0070C0"/>
                </a:solidFill>
              </a:rPr>
              <a:t>more </a:t>
            </a:r>
            <a:r>
              <a:rPr lang="en-US" dirty="0">
                <a:solidFill>
                  <a:srgbClr val="0070C0"/>
                </a:solidFill>
              </a:rPr>
              <a:t>patient)</a:t>
            </a:r>
          </a:p>
          <a:p>
            <a:pPr marL="800100" lvl="1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F0E33-6E4F-46F9-A5C8-7289F852EA5C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658225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Health Investment vs. Home goods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Think of home goods as ‘current consumption’ and ‘health investment’ as ‘future consumption’</a:t>
            </a:r>
          </a:p>
          <a:p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762000" y="3276600"/>
            <a:ext cx="0" cy="2286000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2000" y="5562600"/>
            <a:ext cx="2971800" cy="0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762000" y="3886200"/>
            <a:ext cx="1559449" cy="1676400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Arc 10"/>
          <p:cNvSpPr/>
          <p:nvPr/>
        </p:nvSpPr>
        <p:spPr>
          <a:xfrm rot="10228296">
            <a:off x="1332647" y="2392708"/>
            <a:ext cx="2972778" cy="3043834"/>
          </a:xfrm>
          <a:prstGeom prst="arc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152400" y="2753380"/>
            <a:ext cx="16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Health </a:t>
            </a:r>
            <a:r>
              <a:rPr lang="en-US" sz="1400" dirty="0" smtClean="0"/>
              <a:t>investment (C2)</a:t>
            </a:r>
            <a:endParaRPr lang="en-US" sz="1400" dirty="0"/>
          </a:p>
        </p:txBody>
      </p:sp>
      <p:sp>
        <p:nvSpPr>
          <p:cNvPr id="13" name="TextBox 12"/>
          <p:cNvSpPr txBox="1"/>
          <p:nvPr/>
        </p:nvSpPr>
        <p:spPr>
          <a:xfrm>
            <a:off x="3352800" y="5105400"/>
            <a:ext cx="121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Home </a:t>
            </a:r>
            <a:r>
              <a:rPr lang="en-US" sz="1400" dirty="0" smtClean="0"/>
              <a:t>goods </a:t>
            </a:r>
            <a:r>
              <a:rPr lang="en-US" sz="1400" dirty="0"/>
              <a:t>(</a:t>
            </a:r>
            <a:r>
              <a:rPr lang="en-US" sz="1400" dirty="0" smtClean="0"/>
              <a:t>C1)</a:t>
            </a:r>
            <a:endParaRPr lang="en-US" sz="1400" dirty="0"/>
          </a:p>
        </p:txBody>
      </p:sp>
      <p:sp>
        <p:nvSpPr>
          <p:cNvPr id="14" name="TextBox 13"/>
          <p:cNvSpPr txBox="1"/>
          <p:nvPr/>
        </p:nvSpPr>
        <p:spPr>
          <a:xfrm>
            <a:off x="990600" y="3810000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676400" y="4648200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16" name="Oval 15"/>
          <p:cNvSpPr/>
          <p:nvPr/>
        </p:nvSpPr>
        <p:spPr>
          <a:xfrm>
            <a:off x="1706881" y="4876800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990600" y="4114800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4648200" y="3276600"/>
            <a:ext cx="0" cy="2286000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648200" y="5562600"/>
            <a:ext cx="2971800" cy="0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4648200" y="3810000"/>
            <a:ext cx="1524000" cy="1752600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Arc 20"/>
          <p:cNvSpPr/>
          <p:nvPr/>
        </p:nvSpPr>
        <p:spPr>
          <a:xfrm rot="10543189">
            <a:off x="4734807" y="2254381"/>
            <a:ext cx="2798586" cy="2425435"/>
          </a:xfrm>
          <a:prstGeom prst="arc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3962400" y="2753380"/>
            <a:ext cx="1600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Health </a:t>
            </a:r>
            <a:r>
              <a:rPr lang="en-US" sz="1400" dirty="0" smtClean="0"/>
              <a:t>investment</a:t>
            </a:r>
            <a:r>
              <a:rPr lang="en-US" sz="1400" dirty="0"/>
              <a:t> (C2)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239000" y="5115580"/>
            <a:ext cx="121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Home </a:t>
            </a:r>
            <a:r>
              <a:rPr lang="en-US" sz="1400" dirty="0" smtClean="0"/>
              <a:t>goods</a:t>
            </a:r>
          </a:p>
          <a:p>
            <a:pPr algn="ctr"/>
            <a:r>
              <a:rPr lang="en-US" sz="1400" dirty="0"/>
              <a:t>(C1</a:t>
            </a:r>
            <a:r>
              <a:rPr lang="en-US" sz="1400" dirty="0" smtClean="0"/>
              <a:t>)</a:t>
            </a:r>
            <a:endParaRPr lang="en-US" sz="1400" dirty="0"/>
          </a:p>
        </p:txBody>
      </p:sp>
      <p:sp>
        <p:nvSpPr>
          <p:cNvPr id="24" name="TextBox 23"/>
          <p:cNvSpPr txBox="1"/>
          <p:nvPr/>
        </p:nvSpPr>
        <p:spPr>
          <a:xfrm>
            <a:off x="4876800" y="3810000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867400" y="4812268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</a:t>
            </a:r>
          </a:p>
        </p:txBody>
      </p:sp>
      <p:sp>
        <p:nvSpPr>
          <p:cNvPr id="26" name="Oval 25"/>
          <p:cNvSpPr/>
          <p:nvPr/>
        </p:nvSpPr>
        <p:spPr>
          <a:xfrm>
            <a:off x="5791200" y="5117068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4983481" y="4145281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/>
          <p:cNvSpPr txBox="1"/>
          <p:nvPr/>
        </p:nvSpPr>
        <p:spPr>
          <a:xfrm>
            <a:off x="786414" y="5792688"/>
            <a:ext cx="29211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/>
              <a:t>High</a:t>
            </a:r>
            <a:r>
              <a:rPr lang="en-US" dirty="0" smtClean="0"/>
              <a:t> rate of time preference</a:t>
            </a:r>
            <a:endParaRPr 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4854729" y="5715000"/>
            <a:ext cx="27958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Low rate of time preference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F0E33-6E4F-46F9-A5C8-7289F852EA5C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4464207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Fuchs (1982): Time Preference and Health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Attempts to explain the correlation between schooling and health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Empirical  evidence: </a:t>
            </a:r>
            <a:r>
              <a:rPr lang="en-US" dirty="0" smtClean="0"/>
              <a:t>positive</a:t>
            </a:r>
            <a:r>
              <a:rPr lang="en-US" dirty="0" smtClean="0">
                <a:solidFill>
                  <a:schemeClr val="tx1"/>
                </a:solidFill>
              </a:rPr>
              <a:t>  and significant impacts of schooling on health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What is the mechanism?</a:t>
            </a:r>
          </a:p>
          <a:p>
            <a:r>
              <a:rPr lang="en-US" u="sng" dirty="0" smtClean="0">
                <a:solidFill>
                  <a:schemeClr val="tx1"/>
                </a:solidFill>
              </a:rPr>
              <a:t>Grossman</a:t>
            </a:r>
            <a:r>
              <a:rPr lang="en-US" dirty="0" smtClean="0">
                <a:solidFill>
                  <a:schemeClr val="tx1"/>
                </a:solidFill>
              </a:rPr>
              <a:t>: </a:t>
            </a:r>
          </a:p>
          <a:p>
            <a:pPr marL="0" indent="0">
              <a:buNone/>
            </a:pPr>
            <a:r>
              <a:rPr lang="en-US" dirty="0" smtClean="0">
                <a:solidFill>
                  <a:schemeClr val="tx1"/>
                </a:solidFill>
              </a:rPr>
              <a:t>More years of schooling make the individual a more efficient producer of health.</a:t>
            </a:r>
          </a:p>
          <a:p>
            <a:r>
              <a:rPr lang="en-US" u="sng" dirty="0" smtClean="0">
                <a:solidFill>
                  <a:schemeClr val="tx1"/>
                </a:solidFill>
              </a:rPr>
              <a:t>Fuchs</a:t>
            </a:r>
            <a:r>
              <a:rPr lang="en-US" dirty="0" smtClean="0">
                <a:solidFill>
                  <a:schemeClr val="tx1"/>
                </a:solidFill>
              </a:rPr>
              <a:t>: 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0070C0"/>
                </a:solidFill>
              </a:rPr>
              <a:t>The concept of time preference (trade-off between </a:t>
            </a:r>
            <a:r>
              <a:rPr lang="en-US" i="1" dirty="0" smtClean="0">
                <a:solidFill>
                  <a:srgbClr val="C00000"/>
                </a:solidFill>
              </a:rPr>
              <a:t>current cost </a:t>
            </a:r>
            <a:r>
              <a:rPr lang="en-US" dirty="0" smtClean="0">
                <a:solidFill>
                  <a:srgbClr val="0070C0"/>
                </a:solidFill>
              </a:rPr>
              <a:t>and </a:t>
            </a:r>
            <a:r>
              <a:rPr lang="en-US" i="1" dirty="0" smtClean="0">
                <a:solidFill>
                  <a:srgbClr val="C00000"/>
                </a:solidFill>
              </a:rPr>
              <a:t>future benefit</a:t>
            </a:r>
            <a:r>
              <a:rPr lang="en-US" dirty="0" smtClean="0">
                <a:solidFill>
                  <a:srgbClr val="0070C0"/>
                </a:solidFill>
              </a:rPr>
              <a:t>) could explain possible links between schooling and health.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F0E33-6E4F-46F9-A5C8-7289F852EA5C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42962526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Fuchs’ argument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There are 2 possible ways: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1. Suppose that differences in time preference are established early in life and do affect subsequent behaviors. </a:t>
            </a:r>
            <a:r>
              <a:rPr lang="en-US" dirty="0" smtClean="0">
                <a:solidFill>
                  <a:srgbClr val="FF0000"/>
                </a:solidFill>
              </a:rPr>
              <a:t>Individuals with low discount rate (low time preference) are more likely to invest in both education and health</a:t>
            </a:r>
            <a:r>
              <a:rPr lang="en-US" dirty="0" smtClean="0">
                <a:solidFill>
                  <a:schemeClr val="tx1"/>
                </a:solidFill>
              </a:rPr>
              <a:t>. (i.e. Both education and health are correlated with low time preference.)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2. Education affects time preference. More schooling make people more willing to invest at a lower rate of return.  Thus, </a:t>
            </a:r>
            <a:r>
              <a:rPr lang="en-US" dirty="0" smtClean="0">
                <a:solidFill>
                  <a:srgbClr val="FF0000"/>
                </a:solidFill>
              </a:rPr>
              <a:t>more schooling could result in more investment in health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EE474_1/2014_#2_Phatta Kirdruang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F0E33-6E4F-46F9-A5C8-7289F852EA5C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82885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Theme2</Template>
  <TotalTime>1840</TotalTime>
  <Words>2845</Words>
  <Application>Microsoft Office PowerPoint</Application>
  <PresentationFormat>On-screen Show (4:3)</PresentationFormat>
  <Paragraphs>411</Paragraphs>
  <Slides>36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Theme2</vt:lpstr>
      <vt:lpstr>Production of health</vt:lpstr>
      <vt:lpstr>Topics</vt:lpstr>
      <vt:lpstr>Production of Health</vt:lpstr>
      <vt:lpstr>Production Function of Health</vt:lpstr>
      <vt:lpstr>Production Function of Health When MPHC &lt; 0</vt:lpstr>
      <vt:lpstr>Production Function of Health for Different Diseases</vt:lpstr>
      <vt:lpstr>Technical Efficiency</vt:lpstr>
      <vt:lpstr>Production Function (1 Input)</vt:lpstr>
      <vt:lpstr>Technical Efficiency (2 inputs)</vt:lpstr>
      <vt:lpstr>Is Health Care Worth It?</vt:lpstr>
      <vt:lpstr>Marginal Product and  Marginal Benefits of Health Care</vt:lpstr>
      <vt:lpstr>Add Marginal Cost Curve</vt:lpstr>
      <vt:lpstr>Allocative Efficiency</vt:lpstr>
      <vt:lpstr>Allocative Efficiency under Constraints</vt:lpstr>
      <vt:lpstr>Constrained Choice</vt:lpstr>
      <vt:lpstr>Empirical Evidence on the Relationship between H and HC</vt:lpstr>
      <vt:lpstr>Hadley (1982)</vt:lpstr>
      <vt:lpstr>Possible Biases in Estimating the Relationship between H and HC?</vt:lpstr>
      <vt:lpstr>RAND HIE</vt:lpstr>
      <vt:lpstr>RAND HIE</vt:lpstr>
      <vt:lpstr>Summary of Empirical Evidence</vt:lpstr>
      <vt:lpstr>Fuchs’ (1974): Who Shall Live?</vt:lpstr>
      <vt:lpstr>Fuchs’ (1974): Who Shall Live?</vt:lpstr>
      <vt:lpstr>The First Year of Life</vt:lpstr>
      <vt:lpstr>Three Score and Ten</vt:lpstr>
      <vt:lpstr>The “Weaker” Sex</vt:lpstr>
      <vt:lpstr>A Tale of Two States</vt:lpstr>
      <vt:lpstr>Excess of Death Rates in Nevada compared with Utah, Average for 1959-61 and 1966-68</vt:lpstr>
      <vt:lpstr>Excess of Death Rates in Nevada compared with Utah for Cirrhosis of the Liver and Malignant Neoplasm of the Respiratory System for 1966-68</vt:lpstr>
      <vt:lpstr>Lessons from Fuchs’ Study</vt:lpstr>
      <vt:lpstr>Other Inputs in the Health Production</vt:lpstr>
      <vt:lpstr>Education and Health</vt:lpstr>
      <vt:lpstr>Appendix: Time Preference and Health</vt:lpstr>
      <vt:lpstr>Health Investment vs. Home goods</vt:lpstr>
      <vt:lpstr>Fuchs (1982): Time Preference and Health</vt:lpstr>
      <vt:lpstr>Fuchs’ argument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 Introduction &amp; Overview of Health Economics</dc:title>
  <dc:creator>Ummie</dc:creator>
  <cp:lastModifiedBy>Phatta Kirdruang</cp:lastModifiedBy>
  <cp:revision>105</cp:revision>
  <dcterms:created xsi:type="dcterms:W3CDTF">2012-08-09T09:37:04Z</dcterms:created>
  <dcterms:modified xsi:type="dcterms:W3CDTF">2014-08-25T08:43:19Z</dcterms:modified>
</cp:coreProperties>
</file>