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2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F8AEB4-CD09-4528-809E-1AC1EF22AA3E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820A8D-B21D-4F7A-92AC-540F8864DEF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pPr defTabSz="935038"/>
            <a:r>
              <a:rPr lang="en-US" smtClean="0"/>
              <a:t>ทางเลือกสังคม: สู่กระบวนทัศน์ใหม่แห่งการร่วมมือกัน</a:t>
            </a:r>
            <a:endParaRPr lang="th-TH" smtClean="0"/>
          </a:p>
        </p:txBody>
      </p:sp>
      <p:sp>
        <p:nvSpPr>
          <p:cNvPr id="3993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35038"/>
            <a:fld id="{79A67D48-E705-4B9A-A832-68C9A194E70E}" type="slidenum">
              <a:rPr lang="en-US" smtClean="0"/>
              <a:pPr defTabSz="935038"/>
              <a:t>3</a:t>
            </a:fld>
            <a:endParaRPr lang="th-TH" smtClean="0"/>
          </a:p>
        </p:txBody>
      </p:sp>
      <p:sp>
        <p:nvSpPr>
          <p:cNvPr id="3994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41" name="Notes Placeholder 2"/>
          <p:cNvSpPr>
            <a:spLocks noGrp="1"/>
          </p:cNvSpPr>
          <p:nvPr>
            <p:ph type="body" idx="1"/>
          </p:nvPr>
        </p:nvSpPr>
        <p:spPr>
          <a:xfrm>
            <a:off x="685480" y="4342230"/>
            <a:ext cx="5487042" cy="4116848"/>
          </a:xfrm>
          <a:noFill/>
          <a:ln/>
        </p:spPr>
        <p:txBody>
          <a:bodyPr lIns="95416" tIns="47709" rIns="95416" bIns="47709"/>
          <a:lstStyle/>
          <a:p>
            <a:pPr eaLnBrk="1" hangingPunct="1"/>
            <a:endParaRPr lang="en-US" smtClean="0"/>
          </a:p>
        </p:txBody>
      </p:sp>
      <p:sp>
        <p:nvSpPr>
          <p:cNvPr id="39942" name="Slide Number Placeholder 3"/>
          <p:cNvSpPr txBox="1">
            <a:spLocks noGrp="1"/>
          </p:cNvSpPr>
          <p:nvPr/>
        </p:nvSpPr>
        <p:spPr bwMode="auto">
          <a:xfrm>
            <a:off x="3884916" y="8684458"/>
            <a:ext cx="2971479" cy="458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416" tIns="47709" rIns="95416" bIns="47709" anchor="b"/>
          <a:lstStyle/>
          <a:p>
            <a:pPr algn="r" defTabSz="954088">
              <a:buFontTx/>
              <a:buNone/>
            </a:pPr>
            <a:fld id="{B0102B27-40D4-4CB6-BDDF-D0BAA254C98A}" type="slidenum">
              <a:rPr lang="en-US" sz="1300">
                <a:cs typeface="Arial" pitchFamily="34" charset="0"/>
              </a:rPr>
              <a:pPr algn="r" defTabSz="954088">
                <a:buFontTx/>
                <a:buNone/>
              </a:pPr>
              <a:t>3</a:t>
            </a:fld>
            <a:endParaRPr lang="en-GB" sz="130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pPr defTabSz="935038"/>
            <a:r>
              <a:rPr lang="en-US" smtClean="0"/>
              <a:t>ทางเลือกสังคม: สู่กระบวนทัศน์ใหม่แห่งการร่วมมือกัน</a:t>
            </a:r>
            <a:endParaRPr lang="th-TH" smtClean="0"/>
          </a:p>
        </p:txBody>
      </p:sp>
      <p:sp>
        <p:nvSpPr>
          <p:cNvPr id="3993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defTabSz="935038"/>
            <a:fld id="{79A67D48-E705-4B9A-A832-68C9A194E70E}" type="slidenum">
              <a:rPr lang="en-US" smtClean="0"/>
              <a:pPr defTabSz="935038"/>
              <a:t>5</a:t>
            </a:fld>
            <a:endParaRPr lang="th-TH" smtClean="0"/>
          </a:p>
        </p:txBody>
      </p:sp>
      <p:sp>
        <p:nvSpPr>
          <p:cNvPr id="3994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41" name="Notes Placeholder 2"/>
          <p:cNvSpPr>
            <a:spLocks noGrp="1"/>
          </p:cNvSpPr>
          <p:nvPr>
            <p:ph type="body" idx="1"/>
          </p:nvPr>
        </p:nvSpPr>
        <p:spPr>
          <a:xfrm>
            <a:off x="685480" y="4342230"/>
            <a:ext cx="5487042" cy="4116848"/>
          </a:xfrm>
          <a:noFill/>
          <a:ln/>
        </p:spPr>
        <p:txBody>
          <a:bodyPr lIns="95416" tIns="47709" rIns="95416" bIns="47709"/>
          <a:lstStyle/>
          <a:p>
            <a:pPr eaLnBrk="1" hangingPunct="1"/>
            <a:endParaRPr lang="en-US" smtClean="0"/>
          </a:p>
        </p:txBody>
      </p:sp>
      <p:sp>
        <p:nvSpPr>
          <p:cNvPr id="39942" name="Slide Number Placeholder 3"/>
          <p:cNvSpPr txBox="1">
            <a:spLocks noGrp="1"/>
          </p:cNvSpPr>
          <p:nvPr/>
        </p:nvSpPr>
        <p:spPr bwMode="auto">
          <a:xfrm>
            <a:off x="3884916" y="8684458"/>
            <a:ext cx="2971479" cy="458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5416" tIns="47709" rIns="95416" bIns="47709" anchor="b"/>
          <a:lstStyle/>
          <a:p>
            <a:pPr algn="r" defTabSz="954088">
              <a:buFontTx/>
              <a:buNone/>
            </a:pPr>
            <a:fld id="{B0102B27-40D4-4CB6-BDDF-D0BAA254C98A}" type="slidenum">
              <a:rPr lang="en-US" sz="1300">
                <a:cs typeface="Arial" pitchFamily="34" charset="0"/>
              </a:rPr>
              <a:pPr algn="r" defTabSz="954088">
                <a:buFontTx/>
                <a:buNone/>
              </a:pPr>
              <a:t>5</a:t>
            </a:fld>
            <a:endParaRPr lang="en-GB" sz="1300">
              <a:cs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smtClean="0"/>
          </a:p>
        </p:txBody>
      </p:sp>
      <p:sp>
        <p:nvSpPr>
          <p:cNvPr id="143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29BEB18-0202-4D61-8EA4-B521A28720E7}" type="slidenum">
              <a:rPr lang="th-TH" smtClean="0"/>
              <a:pPr/>
              <a:t>6</a:t>
            </a:fld>
            <a:endParaRPr lang="th-TH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th-TH" smtClean="0"/>
          </a:p>
        </p:txBody>
      </p:sp>
      <p:sp>
        <p:nvSpPr>
          <p:cNvPr id="819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B19B64-BDB2-43D1-A379-FD5379761E29}" type="slidenum">
              <a:rPr lang="en-US" smtClean="0"/>
              <a:pPr/>
              <a:t>7</a:t>
            </a:fld>
            <a:endParaRPr lang="th-TH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F40CF-27C5-482F-BCA8-4C2D3116F5C6}" type="datetimeFigureOut">
              <a:rPr lang="th-TH" smtClean="0"/>
              <a:pPr/>
              <a:t>14/03/56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20BA39-5D29-43B4-8F4C-D00A9645226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Sustainable Development</a:t>
            </a:r>
            <a:endParaRPr lang="th-TH" b="1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th-TH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Brief History</a:t>
            </a:r>
            <a:endParaRPr lang="th-TH" dirty="0"/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355600" y="1257300"/>
            <a:ext cx="8255000" cy="5219700"/>
          </a:xfrm>
          <a:prstGeom prst="rect">
            <a:avLst/>
          </a:prstGeom>
          <a:noFill/>
        </p:spPr>
        <p:txBody>
          <a:bodyPr/>
          <a:lstStyle/>
          <a:p>
            <a:pPr marL="342900" indent="-342900" algn="l">
              <a:lnSpc>
                <a:spcPts val="4000"/>
              </a:lnSpc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1962 “Silent Spring” </a:t>
            </a:r>
            <a:r>
              <a:rPr lang="en-US" sz="2800" kern="0" dirty="0" smtClean="0">
                <a:latin typeface="+mn-lt"/>
                <a:cs typeface="+mn-cs"/>
              </a:rPr>
              <a:t>by</a:t>
            </a:r>
            <a:r>
              <a:rPr lang="th-TH" sz="2800" kern="0" dirty="0" smtClean="0">
                <a:latin typeface="+mn-lt"/>
                <a:cs typeface="+mn-cs"/>
              </a:rPr>
              <a:t> </a:t>
            </a:r>
            <a:r>
              <a:rPr lang="en-US" sz="2800" kern="0" dirty="0">
                <a:latin typeface="+mn-lt"/>
                <a:cs typeface="+mn-cs"/>
              </a:rPr>
              <a:t>Rachel Carson</a:t>
            </a:r>
          </a:p>
          <a:p>
            <a:pPr marL="342900" indent="-342900" algn="l">
              <a:lnSpc>
                <a:spcPts val="4000"/>
              </a:lnSpc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1972 “Limits to Growth” </a:t>
            </a:r>
            <a:r>
              <a:rPr lang="en-US" sz="2800" kern="0" dirty="0" smtClean="0">
                <a:latin typeface="+mn-lt"/>
                <a:cs typeface="+mn-cs"/>
              </a:rPr>
              <a:t>by </a:t>
            </a:r>
            <a:r>
              <a:rPr lang="en-US" sz="2800" kern="0" dirty="0">
                <a:latin typeface="+mn-lt"/>
                <a:cs typeface="+mn-cs"/>
              </a:rPr>
              <a:t>Club of Rome</a:t>
            </a:r>
          </a:p>
          <a:p>
            <a:pPr marL="342900" indent="-342900" algn="l">
              <a:lnSpc>
                <a:spcPts val="4000"/>
              </a:lnSpc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1972 UN Conference on the Human </a:t>
            </a:r>
          </a:p>
          <a:p>
            <a:pPr marL="342900" indent="-342900" algn="l">
              <a:lnSpc>
                <a:spcPts val="4000"/>
              </a:lnSpc>
              <a:spcBef>
                <a:spcPct val="20000"/>
              </a:spcBef>
              <a:buFontTx/>
              <a:buNone/>
              <a:defRPr/>
            </a:pPr>
            <a:r>
              <a:rPr lang="en-US" sz="2800" kern="0" dirty="0">
                <a:latin typeface="+mn-lt"/>
                <a:cs typeface="+mn-cs"/>
              </a:rPr>
              <a:t>   Environment </a:t>
            </a:r>
            <a:r>
              <a:rPr lang="en-US" sz="2800" kern="0" dirty="0" smtClean="0">
                <a:latin typeface="+mn-lt"/>
                <a:cs typeface="+mn-cs"/>
              </a:rPr>
              <a:t>in Stockholm</a:t>
            </a:r>
            <a:endParaRPr lang="th-TH" sz="2800" kern="0" dirty="0">
              <a:latin typeface="+mn-lt"/>
              <a:cs typeface="+mn-cs"/>
            </a:endParaRPr>
          </a:p>
          <a:p>
            <a:pPr marL="342900" indent="-342900" algn="l">
              <a:lnSpc>
                <a:spcPts val="4000"/>
              </a:lnSpc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1973 </a:t>
            </a:r>
            <a:r>
              <a:rPr lang="en-US" sz="2800" kern="0" dirty="0" smtClean="0">
                <a:latin typeface="+mn-lt"/>
                <a:cs typeface="+mn-cs"/>
              </a:rPr>
              <a:t>First Oil Shock</a:t>
            </a:r>
            <a:endParaRPr lang="en-US" sz="2800" kern="0" dirty="0">
              <a:latin typeface="+mn-lt"/>
              <a:cs typeface="+mn-cs"/>
            </a:endParaRPr>
          </a:p>
          <a:p>
            <a:pPr marL="342900" indent="-342900" algn="l">
              <a:lnSpc>
                <a:spcPts val="4000"/>
              </a:lnSpc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1987 </a:t>
            </a:r>
            <a:r>
              <a:rPr lang="en-US" sz="2800" kern="0" dirty="0" err="1">
                <a:latin typeface="+mn-lt"/>
                <a:cs typeface="+mn-cs"/>
              </a:rPr>
              <a:t>Brundtland</a:t>
            </a:r>
            <a:r>
              <a:rPr lang="en-US" sz="2800" kern="0" dirty="0">
                <a:latin typeface="+mn-lt"/>
                <a:cs typeface="+mn-cs"/>
              </a:rPr>
              <a:t> Commission Report : “Our Common Future”</a:t>
            </a:r>
          </a:p>
          <a:p>
            <a:pPr marL="342900" indent="-342900" algn="l">
              <a:lnSpc>
                <a:spcPts val="4000"/>
              </a:lnSpc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1989 Montreal Agreement </a:t>
            </a:r>
            <a:r>
              <a:rPr lang="th-TH" sz="2800" kern="0" dirty="0" smtClean="0">
                <a:latin typeface="+mn-lt"/>
                <a:cs typeface="+mn-cs"/>
              </a:rPr>
              <a:t> </a:t>
            </a:r>
            <a:r>
              <a:rPr lang="en-US" sz="2800" kern="0" dirty="0" smtClean="0">
                <a:latin typeface="+mn-lt"/>
                <a:cs typeface="+mn-cs"/>
              </a:rPr>
              <a:t>in reducing CFC</a:t>
            </a:r>
            <a:endParaRPr lang="en-US" sz="2800" kern="0" dirty="0">
              <a:latin typeface="+mn-lt"/>
              <a:cs typeface="+mn-cs"/>
            </a:endParaRPr>
          </a:p>
          <a:p>
            <a:pPr marL="342900" indent="-342900" algn="l">
              <a:lnSpc>
                <a:spcPts val="4000"/>
              </a:lnSpc>
              <a:spcBef>
                <a:spcPct val="20000"/>
              </a:spcBef>
              <a:buFontTx/>
              <a:buNone/>
              <a:defRPr/>
            </a:pPr>
            <a:endParaRPr lang="th-TH" sz="2800" kern="0" dirty="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3"/>
          <p:cNvSpPr txBox="1">
            <a:spLocks noGrp="1"/>
          </p:cNvSpPr>
          <p:nvPr/>
        </p:nvSpPr>
        <p:spPr bwMode="auto">
          <a:xfrm>
            <a:off x="6867525" y="63293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buFontTx/>
              <a:buNone/>
            </a:pPr>
            <a:fld id="{24E96E98-D52F-4603-951F-EA9FA2231A57}" type="slidenum">
              <a:rPr lang="en-US" sz="1000">
                <a:latin typeface="Verdana" pitchFamily="34" charset="0"/>
                <a:cs typeface="Arial" pitchFamily="34" charset="0"/>
              </a:rPr>
              <a:pPr algn="r">
                <a:buFontTx/>
                <a:buNone/>
              </a:pPr>
              <a:t>3</a:t>
            </a:fld>
            <a:endParaRPr lang="en-US" sz="1000">
              <a:latin typeface="Verdana" pitchFamily="34" charset="0"/>
              <a:cs typeface="Arial" pitchFamily="34" charset="0"/>
            </a:endParaRPr>
          </a:p>
        </p:txBody>
      </p:sp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304800" y="1219200"/>
            <a:ext cx="8839200" cy="5219700"/>
          </a:xfrm>
          <a:prstGeom prst="rect">
            <a:avLst/>
          </a:prstGeom>
          <a:noFill/>
        </p:spPr>
        <p:txBody>
          <a:bodyPr/>
          <a:lstStyle/>
          <a:p>
            <a:pPr marL="342900" indent="-342900" algn="l"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1991 World Business Council on Sustainable </a:t>
            </a:r>
            <a:r>
              <a:rPr lang="en-US" sz="2800" kern="0" dirty="0" smtClean="0">
                <a:latin typeface="+mn-lt"/>
                <a:cs typeface="+mn-cs"/>
              </a:rPr>
              <a:t>Development</a:t>
            </a:r>
            <a:endParaRPr lang="en-US" sz="2800" kern="0" dirty="0">
              <a:latin typeface="+mn-lt"/>
              <a:cs typeface="+mn-cs"/>
            </a:endParaRPr>
          </a:p>
          <a:p>
            <a:pPr marL="342900" indent="-342900" algn="l"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1992 Earth Summit </a:t>
            </a:r>
            <a:r>
              <a:rPr lang="en-US" sz="2800" kern="0" dirty="0" smtClean="0">
                <a:latin typeface="+mn-lt"/>
                <a:cs typeface="+mn-cs"/>
              </a:rPr>
              <a:t>in Rio</a:t>
            </a:r>
            <a:endParaRPr lang="en-US" sz="2800" kern="0" dirty="0">
              <a:latin typeface="+mn-lt"/>
              <a:cs typeface="+mn-cs"/>
            </a:endParaRPr>
          </a:p>
          <a:p>
            <a:pPr marL="342900" indent="-342900" algn="l"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1997 Kyoto Protocol</a:t>
            </a:r>
          </a:p>
          <a:p>
            <a:pPr marL="342900" indent="-342900" algn="l"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2005 </a:t>
            </a:r>
            <a:r>
              <a:rPr lang="en-US" sz="2800" kern="0" dirty="0" smtClean="0">
                <a:latin typeface="+mn-lt"/>
                <a:cs typeface="+mn-cs"/>
              </a:rPr>
              <a:t>Katrina </a:t>
            </a:r>
            <a:r>
              <a:rPr lang="en-US" sz="2800" kern="0" dirty="0">
                <a:latin typeface="+mn-lt"/>
                <a:cs typeface="+mn-cs"/>
              </a:rPr>
              <a:t>/ GE launch “</a:t>
            </a:r>
            <a:r>
              <a:rPr lang="en-US" sz="2800" kern="0" dirty="0" err="1">
                <a:latin typeface="+mn-lt"/>
                <a:cs typeface="+mn-cs"/>
              </a:rPr>
              <a:t>Ecomagination</a:t>
            </a:r>
            <a:r>
              <a:rPr lang="en-US" sz="2800" kern="0" dirty="0">
                <a:latin typeface="+mn-lt"/>
                <a:cs typeface="+mn-cs"/>
              </a:rPr>
              <a:t>”</a:t>
            </a:r>
          </a:p>
          <a:p>
            <a:pPr marL="342900" indent="-342900" algn="l"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2010 </a:t>
            </a:r>
            <a:r>
              <a:rPr lang="en-US" sz="2800" kern="0" dirty="0" err="1">
                <a:latin typeface="+mn-lt"/>
                <a:cs typeface="+mn-cs"/>
              </a:rPr>
              <a:t>Organisation</a:t>
            </a:r>
            <a:r>
              <a:rPr lang="en-US" sz="2800" kern="0" dirty="0">
                <a:latin typeface="+mn-lt"/>
                <a:cs typeface="+mn-cs"/>
              </a:rPr>
              <a:t> for Economic Co-operation and Development (OECD): Interim Green Growth Report </a:t>
            </a:r>
          </a:p>
          <a:p>
            <a:pPr marL="342900" indent="-342900" algn="l"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2011 United Nations Environment </a:t>
            </a:r>
            <a:r>
              <a:rPr lang="en-US" sz="2800" kern="0" dirty="0" err="1">
                <a:latin typeface="+mn-lt"/>
                <a:cs typeface="+mn-cs"/>
              </a:rPr>
              <a:t>Programme</a:t>
            </a:r>
            <a:r>
              <a:rPr lang="en-US" sz="2800" kern="0" dirty="0">
                <a:latin typeface="+mn-lt"/>
                <a:cs typeface="+mn-cs"/>
              </a:rPr>
              <a:t> (UNEP) Green Economy Report</a:t>
            </a:r>
          </a:p>
          <a:p>
            <a:pPr marL="342900" indent="-342900" algn="l">
              <a:spcBef>
                <a:spcPct val="20000"/>
              </a:spcBef>
              <a:defRPr/>
            </a:pPr>
            <a:r>
              <a:rPr lang="en-US" sz="2800" kern="0" dirty="0">
                <a:latin typeface="+mn-lt"/>
                <a:cs typeface="+mn-cs"/>
              </a:rPr>
              <a:t>2011 European Commission’s EU Low Carbon Roadmap</a:t>
            </a:r>
            <a:endParaRPr lang="th-TH" sz="2800" kern="0" dirty="0">
              <a:latin typeface="+mn-lt"/>
              <a:cs typeface="+mn-cs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Brief History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11770D-87E1-47F5-A423-D9C3C86124BF}" type="slidenum">
              <a:rPr lang="fr-CA" smtClean="0"/>
              <a:pPr>
                <a:defRPr/>
              </a:pPr>
              <a:t>4</a:t>
            </a:fld>
            <a:endParaRPr lang="fr-CA" dirty="0"/>
          </a:p>
        </p:txBody>
      </p:sp>
      <p:pic>
        <p:nvPicPr>
          <p:cNvPr id="1026" name="Picture 2" descr="Map/Still:Nau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" y="4114800"/>
            <a:ext cx="2971800" cy="2181678"/>
          </a:xfrm>
          <a:prstGeom prst="rect">
            <a:avLst/>
          </a:prstGeom>
          <a:noFill/>
        </p:spPr>
      </p:pic>
      <p:pic>
        <p:nvPicPr>
          <p:cNvPr id="1028" name="Picture 4" descr="http://farm4.staticflickr.com/3291/2784284196_2d950420d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0" y="1676400"/>
            <a:ext cx="4762500" cy="2190750"/>
          </a:xfrm>
          <a:prstGeom prst="rect">
            <a:avLst/>
          </a:prstGeom>
          <a:noFill/>
        </p:spPr>
      </p:pic>
      <p:cxnSp>
        <p:nvCxnSpPr>
          <p:cNvPr id="11" name="Straight Connector 10"/>
          <p:cNvCxnSpPr/>
          <p:nvPr/>
        </p:nvCxnSpPr>
        <p:spPr>
          <a:xfrm flipV="1">
            <a:off x="2590800" y="1676400"/>
            <a:ext cx="1447800" cy="2819400"/>
          </a:xfrm>
          <a:prstGeom prst="line">
            <a:avLst/>
          </a:prstGeom>
          <a:ln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743200" y="3868270"/>
            <a:ext cx="1295400" cy="779930"/>
          </a:xfrm>
          <a:prstGeom prst="line">
            <a:avLst/>
          </a:prstGeom>
          <a:ln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4038600" y="4038600"/>
            <a:ext cx="48006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H Niramit AS" pitchFamily="2" charset="-34"/>
                <a:cs typeface="TH Niramit AS" pitchFamily="2" charset="-34"/>
              </a:rPr>
              <a:t>The Nauru</a:t>
            </a:r>
            <a:r>
              <a:rPr lang="th-TH" sz="2400" b="1" dirty="0" smtClean="0">
                <a:latin typeface="TH Niramit AS" pitchFamily="2" charset="-34"/>
                <a:cs typeface="TH Niramit AS" pitchFamily="2" charset="-34"/>
              </a:rPr>
              <a:t> </a:t>
            </a:r>
            <a:r>
              <a:rPr lang="en-US" sz="2400" b="1" dirty="0" smtClean="0">
                <a:latin typeface="TH Niramit AS" pitchFamily="2" charset="-34"/>
                <a:cs typeface="TH Niramit AS" pitchFamily="2" charset="-34"/>
              </a:rPr>
              <a:t>Islands</a:t>
            </a:r>
            <a:r>
              <a:rPr lang="th-TH" sz="2400" b="1" dirty="0" smtClean="0">
                <a:latin typeface="TH Niramit AS" pitchFamily="2" charset="-34"/>
                <a:cs typeface="TH Niramit AS" pitchFamily="2" charset="-34"/>
              </a:rPr>
              <a:t>  </a:t>
            </a:r>
            <a:r>
              <a:rPr lang="en-US" sz="2400" b="1" dirty="0" smtClean="0">
                <a:latin typeface="TH Niramit AS" pitchFamily="2" charset="-34"/>
                <a:cs typeface="TH Niramit AS" pitchFamily="2" charset="-34"/>
              </a:rPr>
              <a:t>- </a:t>
            </a:r>
            <a:r>
              <a:rPr lang="th-TH" sz="2400" b="1" dirty="0" smtClean="0">
                <a:latin typeface="TH Niramit AS" pitchFamily="2" charset="-34"/>
                <a:cs typeface="TH Niramit AS" pitchFamily="2" charset="-34"/>
              </a:rPr>
              <a:t>8.5 </a:t>
            </a:r>
            <a:r>
              <a:rPr lang="en-US" sz="2400" b="1" dirty="0" err="1" smtClean="0">
                <a:latin typeface="TH Niramit AS" pitchFamily="2" charset="-34"/>
                <a:cs typeface="TH Niramit AS" pitchFamily="2" charset="-34"/>
              </a:rPr>
              <a:t>sq</a:t>
            </a:r>
            <a:r>
              <a:rPr lang="en-US" sz="2400" b="1" dirty="0" err="1" smtClean="0">
                <a:latin typeface="TH Niramit AS" pitchFamily="2" charset="-34"/>
                <a:cs typeface="TH Niramit AS" pitchFamily="2" charset="-34"/>
              </a:rPr>
              <a:t>Mile</a:t>
            </a:r>
            <a:r>
              <a:rPr lang="th-TH" sz="2400" b="1" dirty="0" smtClean="0">
                <a:latin typeface="TH Niramit AS" pitchFamily="2" charset="-34"/>
                <a:cs typeface="TH Niramit AS" pitchFamily="2" charset="-34"/>
              </a:rPr>
              <a:t> </a:t>
            </a:r>
            <a:r>
              <a:rPr lang="th-TH" sz="2400" b="1" dirty="0" smtClean="0">
                <a:latin typeface="TH Niramit AS" pitchFamily="2" charset="-34"/>
                <a:cs typeface="TH Niramit AS" pitchFamily="2" charset="-34"/>
              </a:rPr>
              <a:t>1970</a:t>
            </a:r>
            <a:r>
              <a:rPr lang="en-US" sz="2400" b="1" dirty="0" smtClean="0">
                <a:latin typeface="TH Niramit AS" pitchFamily="2" charset="-34"/>
                <a:cs typeface="TH Niramit AS" pitchFamily="2" charset="-34"/>
              </a:rPr>
              <a:t>s </a:t>
            </a:r>
            <a:endParaRPr lang="th-TH" sz="2400" b="1" dirty="0" smtClean="0">
              <a:latin typeface="TH Niramit AS" pitchFamily="2" charset="-34"/>
              <a:cs typeface="TH Niramit AS" pitchFamily="2" charset="-34"/>
            </a:endParaRPr>
          </a:p>
          <a:p>
            <a:pPr>
              <a:buFontTx/>
              <a:buChar char="-"/>
            </a:pPr>
            <a:r>
              <a:rPr lang="en-US" sz="2400" b="1" dirty="0" smtClean="0">
                <a:latin typeface="TH Niramit AS" pitchFamily="2" charset="-34"/>
                <a:cs typeface="TH Niramit AS" pitchFamily="2" charset="-34"/>
              </a:rPr>
              <a:t>The second highest GNP per Capita</a:t>
            </a:r>
          </a:p>
          <a:p>
            <a:pPr>
              <a:buFontTx/>
              <a:buChar char="-"/>
            </a:pPr>
            <a:r>
              <a:rPr lang="en-US" sz="2400" b="1" dirty="0" smtClean="0">
                <a:latin typeface="TH Niramit AS" pitchFamily="2" charset="-34"/>
                <a:cs typeface="TH Niramit AS" pitchFamily="2" charset="-34"/>
              </a:rPr>
              <a:t> </a:t>
            </a:r>
            <a:r>
              <a:rPr lang="en-US" sz="2400" b="1" dirty="0" smtClean="0">
                <a:latin typeface="TH Niramit AS" pitchFamily="2" charset="-34"/>
                <a:cs typeface="TH Niramit AS" pitchFamily="2" charset="-34"/>
              </a:rPr>
              <a:t>“Phosphate” </a:t>
            </a:r>
          </a:p>
          <a:p>
            <a:pPr>
              <a:buFontTx/>
              <a:buChar char="-"/>
            </a:pPr>
            <a:r>
              <a:rPr lang="en-US" sz="2400" b="1" dirty="0" smtClean="0">
                <a:latin typeface="TH Niramit AS" pitchFamily="2" charset="-34"/>
                <a:cs typeface="TH Niramit AS" pitchFamily="2" charset="-34"/>
              </a:rPr>
              <a:t> </a:t>
            </a:r>
            <a:r>
              <a:rPr lang="en-US" sz="2400" b="1" dirty="0" smtClean="0">
                <a:latin typeface="TH Niramit AS" pitchFamily="2" charset="-34"/>
                <a:cs typeface="TH Niramit AS" pitchFamily="2" charset="-34"/>
              </a:rPr>
              <a:t>The 1990s </a:t>
            </a:r>
            <a:r>
              <a:rPr lang="en-US" sz="2400" b="1" dirty="0" smtClean="0">
                <a:latin typeface="TH Niramit AS" pitchFamily="2" charset="-34"/>
                <a:cs typeface="TH Niramit AS" pitchFamily="2" charset="-34"/>
                <a:sym typeface="Wingdings" pitchFamily="2" charset="2"/>
              </a:rPr>
              <a:t> Financial crisis</a:t>
            </a:r>
          </a:p>
          <a:p>
            <a:pPr>
              <a:buFontTx/>
              <a:buChar char="-"/>
            </a:pPr>
            <a:r>
              <a:rPr lang="en-US" sz="2400" b="1" dirty="0" smtClean="0">
                <a:latin typeface="TH Niramit AS" pitchFamily="2" charset="-34"/>
                <a:cs typeface="TH Niramit AS" pitchFamily="2" charset="-34"/>
                <a:sym typeface="Wingdings" pitchFamily="2" charset="2"/>
              </a:rPr>
              <a:t> </a:t>
            </a:r>
            <a:r>
              <a:rPr lang="en-US" sz="2400" b="1" dirty="0" smtClean="0">
                <a:latin typeface="TH Niramit AS" pitchFamily="2" charset="-34"/>
                <a:cs typeface="TH Niramit AS" pitchFamily="2" charset="-34"/>
                <a:sym typeface="Wingdings" pitchFamily="2" charset="2"/>
              </a:rPr>
              <a:t>In 2009, GNP per capita was $5300, The UAE’s was $54,000</a:t>
            </a:r>
            <a:endParaRPr lang="en-US" sz="2400" b="1" dirty="0" smtClean="0">
              <a:latin typeface="TH Niramit AS" pitchFamily="2" charset="-34"/>
              <a:cs typeface="TH Niramit AS" pitchFamily="2" charset="-34"/>
            </a:endParaRPr>
          </a:p>
          <a:p>
            <a:endParaRPr lang="en-US" sz="2400" b="1" dirty="0">
              <a:latin typeface="TH Niramit AS" pitchFamily="2" charset="-34"/>
              <a:cs typeface="TH Niramit AS" pitchFamily="2" charset="-34"/>
            </a:endParaRPr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14290"/>
            <a:ext cx="4724399" cy="2197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http://djw25.smugmug.com/photos/i-7W6L44N/0/S/i-7W6L44N-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0"/>
            <a:ext cx="3316658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3"/>
          <p:cNvSpPr txBox="1">
            <a:spLocks noGrp="1"/>
          </p:cNvSpPr>
          <p:nvPr/>
        </p:nvSpPr>
        <p:spPr bwMode="auto">
          <a:xfrm>
            <a:off x="6867525" y="63293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>
              <a:buFontTx/>
              <a:buNone/>
            </a:pPr>
            <a:fld id="{24E96E98-D52F-4603-951F-EA9FA2231A57}" type="slidenum">
              <a:rPr lang="en-US" sz="1000">
                <a:latin typeface="Verdana" pitchFamily="34" charset="0"/>
                <a:cs typeface="Arial" pitchFamily="34" charset="0"/>
              </a:rPr>
              <a:pPr algn="r">
                <a:buFontTx/>
                <a:buNone/>
              </a:pPr>
              <a:t>5</a:t>
            </a:fld>
            <a:endParaRPr lang="en-US" sz="1000">
              <a:latin typeface="Verdana" pitchFamily="34" charset="0"/>
              <a:cs typeface="Arial" pitchFamily="34" charset="0"/>
            </a:endParaRPr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</a:t>
            </a:r>
            <a:r>
              <a:rPr kumimoji="0" lang="en-US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Development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27000" y="1564997"/>
            <a:ext cx="8883650" cy="3775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sz="3600" i="1" dirty="0" smtClean="0"/>
              <a:t>"</a:t>
            </a:r>
            <a:r>
              <a:rPr lang="en-US" sz="3600" i="1" dirty="0"/>
              <a:t>Sustainable development is development that meets the needs of the present without compromising the ability of future generations to meet their own </a:t>
            </a:r>
            <a:r>
              <a:rPr lang="en-US" sz="3600" i="1" dirty="0" smtClean="0"/>
              <a:t>needs”</a:t>
            </a:r>
          </a:p>
          <a:p>
            <a:pPr>
              <a:spcBef>
                <a:spcPts val="600"/>
              </a:spcBef>
            </a:pPr>
            <a:endParaRPr lang="en-US" sz="2000" i="1" dirty="0" smtClean="0"/>
          </a:p>
          <a:p>
            <a:pPr>
              <a:spcBef>
                <a:spcPts val="600"/>
              </a:spcBef>
            </a:pPr>
            <a:r>
              <a:rPr lang="en-US" sz="2800" i="1" dirty="0" smtClean="0"/>
              <a:t>Ref. :</a:t>
            </a:r>
            <a:r>
              <a:rPr lang="en-US" sz="2800" i="1" dirty="0" smtClean="0">
                <a:solidFill>
                  <a:srgbClr val="0070C0"/>
                </a:solidFill>
              </a:rPr>
              <a:t>Our </a:t>
            </a:r>
            <a:r>
              <a:rPr lang="en-US" sz="2800" i="1" dirty="0">
                <a:solidFill>
                  <a:srgbClr val="0070C0"/>
                </a:solidFill>
              </a:rPr>
              <a:t>Common </a:t>
            </a:r>
            <a:r>
              <a:rPr lang="en-US" sz="2800" i="1" dirty="0" smtClean="0">
                <a:solidFill>
                  <a:srgbClr val="0070C0"/>
                </a:solidFill>
              </a:rPr>
              <a:t>Future</a:t>
            </a:r>
            <a:r>
              <a:rPr lang="en-US" sz="2800" i="1" dirty="0" smtClean="0"/>
              <a:t>. </a:t>
            </a:r>
            <a:r>
              <a:rPr lang="en-US" sz="2800" dirty="0" smtClean="0"/>
              <a:t>World </a:t>
            </a:r>
            <a:r>
              <a:rPr lang="en-US" sz="2800" dirty="0"/>
              <a:t>Commission on Environment and Development (WCED</a:t>
            </a:r>
            <a:r>
              <a:rPr lang="en-US" sz="2800" dirty="0" smtClean="0"/>
              <a:t>), </a:t>
            </a:r>
            <a:r>
              <a:rPr lang="en-US" sz="2800" dirty="0" smtClean="0">
                <a:solidFill>
                  <a:srgbClr val="0070C0"/>
                </a:solidFill>
              </a:rPr>
              <a:t>1987</a:t>
            </a:r>
            <a:r>
              <a:rPr lang="en-US" sz="2800" dirty="0" smtClean="0"/>
              <a:t>. p.43</a:t>
            </a:r>
            <a:r>
              <a:rPr lang="en-US" sz="2800" dirty="0"/>
              <a:t>.</a:t>
            </a:r>
            <a:endParaRPr lang="th-TH" sz="4000" b="1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SD Model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1285860"/>
            <a:ext cx="5214974" cy="4933950"/>
          </a:xfrm>
          <a:prstGeom prst="rect">
            <a:avLst/>
          </a:prstGeom>
        </p:spPr>
      </p:pic>
      <p:sp>
        <p:nvSpPr>
          <p:cNvPr id="15" name="ชื่อเรื่อง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Sustainable</a:t>
            </a:r>
            <a:r>
              <a:rPr kumimoji="0" lang="en-US" sz="4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Development</a:t>
            </a:r>
            <a:endParaRPr kumimoji="0" lang="th-TH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5900" y="0"/>
            <a:ext cx="8655050" cy="617537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 smtClean="0">
                <a:solidFill>
                  <a:srgbClr val="FF0000"/>
                </a:solidFill>
                <a:latin typeface="BrowalliaUPC" pitchFamily="34" charset="-34"/>
                <a:cs typeface="BrowalliaUPC" pitchFamily="34" charset="-34"/>
              </a:rPr>
              <a:t>Two regimes of Globalization</a:t>
            </a:r>
            <a:endParaRPr lang="th-TH" dirty="0" smtClean="0">
              <a:solidFill>
                <a:schemeClr val="tx1"/>
              </a:solidFill>
              <a:latin typeface="BrowalliaUPC" pitchFamily="34" charset="-34"/>
              <a:cs typeface="BrowalliaUPC" pitchFamily="34" charset="-34"/>
            </a:endParaRPr>
          </a:p>
        </p:txBody>
      </p:sp>
      <p:grpSp>
        <p:nvGrpSpPr>
          <p:cNvPr id="2" name="Group 36"/>
          <p:cNvGrpSpPr/>
          <p:nvPr/>
        </p:nvGrpSpPr>
        <p:grpSpPr>
          <a:xfrm>
            <a:off x="146050" y="3562350"/>
            <a:ext cx="8997950" cy="2762250"/>
            <a:chOff x="146050" y="3562350"/>
            <a:chExt cx="8997950" cy="2762250"/>
          </a:xfrm>
        </p:grpSpPr>
        <p:sp>
          <p:nvSpPr>
            <p:cNvPr id="19" name="Right Arrow 18"/>
            <p:cNvSpPr/>
            <p:nvPr/>
          </p:nvSpPr>
          <p:spPr>
            <a:xfrm>
              <a:off x="450850" y="4495800"/>
              <a:ext cx="8693150" cy="6858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b="1" dirty="0">
                  <a:solidFill>
                    <a:srgbClr val="C00000"/>
                  </a:solidFill>
                </a:rPr>
                <a:t>Economic      </a:t>
              </a:r>
              <a:r>
                <a:rPr lang="en-US" b="1" dirty="0" smtClean="0">
                  <a:solidFill>
                    <a:srgbClr val="C00000"/>
                  </a:solidFill>
                </a:rPr>
                <a:t>Globalization (Neo-Liberalism</a:t>
              </a:r>
              <a:r>
                <a:rPr lang="en-US" dirty="0" smtClean="0">
                  <a:solidFill>
                    <a:schemeClr val="tx1"/>
                  </a:solidFill>
                </a:rPr>
                <a:t>)</a:t>
              </a:r>
              <a:endParaRPr lang="th-TH" dirty="0">
                <a:solidFill>
                  <a:schemeClr val="tx1"/>
                </a:solidFill>
              </a:endParaRPr>
            </a:p>
          </p:txBody>
        </p:sp>
        <p:cxnSp>
          <p:nvCxnSpPr>
            <p:cNvPr id="20" name="Straight Connector 19"/>
            <p:cNvCxnSpPr/>
            <p:nvPr/>
          </p:nvCxnSpPr>
          <p:spPr>
            <a:xfrm rot="5400000">
              <a:off x="488951" y="4838700"/>
              <a:ext cx="838200" cy="31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775744" y="4837906"/>
              <a:ext cx="83820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84" name="Rectangle 16"/>
            <p:cNvSpPr>
              <a:spLocks noChangeArrowheads="1"/>
            </p:cNvSpPr>
            <p:nvPr/>
          </p:nvSpPr>
          <p:spPr bwMode="auto">
            <a:xfrm>
              <a:off x="2714612" y="5143512"/>
              <a:ext cx="2209800" cy="990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C00000"/>
                </a:buClr>
                <a:buSzPct val="75000"/>
                <a:buFont typeface="Wingdings" pitchFamily="2" charset="2"/>
                <a:buChar char="§"/>
              </a:pPr>
              <a:r>
                <a:rPr lang="en-US" dirty="0" smtClean="0">
                  <a:latin typeface="Browallia New" pitchFamily="34" charset="-34"/>
                  <a:cs typeface="Browallia New" pitchFamily="34" charset="-34"/>
                </a:rPr>
                <a:t>Washington Consensus </a:t>
              </a:r>
              <a:r>
                <a:rPr lang="th-TH" sz="2800" dirty="0" smtClean="0">
                  <a:latin typeface="Browallia New" pitchFamily="34" charset="-34"/>
                  <a:cs typeface="Browallia New" pitchFamily="34" charset="-34"/>
                </a:rPr>
                <a:t>(</a:t>
              </a:r>
              <a:r>
                <a:rPr lang="en-US" sz="2800" dirty="0">
                  <a:latin typeface="Browallia New" pitchFamily="34" charset="-34"/>
                  <a:cs typeface="Browallia New" pitchFamily="34" charset="-34"/>
                </a:rPr>
                <a:t>1989)</a:t>
              </a:r>
              <a:endParaRPr lang="th-TH" sz="2800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26" name="Straight Connector 25"/>
            <p:cNvCxnSpPr/>
            <p:nvPr/>
          </p:nvCxnSpPr>
          <p:spPr>
            <a:xfrm rot="5400000">
              <a:off x="4489450" y="4400550"/>
              <a:ext cx="1695450" cy="19050"/>
            </a:xfrm>
            <a:prstGeom prst="line">
              <a:avLst/>
            </a:prstGeom>
            <a:ln w="25400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86" name="Rectangle 16"/>
            <p:cNvSpPr>
              <a:spLocks noChangeArrowheads="1"/>
            </p:cNvSpPr>
            <p:nvPr/>
          </p:nvSpPr>
          <p:spPr bwMode="auto">
            <a:xfrm>
              <a:off x="4946650" y="5257800"/>
              <a:ext cx="1289050" cy="793750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C00000"/>
                </a:buClr>
                <a:buSzPct val="75000"/>
                <a:buFont typeface="Wingdings" pitchFamily="2" charset="2"/>
                <a:buChar char="§"/>
              </a:pPr>
              <a:r>
                <a:rPr lang="en-US" sz="2800" dirty="0">
                  <a:latin typeface="Browallia New" pitchFamily="34" charset="-34"/>
                  <a:cs typeface="Browallia New" pitchFamily="34" charset="-34"/>
                </a:rPr>
                <a:t>WTO (1995)</a:t>
              </a:r>
              <a:endParaRPr lang="th-TH" sz="2800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29" name="Straight Connector 28"/>
            <p:cNvCxnSpPr/>
            <p:nvPr/>
          </p:nvCxnSpPr>
          <p:spPr>
            <a:xfrm rot="5400000">
              <a:off x="6890544" y="4837906"/>
              <a:ext cx="838200" cy="15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88" name="Rectangle 30"/>
            <p:cNvSpPr>
              <a:spLocks noChangeArrowheads="1"/>
            </p:cNvSpPr>
            <p:nvPr/>
          </p:nvSpPr>
          <p:spPr bwMode="auto">
            <a:xfrm>
              <a:off x="6851650" y="5334000"/>
              <a:ext cx="1295400" cy="990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C00000"/>
                </a:buClr>
                <a:buSzPct val="75000"/>
                <a:buFont typeface="Wingdings" pitchFamily="2" charset="2"/>
                <a:buChar char="§"/>
              </a:pPr>
              <a:r>
                <a:rPr lang="en-US" sz="2800" dirty="0">
                  <a:latin typeface="Browallia New" pitchFamily="34" charset="-34"/>
                  <a:cs typeface="Browallia New" pitchFamily="34" charset="-34"/>
                </a:rPr>
                <a:t>FTA (2004)</a:t>
              </a:r>
              <a:endParaRPr lang="th-TH" sz="28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28" name="Rectangle 16"/>
            <p:cNvSpPr>
              <a:spLocks noChangeArrowheads="1"/>
            </p:cNvSpPr>
            <p:nvPr/>
          </p:nvSpPr>
          <p:spPr bwMode="auto">
            <a:xfrm>
              <a:off x="146050" y="3962400"/>
              <a:ext cx="4044950" cy="381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en-US" sz="2000" b="1" dirty="0" smtClean="0">
                  <a:solidFill>
                    <a:schemeClr val="bg1"/>
                  </a:solidFill>
                </a:rPr>
                <a:t>Economic  </a:t>
              </a:r>
              <a:r>
                <a:rPr lang="en-US" sz="2000" b="1" dirty="0">
                  <a:solidFill>
                    <a:schemeClr val="bg1"/>
                  </a:solidFill>
                </a:rPr>
                <a:t>Globalization</a:t>
              </a:r>
              <a:endParaRPr lang="th-TH" sz="200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Group 35"/>
          <p:cNvGrpSpPr/>
          <p:nvPr/>
        </p:nvGrpSpPr>
        <p:grpSpPr>
          <a:xfrm>
            <a:off x="57150" y="762000"/>
            <a:ext cx="9093200" cy="2865437"/>
            <a:chOff x="57150" y="762000"/>
            <a:chExt cx="9093200" cy="2865437"/>
          </a:xfrm>
        </p:grpSpPr>
        <p:sp>
          <p:nvSpPr>
            <p:cNvPr id="4" name="Right Arrow 3"/>
            <p:cNvSpPr/>
            <p:nvPr/>
          </p:nvSpPr>
          <p:spPr>
            <a:xfrm>
              <a:off x="450850" y="1874837"/>
              <a:ext cx="8693150" cy="762000"/>
            </a:xfrm>
            <a:prstGeom prst="rightArrow">
              <a:avLst/>
            </a:prstGeom>
            <a:solidFill>
              <a:srgbClr val="00B050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b="1" dirty="0"/>
                <a:t>Environmental  Globalization</a:t>
              </a:r>
              <a:endParaRPr lang="th-TH" b="1" dirty="0"/>
            </a:p>
          </p:txBody>
        </p:sp>
        <p:cxnSp>
          <p:nvCxnSpPr>
            <p:cNvPr id="6" name="Straight Connector 5"/>
            <p:cNvCxnSpPr/>
            <p:nvPr/>
          </p:nvCxnSpPr>
          <p:spPr>
            <a:xfrm rot="5400000">
              <a:off x="488951" y="2217737"/>
              <a:ext cx="838200" cy="31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69" name="Rectangle 16"/>
            <p:cNvSpPr>
              <a:spLocks noChangeArrowheads="1"/>
            </p:cNvSpPr>
            <p:nvPr/>
          </p:nvSpPr>
          <p:spPr bwMode="auto">
            <a:xfrm>
              <a:off x="450850" y="1341437"/>
              <a:ext cx="914400" cy="381000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chemeClr val="bg2"/>
                </a:buClr>
                <a:buSzPct val="75000"/>
              </a:pPr>
              <a:r>
                <a:rPr lang="en-US" sz="280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1970s</a:t>
              </a:r>
              <a:endParaRPr lang="th-TH" sz="280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1270" name="Rectangle 16"/>
            <p:cNvSpPr>
              <a:spLocks noChangeArrowheads="1"/>
            </p:cNvSpPr>
            <p:nvPr/>
          </p:nvSpPr>
          <p:spPr bwMode="auto">
            <a:xfrm>
              <a:off x="374650" y="2636837"/>
              <a:ext cx="1905000" cy="990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C00000"/>
                </a:buClr>
                <a:buSzPct val="75000"/>
                <a:buFont typeface="Wingdings" pitchFamily="2" charset="2"/>
                <a:buChar char="§"/>
              </a:pPr>
              <a:r>
                <a:rPr lang="en-US" sz="2800" dirty="0">
                  <a:latin typeface="Browallia New" pitchFamily="34" charset="-34"/>
                  <a:cs typeface="Browallia New" pitchFamily="34" charset="-34"/>
                </a:rPr>
                <a:t>Stockholm Conference (1972)</a:t>
              </a:r>
              <a:endParaRPr lang="th-TH" sz="2800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9" name="Straight Connector 8"/>
            <p:cNvCxnSpPr/>
            <p:nvPr/>
          </p:nvCxnSpPr>
          <p:spPr>
            <a:xfrm rot="5400000">
              <a:off x="2622551" y="2217737"/>
              <a:ext cx="838200" cy="31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72" name="Rectangle 16"/>
            <p:cNvSpPr>
              <a:spLocks noChangeArrowheads="1"/>
            </p:cNvSpPr>
            <p:nvPr/>
          </p:nvSpPr>
          <p:spPr bwMode="auto">
            <a:xfrm>
              <a:off x="2584450" y="1341437"/>
              <a:ext cx="914400" cy="381000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chemeClr val="bg2"/>
                </a:buClr>
                <a:buSzPct val="75000"/>
              </a:pPr>
              <a:r>
                <a:rPr lang="en-US" sz="280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1980s</a:t>
              </a:r>
              <a:endParaRPr lang="th-TH" sz="280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1273" name="Rectangle 16"/>
            <p:cNvSpPr>
              <a:spLocks noChangeArrowheads="1"/>
            </p:cNvSpPr>
            <p:nvPr/>
          </p:nvSpPr>
          <p:spPr bwMode="auto">
            <a:xfrm>
              <a:off x="2508250" y="2636837"/>
              <a:ext cx="2438400" cy="990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C00000"/>
                </a:buClr>
                <a:buSzPct val="75000"/>
                <a:buFont typeface="Wingdings" pitchFamily="2" charset="2"/>
                <a:buChar char="§"/>
              </a:pPr>
              <a:r>
                <a:rPr lang="en-US" sz="2800" dirty="0">
                  <a:latin typeface="Browallia New" pitchFamily="34" charset="-34"/>
                  <a:cs typeface="Browallia New" pitchFamily="34" charset="-34"/>
                </a:rPr>
                <a:t>Sustainable Development</a:t>
              </a:r>
              <a:r>
                <a:rPr lang="th-TH" sz="2800" dirty="0">
                  <a:latin typeface="Browallia New" pitchFamily="34" charset="-34"/>
                  <a:cs typeface="Browallia New" pitchFamily="34" charset="-34"/>
                </a:rPr>
                <a:t> (</a:t>
              </a:r>
              <a:r>
                <a:rPr lang="en-US" sz="2800" dirty="0">
                  <a:latin typeface="Browallia New" pitchFamily="34" charset="-34"/>
                  <a:cs typeface="Browallia New" pitchFamily="34" charset="-34"/>
                </a:rPr>
                <a:t>1987)</a:t>
              </a:r>
              <a:endParaRPr lang="th-TH" sz="2800" dirty="0">
                <a:latin typeface="Browallia New" pitchFamily="34" charset="-34"/>
                <a:cs typeface="Browallia New" pitchFamily="34" charset="-34"/>
              </a:endParaRPr>
            </a:p>
          </p:txBody>
        </p:sp>
        <p:cxnSp>
          <p:nvCxnSpPr>
            <p:cNvPr id="12" name="Straight Connector 11"/>
            <p:cNvCxnSpPr/>
            <p:nvPr/>
          </p:nvCxnSpPr>
          <p:spPr>
            <a:xfrm rot="5400000">
              <a:off x="4679951" y="2217737"/>
              <a:ext cx="838200" cy="31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75" name="Rectangle 16"/>
            <p:cNvSpPr>
              <a:spLocks noChangeArrowheads="1"/>
            </p:cNvSpPr>
            <p:nvPr/>
          </p:nvSpPr>
          <p:spPr bwMode="auto">
            <a:xfrm>
              <a:off x="4641850" y="1341437"/>
              <a:ext cx="914400" cy="381000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chemeClr val="bg2"/>
                </a:buClr>
                <a:buSzPct val="75000"/>
              </a:pPr>
              <a:r>
                <a:rPr lang="en-US" sz="280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1990s</a:t>
              </a:r>
              <a:endParaRPr lang="th-TH" sz="280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1276" name="Rectangle 16"/>
            <p:cNvSpPr>
              <a:spLocks noChangeArrowheads="1"/>
            </p:cNvSpPr>
            <p:nvPr/>
          </p:nvSpPr>
          <p:spPr bwMode="auto">
            <a:xfrm>
              <a:off x="4438650" y="2636837"/>
              <a:ext cx="2025650" cy="836613"/>
            </a:xfrm>
            <a:prstGeom prst="rect">
              <a:avLst/>
            </a:prstGeom>
            <a:solidFill>
              <a:srgbClr val="CC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C00000"/>
                </a:buClr>
                <a:buSzPct val="75000"/>
                <a:buFont typeface="Wingdings" pitchFamily="2" charset="2"/>
                <a:buChar char="§"/>
              </a:pPr>
              <a:r>
                <a:rPr lang="en-US" sz="2800" dirty="0">
                  <a:latin typeface="Browallia New" pitchFamily="34" charset="-34"/>
                  <a:cs typeface="Browallia New" pitchFamily="34" charset="-34"/>
                </a:rPr>
                <a:t>Earth Summit (1992)</a:t>
              </a: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5400000">
              <a:off x="6584951" y="2216149"/>
              <a:ext cx="838200" cy="31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279" name="Rectangle 16"/>
            <p:cNvSpPr>
              <a:spLocks noChangeArrowheads="1"/>
            </p:cNvSpPr>
            <p:nvPr/>
          </p:nvSpPr>
          <p:spPr bwMode="auto">
            <a:xfrm>
              <a:off x="6546850" y="1339850"/>
              <a:ext cx="914400" cy="381000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chemeClr val="bg2"/>
                </a:buClr>
                <a:buSzPct val="75000"/>
              </a:pPr>
              <a:r>
                <a:rPr lang="en-US" sz="2800">
                  <a:solidFill>
                    <a:schemeClr val="bg1"/>
                  </a:solidFill>
                  <a:latin typeface="Browallia New" pitchFamily="34" charset="-34"/>
                  <a:cs typeface="Browallia New" pitchFamily="34" charset="-34"/>
                </a:rPr>
                <a:t>2000s</a:t>
              </a:r>
              <a:endParaRPr lang="th-TH" sz="2800">
                <a:solidFill>
                  <a:schemeClr val="bg1"/>
                </a:solidFill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11289" name="Rectangle 16"/>
            <p:cNvSpPr>
              <a:spLocks noChangeArrowheads="1"/>
            </p:cNvSpPr>
            <p:nvPr/>
          </p:nvSpPr>
          <p:spPr bwMode="auto">
            <a:xfrm>
              <a:off x="6521450" y="2628900"/>
              <a:ext cx="1250950" cy="7604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C00000"/>
                </a:buClr>
                <a:buSzPct val="75000"/>
                <a:buFont typeface="Wingdings" pitchFamily="2" charset="2"/>
                <a:buChar char="§"/>
              </a:pPr>
              <a:r>
                <a:rPr lang="en-US" sz="2400" dirty="0">
                  <a:latin typeface="Browallia New" pitchFamily="34" charset="-34"/>
                  <a:cs typeface="Browallia New" pitchFamily="34" charset="-34"/>
                </a:rPr>
                <a:t>Rio+ 10 (2002) </a:t>
              </a:r>
            </a:p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C00000"/>
                </a:buClr>
                <a:buSzPct val="75000"/>
                <a:buFont typeface="Wingdings" pitchFamily="2" charset="2"/>
                <a:buChar char="§"/>
              </a:pPr>
              <a:endParaRPr lang="th-TH" sz="2800" dirty="0">
                <a:latin typeface="Browallia New" pitchFamily="34" charset="-34"/>
                <a:cs typeface="Browallia New" pitchFamily="34" charset="-34"/>
              </a:endParaRPr>
            </a:p>
          </p:txBody>
        </p:sp>
        <p:sp>
          <p:nvSpPr>
            <p:cNvPr id="27" name="Rectangle 16"/>
            <p:cNvSpPr>
              <a:spLocks noChangeArrowheads="1"/>
            </p:cNvSpPr>
            <p:nvPr/>
          </p:nvSpPr>
          <p:spPr bwMode="auto">
            <a:xfrm>
              <a:off x="57150" y="762000"/>
              <a:ext cx="4267200" cy="381000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 algn="ctr">
                <a:defRPr/>
              </a:pPr>
              <a:r>
                <a:rPr lang="en-US" sz="2000" b="1" dirty="0">
                  <a:solidFill>
                    <a:schemeClr val="bg1"/>
                  </a:solidFill>
                </a:rPr>
                <a:t>Environmental  Globalization</a:t>
              </a:r>
              <a:endParaRPr lang="th-TH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35" name="Rectangle 16"/>
            <p:cNvSpPr>
              <a:spLocks noChangeArrowheads="1"/>
            </p:cNvSpPr>
            <p:nvPr/>
          </p:nvSpPr>
          <p:spPr bwMode="auto">
            <a:xfrm>
              <a:off x="7772400" y="2628900"/>
              <a:ext cx="1377950" cy="760413"/>
            </a:xfrm>
            <a:prstGeom prst="rect">
              <a:avLst/>
            </a:prstGeom>
            <a:solidFill>
              <a:srgbClr val="CC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C00000"/>
                </a:buClr>
                <a:buSzPct val="75000"/>
                <a:buFont typeface="Wingdings" pitchFamily="2" charset="2"/>
                <a:buChar char="§"/>
              </a:pPr>
              <a:r>
                <a:rPr lang="en-US" sz="2800" dirty="0">
                  <a:latin typeface="Browallia New" pitchFamily="34" charset="-34"/>
                  <a:cs typeface="Browallia New" pitchFamily="34" charset="-34"/>
                </a:rPr>
                <a:t>Rio+ </a:t>
              </a:r>
              <a:r>
                <a:rPr lang="en-US" sz="2800" dirty="0" smtClean="0">
                  <a:latin typeface="Browallia New" pitchFamily="34" charset="-34"/>
                  <a:cs typeface="Browallia New" pitchFamily="34" charset="-34"/>
                </a:rPr>
                <a:t>20 </a:t>
              </a:r>
              <a:r>
                <a:rPr lang="en-US" sz="2800" dirty="0">
                  <a:latin typeface="Browallia New" pitchFamily="34" charset="-34"/>
                  <a:cs typeface="Browallia New" pitchFamily="34" charset="-34"/>
                </a:rPr>
                <a:t>(</a:t>
              </a:r>
              <a:r>
                <a:rPr lang="en-US" sz="2800" dirty="0" smtClean="0">
                  <a:latin typeface="Browallia New" pitchFamily="34" charset="-34"/>
                  <a:cs typeface="Browallia New" pitchFamily="34" charset="-34"/>
                </a:rPr>
                <a:t>2012</a:t>
              </a:r>
              <a:r>
                <a:rPr lang="en-US" sz="2800" dirty="0">
                  <a:latin typeface="Browallia New" pitchFamily="34" charset="-34"/>
                  <a:cs typeface="Browallia New" pitchFamily="34" charset="-34"/>
                </a:rPr>
                <a:t>) </a:t>
              </a:r>
            </a:p>
            <a:p>
              <a:pPr marL="342900" indent="-342900">
                <a:lnSpc>
                  <a:spcPct val="80000"/>
                </a:lnSpc>
                <a:spcBef>
                  <a:spcPct val="20000"/>
                </a:spcBef>
                <a:buClr>
                  <a:srgbClr val="C00000"/>
                </a:buClr>
                <a:buSzPct val="75000"/>
                <a:buFont typeface="Wingdings" pitchFamily="2" charset="2"/>
                <a:buChar char="§"/>
              </a:pPr>
              <a:endParaRPr lang="th-TH" sz="2800" dirty="0">
                <a:latin typeface="Browallia New" pitchFamily="34" charset="-34"/>
                <a:cs typeface="Browallia New" pitchFamily="34" charset="-34"/>
              </a:endParaRPr>
            </a:p>
          </p:txBody>
        </p:sp>
      </p:grpSp>
      <p:sp>
        <p:nvSpPr>
          <p:cNvPr id="31" name="Rectangle 16"/>
          <p:cNvSpPr>
            <a:spLocks noChangeArrowheads="1"/>
          </p:cNvSpPr>
          <p:nvPr/>
        </p:nvSpPr>
        <p:spPr bwMode="auto">
          <a:xfrm>
            <a:off x="260350" y="5207000"/>
            <a:ext cx="1905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rgbClr val="C00000"/>
              </a:buClr>
              <a:buSzPct val="75000"/>
              <a:buFont typeface="Wingdings" pitchFamily="2" charset="2"/>
              <a:buChar char="§"/>
            </a:pPr>
            <a:r>
              <a:rPr lang="en-US" sz="2800" dirty="0" smtClean="0">
                <a:latin typeface="Browallia New" pitchFamily="34" charset="-34"/>
                <a:cs typeface="Browallia New" pitchFamily="34" charset="-34"/>
              </a:rPr>
              <a:t>GATT(1947)</a:t>
            </a:r>
            <a:endParaRPr lang="th-TH" sz="2800" dirty="0">
              <a:latin typeface="Browallia New" pitchFamily="34" charset="-34"/>
              <a:cs typeface="Browallia New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290</Words>
  <Application>Microsoft Office PowerPoint</Application>
  <PresentationFormat>นำเสนอทางหน้าจอ (4:3)</PresentationFormat>
  <Paragraphs>56</Paragraphs>
  <Slides>7</Slides>
  <Notes>4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7</vt:i4>
      </vt:variant>
    </vt:vector>
  </HeadingPairs>
  <TitlesOfParts>
    <vt:vector size="8" baseType="lpstr">
      <vt:lpstr>ชุดรูปแบบของ Office</vt:lpstr>
      <vt:lpstr>Sustainable Development</vt:lpstr>
      <vt:lpstr>Brief History</vt:lpstr>
      <vt:lpstr>ภาพนิ่ง 3</vt:lpstr>
      <vt:lpstr>ภาพนิ่ง 4</vt:lpstr>
      <vt:lpstr>ภาพนิ่ง 5</vt:lpstr>
      <vt:lpstr>ภาพนิ่ง 6</vt:lpstr>
      <vt:lpstr>Two regimes of Globalization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Sustainable Development</dc:title>
  <dc:creator>My Documents</dc:creator>
  <cp:lastModifiedBy>My Documents</cp:lastModifiedBy>
  <cp:revision>3</cp:revision>
  <dcterms:created xsi:type="dcterms:W3CDTF">2013-03-07T01:55:44Z</dcterms:created>
  <dcterms:modified xsi:type="dcterms:W3CDTF">2013-03-14T02:29:34Z</dcterms:modified>
</cp:coreProperties>
</file>