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74" r:id="rId3"/>
    <p:sldId id="279" r:id="rId4"/>
    <p:sldId id="278" r:id="rId5"/>
    <p:sldId id="268" r:id="rId6"/>
    <p:sldId id="273" r:id="rId7"/>
    <p:sldId id="272" r:id="rId8"/>
    <p:sldId id="276" r:id="rId9"/>
    <p:sldId id="277" r:id="rId10"/>
    <p:sldId id="270" r:id="rId11"/>
    <p:sldId id="271" r:id="rId12"/>
    <p:sldId id="267" r:id="rId13"/>
    <p:sldId id="261" r:id="rId14"/>
    <p:sldId id="282" r:id="rId15"/>
    <p:sldId id="283" r:id="rId16"/>
    <p:sldId id="280" r:id="rId17"/>
    <p:sldId id="281" r:id="rId18"/>
    <p:sldId id="262" r:id="rId19"/>
    <p:sldId id="263" r:id="rId20"/>
    <p:sldId id="264" r:id="rId21"/>
    <p:sldId id="265" r:id="rId22"/>
    <p:sldId id="266" r:id="rId23"/>
    <p:sldId id="285" r:id="rId24"/>
    <p:sldId id="275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E9FF7A-E9CE-4D05-B371-E5644E74FFFC}" type="datetimeFigureOut">
              <a:rPr lang="en-ID" smtClean="0"/>
              <a:t>02/02/2021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3ECCAE-A6D4-4483-81FC-101126669B5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02437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B570-0FB1-4B47-A10F-E2C03B065792}" type="datetime1">
              <a:rPr lang="en-ID" smtClean="0"/>
              <a:t>02/02/2021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3396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1A22C-95DA-4B92-B5C4-40A05FAA531D}" type="datetime1">
              <a:rPr lang="en-ID" smtClean="0"/>
              <a:t>02/02/2021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3293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9A821-5722-471D-BDC9-9C4E7F0863D3}" type="datetime1">
              <a:rPr lang="en-ID" smtClean="0"/>
              <a:t>02/02/2021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5916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6307F-E71A-4332-A2C1-9CFBB76136D0}" type="datetime1">
              <a:rPr lang="en-ID" smtClean="0"/>
              <a:t>02/02/2021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9087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A76E6-DD6C-4F0C-9DA5-14B43215F9F3}" type="datetime1">
              <a:rPr lang="en-ID" smtClean="0"/>
              <a:t>02/02/2021</a:t>
            </a:fld>
            <a:endParaRPr lang="en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221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D32D5B-2E19-4A2F-9B21-B1D86A328A11}" type="datetime1">
              <a:rPr lang="en-ID" smtClean="0"/>
              <a:t>02/02/2021</a:t>
            </a:fld>
            <a:endParaRPr lang="en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7788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2D09-2222-4443-826D-5D7654A65C7B}" type="datetime1">
              <a:rPr lang="en-ID" smtClean="0"/>
              <a:t>02/02/2021</a:t>
            </a:fld>
            <a:endParaRPr lang="en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771374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0FF970-C5DF-4FF0-8D1C-B5833CEC04DB}" type="datetime1">
              <a:rPr lang="en-ID" smtClean="0"/>
              <a:t>02/02/2021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3154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CEDF0D8-66B3-422E-9ADF-ED535F1DCDA4}" type="datetime1">
              <a:rPr lang="en-ID" smtClean="0"/>
              <a:t>02/02/2021</a:t>
            </a:fld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957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C6712-4466-46A0-A098-440A9756A6BA}" type="datetime1">
              <a:rPr lang="en-ID" smtClean="0"/>
              <a:t>02/02/2021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8877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BF856-D60A-4FEF-8495-94AE3985D21B}" type="datetime1">
              <a:rPr lang="en-ID" smtClean="0"/>
              <a:t>02/02/2021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6008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38DCC-47EC-4F1C-83B0-10EED5156637}" type="datetime1">
              <a:rPr lang="en-ID" smtClean="0"/>
              <a:t>02/02/2021</a:t>
            </a:fld>
            <a:endParaRPr lang="en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2413754-591B-47FD-8911-EB51D59CF730}" type="slidenum">
              <a:rPr lang="en-ID" smtClean="0"/>
              <a:t>‹#›</a:t>
            </a:fld>
            <a:endParaRPr lang="en-ID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4027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6B62F-9423-464E-8AFC-3472DB76AFE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Economic growth: </a:t>
            </a:r>
            <a:r>
              <a:rPr lang="en-US" sz="4000" dirty="0" err="1"/>
              <a:t>conceptS</a:t>
            </a:r>
            <a:r>
              <a:rPr lang="en-US" sz="4000" dirty="0"/>
              <a:t> and patterns</a:t>
            </a:r>
            <a:endParaRPr lang="en-ID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F11974-2C66-48EB-B465-B25861184D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145880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US" sz="2000" dirty="0"/>
              <a:t>EE361-Globalization and international development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Faculty of economics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Thammasat university</a:t>
            </a:r>
            <a:endParaRPr lang="en-ID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3697E6-54FA-42F2-88B1-6A0E9BE4B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68083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400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39F54-5793-4AEF-9522-20CAFEB2BDBC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Economic growth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8A1146-92EC-4301-8EE7-649899D3E9C4}"/>
              </a:ext>
            </a:extLst>
          </p:cNvPr>
          <p:cNvSpPr txBox="1"/>
          <p:nvPr/>
        </p:nvSpPr>
        <p:spPr>
          <a:xfrm>
            <a:off x="1451580" y="1415955"/>
            <a:ext cx="814526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Economic growth across countries are different: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Rapid growth of East Asian countries within the last 40 years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Economic stagnation in African countries; few signs of growth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Economic revival of Eastern European countries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Economic decline of former Soviet Russian states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r>
              <a:rPr lang="en-US" sz="2400" dirty="0"/>
              <a:t>Rapid economic growth is a relatively recent phenomenon. Until 500 years ago, most people in the world were poor – food, clothing, shelter, nutrition and health care were rudimentary.</a:t>
            </a:r>
          </a:p>
          <a:p>
            <a:endParaRPr lang="en-US" sz="2400" dirty="0"/>
          </a:p>
          <a:p>
            <a:r>
              <a:rPr lang="en-US" sz="2400" dirty="0"/>
              <a:t>Despite gains from economic growth worldwide, a majority of the world’s population, however, still remain poor. </a:t>
            </a:r>
          </a:p>
          <a:p>
            <a:endParaRPr lang="en-US" sz="2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034347-67FB-4B41-AC84-AAEFD30E4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661595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EE4F3-3879-430B-8EBF-FFFF82DA8E4D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Differences in Economic growth 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F09A61E-7CA3-4265-A2A8-62D035F25F49}"/>
              </a:ext>
            </a:extLst>
          </p:cNvPr>
          <p:cNvSpPr txBox="1"/>
          <p:nvPr/>
        </p:nvSpPr>
        <p:spPr>
          <a:xfrm>
            <a:off x="1576251" y="1524000"/>
            <a:ext cx="1680755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Negative growth</a:t>
            </a:r>
          </a:p>
          <a:p>
            <a:pPr algn="ctr"/>
            <a:r>
              <a:rPr lang="en-US" b="1" dirty="0"/>
              <a:t>&lt;0%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Madagascar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Zambia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57EA62-C4AD-48A8-B7AC-39141B4F62EF}"/>
              </a:ext>
            </a:extLst>
          </p:cNvPr>
          <p:cNvSpPr txBox="1"/>
          <p:nvPr/>
        </p:nvSpPr>
        <p:spPr>
          <a:xfrm>
            <a:off x="3406406" y="1705122"/>
            <a:ext cx="1680755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Slow growth</a:t>
            </a:r>
          </a:p>
          <a:p>
            <a:pPr algn="ctr"/>
            <a:r>
              <a:rPr lang="en-US" b="1" dirty="0"/>
              <a:t>1%-3%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Peru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Philippines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Nigeria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569DF1-CACB-40F5-8BAB-E4DDC5ADED13}"/>
              </a:ext>
            </a:extLst>
          </p:cNvPr>
          <p:cNvSpPr txBox="1"/>
          <p:nvPr/>
        </p:nvSpPr>
        <p:spPr>
          <a:xfrm>
            <a:off x="5236561" y="1939733"/>
            <a:ext cx="1680755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Moderate growth</a:t>
            </a:r>
          </a:p>
          <a:p>
            <a:pPr algn="ctr"/>
            <a:r>
              <a:rPr lang="en-US" b="1" dirty="0"/>
              <a:t>3%-4.5%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Turkey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Chile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Brazil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2747E2-68DC-4CB0-9DC0-6F772EB379D1}"/>
              </a:ext>
            </a:extLst>
          </p:cNvPr>
          <p:cNvSpPr txBox="1"/>
          <p:nvPr/>
        </p:nvSpPr>
        <p:spPr>
          <a:xfrm>
            <a:off x="7066716" y="2169774"/>
            <a:ext cx="1680755" cy="17543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Rapid growth</a:t>
            </a:r>
          </a:p>
          <a:p>
            <a:pPr algn="ctr"/>
            <a:r>
              <a:rPr lang="en-US" b="1" dirty="0"/>
              <a:t>&gt;4.5%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Thailand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Malaysia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Sri Lanka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ID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AF7931-49A7-4777-A235-43C14E854B32}"/>
              </a:ext>
            </a:extLst>
          </p:cNvPr>
          <p:cNvSpPr txBox="1"/>
          <p:nvPr/>
        </p:nvSpPr>
        <p:spPr>
          <a:xfrm>
            <a:off x="8890689" y="2401163"/>
            <a:ext cx="1680755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Exceptional growth</a:t>
            </a:r>
          </a:p>
          <a:p>
            <a:pPr algn="ctr"/>
            <a:r>
              <a:rPr lang="en-US" b="1" dirty="0"/>
              <a:t>&gt;10%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South Korea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Singapore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Botswana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China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447D58-940E-4AA4-AE0E-24A0FD34B157}"/>
              </a:ext>
            </a:extLst>
          </p:cNvPr>
          <p:cNvSpPr txBox="1"/>
          <p:nvPr/>
        </p:nvSpPr>
        <p:spPr>
          <a:xfrm>
            <a:off x="3406405" y="3694530"/>
            <a:ext cx="1680755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Industrialized</a:t>
            </a:r>
          </a:p>
          <a:p>
            <a:pPr algn="ctr"/>
            <a:r>
              <a:rPr lang="en-US" b="1" dirty="0"/>
              <a:t>Countries</a:t>
            </a:r>
          </a:p>
          <a:p>
            <a:pPr algn="ctr"/>
            <a:r>
              <a:rPr lang="en-US" b="1" dirty="0"/>
              <a:t>&lt;5%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United States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France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Japan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FF6FDC-3E20-4D05-A556-FC120AB9973C}"/>
              </a:ext>
            </a:extLst>
          </p:cNvPr>
          <p:cNvSpPr txBox="1"/>
          <p:nvPr/>
        </p:nvSpPr>
        <p:spPr>
          <a:xfrm>
            <a:off x="5193287" y="4525526"/>
            <a:ext cx="69987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Evident in long term average annual growth (30 years).  An average growth rate of 1%, will increase income by 65% in 50 years, and income doubles in 70 years. If growth rate is 2%, income will increase by 270% during the same time and income will take 35 years to double). </a:t>
            </a:r>
            <a:endParaRPr lang="en-ID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C43C7B2-1358-4CD7-825C-09CC39D77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650556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956B0-4BA1-45A6-910B-77FCC1DBB35B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 perplexing question</a:t>
            </a:r>
            <a:endParaRPr lang="en-ID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B1E3DB-789D-4C40-8BD9-B2E3BA4515B0}"/>
              </a:ext>
            </a:extLst>
          </p:cNvPr>
          <p:cNvSpPr txBox="1"/>
          <p:nvPr/>
        </p:nvSpPr>
        <p:spPr>
          <a:xfrm>
            <a:off x="1451580" y="1853754"/>
            <a:ext cx="563719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What factors make some countries develop rapidly while other countries stagnate or decline? </a:t>
            </a:r>
            <a:endParaRPr lang="en-ID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102282-B140-43D2-875E-900D7BCC68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4447" y="3539010"/>
            <a:ext cx="4377553" cy="2555837"/>
          </a:xfrm>
          <a:prstGeom prst="rect">
            <a:avLst/>
          </a:prstGeom>
        </p:spPr>
      </p:pic>
      <p:pic>
        <p:nvPicPr>
          <p:cNvPr id="3074" name="Picture 2" descr="Consumption continue to drive up Romania's economic growth | Romania Insider">
            <a:extLst>
              <a:ext uri="{FF2B5EF4-FFF2-40B4-BE49-F238E27FC236}">
                <a16:creationId xmlns:a16="http://schemas.microsoft.com/office/drawing/2014/main" id="{39FB6E2B-1E03-4683-B6D8-A834A48B2D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32"/>
          <a:stretch/>
        </p:blipFill>
        <p:spPr bwMode="auto">
          <a:xfrm>
            <a:off x="7814447" y="804519"/>
            <a:ext cx="4448383" cy="2734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F8EC29-9DB1-4CD3-A611-3E8F64DE5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01305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3D8BB-CBEC-4F14-9C1E-114412881745}"/>
              </a:ext>
            </a:extLst>
          </p:cNvPr>
          <p:cNvSpPr txBox="1">
            <a:spLocks/>
          </p:cNvSpPr>
          <p:nvPr/>
        </p:nvSpPr>
        <p:spPr>
          <a:xfrm>
            <a:off x="2252768" y="2737822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TWO COUNTRIES, TWO TRAJECTORIES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C1C9AD9-61B3-4A33-A04F-BA354C6BA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86845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24F2F73-A0D8-44BE-89DB-CE95E871AAAA}"/>
              </a:ext>
            </a:extLst>
          </p:cNvPr>
          <p:cNvSpPr txBox="1"/>
          <p:nvPr/>
        </p:nvSpPr>
        <p:spPr>
          <a:xfrm>
            <a:off x="8011885" y="444137"/>
            <a:ext cx="313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THAILAND</a:t>
            </a:r>
            <a:endParaRPr lang="en-ID" sz="28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4DB6986-52CF-46BC-B6DB-E9124E070A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191013"/>
              </p:ext>
            </p:extLst>
          </p:nvPr>
        </p:nvGraphicFramePr>
        <p:xfrm>
          <a:off x="5860869" y="967357"/>
          <a:ext cx="6331132" cy="30908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43870">
                  <a:extLst>
                    <a:ext uri="{9D8B030D-6E8A-4147-A177-3AD203B41FA5}">
                      <a16:colId xmlns:a16="http://schemas.microsoft.com/office/drawing/2014/main" val="1409939515"/>
                    </a:ext>
                  </a:extLst>
                </a:gridCol>
                <a:gridCol w="1493631">
                  <a:extLst>
                    <a:ext uri="{9D8B030D-6E8A-4147-A177-3AD203B41FA5}">
                      <a16:colId xmlns:a16="http://schemas.microsoft.com/office/drawing/2014/main" val="864751540"/>
                    </a:ext>
                  </a:extLst>
                </a:gridCol>
                <a:gridCol w="1493631">
                  <a:extLst>
                    <a:ext uri="{9D8B030D-6E8A-4147-A177-3AD203B41FA5}">
                      <a16:colId xmlns:a16="http://schemas.microsoft.com/office/drawing/2014/main" val="794860580"/>
                    </a:ext>
                  </a:extLst>
                </a:gridCol>
              </a:tblGrid>
              <a:tr h="476838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dirty="0">
                          <a:effectLst/>
                        </a:rPr>
                        <a:t> </a:t>
                      </a:r>
                      <a:endParaRPr lang="en-ID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b="1" dirty="0">
                          <a:effectLst/>
                        </a:rPr>
                        <a:t>Thailand</a:t>
                      </a:r>
                      <a:endParaRPr lang="en-ID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237690"/>
                  </a:ext>
                </a:extLst>
              </a:tr>
              <a:tr h="476838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b="1" dirty="0">
                          <a:effectLst/>
                        </a:rPr>
                        <a:t>1960</a:t>
                      </a:r>
                      <a:endParaRPr lang="en-ID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b="1" dirty="0">
                          <a:effectLst/>
                        </a:rPr>
                        <a:t>2009</a:t>
                      </a:r>
                      <a:endParaRPr lang="en-ID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0059320"/>
                  </a:ext>
                </a:extLst>
              </a:tr>
              <a:tr h="47683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GDP per capita ($)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961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7,794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2590341"/>
                  </a:ext>
                </a:extLst>
              </a:tr>
              <a:tr h="59947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Life expectancy (years)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>
                          <a:effectLst/>
                        </a:rPr>
                        <a:t>54</a:t>
                      </a:r>
                      <a:endParaRPr lang="en-ID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69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8643599"/>
                  </a:ext>
                </a:extLst>
              </a:tr>
              <a:tr h="58400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Infant mortality (per 1000 births)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103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>
                          <a:effectLst/>
                        </a:rPr>
                        <a:t>12</a:t>
                      </a:r>
                      <a:endParaRPr lang="en-ID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28358761"/>
                  </a:ext>
                </a:extLst>
              </a:tr>
              <a:tr h="47683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Literacy rate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>
                          <a:effectLst/>
                        </a:rPr>
                        <a:t>80</a:t>
                      </a:r>
                      <a:endParaRPr lang="en-ID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94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4858539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DF76E3F4-19DF-4632-80E2-36DD587716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200" r="5847"/>
          <a:stretch/>
        </p:blipFill>
        <p:spPr>
          <a:xfrm>
            <a:off x="0" y="0"/>
            <a:ext cx="5869535" cy="405819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F405DA7-1213-4E57-8526-F36F26E1D5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058192"/>
            <a:ext cx="3088453" cy="20552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2F97ED-5070-4AB9-B793-9D90B13CB1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8453" y="4050436"/>
            <a:ext cx="1126496" cy="20629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CCE98A-FA9E-4A2D-BAD4-6AB2DA8857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94469" y="4058192"/>
            <a:ext cx="4197531" cy="20987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143B75-2BF6-4AB5-B70B-77F543A0A1D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6679"/>
          <a:stretch/>
        </p:blipFill>
        <p:spPr>
          <a:xfrm>
            <a:off x="4226085" y="4046114"/>
            <a:ext cx="3777050" cy="2098244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9D98BA-2A66-42E4-8515-C03EDD720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6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003826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A462A6-9BFC-4E74-8F12-45551107B6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40" r="7266"/>
          <a:stretch/>
        </p:blipFill>
        <p:spPr>
          <a:xfrm>
            <a:off x="-1" y="-22651"/>
            <a:ext cx="5933459" cy="42027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988FE6E-F3FB-4131-8184-A6F995838C43}"/>
              </a:ext>
            </a:extLst>
          </p:cNvPr>
          <p:cNvSpPr txBox="1"/>
          <p:nvPr/>
        </p:nvSpPr>
        <p:spPr>
          <a:xfrm>
            <a:off x="8011885" y="444137"/>
            <a:ext cx="313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ZAMBIA</a:t>
            </a:r>
            <a:endParaRPr lang="en-ID" sz="28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20E83BA-B3D0-4467-80D9-1B3E317326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1341503"/>
              </p:ext>
            </p:extLst>
          </p:nvPr>
        </p:nvGraphicFramePr>
        <p:xfrm>
          <a:off x="5933458" y="1045028"/>
          <a:ext cx="6258541" cy="31350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04453">
                  <a:extLst>
                    <a:ext uri="{9D8B030D-6E8A-4147-A177-3AD203B41FA5}">
                      <a16:colId xmlns:a16="http://schemas.microsoft.com/office/drawing/2014/main" val="1409939515"/>
                    </a:ext>
                  </a:extLst>
                </a:gridCol>
                <a:gridCol w="1477044">
                  <a:extLst>
                    <a:ext uri="{9D8B030D-6E8A-4147-A177-3AD203B41FA5}">
                      <a16:colId xmlns:a16="http://schemas.microsoft.com/office/drawing/2014/main" val="3451309435"/>
                    </a:ext>
                  </a:extLst>
                </a:gridCol>
                <a:gridCol w="1477044">
                  <a:extLst>
                    <a:ext uri="{9D8B030D-6E8A-4147-A177-3AD203B41FA5}">
                      <a16:colId xmlns:a16="http://schemas.microsoft.com/office/drawing/2014/main" val="4281216276"/>
                    </a:ext>
                  </a:extLst>
                </a:gridCol>
              </a:tblGrid>
              <a:tr h="474163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600" dirty="0">
                          <a:effectLst/>
                        </a:rPr>
                        <a:t> </a:t>
                      </a:r>
                      <a:endParaRPr lang="en-ID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b="1">
                          <a:effectLst/>
                        </a:rPr>
                        <a:t>Zambia</a:t>
                      </a:r>
                      <a:endParaRPr lang="en-ID" sz="2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237690"/>
                  </a:ext>
                </a:extLst>
              </a:tr>
              <a:tr h="474163">
                <a:tc vMerge="1"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b="1" dirty="0">
                          <a:effectLst/>
                        </a:rPr>
                        <a:t>1960</a:t>
                      </a:r>
                      <a:endParaRPr lang="en-ID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b="1" dirty="0">
                          <a:effectLst/>
                        </a:rPr>
                        <a:t>2009</a:t>
                      </a:r>
                      <a:endParaRPr lang="en-ID" sz="2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0059320"/>
                  </a:ext>
                </a:extLst>
              </a:tr>
              <a:tr h="47416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GDP per capita ($)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>
                          <a:effectLst/>
                        </a:rPr>
                        <a:t>1,803</a:t>
                      </a:r>
                      <a:endParaRPr lang="en-ID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1,765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2590341"/>
                  </a:ext>
                </a:extLst>
              </a:tr>
              <a:tr h="59611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>
                          <a:effectLst/>
                        </a:rPr>
                        <a:t>Life expectancy (years)</a:t>
                      </a:r>
                      <a:endParaRPr lang="en-ID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45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45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38643599"/>
                  </a:ext>
                </a:extLst>
              </a:tr>
              <a:tr h="64231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Infant mortality (per 1000 births)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126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86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28358761"/>
                  </a:ext>
                </a:extLst>
              </a:tr>
              <a:tr h="47416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1800" dirty="0">
                          <a:effectLst/>
                        </a:rPr>
                        <a:t>Literacy rate</a:t>
                      </a:r>
                      <a:endParaRPr lang="en-ID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48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ID" sz="2400" dirty="0">
                          <a:effectLst/>
                        </a:rPr>
                        <a:t>71</a:t>
                      </a:r>
                      <a:endParaRPr lang="en-ID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1485853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4B3C449-6E21-4C79-B433-17606E5E16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180111"/>
            <a:ext cx="2586446" cy="193733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A03B68-DB44-47FA-AA94-77DC637F7B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6446" y="4205918"/>
            <a:ext cx="1911531" cy="19115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7556F4-2722-47AF-AF13-2687E53CF5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1885" y="4205918"/>
            <a:ext cx="4197531" cy="19056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5BD2288-910C-45EA-BC32-A19E83E5153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1389" b="16059"/>
          <a:stretch/>
        </p:blipFill>
        <p:spPr>
          <a:xfrm>
            <a:off x="4497977" y="4180111"/>
            <a:ext cx="3513908" cy="1931486"/>
          </a:xfrm>
          <a:prstGeom prst="rect">
            <a:avLst/>
          </a:prstGeom>
        </p:spPr>
      </p:pic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3DB7CE-1512-4A74-940A-115C3B86D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7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28390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CF1D4E1-A9B8-4A90-BCFD-264BAE4D021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17" t="16296" r="34667" b="17926"/>
          <a:stretch/>
        </p:blipFill>
        <p:spPr>
          <a:xfrm>
            <a:off x="3982721" y="0"/>
            <a:ext cx="8209279" cy="6146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A94AA05-952F-4348-A78C-01EE040FCA2B}"/>
              </a:ext>
            </a:extLst>
          </p:cNvPr>
          <p:cNvSpPr txBox="1"/>
          <p:nvPr/>
        </p:nvSpPr>
        <p:spPr>
          <a:xfrm>
            <a:off x="416561" y="1207254"/>
            <a:ext cx="3566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GDP per Capita Comparisons, </a:t>
            </a:r>
          </a:p>
          <a:p>
            <a:r>
              <a:rPr lang="en-US" sz="2400" b="1" dirty="0"/>
              <a:t>1960-2009</a:t>
            </a:r>
          </a:p>
          <a:p>
            <a:r>
              <a:rPr lang="en-US" sz="2400" b="1" dirty="0"/>
              <a:t>Thailand and Zambia</a:t>
            </a:r>
            <a:endParaRPr lang="en-ID" sz="2400" b="1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BF6EBA7-1969-4B24-ADF5-92A7D3D75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240991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96CB2-CE80-48CA-ACA5-B372FBF2A089}"/>
              </a:ext>
            </a:extLst>
          </p:cNvPr>
          <p:cNvPicPr/>
          <p:nvPr/>
        </p:nvPicPr>
        <p:blipFill rotWithShape="1">
          <a:blip r:embed="rId2"/>
          <a:srcRect l="5772" t="15519" r="34233" b="19783"/>
          <a:stretch/>
        </p:blipFill>
        <p:spPr>
          <a:xfrm>
            <a:off x="4094480" y="0"/>
            <a:ext cx="8097520" cy="61163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6B2EA85-DEA9-45E5-A682-2AA59529387F}"/>
              </a:ext>
            </a:extLst>
          </p:cNvPr>
          <p:cNvSpPr txBox="1"/>
          <p:nvPr/>
        </p:nvSpPr>
        <p:spPr>
          <a:xfrm>
            <a:off x="416561" y="1207254"/>
            <a:ext cx="35661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GDP per Capita Comparisons, </a:t>
            </a:r>
          </a:p>
          <a:p>
            <a:r>
              <a:rPr lang="en-US" sz="2400" b="1" dirty="0"/>
              <a:t>1960-2019</a:t>
            </a:r>
          </a:p>
          <a:p>
            <a:r>
              <a:rPr lang="en-US" sz="2400" b="1" dirty="0"/>
              <a:t>India, PR China, </a:t>
            </a:r>
          </a:p>
          <a:p>
            <a:r>
              <a:rPr lang="en-US" sz="2400" b="1" dirty="0"/>
              <a:t>South Korea </a:t>
            </a:r>
          </a:p>
          <a:p>
            <a:r>
              <a:rPr lang="en-US" sz="2400" b="1" dirty="0"/>
              <a:t>and Japan</a:t>
            </a:r>
            <a:endParaRPr lang="en-ID" sz="24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4F7025-229B-44AD-9671-1DADF11E8C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9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672778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7EB15-79B9-41F7-AB13-03E5AA32DDA8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Economic growth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8146DC-1D60-4A77-A5C5-28013FEF671C}"/>
              </a:ext>
            </a:extLst>
          </p:cNvPr>
          <p:cNvSpPr txBox="1"/>
          <p:nvPr/>
        </p:nvSpPr>
        <p:spPr>
          <a:xfrm>
            <a:off x="1451579" y="1619795"/>
            <a:ext cx="7387621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Economic growth depends on:</a:t>
            </a:r>
          </a:p>
          <a:p>
            <a:endParaRPr lang="en-US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Factor accumulation: increasing the size of the capital stock and/or increasing the labor force  </a:t>
            </a:r>
          </a:p>
          <a:p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Productivity growth: improving efficiency and introducing technological change</a:t>
            </a:r>
          </a:p>
          <a:p>
            <a:endParaRPr lang="en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7FB09E9-56E0-45C3-B48A-137EB312B9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95657" y="0"/>
            <a:ext cx="3396343" cy="20378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CD32951-FB3F-44F4-8BC8-E8FFB62BD4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96879" y="2037806"/>
            <a:ext cx="3395122" cy="23861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E9E7B3-20F9-42EE-8CB8-3A85F2EC1A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4113" y="4443485"/>
            <a:ext cx="3352574" cy="1701314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60091D-A2C8-429B-80A0-6B33F8FF2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10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57658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9464-DF7A-46F9-AD26-D6CCB5B093E2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Solow growth model</a:t>
            </a:r>
            <a:endParaRPr lang="en-ID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FCB8D4-DE4C-42B9-B916-1193DECCBF7B}"/>
              </a:ext>
            </a:extLst>
          </p:cNvPr>
          <p:cNvSpPr txBox="1"/>
          <p:nvPr/>
        </p:nvSpPr>
        <p:spPr>
          <a:xfrm>
            <a:off x="2381793" y="3013501"/>
            <a:ext cx="1724297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Personal saving</a:t>
            </a:r>
            <a:endParaRPr lang="en-ID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8973D3-D524-477C-B86E-0AF2B65EA0E7}"/>
              </a:ext>
            </a:extLst>
          </p:cNvPr>
          <p:cNvSpPr txBox="1"/>
          <p:nvPr/>
        </p:nvSpPr>
        <p:spPr>
          <a:xfrm>
            <a:off x="2381794" y="1578179"/>
            <a:ext cx="1724297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Personal Income</a:t>
            </a:r>
            <a:endParaRPr lang="en-ID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A59F34-8F60-4F76-8ADE-4A3D315634BD}"/>
              </a:ext>
            </a:extLst>
          </p:cNvPr>
          <p:cNvSpPr txBox="1"/>
          <p:nvPr/>
        </p:nvSpPr>
        <p:spPr>
          <a:xfrm>
            <a:off x="2381793" y="4588746"/>
            <a:ext cx="1724297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Investment</a:t>
            </a:r>
          </a:p>
          <a:p>
            <a:pPr algn="ctr"/>
            <a:endParaRPr lang="en-US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A516D7-DE41-4C68-B0C0-620460985DD0}"/>
              </a:ext>
            </a:extLst>
          </p:cNvPr>
          <p:cNvSpPr txBox="1"/>
          <p:nvPr/>
        </p:nvSpPr>
        <p:spPr>
          <a:xfrm>
            <a:off x="5482045" y="4588745"/>
            <a:ext cx="1724297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Capital stock</a:t>
            </a:r>
            <a:endParaRPr lang="en-ID" sz="2400" dirty="0"/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353FB82B-B35E-4073-8576-18FA449EE58E}"/>
              </a:ext>
            </a:extLst>
          </p:cNvPr>
          <p:cNvSpPr/>
          <p:nvPr/>
        </p:nvSpPr>
        <p:spPr>
          <a:xfrm>
            <a:off x="3013166" y="2542903"/>
            <a:ext cx="357051" cy="4705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Arrow: Down 10">
            <a:extLst>
              <a:ext uri="{FF2B5EF4-FFF2-40B4-BE49-F238E27FC236}">
                <a16:creationId xmlns:a16="http://schemas.microsoft.com/office/drawing/2014/main" id="{D6BE95D3-EB38-4288-A358-619745E1EB22}"/>
              </a:ext>
            </a:extLst>
          </p:cNvPr>
          <p:cNvSpPr/>
          <p:nvPr/>
        </p:nvSpPr>
        <p:spPr>
          <a:xfrm rot="16200000">
            <a:off x="4615542" y="4768943"/>
            <a:ext cx="357051" cy="4705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D70E037E-8510-424A-B3CD-182E8AA800B7}"/>
              </a:ext>
            </a:extLst>
          </p:cNvPr>
          <p:cNvSpPr/>
          <p:nvPr/>
        </p:nvSpPr>
        <p:spPr>
          <a:xfrm>
            <a:off x="3065415" y="3978225"/>
            <a:ext cx="357051" cy="4705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B92C74F-64D8-48A0-AF48-652ABE0BF0AD}"/>
              </a:ext>
            </a:extLst>
          </p:cNvPr>
          <p:cNvSpPr txBox="1"/>
          <p:nvPr/>
        </p:nvSpPr>
        <p:spPr>
          <a:xfrm>
            <a:off x="5059683" y="1897889"/>
            <a:ext cx="6052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Generating saving and investment is a necessary but not sufficient condition for growth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Sustaining growth requires both generating new investment and ensuring that the investment is productive</a:t>
            </a:r>
            <a:endParaRPr lang="en-ID" sz="2000" dirty="0"/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018B0900-5EA1-4956-B5E2-3A356C699AB5}"/>
              </a:ext>
            </a:extLst>
          </p:cNvPr>
          <p:cNvSpPr/>
          <p:nvPr/>
        </p:nvSpPr>
        <p:spPr>
          <a:xfrm rot="16200000">
            <a:off x="7672087" y="4768944"/>
            <a:ext cx="357051" cy="47059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3965DC-014D-47E8-8995-52EA4AF29531}"/>
              </a:ext>
            </a:extLst>
          </p:cNvPr>
          <p:cNvSpPr txBox="1"/>
          <p:nvPr/>
        </p:nvSpPr>
        <p:spPr>
          <a:xfrm>
            <a:off x="8582297" y="4450244"/>
            <a:ext cx="17242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/>
              <a:t>?</a:t>
            </a:r>
            <a:endParaRPr lang="en-ID" sz="6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B5A14-9EED-456C-B4B8-751E8AD2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11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442881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2187E-6EF8-45B4-879E-EA270BD3EAE2}"/>
              </a:ext>
            </a:extLst>
          </p:cNvPr>
          <p:cNvSpPr txBox="1">
            <a:spLocks/>
          </p:cNvSpPr>
          <p:nvPr/>
        </p:nvSpPr>
        <p:spPr>
          <a:xfrm>
            <a:off x="1765088" y="2379765"/>
            <a:ext cx="9603275" cy="104923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/>
              <a:t>Characteristics of rapidly growing countries</a:t>
            </a:r>
            <a:endParaRPr lang="en-ID" sz="28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912D66D-722B-4909-A345-307B29D14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12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836142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7EB15-79B9-41F7-AB13-03E5AA32DDA8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Macroeconomic and political stability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0CDFCA-708F-486C-99D5-C7C536C83534}"/>
              </a:ext>
            </a:extLst>
          </p:cNvPr>
          <p:cNvSpPr txBox="1"/>
          <p:nvPr/>
        </p:nvSpPr>
        <p:spPr>
          <a:xfrm>
            <a:off x="1451579" y="1502688"/>
            <a:ext cx="1032241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dirty="0"/>
              <a:t>Economic growth requires macroeconomic and political stability. Some examples of instability: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Democratic Republic of Congo (1990-1992): suffered inflation (2,800%) due to civil war and social conflict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Cambodia, Lao PDR and Viet Nam (1960s-1980s): post war social conflicts; isolated from the outside world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Sub-Saharan Africa (late 1990s):  cross-border and civil war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Balkans (late 1980s): conflict led to genocide and ethnic cleansing in Bosnia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The Asian financial crisis of 1998: Negative growth for South Korea, Malaysia, Thailand and Indonesia</a:t>
            </a:r>
          </a:p>
          <a:p>
            <a:endParaRPr lang="en-ID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075979-D2D5-428D-BDB1-3590E9F56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13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36055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C62636-A93D-4328-A2D8-FB2980540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14</a:t>
            </a:fld>
            <a:endParaRPr lang="en-ID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EF9FE9-E7C2-4912-9F1B-C7F8C1E362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00" t="17905" r="35429" b="18603"/>
          <a:stretch/>
        </p:blipFill>
        <p:spPr>
          <a:xfrm>
            <a:off x="5926938" y="0"/>
            <a:ext cx="6265062" cy="47345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B612DAC-AADE-4CA1-98C5-1BC8DE67BC49}"/>
              </a:ext>
            </a:extLst>
          </p:cNvPr>
          <p:cNvSpPr txBox="1"/>
          <p:nvPr/>
        </p:nvSpPr>
        <p:spPr>
          <a:xfrm>
            <a:off x="773809" y="1360971"/>
            <a:ext cx="4611190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b="1" dirty="0"/>
              <a:t>Decline in economic growth: Democratic Republic of Congo, 1990-1994)</a:t>
            </a:r>
          </a:p>
          <a:p>
            <a:pPr>
              <a:spcAft>
                <a:spcPts val="1200"/>
              </a:spcAft>
            </a:pPr>
            <a:r>
              <a:rPr lang="en-US" sz="2400" dirty="0"/>
              <a:t>Democratic Republic of Congo (1990-1992): suffered inflation (2,800%) due to civil war and social conflict. Lowest growth rate occurred in 1994 (-4%) before resuming growth the following years.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2150CF0-FEF5-4820-B043-BA5B9846FEB7}"/>
              </a:ext>
            </a:extLst>
          </p:cNvPr>
          <p:cNvSpPr/>
          <p:nvPr/>
        </p:nvSpPr>
        <p:spPr>
          <a:xfrm>
            <a:off x="8029303" y="130629"/>
            <a:ext cx="766354" cy="4095931"/>
          </a:xfrm>
          <a:prstGeom prst="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A0082A3-6B2C-4FFB-BAAB-1859AFAE16B8}"/>
              </a:ext>
            </a:extLst>
          </p:cNvPr>
          <p:cNvSpPr/>
          <p:nvPr/>
        </p:nvSpPr>
        <p:spPr>
          <a:xfrm>
            <a:off x="5926938" y="5090160"/>
            <a:ext cx="766354" cy="416560"/>
          </a:xfrm>
          <a:prstGeom prst="rect">
            <a:avLst/>
          </a:prstGeom>
          <a:solidFill>
            <a:schemeClr val="accent1">
              <a:alpha val="1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7F0D2D-8D27-429B-9A28-B1BB718DB9EE}"/>
              </a:ext>
            </a:extLst>
          </p:cNvPr>
          <p:cNvSpPr txBox="1"/>
          <p:nvPr/>
        </p:nvSpPr>
        <p:spPr>
          <a:xfrm>
            <a:off x="6825343" y="5096748"/>
            <a:ext cx="2407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Period of civil war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5117763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45F7741-2B90-4CB1-A646-2899613B3D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15</a:t>
            </a:fld>
            <a:endParaRPr lang="en-ID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2AE84F-E75F-4D90-8518-8AA31A9F751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" t="17334" r="34833" b="19260"/>
          <a:stretch/>
        </p:blipFill>
        <p:spPr>
          <a:xfrm>
            <a:off x="5850546" y="0"/>
            <a:ext cx="6341454" cy="44602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821BC3-B037-41DA-A467-0EE36C566C78}"/>
              </a:ext>
            </a:extLst>
          </p:cNvPr>
          <p:cNvSpPr txBox="1"/>
          <p:nvPr/>
        </p:nvSpPr>
        <p:spPr>
          <a:xfrm>
            <a:off x="773809" y="1360971"/>
            <a:ext cx="4611190" cy="32008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sz="2400" b="1" dirty="0"/>
              <a:t>Post war isolation, conflict and reform: Cambodia, Lao PDR and Viet Nam (1970s-1990s)</a:t>
            </a:r>
          </a:p>
          <a:p>
            <a:pPr>
              <a:spcAft>
                <a:spcPts val="1200"/>
              </a:spcAft>
            </a:pPr>
            <a:r>
              <a:rPr lang="en-US" sz="2400" dirty="0"/>
              <a:t>After suffering from social conflicts (1970s-1980), isolation (1980-1990), the region embarked on economic reforms and resumed economic growth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E66A97E-B94B-4BEE-AE91-AEEF0EE3ABCC}"/>
              </a:ext>
            </a:extLst>
          </p:cNvPr>
          <p:cNvSpPr/>
          <p:nvPr/>
        </p:nvSpPr>
        <p:spPr>
          <a:xfrm>
            <a:off x="7892507" y="304800"/>
            <a:ext cx="672373" cy="3556000"/>
          </a:xfrm>
          <a:prstGeom prst="rect">
            <a:avLst/>
          </a:prstGeom>
          <a:solidFill>
            <a:srgbClr val="FFC000">
              <a:alpha val="1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77108E6-1ACA-4875-9E88-C06A0847F5AE}"/>
              </a:ext>
            </a:extLst>
          </p:cNvPr>
          <p:cNvSpPr/>
          <p:nvPr/>
        </p:nvSpPr>
        <p:spPr>
          <a:xfrm>
            <a:off x="6725920" y="304800"/>
            <a:ext cx="1166587" cy="3556000"/>
          </a:xfrm>
          <a:prstGeom prst="rect">
            <a:avLst/>
          </a:prstGeom>
          <a:solidFill>
            <a:schemeClr val="accent1">
              <a:alpha val="3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0FB727F-E4ED-494E-B3B7-1314DC28A1AE}"/>
              </a:ext>
            </a:extLst>
          </p:cNvPr>
          <p:cNvSpPr/>
          <p:nvPr/>
        </p:nvSpPr>
        <p:spPr>
          <a:xfrm>
            <a:off x="8564880" y="304800"/>
            <a:ext cx="1493520" cy="3556000"/>
          </a:xfrm>
          <a:prstGeom prst="rect">
            <a:avLst/>
          </a:prstGeom>
          <a:solidFill>
            <a:srgbClr val="92D050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0181000-0E76-4EC3-BE4B-68C06E637C64}"/>
              </a:ext>
            </a:extLst>
          </p:cNvPr>
          <p:cNvSpPr/>
          <p:nvPr/>
        </p:nvSpPr>
        <p:spPr>
          <a:xfrm>
            <a:off x="5902763" y="4683760"/>
            <a:ext cx="823157" cy="320040"/>
          </a:xfrm>
          <a:prstGeom prst="rect">
            <a:avLst/>
          </a:prstGeom>
          <a:solidFill>
            <a:schemeClr val="accent1">
              <a:alpha val="6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1AF2C30-29C6-4ADB-964E-04BBBF3A0382}"/>
              </a:ext>
            </a:extLst>
          </p:cNvPr>
          <p:cNvSpPr/>
          <p:nvPr/>
        </p:nvSpPr>
        <p:spPr>
          <a:xfrm>
            <a:off x="5902763" y="5151120"/>
            <a:ext cx="823157" cy="320040"/>
          </a:xfrm>
          <a:prstGeom prst="rect">
            <a:avLst/>
          </a:prstGeom>
          <a:solidFill>
            <a:srgbClr val="FFC000">
              <a:alpha val="6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C0DB19-D353-40CA-9479-D2359E184ACB}"/>
              </a:ext>
            </a:extLst>
          </p:cNvPr>
          <p:cNvSpPr/>
          <p:nvPr/>
        </p:nvSpPr>
        <p:spPr>
          <a:xfrm>
            <a:off x="5902763" y="5618480"/>
            <a:ext cx="823157" cy="320040"/>
          </a:xfrm>
          <a:prstGeom prst="rect">
            <a:avLst/>
          </a:prstGeom>
          <a:solidFill>
            <a:srgbClr val="92D050">
              <a:alpha val="6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B8FA700-41FF-49D7-8084-67DA61D7C140}"/>
              </a:ext>
            </a:extLst>
          </p:cNvPr>
          <p:cNvSpPr txBox="1"/>
          <p:nvPr/>
        </p:nvSpPr>
        <p:spPr>
          <a:xfrm>
            <a:off x="7162800" y="4683760"/>
            <a:ext cx="260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War and conflict</a:t>
            </a:r>
            <a:endParaRPr lang="en-ID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C4C3E6A-34DA-480C-8186-C23618943D96}"/>
              </a:ext>
            </a:extLst>
          </p:cNvPr>
          <p:cNvSpPr txBox="1"/>
          <p:nvPr/>
        </p:nvSpPr>
        <p:spPr>
          <a:xfrm>
            <a:off x="7162800" y="5151120"/>
            <a:ext cx="260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Period of isolation</a:t>
            </a:r>
            <a:endParaRPr lang="en-ID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A3B9A80-0E88-4812-8403-28917EE84CEC}"/>
              </a:ext>
            </a:extLst>
          </p:cNvPr>
          <p:cNvSpPr txBox="1"/>
          <p:nvPr/>
        </p:nvSpPr>
        <p:spPr>
          <a:xfrm>
            <a:off x="7162800" y="5530612"/>
            <a:ext cx="4937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Period of economic reform and resumption of economic growth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793562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EBAB408-2A63-4375-83EA-DC75D230F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16</a:t>
            </a:fld>
            <a:endParaRPr lang="en-ID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556BB9-727B-4999-88F2-37D6C3A09D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83" t="21287" r="35165" b="14692"/>
          <a:stretch/>
        </p:blipFill>
        <p:spPr>
          <a:xfrm>
            <a:off x="4172858" y="-32383"/>
            <a:ext cx="8072846" cy="61308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CDBA88E-D6C0-4A32-8A34-5C5E70086B72}"/>
              </a:ext>
            </a:extLst>
          </p:cNvPr>
          <p:cNvSpPr txBox="1"/>
          <p:nvPr/>
        </p:nvSpPr>
        <p:spPr>
          <a:xfrm>
            <a:off x="747487" y="1401818"/>
            <a:ext cx="35661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Asian financial crisis, 1998</a:t>
            </a:r>
          </a:p>
          <a:p>
            <a:endParaRPr lang="en-US" sz="2400" b="1" dirty="0"/>
          </a:p>
          <a:p>
            <a:r>
              <a:rPr lang="en-US" sz="2400" dirty="0"/>
              <a:t>GDP per Capita Comparisons ($000), for South Korea, Malaysia, Thailand and Indonesia from 1990-2002</a:t>
            </a:r>
            <a:endParaRPr lang="en-ID" sz="24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72AD82B-492D-4A12-8760-BB112B3D908C}"/>
              </a:ext>
            </a:extLst>
          </p:cNvPr>
          <p:cNvCxnSpPr>
            <a:cxnSpLocks/>
          </p:cNvCxnSpPr>
          <p:nvPr/>
        </p:nvCxnSpPr>
        <p:spPr>
          <a:xfrm>
            <a:off x="9701349" y="456418"/>
            <a:ext cx="78378" cy="5047399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A7BA01BC-ABCE-4782-8747-81971B3E47B5}"/>
              </a:ext>
            </a:extLst>
          </p:cNvPr>
          <p:cNvSpPr txBox="1"/>
          <p:nvPr/>
        </p:nvSpPr>
        <p:spPr>
          <a:xfrm>
            <a:off x="8209281" y="87086"/>
            <a:ext cx="2554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Asian financial crisis 1998</a:t>
            </a:r>
            <a:endParaRPr lang="en-ID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762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2F3C432-0998-46D5-92CE-D30714537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17</a:t>
            </a:fld>
            <a:endParaRPr lang="en-ID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B2E9C1-9645-47FA-BA4D-7D5E777144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72" t="26600" r="35848" b="12052"/>
          <a:stretch/>
        </p:blipFill>
        <p:spPr>
          <a:xfrm>
            <a:off x="4126872" y="4353"/>
            <a:ext cx="8164818" cy="61482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CFE3587-C56C-4CD1-8976-92668B0C5099}"/>
              </a:ext>
            </a:extLst>
          </p:cNvPr>
          <p:cNvSpPr txBox="1"/>
          <p:nvPr/>
        </p:nvSpPr>
        <p:spPr>
          <a:xfrm>
            <a:off x="733697" y="1555207"/>
            <a:ext cx="306324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/>
              <a:t>GDP Growth Comparisons (%)</a:t>
            </a:r>
          </a:p>
          <a:p>
            <a:r>
              <a:rPr lang="en-US" sz="2400" dirty="0"/>
              <a:t>1985-2002</a:t>
            </a:r>
          </a:p>
          <a:p>
            <a:r>
              <a:rPr lang="en-US" sz="2400" dirty="0"/>
              <a:t>South Korea, Malaysia, </a:t>
            </a:r>
          </a:p>
          <a:p>
            <a:r>
              <a:rPr lang="en-US" sz="2400" dirty="0"/>
              <a:t>Thailand and Indonesia</a:t>
            </a:r>
            <a:endParaRPr lang="en-ID" sz="24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80E7E66-7DA7-4A0B-B270-4A6852DD4885}"/>
              </a:ext>
            </a:extLst>
          </p:cNvPr>
          <p:cNvCxnSpPr>
            <a:cxnSpLocks/>
          </p:cNvCxnSpPr>
          <p:nvPr/>
        </p:nvCxnSpPr>
        <p:spPr>
          <a:xfrm>
            <a:off x="10101945" y="583472"/>
            <a:ext cx="130630" cy="4990011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AC0A456F-8527-4635-A2F6-0DF2644FE8A0}"/>
              </a:ext>
            </a:extLst>
          </p:cNvPr>
          <p:cNvSpPr txBox="1"/>
          <p:nvPr/>
        </p:nvSpPr>
        <p:spPr>
          <a:xfrm>
            <a:off x="8209281" y="87086"/>
            <a:ext cx="2554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Asian financial crisis 1998</a:t>
            </a:r>
            <a:endParaRPr lang="en-ID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0392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602F0-8289-400C-84BB-7A5D6382278F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Investment in health and education</a:t>
            </a:r>
            <a:endParaRPr lang="en-ID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AEF057-B2DD-469F-AFD3-001BB74ED34A}"/>
              </a:ext>
            </a:extLst>
          </p:cNvPr>
          <p:cNvSpPr txBox="1"/>
          <p:nvPr/>
        </p:nvSpPr>
        <p:spPr>
          <a:xfrm>
            <a:off x="1451579" y="1550126"/>
            <a:ext cx="87434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Health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Healthy workforce = productive workforce (can live longer)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Access to affordable health care facilities, clean water and sanitation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Disease control, reproductive maternal and child health programs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9E06DD-2EDA-4970-BB28-CADE3186B810}"/>
              </a:ext>
            </a:extLst>
          </p:cNvPr>
          <p:cNvSpPr txBox="1"/>
          <p:nvPr/>
        </p:nvSpPr>
        <p:spPr>
          <a:xfrm>
            <a:off x="1512539" y="3489118"/>
            <a:ext cx="87434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Education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Skilled workforce = productive workforce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Need a good mix of vocational and educational training programs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Supply of needed skills attracts investments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High returns to education (including girls’); however it is a long term investment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ADE91B-9FB6-4BF6-B34C-EC26C3CD0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18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047735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0B72F-B38C-41DF-A21A-639971391B5B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Effective governance and institutions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5F692F6-7B15-4BE8-946D-FCBFE8573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19</a:t>
            </a:fld>
            <a:endParaRPr lang="en-ID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44EF9D-EFB5-4A4E-9F90-D1913C5815F0}"/>
              </a:ext>
            </a:extLst>
          </p:cNvPr>
          <p:cNvSpPr txBox="1"/>
          <p:nvPr/>
        </p:nvSpPr>
        <p:spPr>
          <a:xfrm>
            <a:off x="1451578" y="1550126"/>
            <a:ext cx="1006986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Studies have shown the positive relationship between economic growth and the strength of the rule of law (D. North, D. Kaufmann)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Strong institutions are central to managing financial systems, building health and education systems, ensuring trade and commerce and governing legal systems’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Strong governance and institutions help improve the environment for investment by reducing risks and increasing profitability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Strong legal systems can help settle commercial disputes in predictable, rational manner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Low level of corruption can reduce the costs of investment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854831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C5B4E-808E-4639-A5F0-076294A9F440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Favorable business environment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4FB8C5A-76E1-4B6C-9738-42866E091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20</a:t>
            </a:fld>
            <a:endParaRPr lang="en-ID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B19728-7701-4587-8B54-821F6E1A73E4}"/>
              </a:ext>
            </a:extLst>
          </p:cNvPr>
          <p:cNvSpPr txBox="1"/>
          <p:nvPr/>
        </p:nvSpPr>
        <p:spPr>
          <a:xfrm>
            <a:off x="1451579" y="1329136"/>
            <a:ext cx="943994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Private individuals and firms make various decisions regarding saving, investment, education and job opportunities. </a:t>
            </a:r>
          </a:p>
          <a:p>
            <a:endParaRPr lang="en-US" sz="2400" dirty="0"/>
          </a:p>
          <a:p>
            <a:r>
              <a:rPr lang="en-US" sz="2400" dirty="0"/>
              <a:t>Most of these decisions are  based on government regulations and policies. Some examples: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Taxes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Subsidies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Penalties/fines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96123F-9FA0-41C4-93A0-98D968DF1BD2}"/>
              </a:ext>
            </a:extLst>
          </p:cNvPr>
          <p:cNvSpPr txBox="1"/>
          <p:nvPr/>
        </p:nvSpPr>
        <p:spPr>
          <a:xfrm>
            <a:off x="4827006" y="3221962"/>
            <a:ext cx="28524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Benefits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Permits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Licenses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D014DB-C21E-4663-ABAF-8674B33342F1}"/>
              </a:ext>
            </a:extLst>
          </p:cNvPr>
          <p:cNvSpPr txBox="1"/>
          <p:nvPr/>
        </p:nvSpPr>
        <p:spPr>
          <a:xfrm>
            <a:off x="1451579" y="4671128"/>
            <a:ext cx="89624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Businesses will need a healthy/conducive environment, which includes, among others: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 strong legal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Access to financial systems/resource</a:t>
            </a:r>
          </a:p>
        </p:txBody>
      </p:sp>
    </p:spTree>
    <p:extLst>
      <p:ext uri="{BB962C8B-B14F-4D97-AF65-F5344CB8AC3E}">
        <p14:creationId xmlns:p14="http://schemas.microsoft.com/office/powerpoint/2010/main" val="24542947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7EA94-4FB5-493E-A441-9784564C169E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Trade, openness and growth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8E19C5B-343B-4CE7-87EA-352815686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21</a:t>
            </a:fld>
            <a:endParaRPr lang="en-ID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5C8FD75-E34B-4EFB-8BC0-09514AFC7985}"/>
              </a:ext>
            </a:extLst>
          </p:cNvPr>
          <p:cNvSpPr txBox="1"/>
          <p:nvPr/>
        </p:nvSpPr>
        <p:spPr>
          <a:xfrm>
            <a:off x="1595120" y="1493520"/>
            <a:ext cx="898144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Trade encourages countries to accumulate physical and human capital and by increasing productivity</a:t>
            </a:r>
          </a:p>
          <a:p>
            <a:endParaRPr lang="en-US" sz="2400" dirty="0"/>
          </a:p>
          <a:p>
            <a:r>
              <a:rPr lang="en-US" sz="2400" dirty="0"/>
              <a:t>Outward oriented policies (which encourages exports) have fared relatively better that inward-oriented policies (import substation)</a:t>
            </a:r>
          </a:p>
          <a:p>
            <a:endParaRPr lang="en-US" sz="2400" dirty="0"/>
          </a:p>
          <a:p>
            <a:r>
              <a:rPr lang="en-US" sz="2400" dirty="0"/>
              <a:t>Countries applying export-oriented policies: South Korea, Taiwan Singapore, Malaysia</a:t>
            </a:r>
          </a:p>
          <a:p>
            <a:endParaRPr lang="en-US" sz="2400" dirty="0"/>
          </a:p>
          <a:p>
            <a:r>
              <a:rPr lang="en-US" sz="2400" dirty="0"/>
              <a:t>Countries applying import-substitution policies: Brazil,  Argentina</a:t>
            </a:r>
          </a:p>
          <a:p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83943397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0A145-1FAC-417C-87B6-F7700BCE8024}"/>
              </a:ext>
            </a:extLst>
          </p:cNvPr>
          <p:cNvSpPr txBox="1">
            <a:spLocks/>
          </p:cNvSpPr>
          <p:nvPr/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Favorable geography</a:t>
            </a:r>
            <a:endParaRPr lang="en-ID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A5F8206-E27B-4FEF-87D3-7E7D84492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22</a:t>
            </a:fld>
            <a:endParaRPr lang="en-ID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FC30CC-EA96-4DE2-AE94-1B455F68EFFF}"/>
              </a:ext>
            </a:extLst>
          </p:cNvPr>
          <p:cNvSpPr txBox="1"/>
          <p:nvPr/>
        </p:nvSpPr>
        <p:spPr>
          <a:xfrm>
            <a:off x="1451579" y="1518474"/>
            <a:ext cx="8636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Most advanced industrialized countries are located between the Tropic of Cancer and Tropic of Capricorn (temperate and subtropical zones)</a:t>
            </a:r>
          </a:p>
          <a:p>
            <a:endParaRPr lang="en-US" sz="2400" dirty="0"/>
          </a:p>
          <a:p>
            <a:r>
              <a:rPr lang="en-US" sz="2400" dirty="0"/>
              <a:t>Tropical areas are prone to spread of disease and erratic climate</a:t>
            </a:r>
          </a:p>
          <a:p>
            <a:endParaRPr lang="en-US" sz="2400" dirty="0"/>
          </a:p>
          <a:p>
            <a:r>
              <a:rPr lang="en-US" sz="2400" dirty="0"/>
              <a:t>Most of the poorest countries are located in the tropics (mainly Sub-Saharan Africa)</a:t>
            </a:r>
          </a:p>
          <a:p>
            <a:endParaRPr lang="en-US" sz="2400" dirty="0"/>
          </a:p>
          <a:p>
            <a:r>
              <a:rPr lang="en-US" sz="2400" dirty="0"/>
              <a:t>The presence of natural resource endowment alone does not guarantee economic growth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14510682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EC7AC08-47A0-4839-B18C-C0F4C68DF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23</a:t>
            </a:fld>
            <a:endParaRPr lang="en-ID"/>
          </a:p>
        </p:txBody>
      </p:sp>
      <p:pic>
        <p:nvPicPr>
          <p:cNvPr id="2050" name="Picture 2" descr="Country Income Groups (World Bank Classification)">
            <a:extLst>
              <a:ext uri="{FF2B5EF4-FFF2-40B4-BE49-F238E27FC236}">
                <a16:creationId xmlns:a16="http://schemas.microsoft.com/office/drawing/2014/main" id="{EAC3FD4A-FCEF-43E4-837A-3232F784AD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5" y="0"/>
            <a:ext cx="12185305" cy="6187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8922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01A514-9BD4-4A79-B5BA-83C535D59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08663" y="598008"/>
            <a:ext cx="6966857" cy="5218418"/>
          </a:xfrm>
          <a:prstGeom prst="rect">
            <a:avLst/>
          </a:prstGeom>
          <a:gradFill>
            <a:gsLst>
              <a:gs pos="24000">
                <a:schemeClr val="bg2">
                  <a:tint val="94000"/>
                  <a:satMod val="80000"/>
                  <a:lumMod val="106000"/>
                </a:schemeClr>
              </a:gs>
              <a:gs pos="100000">
                <a:schemeClr val="bg2">
                  <a:shade val="80000"/>
                </a:schemeClr>
              </a:gs>
            </a:gsLst>
            <a:path path="circle">
              <a:fillToRect l="43000" r="43000" b="100000"/>
            </a:path>
          </a:gradFill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647D77F-4961-4F14-A91F-B92C5A507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13754-591B-47FD-8911-EB51D59CF730}" type="slidenum">
              <a:rPr lang="en-ID" smtClean="0"/>
              <a:t>24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080885526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443</TotalTime>
  <Words>1040</Words>
  <Application>Microsoft Office PowerPoint</Application>
  <PresentationFormat>Widescreen</PresentationFormat>
  <Paragraphs>203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Gill Sans MT</vt:lpstr>
      <vt:lpstr>Gallery</vt:lpstr>
      <vt:lpstr>Economic growth: conceptS and patterns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Economic growth: concept and patterns</dc:title>
  <dc:creator>januar hakim</dc:creator>
  <cp:lastModifiedBy>januar hakim</cp:lastModifiedBy>
  <cp:revision>39</cp:revision>
  <dcterms:created xsi:type="dcterms:W3CDTF">2021-02-01T02:35:39Z</dcterms:created>
  <dcterms:modified xsi:type="dcterms:W3CDTF">2021-02-02T01:54:54Z</dcterms:modified>
</cp:coreProperties>
</file>