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7" r:id="rId5"/>
    <p:sldId id="266" r:id="rId6"/>
    <p:sldId id="261" r:id="rId7"/>
    <p:sldId id="268" r:id="rId8"/>
    <p:sldId id="262" r:id="rId9"/>
    <p:sldId id="269" r:id="rId10"/>
    <p:sldId id="263" r:id="rId11"/>
    <p:sldId id="271" r:id="rId12"/>
    <p:sldId id="264" r:id="rId13"/>
    <p:sldId id="265" r:id="rId14"/>
    <p:sldId id="270" r:id="rId15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598" autoAdjust="0"/>
  </p:normalViewPr>
  <p:slideViewPr>
    <p:cSldViewPr>
      <p:cViewPr varScale="1">
        <p:scale>
          <a:sx n="106" d="100"/>
          <a:sy n="106" d="100"/>
        </p:scale>
        <p:origin x="-1680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B716E-D68C-4578-AAE1-80C6AB92DD08}" type="datetimeFigureOut">
              <a:rPr lang="th-TH" smtClean="0"/>
              <a:pPr/>
              <a:t>21/08/57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165EE2-3140-45C6-81BA-D8CB50BB04C7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470025"/>
          </a:xfrm>
        </p:spPr>
        <p:txBody>
          <a:bodyPr>
            <a:normAutofit/>
          </a:bodyPr>
          <a:lstStyle/>
          <a:p>
            <a:r>
              <a:rPr lang="en-US" dirty="0" smtClean="0"/>
              <a:t>Macroeconomics:</a:t>
            </a:r>
            <a:br>
              <a:rPr lang="en-US" dirty="0" smtClean="0"/>
            </a:br>
            <a:r>
              <a:rPr lang="en-US" dirty="0" smtClean="0"/>
              <a:t>The very first </a:t>
            </a:r>
            <a:r>
              <a:rPr lang="en-US" dirty="0"/>
              <a:t>i</a:t>
            </a:r>
            <a:r>
              <a:rPr lang="en-US" dirty="0" smtClean="0"/>
              <a:t>ntroduction 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09600" y="3886200"/>
            <a:ext cx="7772400" cy="2362200"/>
          </a:xfrm>
        </p:spPr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endParaRPr lang="en-US" dirty="0" smtClean="0"/>
          </a:p>
          <a:p>
            <a:r>
              <a:rPr lang="en-US" sz="2800" dirty="0" smtClean="0"/>
              <a:t>Faculty of Economics, </a:t>
            </a:r>
            <a:r>
              <a:rPr lang="en-US" sz="2800" dirty="0" err="1" smtClean="0"/>
              <a:t>Thammasat</a:t>
            </a:r>
            <a:r>
              <a:rPr lang="en-US" sz="2800" dirty="0" smtClean="0"/>
              <a:t> University</a:t>
            </a:r>
          </a:p>
          <a:p>
            <a:endParaRPr lang="en-US" sz="2800" dirty="0"/>
          </a:p>
          <a:p>
            <a:r>
              <a:rPr lang="en-US" sz="2800" dirty="0" smtClean="0"/>
              <a:t>EE212, Semester 2/2556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Outline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introduction</a:t>
            </a:r>
          </a:p>
          <a:p>
            <a:pPr lvl="1"/>
            <a:r>
              <a:rPr lang="en-US" dirty="0" smtClean="0"/>
              <a:t>Ten principles of economics</a:t>
            </a:r>
          </a:p>
          <a:p>
            <a:pPr lvl="1"/>
            <a:r>
              <a:rPr lang="en-US" dirty="0" smtClean="0"/>
              <a:t>Thinking like an economist</a:t>
            </a:r>
          </a:p>
          <a:p>
            <a:pPr lvl="2"/>
            <a:r>
              <a:rPr lang="en-US" dirty="0" smtClean="0"/>
              <a:t>An economist as scientist: scientific method and economic models</a:t>
            </a:r>
          </a:p>
          <a:p>
            <a:pPr lvl="2"/>
            <a:r>
              <a:rPr lang="en-US" dirty="0" smtClean="0"/>
              <a:t>Example model: Production Possibility Frontier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What is economics?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Approach to manage the world?</a:t>
            </a:r>
          </a:p>
          <a:p>
            <a:pPr lvl="1"/>
            <a:r>
              <a:rPr lang="en-US" dirty="0" smtClean="0"/>
              <a:t>Economic as the study of actions that people take to achieve economic welfare (Alfred Marshall)</a:t>
            </a:r>
          </a:p>
          <a:p>
            <a:pPr lvl="2"/>
            <a:r>
              <a:rPr lang="en-US" dirty="0" smtClean="0"/>
              <a:t>The study of the way people </a:t>
            </a:r>
            <a:r>
              <a:rPr lang="en-US" dirty="0" err="1" smtClean="0"/>
              <a:t>organise</a:t>
            </a:r>
            <a:r>
              <a:rPr lang="en-US" dirty="0" smtClean="0"/>
              <a:t> themselves to sustain life and enhance its quality.</a:t>
            </a:r>
          </a:p>
          <a:p>
            <a:r>
              <a:rPr lang="en-US" dirty="0" smtClean="0"/>
              <a:t>Approach to understand the world?</a:t>
            </a:r>
          </a:p>
          <a:p>
            <a:pPr lvl="1"/>
            <a:r>
              <a:rPr lang="en-US" dirty="0" smtClean="0"/>
              <a:t>Understanding social phenomena through the use of scientific method and mathematical models</a:t>
            </a:r>
          </a:p>
          <a:p>
            <a:pPr lvl="1"/>
            <a:endParaRPr lang="en-US" dirty="0" smtClean="0"/>
          </a:p>
          <a:p>
            <a:pPr lvl="1"/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 principles of 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How people make decisions</a:t>
            </a:r>
          </a:p>
          <a:p>
            <a:pPr lvl="1"/>
            <a:r>
              <a:rPr lang="en-US" b="1" dirty="0" smtClean="0"/>
              <a:t>Principle 1: people face trade-offs</a:t>
            </a:r>
          </a:p>
          <a:p>
            <a:pPr lvl="1"/>
            <a:endParaRPr lang="en-US" b="1" dirty="0" smtClean="0"/>
          </a:p>
          <a:p>
            <a:pPr lvl="1"/>
            <a:endParaRPr lang="en-US" b="1" dirty="0" smtClean="0"/>
          </a:p>
          <a:p>
            <a:pPr lvl="1"/>
            <a:endParaRPr lang="en-US" b="1" dirty="0" smtClean="0"/>
          </a:p>
          <a:p>
            <a:pPr lvl="1"/>
            <a:endParaRPr lang="en-US" b="1" dirty="0" smtClean="0"/>
          </a:p>
          <a:p>
            <a:pPr lvl="1"/>
            <a:endParaRPr lang="en-US" b="1" dirty="0" smtClean="0"/>
          </a:p>
          <a:p>
            <a:pPr lvl="1"/>
            <a:endParaRPr lang="en-US" b="1" dirty="0" smtClean="0"/>
          </a:p>
          <a:p>
            <a:pPr lvl="2"/>
            <a:r>
              <a:rPr lang="en-US" dirty="0" smtClean="0"/>
              <a:t>But there is no such thing as free lunch</a:t>
            </a:r>
          </a:p>
        </p:txBody>
      </p:sp>
      <p:sp>
        <p:nvSpPr>
          <p:cNvPr id="1026" name="AutoShape 2" descr="data:image/jpeg;base64,/9j/4AAQSkZJRgABAQAAAQABAAD/2wCEAAkGBxQSEhQUEhQWFRUXFRgYGBYWGBcXFhgYFxQWFxUUFxUYHCgiGBolHRQXITEhJSkrLi4uFx8zODMsNygtLisBCgoKDg0OGxAQGywlICYsLCwuLywsLCwsLCwsLCwsLCwsLCwsLCwsLCwsLCwsNCwsLCwsLCwsLCwsLCwsLCwsLP/AABEIAMIBAwMBIgACEQEDEQH/xAAcAAABBQEBAQAAAAAAAAAAAAAFAAIDBAYBBwj/xAA8EAABAwIEBAQDBgYBBAMAAAABAAIRAyEEBRIxBkFRYRMicYEykaEjQlKx0fAUYnLB4fEHJDOCkkNTwv/EABkBAAMBAQEAAAAAAAAAAAAAAAIDBAEABf/EAC0RAAICAgIBAwIEBwEAAAAAAAABAhEDIRIxBBMiQVFhMnGBsQUUI6HB0fBC/9oADAMBAAIRAxEAPwDx9qmpuTIUrFK2WqInXUcKwVGUNjFEZCULqS6wqGwurqS447K6HLi6AuNOhya5PCnwmCfVdpptLj0aCT8gsNoq02SQJgEgSeUndHMXkQFqWt7huW6XAj0EEK5k+S6S3xWi5OouE6QOY7/Vek8P5dSayWsa2mPhBAAPV5/EUmWS3pnOSgYfA5DVdR8EsAlpDXENJk3nqI3QLMOGsTRqOYaT3aROtrToIjcO29pXoefZpFT7EQOekW+iL5Hh21GNrVZPRrrt239UrFOXJoKc6ipHmLeCsc5ocygXg82OYfpKEY7Ka9ExVo1af9THAfOIK+iMtxZIdLIjYAQELzR9So7U3VabaT9eSpnNqHJKxEczcqZ8/hykY5eoYrhyjiHnxqJbUP3qcs1crxLZjsnZp/xg0ta6g5zIFw7zkxzIt5kuOeMvhjXJLs80Y5IvRfMeFsRSJhhc0bEbn/xN5jkgJKZGUZdMNyJdS5qUJcmyjSAci21ye14VUOT6ZW0A5F1jx1UrXhVGlOD1tAtk7iFSxNnet1MKiZjGy2RuP2UyKAciIFOaVAx6laURxOCupgSRHAwhdATSUlMw1RJKaVwlNlZRtockmJLaNseuwmJal1HKSJISAVrA5VWrf9um4j8Rs3/2NkcZwe5rNVV95ADKYkydvMf0XcWlbN5IHZJlRrO+HU2DPmiOhN1o6VFmGLvDJDo0VHWEAlp0tj0ufTorbMA6m3TTZ4YDBeTN7Of69+V1RwbQ1jtdxrsDsQN/7Lz8ma7obGNhzB4gU3tDqbdDucT7+qJ43MXPgU4I9ECwFYVdLHkO0WHT99locpY0VIgWmx9F0L+BM6T32RDAueCNiefIeyO5bh3MptZYgGZP5/RAsbmob5WXJRbLHzSl5jv1W9y72C747DDGibu25cl19cljmwXMIgOA2m0HoVUimGy1084npzRTJ/O7oDEiLJm5asU3WyjkPD4a8uqOJmzfMSe20LQYumWN8pEAiQbneJn3XadANeS06eo3Fu3IIVmOKcHEOI0nYXv0Nt7rlxxwqv1Mbc5W2OzfDipT1EWHzE8x3CxeM4eo6Hg0qVd+gGSPDsHTEi7T79tltv4Sq+IcGxyvCjxtCnTcBp1F9iP5eoMeWJhJyRnfJaX1G45pLj2fO+eZaaFVzCHBsywm8tPwmeZ/RD49V7rxHwa3ENBcCdE6Wgkb9YXknEORuw5B0uDHEiCD5YjmdwZ+irw5uXtlphuntAYDufmnAdyuJAqkWx2n+Z30/RcLP5nfT9E4LhctsGhhYfxO+n6KvVJH33J9eqqbkaYEkWMO+1rq3RqoWwkGQrtCsw/F5T15LTkwiHri63Cgi1RseoSRUFYOSTZXC5TUMtDimkpupKVtHWjsrsq5lWU1MQfIIaDd5+EfqewW1yrIqVCDGt/43f8A5GzfzRKJlmYyvhqtWgkeG3q7c+jd/nC1eXcO0KMEt8R34nwfk3YK+6sonVkSSQNtlzxuir4txdpAIgGTPTSfqoPFSpYkA3PI/wCfzSs8v6bNitmpZhqeIw+lp01S0MBJgaZvI6rIZtgCxxpH7vIb3hXsJjNEcwbg8gehWk4mwrKlDxXwSGgU37Oncx1G9l5Gmvuh8G4Sr4Zgcp8lQgG+ofNegZfl8B9WoYd8IHTqsjw3QaKxfU3FxPXqfnPsj2KxpqVCOXIJ+KWtgeR+IrPyio+oHNYSJ3GwRHiXU2mwAECY+i0mVVwxoCzvErm1HgtOyLLiqDp7YmGW5K/gB4QVCWxq0/vmvSsmcfDBjTa36rM5FlhfB5BbGg00/KeW67xcTjtnZ8vLRZwlI3Ltj/dDsyoFtQWkn3t0b0EK03FFxm8BWpZZ5PYTsFVPHGcaQiMmmREnRqjYTEXKpVCHwRMxHaO3dNx2audra0aWhpMnnbdWcuo228sAg9ZAM+xJSZS9SfGIxLirZyo8NtU5tkHnI2I/fJZ/PMu1gubDjPzHQgo3Wwup86jBFosCNo52uu4/Lh4Rt0MAke0oJRyK2l10HGUV8nkmccJ0X7N8F/8AJEd5Zt8oWRzPhuvQ80eIz8TBMf1N3b9R3XrGbU22g+a8tEw0epPX+6GG2yuwS9SCk+w5adHkJqKMuXpOb8PUcRJjwqn42CxP87NnetisPnOR1cMftGy0/DUbdjvfkexujkmjkCiE0sUhalCCzaISxINU0JaFvI7iQ6OySn0pLuRnEj0joEoHQJFNlcrO0IgLUcP8KF8VK40s3DNnO/q6Dtv6IjwtwxoirXEv3aw7N7nq78lpqzoTVH6gaKsNYA1oDQLACwHsoH1U6q5VajkMmEkPfVUJqqJz1C+rCW5BpFk1Vxg1uib9UOq4noqv8VpqXd6R/dT5JKS4hqLR6Nw3lzawdRqXB2Ld5At9U7PaxdhTSA+0o1vO2YIBBAjtsfn0QzgjNmsqB1VwAB33afl7q5xRWbVripTAMtBPfuTzFvZRtJR+/wDgxWp7AmFw1URULfITBIMx2K0jmBobU3t8lXyrGAHQ4BzXbjko89NSh8ID6L5LXTcdWEdRPuhxvi2bkubRbqZxLbWNxf8ANT5ZhtTZPNZ7JMSH1dLmwDYHlO4nsrmNzsD7Ow0uMObM9ITIyvcmBLG1pI9HyWvSp04eQ2T2vCpnNmF3xWkiRzFrR7rBYjPtbQ0i42cnZdVlwmfVbm8viqiDDxb3I39TH+UtY34mnTy9LwhuHx1WzKo2t77mVPhsU2m1pcJgW/X6p1PECXE7Fs33E7eqBOWWm5V/o6lDSRJgmPrtc0AaeRPQ8x12+qt4ys86Wiw/xuUKwmcuYx2mCACAYiw3gc9wi9HGU30CXGTBPQ7XW4ZwcXHluv2OnGSd1oGjEuLiNZtzmB7DsiuLxRZS85jo5szaSRHO0rO0K2kl87kAD1vJJ3P6IrmTmV8MXfge0iCRF4iRuCCbJXjOU+ST38DMkEmr6Mvi2l1R9SZa8kiwGxIkEb2A+arvar1SrO49IgcgDPyCrvC9fx0440mBkdyKj2qMmxa4BzTZzXCWkdCDurD2qB4TwDI59whY1cJLmiS6ju9ven+Nvbcd1kIXrIeWmRYoTn/DjcVNSgA2vu5ggNrdSPw1PofW6CUb6CTrs88TwF1zIMEEEEgg2IIsQR1SCXQRzSursLq6jbKD3Lb8F8OxFesPMb02nkOTyOp5IRwZkf8AEVPEePsmH2c7cN9BufZelEKiEPkQ3Yx5VDEPVqu5UKxWyZyK9RyrVCpXqGoUljEVa74VCtVVjEOlDcS9SzeyiESm6puLqFziTcp1YxdQMdfdMijpujY4MaWtDTBDQJt9eqvZM8Mqt8QnS7yu9DseyF4Or5W+gVgETfkkSinuhPJ9Grxop0Q6XAAXaQ4EntHX3WcdnD3h0uESIZtMzsPY/RVq1BhMkD129kPxdAN3G49ilSxIowOPz2FMFi9DjpEzA6wZ5fvmiLKUP+1a6XXJMzJ3J2m8oXl1N3liCJHlLhuOYELXU84p1Ghr4L22IO4J9RvdJlBoLJJXSIqGVioToHQjpEdlaqYA03NgGJE2t81doamiWQ3rAm07RzKIYR73WOk6hI1EnawkR68+SZ6Fxpp2Seo07spvedIYbXJb3Dvy2V7D4AObzv0NugCbk1cu106oh8wJ5gRt2v8AVX8XnFOiCahDBZom+o9gN4RYPHjx5SejJzly4xWyXDZYI25R9FQyvh2o2qWeIBTEuBElwBPlaRyMc+yLZXm9OuPsg8mN3MIZYkGXevLdGcLSDZ5mZJ6nmY+XsFR/K4slV0LebJjtMBVOGHFxIqNiLAt67n5p2KyfwsNo1GXPaSRcc4EW5xfqtKqOaYsUw2TAcSJ6eUkFNj4eHHL1EtgfzGSdRZg8wwbqRAdFxIj+45KnqRvH5NWdNSz7TIN/SCgNRMbplEWpIc66geE5r05yYnYLVFV7VFMbKw4KF4XMwG8S5EMW01qQ/wCoaJe0D/vNG7gP/sA/9gOsLABq9PoVSxwIMEFBeNMkB/6uiIa50VmDZlQ7PA5Ndz/m9VklasKLoxmhJT6FxBQR6XlGXNoUmU28hc8yTck+pViorLmqvUCsYhFKqqdVEKoQ+vZKkEipUVHE1eSnxVaEGqVifW9lLknWh8I2PxL7IXXKuYgEfFIJ2H6ofWrBpI3t+anjt2OTUVshc1QimpvGkEj6puFdLgNpIv0CerSAk0wxgKvkAmf9q2a4Bko5g8loPYAGt1GDqBI29PRC8dlILXxLSJPymx+Snc02Asd2xrMTDuUKxTxw3Nr2/fJZNmNtqn29FDTzEl7SfxfKyascmIlNI9Ewzmz8Ft9Qj3kK8xjKoDXEahs5sB0ch3/LZY7Lc0LCIO97oxic1ZDXjqJ5wbQ4cl2mqZvuTtG1ypjaegk3AhoceYjb8Kstqt02N5gzNr8ljm5q2o3U8hxANyYgcz0UWV8SOquJ0fYCA1xNzBhxj8PJMTilroVK732bvxW6fN8LvKLkHYmRG231UDuF8NWLSX1NoHmJvHxS6TNkAdmfiNe+0UoOjkGkkOPtLfZU6/GIotky6Phbbfp2GyW5QbpoODmvws9ZyfBtos0MmNRdcl1zubojh6zXEhrg6DBggwYBgxsb7LxQcR4itSAe+KT2a3ObYg6dTWBzSDpsbc4+ZvgTO6WXs8PEO0MqOGl2kwHajd5+6NLmmT0KfDIlUUqIZZk57Z6uVm+J8exumPMaclwbchpsZ6bIhhc7p1A9zXNIY6JDgbEAtdPe8dlSxddjmubIGsmQTeN9uQK3JJSVJ9lGHuzuYY+noaxx+IC1wQCN55LFY6kadRzDy2PUHYo9i2hwAN9IgT06IBmUyCbwI9ls+ijGknorvT2PUbjKZSeggxkkTvCgcpyVC5OFkDwrmW123ZUGqm8Fr29Wmx9+cqq8KMGCuWmcZzNuG61Gs+m2m+o1p8r2tkOaRLHeukiRyMri9JwOfvZTa2TYf3XFvpxM5zIHtVZ7VceFBUaqAEUKwQzGIvVaqOIoykyQaMrj3nl1Q59WHC95RvM6ELJ48EmAJUUo3KmURlSsu5lj4JBMmNxtHp1QB1SLmeasVKZF5uP2EnEP8xaASZgbfJMhGMUKkp5Jld2JmwCVCoQbdVMABtb2RHI6LTrfYlugj3fe3OwRtpLoCfKO2yTB5s9pjzDSYMbx2m0rV5Zj21WyDMfGSNxzgH5lZzFU2lpfYtJAABgt9Rv/AKUnCdRpeacWPlc6bEHkOikyQi1aKMeR1sHcR4NlNxNNwhxd5eUWmD/ZBqDhIm3f+60XEeX6Xua512udymTJk+9is3c2CqxO4kmWNSsJ4YX8zrcrxq6RZEabHsgaTpMkA2kDeEAw7S137KJuxBgSZjZLyR3ot8aKmt6SDuDpMqyzTpDmO1SZAuIdfaEIzjPP/ioDSxhgH8UcyIttZE8qwmqmXufpaRBHMt1Dc8pMfJBM0ypzaj9AL2tvqF4BmJvvZLxRjyqRLnkpXKHV19ybI82fRq+NOoukOafhc0xLSPQI5jcuw9Zpd4xoibh7HOLLwGhzfiHr/lZjCMcA4zECY5mDMfJFBm73aGv84aGtAAgxLy8kx1cBPZMlC3yXZDKUk9Ggy/MMLTpim176gpt1aqn2bTpOzWi5N5gkbHfY2cHnzKzjTc1jibtOh2mRZryXyXbbobWwFN7DpJbcy0gQdA+IF3cTG8FG8hyCk+mxxLzUaC5knSL/AIRzA3CmyzitPsp8bxoz/qNMOUqZph9UsIL3s16SS3VLWBwBNhDmiAOndOocU03OcdTY1logz8M2Iixhquso1qmGFIubLXh5GkNc4NOqx1Q0yGnntHdZviHh0upF+D0NhkaA2531EEE3INttkiEqa3svXFOmqX2NPg87pVgdDgdJh0XgxP5FVcwIN15vw6X/AMSWscabW04Lt9rMLmk3Ml3seyNHiAtc+nUguaQNQmHSJntYiyulkktPYnElNWtBt9SACdi5rfdzgB+c+ybMFY/E52TXZqP2bagtIALtLw0yQbAuuYWoyw1DUe2oQ5oBAIAgui0ndu6Dm1Ta7Ci1Kbin0gi3ZNepLSY25c/qmvVqdoWyFyhcpionBcCdDikmSkuOs0rwoHhWHqvUKpYtFWqFTrq3WchuKqpcnQaAmdOOkwseaxkjutRjsypmRrH1/NZDG1IcdJkdlHJXIenSG1akp1LBVNOsMJYZuL7bmBdVTtMrYYbOmtoNYWiCwCB3EH0lZOXBKkbjuTszNbDlhbz1j3EGCI/e4VzLQ4a6ceYE2IIO8chM+qP8ON1wA0FwfLXEeZojzaTylZfiFtRmIq65Di4nsQbiO0R8l0JepcWJ/iGD3a6J8yc+l5KhkkagZ1DciOYOx6EGU7LKjgzUCBfbY/uyosy2oafikeSJn1MCUz+IAH80DmbQOm3JG4pqkTQ5YqYcdh6uKdUeG+VrHPc6fLDGl7r+gKA1aDQfI4bXmT+QR/Jc18DDYykfjqMDAOUOcwvnoNLXfNC8LWbpI+EmbixQx9o3N5EVCklf90FuHMj1FlSo8BmtskX7xJEDpdWOKMpYMR9gQaZdE7DVqhzTykH0VoaGZQ9wAFfUyCJ1R4hBJHQtgysxl+NLGt/CXy4WOqIcRfbkgjGTk5N/YHL5L4KMQs2odNVoDS2C29tiDIPIiBHog1LFkE6XXIg7eYc1JUr6WkTc+2/+0Me2O0bJkIIXHJxL3iua2QASDBnaDYH32913D1waQZpgtfq1DeCCHAn1hcyzGQdL9nAtk8wbQf1XMHhfO9szp58iNyUT0hsIRbv6mpr4onDU6bQQBd151OMfK0/NHsPiXvDHhzWMpsAdewgmZ+dkJyDE6iaLg3ziA6JgzYwuZtlzsFWa6o9zqLyZI2a6ZI08x8MT6clBKN6R6UXWmej4PHt1AEEkt1DrEATB+UeiFZjlhphjcJrY5rw7ykWa4u8rg60WG21lZyTG06+ip+ERA5byHCeyr1s5Y9uIe0wQ15pgRLhEBsb3MdN13Hkgap9GN4rySvT14gO8z7lrBv5ocWmZtIkRPmlZ+pWqMphtSm5s/CHNLZHW4+q9GfmwcylQeNLyWudqHwjkQY59k/jKlSqU6NCqdB1OeIvYeUGYMA6voijkT00DwroxnD3D4xFE1qj9P2gYGiDYx93uTZa9mFFMfZkl+oNLbuMaQABz2jfuhvDmS1MPUqNbNVpbqDbaoFwQfhcNtlO+i9tVxdZ08j2tdE7lKvg6OOMNrugg0EWIg2+twUnOTWdSk5XronY0pjk4ppWgsYuJJLjDUPVWorL1UrFUsBFHEuWezYagRMWRPMaxBAhB8bUsVJkmnaHRRlK1MNmZJ9dum6EFhe4NE3O56d/REM1c4uj3/RVaeOLfK7la3JKgmlZuVp6eh2Hyp7nQ3zxvpB/YRLH5W+g1uoSCB5gDE/huinCGZmi4AQQ/qOcWg/2Wh4mrB1B4fE6dQi03HskyyNypjIRUOjMZTjG0ywEwBcm/pHdd4uo+M+mWQTpAm1tRmJQ5mIHJoPODe/VS080l8AASI5WvyQpyTtIbNKXZo8sbiadKm2lWbA8p1CWaQPhLXAgg9EIy7J3OrvqeAQ2mDrDQS0B7XAOA3073G3sjOT1tRa14lk3Dd+28c++0rU4rizCZazw3UyKlX7SWAHbysG8tG8A/zFBjlJtpC8sVFHkD2y219PlkTBufmu0qdgBck+/urOaY8YipVqAaWucX7RaL7HmfzVDD1XAl3f8AfsqqdHjZI1aL2YVnPpBkkgENge5aPqbKQZeykH6n+cN5EQxzgDB3JIiCBeSO6sZT5KgDgdT3+GWwNnADVJ2Pm+ioYJjXOcwy46pgc4kESN9zJXKTS2dgi5PgipWawsklxdHlgANN76uhHRQMBJ079O69Dp5HSxOHLmtDXggQAYI5kdxY+ywOMovov03BaduhHMTfuuxZVkWi3PglBhbLsATS17EbjrqmPSdJ+QQKlXc0nSYmQf0WxyiqypTAnzuYBbk9oG/QE391ksXTeHuD2lrmkgg7gjqtxu27NUFBKg9lOMcHMOkEgi827SP8r0hmGFan4WJbIeJI2nYjS6ZAj8gvLeHDFZjXc7if36r0viHMdNKnSOl0t1GfwzA25SD8lJmVS0ehD3JIFiiKZr06Qe5jmeQNuS1zLsLpuQZHU2WYyXCN8M1HPIIIGnnIiQ5arAY5tEBzhDTNuZj7rZ9Rfus5mucPqV31RTY2m4iW2kkCNR0WBPugxzlKLX/MN+yWg1jOKsOA2o6mTUaHNphpAtMt1Cbjf5qxlOcU8bRIr2cwWMCWQ4Xa47A2B5dVjqjw97qjmtDQJgiQb7AHnda/g6vhyQ0sDBULqb6ZlzAx7T5mSCYk3BNo6bPhCPT0BmxTXvT/AEJsDTf/ABIYzUWktcwG2kHmZ5jpKvVYdUc8N0ydt7xBJ7k390PyeWGGkwG6AXXMdZ77zvdFmMW+PjlybYueS4r8hjd77Lj1K5ROCuonsZCa5SFRuWgkaS4kuONMShWYvcNtkS3VXEU5CZlTkqRkXTAlV5IugePcj2Nss9mLgpJqo7Gx2wVWaCgNSgPFAOxc2fSbo1VrDlJ9EOe7U4EDYgz0ulQlQzLibpM2OKykPbqa2NJ5W2uIQXiPHVQwXkXHsR06rVDEg0maCJM2m7jyt87rP8QUSGklsujbl6/VTxdSQ1r2mVw+JMiB2UlRwt+Im/UBS4GjuRbcED5j8lG0tDzI91XabE7rYfybMKjXANdP9QH5la/A5JQxRc/E0/ELiLgwbCGwdVukLGYVwMDTbnyPzO61eV4sMbcTA5/vZLikpWgpwk47AX/IHDVPCikaBcGOBBa5wdpO8Tv7FDMjZQFJ5ra9YOkaQC31Njf9Ec4hzP8AiatJm4NVjQBsJeAb+krKYnEaKtcNsDVfHSA90bdk1u+jzfKg6SKmOxGkkN6yLzHvzU2RY51MuIAM9hM3v9UNe0udAvJt7r1XJci8DLatN9JtR73Fwd95stAI2vBaOfVZlajCvqN8SFSTCHC+MD8O0tAa4wze/l3NuyB/8m4RryKjAPsz4bgAASDcEkbwbJYItwgcKhh0amgTJ6Haw7qPiHMTXpVGeUQzVa5DrOE9JIBjuo8KcZ6R6OemjCUi5jgWuIM7/qp31xVeA6NRJJeB5ndj1UH8VrbBABHNR02OB1DcK+vr2RKu10brhvKW1ajBU0kN21ktkDaXDnFvZHWYPRiHfZHTcRc6WgmGgncbrI5BnlQyD4cl7QLCfNNxblHJbjC4XE/Z1KzyCQS0RcAEQIFxIJN1584tN8y+M4yjcPyBWf8AD5fSY55l2jl8LZuWtAtbaecLzuHtJaTOk7coHMr1/iDC13sYW1C2kXFtTSLwW2PYE2k9flicXw66nre0l7WXcI84H4zFiO6PHlilX1+Bai27bIcmwjsRUpsDLhwIB29x8ltchoU6dSo4t8mp2m0gySBAhZDJM1FEucPicxzR/wCQifaZWzyfMWNphjh5QLySYHWTzSMslFqyj3bpFjE4doqO0N0ieW3c9vRKFa0BwL2SWciRB+Xsq7gvWxOLiqPPmmnsicEwhSOCYQm0ARFRPUzlEQuMG6UlaZRkLq2ji9l+ID2Ajmn12LBcAZ9I8J5uPqORXoUyExO0AZvNWkBYjM6znv0i/pzK3PEVQhsAXNgqWD4acKciBUcNzynooc9uXGKssw0lyZj8OBqaCI+6fqCb8119El1m2G8Dn1+iM4jhWuHWg95VvBZG8GKgvPI22U04zjuj0smXFKCd7QJwwaxwc18Oj71u33lPi67zTe55DhFosbWRzGcPU37tTWZOGN0jYdbpsfGfbPOlmMO2q1r2CIk3M2uq1Zl3EC0rW5hw813w2PpZV6eSkNh30R+nJPSF80+wdlXEGnSyoy2r4ge8gFpsL8+6vYHDMeXVaokGqGxya3rHT9FXxGRKOljH4ZsBgceRcbDpaLlBlwtfh1YUMnxIN4mhhxiIoXY0SSLhpvIBG231QbF5aa2vw2AuF7GIE2gxfdUsRxC7zhtIAPF7neN7d0qWKxBY2QQ0jSCBpiRe4I6c0EITjt6MyZMbVVZVy9jKVceLyi4uGz1XpuXZ1L2+HDmFoA03Eg7x1ufmsHi8uoBgcKkOIuPiMbkki4M+6iwucGnTdSpuLWkghwBBaRJsd4Ox5pjTltCYZOOqtfY2vFGcUS57HlklrWCILviDj6NssLxFgn0jrDpDiRIty2tuP0RVmZ0MTWpOqs0Nbq1gCQbDSRG4keyEZpiQ4abwHHTbYHl6QAginHJ+5Tx5Y7ZWybAB7ml0xO3UIrhsCKZqeLZrSbwYjl9ET4XwgLmO5C60HE2BHhFzRdxAt0IIdY7WhY5ucmjOKxxpGHyfEjDVRUcyTGptwQAecEXK9H4fz6rXaKVZtEaWk0atHyh5cWgB4k+a027rBDLapILiSYAvEW7K3gcuqU50ktnmOU7x0Mc0U4tiIQp9mszbi2k6i+jScdZdpIg+XSfNJ62It1VbI8f5arTtUpPYZvYjZZ4ZFGysUab6Xf1UuXG7TXwWx48WvqZzD0JAJ3W5ydoFDxnNLjq0MB+HVEl0Rcj6W3WffSRHK8c5zW0ifKzUWj+oy49ygzStcn+g+O9I9C4Ob4ge1xmGGfSRaPdVcdh9D3NFwDY9uSu8NMNNnd5DW95j8rJZ80Cq8NMgGL9gAn/w2+NP9SLyXc20BnBRuUr1A8r1icjcnUKckBcAlGsoospsfiK1qdNuonrGwHcmy5KwW62G8FkrNDdbmh0XBMG9x9El4tnGeVsRXqVi9zdbidIcQGjZrQOwAHskj5RF+4xmDxLqT2vaYIP+wvYOE8+bXpi99o6HmF4xCI5LmjsPUDmzH3h1H6pUZUYme8+A0mSASpXMQHh7PWV2Agj99UfY5OpMO2QupJhoq3CWlbRtlI0FG/DIhpS0LKOsE1MGq78D2R000x1FZR1mbr4O2yyed0IXpNXCygGa5HrSssW1oODV7POcLhNdQCJvf5rd0KH3A2IaCJ2M/wCiq1DKn0GuAa0kn4iJMdFcyqnWLiXgO8ukciAL+68vNGT7K4OJDW4QZNOswaQ5pD6YmNX3XAk7Rb2UVXhdh+6tHSwtcPl8FvJoNmjt3/yr7qKs8aLcKkiWSUZPj0YR/CLekFQu4LBXoHhJCkn+kjfUdUZLKMiq0LMcI/mBJjpIK0NWhqA1AW6K8KaRYujginYLm2Cv4EdF0YMdES0paUfFA2DXYUKpiMFPJGy1MLELxphKTRkK2Xnoh9bBlpmFu30QeShfhGncKWfiWtD4eQ4lzhPEugPc7V4bZE/T6lLFVdRJ7qth2aAQ2wK49yLxfGeKNS7Ay5FOVoa8qEqQqxg8IXkAKuhTHZXgDUcAFl/+QeJ2VCMLQINCkfM4bVKg592jl7noi/GOftosdhMO5we4RVqs3aDvTa78R5nlsvNH5Uzlrj1Wyaiq+RTbbGHFtFv7LiiOAp9SPddSjNgUJy6khNRp+BHnxXCTEC3uV65hDYJJKjH0aXGpy4kjOOhJJJYcdXCkksOOLjgkkuNQOzAWQzBuIrU/U/kkkofI7KMJo3KMpJKx/BOuxpXEklpp0LhSSXHDSmlJJYcNK4UklxwwphSSWGjXKJySS04Td0bpHThq7m2IpPIIsQdJuDySSRR7Ml0eJsqEh0k8uajr8vVJJTPoL/0QApJJLDGf/9k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14612" y="2643182"/>
            <a:ext cx="3357586" cy="25149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 principles of 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people make decisions</a:t>
            </a:r>
          </a:p>
          <a:p>
            <a:pPr lvl="1"/>
            <a:r>
              <a:rPr lang="en-US" b="1" dirty="0" smtClean="0"/>
              <a:t>Principle 1: people face trade-offs</a:t>
            </a:r>
          </a:p>
          <a:p>
            <a:pPr lvl="2"/>
            <a:r>
              <a:rPr lang="en-US" dirty="0" smtClean="0"/>
              <a:t>Private trade-offs</a:t>
            </a:r>
          </a:p>
          <a:p>
            <a:pPr lvl="3"/>
            <a:r>
              <a:rPr lang="en-US" dirty="0" smtClean="0"/>
              <a:t>Time you spend doing one thing can always be used to do another thing</a:t>
            </a:r>
          </a:p>
          <a:p>
            <a:pPr lvl="2"/>
            <a:r>
              <a:rPr lang="en-US" dirty="0" smtClean="0"/>
              <a:t>Public trade-offs</a:t>
            </a:r>
          </a:p>
          <a:p>
            <a:pPr lvl="3"/>
            <a:r>
              <a:rPr lang="en-US" dirty="0" smtClean="0"/>
              <a:t>Equity VS Efficiency</a:t>
            </a:r>
          </a:p>
          <a:p>
            <a:pPr lvl="3"/>
            <a:r>
              <a:rPr lang="en-US" dirty="0" smtClean="0"/>
              <a:t>Growth VS Sustainability</a:t>
            </a:r>
          </a:p>
          <a:p>
            <a:pPr lvl="2"/>
            <a:r>
              <a:rPr lang="en-US" dirty="0" smtClean="0"/>
              <a:t>But be careful of how you see trade-offs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 principles of 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2471742"/>
          </a:xfrm>
        </p:spPr>
        <p:txBody>
          <a:bodyPr/>
          <a:lstStyle/>
          <a:p>
            <a:r>
              <a:rPr lang="en-US" dirty="0" smtClean="0"/>
              <a:t>How people make decisions</a:t>
            </a:r>
          </a:p>
          <a:p>
            <a:pPr lvl="1"/>
            <a:r>
              <a:rPr lang="en-US" b="1" dirty="0" smtClean="0"/>
              <a:t>Principle 2: the cost of something is what you give up for it</a:t>
            </a:r>
          </a:p>
          <a:p>
            <a:pPr lvl="2"/>
            <a:r>
              <a:rPr lang="en-US" dirty="0" smtClean="0"/>
              <a:t>Opportunity cost: what you have  to give up to get something you want</a:t>
            </a:r>
          </a:p>
        </p:txBody>
      </p:sp>
      <p:sp>
        <p:nvSpPr>
          <p:cNvPr id="7177" name="AutoShape 9" descr="data:image/jpeg;base64,/9j/4AAQSkZJRgABAQAAAQABAAD/2wCEAAkGBxMSEhUTEhQWFBQVFBQUFxUVFBQUFBUUFBQWFhQUFBQYHCggGBwlHBQUITEhJSkrLi4uFx81ODMsNygtLisBCgoKDg0OGxAQGywkHB8sLCwsLCwsLCwsLCwsLCwsLCwsLCwsLCwsLCwsLCwsLCwsLCwsLCwsLCwsLCwsLCwsLP/AABEIAK0BJAMBIgACEQEDEQH/xAAcAAACAgMBAQAAAAAAAAAAAAAFBgMEAQIHAAj/xAA8EAABAwMDAgQEAwUIAgMAAAABAAIRAwQhBRIxQVEGImFxEzKBkRRCoRVSscHwByNigrLR4fFywiRDkv/EABoBAAIDAQEAAAAAAAAAAAAAAAIDAAEEBQb/xAApEQACAgICAQQBBAMBAAAAAAAAAQIRAyESMQQFE0FRYSKBkcEUcaEG/9oADAMBAAIRAxEAPwCsNECydFCY9gWdqEqxadogUFXQ017Vq5iqiWLDdOICH31uQCnCrSQfULdTolic+ktQC3KJ3FGCq1RiLkyuNm1vVlTOoSFXsKPmRinTwjUrK4idqVkWkkILVGU8X9MboS3qVjBlqhaBtJWWtUFNXKcKyEW1Mvh/THPMyGtaJLnEAATjn1K9YWFGpUFNo3EfnYKkOd67ncDJ+UfKUxWti1lEsBy4gb37c5ydp7DcevGJS5sZBE9xZ0GsaXPElpcYJjaCZdHzGPKMDqD1UunaJTq7XtDYG4QXu3Enylw27g0iAQCDwOEBvblvxI3Et2ENAluHT53e+6fopdPvH0ajiHHaWwW+p/MB/slOxmhlZ4Wo7XCk8gkxD2gnncQXZBl3bsMCAgWseF67BuAbt6kP3ACeSQ3y9OYUtXXA1hLcmMDoTg5HYDp1UDddrU9x3SGkeWRBkZd6DnyhRNkoUhbEPhwPPUFHrazxKO3NrTr0xULWtcPMPhwwOHWQeD6zCguKcBrWt+VgDyBkOMuzBPAIH0Rt8lYMdMXtVt8HCWHMynW+olwgfZL7bSXK4ukSUdmNOo5Rh1LClsbOArNzSgILsZFUhavGQZRjTnDaFRuKG4qehTIGFbJF7JdQIjCVa5MlHrqoQhb2SnwVITllbBxW1JytizKhrW5aqsCmhh0N/dG3ubCT9OutqLG8wl8djVk0TOIDlZfBHCBP1EE5V6zupIWlNJCGrZY/CLKtgleQ2EOIu1n8WECF0Fn8UEqgLDf4sLBu0E/FBam6ChVh38SFBcVAQhP4wd1HUvR3UouyPUAEGqVFavbwFB6tRCwkGNOOVeqPjIQCzuYKJmvIUToIqXlWXKB7ZWblhmQvUG7kUZAtAe+sYO5q10ygalRrBElwGSGjJA5+qYnWRKrado7n3dFrGF5dVYNo5Oc+0CTPQCUdkDtofgM+GwipVJLnVQ0zEbdlP90c5iTPRat0qvUb5PiZMkukyZ5krpNLRaFABuKlXJe+IEkyQ0dGjgK0xwHAWaTd7NMY6OTXPhO6kYJIBAPofyn0Xm+GrwADscdeF1kXQVqlVaegVB8TiWpWdalk04H5o5xgFp9hwhVO9DnFr+CP+nf8L6AubClVEFo4jhc08b+BA0fFpHaRyBwrQDQP8O3IxtORDHCZEdcdvVMpspa9rTklnXgHME9+D9VygVK9s849CYwR7po8PeJakFgcGkkkucCST/QCLoEYqml7T5nDGcwPbaZn+CEazZU2gPZ8wMO7ERIPb0x3COW9wYk+eeTuBLj3JJGPRCtTaXNDSIbOANsjvkTPAx6KuQTKdvWEcqLULoQqV0w0+sg9UNu7klUlsuUtF2jWBKI0gEp07ghyKWt25MXYF6L9wwTxhUatuJwp6tzKg+JlO+BHyXqNsNqHapbwEUo1cIdq9SQkpbHSkqF+icq+ySFSayCrtFycjOROpZRfTqGEMc/KL2FcAIJodiq9jVY242BeQulq20QsqINpFD8YvfjFcuNGhQHTEtzE8SE3q1N8t36aoKmnFTmTiedeqCpeLD7EhU6tsQopk4lg1pWhUNJkKyAqbLSNQVbt68KmQstKlkCzfMiFpY5BCD2NTKbNObMIW6NOPHy0efQEJo/s70obqlxHmH90w/uyJqOH0LRPqe6C3VDEhR6j4trWlNtvQYyG7viPcTLnOMu28QBMT6KQzJ2gs3iSx038jzUosB+aT/XVYZs7pA0/xDUq8gg8qrf+KX0iQGkn3QuasNLR0l9Jp4UTcFc0s/H1YO81MR7pp03xbSqwHtNMnryFbKuxpF1CD+L70C3cewVh7uvI5Ef7pU8XXn929hxLTCpMGXQpfG+JTBIBlp5z8oj+So/h2zT+G6CW7j67j5Z9v5odWvSGU2gyWtLT9eZ+srWzuQInnifRNM17GvTLx0xIBB6xB9iitK5FR22Mgbj1aAcAzHePukJl2d/MdDPHPVM+j3bGU37mu3vIaHAjH+WZI7lC0MUjGttgehylqoiWrXUghCfiK0ipNWZoW+5yN0bOAhlk7KNtuBCKmFCgXqFOFpY0C5b31bcYRfRrfAwo5UgeCcjLbWAhd81N1SiNqWNSp5MKQlYOSFdACoFG6pCs1qRVGsEwTRNSduMJgs7bHCXdOPmHunW2iAgk2PxRsF1qGVlXq4yvIbCcR6q2oIQupbQUZq1wAglxeiSqkhKZFUtwoKluFu69ChfeBBRZWq0AhN1SCJ17sITdVwrohTLcrK0Ll4FWQ2hZp05K8FbtG5QzlxVj/Gxe5kSNrehBCbdKZACEWtCSEwWlKAuZPyZdHrMXg4oLkEg2Quf+LtNqvuKp2u+G1xAgHbM8TESuiWlEuc1o5cQPuYVvxfZ0Q4OqOaKTPMWN8syRO5w/M4wJT/DTds5fqktxh/sWP7OfDTmsdXeZYZawH0+d33x9Cg3ivTXCs5zPlJTPbeOKU/DeAxvDdsBrQOGgdgFdrmk8bg5rmnqM/cLU6e0c9QdUchbpL6j8zk8+ndG7exq0H4DnUzwTmE9UtEpEyBHsUYoWDQIkGPupdoBQ4uyjob5pgdIx6Jf/ALQKEMDh1lp9iE60aTW8YSp/aA2abWjkun6AFWgZHLbpmx5xId/3hUKx5I6IyyyqveKYbyIB6RPM/VX3eE6bdzal2xjjA2/De4T6uBGPWEzkhUcUpdIXnDeWR1EEDqmfQqZ5wRtMTny8EA+k9e6ACg63rGlUjcxwBgyDwQ5p6gggj0KO6BQeHOdPkBe0Drk5j0kKMFKnTK2s0EDlMutnBS5SYSU2PQM+9Fm2Vp7yArOmWw6ohWtBCZzjRSxyANs2XJ10ikAAlIs2PTNpt0CAs01YUZOLC94wbcJV1FMFxcAiEu6iUEU7GOaAtR6oVhJU9wTK2bST06FNWVbZsOTRZPwglKmJRO3qQlSkPxxonqXOV5VK1USsKy6OlXFq6OUr3dhU3HzdU/VGiEAvQASnpIw2KztPq/vBRu02r3CZNwXpCnBFWxVfpdYqM6HW9E8WlIHKum2EKnBBKTOdDQqvZZ/YlXsnlwAKxAQ8UXbEf9j1eyuUNKqDomuArttSByl5MaaNPjZHGVgCys39kdtrZ0cK8yiFaohczJgSZ6XF5cpY9mmmt2vaTiJyehIIH6kJW125NZz2Oy0zungBONQHaY5AJHuBIP3XOfEerCmKjWcvh/8AlzA/WU/DqPE5vmO8il+BSqU2uOwZAMCeyZPD1mWtILz6N6fVAxdMaJfVDXHoGE5HrC3tNcBwDOOY2n7FO/YxqaT7HLStWLSWk8YRqnrEifp9lze0vZqgg44P1RO4vtk+n6x/UIU2Sc7HZuoYOeAkvxRrO57WmcZz6SOFm3v3ECCZgSP8oge8A/Uqr+zd7peOCOeZ5Men+yKxaGnw9o0WzqxMO2l7QejAJie8CUONvQrUK1VhcXObvIcILXYwI5CKafUFemWuc4M3FssAcYEja4cgeqpXtGlZ0qxLy5o4BYWSfysBOHEmOENWa8S47Yja5bE3IaTkUqQcf8QpjH0ED6I5Zyym1pEET6zPEnvkpesKpNdr35L3S49tx79F0K0Yx0NG14PVpB2jpJC2YqT2c3NPk218ipqQ3DhCqNOF006Qwj5Qgepaa1uITc1Vorx3b2BbF8EIo+qIVWnagLNdsCVjbN3GmV7ihOVJRo7RhZtKgJhWapACikwMmOLRVN3BglR1Rv4QnUbiHYU+mXUnKberMqjuiSvYhVKlKEwhsqpeWwPCXyHcEloAVXwpqNcnha3tvCl0mjKIWm7NalJ0rKMfhl5VYymdFFR22UmeIruq0ugp7LBCVtYtQ5xTrMfGxE/btYdvsth4gren2RinoQJOOqtM8OjsrU0ySg0SeHNWqObmOUeffuAVTTNL+GFveNhW2ikgDda48POByov2+/sFu7TtzyfVTs0aeiVbGcSq3xA/smfRdULmiQgg0P0RvTbPa2ELbHYnFBht76KW2vVUZSUlvSWDyHNPR6Hw3jcH9hMXS5zfaQK1QN6BjQciQWtAdI6cSn4Uyl+rZFprH5Rvc4nuHAEdOBP69EPjyk27EedBKKa+xIqeGraYNd4zx5f0wr1DwpZxPxKjzzGGj7gLWpp7XPMO+yI2tpsHPHP2zhbOTOb+n6BFza06Lxtbges/r3VS5vN5mQIJA9ZPX22qzf1ZOT/XcD7IJWIke/Cij8sXJr4CzK4BABxh36kzHforNasSeZyIJ54GT6oIx+ZHPb+CK2dOXsbHrz35wpRSYafb/AoVKoJaWsJBaSMxj3zCRb3WK1w4GtUdUiAJ4A9AF0rxLQ/+BVH+Bv8ArakLT9HJaQ5pBa6DjJmCM9kcEqKyzfTYV0O5pUQXujcSPMcxA4b25TFp3iCm9wG/6JXutEqVDnERAHGBz9VPpHh97agK0RZlls6bRqNI5QTXAMIpbUCGj2Q7VrdHpgptdFS0smvwtNQ0zaCFZ0ymWuWdWcVFhixjzMSaxNJ/utzeyOVX8R1wXADohDa5S540mGszrZNeuly9aPgqLfKkpK+NgcndhqheK618oE2milm/oglBDVkbIdRZIwodHpO/dKO07cOR7StPgcIVGynKhe2u/dP2Xk7iyHZYV+2ie8zardYQavWBKgrX0BB612ZlHkjoXjdyGjT2Aom2k1J9nqW3lEqerpUVQzIwxcENCB3VwCVBe6rKCvvpKOwYQ3Y0afSBRmnahK+n3sI5Q1AQgQ7IlWi++3aAqzXAFVbzUsYQYagdytisa2NtLKlFOEO066BCuVrkBDxT7HSySh0ywHpP8eXr6RYRPw3AgnoHSMH+unojjrrKq6g8OYWvaHNPIIkKcIroF5sslvaObUdYc0kg5laHV3DqciO+PVE9f0eiWufSbtc0iQCYh0wY7eU8JTdTIMFTjQPK0X69+5xB7ff6qBtX7qOkxEaFuCo3RZFRHU9ITR4cpbjPXug7LMtIBByP49036BahkJTYcVsueK6hp2NR0A7fhmOhHxGYPoq/hjUKN6wuaNtQRvYTJ9CHfmGTlFdetBVtKtLq9hA9xlp+4C5P4aualvWLxLYBa7+usFOxU1QGZfJ2e30wdlZGmgZhD/DetC4pB/Dhhw7Hv7HlHBcBGJ46s1FHCHX1vuV+tcQEPfeBRt0Fjimyu2gQhWoOdkFFn3YGUD1e9B4Tcc2TJBWI2vWxD57oQm68p7wSUBrWPZW/sVrootKs27luLKQoHMLUCYVUEGvVijcCeUH/ABBWaT8q2iJjxpFSYTtp0RwkXwqZiV0SwgBKsbCHI2J9F5b1KoleU5B+yjlVxcyrdtb7hKDV3CcEfcJm0ei8sEMcR3g7f/1wEWVsnjYm/gGX9HaMIF+0XAwnp+g1a5DWupNktbLn+XzEAGWB3Ux7wOSJG6t4AFs9n4i4kvIkUafyguAkVKjhPX8vRTFFydLsryl7cv1aF2hXL0f07TJElELTQ7O33z/elsQat0KTXAtaQWhlNrnGS6WjOOqY/DpDqXms4c+rtpu+FXj4MAbnfEc4NdkmZ4B4MTcsbXbKjmjXQnXdAt+XnoOp9gqbL5+4MAJceGgEuPsBkp/1m9dRLmtDabm03B2wHbPxLUkgTJEB8SZgpUuL+oXFtSq92ZBDi1pB9AUnJNQo6/p/g/5cXK6pmW21T842f+bms/1ELDLQAyalIDv8VmPXBVT4wYQW4Pfqfc9VZrX+OOUn3Tqr0PEu2X7e4phw21Axg+Z9WQCOpa0R9lL+36DnbWBzxMB7htB9QOyV6zi4x07EStbao1h4J9uVXuuzS/TsKVqK0uhuuL9jWuaQ1weIIA5A4zMjPbOErUbmmNxpuaC0wfiFxkc7GkCBPUnKq6zfFojjv79J9kLsLppLqZPzDn17om+Rm4wwvh99oI6lqDWViPyPYB34JIP6n7oXcWgJkEERg9EPvapdAPLRCrMrObwSE+Ub6PJynt39halaIvpLQHYHv6f1/JLDNRe3rKMadrLB8w29+qW4SBUkNtWgIlvJ5n+JRfTAA2TjCRa/igOxTYcdXdfWAhN7rVaphzzH7oMD7BWsbfYfuJdD34h8UU2AspkOdxI+Ud5PVI7Km8l3rPuSqDBPKv2zC4gDA7+iclGKsFKeaSjHbYx+GNQfR3Pa0PbgObJBgZ3NjqP5py/bDOojEiCeD9f5JU0+lTgACY74/XlX3Unct8pHbI+xwsssrbbR7LxvScMMUYTjb+X+QrQ1anVJbv8AhumIcJB9nBefTM7d7Ce26D9NwE/RBKVAk+Yyf/Fv+ytVbR1QfkcR0LS1w+smVFlkBl9G8e7jcS3eS0QQQexwUr31wQU56JcN2GlVDoGBvG5o9p4VXWfDjY3MGOZEubHqOR9PstMMsaOF5PpOWMqi7/4JwqEhRucOEUrWRaOOmOx9kuai7aU+ORSRx54pY5VJF9sQh9/CqNvyoa1zKDiG5WqI3uUls7KqOKltTlRsAevDdSITrQ1NrRlc+0arARKvfwEpjIS4jHca42V5c9uNSO4rKlDfeHh3iZ/7x+6qXmuOd+Y9s5lKBuis/ipCw85HvI+wtpIbbfXWiBUg4jcRhzSILXjqCCR9UY1Nzrz4Q3O3MZupuY1lStW+GXl1Fu47fiRsO/1B2zhc9c8lvAI79VvZas+l5fmYSCWOAcJHBAPBHQp2DO8crOX6r4GPyo61L7/of9KrC3LLisyqfiteWUKjKTals2mY+Z3w27J3AeVkb2gAyFfq+OqY+VhPp8Sk0/cuj9Ujsq/EaTScMwXMhrXGOJIEv56lUKrnDlsK8+dTlaRl8b/zyULyT3+Bk17Wqdfc5rSxxbV3E1KLtwNtUpsaG03EzvNLnGDwlupX3sB6jBVd7yeVFRfBI6FIlNy/Y63h+JHxE4xbfItMqq0xyE7oMK1TqoOjdGSYRdEfRRW1ICXngcepWLXPPHX27KG+vA7yAgBWgpNJWwJqlY1KgHcq7eaaAA5uHDn1WKDGUzuJD3dAMgHuSo6189xknHZNTOQ8cblLJtt/wD7ulu8w68+6puokc8InVMeYcHkfzWCzEjITFkaOZm8HHkk38gkUieFsKLv6KI7AVK60Ec5/57K/dER9KTX2BxTIMq1RoF0bGuceuDH3VptkTwJRC2dWZgDHaFHnoPH6QpS/VaX+iKy0F5y/yjt1Rq3tWsG0LW0v3DFQYPWFLUcQ4EZB6pMpuXZ6HxPBweOrxrf2+y3btDSrPxitae1wnqpGQMoToI3t6JmZhXPxbW9coTcXmICDXFZxPKnKhcop9jnTvmHrPsEeZdspU5cJn16lcxpXRbmVfo3znDJKKOWjPk8WOSlehtvbGnVaXUx6uZ/7M9f4rnHibTi0yMjkHuO4Tfpl89mQ4mOhW+qspXAcG+VxG6DiHdT7Hr907HkVnK9R9NeSLa7XT/p/0cjLV4hG9S0sseQREE4PI9Cqn4f0WjkeS4tA1wU1pyrFSyd2WtC3IKrmicWHbF8Beu66hoYChunqiFYleUe5eVkLVz5Xub2J+04/RR71c1qlDg4dRB9x/wAIcsSSPS4s7lBMuW91t9laqMDxLUJUtKqRwqcTbi8nXGW0WGVHMMjCNW2ptqCH890HFYO55ULmkcKqs0QyvHuLuIbuLbqEOrNhbWt+RgqeoQ4YQ1Rp5xyx/T2VXukSt6VRQkQtZUE82nZNdXpI2t4/rlUXAlXGAIvc6QaVqyu8ZrO2029mAbjUcfUDA7En0RL8CM7Ta5y7dIWwCFK10q0WArX8Ir5EWCS6K7DBzwsAmm6OWnhS1aULAG5sdRwrsCWOV/ldG9ZggOHcIu2gCgVJ+CCiVEmJDjj/ALz2Qy0avHnHcq7Nbmm6mdzeFcsdRa7DuVF8cOEHqhlantKiGTm8b5R6GttNpyFrUpdkBtL0jEq7+KeYA68dT9lTHxzRasMUao2w7BVWtcDvK0oWDqgbudlxPlDdxLQ3cSDPmMQcSIPPeK7091P18sk7S0tPWWkmW4PmHacIeS6ELzcblxRFWqSq0qxSpkg/19j1VCq+MKGiUqVmKr8qzQrQh5flaur5RUZPfSdjTZXSLbAYc35hn37g+6SLe6IM9Ef0rVeh4UWjTHIsi0EdXsBXYHt+don1ewcg/wCJv6jHQIRbacD0TDRqw4Fpw4yD2f6+hiP+1I60AduaIa7Mdj1b9P4ELRFto876r4ag/ditPsBVdKHZDa1gAeE4vACo3NuCkN1LZwnT6FV1GENvGpiu6CB3rYWvHKxElQLIWFu5eTChj1C3c5hBaR1EgjKXl0enXO1Kms6e3eXjE5IHE9/RZYwZ1MOVY1T6AayFLSpiYP8AFHbPSKLhJDvo6P5InjaQ+Hl45PQvBbtqEIvfaK1olrjHZwBP3EIM8RhBRrx5U+jcuBW1OqQoSvBC0OWRrZaNWV5pUDFOENGiMnLbNmp9svHNv+GZRuLZ1Qta1hAFN1N2wAAw84MDskAqS3uCD3Vxm49A5vHx56jP4eqG6r4ms/8A69Nof59n+lrP5qjca+D8tlZMHpQJ/i6P0VEUQ4Twq1VsKe42Pj6fih9/yyS7vS8EGnSbP7lGm0/QgSEMpmCrhdIVSsonZJ41BXExVEH6qWk4CZWlXIBUbFYrlxlolqHssh5IysKSmMIRyTcjWmM/12TVbMoAF0NbsG0sDnb3Ogkuc/BiYII54jiF7T6YdUa08Oc0H2LgD/FMni6yZSFL4Y2gktIBMHbEH+KRlmuSh8szZ3HnGH3Zdp2tevJDi1oOCWGDuydsHiHdRx1MY0qudTdsqknLAXbXAOPw3bdpLvMWtLuYgwegBu6rWdTp0IIh1OkcMZIgDdLiDMyfaB6zR8Vz+Ht3HbudVcZaxrOMAY7Z+6RGbcl9O6/YyQuTX03SBuq0WUdu0APDvPtcHMLXhz2zAw8R0ERPQiV28d5jHBEj2TjrGksbaUqskudtLuA128AHA6jdg+nWUnVxg+hx9ei0YZKSN2CV4XT+WUi5atMrFUrNLAlaTJdyonJ6BXKD4VK3yrTcujogkb8EtcgzY3RAg5Duib9McHsDTVaajmNqFoDgIMhrmkjzGRBDQYM5O0wr6VTGIa3cQ929zQ/aGlgAYx3kB8xO5wd6Ryp9a1erbv2Ne5wrsaJc9znMqMqBzKsk+YiYg/oJB2eLgt7+ejk+r+qbeGC67sM1jBg4IJBB5HoVYZRkK74jsthY4kF1RrnGG7RLHlkxJyQAT6yobFJzwOBCQHvrD0SxqVgV0mvQBCB6nathJhNxGNJnM6tEgryPXVsNxXlp9xi+K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628" y="4143380"/>
            <a:ext cx="3071834" cy="210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179" name="Picture 1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3816" y="4143380"/>
            <a:ext cx="3496746" cy="20717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 principles of 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people make decisions</a:t>
            </a:r>
          </a:p>
          <a:p>
            <a:pPr lvl="1"/>
            <a:r>
              <a:rPr lang="en-US" b="1" dirty="0" smtClean="0"/>
              <a:t>Principle 3: rational people think at the margin</a:t>
            </a:r>
          </a:p>
          <a:p>
            <a:pPr lvl="2"/>
            <a:r>
              <a:rPr lang="en-US" dirty="0" smtClean="0"/>
              <a:t>Marginal changes: small or incremental changes to your current position</a:t>
            </a:r>
          </a:p>
          <a:p>
            <a:pPr lvl="3"/>
            <a:r>
              <a:rPr lang="en-US" dirty="0" smtClean="0"/>
              <a:t>You thinking about spending an additional time reading for the exam</a:t>
            </a:r>
          </a:p>
          <a:p>
            <a:pPr lvl="3"/>
            <a:r>
              <a:rPr lang="en-US" dirty="0" smtClean="0"/>
              <a:t>Producer thinking about adding one more </a:t>
            </a:r>
            <a:r>
              <a:rPr lang="en-US" dirty="0" err="1" smtClean="0"/>
              <a:t>labour</a:t>
            </a:r>
            <a:endParaRPr lang="en-US" b="1" dirty="0" smtClean="0"/>
          </a:p>
          <a:p>
            <a:pPr lvl="1"/>
            <a:r>
              <a:rPr lang="en-US" b="1" dirty="0" smtClean="0"/>
              <a:t>Principle 4: people respond to incentives</a:t>
            </a:r>
          </a:p>
          <a:p>
            <a:pPr lvl="2"/>
            <a:r>
              <a:rPr lang="en-US" dirty="0" smtClean="0"/>
              <a:t>When marginal benefits of doing something exceed marginal costs, people are motivated to do such a thing</a:t>
            </a:r>
          </a:p>
          <a:p>
            <a:pPr lvl="2"/>
            <a:endParaRPr lang="en-US" b="1" dirty="0" smtClean="0"/>
          </a:p>
          <a:p>
            <a:pPr lvl="2"/>
            <a:endParaRPr lang="th-TH" b="1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 principles of 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85860"/>
            <a:ext cx="8229600" cy="2857521"/>
          </a:xfrm>
        </p:spPr>
        <p:txBody>
          <a:bodyPr>
            <a:normAutofit fontScale="92500" lnSpcReduction="10000"/>
          </a:bodyPr>
          <a:lstStyle/>
          <a:p>
            <a:r>
              <a:rPr lang="en-US" b="1" dirty="0" smtClean="0"/>
              <a:t>How people interact</a:t>
            </a:r>
          </a:p>
          <a:p>
            <a:pPr lvl="1"/>
            <a:r>
              <a:rPr lang="en-US" b="1" dirty="0" smtClean="0"/>
              <a:t>Principle 5: trade can make everyone better off</a:t>
            </a:r>
          </a:p>
          <a:p>
            <a:pPr lvl="2"/>
            <a:r>
              <a:rPr lang="en-US" dirty="0" smtClean="0"/>
              <a:t>Trade allows people to </a:t>
            </a:r>
            <a:r>
              <a:rPr lang="en-US" dirty="0" err="1" smtClean="0"/>
              <a:t>specialise</a:t>
            </a:r>
            <a:r>
              <a:rPr lang="en-US" dirty="0" smtClean="0"/>
              <a:t> in what they do best. </a:t>
            </a:r>
          </a:p>
          <a:p>
            <a:pPr lvl="1"/>
            <a:r>
              <a:rPr lang="en-US" b="1" dirty="0" smtClean="0"/>
              <a:t>Principle 6: markets are usually a good way to </a:t>
            </a:r>
            <a:r>
              <a:rPr lang="en-US" b="1" dirty="0" err="1" smtClean="0"/>
              <a:t>organise</a:t>
            </a:r>
            <a:r>
              <a:rPr lang="en-US" b="1" dirty="0" smtClean="0"/>
              <a:t> economic activity</a:t>
            </a:r>
          </a:p>
          <a:p>
            <a:pPr lvl="2"/>
            <a:r>
              <a:rPr lang="en-US" dirty="0" smtClean="0"/>
              <a:t>Allowing markets to determine price is more efficient than having a centrally command system</a:t>
            </a:r>
          </a:p>
          <a:p>
            <a:pPr lvl="1"/>
            <a:endParaRPr lang="en-US" b="1" dirty="0" smtClean="0"/>
          </a:p>
          <a:p>
            <a:pPr lvl="1">
              <a:buNone/>
            </a:pPr>
            <a:endParaRPr lang="en-US" dirty="0" smtClean="0"/>
          </a:p>
        </p:txBody>
      </p:sp>
      <p:pic>
        <p:nvPicPr>
          <p:cNvPr id="6146" name="Picture 2" descr="http://www.redstate.com/wp-content/uploads/2014/06/lassiez-fai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4286256"/>
            <a:ext cx="4572032" cy="202998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 principles of 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09"/>
          </a:xfrm>
        </p:spPr>
        <p:txBody>
          <a:bodyPr>
            <a:normAutofit lnSpcReduction="10000"/>
          </a:bodyPr>
          <a:lstStyle/>
          <a:p>
            <a:r>
              <a:rPr lang="en-US" b="1" dirty="0" smtClean="0"/>
              <a:t>How people interact</a:t>
            </a:r>
          </a:p>
          <a:p>
            <a:pPr lvl="1"/>
            <a:r>
              <a:rPr lang="en-US" b="1" dirty="0" smtClean="0"/>
              <a:t>Principle 7: government can sometimes improve market outcomes</a:t>
            </a:r>
          </a:p>
          <a:p>
            <a:pPr lvl="2"/>
            <a:r>
              <a:rPr lang="en-US" dirty="0" smtClean="0"/>
              <a:t>But markets sometimes fail to deliver</a:t>
            </a:r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r>
              <a:rPr lang="en-US" dirty="0" err="1" smtClean="0"/>
              <a:t>Gov’t</a:t>
            </a:r>
            <a:r>
              <a:rPr lang="en-US" dirty="0" smtClean="0"/>
              <a:t> can step in to provide public goods and solve inequality problem</a:t>
            </a:r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/>
            <a:endParaRPr lang="en-US" dirty="0" smtClean="0"/>
          </a:p>
          <a:p>
            <a:pPr lvl="2">
              <a:buNone/>
            </a:pPr>
            <a:endParaRPr lang="en-US" dirty="0" smtClean="0"/>
          </a:p>
          <a:p>
            <a:pPr lvl="2"/>
            <a:endParaRPr lang="en-US" b="1" dirty="0" smtClean="0"/>
          </a:p>
          <a:p>
            <a:pPr lvl="1">
              <a:buNone/>
            </a:pPr>
            <a:endParaRPr lang="en-US" dirty="0" smtClean="0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3357562"/>
            <a:ext cx="3429024" cy="2278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 principles of 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the economy as a whole works</a:t>
            </a:r>
          </a:p>
          <a:p>
            <a:pPr lvl="1"/>
            <a:r>
              <a:rPr lang="en-US" b="1" dirty="0" smtClean="0"/>
              <a:t>Principle 8: a country’s standard of living depends on its ability to produce goods and </a:t>
            </a:r>
            <a:r>
              <a:rPr lang="en-US" b="1" dirty="0" smtClean="0"/>
              <a:t>services</a:t>
            </a:r>
          </a:p>
          <a:p>
            <a:pPr lvl="2"/>
            <a:r>
              <a:rPr lang="en-US" dirty="0" smtClean="0"/>
              <a:t>Higher GDP means higher income. </a:t>
            </a:r>
            <a:endParaRPr lang="en-US" dirty="0" smtClean="0"/>
          </a:p>
          <a:p>
            <a:pPr lvl="2"/>
            <a:r>
              <a:rPr lang="en-US" dirty="0" smtClean="0"/>
              <a:t>And “productivity” plays an essential role in determining the level of GDP that a country to attain.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10 principles of economics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How the economy as a whole </a:t>
            </a:r>
            <a:r>
              <a:rPr lang="en-US" dirty="0" smtClean="0"/>
              <a:t>works</a:t>
            </a:r>
            <a:r>
              <a:rPr lang="en-US" dirty="0" smtClean="0"/>
              <a:t> </a:t>
            </a:r>
          </a:p>
          <a:p>
            <a:pPr lvl="1"/>
            <a:r>
              <a:rPr lang="en-US" b="1" dirty="0" smtClean="0"/>
              <a:t>Principle </a:t>
            </a:r>
            <a:r>
              <a:rPr lang="en-US" b="1" dirty="0" smtClean="0"/>
              <a:t>9: </a:t>
            </a:r>
            <a:r>
              <a:rPr lang="en-US" b="1" dirty="0"/>
              <a:t>p</a:t>
            </a:r>
            <a:r>
              <a:rPr lang="en-US" b="1" dirty="0" smtClean="0"/>
              <a:t>rice rise when the government print too much </a:t>
            </a:r>
            <a:r>
              <a:rPr lang="en-US" b="1" dirty="0" smtClean="0"/>
              <a:t>money</a:t>
            </a:r>
          </a:p>
          <a:p>
            <a:pPr lvl="2"/>
            <a:r>
              <a:rPr lang="en-US" dirty="0" smtClean="0"/>
              <a:t>In Germany: January 1921, a daily newspaper cost 0.30 marks. In November 1922, the same newspaper cost 70,000,000 marks.</a:t>
            </a:r>
            <a:endParaRPr lang="en-US" dirty="0" smtClean="0"/>
          </a:p>
          <a:p>
            <a:pPr lvl="1"/>
            <a:r>
              <a:rPr lang="en-US" b="1" dirty="0" smtClean="0"/>
              <a:t>Principle 10: society faces a short run trade-off between inflation and </a:t>
            </a:r>
            <a:r>
              <a:rPr lang="en-US" b="1" dirty="0" smtClean="0"/>
              <a:t>unemployment.</a:t>
            </a:r>
          </a:p>
          <a:p>
            <a:pPr lvl="2"/>
            <a:r>
              <a:rPr lang="en-US" dirty="0" smtClean="0"/>
              <a:t>Boosting the demand side of </a:t>
            </a:r>
            <a:r>
              <a:rPr lang="en-US" dirty="0" err="1" smtClean="0"/>
              <a:t>macroeconomy</a:t>
            </a:r>
            <a:r>
              <a:rPr lang="en-US" dirty="0" smtClean="0"/>
              <a:t> tends to lead to the overall price-level increase, in the short-run. </a:t>
            </a:r>
            <a:endParaRPr lang="en-US" dirty="0" smtClean="0"/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Thinking like an economist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28736"/>
            <a:ext cx="8229600" cy="4697427"/>
          </a:xfrm>
        </p:spPr>
        <p:txBody>
          <a:bodyPr>
            <a:normAutofit/>
          </a:bodyPr>
          <a:lstStyle/>
          <a:p>
            <a:r>
              <a:rPr lang="en-US" b="1" dirty="0" smtClean="0"/>
              <a:t>The economist as scientist</a:t>
            </a:r>
          </a:p>
          <a:p>
            <a:pPr lvl="1"/>
            <a:r>
              <a:rPr lang="en-US" b="1" dirty="0" smtClean="0"/>
              <a:t>The scientific method</a:t>
            </a:r>
            <a:r>
              <a:rPr lang="en-US" dirty="0" smtClean="0"/>
              <a:t>	</a:t>
            </a:r>
          </a:p>
          <a:p>
            <a:pPr lvl="2"/>
            <a:r>
              <a:rPr lang="en-US" dirty="0" smtClean="0"/>
              <a:t>Economics way of seeing the world is similar to physics</a:t>
            </a:r>
          </a:p>
          <a:p>
            <a:pPr lvl="3"/>
            <a:r>
              <a:rPr lang="en-US" dirty="0" smtClean="0"/>
              <a:t>Observe, construct model, and test through empirical observations</a:t>
            </a:r>
          </a:p>
          <a:p>
            <a:pPr lvl="1"/>
            <a:r>
              <a:rPr lang="en-US" b="1" dirty="0" smtClean="0"/>
              <a:t>Assumptions and economic models </a:t>
            </a:r>
          </a:p>
          <a:p>
            <a:pPr lvl="2"/>
            <a:r>
              <a:rPr lang="en-US" dirty="0" smtClean="0"/>
              <a:t>A model of a social phenomena explains what happens through mathematical representation. </a:t>
            </a:r>
          </a:p>
          <a:p>
            <a:pPr lvl="2"/>
            <a:r>
              <a:rPr lang="en-US" dirty="0" smtClean="0"/>
              <a:t>But to do so, there usually needs to be simplification. That’s why economists always make assumption before proposing models.</a:t>
            </a:r>
          </a:p>
          <a:p>
            <a:pPr lvl="1"/>
            <a:endParaRPr lang="en-US" dirty="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Thinking like an economist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Economic model 1: Production Possibility Frontier </a:t>
            </a:r>
          </a:p>
          <a:p>
            <a:pPr lvl="1"/>
            <a:r>
              <a:rPr lang="en-US" dirty="0" smtClean="0"/>
              <a:t>Assumptions</a:t>
            </a:r>
          </a:p>
          <a:p>
            <a:pPr lvl="2"/>
            <a:r>
              <a:rPr lang="en-US" dirty="0" smtClean="0"/>
              <a:t>1 country with no trade</a:t>
            </a:r>
          </a:p>
          <a:p>
            <a:pPr lvl="2"/>
            <a:r>
              <a:rPr lang="en-US" dirty="0" smtClean="0"/>
              <a:t>2 goods: guns and butter</a:t>
            </a:r>
          </a:p>
          <a:p>
            <a:pPr lvl="2"/>
            <a:r>
              <a:rPr lang="en-US" dirty="0" smtClean="0"/>
              <a:t>Some resources are more suited to making guns, some are more suited to making butter.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Thinking like an economist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Economic model 1: Production Possibility Frontier </a:t>
            </a:r>
          </a:p>
          <a:p>
            <a:pPr lvl="1"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562</Words>
  <Application>Microsoft Office PowerPoint</Application>
  <PresentationFormat>On-screen Show (4:3)</PresentationFormat>
  <Paragraphs>100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Macroeconomics: The very first introduction </vt:lpstr>
      <vt:lpstr>Outline</vt:lpstr>
      <vt:lpstr>What is economics?</vt:lpstr>
      <vt:lpstr>10 principles of economics</vt:lpstr>
      <vt:lpstr>10 principles of economics</vt:lpstr>
      <vt:lpstr>10 principles of economics</vt:lpstr>
      <vt:lpstr>10 principles of economics</vt:lpstr>
      <vt:lpstr>10 principles of economics</vt:lpstr>
      <vt:lpstr>10 principles of economics</vt:lpstr>
      <vt:lpstr>10 principles of economics</vt:lpstr>
      <vt:lpstr>10 principles of economics</vt:lpstr>
      <vt:lpstr>Thinking like an economist</vt:lpstr>
      <vt:lpstr>Thinking like an economist</vt:lpstr>
      <vt:lpstr>Thinking like an economist</vt:lpstr>
    </vt:vector>
  </TitlesOfParts>
  <Company>Toshiba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Macroeconomics: The very first introduction</dc:title>
  <dc:creator>Thorn</dc:creator>
  <cp:lastModifiedBy>Thorn</cp:lastModifiedBy>
  <cp:revision>11</cp:revision>
  <dcterms:created xsi:type="dcterms:W3CDTF">2014-08-16T18:52:30Z</dcterms:created>
  <dcterms:modified xsi:type="dcterms:W3CDTF">2014-08-21T15:03:22Z</dcterms:modified>
</cp:coreProperties>
</file>