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theme/theme5.xml" ContentType="application/vnd.openxmlformats-officedocument.theme+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3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3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Masters/slideMaster15.xml" ContentType="application/vnd.openxmlformats-officedocument.presentationml.slideMaster+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Masters/slideMaster8.xml" ContentType="application/vnd.openxmlformats-officedocument.presentationml.slideMaster+xml"/>
  <Override PartName="/ppt/slideMasters/slideMaster11.xml" ContentType="application/vnd.openxmlformats-officedocument.presentationml.slideMaster+xml"/>
  <Override PartName="/ppt/slideMasters/slideMaster13.xml" ContentType="application/vnd.openxmlformats-officedocument.presentationml.slideMaster+xml"/>
  <Override PartName="/ppt/theme/theme14.xml" ContentType="application/vnd.openxmlformats-officedocument.theme+xml"/>
  <Override PartName="/ppt/slideMasters/slideMaster6.xml" ContentType="application/vnd.openxmlformats-officedocument.presentationml.slideMaster+xml"/>
  <Override PartName="/ppt/theme/theme8.xml" ContentType="application/vnd.openxmlformats-officedocument.theme+xml"/>
  <Override PartName="/ppt/theme/theme12.xml" ContentType="application/vnd.openxmlformats-officedocument.theme+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heme/theme6.xml" ContentType="application/vnd.openxmlformats-officedocument.theme+xml"/>
  <Override PartName="/ppt/theme/theme10.xml" ContentType="application/vnd.openxmlformats-officedocument.theme+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slideLayouts/slideLayout29.xml" ContentType="application/vnd.openxmlformats-officedocument.presentationml.slideLayout+xml"/>
  <Override PartName="/ppt/slideLayouts/slideLayout38.xml" ContentType="application/vnd.openxmlformats-officedocument.presentationml.slideLayout+xml"/>
  <Default Extension="png" ContentType="image/png"/>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docProps/app.xml" ContentType="application/vnd.openxmlformats-officedocument.extended-properties+xml"/>
  <Override PartName="/ppt/slideMasters/slideMaster14.xml" ContentType="application/vnd.openxmlformats-officedocument.presentationml.slideMaster+xml"/>
  <Override PartName="/ppt/slides/slide11.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Masters/slideMaster9.xml" ContentType="application/vnd.openxmlformats-officedocument.presentationml.slideMaster+xml"/>
  <Override PartName="/ppt/slideMasters/slideMaster12.xml" ContentType="application/vnd.openxmlformats-officedocument.presentationml.slideMaster+xml"/>
  <Override PartName="/ppt/slideLayouts/slideLayout10.xml" ContentType="application/vnd.openxmlformats-officedocument.presentationml.slideLayout+xml"/>
  <Override PartName="/ppt/theme/theme15.xml" ContentType="application/vnd.openxmlformats-officedocument.theme+xml"/>
  <Override PartName="/ppt/slideMasters/slideMaster7.xml" ContentType="application/vnd.openxmlformats-officedocument.presentationml.slideMaster+xml"/>
  <Override PartName="/ppt/slideMasters/slideMaster10.xml" ContentType="application/vnd.openxmlformats-officedocument.presentationml.slideMaster+xml"/>
  <Override PartName="/ppt/theme/theme9.xml" ContentType="application/vnd.openxmlformats-officedocument.theme+xml"/>
  <Override PartName="/ppt/theme/theme13.xml" ContentType="application/vnd.openxmlformats-officedocument.theme+xml"/>
  <Override PartName="/ppt/slideMasters/slideMaster5.xml" ContentType="application/vnd.openxmlformats-officedocument.presentationml.slideMaster+xml"/>
  <Override PartName="/ppt/slides/slide8.xml" ContentType="application/vnd.openxmlformats-officedocument.presentationml.slide+xml"/>
  <Override PartName="/ppt/theme/theme7.xml" ContentType="application/vnd.openxmlformats-officedocument.theme+xml"/>
  <Override PartName="/ppt/theme/theme11.xml" ContentType="application/vnd.openxmlformats-officedocument.them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4" r:id="rId1"/>
    <p:sldMasterId id="2147483928" r:id="rId2"/>
    <p:sldMasterId id="2147483940" r:id="rId3"/>
    <p:sldMasterId id="2147483942" r:id="rId4"/>
    <p:sldMasterId id="2147483944" r:id="rId5"/>
    <p:sldMasterId id="2147483946" r:id="rId6"/>
    <p:sldMasterId id="2147483948" r:id="rId7"/>
    <p:sldMasterId id="2147483950" r:id="rId8"/>
    <p:sldMasterId id="2147483952" r:id="rId9"/>
    <p:sldMasterId id="2147483954" r:id="rId10"/>
    <p:sldMasterId id="2147483956" r:id="rId11"/>
    <p:sldMasterId id="2147483958" r:id="rId12"/>
    <p:sldMasterId id="2147483960" r:id="rId13"/>
    <p:sldMasterId id="2147483962" r:id="rId14"/>
    <p:sldMasterId id="2147483965" r:id="rId15"/>
  </p:sldMasterIdLst>
  <p:sldIdLst>
    <p:sldId id="256" r:id="rId16"/>
    <p:sldId id="257" r:id="rId17"/>
    <p:sldId id="258" r:id="rId18"/>
    <p:sldId id="259" r:id="rId19"/>
    <p:sldId id="260" r:id="rId20"/>
    <p:sldId id="264" r:id="rId21"/>
    <p:sldId id="261" r:id="rId22"/>
    <p:sldId id="268" r:id="rId23"/>
    <p:sldId id="262" r:id="rId24"/>
    <p:sldId id="271" r:id="rId25"/>
    <p:sldId id="266" r:id="rId26"/>
    <p:sldId id="267" r:id="rId27"/>
    <p:sldId id="263" r:id="rId28"/>
    <p:sldId id="269" r:id="rId29"/>
    <p:sldId id="270" r:id="rId30"/>
    <p:sldId id="272"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Master" Target="slideMasters/slideMaster13.xml"/><Relationship Id="rId18" Type="http://schemas.openxmlformats.org/officeDocument/2006/relationships/slide" Target="slides/slide3.xml"/><Relationship Id="rId26" Type="http://schemas.openxmlformats.org/officeDocument/2006/relationships/slide" Target="slides/slide11.xml"/><Relationship Id="rId3" Type="http://schemas.openxmlformats.org/officeDocument/2006/relationships/slideMaster" Target="slideMasters/slideMaster3.xml"/><Relationship Id="rId21" Type="http://schemas.openxmlformats.org/officeDocument/2006/relationships/slide" Target="slides/slide6.xml"/><Relationship Id="rId34" Type="http://schemas.openxmlformats.org/officeDocument/2006/relationships/theme" Target="theme/theme1.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 Target="slides/slide2.xml"/><Relationship Id="rId25" Type="http://schemas.openxmlformats.org/officeDocument/2006/relationships/slide" Target="slides/slide10.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xml"/><Relationship Id="rId20" Type="http://schemas.openxmlformats.org/officeDocument/2006/relationships/slide" Target="slides/slide5.xml"/><Relationship Id="rId29" Type="http://schemas.openxmlformats.org/officeDocument/2006/relationships/slide" Target="slides/slide14.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9.xml"/><Relationship Id="rId32"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 Target="slides/slide8.xml"/><Relationship Id="rId28" Type="http://schemas.openxmlformats.org/officeDocument/2006/relationships/slide" Target="slides/slide13.xml"/><Relationship Id="rId10" Type="http://schemas.openxmlformats.org/officeDocument/2006/relationships/slideMaster" Target="slideMasters/slideMaster10.xml"/><Relationship Id="rId19" Type="http://schemas.openxmlformats.org/officeDocument/2006/relationships/slide" Target="slides/slide4.xml"/><Relationship Id="rId31" Type="http://schemas.openxmlformats.org/officeDocument/2006/relationships/slide" Target="slides/slide16.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7.xml"/><Relationship Id="rId27" Type="http://schemas.openxmlformats.org/officeDocument/2006/relationships/slide" Target="slides/slide12.xml"/><Relationship Id="rId30" Type="http://schemas.openxmlformats.org/officeDocument/2006/relationships/slide" Target="slides/slide15.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5272BE-D7D3-4C67-9A48-C40F48CA106B}" type="datetimeFigureOut">
              <a:rPr lang="en-US" smtClean="0"/>
              <a:pPr/>
              <a:t>11/13/2014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EB2A755-2FF2-4892-8702-FD693E9B4952}"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AE5272BE-D7D3-4C67-9A48-C40F48CA106B}" type="datetimeFigureOut">
              <a:rPr lang="en-US" smtClean="0"/>
              <a:pPr/>
              <a:t>11/13/2014</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3EB2A755-2FF2-4892-8702-FD693E9B4952}"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E5272BE-D7D3-4C67-9A48-C40F48CA106B}" type="datetimeFigureOut">
              <a:rPr lang="en-US" smtClean="0"/>
              <a:pPr/>
              <a:t>11/13/2014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B2A755-2FF2-4892-8702-FD693E9B4952}"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5EF05EF-6168-407F-8025-E41839E12504}" type="datetimeFigureOut">
              <a:rPr lang="en-US" smtClean="0"/>
              <a:pPr/>
              <a:t>11/13/2014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1C692C-4F2D-45F6-A9A8-8A3A8FE2780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5EF05EF-6168-407F-8025-E41839E12504}" type="datetimeFigureOut">
              <a:rPr lang="en-US" smtClean="0"/>
              <a:pPr/>
              <a:t>11/13/2014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1C692C-4F2D-45F6-A9A8-8A3A8FE2780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5EF05EF-6168-407F-8025-E41839E12504}" type="datetimeFigureOut">
              <a:rPr lang="en-US" smtClean="0"/>
              <a:pPr/>
              <a:t>11/13/2014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1C692C-4F2D-45F6-A9A8-8A3A8FE2780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5EF05EF-6168-407F-8025-E41839E12504}" type="datetimeFigureOut">
              <a:rPr lang="en-US" smtClean="0"/>
              <a:pPr/>
              <a:t>11/13/2014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1C692C-4F2D-45F6-A9A8-8A3A8FE2780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5EF05EF-6168-407F-8025-E41839E12504}" type="datetimeFigureOut">
              <a:rPr lang="en-US" smtClean="0"/>
              <a:pPr/>
              <a:t>11/13/2014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A1C692C-4F2D-45F6-A9A8-8A3A8FE2780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5EF05EF-6168-407F-8025-E41839E12504}" type="datetimeFigureOut">
              <a:rPr lang="en-US" smtClean="0"/>
              <a:pPr/>
              <a:t>11/13/2014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A1C692C-4F2D-45F6-A9A8-8A3A8FE2780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EF05EF-6168-407F-8025-E41839E12504}" type="datetimeFigureOut">
              <a:rPr lang="en-US" smtClean="0"/>
              <a:pPr/>
              <a:t>11/13/2014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A1C692C-4F2D-45F6-A9A8-8A3A8FE2780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5EF05EF-6168-407F-8025-E41839E12504}" type="datetimeFigureOut">
              <a:rPr lang="en-US" smtClean="0"/>
              <a:pPr/>
              <a:t>11/13/2014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1C692C-4F2D-45F6-A9A8-8A3A8FE27806}"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5EF05EF-6168-407F-8025-E41839E12504}" type="datetimeFigureOut">
              <a:rPr lang="en-US" smtClean="0"/>
              <a:pPr/>
              <a:t>11/13/2014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1C692C-4F2D-45F6-A9A8-8A3A8FE27806}" type="slidenum">
              <a:rPr lang="en-US" smtClean="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5EF05EF-6168-407F-8025-E41839E12504}" type="datetimeFigureOut">
              <a:rPr lang="en-US" smtClean="0"/>
              <a:pPr/>
              <a:t>11/13/2014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1C692C-4F2D-45F6-A9A8-8A3A8FE27806}" type="slidenum">
              <a:rPr lang="en-US" smtClean="0"/>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5EF05EF-6168-407F-8025-E41839E12504}" type="datetimeFigureOut">
              <a:rPr lang="en-US" smtClean="0"/>
              <a:pPr/>
              <a:t>11/13/2014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1C692C-4F2D-45F6-A9A8-8A3A8FE27806}" type="slidenum">
              <a:rPr lang="en-US" smtClean="0"/>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4C7614-15A9-43A8-9E98-106A33ED6C41}" type="datetimeFigureOut">
              <a:rPr lang="en-US">
                <a:solidFill>
                  <a:prstClr val="black">
                    <a:tint val="75000"/>
                  </a:prstClr>
                </a:solidFill>
              </a:rPr>
              <a:pPr/>
              <a:t>11/13/2014</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EFED3CB9-049B-4F4F-82D1-8A95299C975C}" type="slidenum">
              <a:rPr lang="en-US">
                <a:solidFill>
                  <a:prstClr val="black">
                    <a:tint val="75000"/>
                  </a:prstClr>
                </a:solidFill>
              </a:rPr>
              <a:pPr/>
              <a:t>‹#›</a:t>
            </a:fld>
            <a:endParaRPr lang="en-US" dirty="0">
              <a:solidFill>
                <a:prstClr val="black">
                  <a:tint val="75000"/>
                </a:prstClr>
              </a:solidFill>
            </a:endParaRPr>
          </a:p>
        </p:txBody>
      </p:sp>
    </p:spTree>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4C7614-15A9-43A8-9E98-106A33ED6C41}" type="datetimeFigureOut">
              <a:rPr lang="en-US" smtClean="0">
                <a:solidFill>
                  <a:prstClr val="black">
                    <a:tint val="75000"/>
                  </a:prstClr>
                </a:solidFill>
              </a:rPr>
              <a:pPr/>
              <a:t>11/13/2014</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EFED3CB9-049B-4F4F-82D1-8A95299C975C}" type="slidenum">
              <a:rPr lang="en-US" smtClean="0">
                <a:solidFill>
                  <a:prstClr val="black">
                    <a:tint val="75000"/>
                  </a:prstClr>
                </a:solidFill>
              </a:rPr>
              <a:pPr/>
              <a:t>‹#›</a:t>
            </a:fld>
            <a:endParaRPr lang="en-US" dirty="0">
              <a:solidFill>
                <a:prstClr val="black">
                  <a:tint val="75000"/>
                </a:prstClr>
              </a:solidFill>
            </a:endParaRPr>
          </a:p>
        </p:txBody>
      </p:sp>
    </p:spTree>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9FDB0C2-1F3D-4594-BC97-D21C5CE96C4E}" type="datetimeFigureOut">
              <a:rPr lang="en-US">
                <a:solidFill>
                  <a:prstClr val="black">
                    <a:tint val="75000"/>
                  </a:prstClr>
                </a:solidFill>
              </a:rPr>
              <a:pPr/>
              <a:t>11/13/2014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48A5C28-A9AF-48F7-A492-117CD84F551A}" type="slidenum">
              <a:rPr lang="en-US">
                <a:solidFill>
                  <a:prstClr val="black">
                    <a:tint val="75000"/>
                  </a:prstClr>
                </a:solidFill>
              </a:rPr>
              <a:pPr/>
              <a:t>‹#›</a:t>
            </a:fld>
            <a:endParaRPr lang="en-US" dirty="0">
              <a:solidFill>
                <a:prstClr val="black">
                  <a:tint val="75000"/>
                </a:prstClr>
              </a:solidFill>
            </a:endParaRPr>
          </a:p>
        </p:txBody>
      </p:sp>
    </p:spTree>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E5272BE-D7D3-4C67-9A48-C40F48CA106B}" type="datetimeFigureOut">
              <a:rPr lang="en-US" smtClean="0"/>
              <a:pPr/>
              <a:t>11/13/2014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B2A755-2FF2-4892-8702-FD693E9B4952}" type="slidenum">
              <a:rPr lang="en-US" smtClean="0"/>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9FDB0C2-1F3D-4594-BC97-D21C5CE96C4E}" type="datetimeFigureOut">
              <a:rPr lang="en-US">
                <a:solidFill>
                  <a:prstClr val="black">
                    <a:tint val="75000"/>
                  </a:prstClr>
                </a:solidFill>
              </a:rPr>
              <a:pPr/>
              <a:t>11/13/2014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48A5C28-A9AF-48F7-A492-117CD84F551A}" type="slidenum">
              <a:rPr lang="en-US">
                <a:solidFill>
                  <a:prstClr val="black">
                    <a:tint val="75000"/>
                  </a:prstClr>
                </a:solidFill>
              </a:rPr>
              <a:pPr/>
              <a:t>‹#›</a:t>
            </a:fld>
            <a:endParaRPr lang="en-US" dirty="0">
              <a:solidFill>
                <a:prstClr val="black">
                  <a:tint val="75000"/>
                </a:prstClr>
              </a:solidFill>
            </a:endParaRPr>
          </a:p>
        </p:txBody>
      </p:sp>
    </p:spTree>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51BEC73-49AA-45BC-B16C-50B32D0D6DD2}" type="datetimeFigureOut">
              <a:rPr lang="en-US">
                <a:solidFill>
                  <a:prstClr val="black">
                    <a:tint val="75000"/>
                  </a:prstClr>
                </a:solidFill>
              </a:rPr>
              <a:pPr/>
              <a:t>11/13/2014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3D82040C-D3B1-42F1-A452-9128C48DC3A7}" type="slidenum">
              <a:rPr lang="en-US">
                <a:solidFill>
                  <a:prstClr val="black">
                    <a:tint val="75000"/>
                  </a:prstClr>
                </a:solidFill>
              </a:rPr>
              <a:pPr/>
              <a:t>‹#›</a:t>
            </a:fld>
            <a:endParaRPr lang="en-US" dirty="0">
              <a:solidFill>
                <a:prstClr val="black">
                  <a:tint val="75000"/>
                </a:prstClr>
              </a:solidFill>
            </a:endParaRPr>
          </a:p>
        </p:txBody>
      </p:sp>
    </p:spTree>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4C7614-15A9-43A8-9E98-106A33ED6C41}" type="datetimeFigureOut">
              <a:rPr lang="en-US" smtClean="0">
                <a:solidFill>
                  <a:prstClr val="black">
                    <a:tint val="75000"/>
                  </a:prstClr>
                </a:solidFill>
              </a:rPr>
              <a:pPr/>
              <a:t>11/13/2014</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EFED3CB9-049B-4F4F-82D1-8A95299C975C}" type="slidenum">
              <a:rPr lang="en-US" smtClean="0">
                <a:solidFill>
                  <a:prstClr val="black">
                    <a:tint val="75000"/>
                  </a:prstClr>
                </a:solidFill>
              </a:rPr>
              <a:pPr/>
              <a:t>‹#›</a:t>
            </a:fld>
            <a:endParaRPr lang="en-US" dirty="0">
              <a:solidFill>
                <a:prstClr val="black">
                  <a:tint val="75000"/>
                </a:prstClr>
              </a:solidFill>
            </a:endParaRPr>
          </a:p>
        </p:txBody>
      </p:sp>
    </p:spTree>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4C7614-15A9-43A8-9E98-106A33ED6C41}" type="datetimeFigureOut">
              <a:rPr lang="en-US" smtClean="0">
                <a:solidFill>
                  <a:prstClr val="black">
                    <a:tint val="75000"/>
                  </a:prstClr>
                </a:solidFill>
              </a:rPr>
              <a:pPr/>
              <a:t>11/13/2014</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EFED3CB9-049B-4F4F-82D1-8A95299C975C}" type="slidenum">
              <a:rPr lang="en-US" smtClean="0">
                <a:solidFill>
                  <a:prstClr val="black">
                    <a:tint val="75000"/>
                  </a:prstClr>
                </a:solidFill>
              </a:rPr>
              <a:pPr/>
              <a:t>‹#›</a:t>
            </a:fld>
            <a:endParaRPr lang="en-US" dirty="0">
              <a:solidFill>
                <a:prstClr val="black">
                  <a:tint val="75000"/>
                </a:prstClr>
              </a:solidFill>
            </a:endParaRPr>
          </a:p>
        </p:txBody>
      </p:sp>
    </p:spTree>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9FDB0C2-1F3D-4594-BC97-D21C5CE96C4E}" type="datetimeFigureOut">
              <a:rPr lang="en-US">
                <a:solidFill>
                  <a:prstClr val="black">
                    <a:tint val="75000"/>
                  </a:prstClr>
                </a:solidFill>
              </a:rPr>
              <a:pPr/>
              <a:t>11/13/2014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48A5C28-A9AF-48F7-A492-117CD84F551A}" type="slidenum">
              <a:rPr lang="en-US">
                <a:solidFill>
                  <a:prstClr val="black">
                    <a:tint val="75000"/>
                  </a:prstClr>
                </a:solidFill>
              </a:rPr>
              <a:pPr/>
              <a:t>‹#›</a:t>
            </a:fld>
            <a:endParaRPr lang="en-US" dirty="0">
              <a:solidFill>
                <a:prstClr val="black">
                  <a:tint val="75000"/>
                </a:prstClr>
              </a:solidFill>
            </a:endParaRPr>
          </a:p>
        </p:txBody>
      </p:sp>
    </p:spTree>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4C7614-15A9-43A8-9E98-106A33ED6C41}" type="datetimeFigureOut">
              <a:rPr lang="en-US" smtClean="0">
                <a:solidFill>
                  <a:prstClr val="black">
                    <a:tint val="75000"/>
                  </a:prstClr>
                </a:solidFill>
              </a:rPr>
              <a:pPr/>
              <a:t>11/13/2014</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EFED3CB9-049B-4F4F-82D1-8A95299C975C}" type="slidenum">
              <a:rPr lang="en-US" smtClean="0">
                <a:solidFill>
                  <a:prstClr val="black">
                    <a:tint val="75000"/>
                  </a:prstClr>
                </a:solidFill>
              </a:rPr>
              <a:pPr/>
              <a:t>‹#›</a:t>
            </a:fld>
            <a:endParaRPr lang="en-US" dirty="0">
              <a:solidFill>
                <a:prstClr val="black">
                  <a:tint val="75000"/>
                </a:prstClr>
              </a:solidFill>
            </a:endParaRPr>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4C7614-15A9-43A8-9E98-106A33ED6C41}" type="datetimeFigureOut">
              <a:rPr lang="en-US" smtClean="0">
                <a:solidFill>
                  <a:prstClr val="black">
                    <a:tint val="75000"/>
                  </a:prstClr>
                </a:solidFill>
              </a:rPr>
              <a:pPr/>
              <a:t>11/13/2014</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EFED3CB9-049B-4F4F-82D1-8A95299C975C}" type="slidenum">
              <a:rPr lang="en-US" smtClean="0">
                <a:solidFill>
                  <a:prstClr val="black">
                    <a:tint val="75000"/>
                  </a:prstClr>
                </a:solidFill>
              </a:rPr>
              <a:pPr/>
              <a:t>‹#›</a:t>
            </a:fld>
            <a:endParaRPr lang="en-US" dirty="0">
              <a:solidFill>
                <a:prstClr val="black">
                  <a:tint val="75000"/>
                </a:prstClr>
              </a:solidFill>
            </a:endParaRPr>
          </a:p>
        </p:txBody>
      </p:sp>
    </p:spTree>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4C7614-15A9-43A8-9E98-106A33ED6C41}" type="datetimeFigureOut">
              <a:rPr lang="en-US" smtClean="0">
                <a:solidFill>
                  <a:prstClr val="black">
                    <a:tint val="75000"/>
                  </a:prstClr>
                </a:solidFill>
              </a:rPr>
              <a:pPr/>
              <a:t>11/13/2014</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EFED3CB9-049B-4F4F-82D1-8A95299C975C}" type="slidenum">
              <a:rPr lang="en-US" smtClean="0">
                <a:solidFill>
                  <a:prstClr val="black">
                    <a:tint val="75000"/>
                  </a:prstClr>
                </a:solidFill>
              </a:rPr>
              <a:pPr/>
              <a:t>‹#›</a:t>
            </a:fld>
            <a:endParaRPr lang="en-US" dirty="0">
              <a:solidFill>
                <a:prstClr val="black">
                  <a:tint val="75000"/>
                </a:prstClr>
              </a:solidFill>
            </a:endParaRPr>
          </a:p>
        </p:txBody>
      </p:sp>
    </p:spTree>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CD67798-A303-435D-9EF8-9821361AD239}" type="datetimeFigureOut">
              <a:rPr lang="en-US" smtClean="0">
                <a:solidFill>
                  <a:prstClr val="black">
                    <a:tint val="75000"/>
                  </a:prstClr>
                </a:solidFill>
              </a:rPr>
              <a:pPr/>
              <a:t>11/13/2014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82EF2D54-7400-48BE-A19B-62D38E57C8F2}"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09FDB0C2-1F3D-4594-BC97-D21C5CE96C4E}" type="datetimeFigureOut">
              <a:rPr lang="en-US" smtClean="0">
                <a:solidFill>
                  <a:prstClr val="black">
                    <a:tint val="75000"/>
                  </a:prstClr>
                </a:solidFill>
              </a:rPr>
              <a:pPr/>
              <a:t>11/13/2014</a:t>
            </a:fld>
            <a:endParaRPr lang="en-US" dirty="0">
              <a:solidFill>
                <a:prstClr val="black">
                  <a:tint val="75000"/>
                </a:prstClr>
              </a:solidFill>
            </a:endParaRPr>
          </a:p>
        </p:txBody>
      </p:sp>
      <p:sp>
        <p:nvSpPr>
          <p:cNvPr id="19" name="Footer Placeholder 18"/>
          <p:cNvSpPr>
            <a:spLocks noGrp="1"/>
          </p:cNvSpPr>
          <p:nvPr>
            <p:ph type="ftr" sz="quarter" idx="11"/>
          </p:nvPr>
        </p:nvSpPr>
        <p:spPr/>
        <p:txBody>
          <a:bodyPr/>
          <a:lstStyle/>
          <a:p>
            <a:endParaRPr lang="en-US" dirty="0">
              <a:solidFill>
                <a:prstClr val="black">
                  <a:tint val="75000"/>
                </a:prstClr>
              </a:solidFill>
            </a:endParaRPr>
          </a:p>
        </p:txBody>
      </p:sp>
      <p:sp>
        <p:nvSpPr>
          <p:cNvPr id="27" name="Slide Number Placeholder 26"/>
          <p:cNvSpPr>
            <a:spLocks noGrp="1"/>
          </p:cNvSpPr>
          <p:nvPr>
            <p:ph type="sldNum" sz="quarter" idx="12"/>
          </p:nvPr>
        </p:nvSpPr>
        <p:spPr/>
        <p:txBody>
          <a:bodyPr/>
          <a:lstStyle/>
          <a:p>
            <a:fld id="{248A5C28-A9AF-48F7-A492-117CD84F551A}" type="slidenum">
              <a:rPr lang="en-US" smtClean="0">
                <a:solidFill>
                  <a:prstClr val="black">
                    <a:tint val="75000"/>
                  </a:prstClr>
                </a:solidFill>
              </a:rPr>
              <a:pPr/>
              <a:t>‹#›</a:t>
            </a:fld>
            <a:endParaRPr lang="en-US" dirty="0">
              <a:solidFill>
                <a:prstClr val="black">
                  <a:tint val="75000"/>
                </a:prstClr>
              </a:solidFill>
            </a:endParaRPr>
          </a:p>
        </p:txBody>
      </p:sp>
    </p:spTree>
  </p:cSld>
  <p:clrMapOvr>
    <a:overrideClrMapping bg1="dk1" tx1="lt1" bg2="dk2" tx2="lt2" accent1="accent1" accent2="accent2" accent3="accent3" accent4="accent4" accent5="accent5" accent6="accent6" hlink="hlink" folHlink="folHlink"/>
  </p:clrMapOvr>
  <p:transition>
    <p:fade/>
  </p:transition>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E5272BE-D7D3-4C67-9A48-C40F48CA106B}" type="datetimeFigureOut">
              <a:rPr lang="en-US" smtClean="0"/>
              <a:pPr/>
              <a:t>11/13/2014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B2A755-2FF2-4892-8702-FD693E9B4952}"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09FDB0C2-1F3D-4594-BC97-D21C5CE96C4E}" type="datetimeFigureOut">
              <a:rPr lang="en-US" smtClean="0">
                <a:solidFill>
                  <a:prstClr val="black">
                    <a:tint val="75000"/>
                  </a:prstClr>
                </a:solidFill>
              </a:rPr>
              <a:pPr/>
              <a:t>11/13/2014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48A5C28-A9AF-48F7-A492-117CD84F551A}" type="slidenum">
              <a:rPr lang="en-US" smtClean="0">
                <a:solidFill>
                  <a:prstClr val="black">
                    <a:tint val="75000"/>
                  </a:prstClr>
                </a:solidFill>
              </a:rPr>
              <a:pPr/>
              <a:t>‹#›</a:t>
            </a:fld>
            <a:endParaRPr lang="en-US" dirty="0">
              <a:solidFill>
                <a:prstClr val="black">
                  <a:tint val="75000"/>
                </a:prstClr>
              </a:solidFill>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09FDB0C2-1F3D-4594-BC97-D21C5CE96C4E}" type="datetimeFigureOut">
              <a:rPr lang="en-US" smtClean="0">
                <a:solidFill>
                  <a:prstClr val="black">
                    <a:tint val="75000"/>
                  </a:prstClr>
                </a:solidFill>
              </a:rPr>
              <a:pPr/>
              <a:t>11/13/2014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248A5C28-A9AF-48F7-A492-117CD84F551A}" type="slidenum">
              <a:rPr lang="en-US" smtClean="0">
                <a:solidFill>
                  <a:prstClr val="black">
                    <a:tint val="75000"/>
                  </a:prstClr>
                </a:solidFill>
              </a:rPr>
              <a:pPr/>
              <a:t>‹#›</a:t>
            </a:fld>
            <a:endParaRPr lang="en-US" dirty="0">
              <a:solidFill>
                <a:prstClr val="black">
                  <a:tint val="75000"/>
                </a:prstClr>
              </a:solidFil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09FDB0C2-1F3D-4594-BC97-D21C5CE96C4E}" type="datetimeFigureOut">
              <a:rPr lang="en-US" smtClean="0">
                <a:solidFill>
                  <a:prstClr val="black">
                    <a:tint val="75000"/>
                  </a:prstClr>
                </a:solidFill>
              </a:rPr>
              <a:pPr/>
              <a:t>11/13/2014</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248A5C28-A9AF-48F7-A492-117CD84F551A}" type="slidenum">
              <a:rPr lang="en-US" smtClean="0">
                <a:solidFill>
                  <a:prstClr val="black">
                    <a:tint val="75000"/>
                  </a:prstClr>
                </a:solidFill>
              </a:rPr>
              <a:pPr/>
              <a:t>‹#›</a:t>
            </a:fld>
            <a:endParaRPr lang="en-US" dirty="0">
              <a:solidFill>
                <a:prstClr val="black">
                  <a:tint val="75000"/>
                </a:prstClr>
              </a:solidFil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09FDB0C2-1F3D-4594-BC97-D21C5CE96C4E}" type="datetimeFigureOut">
              <a:rPr lang="en-US" smtClean="0">
                <a:solidFill>
                  <a:prstClr val="black">
                    <a:tint val="75000"/>
                  </a:prstClr>
                </a:solidFill>
              </a:rPr>
              <a:pPr/>
              <a:t>11/13/2014</a:t>
            </a:fld>
            <a:endParaRPr lang="en-US" dirty="0">
              <a:solidFill>
                <a:prstClr val="black">
                  <a:tint val="75000"/>
                </a:prstClr>
              </a:solidFill>
            </a:endParaRPr>
          </a:p>
        </p:txBody>
      </p:sp>
      <p:sp>
        <p:nvSpPr>
          <p:cNvPr id="8" name="Slide Number Placeholder 7"/>
          <p:cNvSpPr>
            <a:spLocks noGrp="1"/>
          </p:cNvSpPr>
          <p:nvPr>
            <p:ph type="sldNum" sz="quarter" idx="11"/>
          </p:nvPr>
        </p:nvSpPr>
        <p:spPr/>
        <p:txBody>
          <a:bodyPr/>
          <a:lstStyle/>
          <a:p>
            <a:fld id="{248A5C28-A9AF-48F7-A492-117CD84F551A}" type="slidenum">
              <a:rPr lang="en-US" smtClean="0">
                <a:solidFill>
                  <a:prstClr val="black">
                    <a:tint val="75000"/>
                  </a:prstClr>
                </a:solidFill>
              </a:rPr>
              <a:pPr/>
              <a:t>‹#›</a:t>
            </a:fld>
            <a:endParaRPr lang="en-US" dirty="0">
              <a:solidFill>
                <a:prstClr val="black">
                  <a:tint val="75000"/>
                </a:prstClr>
              </a:solidFill>
            </a:endParaRPr>
          </a:p>
        </p:txBody>
      </p:sp>
      <p:sp>
        <p:nvSpPr>
          <p:cNvPr id="9" name="Footer Placeholder 8"/>
          <p:cNvSpPr>
            <a:spLocks noGrp="1"/>
          </p:cNvSpPr>
          <p:nvPr>
            <p:ph type="ftr" sz="quarter" idx="12"/>
          </p:nvPr>
        </p:nvSpPr>
        <p:spPr/>
        <p:txBody>
          <a:bodyPr/>
          <a:lstStyle/>
          <a:p>
            <a:endParaRPr lang="en-US" dirty="0">
              <a:solidFill>
                <a:prstClr val="black">
                  <a:tint val="75000"/>
                </a:prstClr>
              </a:solidFill>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FDB0C2-1F3D-4594-BC97-D21C5CE96C4E}" type="datetimeFigureOut">
              <a:rPr lang="en-US" smtClean="0">
                <a:solidFill>
                  <a:prstClr val="black">
                    <a:tint val="75000"/>
                  </a:prstClr>
                </a:solidFill>
              </a:rPr>
              <a:pPr/>
              <a:t>11/13/2014</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248A5C28-A9AF-48F7-A492-117CD84F551A}" type="slidenum">
              <a:rPr lang="en-US" smtClean="0">
                <a:solidFill>
                  <a:prstClr val="black">
                    <a:tint val="75000"/>
                  </a:prstClr>
                </a:solidFill>
              </a:rPr>
              <a:pPr/>
              <a:t>‹#›</a:t>
            </a:fld>
            <a:endParaRPr lang="en-US" dirty="0">
              <a:solidFill>
                <a:prstClr val="black">
                  <a:tint val="75000"/>
                </a:prstClr>
              </a:solidFill>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09FDB0C2-1F3D-4594-BC97-D21C5CE96C4E}" type="datetimeFigureOut">
              <a:rPr lang="en-US" smtClean="0">
                <a:solidFill>
                  <a:prstClr val="black">
                    <a:tint val="75000"/>
                  </a:prstClr>
                </a:solidFill>
              </a:rPr>
              <a:pPr/>
              <a:t>11/13/2014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a:xfrm>
            <a:off x="8156448" y="6422064"/>
            <a:ext cx="762000" cy="365125"/>
          </a:xfrm>
        </p:spPr>
        <p:txBody>
          <a:bodyPr/>
          <a:lstStyle/>
          <a:p>
            <a:fld id="{248A5C28-A9AF-48F7-A492-117CD84F551A}" type="slidenum">
              <a:rPr lang="en-US" smtClean="0">
                <a:solidFill>
                  <a:prstClr val="black">
                    <a:tint val="75000"/>
                  </a:prstClr>
                </a:solidFill>
              </a:rPr>
              <a:pPr/>
              <a:t>‹#›</a:t>
            </a:fld>
            <a:endParaRPr lang="en-US" dirty="0">
              <a:solidFill>
                <a:prstClr val="black">
                  <a:tint val="75000"/>
                </a:prstClr>
              </a:solidFill>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09FDB0C2-1F3D-4594-BC97-D21C5CE96C4E}" type="datetimeFigureOut">
              <a:rPr lang="en-US" smtClean="0">
                <a:solidFill>
                  <a:prstClr val="black">
                    <a:tint val="75000"/>
                  </a:prstClr>
                </a:solidFill>
              </a:rPr>
              <a:pPr/>
              <a:t>11/13/2014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248A5C28-A9AF-48F7-A492-117CD84F551A}" type="slidenum">
              <a:rPr lang="en-US" smtClean="0">
                <a:solidFill>
                  <a:prstClr val="black">
                    <a:tint val="75000"/>
                  </a:prstClr>
                </a:solidFill>
              </a:rPr>
              <a:pPr/>
              <a:t>‹#›</a:t>
            </a:fld>
            <a:endParaRPr lang="en-US" dirty="0">
              <a:solidFill>
                <a:prstClr val="black">
                  <a:tint val="75000"/>
                </a:prstClr>
              </a:solidFill>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9FDB0C2-1F3D-4594-BC97-D21C5CE96C4E}" type="datetimeFigureOut">
              <a:rPr lang="en-US" smtClean="0">
                <a:solidFill>
                  <a:prstClr val="black">
                    <a:tint val="75000"/>
                  </a:prstClr>
                </a:solidFill>
              </a:rPr>
              <a:pPr/>
              <a:t>11/13/2014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48A5C28-A9AF-48F7-A492-117CD84F551A}" type="slidenum">
              <a:rPr lang="en-US" smtClean="0">
                <a:solidFill>
                  <a:prstClr val="black">
                    <a:tint val="75000"/>
                  </a:prstClr>
                </a:solidFill>
              </a:rPr>
              <a:pPr/>
              <a:t>‹#›</a:t>
            </a:fld>
            <a:endParaRPr lang="en-US" dirty="0">
              <a:solidFill>
                <a:prstClr val="black">
                  <a:tint val="75000"/>
                </a:prstClr>
              </a:solidFill>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9FDB0C2-1F3D-4594-BC97-D21C5CE96C4E}" type="datetimeFigureOut">
              <a:rPr lang="en-US" smtClean="0">
                <a:solidFill>
                  <a:prstClr val="black">
                    <a:tint val="75000"/>
                  </a:prstClr>
                </a:solidFill>
              </a:rPr>
              <a:pPr/>
              <a:t>11/13/2014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48A5C28-A9AF-48F7-A492-117CD84F551A}" type="slidenum">
              <a:rPr lang="en-US" smtClean="0">
                <a:solidFill>
                  <a:prstClr val="black">
                    <a:tint val="75000"/>
                  </a:prstClr>
                </a:solidFill>
              </a:rPr>
              <a:pPr/>
              <a:t>‹#›</a:t>
            </a:fld>
            <a:endParaRPr lang="en-US" dirty="0">
              <a:solidFill>
                <a:prstClr val="black">
                  <a:tint val="75000"/>
                </a:prst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5.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16.xml"/></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18.xml"/><Relationship Id="rId1" Type="http://schemas.openxmlformats.org/officeDocument/2006/relationships/slideLayout" Target="../slideLayouts/slideLayout17.xml"/></Relationships>
</file>

<file path=ppt/slideMasters/_rels/slideMaster6.xml.rels><?xml version="1.0" encoding="UTF-8" standalone="yes"?>
<Relationships xmlns="http://schemas.openxmlformats.org/package/2006/relationships"><Relationship Id="rId2" Type="http://schemas.openxmlformats.org/officeDocument/2006/relationships/theme" Target="../theme/theme6.xml"/><Relationship Id="rId1" Type="http://schemas.openxmlformats.org/officeDocument/2006/relationships/slideLayout" Target="../slideLayouts/slideLayout19.xml"/></Relationships>
</file>

<file path=ppt/slideMasters/_rels/slideMaster7.xml.rels><?xml version="1.0" encoding="UTF-8" standalone="yes"?>
<Relationships xmlns="http://schemas.openxmlformats.org/package/2006/relationships"><Relationship Id="rId2" Type="http://schemas.openxmlformats.org/officeDocument/2006/relationships/theme" Target="../theme/theme7.xml"/><Relationship Id="rId1" Type="http://schemas.openxmlformats.org/officeDocument/2006/relationships/slideLayout" Target="../slideLayouts/slideLayout20.xml"/></Relationships>
</file>

<file path=ppt/slideMasters/_rels/slideMaster8.xml.rels><?xml version="1.0" encoding="UTF-8" standalone="yes"?>
<Relationships xmlns="http://schemas.openxmlformats.org/package/2006/relationships"><Relationship Id="rId2" Type="http://schemas.openxmlformats.org/officeDocument/2006/relationships/theme" Target="../theme/theme8.xml"/><Relationship Id="rId1" Type="http://schemas.openxmlformats.org/officeDocument/2006/relationships/slideLayout" Target="../slideLayouts/slideLayout21.xml"/></Relationships>
</file>

<file path=ppt/slideMasters/_rels/slideMaster9.xml.rels><?xml version="1.0" encoding="UTF-8" standalone="yes"?>
<Relationships xmlns="http://schemas.openxmlformats.org/package/2006/relationships"><Relationship Id="rId2" Type="http://schemas.openxmlformats.org/officeDocument/2006/relationships/theme" Target="../theme/theme9.xml"/><Relationship Id="rId1" Type="http://schemas.openxmlformats.org/officeDocument/2006/relationships/slideLayout" Target="../slideLayouts/slideLayout22.xml"/></Relationships>
</file>

<file path=ppt/slideMasters/_rels/slideMaster10.xml.rels><?xml version="1.0" encoding="UTF-8" standalone="yes"?>
<Relationships xmlns="http://schemas.openxmlformats.org/package/2006/relationships"><Relationship Id="rId2" Type="http://schemas.openxmlformats.org/officeDocument/2006/relationships/theme" Target="../theme/theme10.xml"/><Relationship Id="rId1" Type="http://schemas.openxmlformats.org/officeDocument/2006/relationships/slideLayout" Target="../slideLayouts/slideLayout23.xml"/></Relationships>
</file>

<file path=ppt/slideMasters/_rels/slideMaster11.xml.rels><?xml version="1.0" encoding="UTF-8" standalone="yes"?>
<Relationships xmlns="http://schemas.openxmlformats.org/package/2006/relationships"><Relationship Id="rId2" Type="http://schemas.openxmlformats.org/officeDocument/2006/relationships/theme" Target="../theme/theme11.xml"/><Relationship Id="rId1" Type="http://schemas.openxmlformats.org/officeDocument/2006/relationships/slideLayout" Target="../slideLayouts/slideLayout24.xml"/></Relationships>
</file>

<file path=ppt/slideMasters/_rels/slideMaster12.xml.rels><?xml version="1.0" encoding="UTF-8" standalone="yes"?>
<Relationships xmlns="http://schemas.openxmlformats.org/package/2006/relationships"><Relationship Id="rId2" Type="http://schemas.openxmlformats.org/officeDocument/2006/relationships/theme" Target="../theme/theme12.xml"/><Relationship Id="rId1" Type="http://schemas.openxmlformats.org/officeDocument/2006/relationships/slideLayout" Target="../slideLayouts/slideLayout25.xml"/></Relationships>
</file>

<file path=ppt/slideMasters/_rels/slideMaster13.xml.rels><?xml version="1.0" encoding="UTF-8" standalone="yes"?>
<Relationships xmlns="http://schemas.openxmlformats.org/package/2006/relationships"><Relationship Id="rId2" Type="http://schemas.openxmlformats.org/officeDocument/2006/relationships/theme" Target="../theme/theme13.xml"/><Relationship Id="rId1" Type="http://schemas.openxmlformats.org/officeDocument/2006/relationships/slideLayout" Target="../slideLayouts/slideLayout26.xml"/></Relationships>
</file>

<file path=ppt/slideMasters/_rels/slideMaster14.xml.rels><?xml version="1.0" encoding="UTF-8" standalone="yes"?>
<Relationships xmlns="http://schemas.openxmlformats.org/package/2006/relationships"><Relationship Id="rId2" Type="http://schemas.openxmlformats.org/officeDocument/2006/relationships/theme" Target="../theme/theme14.xml"/><Relationship Id="rId1" Type="http://schemas.openxmlformats.org/officeDocument/2006/relationships/slideLayout" Target="../slideLayouts/slideLayout27.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15.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5272BE-D7D3-4C67-9A48-C40F48CA106B}" type="datetimeFigureOut">
              <a:rPr lang="en-US" smtClean="0"/>
              <a:pPr/>
              <a:t>11/13/2014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B2A755-2FF2-4892-8702-FD693E9B4952}"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EF05EF-6168-407F-8025-E41839E12504}" type="datetimeFigureOut">
              <a:rPr lang="en-US" smtClean="0"/>
              <a:pPr/>
              <a:t>11/13/2014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1C692C-4F2D-45F6-A9A8-8A3A8FE2780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929" r:id="rId1"/>
    <p:sldLayoutId id="2147483930" r:id="rId2"/>
    <p:sldLayoutId id="2147483931" r:id="rId3"/>
    <p:sldLayoutId id="2147483932" r:id="rId4"/>
    <p:sldLayoutId id="2147483933" r:id="rId5"/>
    <p:sldLayoutId id="2147483934" r:id="rId6"/>
    <p:sldLayoutId id="2147483935" r:id="rId7"/>
    <p:sldLayoutId id="2147483936" r:id="rId8"/>
    <p:sldLayoutId id="2147483937" r:id="rId9"/>
    <p:sldLayoutId id="2147483938" r:id="rId10"/>
    <p:sldLayoutId id="214748393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4C7614-15A9-43A8-9E98-106A33ED6C41}" type="datetimeFigureOut">
              <a:rPr lang="en-US" smtClean="0">
                <a:solidFill>
                  <a:prstClr val="black">
                    <a:tint val="75000"/>
                  </a:prstClr>
                </a:solidFill>
              </a:rPr>
              <a:pPr/>
              <a:t>11/13/2014</a:t>
            </a:fld>
            <a:endParaRPr lang="en-US"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ED3CB9-049B-4F4F-82D1-8A95299C975C}" type="slidenum">
              <a:rPr lang="en-US" smtClean="0">
                <a:solidFill>
                  <a:prstClr val="black">
                    <a:tint val="75000"/>
                  </a:prstClr>
                </a:solidFill>
              </a:rPr>
              <a:pPr/>
              <a:t>‹#›</a:t>
            </a:fld>
            <a:endParaRPr lang="en-US"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941"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4C7614-15A9-43A8-9E98-106A33ED6C41}" type="datetimeFigureOut">
              <a:rPr lang="en-US" smtClean="0">
                <a:solidFill>
                  <a:prstClr val="black">
                    <a:tint val="75000"/>
                  </a:prstClr>
                </a:solidFill>
              </a:rPr>
              <a:pPr/>
              <a:t>11/13/2014</a:t>
            </a:fld>
            <a:endParaRPr lang="en-US"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ED3CB9-049B-4F4F-82D1-8A95299C975C}" type="slidenum">
              <a:rPr lang="en-US" smtClean="0">
                <a:solidFill>
                  <a:prstClr val="black">
                    <a:tint val="75000"/>
                  </a:prstClr>
                </a:solidFill>
              </a:rPr>
              <a:pPr/>
              <a:t>‹#›</a:t>
            </a:fld>
            <a:endParaRPr lang="en-US"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943"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FDB0C2-1F3D-4594-BC97-D21C5CE96C4E}" type="datetimeFigureOut">
              <a:rPr lang="en-US">
                <a:solidFill>
                  <a:prstClr val="black">
                    <a:tint val="75000"/>
                  </a:prstClr>
                </a:solidFill>
              </a:rPr>
              <a:pPr/>
              <a:t>11/13/2014</a:t>
            </a:fld>
            <a:endParaRPr lang="en-US"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8A5C28-A9AF-48F7-A492-117CD84F551A}" type="slidenum">
              <a:rPr lang="en-US">
                <a:solidFill>
                  <a:prstClr val="black">
                    <a:tint val="75000"/>
                  </a:prstClr>
                </a:solidFill>
              </a:rPr>
              <a:pPr/>
              <a:t>‹#›</a:t>
            </a:fld>
            <a:endParaRPr lang="en-US" dirty="0">
              <a:solidFill>
                <a:prstClr val="black">
                  <a:tint val="75000"/>
                </a:prstClr>
              </a:solidFill>
            </a:endParaRPr>
          </a:p>
        </p:txBody>
      </p:sp>
    </p:spTree>
  </p:cSld>
  <p:clrMap bg1="dk1" tx1="lt1" bg2="dk2" tx2="lt2" accent1="accent1" accent2="accent2" accent3="accent3" accent4="accent4" accent5="accent5" accent6="accent6" hlink="hlink" folHlink="folHlink"/>
  <p:sldLayoutIdLst>
    <p:sldLayoutId id="2147483945" r:id="rId1"/>
    <p:sldLayoutId id="2147483964" r:id="rId2"/>
  </p:sldLayoutIdLst>
  <p:transition>
    <p:fad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FDB0C2-1F3D-4594-BC97-D21C5CE96C4E}" type="datetimeFigureOut">
              <a:rPr lang="en-US">
                <a:solidFill>
                  <a:prstClr val="black">
                    <a:tint val="75000"/>
                  </a:prstClr>
                </a:solidFill>
              </a:rPr>
              <a:pPr/>
              <a:t>11/13/2014</a:t>
            </a:fld>
            <a:endParaRPr lang="en-US"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8A5C28-A9AF-48F7-A492-117CD84F551A}" type="slidenum">
              <a:rPr lang="en-US">
                <a:solidFill>
                  <a:prstClr val="black">
                    <a:tint val="75000"/>
                  </a:prstClr>
                </a:solidFill>
              </a:rPr>
              <a:pPr/>
              <a:t>‹#›</a:t>
            </a:fld>
            <a:endParaRPr lang="en-US" dirty="0">
              <a:solidFill>
                <a:prstClr val="black">
                  <a:tint val="75000"/>
                </a:prstClr>
              </a:solidFill>
            </a:endParaRPr>
          </a:p>
        </p:txBody>
      </p:sp>
    </p:spTree>
  </p:cSld>
  <p:clrMap bg1="dk1" tx1="lt1" bg2="dk2" tx2="lt2" accent1="accent1" accent2="accent2" accent3="accent3" accent4="accent4" accent5="accent5" accent6="accent6" hlink="hlink" folHlink="folHlink"/>
  <p:sldLayoutIdLst>
    <p:sldLayoutId id="2147483947" r:id="rId1"/>
  </p:sldLayoutIdLst>
  <p:transition>
    <p:fad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1BEC73-49AA-45BC-B16C-50B32D0D6DD2}" type="datetimeFigureOut">
              <a:rPr lang="en-US">
                <a:solidFill>
                  <a:prstClr val="black">
                    <a:tint val="75000"/>
                  </a:prstClr>
                </a:solidFill>
              </a:rPr>
              <a:pPr/>
              <a:t>11/13/2014</a:t>
            </a:fld>
            <a:endParaRPr lang="en-US"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82040C-D3B1-42F1-A452-9128C48DC3A7}" type="slidenum">
              <a:rPr lang="en-US">
                <a:solidFill>
                  <a:prstClr val="black">
                    <a:tint val="75000"/>
                  </a:prstClr>
                </a:solidFill>
              </a:rPr>
              <a:pPr/>
              <a:t>‹#›</a:t>
            </a:fld>
            <a:endParaRPr lang="en-US"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949" r:id="rId1"/>
  </p:sldLayoutIdLst>
  <p:transition>
    <p:fad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4C7614-15A9-43A8-9E98-106A33ED6C41}" type="datetimeFigureOut">
              <a:rPr lang="en-US" smtClean="0">
                <a:solidFill>
                  <a:prstClr val="black">
                    <a:tint val="75000"/>
                  </a:prstClr>
                </a:solidFill>
              </a:rPr>
              <a:pPr/>
              <a:t>11/13/2014</a:t>
            </a:fld>
            <a:endParaRPr lang="en-US"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ED3CB9-049B-4F4F-82D1-8A95299C975C}" type="slidenum">
              <a:rPr lang="en-US" smtClean="0">
                <a:solidFill>
                  <a:prstClr val="black">
                    <a:tint val="75000"/>
                  </a:prstClr>
                </a:solidFill>
              </a:rPr>
              <a:pPr/>
              <a:t>‹#›</a:t>
            </a:fld>
            <a:endParaRPr lang="en-US"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951"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4C7614-15A9-43A8-9E98-106A33ED6C41}" type="datetimeFigureOut">
              <a:rPr lang="en-US" smtClean="0">
                <a:solidFill>
                  <a:prstClr val="black">
                    <a:tint val="75000"/>
                  </a:prstClr>
                </a:solidFill>
              </a:rPr>
              <a:pPr/>
              <a:t>11/13/2014</a:t>
            </a:fld>
            <a:endParaRPr lang="en-US"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ED3CB9-049B-4F4F-82D1-8A95299C975C}" type="slidenum">
              <a:rPr lang="en-US" smtClean="0">
                <a:solidFill>
                  <a:prstClr val="black">
                    <a:tint val="75000"/>
                  </a:prstClr>
                </a:solidFill>
              </a:rPr>
              <a:pPr/>
              <a:t>‹#›</a:t>
            </a:fld>
            <a:endParaRPr lang="en-US"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953"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FDB0C2-1F3D-4594-BC97-D21C5CE96C4E}" type="datetimeFigureOut">
              <a:rPr lang="en-US">
                <a:solidFill>
                  <a:prstClr val="black">
                    <a:tint val="75000"/>
                  </a:prstClr>
                </a:solidFill>
              </a:rPr>
              <a:pPr/>
              <a:t>11/13/2014</a:t>
            </a:fld>
            <a:endParaRPr lang="en-US"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8A5C28-A9AF-48F7-A492-117CD84F551A}" type="slidenum">
              <a:rPr lang="en-US">
                <a:solidFill>
                  <a:prstClr val="black">
                    <a:tint val="75000"/>
                  </a:prstClr>
                </a:solidFill>
              </a:rPr>
              <a:pPr/>
              <a:t>‹#›</a:t>
            </a:fld>
            <a:endParaRPr lang="en-US" dirty="0">
              <a:solidFill>
                <a:prstClr val="black">
                  <a:tint val="75000"/>
                </a:prstClr>
              </a:solidFill>
            </a:endParaRPr>
          </a:p>
        </p:txBody>
      </p:sp>
    </p:spTree>
  </p:cSld>
  <p:clrMap bg1="dk1" tx1="lt1" bg2="dk2" tx2="lt2" accent1="accent1" accent2="accent2" accent3="accent3" accent4="accent4" accent5="accent5" accent6="accent6" hlink="hlink" folHlink="folHlink"/>
  <p:sldLayoutIdLst>
    <p:sldLayoutId id="2147483955" r:id="rId1"/>
  </p:sldLayoutIdLst>
  <p:transition>
    <p:fad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4C7614-15A9-43A8-9E98-106A33ED6C41}" type="datetimeFigureOut">
              <a:rPr lang="en-US" smtClean="0">
                <a:solidFill>
                  <a:prstClr val="black">
                    <a:tint val="75000"/>
                  </a:prstClr>
                </a:solidFill>
              </a:rPr>
              <a:pPr/>
              <a:t>11/13/2014</a:t>
            </a:fld>
            <a:endParaRPr lang="en-US"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ED3CB9-049B-4F4F-82D1-8A95299C975C}" type="slidenum">
              <a:rPr lang="en-US" smtClean="0">
                <a:solidFill>
                  <a:prstClr val="black">
                    <a:tint val="75000"/>
                  </a:prstClr>
                </a:solidFill>
              </a:rPr>
              <a:pPr/>
              <a:t>‹#›</a:t>
            </a:fld>
            <a:endParaRPr lang="en-US"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957"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4C7614-15A9-43A8-9E98-106A33ED6C41}" type="datetimeFigureOut">
              <a:rPr lang="en-US" smtClean="0">
                <a:solidFill>
                  <a:prstClr val="black">
                    <a:tint val="75000"/>
                  </a:prstClr>
                </a:solidFill>
              </a:rPr>
              <a:pPr/>
              <a:t>11/13/2014</a:t>
            </a:fld>
            <a:endParaRPr lang="en-US"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ED3CB9-049B-4F4F-82D1-8A95299C975C}" type="slidenum">
              <a:rPr lang="en-US" smtClean="0">
                <a:solidFill>
                  <a:prstClr val="black">
                    <a:tint val="75000"/>
                  </a:prstClr>
                </a:solidFill>
              </a:rPr>
              <a:pPr/>
              <a:t>‹#›</a:t>
            </a:fld>
            <a:endParaRPr lang="en-US"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959"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4C7614-15A9-43A8-9E98-106A33ED6C41}" type="datetimeFigureOut">
              <a:rPr lang="en-US" smtClean="0">
                <a:solidFill>
                  <a:prstClr val="black">
                    <a:tint val="75000"/>
                  </a:prstClr>
                </a:solidFill>
              </a:rPr>
              <a:pPr/>
              <a:t>11/13/2014</a:t>
            </a:fld>
            <a:endParaRPr lang="en-US"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ED3CB9-049B-4F4F-82D1-8A95299C975C}" type="slidenum">
              <a:rPr lang="en-US" smtClean="0">
                <a:solidFill>
                  <a:prstClr val="black">
                    <a:tint val="75000"/>
                  </a:prstClr>
                </a:solidFill>
              </a:rPr>
              <a:pPr/>
              <a:t>‹#›</a:t>
            </a:fld>
            <a:endParaRPr lang="en-US"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961"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CD67798-A303-435D-9EF8-9821361AD239}" type="datetimeFigureOut">
              <a:rPr lang="en-US" smtClean="0">
                <a:solidFill>
                  <a:prstClr val="black">
                    <a:tint val="75000"/>
                  </a:prstClr>
                </a:solidFill>
              </a:rPr>
              <a:pPr/>
              <a:t>11/13/2014</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EF2D54-7400-48BE-A19B-62D38E57C8F2}" type="slidenum">
              <a:rPr lang="en-US" smtClean="0">
                <a:solidFill>
                  <a:prstClr val="black">
                    <a:tint val="75000"/>
                  </a:prstClr>
                </a:solidFill>
              </a:rPr>
              <a:pPr/>
              <a:t>‹#›</a:t>
            </a:fld>
            <a:endParaRPr 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963"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AE5272BE-D7D3-4C67-9A48-C40F48CA106B}" type="datetimeFigureOut">
              <a:rPr lang="en-US" smtClean="0"/>
              <a:pPr/>
              <a:t>11/13/2014</a:t>
            </a:fld>
            <a:endParaRPr lang="en-US"/>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n-US"/>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3EB2A755-2FF2-4892-8702-FD693E9B4952}"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966" r:id="rId1"/>
    <p:sldLayoutId id="2147483967" r:id="rId2"/>
    <p:sldLayoutId id="2147483968" r:id="rId3"/>
    <p:sldLayoutId id="2147483969" r:id="rId4"/>
    <p:sldLayoutId id="2147483970" r:id="rId5"/>
    <p:sldLayoutId id="2147483971" r:id="rId6"/>
    <p:sldLayoutId id="2147483972" r:id="rId7"/>
    <p:sldLayoutId id="2147483973" r:id="rId8"/>
    <p:sldLayoutId id="2147483974" r:id="rId9"/>
    <p:sldLayoutId id="2147483975" r:id="rId10"/>
    <p:sldLayoutId id="2147483976" r:id="rId11"/>
  </p:sldLayoutIdLst>
  <p:transition>
    <p:fade/>
  </p:transition>
  <p:timing>
    <p:tnLst>
      <p:par>
        <p:cTn id="1" dur="indefinite" restart="never" nodeType="tmRoot"/>
      </p:par>
    </p:tnLst>
  </p:timing>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8.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762000"/>
            <a:ext cx="7772400" cy="2301240"/>
          </a:xfrm>
        </p:spPr>
        <p:txBody>
          <a:bodyPr>
            <a:normAutofit/>
          </a:bodyPr>
          <a:lstStyle/>
          <a:p>
            <a:pPr algn="l"/>
            <a:r>
              <a:rPr smtClean="0"/>
              <a:t>The impact of </a:t>
            </a:r>
            <a:br>
              <a:rPr smtClean="0"/>
            </a:br>
            <a:r>
              <a:rPr smtClean="0"/>
              <a:t>International economic sanctions on trade</a:t>
            </a:r>
            <a:endParaRPr lang="en-US" dirty="0"/>
          </a:p>
        </p:txBody>
      </p:sp>
      <p:pic>
        <p:nvPicPr>
          <p:cNvPr id="69634" name="Picture 2" descr="http://www.iranreview.org/file/cms/files/78(5).jpg"/>
          <p:cNvPicPr>
            <a:picLocks noChangeAspect="1" noChangeArrowheads="1"/>
          </p:cNvPicPr>
          <p:nvPr/>
        </p:nvPicPr>
        <p:blipFill>
          <a:blip r:embed="rId2"/>
          <a:srcRect/>
          <a:stretch>
            <a:fillRect/>
          </a:stretch>
        </p:blipFill>
        <p:spPr bwMode="auto">
          <a:xfrm>
            <a:off x="2895600" y="3733800"/>
            <a:ext cx="3352800" cy="3124200"/>
          </a:xfrm>
          <a:prstGeom prst="rect">
            <a:avLst/>
          </a:prstGeom>
          <a:noFill/>
        </p:spPr>
      </p:pic>
      <p:pic>
        <p:nvPicPr>
          <p:cNvPr id="69636" name="Picture 4" descr="http://economia.icaew.com/opinion/february2013/~/media/Images/Article%20images/golbe.ashx"/>
          <p:cNvPicPr>
            <a:picLocks noChangeAspect="1" noChangeArrowheads="1"/>
          </p:cNvPicPr>
          <p:nvPr/>
        </p:nvPicPr>
        <p:blipFill>
          <a:blip r:embed="rId3"/>
          <a:srcRect/>
          <a:stretch>
            <a:fillRect/>
          </a:stretch>
        </p:blipFill>
        <p:spPr bwMode="auto">
          <a:xfrm>
            <a:off x="0" y="3733800"/>
            <a:ext cx="2895600" cy="3124200"/>
          </a:xfrm>
          <a:prstGeom prst="rect">
            <a:avLst/>
          </a:prstGeom>
          <a:noFill/>
        </p:spPr>
      </p:pic>
      <p:pic>
        <p:nvPicPr>
          <p:cNvPr id="69640" name="Picture 8" descr="http://www.manager.co.th/asp-bin/Image.aspx?ID=1180106"/>
          <p:cNvPicPr>
            <a:picLocks noChangeAspect="1" noChangeArrowheads="1"/>
          </p:cNvPicPr>
          <p:nvPr/>
        </p:nvPicPr>
        <p:blipFill>
          <a:blip r:embed="rId4"/>
          <a:srcRect/>
          <a:stretch>
            <a:fillRect/>
          </a:stretch>
        </p:blipFill>
        <p:spPr bwMode="auto">
          <a:xfrm>
            <a:off x="6248400" y="3733800"/>
            <a:ext cx="2895600" cy="3124200"/>
          </a:xfrm>
          <a:prstGeom prst="rect">
            <a:avLst/>
          </a:prstGeom>
          <a:noFill/>
        </p:spPr>
      </p:pic>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Introduction</a:t>
            </a:r>
            <a:endParaRPr lang="en-US"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sp>
        <p:nvSpPr>
          <p:cNvPr id="3" name="Content Placeholder 2"/>
          <p:cNvSpPr>
            <a:spLocks noGrp="1"/>
          </p:cNvSpPr>
          <p:nvPr>
            <p:ph idx="1"/>
          </p:nvPr>
        </p:nvSpPr>
        <p:spPr/>
        <p:txBody>
          <a:bodyPr/>
          <a:lstStyle/>
          <a:p>
            <a:pPr>
              <a:buNone/>
            </a:pPr>
            <a:r>
              <a:rPr lang="en-US" dirty="0" smtClean="0"/>
              <a:t>-  Economics sanctions is common and recurring after WWII.</a:t>
            </a:r>
          </a:p>
          <a:p>
            <a:pPr>
              <a:buFontTx/>
              <a:buChar char="-"/>
            </a:pPr>
            <a:endParaRPr lang="en-US" dirty="0" smtClean="0"/>
          </a:p>
          <a:p>
            <a:pPr>
              <a:buNone/>
            </a:pPr>
            <a:r>
              <a:rPr lang="en-US" dirty="0" smtClean="0"/>
              <a:t>-  Main features of work is cost of target country.</a:t>
            </a:r>
          </a:p>
          <a:p>
            <a:pPr>
              <a:buFontTx/>
              <a:buChar char="-"/>
            </a:pPr>
            <a:endParaRPr lang="en-US" dirty="0" smtClean="0"/>
          </a:p>
          <a:p>
            <a:pPr>
              <a:buNone/>
            </a:pPr>
            <a:endParaRPr lang="en-US" dirty="0"/>
          </a:p>
        </p:txBody>
      </p:sp>
      <p:pic>
        <p:nvPicPr>
          <p:cNvPr id="68610" name="Picture 2" descr="http://www.macobserver.com/imgs/teaser_images/20120802sanctions.jpg"/>
          <p:cNvPicPr>
            <a:picLocks noChangeAspect="1" noChangeArrowheads="1"/>
          </p:cNvPicPr>
          <p:nvPr/>
        </p:nvPicPr>
        <p:blipFill>
          <a:blip r:embed="rId2"/>
          <a:srcRect/>
          <a:stretch>
            <a:fillRect/>
          </a:stretch>
        </p:blipFill>
        <p:spPr bwMode="auto">
          <a:xfrm>
            <a:off x="5410200" y="4191000"/>
            <a:ext cx="3333750" cy="220980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Focuses</a:t>
            </a:r>
            <a:endParaRPr lang="en-US"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sp>
        <p:nvSpPr>
          <p:cNvPr id="3" name="Content Placeholder 2"/>
          <p:cNvSpPr>
            <a:spLocks noGrp="1"/>
          </p:cNvSpPr>
          <p:nvPr>
            <p:ph idx="1"/>
          </p:nvPr>
        </p:nvSpPr>
        <p:spPr>
          <a:xfrm>
            <a:off x="381000" y="1524000"/>
            <a:ext cx="7467600" cy="4525963"/>
          </a:xfrm>
        </p:spPr>
        <p:txBody>
          <a:bodyPr>
            <a:normAutofit/>
          </a:bodyPr>
          <a:lstStyle/>
          <a:p>
            <a:pPr>
              <a:buNone/>
            </a:pPr>
            <a:r>
              <a:rPr lang="en-US" dirty="0" smtClean="0"/>
              <a:t>- Effects of unilateral and multilateral </a:t>
            </a:r>
            <a:r>
              <a:rPr lang="en-US" dirty="0" smtClean="0"/>
              <a:t>sanctions</a:t>
            </a:r>
            <a:endParaRPr lang="en-US" dirty="0" smtClean="0"/>
          </a:p>
          <a:p>
            <a:pPr>
              <a:buNone/>
            </a:pPr>
            <a:endParaRPr lang="en-US" dirty="0" smtClean="0"/>
          </a:p>
          <a:p>
            <a:pPr>
              <a:buNone/>
            </a:pPr>
            <a:r>
              <a:rPr lang="en-US" dirty="0" smtClean="0"/>
              <a:t>- </a:t>
            </a:r>
            <a:r>
              <a:rPr lang="en-US" dirty="0" smtClean="0"/>
              <a:t>Impact on bilateral trade between US and target countries</a:t>
            </a:r>
          </a:p>
          <a:p>
            <a:endParaRPr lang="en-US" dirty="0" smtClean="0"/>
          </a:p>
          <a:p>
            <a:pPr>
              <a:buNone/>
            </a:pPr>
            <a:r>
              <a:rPr lang="en-US" dirty="0" smtClean="0"/>
              <a:t>- Impact on third countries </a:t>
            </a:r>
          </a:p>
          <a:p>
            <a:endParaRPr lang="en-US" dirty="0" smtClean="0"/>
          </a:p>
          <a:p>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7467600" cy="1143000"/>
          </a:xfrm>
        </p:spPr>
        <p:txBody>
          <a:bodyPr>
            <a:normAutofit fontScale="90000"/>
          </a:bodyPr>
          <a:lstStyle/>
          <a:p>
            <a:r>
              <a:rPr lang="en-US"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Defining sanctions and impact on trade</a:t>
            </a:r>
            <a:endParaRPr lang="en-US"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sp>
        <p:nvSpPr>
          <p:cNvPr id="3" name="Content Placeholder 2"/>
          <p:cNvSpPr>
            <a:spLocks noGrp="1"/>
          </p:cNvSpPr>
          <p:nvPr>
            <p:ph idx="1"/>
          </p:nvPr>
        </p:nvSpPr>
        <p:spPr>
          <a:xfrm>
            <a:off x="304800" y="1828800"/>
            <a:ext cx="7467600" cy="4525963"/>
          </a:xfrm>
        </p:spPr>
        <p:txBody>
          <a:bodyPr/>
          <a:lstStyle/>
          <a:p>
            <a:pPr>
              <a:buNone/>
            </a:pPr>
            <a:r>
              <a:rPr lang="en-US" dirty="0" smtClean="0"/>
              <a:t>-Negative sanction</a:t>
            </a:r>
          </a:p>
          <a:p>
            <a:pPr>
              <a:buNone/>
            </a:pPr>
            <a:endParaRPr lang="en-US" dirty="0" smtClean="0"/>
          </a:p>
          <a:p>
            <a:pPr>
              <a:buNone/>
            </a:pPr>
            <a:r>
              <a:rPr lang="en-US" dirty="0" smtClean="0"/>
              <a:t>-Objective</a:t>
            </a:r>
          </a:p>
          <a:p>
            <a:pPr>
              <a:buNone/>
            </a:pPr>
            <a:r>
              <a:rPr lang="en-US" dirty="0" smtClean="0"/>
              <a:t>     - Primary</a:t>
            </a:r>
          </a:p>
          <a:p>
            <a:pPr>
              <a:buNone/>
            </a:pPr>
            <a:r>
              <a:rPr lang="en-US" dirty="0" smtClean="0"/>
              <a:t>     - Secondary</a:t>
            </a:r>
          </a:p>
          <a:p>
            <a:pPr>
              <a:buNone/>
            </a:pPr>
            <a:r>
              <a:rPr lang="en-US" dirty="0" smtClean="0"/>
              <a:t>     - Tertiary </a:t>
            </a:r>
          </a:p>
          <a:p>
            <a:pPr>
              <a:buNone/>
            </a:pPr>
            <a:endParaRPr lang="en-US" dirty="0" smtClean="0"/>
          </a:p>
          <a:p>
            <a:pPr>
              <a:buNone/>
            </a:pPr>
            <a:endParaRPr lang="en-US"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Defining sanctions and impact on trade</a:t>
            </a:r>
            <a:endParaRPr lang="en-US" dirty="0"/>
          </a:p>
        </p:txBody>
      </p:sp>
      <p:sp>
        <p:nvSpPr>
          <p:cNvPr id="3" name="Content Placeholder 2"/>
          <p:cNvSpPr>
            <a:spLocks noGrp="1"/>
          </p:cNvSpPr>
          <p:nvPr>
            <p:ph idx="1"/>
          </p:nvPr>
        </p:nvSpPr>
        <p:spPr/>
        <p:txBody>
          <a:bodyPr/>
          <a:lstStyle/>
          <a:p>
            <a:r>
              <a:rPr lang="en-US" dirty="0" smtClean="0">
                <a:solidFill>
                  <a:schemeClr val="accent2">
                    <a:lumMod val="60000"/>
                    <a:lumOff val="40000"/>
                  </a:schemeClr>
                </a:solidFill>
              </a:rPr>
              <a:t>Three kinds of sanctions</a:t>
            </a:r>
          </a:p>
          <a:p>
            <a:pPr>
              <a:buNone/>
            </a:pPr>
            <a:r>
              <a:rPr lang="en-US" dirty="0" smtClean="0"/>
              <a:t>       - Boycotts</a:t>
            </a:r>
          </a:p>
          <a:p>
            <a:pPr>
              <a:buNone/>
            </a:pPr>
            <a:r>
              <a:rPr lang="en-US" dirty="0" smtClean="0"/>
              <a:t>       - Embargoes</a:t>
            </a:r>
          </a:p>
          <a:p>
            <a:pPr>
              <a:buNone/>
            </a:pPr>
            <a:r>
              <a:rPr lang="en-US" dirty="0" smtClean="0"/>
              <a:t>       - Financial sanction</a:t>
            </a:r>
            <a:endParaRPr lang="en-US" dirty="0"/>
          </a:p>
        </p:txBody>
      </p:sp>
      <p:pic>
        <p:nvPicPr>
          <p:cNvPr id="75778" name="Picture 2" descr="http://thumbs.dreamstime.com/x/oil-embargo-23033186.jpg"/>
          <p:cNvPicPr>
            <a:picLocks noChangeAspect="1" noChangeArrowheads="1"/>
          </p:cNvPicPr>
          <p:nvPr/>
        </p:nvPicPr>
        <p:blipFill>
          <a:blip r:embed="rId2"/>
          <a:srcRect/>
          <a:stretch>
            <a:fillRect/>
          </a:stretch>
        </p:blipFill>
        <p:spPr bwMode="auto">
          <a:xfrm>
            <a:off x="5410200" y="4038600"/>
            <a:ext cx="3124200" cy="2381250"/>
          </a:xfrm>
          <a:prstGeom prst="rect">
            <a:avLst/>
          </a:prstGeom>
          <a:noFill/>
        </p:spPr>
      </p:pic>
      <p:pic>
        <p:nvPicPr>
          <p:cNvPr id="75780" name="Picture 4" descr="http://untilloveisequal.com/wp-content/uploads/2012/01/BOYCOTT-THE-BOYCOTT.png"/>
          <p:cNvPicPr>
            <a:picLocks noChangeAspect="1" noChangeArrowheads="1"/>
          </p:cNvPicPr>
          <p:nvPr/>
        </p:nvPicPr>
        <p:blipFill>
          <a:blip r:embed="rId3" cstate="print"/>
          <a:srcRect/>
          <a:stretch>
            <a:fillRect/>
          </a:stretch>
        </p:blipFill>
        <p:spPr bwMode="auto">
          <a:xfrm>
            <a:off x="1219200" y="4038600"/>
            <a:ext cx="2514600" cy="2403414"/>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Example Embargo</a:t>
            </a:r>
            <a:endParaRPr lang="en-US"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pic>
        <p:nvPicPr>
          <p:cNvPr id="70658" name="Picture 2"/>
          <p:cNvPicPr>
            <a:picLocks noChangeAspect="1" noChangeArrowheads="1"/>
          </p:cNvPicPr>
          <p:nvPr/>
        </p:nvPicPr>
        <p:blipFill>
          <a:blip r:embed="rId2"/>
          <a:srcRect l="19531" t="23958" r="41406" b="36458"/>
          <a:stretch>
            <a:fillRect/>
          </a:stretch>
        </p:blipFill>
        <p:spPr bwMode="auto">
          <a:xfrm>
            <a:off x="1371600" y="1447800"/>
            <a:ext cx="6629400" cy="503834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Methodology</a:t>
            </a:r>
            <a:endParaRPr lang="en-US"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sp>
        <p:nvSpPr>
          <p:cNvPr id="3" name="Content Placeholder 2"/>
          <p:cNvSpPr>
            <a:spLocks noGrp="1"/>
          </p:cNvSpPr>
          <p:nvPr>
            <p:ph idx="1"/>
          </p:nvPr>
        </p:nvSpPr>
        <p:spPr>
          <a:xfrm>
            <a:off x="457200" y="1600200"/>
            <a:ext cx="8458200" cy="4953000"/>
          </a:xfrm>
        </p:spPr>
        <p:txBody>
          <a:bodyPr>
            <a:normAutofit/>
          </a:bodyPr>
          <a:lstStyle/>
          <a:p>
            <a:pPr>
              <a:buFontTx/>
              <a:buChar char="-"/>
            </a:pPr>
            <a:r>
              <a:rPr lang="en-US" b="1" dirty="0" smtClean="0">
                <a:solidFill>
                  <a:schemeClr val="accent2">
                    <a:lumMod val="60000"/>
                    <a:lumOff val="40000"/>
                  </a:schemeClr>
                </a:solidFill>
              </a:rPr>
              <a:t>Gravity model</a:t>
            </a:r>
          </a:p>
          <a:p>
            <a:pPr>
              <a:buNone/>
            </a:pPr>
            <a:r>
              <a:rPr lang="en-US" sz="2800" i="1" dirty="0" err="1" smtClean="0">
                <a:latin typeface="Arial Narrow" pitchFamily="34" charset="0"/>
                <a:cs typeface="Calibri" pitchFamily="34" charset="0"/>
              </a:rPr>
              <a:t>ln</a:t>
            </a:r>
            <a:r>
              <a:rPr lang="en-US" sz="2800" i="1" dirty="0" smtClean="0">
                <a:latin typeface="Arial Narrow" pitchFamily="34" charset="0"/>
                <a:cs typeface="Calibri" pitchFamily="34" charset="0"/>
              </a:rPr>
              <a:t> </a:t>
            </a:r>
            <a:r>
              <a:rPr lang="en-US" sz="2800" i="1" dirty="0" err="1" smtClean="0">
                <a:latin typeface="Arial Narrow" pitchFamily="34" charset="0"/>
                <a:cs typeface="Calibri" pitchFamily="34" charset="0"/>
              </a:rPr>
              <a:t>TRADEijt</a:t>
            </a:r>
            <a:r>
              <a:rPr lang="en-US" sz="2800" i="1" dirty="0" smtClean="0">
                <a:latin typeface="Arial Narrow" pitchFamily="34" charset="0"/>
                <a:cs typeface="Calibri" pitchFamily="34" charset="0"/>
              </a:rPr>
              <a:t> = </a:t>
            </a:r>
            <a:r>
              <a:rPr lang="el-GR" sz="2800" i="1" dirty="0" smtClean="0">
                <a:latin typeface="Arial Narrow" pitchFamily="34" charset="0"/>
                <a:cs typeface="Calibri" pitchFamily="34" charset="0"/>
              </a:rPr>
              <a:t>β0 + β1 </a:t>
            </a:r>
            <a:r>
              <a:rPr lang="en-US" sz="2800" i="1" dirty="0" err="1" smtClean="0">
                <a:latin typeface="Arial Narrow" pitchFamily="34" charset="0"/>
                <a:cs typeface="Calibri" pitchFamily="34" charset="0"/>
              </a:rPr>
              <a:t>ln</a:t>
            </a:r>
            <a:r>
              <a:rPr lang="en-US" sz="2800" i="1" dirty="0" smtClean="0">
                <a:latin typeface="Arial Narrow" pitchFamily="34" charset="0"/>
                <a:cs typeface="Calibri" pitchFamily="34" charset="0"/>
              </a:rPr>
              <a:t> </a:t>
            </a:r>
            <a:r>
              <a:rPr lang="en-US" sz="2800" i="1" dirty="0" err="1" smtClean="0">
                <a:latin typeface="Arial Narrow" pitchFamily="34" charset="0"/>
                <a:cs typeface="Calibri" pitchFamily="34" charset="0"/>
              </a:rPr>
              <a:t>GDPit</a:t>
            </a:r>
            <a:r>
              <a:rPr lang="en-US" sz="2800" i="1" dirty="0" smtClean="0">
                <a:latin typeface="Arial Narrow" pitchFamily="34" charset="0"/>
                <a:cs typeface="Calibri" pitchFamily="34" charset="0"/>
              </a:rPr>
              <a:t> + </a:t>
            </a:r>
            <a:r>
              <a:rPr lang="el-GR" sz="2800" i="1" dirty="0" smtClean="0">
                <a:latin typeface="Arial Narrow" pitchFamily="34" charset="0"/>
                <a:cs typeface="Calibri" pitchFamily="34" charset="0"/>
              </a:rPr>
              <a:t>β2 </a:t>
            </a:r>
            <a:r>
              <a:rPr lang="en-US" sz="2800" i="1" dirty="0" err="1" smtClean="0">
                <a:latin typeface="Arial Narrow" pitchFamily="34" charset="0"/>
                <a:cs typeface="Calibri" pitchFamily="34" charset="0"/>
              </a:rPr>
              <a:t>ln</a:t>
            </a:r>
            <a:r>
              <a:rPr lang="en-US" sz="2800" i="1" dirty="0" smtClean="0">
                <a:latin typeface="Arial Narrow" pitchFamily="34" charset="0"/>
                <a:cs typeface="Calibri" pitchFamily="34" charset="0"/>
              </a:rPr>
              <a:t> </a:t>
            </a:r>
            <a:r>
              <a:rPr lang="en-US" sz="2800" i="1" dirty="0" err="1" smtClean="0">
                <a:latin typeface="Arial Narrow" pitchFamily="34" charset="0"/>
                <a:cs typeface="Calibri" pitchFamily="34" charset="0"/>
              </a:rPr>
              <a:t>GDPjt</a:t>
            </a:r>
            <a:r>
              <a:rPr lang="en-US" sz="2800" i="1" dirty="0" smtClean="0">
                <a:latin typeface="Arial Narrow" pitchFamily="34" charset="0"/>
                <a:cs typeface="Calibri" pitchFamily="34" charset="0"/>
              </a:rPr>
              <a:t> + </a:t>
            </a:r>
            <a:r>
              <a:rPr lang="el-GR" sz="2800" i="1" dirty="0" smtClean="0">
                <a:latin typeface="Arial Narrow" pitchFamily="34" charset="0"/>
                <a:cs typeface="Calibri" pitchFamily="34" charset="0"/>
              </a:rPr>
              <a:t>β3 </a:t>
            </a:r>
            <a:r>
              <a:rPr lang="en-US" sz="2800" i="1" dirty="0" err="1" smtClean="0">
                <a:latin typeface="Arial Narrow" pitchFamily="34" charset="0"/>
                <a:cs typeface="Calibri" pitchFamily="34" charset="0"/>
              </a:rPr>
              <a:t>ln</a:t>
            </a:r>
            <a:r>
              <a:rPr lang="en-US" sz="2800" i="1" dirty="0" smtClean="0">
                <a:latin typeface="Arial Narrow" pitchFamily="34" charset="0"/>
                <a:cs typeface="Calibri" pitchFamily="34" charset="0"/>
              </a:rPr>
              <a:t> </a:t>
            </a:r>
            <a:r>
              <a:rPr lang="en-US" sz="2800" i="1" dirty="0" err="1" smtClean="0">
                <a:latin typeface="Arial Narrow" pitchFamily="34" charset="0"/>
                <a:cs typeface="Calibri" pitchFamily="34" charset="0"/>
              </a:rPr>
              <a:t>POPit</a:t>
            </a:r>
            <a:r>
              <a:rPr lang="en-US" sz="2800" i="1" dirty="0" smtClean="0">
                <a:latin typeface="Arial Narrow" pitchFamily="34" charset="0"/>
                <a:cs typeface="Calibri" pitchFamily="34" charset="0"/>
              </a:rPr>
              <a:t> + </a:t>
            </a:r>
            <a:r>
              <a:rPr lang="el-GR" sz="2800" i="1" dirty="0" smtClean="0">
                <a:latin typeface="Arial Narrow" pitchFamily="34" charset="0"/>
                <a:cs typeface="Calibri" pitchFamily="34" charset="0"/>
              </a:rPr>
              <a:t>β4 </a:t>
            </a:r>
            <a:r>
              <a:rPr lang="en-US" sz="2800" i="1" dirty="0" err="1" smtClean="0">
                <a:latin typeface="Arial Narrow" pitchFamily="34" charset="0"/>
                <a:cs typeface="Calibri" pitchFamily="34" charset="0"/>
              </a:rPr>
              <a:t>ln</a:t>
            </a:r>
            <a:r>
              <a:rPr lang="en-US" sz="2800" i="1" dirty="0" smtClean="0">
                <a:latin typeface="Arial Narrow" pitchFamily="34" charset="0"/>
                <a:cs typeface="Calibri" pitchFamily="34" charset="0"/>
              </a:rPr>
              <a:t> </a:t>
            </a:r>
            <a:r>
              <a:rPr lang="en-US" sz="2800" i="1" dirty="0" err="1" smtClean="0">
                <a:latin typeface="Arial Narrow" pitchFamily="34" charset="0"/>
                <a:cs typeface="Calibri" pitchFamily="34" charset="0"/>
              </a:rPr>
              <a:t>POPjt</a:t>
            </a:r>
            <a:r>
              <a:rPr lang="en-US" sz="2800" i="1" dirty="0" smtClean="0">
                <a:latin typeface="Arial Narrow" pitchFamily="34" charset="0"/>
                <a:cs typeface="Calibri" pitchFamily="34" charset="0"/>
              </a:rPr>
              <a:t> +</a:t>
            </a:r>
            <a:r>
              <a:rPr lang="el-GR" sz="2800" i="1" dirty="0" smtClean="0">
                <a:latin typeface="Arial Narrow" pitchFamily="34" charset="0"/>
                <a:cs typeface="Calibri" pitchFamily="34" charset="0"/>
              </a:rPr>
              <a:t>β5 </a:t>
            </a:r>
            <a:r>
              <a:rPr lang="en-US" sz="2800" i="1" dirty="0" err="1" smtClean="0">
                <a:latin typeface="Arial Narrow" pitchFamily="34" charset="0"/>
                <a:cs typeface="Calibri" pitchFamily="34" charset="0"/>
              </a:rPr>
              <a:t>lnDISTij</a:t>
            </a:r>
            <a:r>
              <a:rPr lang="en-US" sz="2800" i="1" dirty="0" smtClean="0">
                <a:latin typeface="Arial Narrow" pitchFamily="34" charset="0"/>
                <a:cs typeface="Calibri" pitchFamily="34" charset="0"/>
              </a:rPr>
              <a:t> + </a:t>
            </a:r>
            <a:r>
              <a:rPr lang="el-GR" sz="2800" i="1" dirty="0" smtClean="0">
                <a:latin typeface="Arial Narrow" pitchFamily="34" charset="0"/>
                <a:cs typeface="Calibri" pitchFamily="34" charset="0"/>
              </a:rPr>
              <a:t>β6</a:t>
            </a:r>
            <a:r>
              <a:rPr lang="en-US" sz="2800" i="1" dirty="0" smtClean="0">
                <a:latin typeface="Arial Narrow" pitchFamily="34" charset="0"/>
                <a:cs typeface="Calibri" pitchFamily="34" charset="0"/>
              </a:rPr>
              <a:t>At + </a:t>
            </a:r>
            <a:r>
              <a:rPr lang="en-US" sz="2800" i="1" dirty="0" err="1" smtClean="0">
                <a:latin typeface="Arial Narrow" pitchFamily="34" charset="0"/>
                <a:cs typeface="Calibri" pitchFamily="34" charset="0"/>
              </a:rPr>
              <a:t>uijt</a:t>
            </a:r>
            <a:endParaRPr lang="en-US" sz="2800" i="1" dirty="0" smtClean="0">
              <a:latin typeface="Arial Narrow" pitchFamily="34" charset="0"/>
              <a:cs typeface="Calibri" pitchFamily="34" charset="0"/>
            </a:endParaRPr>
          </a:p>
          <a:p>
            <a:pPr>
              <a:buFontTx/>
              <a:buChar char="-"/>
            </a:pPr>
            <a:endParaRPr lang="en-US" i="1" dirty="0" smtClean="0">
              <a:latin typeface="Calibri" pitchFamily="34" charset="0"/>
              <a:cs typeface="Calibri" pitchFamily="34" charset="0"/>
            </a:endParaRPr>
          </a:p>
          <a:p>
            <a:pPr>
              <a:buFontTx/>
              <a:buChar char="-"/>
            </a:pPr>
            <a:r>
              <a:rPr lang="en-US" b="1" dirty="0" smtClean="0">
                <a:solidFill>
                  <a:schemeClr val="accent2">
                    <a:lumMod val="60000"/>
                    <a:lumOff val="40000"/>
                  </a:schemeClr>
                </a:solidFill>
                <a:cs typeface="Calibri" pitchFamily="34" charset="0"/>
              </a:rPr>
              <a:t>Augmented gravity model</a:t>
            </a:r>
          </a:p>
          <a:p>
            <a:pPr>
              <a:buNone/>
            </a:pPr>
            <a:r>
              <a:rPr lang="en-US" sz="2800" i="1" dirty="0" err="1" smtClean="0">
                <a:latin typeface="Arial Narrow" pitchFamily="34" charset="0"/>
              </a:rPr>
              <a:t>ln</a:t>
            </a:r>
            <a:r>
              <a:rPr lang="en-US" sz="2800" i="1" dirty="0" smtClean="0">
                <a:latin typeface="Arial Narrow" pitchFamily="34" charset="0"/>
              </a:rPr>
              <a:t> </a:t>
            </a:r>
            <a:r>
              <a:rPr lang="en-US" sz="2800" i="1" dirty="0" err="1" smtClean="0">
                <a:latin typeface="Arial Narrow" pitchFamily="34" charset="0"/>
              </a:rPr>
              <a:t>TRADEijt</a:t>
            </a:r>
            <a:r>
              <a:rPr lang="en-US" sz="2800" i="1" dirty="0" smtClean="0">
                <a:latin typeface="Arial Narrow" pitchFamily="34" charset="0"/>
              </a:rPr>
              <a:t> = </a:t>
            </a:r>
            <a:r>
              <a:rPr lang="el-GR" sz="2800" i="1" dirty="0" smtClean="0">
                <a:latin typeface="Arial Narrow" pitchFamily="34" charset="0"/>
              </a:rPr>
              <a:t>β0 + β1 </a:t>
            </a:r>
            <a:r>
              <a:rPr lang="en-US" sz="2800" i="1" dirty="0" err="1" smtClean="0">
                <a:latin typeface="Arial Narrow" pitchFamily="34" charset="0"/>
              </a:rPr>
              <a:t>ln</a:t>
            </a:r>
            <a:r>
              <a:rPr lang="en-US" sz="2800" i="1" dirty="0" smtClean="0">
                <a:latin typeface="Arial Narrow" pitchFamily="34" charset="0"/>
              </a:rPr>
              <a:t> </a:t>
            </a:r>
            <a:r>
              <a:rPr lang="en-US" sz="2800" i="1" dirty="0" err="1" smtClean="0">
                <a:latin typeface="Arial Narrow" pitchFamily="34" charset="0"/>
              </a:rPr>
              <a:t>GDPit</a:t>
            </a:r>
            <a:r>
              <a:rPr lang="en-US" sz="2800" i="1" dirty="0" smtClean="0">
                <a:latin typeface="Arial Narrow" pitchFamily="34" charset="0"/>
              </a:rPr>
              <a:t> + </a:t>
            </a:r>
            <a:r>
              <a:rPr lang="el-GR" sz="2800" i="1" dirty="0" smtClean="0">
                <a:latin typeface="Arial Narrow" pitchFamily="34" charset="0"/>
              </a:rPr>
              <a:t>β2 </a:t>
            </a:r>
            <a:r>
              <a:rPr lang="en-US" sz="2800" i="1" dirty="0" err="1" smtClean="0">
                <a:latin typeface="Arial Narrow" pitchFamily="34" charset="0"/>
              </a:rPr>
              <a:t>ln</a:t>
            </a:r>
            <a:r>
              <a:rPr lang="en-US" sz="2800" i="1" dirty="0" smtClean="0">
                <a:latin typeface="Arial Narrow" pitchFamily="34" charset="0"/>
              </a:rPr>
              <a:t> </a:t>
            </a:r>
            <a:r>
              <a:rPr lang="en-US" sz="2800" i="1" dirty="0" err="1" smtClean="0">
                <a:latin typeface="Arial Narrow" pitchFamily="34" charset="0"/>
              </a:rPr>
              <a:t>GDPjt</a:t>
            </a:r>
            <a:r>
              <a:rPr lang="en-US" sz="2800" i="1" dirty="0" smtClean="0">
                <a:latin typeface="Arial Narrow" pitchFamily="34" charset="0"/>
              </a:rPr>
              <a:t> + </a:t>
            </a:r>
            <a:r>
              <a:rPr lang="el-GR" sz="2800" i="1" dirty="0" smtClean="0">
                <a:latin typeface="Arial Narrow" pitchFamily="34" charset="0"/>
              </a:rPr>
              <a:t>β3 </a:t>
            </a:r>
            <a:r>
              <a:rPr lang="en-US" sz="2800" i="1" dirty="0" err="1" smtClean="0">
                <a:latin typeface="Arial Narrow" pitchFamily="34" charset="0"/>
              </a:rPr>
              <a:t>ln</a:t>
            </a:r>
            <a:r>
              <a:rPr lang="en-US" sz="2800" i="1" dirty="0" smtClean="0">
                <a:latin typeface="Arial Narrow" pitchFamily="34" charset="0"/>
              </a:rPr>
              <a:t> </a:t>
            </a:r>
            <a:r>
              <a:rPr lang="en-US" sz="2800" i="1" dirty="0" err="1" smtClean="0">
                <a:latin typeface="Arial Narrow" pitchFamily="34" charset="0"/>
              </a:rPr>
              <a:t>POPit</a:t>
            </a:r>
            <a:r>
              <a:rPr lang="en-US" sz="2800" i="1" dirty="0" smtClean="0">
                <a:latin typeface="Arial Narrow" pitchFamily="34" charset="0"/>
              </a:rPr>
              <a:t> + </a:t>
            </a:r>
            <a:r>
              <a:rPr lang="el-GR" sz="2800" i="1" dirty="0" smtClean="0">
                <a:latin typeface="Arial Narrow" pitchFamily="34" charset="0"/>
              </a:rPr>
              <a:t>β4 </a:t>
            </a:r>
            <a:r>
              <a:rPr lang="en-US" sz="2800" i="1" dirty="0" err="1" smtClean="0">
                <a:latin typeface="Arial Narrow" pitchFamily="34" charset="0"/>
              </a:rPr>
              <a:t>ln</a:t>
            </a:r>
            <a:r>
              <a:rPr lang="en-US" sz="2800" i="1" dirty="0" smtClean="0">
                <a:latin typeface="Arial Narrow" pitchFamily="34" charset="0"/>
              </a:rPr>
              <a:t> </a:t>
            </a:r>
            <a:r>
              <a:rPr lang="en-US" sz="2800" i="1" dirty="0" err="1" smtClean="0">
                <a:latin typeface="Arial Narrow" pitchFamily="34" charset="0"/>
              </a:rPr>
              <a:t>POPjt</a:t>
            </a:r>
            <a:r>
              <a:rPr lang="en-US" sz="2800" i="1" dirty="0" smtClean="0">
                <a:latin typeface="Arial Narrow" pitchFamily="34" charset="0"/>
              </a:rPr>
              <a:t> +</a:t>
            </a:r>
            <a:r>
              <a:rPr lang="el-GR" sz="2800" i="1" dirty="0" smtClean="0">
                <a:latin typeface="Arial Narrow" pitchFamily="34" charset="0"/>
              </a:rPr>
              <a:t>β5 </a:t>
            </a:r>
            <a:r>
              <a:rPr lang="en-US" sz="2800" i="1" dirty="0" err="1" smtClean="0">
                <a:latin typeface="Arial Narrow" pitchFamily="34" charset="0"/>
              </a:rPr>
              <a:t>lnDISTij</a:t>
            </a:r>
            <a:r>
              <a:rPr lang="en-US" sz="2800" i="1" dirty="0" smtClean="0">
                <a:latin typeface="Arial Narrow" pitchFamily="34" charset="0"/>
              </a:rPr>
              <a:t> + </a:t>
            </a:r>
            <a:r>
              <a:rPr lang="el-GR" sz="2800" i="1" dirty="0" smtClean="0">
                <a:latin typeface="Arial Narrow" pitchFamily="34" charset="0"/>
              </a:rPr>
              <a:t>β6 </a:t>
            </a:r>
            <a:r>
              <a:rPr lang="en-US" sz="2800" i="1" dirty="0" smtClean="0">
                <a:latin typeface="Arial Narrow" pitchFamily="34" charset="0"/>
              </a:rPr>
              <a:t>LMSANC + </a:t>
            </a:r>
            <a:r>
              <a:rPr lang="el-GR" sz="2800" i="1" dirty="0" smtClean="0">
                <a:latin typeface="Arial Narrow" pitchFamily="34" charset="0"/>
              </a:rPr>
              <a:t>β7 </a:t>
            </a:r>
            <a:r>
              <a:rPr lang="en-US" sz="2800" i="1" dirty="0" smtClean="0">
                <a:latin typeface="Arial Narrow" pitchFamily="34" charset="0"/>
              </a:rPr>
              <a:t>XSANC + </a:t>
            </a:r>
            <a:r>
              <a:rPr lang="el-GR" sz="2800" i="1" dirty="0" smtClean="0">
                <a:latin typeface="Arial Narrow" pitchFamily="34" charset="0"/>
              </a:rPr>
              <a:t>β8 </a:t>
            </a:r>
            <a:r>
              <a:rPr lang="en-US" sz="2800" i="1" dirty="0" smtClean="0">
                <a:latin typeface="Arial Narrow" pitchFamily="34" charset="0"/>
              </a:rPr>
              <a:t>MULTSANC+ </a:t>
            </a:r>
            <a:r>
              <a:rPr lang="el-GR" sz="2800" i="1" dirty="0" smtClean="0">
                <a:latin typeface="Arial Narrow" pitchFamily="34" charset="0"/>
              </a:rPr>
              <a:t>β9 </a:t>
            </a:r>
            <a:r>
              <a:rPr lang="en-US" sz="2800" i="1" dirty="0" smtClean="0">
                <a:latin typeface="Arial Narrow" pitchFamily="34" charset="0"/>
              </a:rPr>
              <a:t>INTERWAR + </a:t>
            </a:r>
            <a:r>
              <a:rPr lang="el-GR" sz="2800" i="1" dirty="0" smtClean="0">
                <a:latin typeface="Arial Narrow" pitchFamily="34" charset="0"/>
              </a:rPr>
              <a:t>β10</a:t>
            </a:r>
            <a:r>
              <a:rPr lang="en-US" sz="2800" i="1" dirty="0" smtClean="0">
                <a:latin typeface="Arial Narrow" pitchFamily="34" charset="0"/>
              </a:rPr>
              <a:t>INTRAWAR + </a:t>
            </a:r>
            <a:r>
              <a:rPr lang="en-US" sz="2800" i="1" dirty="0" err="1" smtClean="0">
                <a:latin typeface="Arial Narrow" pitchFamily="34" charset="0"/>
              </a:rPr>
              <a:t>uijt</a:t>
            </a:r>
            <a:endParaRPr lang="en-US" sz="2800" i="1" dirty="0" smtClean="0">
              <a:latin typeface="Arial Narrow" pitchFamily="34" charset="0"/>
              <a:cs typeface="Calibri"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Source of data</a:t>
            </a:r>
            <a:endParaRPr lang="en-US"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sp>
        <p:nvSpPr>
          <p:cNvPr id="3" name="Content Placeholder 2"/>
          <p:cNvSpPr>
            <a:spLocks noGrp="1"/>
          </p:cNvSpPr>
          <p:nvPr>
            <p:ph idx="1"/>
          </p:nvPr>
        </p:nvSpPr>
        <p:spPr>
          <a:xfrm>
            <a:off x="381000" y="1828800"/>
            <a:ext cx="7467600" cy="4525963"/>
          </a:xfrm>
        </p:spPr>
        <p:txBody>
          <a:bodyPr/>
          <a:lstStyle/>
          <a:p>
            <a:r>
              <a:rPr lang="en-US" dirty="0" smtClean="0"/>
              <a:t>Bilateral trade data from OECD statistical compendium 2001</a:t>
            </a:r>
          </a:p>
          <a:p>
            <a:r>
              <a:rPr lang="en-US" dirty="0" smtClean="0"/>
              <a:t>GDP and population from Penn World table</a:t>
            </a:r>
          </a:p>
          <a:p>
            <a:r>
              <a:rPr lang="en-US" dirty="0" smtClean="0"/>
              <a:t>Interstate and intrastate war from dataset of Correlates of War project on website of Pennsylvania State University</a:t>
            </a:r>
          </a:p>
          <a:p>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467600" cy="1143000"/>
          </a:xfrm>
        </p:spPr>
        <p:txBody>
          <a:bodyPr/>
          <a:lstStyle/>
          <a:p>
            <a:r>
              <a:rPr lang="en-US"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Estimation and results</a:t>
            </a:r>
            <a:endParaRPr lang="en-US"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pic>
        <p:nvPicPr>
          <p:cNvPr id="73729" name="Picture 1"/>
          <p:cNvPicPr>
            <a:picLocks noGrp="1" noChangeAspect="1" noChangeArrowheads="1"/>
          </p:cNvPicPr>
          <p:nvPr>
            <p:ph idx="1"/>
          </p:nvPr>
        </p:nvPicPr>
        <p:blipFill>
          <a:blip r:embed="rId2"/>
          <a:srcRect l="15553" t="21887" r="38821" b="29288"/>
          <a:stretch>
            <a:fillRect/>
          </a:stretch>
        </p:blipFill>
        <p:spPr bwMode="auto">
          <a:xfrm>
            <a:off x="457200" y="1371600"/>
            <a:ext cx="8153400" cy="5301766"/>
          </a:xfrm>
          <a:prstGeom prst="rect">
            <a:avLst/>
          </a:prstGeom>
          <a:noFill/>
          <a:ln w="9525">
            <a:noFill/>
            <a:miter lim="800000"/>
            <a:headEnd/>
            <a:tailEnd/>
          </a:ln>
          <a:effectLst/>
        </p:spPr>
      </p:pic>
      <p:sp>
        <p:nvSpPr>
          <p:cNvPr id="5" name="TextBox 4"/>
          <p:cNvSpPr txBox="1"/>
          <p:nvPr/>
        </p:nvSpPr>
        <p:spPr>
          <a:xfrm>
            <a:off x="762000" y="838200"/>
            <a:ext cx="3200400" cy="584775"/>
          </a:xfrm>
          <a:prstGeom prst="rect">
            <a:avLst/>
          </a:prstGeom>
          <a:noFill/>
        </p:spPr>
        <p:txBody>
          <a:bodyPr wrap="square" rtlCol="0">
            <a:spAutoFit/>
          </a:bodyPr>
          <a:lstStyle/>
          <a:p>
            <a:r>
              <a:rPr lang="en-US" sz="3200" dirty="0" smtClean="0">
                <a:solidFill>
                  <a:schemeClr val="accent2">
                    <a:lumMod val="60000"/>
                    <a:lumOff val="40000"/>
                  </a:schemeClr>
                </a:solidFill>
              </a:rPr>
              <a:t>First estimation</a:t>
            </a:r>
            <a:endParaRPr lang="en-US" sz="3200" dirty="0">
              <a:solidFill>
                <a:schemeClr val="accent2">
                  <a:lumMod val="60000"/>
                  <a:lumOff val="40000"/>
                </a:schemeClr>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ttp://si.wsj.net/public/resources/images/BN-DR626_sancti_G_20140714185635.jpg"/>
          <p:cNvPicPr/>
          <p:nvPr/>
        </p:nvPicPr>
        <p:blipFill>
          <a:blip r:embed="rId2"/>
          <a:srcRect/>
          <a:stretch>
            <a:fillRect/>
          </a:stretch>
        </p:blipFill>
        <p:spPr bwMode="auto">
          <a:xfrm>
            <a:off x="838200" y="914400"/>
            <a:ext cx="7315200" cy="5186362"/>
          </a:xfrm>
          <a:prstGeom prst="rect">
            <a:avLst/>
          </a:prstGeom>
          <a:noFill/>
          <a:ln w="9525">
            <a:noFill/>
            <a:miter lim="800000"/>
            <a:headEnd/>
            <a:tailEnd/>
          </a:ln>
        </p:spPr>
      </p:pic>
      <p:sp>
        <p:nvSpPr>
          <p:cNvPr id="3" name="TextBox 2"/>
          <p:cNvSpPr txBox="1"/>
          <p:nvPr/>
        </p:nvSpPr>
        <p:spPr>
          <a:xfrm>
            <a:off x="2667000" y="6273225"/>
            <a:ext cx="5334000" cy="584775"/>
          </a:xfrm>
          <a:prstGeom prst="rect">
            <a:avLst/>
          </a:prstGeom>
          <a:noFill/>
        </p:spPr>
        <p:txBody>
          <a:bodyPr wrap="square" rtlCol="0">
            <a:spAutoFit/>
          </a:bodyPr>
          <a:lstStyle/>
          <a:p>
            <a:r>
              <a:rPr lang="en-US" sz="1600" dirty="0" smtClean="0"/>
              <a:t>http://blogs.wsj.com/riskandcompliance/2014/07/14/study-iran-sanctions-costing-u-s-billions-in-lost-trade/</a:t>
            </a:r>
            <a:endParaRPr lang="en-US" sz="16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Sanction busting</a:t>
            </a:r>
            <a:endParaRPr lang="en-US"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sp>
        <p:nvSpPr>
          <p:cNvPr id="3" name="Content Placeholder 2"/>
          <p:cNvSpPr>
            <a:spLocks noGrp="1"/>
          </p:cNvSpPr>
          <p:nvPr>
            <p:ph idx="1"/>
          </p:nvPr>
        </p:nvSpPr>
        <p:spPr/>
        <p:txBody>
          <a:bodyPr/>
          <a:lstStyle/>
          <a:p>
            <a:r>
              <a:rPr lang="en-US" dirty="0" smtClean="0"/>
              <a:t>U.S. competitors trade with U.S.-targeted countries to capture the business when U.S. impose unilateral sanctions.</a:t>
            </a:r>
          </a:p>
          <a:p>
            <a:endParaRPr lang="en-US" dirty="0" smtClean="0"/>
          </a:p>
          <a:p>
            <a:r>
              <a:rPr lang="en-US" dirty="0" smtClean="0"/>
              <a:t>Impact of boycotts and embargoes does spill-over to trade partners.</a:t>
            </a:r>
          </a:p>
          <a:p>
            <a:endParaRPr lang="en-US" dirty="0" smtClean="0"/>
          </a:p>
          <a:p>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rcRect l="15384" t="25000" r="38782" b="21581"/>
          <a:stretch>
            <a:fillRect/>
          </a:stretch>
        </p:blipFill>
        <p:spPr bwMode="auto">
          <a:xfrm>
            <a:off x="685800" y="914400"/>
            <a:ext cx="8077200" cy="5562600"/>
          </a:xfrm>
          <a:prstGeom prst="rect">
            <a:avLst/>
          </a:prstGeom>
          <a:noFill/>
          <a:ln w="9525">
            <a:noFill/>
            <a:miter lim="800000"/>
            <a:headEnd/>
            <a:tailEnd/>
          </a:ln>
        </p:spPr>
      </p:pic>
      <p:sp>
        <p:nvSpPr>
          <p:cNvPr id="5" name="TextBox 4"/>
          <p:cNvSpPr txBox="1"/>
          <p:nvPr/>
        </p:nvSpPr>
        <p:spPr>
          <a:xfrm>
            <a:off x="762000" y="228600"/>
            <a:ext cx="4724400" cy="584775"/>
          </a:xfrm>
          <a:prstGeom prst="rect">
            <a:avLst/>
          </a:prstGeom>
          <a:noFill/>
        </p:spPr>
        <p:txBody>
          <a:bodyPr wrap="square" rtlCol="0">
            <a:spAutoFit/>
          </a:bodyPr>
          <a:lstStyle/>
          <a:p>
            <a:r>
              <a:rPr lang="en-US" sz="3200" dirty="0" smtClean="0">
                <a:solidFill>
                  <a:schemeClr val="accent2">
                    <a:lumMod val="60000"/>
                    <a:lumOff val="40000"/>
                  </a:schemeClr>
                </a:solidFill>
              </a:rPr>
              <a:t>Second estimation</a:t>
            </a:r>
            <a:endParaRPr lang="en-US" sz="3200" dirty="0">
              <a:solidFill>
                <a:schemeClr val="accent2">
                  <a:lumMod val="60000"/>
                  <a:lumOff val="40000"/>
                </a:schemeClr>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Counterfactual experiment</a:t>
            </a:r>
            <a:endParaRPr lang="en-US"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pic>
        <p:nvPicPr>
          <p:cNvPr id="4" name="Content Placeholder 3"/>
          <p:cNvPicPr>
            <a:picLocks noGrp="1"/>
          </p:cNvPicPr>
          <p:nvPr>
            <p:ph idx="1"/>
          </p:nvPr>
        </p:nvPicPr>
        <p:blipFill>
          <a:blip r:embed="rId2"/>
          <a:srcRect l="16346" t="28419" r="41026" b="41453"/>
          <a:stretch>
            <a:fillRect/>
          </a:stretch>
        </p:blipFill>
        <p:spPr bwMode="auto">
          <a:xfrm>
            <a:off x="990600" y="1600200"/>
            <a:ext cx="7162800" cy="420314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71600"/>
            <a:ext cx="7467600" cy="1143000"/>
          </a:xfrm>
        </p:spPr>
        <p:txBody>
          <a:bodyPr>
            <a:normAutofit/>
          </a:bodyPr>
          <a:lstStyle/>
          <a:p>
            <a:r>
              <a:rPr lang="en-US" sz="54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            Conclusion</a:t>
            </a:r>
            <a:endParaRPr lang="en-US" sz="54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pic>
        <p:nvPicPr>
          <p:cNvPr id="4" name="Picture 3" descr="http://thumbs.dreamstime.com/z/international-trade-words-27034851.jpg"/>
          <p:cNvPicPr/>
          <p:nvPr/>
        </p:nvPicPr>
        <p:blipFill>
          <a:blip r:embed="rId2"/>
          <a:srcRect b="8646"/>
          <a:stretch>
            <a:fillRect/>
          </a:stretch>
        </p:blipFill>
        <p:spPr bwMode="auto">
          <a:xfrm>
            <a:off x="457200" y="3657600"/>
            <a:ext cx="3724275" cy="2787238"/>
          </a:xfrm>
          <a:prstGeom prst="rect">
            <a:avLst/>
          </a:prstGeom>
          <a:noFill/>
          <a:ln w="9525">
            <a:noFill/>
            <a:miter lim="800000"/>
            <a:headEnd/>
            <a:tailEnd/>
          </a:ln>
        </p:spPr>
      </p:pic>
      <p:pic>
        <p:nvPicPr>
          <p:cNvPr id="5" name="Picture 4" descr="http://wiiw.ac.at/files/researchareas/images/international-trade-competitiveness-and-fdi.jpg"/>
          <p:cNvPicPr/>
          <p:nvPr/>
        </p:nvPicPr>
        <p:blipFill>
          <a:blip r:embed="rId3"/>
          <a:srcRect t="7509" b="8191"/>
          <a:stretch>
            <a:fillRect/>
          </a:stretch>
        </p:blipFill>
        <p:spPr bwMode="auto">
          <a:xfrm>
            <a:off x="4724400" y="3657600"/>
            <a:ext cx="3895725" cy="28098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Q&amp;A</a:t>
            </a:r>
            <a:endParaRPr lang="en-US"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sp>
        <p:nvSpPr>
          <p:cNvPr id="3" name="Content Placeholder 2"/>
          <p:cNvSpPr>
            <a:spLocks noGrp="1"/>
          </p:cNvSpPr>
          <p:nvPr>
            <p:ph idx="1"/>
          </p:nvPr>
        </p:nvSpPr>
        <p:spPr/>
        <p:txBody>
          <a:bodyPr/>
          <a:lstStyle/>
          <a:p>
            <a:r>
              <a:rPr lang="en-US" dirty="0" smtClean="0"/>
              <a:t>As mentioned in the article, the cost of being sanctioned occurred in the target country is highly considered by the sender. Which sector do you think would be US’s choice to sanction Thailand ?</a:t>
            </a:r>
          </a:p>
          <a:p>
            <a:endParaRPr lang="en-US" dirty="0" smtClean="0"/>
          </a:p>
          <a:p>
            <a:r>
              <a:rPr lang="en-US" dirty="0" smtClean="0"/>
              <a:t>According to the first question what would be Thailand’s alternative destination country to engage with ?</a:t>
            </a:r>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7000" y="1905000"/>
            <a:ext cx="7467600" cy="1143000"/>
          </a:xfrm>
        </p:spPr>
        <p:txBody>
          <a:bodyPr>
            <a:normAutofit/>
          </a:bodyPr>
          <a:lstStyle/>
          <a:p>
            <a:r>
              <a:rPr lang="en-US" sz="54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THANK YOU</a:t>
            </a:r>
            <a:endParaRPr lang="en-US" sz="54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pic>
        <p:nvPicPr>
          <p:cNvPr id="1026" name="Picture 2" descr="http://fairtraderjournal.files.wordpress.com/2011/12/peaceful.jpg"/>
          <p:cNvPicPr>
            <a:picLocks noChangeAspect="1" noChangeArrowheads="1"/>
          </p:cNvPicPr>
          <p:nvPr/>
        </p:nvPicPr>
        <p:blipFill>
          <a:blip r:embed="rId2"/>
          <a:srcRect/>
          <a:stretch>
            <a:fillRect/>
          </a:stretch>
        </p:blipFill>
        <p:spPr bwMode="auto">
          <a:xfrm>
            <a:off x="2667000" y="3733800"/>
            <a:ext cx="3581400" cy="255722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10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1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3.xml><?xml version="1.0" encoding="utf-8"?>
<a:theme xmlns:a="http://schemas.openxmlformats.org/drawingml/2006/main" name="1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4.xml><?xml version="1.0" encoding="utf-8"?>
<a:theme xmlns:a="http://schemas.openxmlformats.org/drawingml/2006/main" name="1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5.xml><?xml version="1.0" encoding="utf-8"?>
<a:theme xmlns:a="http://schemas.openxmlformats.org/drawingml/2006/main" name="Technic">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TS010338266</Template>
  <TotalTime>519</TotalTime>
  <Words>302</Words>
  <Application>Microsoft Macintosh PowerPoint</Application>
  <PresentationFormat>On-screen Show (4:3)</PresentationFormat>
  <Paragraphs>49</Paragraphs>
  <Slides>16</Slides>
  <Notes>0</Notes>
  <HiddenSlides>0</HiddenSlides>
  <MMClips>0</MMClips>
  <ScaleCrop>false</ScaleCrop>
  <HeadingPairs>
    <vt:vector size="4" baseType="variant">
      <vt:variant>
        <vt:lpstr>Theme</vt:lpstr>
      </vt:variant>
      <vt:variant>
        <vt:i4>15</vt:i4>
      </vt:variant>
      <vt:variant>
        <vt:lpstr>Slide Titles</vt:lpstr>
      </vt:variant>
      <vt:variant>
        <vt:i4>16</vt:i4>
      </vt:variant>
    </vt:vector>
  </HeadingPairs>
  <TitlesOfParts>
    <vt:vector size="31" baseType="lpstr">
      <vt:lpstr>1_Office Theme</vt:lpstr>
      <vt:lpstr>Office Theme</vt:lpstr>
      <vt:lpstr>2_Office Theme</vt:lpstr>
      <vt:lpstr>3_Office Theme</vt:lpstr>
      <vt:lpstr>4_Office Theme</vt:lpstr>
      <vt:lpstr>5_Office Theme</vt:lpstr>
      <vt:lpstr>6_Office Theme</vt:lpstr>
      <vt:lpstr>7_Office Theme</vt:lpstr>
      <vt:lpstr>8_Office Theme</vt:lpstr>
      <vt:lpstr>9_Office Theme</vt:lpstr>
      <vt:lpstr>10_Office Theme</vt:lpstr>
      <vt:lpstr>11_Office Theme</vt:lpstr>
      <vt:lpstr>12_Office Theme</vt:lpstr>
      <vt:lpstr>13_Office Theme</vt:lpstr>
      <vt:lpstr>Technic</vt:lpstr>
      <vt:lpstr>The impact of  International economic sanctions on trade</vt:lpstr>
      <vt:lpstr>Introduction</vt:lpstr>
      <vt:lpstr>Focuses</vt:lpstr>
      <vt:lpstr>Defining sanctions and impact on trade</vt:lpstr>
      <vt:lpstr>Defining sanctions and impact on trade</vt:lpstr>
      <vt:lpstr>Example Embargo</vt:lpstr>
      <vt:lpstr>Methodology</vt:lpstr>
      <vt:lpstr>Source of data</vt:lpstr>
      <vt:lpstr>Estimation and results</vt:lpstr>
      <vt:lpstr>Slide 10</vt:lpstr>
      <vt:lpstr>Sanction busting</vt:lpstr>
      <vt:lpstr>Slide 12</vt:lpstr>
      <vt:lpstr>Counterfactual experiment</vt:lpstr>
      <vt:lpstr>            Conclusion</vt:lpstr>
      <vt:lpstr>Q&amp;A</vt:lpstr>
      <vt:lpstr>THANK 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impact of  International economic sanctions on trade</dc:title>
  <dc:creator>Vit</dc:creator>
  <cp:lastModifiedBy>Vit</cp:lastModifiedBy>
  <cp:revision>49</cp:revision>
  <dcterms:created xsi:type="dcterms:W3CDTF">2014-11-05T14:30:50Z</dcterms:created>
  <dcterms:modified xsi:type="dcterms:W3CDTF">2014-11-13T16:31:37Z</dcterms:modified>
</cp:coreProperties>
</file>