
<file path=[Content_Types].xml><?xml version="1.0" encoding="utf-8"?>
<Types xmlns="http://schemas.openxmlformats.org/package/2006/content-types">
  <Default Extension="xml" ContentType="application/xml"/>
  <Default Extension="jpeg" ContentType="image/jpeg"/>
  <Default Extension="jpg" ContentType="image/jpeg"/>
  <Default Extension="rels" ContentType="application/vnd.openxmlformats-package.relationships+xml"/>
  <Default Extension="wdp" ContentType="image/vnd.ms-photo"/>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70" r:id="rId1"/>
    <p:sldMasterId id="2147484083" r:id="rId2"/>
  </p:sldMasterIdLst>
  <p:notesMasterIdLst>
    <p:notesMasterId r:id="rId25"/>
  </p:notesMasterIdLst>
  <p:handoutMasterIdLst>
    <p:handoutMasterId r:id="rId26"/>
  </p:handoutMasterIdLst>
  <p:sldIdLst>
    <p:sldId id="329" r:id="rId3"/>
    <p:sldId id="347" r:id="rId4"/>
    <p:sldId id="257" r:id="rId5"/>
    <p:sldId id="259" r:id="rId6"/>
    <p:sldId id="320" r:id="rId7"/>
    <p:sldId id="321" r:id="rId8"/>
    <p:sldId id="325" r:id="rId9"/>
    <p:sldId id="342" r:id="rId10"/>
    <p:sldId id="336" r:id="rId11"/>
    <p:sldId id="343" r:id="rId12"/>
    <p:sldId id="344" r:id="rId13"/>
    <p:sldId id="346" r:id="rId14"/>
    <p:sldId id="345" r:id="rId15"/>
    <p:sldId id="326" r:id="rId16"/>
    <p:sldId id="295" r:id="rId17"/>
    <p:sldId id="331" r:id="rId18"/>
    <p:sldId id="327" r:id="rId19"/>
    <p:sldId id="337" r:id="rId20"/>
    <p:sldId id="340" r:id="rId21"/>
    <p:sldId id="339" r:id="rId22"/>
    <p:sldId id="341" r:id="rId23"/>
    <p:sldId id="306" r:id="rId24"/>
  </p:sldIdLst>
  <p:sldSz cx="12192000" cy="6858000"/>
  <p:notesSz cx="6797675" cy="9928225"/>
  <p:custDataLst>
    <p:tags r:id="rId28"/>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00"/>
    <a:srgbClr val="E53411"/>
    <a:srgbClr val="FCF2E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0660B408-B3CF-4A94-85FC-2B1E0A45F4A2}" styleName="Dark Style 2 - Accent 1/Acc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044" autoAdjust="0"/>
    <p:restoredTop sz="87403" autoAdjust="0"/>
  </p:normalViewPr>
  <p:slideViewPr>
    <p:cSldViewPr snapToGrid="0">
      <p:cViewPr varScale="1">
        <p:scale>
          <a:sx n="114" d="100"/>
          <a:sy n="114" d="100"/>
        </p:scale>
        <p:origin x="-768" y="-104"/>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20" Type="http://schemas.openxmlformats.org/officeDocument/2006/relationships/slide" Target="slides/slide18.xml"/><Relationship Id="rId21" Type="http://schemas.openxmlformats.org/officeDocument/2006/relationships/slide" Target="slides/slide19.xml"/><Relationship Id="rId22" Type="http://schemas.openxmlformats.org/officeDocument/2006/relationships/slide" Target="slides/slide20.xml"/><Relationship Id="rId23" Type="http://schemas.openxmlformats.org/officeDocument/2006/relationships/slide" Target="slides/slide21.xml"/><Relationship Id="rId24" Type="http://schemas.openxmlformats.org/officeDocument/2006/relationships/slide" Target="slides/slide22.xml"/><Relationship Id="rId25" Type="http://schemas.openxmlformats.org/officeDocument/2006/relationships/notesMaster" Target="notesMasters/notesMaster1.xml"/><Relationship Id="rId26" Type="http://schemas.openxmlformats.org/officeDocument/2006/relationships/handoutMaster" Target="handoutMasters/handoutMaster1.xml"/><Relationship Id="rId27" Type="http://schemas.openxmlformats.org/officeDocument/2006/relationships/printerSettings" Target="printerSettings/printerSettings1.bin"/><Relationship Id="rId28" Type="http://schemas.openxmlformats.org/officeDocument/2006/relationships/tags" Target="tags/tag1.xml"/><Relationship Id="rId29" Type="http://schemas.openxmlformats.org/officeDocument/2006/relationships/presProps" Target="presProps.xml"/><Relationship Id="rId30" Type="http://schemas.openxmlformats.org/officeDocument/2006/relationships/viewProps" Target="viewProps.xml"/><Relationship Id="rId31" Type="http://schemas.openxmlformats.org/officeDocument/2006/relationships/theme" Target="theme/theme1.xml"/><Relationship Id="rId32" Type="http://schemas.openxmlformats.org/officeDocument/2006/relationships/tableStyles" Target="tableStyles.xml"/><Relationship Id="rId10" Type="http://schemas.openxmlformats.org/officeDocument/2006/relationships/slide" Target="slides/slide8.xml"/><Relationship Id="rId11" Type="http://schemas.openxmlformats.org/officeDocument/2006/relationships/slide" Target="slides/slide9.xml"/><Relationship Id="rId12" Type="http://schemas.openxmlformats.org/officeDocument/2006/relationships/slide" Target="slides/slide10.xml"/><Relationship Id="rId13" Type="http://schemas.openxmlformats.org/officeDocument/2006/relationships/slide" Target="slides/slide11.xml"/><Relationship Id="rId14" Type="http://schemas.openxmlformats.org/officeDocument/2006/relationships/slide" Target="slides/slide12.xml"/><Relationship Id="rId15" Type="http://schemas.openxmlformats.org/officeDocument/2006/relationships/slide" Target="slides/slide13.xml"/><Relationship Id="rId16" Type="http://schemas.openxmlformats.org/officeDocument/2006/relationships/slide" Target="slides/slide14.xml"/><Relationship Id="rId17" Type="http://schemas.openxmlformats.org/officeDocument/2006/relationships/slide" Target="slides/slide15.xml"/><Relationship Id="rId18" Type="http://schemas.openxmlformats.org/officeDocument/2006/relationships/slide" Target="slides/slide16.xml"/><Relationship Id="rId19" Type="http://schemas.openxmlformats.org/officeDocument/2006/relationships/slide" Target="slides/slide17.xml"/><Relationship Id="rId1" Type="http://schemas.openxmlformats.org/officeDocument/2006/relationships/slideMaster" Target="slideMasters/slideMaster1.xml"/><Relationship Id="rId2" Type="http://schemas.openxmlformats.org/officeDocument/2006/relationships/slideMaster" Target="slideMasters/slideMaster2.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Relationship Id="rId7" Type="http://schemas.openxmlformats.org/officeDocument/2006/relationships/slide" Target="slides/slide5.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50443" y="1"/>
            <a:ext cx="2945659" cy="498135"/>
          </a:xfrm>
          <a:prstGeom prst="rect">
            <a:avLst/>
          </a:prstGeom>
        </p:spPr>
        <p:txBody>
          <a:bodyPr vert="horz" lIns="91440" tIns="45720" rIns="91440" bIns="45720" rtlCol="0"/>
          <a:lstStyle>
            <a:lvl1pPr algn="r">
              <a:defRPr sz="1200"/>
            </a:lvl1pPr>
          </a:lstStyle>
          <a:p>
            <a:fld id="{BAC20E84-6A9B-408B-81A0-C67A29549133}" type="datetimeFigureOut">
              <a:rPr lang="en-US" smtClean="0"/>
              <a:t>9/22/15</a:t>
            </a:fld>
            <a:endParaRPr lang="en-US"/>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CECF713A-6F7B-4D6F-A491-FB4572463C7D}" type="slidenum">
              <a:rPr lang="en-US" smtClean="0"/>
              <a:t>‹#›</a:t>
            </a:fld>
            <a:endParaRPr lang="en-US"/>
          </a:p>
        </p:txBody>
      </p:sp>
    </p:spTree>
    <p:extLst>
      <p:ext uri="{BB962C8B-B14F-4D97-AF65-F5344CB8AC3E}">
        <p14:creationId xmlns:p14="http://schemas.microsoft.com/office/powerpoint/2010/main" val="209779381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13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443" y="1"/>
            <a:ext cx="2945659" cy="498135"/>
          </a:xfrm>
          <a:prstGeom prst="rect">
            <a:avLst/>
          </a:prstGeom>
        </p:spPr>
        <p:txBody>
          <a:bodyPr vert="horz" lIns="91440" tIns="45720" rIns="91440" bIns="45720" rtlCol="0"/>
          <a:lstStyle>
            <a:lvl1pPr algn="r">
              <a:defRPr sz="1200"/>
            </a:lvl1pPr>
          </a:lstStyle>
          <a:p>
            <a:fld id="{CE60FA19-0690-4321-B4DD-63B2D0C3C81A}" type="datetimeFigureOut">
              <a:rPr lang="en-US" smtClean="0"/>
              <a:t>9/22/15</a:t>
            </a:fld>
            <a:endParaRPr lang="en-US"/>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768" y="4777958"/>
            <a:ext cx="5438140" cy="390924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47D53F5B-B90A-4FBD-94D0-4C85C55D7A9F}" type="slidenum">
              <a:rPr lang="en-US" smtClean="0"/>
              <a:t>‹#›</a:t>
            </a:fld>
            <a:endParaRPr lang="en-US"/>
          </a:p>
        </p:txBody>
      </p:sp>
    </p:spTree>
    <p:extLst>
      <p:ext uri="{BB962C8B-B14F-4D97-AF65-F5344CB8AC3E}">
        <p14:creationId xmlns:p14="http://schemas.microsoft.com/office/powerpoint/2010/main" val="343176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1</a:t>
            </a:fld>
            <a:endParaRPr lang="en-US"/>
          </a:p>
        </p:txBody>
      </p:sp>
    </p:spTree>
    <p:extLst>
      <p:ext uri="{BB962C8B-B14F-4D97-AF65-F5344CB8AC3E}">
        <p14:creationId xmlns:p14="http://schemas.microsoft.com/office/powerpoint/2010/main" val="6693193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2</a:t>
            </a:fld>
            <a:endParaRPr lang="en-US"/>
          </a:p>
        </p:txBody>
      </p:sp>
    </p:spTree>
    <p:extLst>
      <p:ext uri="{BB962C8B-B14F-4D97-AF65-F5344CB8AC3E}">
        <p14:creationId xmlns:p14="http://schemas.microsoft.com/office/powerpoint/2010/main" val="5988294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3</a:t>
            </a:fld>
            <a:endParaRPr lang="en-US"/>
          </a:p>
        </p:txBody>
      </p:sp>
    </p:spTree>
    <p:extLst>
      <p:ext uri="{BB962C8B-B14F-4D97-AF65-F5344CB8AC3E}">
        <p14:creationId xmlns:p14="http://schemas.microsoft.com/office/powerpoint/2010/main" val="3036302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Trade finance instruments allow companies to perform international trade transactions effectively whilst reducing the risks to which the companies are exposed. This means that trades can be made, working capital can be unlocked, operating costs can be reduced and the efficiency of financial supply chains can be improved upon. </a:t>
            </a:r>
          </a:p>
          <a:p>
            <a:endParaRPr lang="en-US" sz="1200" b="0" i="0" kern="1200" dirty="0" smtClean="0">
              <a:solidFill>
                <a:schemeClr val="tx1"/>
              </a:solidFill>
              <a:effectLst/>
              <a:latin typeface="+mn-lt"/>
              <a:ea typeface="+mn-ea"/>
              <a:cs typeface="+mn-cs"/>
            </a:endParaRPr>
          </a:p>
          <a:p>
            <a:r>
              <a:rPr lang="en-US" dirty="0" smtClean="0">
                <a:solidFill>
                  <a:schemeClr val="tx1"/>
                </a:solidFill>
              </a:rPr>
              <a:t>Depending on the relative importance of each of the factors, a set of different instruments exists, ranging from L/Cs through to open account trade and supply chain solutions.</a:t>
            </a:r>
            <a:endParaRPr lang="en-US" dirty="0" smtClean="0"/>
          </a:p>
          <a:p>
            <a:endParaRPr lang="en-US" sz="1200" b="0" i="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kern="1200" dirty="0" smtClean="0">
                <a:solidFill>
                  <a:schemeClr val="tx1"/>
                </a:solidFill>
                <a:effectLst/>
                <a:latin typeface="+mn-lt"/>
                <a:ea typeface="+mn-ea"/>
                <a:cs typeface="+mn-cs"/>
              </a:rPr>
              <a:t>Trade finance facilitates trade by helping overcome the information asymmetry between buyers and sellers, enabling them to trust a system whereby sellers will be paid under certain conditions and buyers will get the products they paid for. Trade finance contributes to international trade in four areas: payment facilitation, risk mitigation, and financing and the provision of information about the status of payments or shipments. Every trade finance transaction involves some combination of these four elements, adjusted to suit the circumstances of a particular market or of a trading relationship. Trade finance is the lifeline of trade because more than 90% of trade transactions involve some form of credit, insurance or guarantee. The financial crisis is striking at the heart of the global economic system. Many normally stable banks are wary of capital depletion and are consolidating balance sheet positions, often in response to regulatory imperatives, thereby limiting the amount of money available to be lent against the reduced capital base. Trade finance is not exempt from this liquidity crunch. It is estimated that the trade-financing gap (between funds needed and funds available) has exceeded US$ 300 billion, with the result that trade flows are directly and adversely affected. The gap in trade finance has resulted in a substantial reduction in the movement of goods between producer and consumer markets, and is threatening to stall the trading system.</a:t>
            </a:r>
            <a:endParaRPr lang="en-US" dirty="0" smtClean="0"/>
          </a:p>
          <a:p>
            <a:r>
              <a:rPr lang="en-US" sz="1200" b="0" i="0" kern="1200" dirty="0" err="1" smtClean="0">
                <a:solidFill>
                  <a:schemeClr val="tx1"/>
                </a:solidFill>
                <a:effectLst/>
                <a:latin typeface="+mn-lt"/>
                <a:ea typeface="+mn-ea"/>
                <a:cs typeface="+mn-cs"/>
              </a:rPr>
              <a:t>rtance</a:t>
            </a:r>
            <a:r>
              <a:rPr lang="en-US" sz="1200" b="0" i="0" kern="1200" dirty="0" smtClean="0">
                <a:solidFill>
                  <a:schemeClr val="tx1"/>
                </a:solidFill>
                <a:effectLst/>
                <a:latin typeface="+mn-lt"/>
                <a:ea typeface="+mn-ea"/>
                <a:cs typeface="+mn-cs"/>
              </a:rPr>
              <a:t> of each of the factors, a set of different instruments exists, ranging from L/Cs through to open account trade and supply chain solutions.</a:t>
            </a:r>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4</a:t>
            </a:fld>
            <a:endParaRPr lang="en-US"/>
          </a:p>
        </p:txBody>
      </p:sp>
    </p:spTree>
    <p:extLst>
      <p:ext uri="{BB962C8B-B14F-4D97-AF65-F5344CB8AC3E}">
        <p14:creationId xmlns:p14="http://schemas.microsoft.com/office/powerpoint/2010/main" val="4725794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แทนรูปบนภาพนิ่ง 1"/>
          <p:cNvSpPr>
            <a:spLocks noGrp="1" noRot="1" noChangeAspect="1"/>
          </p:cNvSpPr>
          <p:nvPr>
            <p:ph type="sldImg"/>
          </p:nvPr>
        </p:nvSpPr>
        <p:spPr/>
      </p:sp>
      <p:sp>
        <p:nvSpPr>
          <p:cNvPr id="3" name="ตัวแทนบันทึกย่อ 2"/>
          <p:cNvSpPr>
            <a:spLocks noGrp="1"/>
          </p:cNvSpPr>
          <p:nvPr>
            <p:ph type="body" idx="1"/>
          </p:nvPr>
        </p:nvSpPr>
        <p:spPr/>
        <p:txBody>
          <a:bodyPr/>
          <a:lstStyle/>
          <a:p>
            <a:endParaRPr lang="th-TH" dirty="0"/>
          </a:p>
        </p:txBody>
      </p:sp>
      <p:sp>
        <p:nvSpPr>
          <p:cNvPr id="4" name="ตัวแทนหมายเลขภาพนิ่ง 3"/>
          <p:cNvSpPr>
            <a:spLocks noGrp="1"/>
          </p:cNvSpPr>
          <p:nvPr>
            <p:ph type="sldNum" sz="quarter" idx="10"/>
          </p:nvPr>
        </p:nvSpPr>
        <p:spPr/>
        <p:txBody>
          <a:bodyPr/>
          <a:lstStyle/>
          <a:p>
            <a:fld id="{47D53F5B-B90A-4FBD-94D0-4C85C55D7A9F}" type="slidenum">
              <a:rPr lang="en-US" smtClean="0"/>
              <a:t>6</a:t>
            </a:fld>
            <a:endParaRPr lang="en-US"/>
          </a:p>
        </p:txBody>
      </p:sp>
    </p:spTree>
    <p:extLst>
      <p:ext uri="{BB962C8B-B14F-4D97-AF65-F5344CB8AC3E}">
        <p14:creationId xmlns:p14="http://schemas.microsoft.com/office/powerpoint/2010/main" val="133380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lgn="l">
              <a:buFont typeface="Arial" panose="020B0604020202020204" pitchFamily="34" charset="0"/>
              <a:buChar char="•"/>
            </a:pPr>
            <a:r>
              <a:rPr lang="en-US" dirty="0" smtClean="0"/>
              <a:t>A short term import loan provided by the bank to the importer under Letter of Credit where titles of goods is held by the bank,</a:t>
            </a:r>
            <a:r>
              <a:rPr lang="en-US" baseline="0" dirty="0" smtClean="0"/>
              <a:t> which b</a:t>
            </a:r>
            <a:r>
              <a:rPr lang="en-US" dirty="0" smtClean="0"/>
              <a:t>ank allows the importer to take possession of the goods on trust for resale before paying the Bank on T/R due date</a:t>
            </a:r>
            <a:r>
              <a:rPr lang="th-TH" dirty="0" smtClean="0"/>
              <a:t>.</a:t>
            </a:r>
            <a:endParaRPr lang="en-US" dirty="0" smtClean="0"/>
          </a:p>
          <a:p>
            <a:pPr marL="342900" indent="-342900" algn="l">
              <a:buFont typeface="Arial" panose="020B0604020202020204" pitchFamily="34" charset="0"/>
              <a:buChar char="•"/>
            </a:pPr>
            <a:endParaRPr lang="en-US" dirty="0" smtClean="0"/>
          </a:p>
          <a:p>
            <a:pPr marL="342900" indent="-342900" algn="l">
              <a:buFont typeface="Arial" panose="020B0604020202020204" pitchFamily="34" charset="0"/>
              <a:buChar char="•"/>
            </a:pPr>
            <a:r>
              <a:rPr lang="en-US" dirty="0" smtClean="0"/>
              <a:t>Interest rate is come from LIBOR+</a:t>
            </a:r>
          </a:p>
          <a:p>
            <a:pPr marL="342900" indent="-342900" algn="l">
              <a:buFont typeface="Arial" panose="020B0604020202020204" pitchFamily="34" charset="0"/>
              <a:buChar char="•"/>
            </a:pPr>
            <a:endParaRPr lang="en-US" dirty="0" smtClean="0"/>
          </a:p>
          <a:p>
            <a:r>
              <a:rPr lang="en-US" sz="1200" b="1" i="0" u="sng" kern="1200" dirty="0" smtClean="0">
                <a:solidFill>
                  <a:schemeClr val="tx1"/>
                </a:solidFill>
                <a:effectLst/>
                <a:latin typeface="+mn-lt"/>
                <a:ea typeface="+mn-ea"/>
                <a:cs typeface="+mn-cs"/>
              </a:rPr>
              <a:t>Procedure of Trust Receipt</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1. Importer requests to set up the Trust Receipt.</a:t>
            </a:r>
          </a:p>
          <a:p>
            <a:r>
              <a:rPr lang="en-US" sz="1200" b="0" i="0" kern="1200" dirty="0" smtClean="0">
                <a:solidFill>
                  <a:schemeClr val="tx1"/>
                </a:solidFill>
                <a:effectLst/>
                <a:latin typeface="+mn-lt"/>
                <a:ea typeface="+mn-ea"/>
                <a:cs typeface="+mn-cs"/>
              </a:rPr>
              <a:t>2. After the Trust Receipt credit is approved, importer submits related documents at the International Trade Service Center so that the Bank can check the credit burden and condition of credit line usage.</a:t>
            </a:r>
          </a:p>
          <a:p>
            <a:r>
              <a:rPr lang="en-US" sz="1200" b="0" i="0" kern="1200" dirty="0" smtClean="0">
                <a:solidFill>
                  <a:schemeClr val="tx1"/>
                </a:solidFill>
                <a:effectLst/>
                <a:latin typeface="+mn-lt"/>
                <a:ea typeface="+mn-ea"/>
                <a:cs typeface="+mn-cs"/>
              </a:rPr>
              <a:t>3. </a:t>
            </a:r>
            <a:r>
              <a:rPr lang="en-US" sz="1200" b="0" i="0" kern="1200" dirty="0" err="1" smtClean="0">
                <a:solidFill>
                  <a:schemeClr val="tx1"/>
                </a:solidFill>
                <a:effectLst/>
                <a:latin typeface="+mn-lt"/>
                <a:ea typeface="+mn-ea"/>
                <a:cs typeface="+mn-cs"/>
              </a:rPr>
              <a:t>KBank</a:t>
            </a:r>
            <a:r>
              <a:rPr lang="en-US" sz="1200" b="0" i="0" kern="1200" dirty="0" smtClean="0">
                <a:solidFill>
                  <a:schemeClr val="tx1"/>
                </a:solidFill>
                <a:effectLst/>
                <a:latin typeface="+mn-lt"/>
                <a:ea typeface="+mn-ea"/>
                <a:cs typeface="+mn-cs"/>
              </a:rPr>
              <a:t> submits the original shipment document to importer to declare the goods. The Bank makes an advance payment to the seller in a foreign country on behalf of the importer.</a:t>
            </a:r>
          </a:p>
          <a:p>
            <a:r>
              <a:rPr lang="en-US" sz="1200" b="0" i="0" kern="1200" dirty="0" smtClean="0">
                <a:solidFill>
                  <a:schemeClr val="tx1"/>
                </a:solidFill>
                <a:effectLst/>
                <a:latin typeface="+mn-lt"/>
                <a:ea typeface="+mn-ea"/>
                <a:cs typeface="+mn-cs"/>
              </a:rPr>
              <a:t>4. Importer repays the Bank on the due date.</a:t>
            </a:r>
          </a:p>
          <a:p>
            <a:pPr marL="342900" indent="-342900" algn="l">
              <a:buFont typeface="Arial" panose="020B0604020202020204"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15</a:t>
            </a:fld>
            <a:endParaRPr lang="en-US"/>
          </a:p>
        </p:txBody>
      </p:sp>
    </p:spTree>
    <p:extLst>
      <p:ext uri="{BB962C8B-B14F-4D97-AF65-F5344CB8AC3E}">
        <p14:creationId xmlns:p14="http://schemas.microsoft.com/office/powerpoint/2010/main" val="30623434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7D53F5B-B90A-4FBD-94D0-4C85C55D7A9F}" type="slidenum">
              <a:rPr lang="en-US" smtClean="0"/>
              <a:t>17</a:t>
            </a:fld>
            <a:endParaRPr lang="en-US"/>
          </a:p>
        </p:txBody>
      </p:sp>
    </p:spTree>
    <p:extLst>
      <p:ext uri="{BB962C8B-B14F-4D97-AF65-F5344CB8AC3E}">
        <p14:creationId xmlns:p14="http://schemas.microsoft.com/office/powerpoint/2010/main" val="40476504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98620" y="4860371"/>
            <a:ext cx="10363200" cy="859205"/>
          </a:xfrm>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598620" y="5719576"/>
            <a:ext cx="8534400" cy="835455"/>
          </a:xfrm>
        </p:spPr>
        <p:txBody>
          <a:bodyPr>
            <a:normAutofit/>
          </a:bodyPr>
          <a:lstStyle>
            <a:lvl1pPr marL="0" indent="0" algn="l">
              <a:buNone/>
              <a:defRPr sz="2800">
                <a:solidFill>
                  <a:schemeClr val="tx2">
                    <a:lumMod val="20000"/>
                    <a:lumOff val="8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dirty="0">
              <a:solidFill>
                <a:prstClr val="black">
                  <a:tint val="75000"/>
                </a:prstClr>
              </a:solidFill>
            </a:endParaRPr>
          </a:p>
        </p:txBody>
      </p:sp>
    </p:spTree>
    <p:extLst>
      <p:ext uri="{BB962C8B-B14F-4D97-AF65-F5344CB8AC3E}">
        <p14:creationId xmlns:p14="http://schemas.microsoft.com/office/powerpoint/2010/main" val="486576775"/>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1624567"/>
            <a:ext cx="10972800" cy="1143000"/>
          </a:xfrm>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609600" y="2665475"/>
            <a:ext cx="10972800" cy="3692948"/>
          </a:xfrm>
        </p:spPr>
        <p:txBody>
          <a:bodyPr/>
          <a:lstStyle>
            <a:lvl1pPr>
              <a:defRPr sz="2800">
                <a:solidFill>
                  <a:schemeClr val="tx2">
                    <a:lumMod val="20000"/>
                    <a:lumOff val="80000"/>
                  </a:schemeClr>
                </a:solidFill>
              </a:defRPr>
            </a:lvl1pPr>
            <a:lvl2pPr>
              <a:defRPr>
                <a:solidFill>
                  <a:schemeClr val="tx2">
                    <a:lumMod val="20000"/>
                    <a:lumOff val="80000"/>
                  </a:schemeClr>
                </a:solidFill>
              </a:defRPr>
            </a:lvl2pPr>
            <a:lvl3pPr>
              <a:defRPr>
                <a:solidFill>
                  <a:schemeClr val="tx2">
                    <a:lumMod val="20000"/>
                    <a:lumOff val="80000"/>
                  </a:schemeClr>
                </a:solidFill>
              </a:defRPr>
            </a:lvl3pPr>
            <a:lvl4pPr>
              <a:defRPr>
                <a:solidFill>
                  <a:schemeClr val="tx2">
                    <a:lumMod val="20000"/>
                    <a:lumOff val="80000"/>
                  </a:schemeClr>
                </a:solidFill>
              </a:defRPr>
            </a:lvl4pPr>
            <a:lvl5pPr>
              <a:defRPr>
                <a:solidFill>
                  <a:schemeClr val="tx2">
                    <a:lumMod val="20000"/>
                    <a:lumOff val="80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4275202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41900" y="274638"/>
            <a:ext cx="8947712" cy="1143000"/>
          </a:xfrm>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3041900" y="1443836"/>
            <a:ext cx="8947712" cy="4275740"/>
          </a:xfrm>
        </p:spPr>
        <p:txBody>
          <a:bodyPr/>
          <a:lstStyle>
            <a:lvl1pPr>
              <a:defRPr sz="2800">
                <a:solidFill>
                  <a:schemeClr val="tx2">
                    <a:lumMod val="20000"/>
                    <a:lumOff val="80000"/>
                  </a:schemeClr>
                </a:solidFill>
              </a:defRPr>
            </a:lvl1pPr>
            <a:lvl2pPr>
              <a:defRPr>
                <a:solidFill>
                  <a:schemeClr val="tx2">
                    <a:lumMod val="20000"/>
                    <a:lumOff val="80000"/>
                  </a:schemeClr>
                </a:solidFill>
              </a:defRPr>
            </a:lvl2pPr>
            <a:lvl3pPr>
              <a:defRPr>
                <a:solidFill>
                  <a:schemeClr val="tx2">
                    <a:lumMod val="20000"/>
                    <a:lumOff val="80000"/>
                  </a:schemeClr>
                </a:solidFill>
              </a:defRPr>
            </a:lvl3pPr>
            <a:lvl4pPr>
              <a:defRPr>
                <a:solidFill>
                  <a:schemeClr val="tx2">
                    <a:lumMod val="20000"/>
                    <a:lumOff val="80000"/>
                  </a:schemeClr>
                </a:solidFill>
              </a:defRPr>
            </a:lvl4pPr>
            <a:lvl5pPr>
              <a:defRPr>
                <a:solidFill>
                  <a:schemeClr val="tx2">
                    <a:lumMod val="20000"/>
                    <a:lumOff val="80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654200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702518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0039255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98620" y="1522475"/>
            <a:ext cx="10972800" cy="1143000"/>
          </a:xfrm>
        </p:spPr>
        <p:txBody>
          <a:bodyPr>
            <a:normAutofit/>
          </a:bodyPr>
          <a:lstStyle>
            <a:lvl1pPr algn="l">
              <a:defRPr sz="3600">
                <a:solidFill>
                  <a:schemeClr val="bg1"/>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609600" y="2512770"/>
            <a:ext cx="5386917" cy="639762"/>
          </a:xfrm>
        </p:spPr>
        <p:txBody>
          <a:bodyPr anchor="b"/>
          <a:lstStyle>
            <a:lvl1pPr marL="0" indent="0">
              <a:buNone/>
              <a:defRPr sz="2400" b="1">
                <a:solidFill>
                  <a:schemeClr val="tx2">
                    <a:lumMod val="20000"/>
                    <a:lumOff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609600" y="3142633"/>
            <a:ext cx="5386917" cy="272964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6193368" y="2512770"/>
            <a:ext cx="5389033" cy="639762"/>
          </a:xfrm>
        </p:spPr>
        <p:txBody>
          <a:bodyPr anchor="b"/>
          <a:lstStyle>
            <a:lvl1pPr marL="0" indent="0">
              <a:buNone/>
              <a:defRPr sz="2400" b="1">
                <a:solidFill>
                  <a:schemeClr val="tx2">
                    <a:lumMod val="20000"/>
                    <a:lumOff val="8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6193368" y="3142633"/>
            <a:ext cx="5389033" cy="272964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536827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58393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929596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814238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19285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6565126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321171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3D67A97-C7E9-41FD-B454-B7EFCDC6B696}" type="datetimeFigureOut">
              <a:rPr lang="en-US" smtClean="0"/>
              <a:t>9/22/15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3285631346"/>
      </p:ext>
    </p:extLst>
  </p:cSld>
  <p:clrMapOvr>
    <a:masterClrMapping/>
  </p:clrMapOvr>
  <p:timing>
    <p:tnLst>
      <p:par>
        <p:cTn xmlns:p14="http://schemas.microsoft.com/office/powerpoint/2010/mai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D67A97-C7E9-41FD-B454-B7EFCDC6B696}" type="datetimeFigureOut">
              <a:rPr lang="en-US" smtClean="0"/>
              <a:t>9/22/15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3578370060"/>
      </p:ext>
    </p:extLst>
  </p:cSld>
  <p:clrMapOvr>
    <a:masterClrMapping/>
  </p:clrMapOvr>
  <p:timing>
    <p:tnLst>
      <p:par>
        <p:cTn xmlns:p14="http://schemas.microsoft.com/office/powerpoint/2010/mai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3D67A97-C7E9-41FD-B454-B7EFCDC6B696}" type="datetimeFigureOut">
              <a:rPr lang="en-US" smtClean="0"/>
              <a:t>9/22/15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32485706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3D67A97-C7E9-41FD-B454-B7EFCDC6B696}" type="datetimeFigureOut">
              <a:rPr lang="en-US" smtClean="0"/>
              <a:t>9/22/15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1363405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45127" y="2507550"/>
            <a:ext cx="5156200" cy="3680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7550"/>
            <a:ext cx="5181601" cy="3680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3D67A97-C7E9-41FD-B454-B7EFCDC6B696}" type="datetimeFigureOut">
              <a:rPr lang="en-US" smtClean="0"/>
              <a:t>9/22/15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483BAA-5897-497F-8278-CA82224718D1}" type="slidenum">
              <a:rPr lang="en-US" smtClean="0"/>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extLst>
      <p:ext uri="{BB962C8B-B14F-4D97-AF65-F5344CB8AC3E}">
        <p14:creationId xmlns:p14="http://schemas.microsoft.com/office/powerpoint/2010/main" val="141718761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E3D67A97-C7E9-41FD-B454-B7EFCDC6B696}" type="datetimeFigureOut">
              <a:rPr lang="en-US" smtClean="0"/>
              <a:t>9/22/15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483BAA-5897-497F-8278-CA82224718D1}" type="slidenum">
              <a:rPr lang="en-US" smtClean="0"/>
              <a:t>‹#›</a:t>
            </a:fld>
            <a:endParaRPr lang="en-US"/>
          </a:p>
        </p:txBody>
      </p:sp>
      <p:sp>
        <p:nvSpPr>
          <p:cNvPr id="6" name="Title 5"/>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217517433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3D67A97-C7E9-41FD-B454-B7EFCDC6B696}" type="datetimeFigureOut">
              <a:rPr lang="en-US" smtClean="0"/>
              <a:t>9/22/15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2830247085"/>
      </p:ext>
    </p:extLst>
  </p:cSld>
  <p:clrMapOvr>
    <a:masterClrMapping/>
  </p:clrMapOvr>
  <p:timing>
    <p:tnLst>
      <p:par>
        <p:cTn xmlns:p14="http://schemas.microsoft.com/office/powerpoint/2010/mai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n-US" smtClean="0"/>
              <a:t>Click to edit Master title style</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D67A97-C7E9-41FD-B454-B7EFCDC6B696}" type="datetimeFigureOut">
              <a:rPr lang="en-US" smtClean="0"/>
              <a:t>9/22/15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22574290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3D67A97-C7E9-41FD-B454-B7EFCDC6B696}" type="datetimeFigureOut">
              <a:rPr lang="en-US" smtClean="0"/>
              <a:t>9/22/15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39089004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3D67A97-C7E9-41FD-B454-B7EFCDC6B696}" type="datetimeFigureOut">
              <a:rPr lang="en-US" smtClean="0"/>
              <a:t>9/22/15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33666250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3D67A97-C7E9-41FD-B454-B7EFCDC6B696}" type="datetimeFigureOut">
              <a:rPr lang="en-US" smtClean="0"/>
              <a:t>9/22/15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483BAA-5897-497F-8278-CA82224718D1}" type="slidenum">
              <a:rPr lang="en-US" smtClean="0"/>
              <a:t>‹#›</a:t>
            </a:fld>
            <a:endParaRPr lang="en-US"/>
          </a:p>
        </p:txBody>
      </p:sp>
    </p:spTree>
    <p:extLst>
      <p:ext uri="{BB962C8B-B14F-4D97-AF65-F5344CB8AC3E}">
        <p14:creationId xmlns:p14="http://schemas.microsoft.com/office/powerpoint/2010/main" val="127041854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theme" Target="../theme/theme1.xml"/><Relationship Id="rId14"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 Id="rId9" Type="http://schemas.openxmlformats.org/officeDocument/2006/relationships/slideLayout" Target="../slideLayouts/slideLayout21.xml"/><Relationship Id="rId10"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solidFill>
                  <a:prstClr val="black">
                    <a:tint val="75000"/>
                  </a:prstClr>
                </a:solidFill>
              </a:rPr>
              <a:pPr/>
              <a:t>9/22/15</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26712827"/>
      </p:ext>
    </p:extLst>
  </p:cSld>
  <p:clrMap bg1="lt1" tx1="dk1" bg2="lt2" tx2="dk2" accent1="accent1" accent2="accent2" accent3="accent3" accent4="accent4" accent5="accent5" accent6="accent6" hlink="hlink" folHlink="folHlink"/>
  <p:sldLayoutIdLst>
    <p:sldLayoutId id="2147484071" r:id="rId1"/>
    <p:sldLayoutId id="2147484072" r:id="rId2"/>
    <p:sldLayoutId id="2147484073" r:id="rId3"/>
    <p:sldLayoutId id="2147484074" r:id="rId4"/>
    <p:sldLayoutId id="2147484075" r:id="rId5"/>
    <p:sldLayoutId id="2147484076" r:id="rId6"/>
    <p:sldLayoutId id="2147484077" r:id="rId7"/>
    <p:sldLayoutId id="2147484078" r:id="rId8"/>
    <p:sldLayoutId id="2147484079" r:id="rId9"/>
    <p:sldLayoutId id="2147484080" r:id="rId10"/>
    <p:sldLayoutId id="2147484081" r:id="rId11"/>
    <p:sldLayoutId id="2147484082" r:id="rId12"/>
  </p:sldLayoutIdLst>
  <p:timing>
    <p:tnLst>
      <p:par>
        <p:cTn xmlns:p14="http://schemas.microsoft.com/office/powerpoint/2010/mai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E3D67A97-C7E9-41FD-B454-B7EFCDC6B696}" type="datetimeFigureOut">
              <a:rPr lang="en-US" smtClean="0"/>
              <a:t>9/22/15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6D483BAA-5897-497F-8278-CA82224718D1}" type="slidenum">
              <a:rPr lang="en-US" smtClean="0"/>
              <a:t>‹#›</a:t>
            </a:fld>
            <a:endParaRPr lang="en-US"/>
          </a:p>
        </p:txBody>
      </p:sp>
    </p:spTree>
    <p:extLst>
      <p:ext uri="{BB962C8B-B14F-4D97-AF65-F5344CB8AC3E}">
        <p14:creationId xmlns:p14="http://schemas.microsoft.com/office/powerpoint/2010/main" val="1088861405"/>
      </p:ext>
    </p:extLst>
  </p:cSld>
  <p:clrMap bg1="lt1" tx1="dk1" bg2="lt2" tx2="dk2" accent1="accent1" accent2="accent2" accent3="accent3" accent4="accent4" accent5="accent5" accent6="accent6" hlink="hlink" folHlink="folHlink"/>
  <p:sldLayoutIdLst>
    <p:sldLayoutId id="2147484084" r:id="rId1"/>
    <p:sldLayoutId id="2147484085" r:id="rId2"/>
    <p:sldLayoutId id="2147484086" r:id="rId3"/>
    <p:sldLayoutId id="2147484087" r:id="rId4"/>
    <p:sldLayoutId id="2147484088" r:id="rId5"/>
    <p:sldLayoutId id="2147484089" r:id="rId6"/>
    <p:sldLayoutId id="2147484090" r:id="rId7"/>
    <p:sldLayoutId id="2147484091" r:id="rId8"/>
    <p:sldLayoutId id="2147484092" r:id="rId9"/>
    <p:sldLayoutId id="2147484093" r:id="rId10"/>
    <p:sldLayoutId id="2147484094" r:id="rId11"/>
  </p:sldLayoutIdLst>
  <p:timing>
    <p:tnLst>
      <p:par>
        <p:cTn xmlns:p14="http://schemas.microsoft.com/office/powerpoint/2010/mai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4" Type="http://schemas.microsoft.com/office/2007/relationships/hdphoto" Target="../media/hdphoto1.wdp"/><Relationship Id="rId1" Type="http://schemas.openxmlformats.org/officeDocument/2006/relationships/slideLayout" Target="../slideLayouts/slideLayout19.xml"/><Relationship Id="rId2" Type="http://schemas.openxmlformats.org/officeDocument/2006/relationships/image" Target="../media/image3.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6.jpg"/><Relationship Id="rId3" Type="http://schemas.openxmlformats.org/officeDocument/2006/relationships/image" Target="../media/image7.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notesSlide" Target="../notesSlides/notesSlide7.xml"/><Relationship Id="rId3" Type="http://schemas.openxmlformats.org/officeDocument/2006/relationships/image" Target="../media/image10.jpe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969623" y="4860371"/>
            <a:ext cx="7772400" cy="859205"/>
          </a:xfrm>
        </p:spPr>
        <p:txBody>
          <a:bodyPr>
            <a:noAutofit/>
          </a:bodyPr>
          <a:lstStyle/>
          <a:p>
            <a:r>
              <a:rPr lang="en-US" sz="7200" dirty="0"/>
              <a:t>Trade Finance</a:t>
            </a:r>
          </a:p>
        </p:txBody>
      </p:sp>
      <p:sp>
        <p:nvSpPr>
          <p:cNvPr id="3" name="Subtitle 2"/>
          <p:cNvSpPr>
            <a:spLocks noGrp="1"/>
          </p:cNvSpPr>
          <p:nvPr>
            <p:ph type="subTitle" idx="1"/>
          </p:nvPr>
        </p:nvSpPr>
        <p:spPr>
          <a:xfrm>
            <a:off x="3117229" y="5892357"/>
            <a:ext cx="6400800" cy="835455"/>
          </a:xfrm>
        </p:spPr>
        <p:txBody>
          <a:bodyPr/>
          <a:lstStyle/>
          <a:p>
            <a:r>
              <a:rPr lang="en-US" dirty="0" smtClean="0">
                <a:solidFill>
                  <a:schemeClr val="bg1"/>
                </a:solidFill>
                <a:latin typeface="+mj-lt"/>
              </a:rPr>
              <a:t>FN312 </a:t>
            </a:r>
            <a:r>
              <a:rPr lang="en-US" dirty="0">
                <a:solidFill>
                  <a:schemeClr val="bg1"/>
                </a:solidFill>
                <a:latin typeface="+mj-lt"/>
              </a:rPr>
              <a:t>Credit Management</a:t>
            </a:r>
          </a:p>
        </p:txBody>
      </p:sp>
      <p:sp>
        <p:nvSpPr>
          <p:cNvPr id="4" name="Rectangle 3"/>
          <p:cNvSpPr/>
          <p:nvPr/>
        </p:nvSpPr>
        <p:spPr>
          <a:xfrm>
            <a:off x="2993571" y="5719576"/>
            <a:ext cx="9198429" cy="213737"/>
          </a:xfrm>
          <a:prstGeom prst="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91576709"/>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1968" y="1624567"/>
            <a:ext cx="10972800" cy="1143000"/>
          </a:xfrm>
        </p:spPr>
        <p:txBody>
          <a:bodyPr/>
          <a:lstStyle/>
          <a:p>
            <a:r>
              <a:rPr lang="en-US" dirty="0" smtClean="0"/>
              <a:t>Member</a:t>
            </a:r>
            <a:endParaRPr lang="en-US" dirty="0"/>
          </a:p>
        </p:txBody>
      </p:sp>
      <p:sp>
        <p:nvSpPr>
          <p:cNvPr id="3" name="Content Placeholder 2"/>
          <p:cNvSpPr>
            <a:spLocks noGrp="1"/>
          </p:cNvSpPr>
          <p:nvPr>
            <p:ph idx="1"/>
          </p:nvPr>
        </p:nvSpPr>
        <p:spPr>
          <a:xfrm>
            <a:off x="1219200" y="2665475"/>
            <a:ext cx="10972800" cy="3692948"/>
          </a:xfrm>
        </p:spPr>
        <p:txBody>
          <a:bodyPr/>
          <a:lstStyle/>
          <a:p>
            <a:r>
              <a:rPr lang="en-US" dirty="0" err="1" smtClean="0"/>
              <a:t>Jatupat</a:t>
            </a:r>
            <a:r>
              <a:rPr lang="en-US" dirty="0" smtClean="0"/>
              <a:t> </a:t>
            </a:r>
            <a:r>
              <a:rPr lang="en-US" dirty="0" err="1" smtClean="0"/>
              <a:t>Trongpradit</a:t>
            </a:r>
            <a:r>
              <a:rPr lang="en-US" dirty="0" smtClean="0"/>
              <a:t> 		5504640318</a:t>
            </a:r>
          </a:p>
          <a:p>
            <a:r>
              <a:rPr lang="en-US" dirty="0" err="1" smtClean="0"/>
              <a:t>Pimnipa</a:t>
            </a:r>
            <a:r>
              <a:rPr lang="en-US" dirty="0" smtClean="0"/>
              <a:t> </a:t>
            </a:r>
            <a:r>
              <a:rPr lang="en-US" dirty="0" err="1" smtClean="0"/>
              <a:t>Booasang</a:t>
            </a:r>
            <a:r>
              <a:rPr lang="en-US" dirty="0" smtClean="0"/>
              <a:t> 		5504641159</a:t>
            </a:r>
          </a:p>
          <a:p>
            <a:r>
              <a:rPr lang="en-US" dirty="0" err="1" smtClean="0"/>
              <a:t>Puvadol</a:t>
            </a:r>
            <a:r>
              <a:rPr lang="en-US" dirty="0" smtClean="0"/>
              <a:t> </a:t>
            </a:r>
            <a:r>
              <a:rPr lang="en-US" dirty="0" err="1" smtClean="0"/>
              <a:t>Pulput</a:t>
            </a:r>
            <a:r>
              <a:rPr lang="en-US" dirty="0" smtClean="0"/>
              <a:t> 			5504641415</a:t>
            </a:r>
          </a:p>
          <a:p>
            <a:r>
              <a:rPr lang="en-US" dirty="0" err="1" smtClean="0"/>
              <a:t>Sahaphon</a:t>
            </a:r>
            <a:r>
              <a:rPr lang="en-US" dirty="0" smtClean="0"/>
              <a:t> </a:t>
            </a:r>
            <a:r>
              <a:rPr lang="en-US" dirty="0" err="1" smtClean="0"/>
              <a:t>Vairungroj</a:t>
            </a:r>
            <a:r>
              <a:rPr lang="en-US" dirty="0" smtClean="0"/>
              <a:t> 		5504641506</a:t>
            </a:r>
          </a:p>
          <a:p>
            <a:r>
              <a:rPr lang="en-US" dirty="0" err="1" smtClean="0"/>
              <a:t>Sirichai</a:t>
            </a:r>
            <a:r>
              <a:rPr lang="en-US" dirty="0" smtClean="0"/>
              <a:t> </a:t>
            </a:r>
            <a:r>
              <a:rPr lang="en-US" dirty="0" err="1" smtClean="0"/>
              <a:t>Juengudomporn</a:t>
            </a:r>
            <a:r>
              <a:rPr lang="en-US" dirty="0" smtClean="0"/>
              <a:t> 	5504641621</a:t>
            </a:r>
          </a:p>
          <a:p>
            <a:r>
              <a:rPr lang="en-US" dirty="0" err="1" smtClean="0"/>
              <a:t>Tanapon</a:t>
            </a:r>
            <a:r>
              <a:rPr lang="en-US" dirty="0" smtClean="0"/>
              <a:t> </a:t>
            </a:r>
            <a:r>
              <a:rPr lang="en-US" dirty="0" err="1" smtClean="0"/>
              <a:t>Mongkolsuntonchot</a:t>
            </a:r>
            <a:r>
              <a:rPr lang="en-US" dirty="0" smtClean="0"/>
              <a:t> 5504641811</a:t>
            </a:r>
            <a:endParaRPr lang="en-US" dirty="0"/>
          </a:p>
        </p:txBody>
      </p:sp>
    </p:spTree>
    <p:extLst>
      <p:ext uri="{BB962C8B-B14F-4D97-AF65-F5344CB8AC3E}">
        <p14:creationId xmlns:p14="http://schemas.microsoft.com/office/powerpoint/2010/main" val="39542134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420715"/>
            <a:ext cx="12192000" cy="639989"/>
          </a:xfrm>
        </p:spPr>
        <p:style>
          <a:lnRef idx="1">
            <a:schemeClr val="dk1"/>
          </a:lnRef>
          <a:fillRef idx="2">
            <a:schemeClr val="dk1"/>
          </a:fillRef>
          <a:effectRef idx="1">
            <a:schemeClr val="dk1"/>
          </a:effectRef>
          <a:fontRef idx="minor">
            <a:schemeClr val="dk1"/>
          </a:fontRef>
        </p:style>
        <p:txBody>
          <a:bodyPr>
            <a:normAutofit fontScale="90000"/>
          </a:bodyPr>
          <a:lstStyle/>
          <a:p>
            <a:pPr algn="ctr"/>
            <a:r>
              <a:rPr lang="en-US" b="1" dirty="0" smtClean="0">
                <a:solidFill>
                  <a:schemeClr val="tx1"/>
                </a:solidFill>
                <a:latin typeface="+mn-lt"/>
              </a:rPr>
              <a:t>OUTLINE</a:t>
            </a:r>
            <a:endParaRPr lang="en-US" b="1" dirty="0">
              <a:solidFill>
                <a:schemeClr val="tx1"/>
              </a:solidFill>
              <a:latin typeface="+mn-lt"/>
            </a:endParaRPr>
          </a:p>
        </p:txBody>
      </p:sp>
      <p:sp>
        <p:nvSpPr>
          <p:cNvPr id="3" name="Content Placeholder 2"/>
          <p:cNvSpPr>
            <a:spLocks noGrp="1"/>
          </p:cNvSpPr>
          <p:nvPr>
            <p:ph idx="1"/>
          </p:nvPr>
        </p:nvSpPr>
        <p:spPr>
          <a:xfrm>
            <a:off x="2725996" y="1572084"/>
            <a:ext cx="7883882" cy="4724418"/>
          </a:xfrm>
        </p:spPr>
        <p:txBody>
          <a:bodyPr>
            <a:normAutofit/>
          </a:bodyPr>
          <a:lstStyle/>
          <a:p>
            <a:pPr>
              <a:buFont typeface="Wingdings" panose="05000000000000000000" pitchFamily="2" charset="2"/>
              <a:buChar char="§"/>
            </a:pPr>
            <a:r>
              <a:rPr lang="en-US" sz="2000" b="1" dirty="0" smtClean="0">
                <a:solidFill>
                  <a:schemeClr val="tx1"/>
                </a:solidFill>
              </a:rPr>
              <a:t>Overviews</a:t>
            </a:r>
          </a:p>
          <a:p>
            <a:pPr lvl="1">
              <a:buFont typeface="Wingdings" panose="05000000000000000000" pitchFamily="2" charset="2"/>
              <a:buChar char="§"/>
            </a:pPr>
            <a:r>
              <a:rPr lang="en-US" sz="2000" dirty="0" smtClean="0"/>
              <a:t>What is trade finance ? </a:t>
            </a:r>
          </a:p>
          <a:p>
            <a:pPr lvl="1">
              <a:buFont typeface="Wingdings" panose="05000000000000000000" pitchFamily="2" charset="2"/>
              <a:buChar char="§"/>
            </a:pPr>
            <a:r>
              <a:rPr lang="en-US" sz="2000" dirty="0" smtClean="0"/>
              <a:t>Why </a:t>
            </a:r>
            <a:r>
              <a:rPr lang="en-US" sz="2000" dirty="0"/>
              <a:t>do we need trade finance</a:t>
            </a:r>
            <a:r>
              <a:rPr lang="en-US" sz="2000" dirty="0" smtClean="0"/>
              <a:t>?</a:t>
            </a:r>
            <a:r>
              <a:rPr lang="en-US" sz="2000" dirty="0"/>
              <a:t> </a:t>
            </a:r>
            <a:endParaRPr lang="en-US" sz="2000" dirty="0" smtClean="0"/>
          </a:p>
          <a:p>
            <a:pPr>
              <a:buFont typeface="Wingdings" panose="05000000000000000000" pitchFamily="2" charset="2"/>
              <a:buChar char="§"/>
            </a:pPr>
            <a:r>
              <a:rPr lang="en-US" sz="2000" b="1" dirty="0" smtClean="0">
                <a:solidFill>
                  <a:schemeClr val="tx1"/>
                </a:solidFill>
              </a:rPr>
              <a:t>Trade Finance Products</a:t>
            </a:r>
          </a:p>
          <a:p>
            <a:pPr lvl="1">
              <a:buFont typeface="Wingdings" panose="05000000000000000000" pitchFamily="2" charset="2"/>
              <a:buChar char="§"/>
            </a:pPr>
            <a:r>
              <a:rPr lang="en-US" sz="2000" dirty="0">
                <a:solidFill>
                  <a:schemeClr val="tx1"/>
                </a:solidFill>
              </a:rPr>
              <a:t> </a:t>
            </a:r>
            <a:r>
              <a:rPr lang="en-US" sz="2000" dirty="0" smtClean="0">
                <a:solidFill>
                  <a:schemeClr val="tx1"/>
                </a:solidFill>
              </a:rPr>
              <a:t>Guarantees</a:t>
            </a:r>
          </a:p>
          <a:p>
            <a:pPr lvl="2">
              <a:buFont typeface="Wingdings" panose="05000000000000000000" pitchFamily="2" charset="2"/>
              <a:buChar char="§"/>
            </a:pPr>
            <a:r>
              <a:rPr lang="en-US" dirty="0" smtClean="0"/>
              <a:t> Shipping guarantee</a:t>
            </a:r>
          </a:p>
          <a:p>
            <a:pPr lvl="2">
              <a:buFont typeface="Wingdings" panose="05000000000000000000" pitchFamily="2" charset="2"/>
              <a:buChar char="§"/>
            </a:pPr>
            <a:r>
              <a:rPr lang="en-US" dirty="0">
                <a:solidFill>
                  <a:schemeClr val="tx1"/>
                </a:solidFill>
              </a:rPr>
              <a:t> </a:t>
            </a:r>
            <a:r>
              <a:rPr lang="en-US" dirty="0" smtClean="0">
                <a:solidFill>
                  <a:schemeClr val="tx1"/>
                </a:solidFill>
              </a:rPr>
              <a:t>Letter of credit</a:t>
            </a:r>
          </a:p>
          <a:p>
            <a:pPr lvl="1">
              <a:buFont typeface="Wingdings" panose="05000000000000000000" pitchFamily="2" charset="2"/>
              <a:buChar char="§"/>
            </a:pPr>
            <a:r>
              <a:rPr lang="en-US" sz="2000" dirty="0" smtClean="0">
                <a:solidFill>
                  <a:schemeClr val="tx1"/>
                </a:solidFill>
              </a:rPr>
              <a:t> Import</a:t>
            </a:r>
          </a:p>
          <a:p>
            <a:pPr lvl="2">
              <a:buFont typeface="Wingdings" panose="05000000000000000000" pitchFamily="2" charset="2"/>
              <a:buChar char="§"/>
            </a:pPr>
            <a:r>
              <a:rPr lang="en-US" dirty="0" smtClean="0"/>
              <a:t>Trust receipt</a:t>
            </a:r>
            <a:endParaRPr lang="en-US" dirty="0" smtClean="0">
              <a:solidFill>
                <a:schemeClr val="tx1"/>
              </a:solidFill>
            </a:endParaRPr>
          </a:p>
          <a:p>
            <a:pPr lvl="1">
              <a:buFont typeface="Wingdings" panose="05000000000000000000" pitchFamily="2" charset="2"/>
              <a:buChar char="§"/>
            </a:pPr>
            <a:r>
              <a:rPr lang="en-US" sz="2000" dirty="0" smtClean="0">
                <a:solidFill>
                  <a:schemeClr val="tx1"/>
                </a:solidFill>
              </a:rPr>
              <a:t> Export</a:t>
            </a:r>
          </a:p>
          <a:p>
            <a:pPr lvl="2">
              <a:buFont typeface="Wingdings" panose="05000000000000000000" pitchFamily="2" charset="2"/>
              <a:buChar char="§"/>
            </a:pPr>
            <a:r>
              <a:rPr lang="en-US" dirty="0"/>
              <a:t>Pre-Shipment finance: Packing </a:t>
            </a:r>
            <a:r>
              <a:rPr lang="en-US" dirty="0" smtClean="0"/>
              <a:t>Credit</a:t>
            </a:r>
          </a:p>
          <a:p>
            <a:pPr lvl="2">
              <a:buFont typeface="Wingdings" panose="05000000000000000000" pitchFamily="2" charset="2"/>
              <a:buChar char="§"/>
            </a:pPr>
            <a:r>
              <a:rPr lang="en-US" dirty="0"/>
              <a:t>Post-Shipment finance : L/C Sold at Discount</a:t>
            </a:r>
          </a:p>
          <a:p>
            <a:pPr marL="914400" lvl="2" indent="0">
              <a:buNone/>
            </a:pPr>
            <a:endParaRPr lang="en-US" sz="1800" dirty="0">
              <a:latin typeface="Tw Cen MT" panose="020B0602020104020603" pitchFamily="34" charset="0"/>
            </a:endParaRPr>
          </a:p>
          <a:p>
            <a:pPr lvl="2">
              <a:buFont typeface="Wingdings" panose="05000000000000000000" pitchFamily="2" charset="2"/>
              <a:buChar char="§"/>
            </a:pPr>
            <a:endParaRPr lang="en-US" sz="1800" dirty="0" smtClean="0">
              <a:solidFill>
                <a:schemeClr val="tx1"/>
              </a:solidFill>
              <a:latin typeface="Tw Cen MT" panose="020B0602020104020603" pitchFamily="34" charset="0"/>
            </a:endParaRPr>
          </a:p>
          <a:p>
            <a:pPr lvl="2">
              <a:buFont typeface="Wingdings" panose="05000000000000000000" pitchFamily="2" charset="2"/>
              <a:buChar char="§"/>
            </a:pPr>
            <a:endParaRPr lang="en-US" dirty="0" smtClean="0"/>
          </a:p>
          <a:p>
            <a:endParaRPr lang="en-US" dirty="0"/>
          </a:p>
        </p:txBody>
      </p:sp>
      <p:sp>
        <p:nvSpPr>
          <p:cNvPr id="4" name="Rectangle 3"/>
          <p:cNvSpPr/>
          <p:nvPr/>
        </p:nvSpPr>
        <p:spPr>
          <a:xfrm>
            <a:off x="0" y="1015639"/>
            <a:ext cx="8692896" cy="12810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5" name="Rectangle 4"/>
          <p:cNvSpPr/>
          <p:nvPr/>
        </p:nvSpPr>
        <p:spPr>
          <a:xfrm>
            <a:off x="0" y="1252501"/>
            <a:ext cx="9186672" cy="12206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6" name="Rectangle 5"/>
          <p:cNvSpPr/>
          <p:nvPr/>
        </p:nvSpPr>
        <p:spPr>
          <a:xfrm>
            <a:off x="512064" y="6461760"/>
            <a:ext cx="11679936" cy="12221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7" name="Rectangle 6"/>
          <p:cNvSpPr/>
          <p:nvPr/>
        </p:nvSpPr>
        <p:spPr>
          <a:xfrm>
            <a:off x="3005328" y="6235470"/>
            <a:ext cx="9186672" cy="12206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198995305"/>
      </p:ext>
    </p:extLst>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0415"/>
            <a:ext cx="12192000" cy="636593"/>
          </a:xfrm>
        </p:spPr>
        <p:style>
          <a:lnRef idx="1">
            <a:schemeClr val="accent4"/>
          </a:lnRef>
          <a:fillRef idx="2">
            <a:schemeClr val="accent4"/>
          </a:fillRef>
          <a:effectRef idx="1">
            <a:schemeClr val="accent4"/>
          </a:effectRef>
          <a:fontRef idx="minor">
            <a:schemeClr val="dk1"/>
          </a:fontRef>
        </p:style>
        <p:txBody>
          <a:bodyPr>
            <a:normAutofit fontScale="90000"/>
          </a:bodyPr>
          <a:lstStyle/>
          <a:p>
            <a:pPr algn="ctr"/>
            <a:r>
              <a:rPr lang="en-US" sz="4900" dirty="0" smtClean="0">
                <a:solidFill>
                  <a:schemeClr val="tx1"/>
                </a:solidFill>
              </a:rPr>
              <a:t>What is trade finance ?</a:t>
            </a:r>
            <a:endParaRPr lang="en-US" sz="4900" dirty="0">
              <a:solidFill>
                <a:schemeClr val="tx1"/>
              </a:solidFill>
            </a:endParaRPr>
          </a:p>
        </p:txBody>
      </p:sp>
      <p:sp>
        <p:nvSpPr>
          <p:cNvPr id="3" name="Content Placeholder 2"/>
          <p:cNvSpPr>
            <a:spLocks noGrp="1"/>
          </p:cNvSpPr>
          <p:nvPr>
            <p:ph idx="1"/>
          </p:nvPr>
        </p:nvSpPr>
        <p:spPr>
          <a:xfrm>
            <a:off x="2549598" y="1930646"/>
            <a:ext cx="8749773" cy="3548575"/>
          </a:xfrm>
        </p:spPr>
        <p:txBody>
          <a:bodyPr>
            <a:normAutofit/>
          </a:bodyPr>
          <a:lstStyle/>
          <a:p>
            <a:pPr>
              <a:buFont typeface="Wingdings" panose="05000000000000000000" pitchFamily="2" charset="2"/>
              <a:buChar char="§"/>
            </a:pPr>
            <a:r>
              <a:rPr lang="en-US" sz="2400" dirty="0" smtClean="0">
                <a:solidFill>
                  <a:schemeClr val="tx1"/>
                </a:solidFill>
              </a:rPr>
              <a:t>Trade </a:t>
            </a:r>
            <a:r>
              <a:rPr lang="en-US" sz="2400" dirty="0">
                <a:solidFill>
                  <a:schemeClr val="tx1"/>
                </a:solidFill>
              </a:rPr>
              <a:t>finance is a </a:t>
            </a:r>
            <a:r>
              <a:rPr lang="en-US" sz="2400" b="1" dirty="0">
                <a:solidFill>
                  <a:schemeClr val="tx1"/>
                </a:solidFill>
              </a:rPr>
              <a:t>source of working capital </a:t>
            </a:r>
            <a:r>
              <a:rPr lang="en-US" sz="2400" dirty="0">
                <a:solidFill>
                  <a:schemeClr val="tx1"/>
                </a:solidFill>
              </a:rPr>
              <a:t>for many traders in need of financing to </a:t>
            </a:r>
            <a:r>
              <a:rPr lang="en-US" sz="2400" dirty="0" smtClean="0">
                <a:solidFill>
                  <a:schemeClr val="tx1"/>
                </a:solidFill>
              </a:rPr>
              <a:t>procure</a:t>
            </a:r>
            <a:r>
              <a:rPr lang="en-US" sz="2400" dirty="0">
                <a:solidFill>
                  <a:schemeClr val="tx1"/>
                </a:solidFill>
              </a:rPr>
              <a:t>, process or manufacture products before sale in future</a:t>
            </a:r>
            <a:r>
              <a:rPr lang="en-US" sz="2400" dirty="0" smtClean="0">
                <a:solidFill>
                  <a:schemeClr val="tx1"/>
                </a:solidFill>
              </a:rPr>
              <a:t>.</a:t>
            </a:r>
          </a:p>
          <a:p>
            <a:pPr>
              <a:buFont typeface="Wingdings" panose="05000000000000000000" pitchFamily="2" charset="2"/>
              <a:buChar char="§"/>
            </a:pPr>
            <a:r>
              <a:rPr lang="en-US" sz="2400" dirty="0" smtClean="0">
                <a:solidFill>
                  <a:schemeClr val="tx1"/>
                </a:solidFill>
              </a:rPr>
              <a:t> Basically related to “</a:t>
            </a:r>
            <a:r>
              <a:rPr lang="en-US" sz="2400" b="1" dirty="0" smtClean="0">
                <a:solidFill>
                  <a:schemeClr val="tx1"/>
                </a:solidFill>
              </a:rPr>
              <a:t>International Trade Transaction”</a:t>
            </a:r>
          </a:p>
          <a:p>
            <a:pPr>
              <a:buFont typeface="Wingdings" panose="05000000000000000000" pitchFamily="2" charset="2"/>
              <a:buChar char="§"/>
            </a:pPr>
            <a:r>
              <a:rPr lang="en-US" sz="2400" b="1" dirty="0">
                <a:solidFill>
                  <a:schemeClr val="tx1"/>
                </a:solidFill>
              </a:rPr>
              <a:t> </a:t>
            </a:r>
            <a:r>
              <a:rPr lang="en-US" sz="2400" b="1" dirty="0" smtClean="0">
                <a:solidFill>
                  <a:schemeClr val="tx1"/>
                </a:solidFill>
              </a:rPr>
              <a:t>Major Players : </a:t>
            </a:r>
            <a:r>
              <a:rPr lang="en-US" sz="2400" dirty="0" smtClean="0">
                <a:solidFill>
                  <a:schemeClr val="tx1"/>
                </a:solidFill>
              </a:rPr>
              <a:t>Sellers (or Exporter) &amp; Buyers (Importers)</a:t>
            </a:r>
          </a:p>
          <a:p>
            <a:pPr>
              <a:buFont typeface="Wingdings" panose="05000000000000000000" pitchFamily="2" charset="2"/>
              <a:buChar char="§"/>
            </a:pPr>
            <a:r>
              <a:rPr lang="en-US" sz="2400" b="1" dirty="0">
                <a:solidFill>
                  <a:schemeClr val="tx1"/>
                </a:solidFill>
              </a:rPr>
              <a:t> </a:t>
            </a:r>
            <a:r>
              <a:rPr lang="en-US" sz="2400" b="1" dirty="0" smtClean="0">
                <a:solidFill>
                  <a:schemeClr val="tx1"/>
                </a:solidFill>
              </a:rPr>
              <a:t>Intermediaries : </a:t>
            </a:r>
            <a:r>
              <a:rPr lang="en-US" sz="2400" dirty="0" smtClean="0">
                <a:solidFill>
                  <a:schemeClr val="tx1"/>
                </a:solidFill>
              </a:rPr>
              <a:t>Banks &amp; Financial institutions</a:t>
            </a:r>
          </a:p>
          <a:p>
            <a:pPr marL="0" indent="0">
              <a:buNone/>
            </a:pPr>
            <a:endParaRPr lang="en-US" dirty="0" smtClean="0"/>
          </a:p>
        </p:txBody>
      </p:sp>
      <p:sp>
        <p:nvSpPr>
          <p:cNvPr id="4" name="Rectangle 3"/>
          <p:cNvSpPr/>
          <p:nvPr/>
        </p:nvSpPr>
        <p:spPr>
          <a:xfrm>
            <a:off x="0" y="6461760"/>
            <a:ext cx="11679936" cy="12221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5" name="Rectangle 4"/>
          <p:cNvSpPr/>
          <p:nvPr/>
        </p:nvSpPr>
        <p:spPr>
          <a:xfrm>
            <a:off x="0" y="6222378"/>
            <a:ext cx="9186672" cy="12206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6" name="Rectangle 5"/>
          <p:cNvSpPr/>
          <p:nvPr/>
        </p:nvSpPr>
        <p:spPr>
          <a:xfrm>
            <a:off x="3499104" y="1152539"/>
            <a:ext cx="8692896" cy="128107"/>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7" name="Rectangle 6"/>
          <p:cNvSpPr/>
          <p:nvPr/>
        </p:nvSpPr>
        <p:spPr>
          <a:xfrm>
            <a:off x="3005328" y="1370945"/>
            <a:ext cx="9186672" cy="12206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Rounded Rectangle 8"/>
          <p:cNvSpPr/>
          <p:nvPr/>
        </p:nvSpPr>
        <p:spPr>
          <a:xfrm>
            <a:off x="0" y="418641"/>
            <a:ext cx="12192000" cy="20932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3404519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694944"/>
            <a:ext cx="12192000" cy="1146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2254214" y="2408498"/>
            <a:ext cx="9937786" cy="4023360"/>
          </a:xfrm>
        </p:spPr>
        <p:txBody>
          <a:bodyPr>
            <a:normAutofit/>
          </a:bodyPr>
          <a:lstStyle/>
          <a:p>
            <a:pPr>
              <a:buFont typeface="Wingdings" panose="05000000000000000000" pitchFamily="2" charset="2"/>
              <a:buChar char="§"/>
            </a:pPr>
            <a:r>
              <a:rPr lang="en-US" sz="2400" b="1" dirty="0" smtClean="0">
                <a:solidFill>
                  <a:schemeClr val="tx1"/>
                </a:solidFill>
              </a:rPr>
              <a:t> </a:t>
            </a:r>
            <a:r>
              <a:rPr lang="en-US" sz="2000" b="1" dirty="0" smtClean="0">
                <a:solidFill>
                  <a:schemeClr val="tx1"/>
                </a:solidFill>
              </a:rPr>
              <a:t>Payment </a:t>
            </a:r>
            <a:r>
              <a:rPr lang="en-US" sz="2000" b="1" dirty="0">
                <a:solidFill>
                  <a:schemeClr val="tx1"/>
                </a:solidFill>
              </a:rPr>
              <a:t>facilitation </a:t>
            </a:r>
            <a:r>
              <a:rPr lang="en-US" sz="2000" dirty="0">
                <a:solidFill>
                  <a:schemeClr val="tx1"/>
                </a:solidFill>
              </a:rPr>
              <a:t>- </a:t>
            </a:r>
            <a:r>
              <a:rPr lang="en-US" sz="2000" dirty="0" smtClean="0">
                <a:solidFill>
                  <a:schemeClr val="tx1"/>
                </a:solidFill>
              </a:rPr>
              <a:t>enable </a:t>
            </a:r>
            <a:r>
              <a:rPr lang="en-US" sz="2000" dirty="0">
                <a:solidFill>
                  <a:schemeClr val="tx1"/>
                </a:solidFill>
              </a:rPr>
              <a:t>secure and timely payment across borders</a:t>
            </a:r>
          </a:p>
          <a:p>
            <a:pPr>
              <a:buFont typeface="Wingdings" panose="05000000000000000000" pitchFamily="2" charset="2"/>
              <a:buChar char="§"/>
            </a:pPr>
            <a:r>
              <a:rPr lang="en-US" sz="2000" dirty="0">
                <a:solidFill>
                  <a:schemeClr val="tx1"/>
                </a:solidFill>
              </a:rPr>
              <a:t> </a:t>
            </a:r>
            <a:r>
              <a:rPr lang="en-US" sz="2000" b="1" dirty="0">
                <a:solidFill>
                  <a:schemeClr val="tx1"/>
                </a:solidFill>
              </a:rPr>
              <a:t>Financing </a:t>
            </a:r>
            <a:r>
              <a:rPr lang="en-US" sz="2000" dirty="0" smtClean="0"/>
              <a:t>- provide liquidity to exporters and importers</a:t>
            </a:r>
            <a:endParaRPr lang="en-US" sz="2000" dirty="0">
              <a:solidFill>
                <a:schemeClr val="tx1"/>
              </a:solidFill>
            </a:endParaRPr>
          </a:p>
          <a:p>
            <a:pPr>
              <a:buFont typeface="Wingdings" panose="05000000000000000000" pitchFamily="2" charset="2"/>
              <a:buChar char="§"/>
            </a:pPr>
            <a:r>
              <a:rPr lang="en-US" sz="2000" dirty="0">
                <a:solidFill>
                  <a:schemeClr val="tx1"/>
                </a:solidFill>
              </a:rPr>
              <a:t> </a:t>
            </a:r>
            <a:r>
              <a:rPr lang="en-US" sz="2000" b="1" dirty="0">
                <a:solidFill>
                  <a:schemeClr val="tx1"/>
                </a:solidFill>
              </a:rPr>
              <a:t>Risk mitigation </a:t>
            </a:r>
            <a:r>
              <a:rPr lang="en-US" sz="2000" dirty="0" smtClean="0">
                <a:solidFill>
                  <a:schemeClr val="tx1"/>
                </a:solidFill>
              </a:rPr>
              <a:t>– </a:t>
            </a:r>
            <a:r>
              <a:rPr lang="en-US" sz="2000" dirty="0" smtClean="0"/>
              <a:t>avoid risk associated with international trade such as economic risk, foreign currency risk and asymmetric information through bank’s diversification</a:t>
            </a:r>
            <a:endParaRPr lang="en-US" sz="2000" dirty="0">
              <a:solidFill>
                <a:schemeClr val="tx1"/>
              </a:solidFill>
            </a:endParaRPr>
          </a:p>
          <a:p>
            <a:pPr>
              <a:buFont typeface="Wingdings" panose="05000000000000000000" pitchFamily="2" charset="2"/>
              <a:buChar char="§"/>
            </a:pPr>
            <a:r>
              <a:rPr lang="en-US" sz="2000" dirty="0">
                <a:solidFill>
                  <a:schemeClr val="tx1"/>
                </a:solidFill>
              </a:rPr>
              <a:t> </a:t>
            </a:r>
            <a:r>
              <a:rPr lang="en-US" sz="2000" b="1" dirty="0">
                <a:solidFill>
                  <a:schemeClr val="tx1"/>
                </a:solidFill>
              </a:rPr>
              <a:t>Provision of </a:t>
            </a:r>
            <a:r>
              <a:rPr lang="en-US" sz="2000" b="1" dirty="0" smtClean="0">
                <a:solidFill>
                  <a:schemeClr val="tx1"/>
                </a:solidFill>
              </a:rPr>
              <a:t>information </a:t>
            </a:r>
            <a:r>
              <a:rPr lang="en-US" sz="2000" dirty="0" smtClean="0">
                <a:solidFill>
                  <a:schemeClr val="tx1"/>
                </a:solidFill>
              </a:rPr>
              <a:t>– provide information about </a:t>
            </a:r>
            <a:r>
              <a:rPr lang="en-US" sz="2000" dirty="0">
                <a:solidFill>
                  <a:schemeClr val="tx1"/>
                </a:solidFill>
              </a:rPr>
              <a:t>the status of payments or </a:t>
            </a:r>
            <a:r>
              <a:rPr lang="en-US" sz="2000" dirty="0" smtClean="0">
                <a:solidFill>
                  <a:schemeClr val="tx1"/>
                </a:solidFill>
              </a:rPr>
              <a:t>shipments which help reduce transaction cost to traders</a:t>
            </a:r>
            <a:r>
              <a:rPr lang="en-US" dirty="0" smtClean="0">
                <a:solidFill>
                  <a:schemeClr val="tx1"/>
                </a:solidFill>
              </a:rPr>
              <a:t/>
            </a:r>
            <a:br>
              <a:rPr lang="en-US" dirty="0" smtClean="0">
                <a:solidFill>
                  <a:schemeClr val="tx1"/>
                </a:solidFill>
              </a:rPr>
            </a:br>
            <a:endParaRPr lang="en-US" dirty="0" smtClean="0">
              <a:solidFill>
                <a:schemeClr val="tx1"/>
              </a:solidFill>
            </a:endParaRPr>
          </a:p>
          <a:p>
            <a:pPr marL="0" indent="0">
              <a:buNone/>
            </a:pPr>
            <a:endParaRPr lang="en-US" dirty="0"/>
          </a:p>
        </p:txBody>
      </p:sp>
      <p:sp>
        <p:nvSpPr>
          <p:cNvPr id="4" name="Title 1"/>
          <p:cNvSpPr txBox="1">
            <a:spLocks/>
          </p:cNvSpPr>
          <p:nvPr/>
        </p:nvSpPr>
        <p:spPr>
          <a:xfrm>
            <a:off x="4255008" y="902208"/>
            <a:ext cx="7936992" cy="715173"/>
          </a:xfrm>
          <a:prstGeom prst="rect">
            <a:avLst/>
          </a:prstGeom>
          <a:solidFill>
            <a:schemeClr val="accent5">
              <a:lumMod val="40000"/>
              <a:lumOff val="60000"/>
            </a:schemeClr>
          </a:solidFill>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r>
              <a:rPr lang="en-US" sz="4400" dirty="0">
                <a:solidFill>
                  <a:schemeClr val="tx1"/>
                </a:solidFill>
              </a:rPr>
              <a:t>Why do we need trade finance</a:t>
            </a:r>
            <a:r>
              <a:rPr lang="en-US" sz="4400" dirty="0" smtClean="0">
                <a:solidFill>
                  <a:schemeClr val="tx1"/>
                </a:solidFill>
              </a:rPr>
              <a:t>?</a:t>
            </a:r>
            <a:endParaRPr lang="en-US" sz="4400" dirty="0">
              <a:solidFill>
                <a:schemeClr val="tx1"/>
              </a:solidFill>
            </a:endParaRPr>
          </a:p>
        </p:txBody>
      </p:sp>
      <p:sp>
        <p:nvSpPr>
          <p:cNvPr id="5" name="Rounded Rectangle 4"/>
          <p:cNvSpPr/>
          <p:nvPr/>
        </p:nvSpPr>
        <p:spPr>
          <a:xfrm>
            <a:off x="2548128" y="1706880"/>
            <a:ext cx="9643872" cy="341376"/>
          </a:xfrm>
          <a:prstGeom prst="round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p>
        </p:txBody>
      </p:sp>
      <p:sp>
        <p:nvSpPr>
          <p:cNvPr id="6" name="Rounded Rectangle 5"/>
          <p:cNvSpPr/>
          <p:nvPr/>
        </p:nvSpPr>
        <p:spPr>
          <a:xfrm>
            <a:off x="0" y="5711952"/>
            <a:ext cx="12192000" cy="114604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243123"/>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3279648" y="926592"/>
            <a:ext cx="5900928" cy="987552"/>
          </a:xfrm>
          <a:prstGeom prst="roundRect">
            <a:avLst/>
          </a:prstGeom>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873389720"/>
              </p:ext>
            </p:extLst>
          </p:nvPr>
        </p:nvGraphicFramePr>
        <p:xfrm>
          <a:off x="2738188" y="2282716"/>
          <a:ext cx="7052156" cy="2689783"/>
        </p:xfrm>
        <a:graphic>
          <a:graphicData uri="http://schemas.openxmlformats.org/drawingml/2006/table">
            <a:tbl>
              <a:tblPr firstRow="1" bandRow="1">
                <a:tableStyleId>{16D9F66E-5EB9-4882-86FB-DCBF35E3C3E4}</a:tableStyleId>
              </a:tblPr>
              <a:tblGrid>
                <a:gridCol w="1410433"/>
                <a:gridCol w="5641723"/>
              </a:tblGrid>
              <a:tr h="862718">
                <a:tc>
                  <a:txBody>
                    <a:bodyPr/>
                    <a:lstStyle/>
                    <a:p>
                      <a:pPr algn="ctr"/>
                      <a:r>
                        <a:rPr lang="en-US" b="1" dirty="0" smtClean="0"/>
                        <a:t>Guarantees</a:t>
                      </a:r>
                      <a:endParaRPr lang="en-US" b="1" dirty="0"/>
                    </a:p>
                  </a:txBody>
                  <a:tcPr anchor="ctr"/>
                </a:tc>
                <a:tc>
                  <a:txBody>
                    <a:bodyPr/>
                    <a:lstStyle/>
                    <a:p>
                      <a:pPr marL="285750" indent="-285750">
                        <a:buFont typeface="Arial" panose="020B0604020202020204" pitchFamily="34" charset="0"/>
                        <a:buChar char="•"/>
                      </a:pPr>
                      <a:r>
                        <a:rPr lang="en-US" b="0" baseline="0" dirty="0" smtClean="0"/>
                        <a:t>Shipping Guarantee (S/G)</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dirty="0" smtClean="0"/>
                        <a:t>Letter of credit</a:t>
                      </a:r>
                      <a:r>
                        <a:rPr lang="en-US" b="0" baseline="0" dirty="0" smtClean="0"/>
                        <a:t> (L/C)</a:t>
                      </a:r>
                    </a:p>
                  </a:txBody>
                  <a:tcPr anchor="ctr"/>
                </a:tc>
              </a:tr>
              <a:tr h="821427">
                <a:tc>
                  <a:txBody>
                    <a:bodyPr/>
                    <a:lstStyle/>
                    <a:p>
                      <a:pPr algn="ctr"/>
                      <a:r>
                        <a:rPr lang="en-US" b="1" dirty="0" smtClean="0"/>
                        <a:t>Import</a:t>
                      </a:r>
                      <a:endParaRPr lang="en-US" b="1" dirty="0">
                        <a:solidFill>
                          <a:schemeClr val="tx1"/>
                        </a:solidFill>
                      </a:endParaRPr>
                    </a:p>
                  </a:txBody>
                  <a:tcPr anchor="ctr"/>
                </a:tc>
                <a:tc>
                  <a:txBody>
                    <a:bodyPr/>
                    <a:lstStyle/>
                    <a:p>
                      <a:pPr marL="285750" indent="-285750">
                        <a:buFont typeface="Arial" panose="020B0604020202020204" pitchFamily="34" charset="0"/>
                        <a:buChar char="•"/>
                      </a:pPr>
                      <a:r>
                        <a:rPr lang="en-US" sz="1800" u="none" strike="noStrike" kern="1200" dirty="0" smtClean="0">
                          <a:effectLst/>
                        </a:rPr>
                        <a:t>Trust Receipt (T/R) </a:t>
                      </a:r>
                      <a:endParaRPr lang="en-US" dirty="0"/>
                    </a:p>
                  </a:txBody>
                  <a:tcPr anchor="ctr"/>
                </a:tc>
              </a:tr>
              <a:tr h="1005638">
                <a:tc>
                  <a:txBody>
                    <a:bodyPr/>
                    <a:lstStyle/>
                    <a:p>
                      <a:pPr algn="ctr"/>
                      <a:r>
                        <a:rPr lang="en-US" b="1" dirty="0" smtClean="0"/>
                        <a:t>Export</a:t>
                      </a:r>
                      <a:endParaRPr lang="en-US" b="1" dirty="0">
                        <a:solidFill>
                          <a:schemeClr val="tx1"/>
                        </a:solidFill>
                      </a:endParaRPr>
                    </a:p>
                  </a:txBody>
                  <a:tcPr anchor="ctr"/>
                </a:tc>
                <a:tc>
                  <a:txBody>
                    <a:bodyPr/>
                    <a:lstStyle/>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u="none" strike="noStrike" kern="1200" dirty="0" smtClean="0">
                          <a:effectLst/>
                        </a:rPr>
                        <a:t>Pre-shipment Finance: Packing credit</a:t>
                      </a:r>
                    </a:p>
                    <a:p>
                      <a:pPr marL="285750" marR="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u="none" strike="noStrike" kern="1200" dirty="0" smtClean="0">
                          <a:effectLst/>
                        </a:rPr>
                        <a:t>Post-shipment Finance: </a:t>
                      </a:r>
                      <a:r>
                        <a:rPr lang="en-US" b="0" dirty="0" smtClean="0"/>
                        <a:t>Letter of credit</a:t>
                      </a:r>
                      <a:r>
                        <a:rPr lang="en-US" b="0" baseline="0" dirty="0" smtClean="0"/>
                        <a:t> </a:t>
                      </a:r>
                      <a:r>
                        <a:rPr lang="en-US" sz="1800" u="none" strike="noStrike" kern="1200" dirty="0" smtClean="0">
                          <a:effectLst/>
                        </a:rPr>
                        <a:t>sold at discount </a:t>
                      </a:r>
                    </a:p>
                    <a:p>
                      <a:pPr marL="285750" indent="-285750">
                        <a:buFont typeface="Arial" panose="020B0604020202020204" pitchFamily="34" charset="0"/>
                        <a:buChar char="•"/>
                      </a:pPr>
                      <a:endParaRPr lang="en-US" dirty="0"/>
                    </a:p>
                  </a:txBody>
                  <a:tcPr anchor="ctr"/>
                </a:tc>
              </a:tr>
            </a:tbl>
          </a:graphicData>
        </a:graphic>
      </p:graphicFrame>
      <p:sp>
        <p:nvSpPr>
          <p:cNvPr id="4" name="Title 1"/>
          <p:cNvSpPr txBox="1">
            <a:spLocks/>
          </p:cNvSpPr>
          <p:nvPr/>
        </p:nvSpPr>
        <p:spPr>
          <a:xfrm>
            <a:off x="1200912" y="303862"/>
            <a:ext cx="10058400" cy="1450757"/>
          </a:xfrm>
          <a:prstGeom prst="rect">
            <a:avLst/>
          </a:prstGeom>
        </p:spPr>
        <p:txBody>
          <a:bodyPr vert="horz" lIns="91440" tIns="45720" rIns="91440" bIns="45720" rtlCol="0" anchor="b">
            <a:normAutofit/>
          </a:bodyPr>
          <a:lstStyle>
            <a:lvl1pPr marL="0"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pPr algn="ctr"/>
            <a:endParaRPr lang="en-US" sz="4400" dirty="0" smtClean="0">
              <a:solidFill>
                <a:schemeClr val="tx1"/>
              </a:solidFill>
            </a:endParaRPr>
          </a:p>
          <a:p>
            <a:pPr algn="ctr"/>
            <a:r>
              <a:rPr lang="en-US" sz="4400" dirty="0" smtClean="0">
                <a:solidFill>
                  <a:schemeClr val="tx1"/>
                </a:solidFill>
              </a:rPr>
              <a:t>Trade </a:t>
            </a:r>
            <a:r>
              <a:rPr lang="en-US" sz="4400" dirty="0">
                <a:solidFill>
                  <a:schemeClr val="tx1"/>
                </a:solidFill>
              </a:rPr>
              <a:t>Finance </a:t>
            </a:r>
            <a:r>
              <a:rPr lang="en-US" sz="4400" dirty="0" smtClean="0">
                <a:solidFill>
                  <a:schemeClr val="tx1"/>
                </a:solidFill>
              </a:rPr>
              <a:t>Products</a:t>
            </a:r>
            <a:endParaRPr lang="en-US" sz="4400" dirty="0">
              <a:solidFill>
                <a:schemeClr val="tx1"/>
              </a:solidFill>
            </a:endParaRPr>
          </a:p>
        </p:txBody>
      </p:sp>
      <p:sp>
        <p:nvSpPr>
          <p:cNvPr id="3" name="Rounded Rectangle 2"/>
          <p:cNvSpPr/>
          <p:nvPr/>
        </p:nvSpPr>
        <p:spPr>
          <a:xfrm>
            <a:off x="0" y="0"/>
            <a:ext cx="1670304" cy="68580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
        <p:nvSpPr>
          <p:cNvPr id="6" name="Rounded Rectangle 5"/>
          <p:cNvSpPr/>
          <p:nvPr/>
        </p:nvSpPr>
        <p:spPr>
          <a:xfrm>
            <a:off x="10521696" y="0"/>
            <a:ext cx="1670304" cy="6858000"/>
          </a:xfrm>
          <a:prstGeom prst="round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474169947"/>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inc.com/uploaded_files/image/handshake-pop_31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706674" y="570018"/>
            <a:ext cx="3850991" cy="1015663"/>
          </a:xfrm>
          <a:prstGeom prst="rect">
            <a:avLst/>
          </a:prstGeom>
        </p:spPr>
        <p:style>
          <a:lnRef idx="1">
            <a:schemeClr val="accent4"/>
          </a:lnRef>
          <a:fillRef idx="2">
            <a:schemeClr val="accent4"/>
          </a:fillRef>
          <a:effectRef idx="1">
            <a:schemeClr val="accent4"/>
          </a:effectRef>
          <a:fontRef idx="minor">
            <a:schemeClr val="dk1"/>
          </a:fontRef>
        </p:style>
        <p:txBody>
          <a:bodyPr wrap="none" anchor="ctr">
            <a:spAutoFit/>
          </a:bodyPr>
          <a:lstStyle/>
          <a:p>
            <a:pPr algn="ctr"/>
            <a:r>
              <a:rPr lang="en-US" sz="6000" b="1" dirty="0">
                <a:solidFill>
                  <a:schemeClr val="bg2">
                    <a:lumMod val="50000"/>
                  </a:schemeClr>
                </a:solidFill>
              </a:rPr>
              <a:t>Guarantees</a:t>
            </a:r>
          </a:p>
        </p:txBody>
      </p:sp>
      <p:pic>
        <p:nvPicPr>
          <p:cNvPr id="10" name="Picture 9"/>
          <p:cNvPicPr/>
          <p:nvPr/>
        </p:nvPicPr>
        <p:blipFill>
          <a:blip r:embed="rId3">
            <a:extLst>
              <a:ext uri="{BEBA8EAE-BF5A-486C-A8C5-ECC9F3942E4B}">
                <a14:imgProps xmlns:a14="http://schemas.microsoft.com/office/drawing/2010/main">
                  <a14:imgLayer r:embed="rId4">
                    <a14:imgEffect>
                      <a14:backgroundRemoval t="397" b="98810" l="397" r="98810">
                        <a14:foregroundMark x1="26587" y1="32937" x2="26587" y2="32937"/>
                        <a14:foregroundMark x1="26190" y1="36905" x2="26190" y2="36905"/>
                        <a14:foregroundMark x1="29762" y1="32937" x2="29762" y2="32937"/>
                        <a14:foregroundMark x1="37698" y1="26984" x2="37698" y2="26984"/>
                        <a14:foregroundMark x1="40476" y1="22619" x2="40476" y2="22619"/>
                        <a14:foregroundMark x1="42857" y1="22222" x2="42857" y2="22222"/>
                        <a14:foregroundMark x1="44841" y1="22222" x2="44841" y2="22222"/>
                        <a14:foregroundMark x1="46429" y1="25397" x2="46429" y2="25397"/>
                        <a14:foregroundMark x1="44048" y1="26190" x2="44048" y2="26190"/>
                        <a14:foregroundMark x1="46429" y1="21825" x2="46429" y2="21825"/>
                        <a14:foregroundMark x1="51587" y1="21032" x2="51587" y2="21032"/>
                        <a14:foregroundMark x1="48810" y1="19841" x2="48810" y2="19841"/>
                        <a14:foregroundMark x1="43651" y1="19048" x2="43651" y2="19048"/>
                        <a14:foregroundMark x1="32143" y1="26984" x2="32143" y2="26984"/>
                        <a14:foregroundMark x1="34921" y1="30556" x2="34921" y2="30556"/>
                        <a14:foregroundMark x1="28175" y1="29762" x2="28175" y2="29762"/>
                        <a14:foregroundMark x1="30556" y1="28968" x2="30556" y2="28968"/>
                        <a14:foregroundMark x1="23810" y1="38889" x2="23810" y2="38889"/>
                        <a14:foregroundMark x1="26587" y1="41667" x2="26587" y2="41667"/>
                        <a14:foregroundMark x1="23413" y1="34524" x2="23413" y2="34524"/>
                        <a14:foregroundMark x1="48810" y1="25397" x2="48810" y2="25397"/>
                        <a14:foregroundMark x1="48413" y1="23810" x2="48413" y2="23810"/>
                        <a14:foregroundMark x1="51190" y1="19444" x2="51190" y2="19444"/>
                        <a14:foregroundMark x1="48016" y1="20238" x2="48016" y2="20238"/>
                        <a14:foregroundMark x1="59921" y1="22619" x2="59921" y2="22619"/>
                        <a14:foregroundMark x1="62302" y1="24206" x2="62302" y2="24206"/>
                        <a14:foregroundMark x1="61905" y1="25794" x2="61905" y2="25794"/>
                        <a14:foregroundMark x1="59921" y1="27381" x2="59921" y2="27381"/>
                        <a14:foregroundMark x1="58730" y1="26587" x2="58730" y2="26587"/>
                        <a14:foregroundMark x1="57540" y1="24603" x2="57540" y2="24603"/>
                        <a14:foregroundMark x1="57540" y1="23413" x2="57540" y2="23413"/>
                        <a14:foregroundMark x1="66270" y1="26190" x2="66270" y2="26190"/>
                        <a14:foregroundMark x1="67063" y1="28571" x2="67063" y2="28571"/>
                        <a14:foregroundMark x1="68254" y1="32937" x2="68254" y2="32937"/>
                        <a14:foregroundMark x1="70635" y1="31746" x2="70635" y2="31746"/>
                        <a14:foregroundMark x1="77381" y1="38095" x2="77381" y2="38095"/>
                        <a14:foregroundMark x1="74206" y1="36508" x2="74206" y2="36508"/>
                        <a14:foregroundMark x1="75397" y1="65873" x2="75397" y2="65873"/>
                        <a14:foregroundMark x1="70635" y1="63889" x2="70635" y2="63889"/>
                        <a14:foregroundMark x1="69444" y1="71825" x2="69444" y2="71825"/>
                        <a14:foregroundMark x1="66270" y1="69048" x2="66270" y2="69048"/>
                        <a14:foregroundMark x1="62698" y1="75397" x2="62698" y2="75397"/>
                        <a14:foregroundMark x1="64683" y1="74206" x2="64683" y2="74206"/>
                        <a14:foregroundMark x1="56746" y1="76587" x2="56746" y2="76587"/>
                        <a14:foregroundMark x1="56746" y1="78175" x2="56746" y2="78175"/>
                        <a14:foregroundMark x1="59921" y1="79365" x2="59921" y2="79365"/>
                        <a14:foregroundMark x1="49603" y1="78175" x2="49603" y2="78175"/>
                        <a14:foregroundMark x1="51587" y1="80159" x2="51587" y2="80159"/>
                        <a14:foregroundMark x1="40873" y1="80159" x2="40873" y2="80159"/>
                        <a14:foregroundMark x1="40873" y1="77381" x2="40873" y2="77381"/>
                        <a14:foregroundMark x1="41270" y1="75794" x2="41270" y2="75794"/>
                        <a14:foregroundMark x1="44048" y1="75397" x2="44048" y2="75397"/>
                        <a14:foregroundMark x1="34127" y1="75000" x2="34127" y2="75000"/>
                        <a14:foregroundMark x1="35317" y1="76190" x2="35317" y2="76190"/>
                        <a14:foregroundMark x1="30159" y1="68651" x2="30159" y2="68651"/>
                        <a14:foregroundMark x1="32143" y1="72222" x2="32143" y2="72222"/>
                        <a14:foregroundMark x1="28968" y1="73016" x2="28968" y2="73016"/>
                        <a14:foregroundMark x1="28571" y1="69444" x2="28571" y2="69444"/>
                        <a14:foregroundMark x1="26984" y1="63889" x2="26984" y2="63889"/>
                        <a14:foregroundMark x1="26587" y1="62698" x2="26587" y2="62698"/>
                        <a14:foregroundMark x1="25000" y1="62698" x2="25000" y2="62698"/>
                      </a14:backgroundRemoval>
                    </a14:imgEffect>
                  </a14:imgLayer>
                </a14:imgProps>
              </a:ext>
              <a:ext uri="{28A0092B-C50C-407E-A947-70E740481C1C}">
                <a14:useLocalDpi xmlns:a14="http://schemas.microsoft.com/office/drawing/2010/main" val="0"/>
              </a:ext>
            </a:extLst>
          </a:blip>
          <a:stretch>
            <a:fillRect/>
          </a:stretch>
        </p:blipFill>
        <p:spPr>
          <a:xfrm>
            <a:off x="4062831" y="2155699"/>
            <a:ext cx="3138678" cy="3013710"/>
          </a:xfrm>
          <a:prstGeom prst="rect">
            <a:avLst/>
          </a:prstGeom>
        </p:spPr>
      </p:pic>
    </p:spTree>
    <p:extLst>
      <p:ext uri="{BB962C8B-B14F-4D97-AF65-F5344CB8AC3E}">
        <p14:creationId xmlns:p14="http://schemas.microsoft.com/office/powerpoint/2010/main" val="4258346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p:cNvSpPr/>
          <p:nvPr/>
        </p:nvSpPr>
        <p:spPr>
          <a:xfrm>
            <a:off x="0" y="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4" name="Rounded Rectangle 3"/>
          <p:cNvSpPr/>
          <p:nvPr/>
        </p:nvSpPr>
        <p:spPr>
          <a:xfrm>
            <a:off x="12494" y="586287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 name="Title 1"/>
          <p:cNvSpPr txBox="1">
            <a:spLocks/>
          </p:cNvSpPr>
          <p:nvPr/>
        </p:nvSpPr>
        <p:spPr>
          <a:xfrm>
            <a:off x="9444251" y="-10433"/>
            <a:ext cx="2760243" cy="460810"/>
          </a:xfrm>
          <a:prstGeom prst="rect">
            <a:avLst/>
          </a:prstGeom>
          <a:solidFill>
            <a:schemeClr val="accent2">
              <a:lumMod val="7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400" b="1" dirty="0" smtClean="0">
                <a:solidFill>
                  <a:schemeClr val="bg1"/>
                </a:solidFill>
                <a:latin typeface="+mn-lt"/>
              </a:rPr>
              <a:t>Shipping Guarantee</a:t>
            </a:r>
            <a:endParaRPr lang="en-US" sz="2400" b="1" dirty="0">
              <a:solidFill>
                <a:schemeClr val="bg1"/>
              </a:solidFill>
              <a:latin typeface="+mn-lt"/>
            </a:endParaRPr>
          </a:p>
        </p:txBody>
      </p:sp>
      <p:sp>
        <p:nvSpPr>
          <p:cNvPr id="5" name="TextBox 4"/>
          <p:cNvSpPr txBox="1"/>
          <p:nvPr/>
        </p:nvSpPr>
        <p:spPr>
          <a:xfrm>
            <a:off x="2379757" y="1594216"/>
            <a:ext cx="8956243" cy="3170099"/>
          </a:xfrm>
          <a:prstGeom prst="rect">
            <a:avLst/>
          </a:prstGeom>
          <a:noFill/>
        </p:spPr>
        <p:txBody>
          <a:bodyPr wrap="square" rtlCol="0">
            <a:spAutoFit/>
          </a:bodyPr>
          <a:lstStyle/>
          <a:p>
            <a:r>
              <a:rPr lang="en-US" sz="2000" b="1" dirty="0" smtClean="0"/>
              <a:t>Bill of lading (B/L)</a:t>
            </a:r>
          </a:p>
          <a:p>
            <a:endParaRPr lang="en-US" sz="2000" dirty="0" smtClean="0"/>
          </a:p>
          <a:p>
            <a:r>
              <a:rPr lang="en-US" sz="2000" dirty="0" smtClean="0"/>
              <a:t>-   Document that evidences the receipt of goods for shipment to a specified destination and person or company</a:t>
            </a:r>
          </a:p>
          <a:p>
            <a:r>
              <a:rPr lang="en-US" sz="2000" dirty="0" smtClean="0"/>
              <a:t>-   Document of Title to the goods</a:t>
            </a:r>
          </a:p>
          <a:p>
            <a:pPr marL="342900" indent="-342900">
              <a:buFontTx/>
              <a:buChar char="-"/>
            </a:pPr>
            <a:endParaRPr lang="en-US" sz="2000" b="1" dirty="0" smtClean="0"/>
          </a:p>
          <a:p>
            <a:r>
              <a:rPr lang="en-US" sz="2000" b="1" dirty="0" smtClean="0"/>
              <a:t>Shipping Guarantee (S/G)</a:t>
            </a:r>
          </a:p>
          <a:p>
            <a:endParaRPr lang="en-US" sz="2000" dirty="0"/>
          </a:p>
          <a:p>
            <a:pPr marL="342900" indent="-342900">
              <a:buFontTx/>
              <a:buChar char="-"/>
            </a:pPr>
            <a:r>
              <a:rPr lang="en-US" sz="2000" dirty="0" smtClean="0"/>
              <a:t>A Letter of Guarantee issued by bank to a shipping company that allows a buyer to obtain goods prior to the arrival of the original Bill of Lading.</a:t>
            </a:r>
            <a:endParaRPr lang="th-TH" sz="2000" dirty="0"/>
          </a:p>
        </p:txBody>
      </p:sp>
      <p:sp>
        <p:nvSpPr>
          <p:cNvPr id="6" name="Rounded Rectangle 5"/>
          <p:cNvSpPr/>
          <p:nvPr/>
        </p:nvSpPr>
        <p:spPr>
          <a:xfrm>
            <a:off x="0" y="6555036"/>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Rounded Rectangle 6"/>
          <p:cNvSpPr/>
          <p:nvPr/>
        </p:nvSpPr>
        <p:spPr>
          <a:xfrm>
            <a:off x="12494" y="718455"/>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3197559111"/>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Rounded Rectangle 16"/>
          <p:cNvSpPr/>
          <p:nvPr/>
        </p:nvSpPr>
        <p:spPr>
          <a:xfrm>
            <a:off x="0" y="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12" name="Rounded Rectangle 11"/>
          <p:cNvSpPr/>
          <p:nvPr/>
        </p:nvSpPr>
        <p:spPr>
          <a:xfrm>
            <a:off x="9272318" y="4013062"/>
            <a:ext cx="2132613" cy="1007918"/>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Bank</a:t>
            </a:r>
          </a:p>
        </p:txBody>
      </p:sp>
      <p:sp>
        <p:nvSpPr>
          <p:cNvPr id="14" name="Rounded Rectangle 13"/>
          <p:cNvSpPr/>
          <p:nvPr/>
        </p:nvSpPr>
        <p:spPr>
          <a:xfrm>
            <a:off x="1748164" y="2650780"/>
            <a:ext cx="3206047" cy="43275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b="1" dirty="0" smtClean="0">
                <a:solidFill>
                  <a:schemeClr val="bg1"/>
                </a:solidFill>
              </a:rPr>
              <a:t>Shipping Company</a:t>
            </a:r>
            <a:endParaRPr lang="en-US" sz="2000" b="1" dirty="0">
              <a:solidFill>
                <a:schemeClr val="bg1"/>
              </a:solidFill>
            </a:endParaRPr>
          </a:p>
        </p:txBody>
      </p:sp>
      <p:sp>
        <p:nvSpPr>
          <p:cNvPr id="18" name="Rounded Rectangle 17"/>
          <p:cNvSpPr/>
          <p:nvPr/>
        </p:nvSpPr>
        <p:spPr>
          <a:xfrm>
            <a:off x="12494" y="586287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pic>
        <p:nvPicPr>
          <p:cNvPr id="19" name="Picture 18"/>
          <p:cNvPicPr>
            <a:picLocks noChangeAspect="1"/>
          </p:cNvPicPr>
          <p:nvPr/>
        </p:nvPicPr>
        <p:blipFill rotWithShape="1">
          <a:blip r:embed="rId2"/>
          <a:srcRect l="27713" t="20217" r="15906" b="41042"/>
          <a:stretch/>
        </p:blipFill>
        <p:spPr>
          <a:xfrm>
            <a:off x="1724039" y="1459886"/>
            <a:ext cx="3230172" cy="1161453"/>
          </a:xfrm>
          <a:prstGeom prst="rect">
            <a:avLst/>
          </a:prstGeom>
        </p:spPr>
      </p:pic>
      <p:sp>
        <p:nvSpPr>
          <p:cNvPr id="23" name="Rounded Rectangle 22"/>
          <p:cNvSpPr/>
          <p:nvPr/>
        </p:nvSpPr>
        <p:spPr>
          <a:xfrm>
            <a:off x="9244304" y="1476219"/>
            <a:ext cx="2132613" cy="1007918"/>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Importer</a:t>
            </a:r>
          </a:p>
        </p:txBody>
      </p:sp>
      <p:sp>
        <p:nvSpPr>
          <p:cNvPr id="25" name="TextBox 24"/>
          <p:cNvSpPr txBox="1"/>
          <p:nvPr/>
        </p:nvSpPr>
        <p:spPr>
          <a:xfrm>
            <a:off x="8886674" y="1053535"/>
            <a:ext cx="3337761" cy="369332"/>
          </a:xfrm>
          <a:prstGeom prst="rect">
            <a:avLst/>
          </a:prstGeom>
          <a:noFill/>
        </p:spPr>
        <p:txBody>
          <a:bodyPr wrap="square" rtlCol="0">
            <a:spAutoFit/>
          </a:bodyPr>
          <a:lstStyle/>
          <a:p>
            <a:r>
              <a:rPr lang="en-US" dirty="0" smtClean="0">
                <a:solidFill>
                  <a:prstClr val="black"/>
                </a:solidFill>
                <a:cs typeface="Times New Roman" panose="02020603050405020304" pitchFamily="18" charset="0"/>
              </a:rPr>
              <a:t>5. Bill of </a:t>
            </a:r>
            <a:r>
              <a:rPr lang="en-US" dirty="0">
                <a:solidFill>
                  <a:prstClr val="black"/>
                </a:solidFill>
                <a:cs typeface="Times New Roman" panose="02020603050405020304" pitchFamily="18" charset="0"/>
              </a:rPr>
              <a:t>Lading (</a:t>
            </a:r>
            <a:r>
              <a:rPr lang="en-US" dirty="0" smtClean="0">
                <a:solidFill>
                  <a:prstClr val="black"/>
                </a:solidFill>
                <a:cs typeface="Times New Roman" panose="02020603050405020304" pitchFamily="18" charset="0"/>
              </a:rPr>
              <a:t>B/L) arrive</a:t>
            </a:r>
          </a:p>
        </p:txBody>
      </p:sp>
      <p:sp>
        <p:nvSpPr>
          <p:cNvPr id="20" name="TextBox 19"/>
          <p:cNvSpPr txBox="1"/>
          <p:nvPr/>
        </p:nvSpPr>
        <p:spPr>
          <a:xfrm>
            <a:off x="1857289" y="3152093"/>
            <a:ext cx="3473204" cy="646331"/>
          </a:xfrm>
          <a:prstGeom prst="rect">
            <a:avLst/>
          </a:prstGeom>
          <a:noFill/>
        </p:spPr>
        <p:txBody>
          <a:bodyPr wrap="square" rtlCol="0">
            <a:spAutoFit/>
          </a:bodyPr>
          <a:lstStyle/>
          <a:p>
            <a:r>
              <a:rPr lang="en-US" dirty="0"/>
              <a:t>1</a:t>
            </a:r>
            <a:r>
              <a:rPr lang="en-US" dirty="0" smtClean="0"/>
              <a:t>. Goods arrive at port  without    </a:t>
            </a:r>
          </a:p>
          <a:p>
            <a:r>
              <a:rPr lang="en-US" dirty="0"/>
              <a:t> </a:t>
            </a:r>
            <a:r>
              <a:rPr lang="en-US" dirty="0" smtClean="0"/>
              <a:t>    original B/L</a:t>
            </a:r>
            <a:endParaRPr lang="en-US" dirty="0"/>
          </a:p>
        </p:txBody>
      </p:sp>
      <p:sp>
        <p:nvSpPr>
          <p:cNvPr id="31" name="Right Arrow 30"/>
          <p:cNvSpPr/>
          <p:nvPr/>
        </p:nvSpPr>
        <p:spPr>
          <a:xfrm rot="10800000">
            <a:off x="5177206" y="2140471"/>
            <a:ext cx="3709467" cy="371635"/>
          </a:xfrm>
          <a:prstGeom prst="rightArrow">
            <a:avLst>
              <a:gd name="adj1" fmla="val 50000"/>
              <a:gd name="adj2" fmla="val 76198"/>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 name="TextBox 3"/>
          <p:cNvSpPr txBox="1"/>
          <p:nvPr/>
        </p:nvSpPr>
        <p:spPr>
          <a:xfrm>
            <a:off x="10996842" y="3049142"/>
            <a:ext cx="1111138" cy="646331"/>
          </a:xfrm>
          <a:prstGeom prst="rect">
            <a:avLst/>
          </a:prstGeom>
          <a:noFill/>
        </p:spPr>
        <p:txBody>
          <a:bodyPr wrap="none" rtlCol="0">
            <a:spAutoFit/>
          </a:bodyPr>
          <a:lstStyle/>
          <a:p>
            <a:r>
              <a:rPr lang="en-US" dirty="0">
                <a:solidFill>
                  <a:prstClr val="black"/>
                </a:solidFill>
                <a:cs typeface="Times New Roman" panose="02020603050405020304" pitchFamily="18" charset="0"/>
              </a:rPr>
              <a:t>2</a:t>
            </a:r>
            <a:r>
              <a:rPr lang="en-US" dirty="0" smtClean="0">
                <a:solidFill>
                  <a:prstClr val="black"/>
                </a:solidFill>
                <a:cs typeface="Times New Roman" panose="02020603050405020304" pitchFamily="18" charset="0"/>
              </a:rPr>
              <a:t>. </a:t>
            </a:r>
            <a:r>
              <a:rPr lang="en-US" dirty="0" smtClean="0"/>
              <a:t>Apply  </a:t>
            </a:r>
          </a:p>
          <a:p>
            <a:r>
              <a:rPr lang="en-US" dirty="0" smtClean="0"/>
              <a:t>     for S/G</a:t>
            </a:r>
            <a:endParaRPr lang="en-US" dirty="0">
              <a:solidFill>
                <a:prstClr val="black"/>
              </a:solidFill>
              <a:cs typeface="Times New Roman" panose="02020603050405020304" pitchFamily="18" charset="0"/>
            </a:endParaRPr>
          </a:p>
        </p:txBody>
      </p:sp>
      <p:sp>
        <p:nvSpPr>
          <p:cNvPr id="5" name="TextBox 4"/>
          <p:cNvSpPr txBox="1"/>
          <p:nvPr/>
        </p:nvSpPr>
        <p:spPr>
          <a:xfrm>
            <a:off x="5733716" y="2512107"/>
            <a:ext cx="3003480" cy="369332"/>
          </a:xfrm>
          <a:prstGeom prst="rect">
            <a:avLst/>
          </a:prstGeom>
          <a:noFill/>
        </p:spPr>
        <p:txBody>
          <a:bodyPr wrap="square" rtlCol="0">
            <a:spAutoFit/>
          </a:bodyPr>
          <a:lstStyle/>
          <a:p>
            <a:r>
              <a:rPr lang="en-US" dirty="0">
                <a:solidFill>
                  <a:prstClr val="black"/>
                </a:solidFill>
                <a:cs typeface="Times New Roman" panose="02020603050405020304" pitchFamily="18" charset="0"/>
              </a:rPr>
              <a:t>4</a:t>
            </a:r>
            <a:r>
              <a:rPr lang="en-US" dirty="0" smtClean="0">
                <a:solidFill>
                  <a:prstClr val="black"/>
                </a:solidFill>
                <a:cs typeface="Times New Roman" panose="02020603050405020304" pitchFamily="18" charset="0"/>
              </a:rPr>
              <a:t>. Pick up goods using S/G</a:t>
            </a:r>
            <a:endParaRPr lang="en-US" dirty="0">
              <a:solidFill>
                <a:prstClr val="black"/>
              </a:solidFill>
              <a:cs typeface="Times New Roman" panose="02020603050405020304" pitchFamily="18" charset="0"/>
            </a:endParaRPr>
          </a:p>
        </p:txBody>
      </p:sp>
      <p:sp>
        <p:nvSpPr>
          <p:cNvPr id="38" name="TextBox 37"/>
          <p:cNvSpPr txBox="1"/>
          <p:nvPr/>
        </p:nvSpPr>
        <p:spPr>
          <a:xfrm>
            <a:off x="5733716" y="1729751"/>
            <a:ext cx="2876745" cy="369332"/>
          </a:xfrm>
          <a:prstGeom prst="rect">
            <a:avLst/>
          </a:prstGeom>
          <a:noFill/>
        </p:spPr>
        <p:txBody>
          <a:bodyPr wrap="square" rtlCol="0">
            <a:spAutoFit/>
          </a:bodyPr>
          <a:lstStyle/>
          <a:p>
            <a:r>
              <a:rPr lang="en-US" dirty="0" smtClean="0">
                <a:solidFill>
                  <a:prstClr val="black"/>
                </a:solidFill>
                <a:cs typeface="Times New Roman" panose="02020603050405020304" pitchFamily="18" charset="0"/>
              </a:rPr>
              <a:t>6. Exchange B/L for S/G</a:t>
            </a:r>
            <a:endParaRPr lang="en-US" dirty="0">
              <a:solidFill>
                <a:prstClr val="black"/>
              </a:solidFill>
              <a:cs typeface="Times New Roman" panose="02020603050405020304" pitchFamily="18" charset="0"/>
            </a:endParaRPr>
          </a:p>
        </p:txBody>
      </p:sp>
      <p:sp>
        <p:nvSpPr>
          <p:cNvPr id="26" name="Title 1"/>
          <p:cNvSpPr txBox="1">
            <a:spLocks/>
          </p:cNvSpPr>
          <p:nvPr/>
        </p:nvSpPr>
        <p:spPr>
          <a:xfrm>
            <a:off x="9444251" y="-10433"/>
            <a:ext cx="2760243" cy="460810"/>
          </a:xfrm>
          <a:prstGeom prst="rect">
            <a:avLst/>
          </a:prstGeom>
          <a:solidFill>
            <a:schemeClr val="accent2">
              <a:lumMod val="7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400" b="1" dirty="0" smtClean="0">
                <a:solidFill>
                  <a:schemeClr val="bg1"/>
                </a:solidFill>
                <a:latin typeface="+mn-lt"/>
              </a:rPr>
              <a:t>Shipping Guarantee</a:t>
            </a:r>
            <a:endParaRPr lang="en-US" sz="2400" b="1" dirty="0">
              <a:solidFill>
                <a:schemeClr val="bg1"/>
              </a:solidFill>
              <a:latin typeface="+mn-lt"/>
            </a:endParaRPr>
          </a:p>
        </p:txBody>
      </p:sp>
      <p:sp>
        <p:nvSpPr>
          <p:cNvPr id="28" name="Right Arrow 27"/>
          <p:cNvSpPr/>
          <p:nvPr/>
        </p:nvSpPr>
        <p:spPr>
          <a:xfrm rot="5400000">
            <a:off x="10237376" y="3180364"/>
            <a:ext cx="1279955" cy="310419"/>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ight Arrow 28"/>
          <p:cNvSpPr/>
          <p:nvPr/>
        </p:nvSpPr>
        <p:spPr>
          <a:xfrm rot="16200000">
            <a:off x="9415615" y="3168666"/>
            <a:ext cx="1222594" cy="273201"/>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0" name="TextBox 29"/>
          <p:cNvSpPr txBox="1"/>
          <p:nvPr/>
        </p:nvSpPr>
        <p:spPr>
          <a:xfrm>
            <a:off x="10105761" y="3150907"/>
            <a:ext cx="753732" cy="369332"/>
          </a:xfrm>
          <a:prstGeom prst="rect">
            <a:avLst/>
          </a:prstGeom>
          <a:noFill/>
        </p:spPr>
        <p:txBody>
          <a:bodyPr wrap="none" rtlCol="0">
            <a:spAutoFit/>
          </a:bodyPr>
          <a:lstStyle/>
          <a:p>
            <a:r>
              <a:rPr lang="en-US" dirty="0">
                <a:solidFill>
                  <a:prstClr val="black"/>
                </a:solidFill>
                <a:cs typeface="Times New Roman" panose="02020603050405020304" pitchFamily="18" charset="0"/>
              </a:rPr>
              <a:t>3</a:t>
            </a:r>
            <a:r>
              <a:rPr lang="en-US" dirty="0" smtClean="0">
                <a:solidFill>
                  <a:prstClr val="black"/>
                </a:solidFill>
                <a:cs typeface="Times New Roman" panose="02020603050405020304" pitchFamily="18" charset="0"/>
              </a:rPr>
              <a:t>. </a:t>
            </a:r>
            <a:r>
              <a:rPr lang="en-US" dirty="0" smtClean="0"/>
              <a:t>S/G</a:t>
            </a:r>
            <a:endParaRPr lang="en-US" dirty="0">
              <a:solidFill>
                <a:prstClr val="black"/>
              </a:solidFill>
              <a:cs typeface="Times New Roman" panose="02020603050405020304" pitchFamily="18" charset="0"/>
            </a:endParaRPr>
          </a:p>
        </p:txBody>
      </p:sp>
      <p:sp>
        <p:nvSpPr>
          <p:cNvPr id="2" name="Left-Right Arrow 1"/>
          <p:cNvSpPr/>
          <p:nvPr/>
        </p:nvSpPr>
        <p:spPr>
          <a:xfrm>
            <a:off x="5177207" y="1422866"/>
            <a:ext cx="3709467" cy="403720"/>
          </a:xfrm>
          <a:prstGeom prst="leftRightArrow">
            <a:avLst/>
          </a:prstGeom>
          <a:solidFill>
            <a:schemeClr val="bg2">
              <a:lumMod val="75000"/>
            </a:schemeClr>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th-TH"/>
          </a:p>
        </p:txBody>
      </p:sp>
      <p:sp>
        <p:nvSpPr>
          <p:cNvPr id="32" name="Right Arrow 31"/>
          <p:cNvSpPr/>
          <p:nvPr/>
        </p:nvSpPr>
        <p:spPr>
          <a:xfrm rot="5400000">
            <a:off x="8545809" y="3168666"/>
            <a:ext cx="1222594" cy="273201"/>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3" name="TextBox 32"/>
          <p:cNvSpPr txBox="1"/>
          <p:nvPr/>
        </p:nvSpPr>
        <p:spPr>
          <a:xfrm>
            <a:off x="9244304" y="3158051"/>
            <a:ext cx="753732" cy="369332"/>
          </a:xfrm>
          <a:prstGeom prst="rect">
            <a:avLst/>
          </a:prstGeom>
          <a:noFill/>
        </p:spPr>
        <p:txBody>
          <a:bodyPr wrap="none" rtlCol="0">
            <a:spAutoFit/>
          </a:bodyPr>
          <a:lstStyle/>
          <a:p>
            <a:r>
              <a:rPr lang="en-US" dirty="0" smtClean="0">
                <a:solidFill>
                  <a:prstClr val="black"/>
                </a:solidFill>
                <a:cs typeface="Times New Roman" panose="02020603050405020304" pitchFamily="18" charset="0"/>
              </a:rPr>
              <a:t>7. </a:t>
            </a:r>
            <a:r>
              <a:rPr lang="en-US" dirty="0" smtClean="0"/>
              <a:t>S/G</a:t>
            </a:r>
            <a:endParaRPr lang="en-US" dirty="0">
              <a:solidFill>
                <a:prstClr val="black"/>
              </a:solidFill>
              <a:cs typeface="Times New Roman" panose="02020603050405020304" pitchFamily="18" charset="0"/>
            </a:endParaRPr>
          </a:p>
        </p:txBody>
      </p:sp>
      <p:sp>
        <p:nvSpPr>
          <p:cNvPr id="21" name="Rounded Rectangle 20"/>
          <p:cNvSpPr/>
          <p:nvPr/>
        </p:nvSpPr>
        <p:spPr>
          <a:xfrm>
            <a:off x="0" y="6555036"/>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2" name="Rounded Rectangle 21"/>
          <p:cNvSpPr/>
          <p:nvPr/>
        </p:nvSpPr>
        <p:spPr>
          <a:xfrm>
            <a:off x="1477" y="683886"/>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06642605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28"/>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9"/>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1"/>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38"/>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3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20" grpId="0"/>
      <p:bldP spid="31" grpId="0" animBg="1"/>
      <p:bldP spid="4" grpId="0"/>
      <p:bldP spid="5" grpId="0"/>
      <p:bldP spid="38" grpId="0"/>
      <p:bldP spid="28" grpId="0" animBg="1"/>
      <p:bldP spid="29" grpId="0" animBg="1"/>
      <p:bldP spid="30" grpId="0"/>
      <p:bldP spid="2" grpId="0" animBg="1"/>
      <p:bldP spid="32" grpId="0" animBg="1"/>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667000" y="1115459"/>
            <a:ext cx="8948056" cy="4462760"/>
          </a:xfrm>
          <a:prstGeom prst="rect">
            <a:avLst/>
          </a:prstGeom>
          <a:noFill/>
        </p:spPr>
        <p:txBody>
          <a:bodyPr wrap="square" rtlCol="0">
            <a:spAutoFit/>
          </a:bodyPr>
          <a:lstStyle/>
          <a:p>
            <a:r>
              <a:rPr lang="en-US" sz="2000" b="1" dirty="0" smtClean="0"/>
              <a:t>Required Documents</a:t>
            </a:r>
          </a:p>
          <a:p>
            <a:endParaRPr lang="en-US" sz="2000" dirty="0" smtClean="0"/>
          </a:p>
          <a:p>
            <a:r>
              <a:rPr lang="en-US" sz="2000" dirty="0" smtClean="0"/>
              <a:t>-    Copy of invoice</a:t>
            </a:r>
          </a:p>
          <a:p>
            <a:r>
              <a:rPr lang="en-US" sz="2000" dirty="0" smtClean="0"/>
              <a:t>-    Copy of Bill of Lading</a:t>
            </a:r>
          </a:p>
          <a:p>
            <a:r>
              <a:rPr lang="en-US" sz="2000" dirty="0" smtClean="0"/>
              <a:t>-    Trust Receipt</a:t>
            </a:r>
          </a:p>
          <a:p>
            <a:r>
              <a:rPr lang="en-US" sz="2000" dirty="0" smtClean="0"/>
              <a:t>-    Shipping Guarantee of sea Freight Company</a:t>
            </a:r>
          </a:p>
          <a:p>
            <a:pPr marL="457200" indent="-457200">
              <a:buAutoNum type="arabicPeriod" startAt="4"/>
            </a:pPr>
            <a:endParaRPr lang="en-US" sz="2000" b="1" dirty="0"/>
          </a:p>
          <a:p>
            <a:r>
              <a:rPr lang="en-US" sz="2000" b="1" dirty="0" smtClean="0"/>
              <a:t>Benefit</a:t>
            </a:r>
          </a:p>
          <a:p>
            <a:pPr marL="342900" indent="-342900">
              <a:buFontTx/>
              <a:buChar char="-"/>
            </a:pPr>
            <a:r>
              <a:rPr lang="en-US" sz="2000" dirty="0" smtClean="0"/>
              <a:t>Immediately proceed with goods release process, providing more time and opportunities to produce or sell goods</a:t>
            </a:r>
          </a:p>
          <a:p>
            <a:pPr marL="342900" indent="-342900">
              <a:buFontTx/>
              <a:buChar char="-"/>
            </a:pPr>
            <a:r>
              <a:rPr lang="en-US" sz="2000" dirty="0" smtClean="0"/>
              <a:t>Minimize storage cost at the port</a:t>
            </a:r>
          </a:p>
          <a:p>
            <a:endParaRPr lang="en-US" sz="3200" dirty="0" smtClean="0"/>
          </a:p>
          <a:p>
            <a:endParaRPr lang="en-US" sz="3200" dirty="0" smtClean="0"/>
          </a:p>
        </p:txBody>
      </p:sp>
      <p:sp>
        <p:nvSpPr>
          <p:cNvPr id="3" name="Rounded Rectangle 2"/>
          <p:cNvSpPr/>
          <p:nvPr/>
        </p:nvSpPr>
        <p:spPr>
          <a:xfrm>
            <a:off x="0" y="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4" name="Rounded Rectangle 3"/>
          <p:cNvSpPr/>
          <p:nvPr/>
        </p:nvSpPr>
        <p:spPr>
          <a:xfrm>
            <a:off x="12494" y="586287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5" name="Title 1"/>
          <p:cNvSpPr txBox="1">
            <a:spLocks/>
          </p:cNvSpPr>
          <p:nvPr/>
        </p:nvSpPr>
        <p:spPr>
          <a:xfrm>
            <a:off x="9444251" y="-10433"/>
            <a:ext cx="2760243" cy="460810"/>
          </a:xfrm>
          <a:prstGeom prst="rect">
            <a:avLst/>
          </a:prstGeom>
          <a:solidFill>
            <a:schemeClr val="accent2">
              <a:lumMod val="75000"/>
            </a:schemeClr>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en-US" sz="2400" b="1" dirty="0" smtClean="0">
                <a:solidFill>
                  <a:schemeClr val="bg1"/>
                </a:solidFill>
                <a:latin typeface="+mn-lt"/>
              </a:rPr>
              <a:t>Shipping Guarantee</a:t>
            </a:r>
            <a:endParaRPr lang="en-US" sz="2400" b="1" dirty="0">
              <a:solidFill>
                <a:schemeClr val="bg1"/>
              </a:solidFill>
              <a:latin typeface="+mn-lt"/>
            </a:endParaRPr>
          </a:p>
        </p:txBody>
      </p:sp>
      <p:sp>
        <p:nvSpPr>
          <p:cNvPr id="6" name="Rounded Rectangle 5"/>
          <p:cNvSpPr/>
          <p:nvPr/>
        </p:nvSpPr>
        <p:spPr>
          <a:xfrm>
            <a:off x="0" y="6555036"/>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7" name="Rounded Rectangle 6"/>
          <p:cNvSpPr/>
          <p:nvPr/>
        </p:nvSpPr>
        <p:spPr>
          <a:xfrm>
            <a:off x="0" y="692166"/>
            <a:ext cx="12192000" cy="292530"/>
          </a:xfrm>
          <a:prstGeom prst="roundRect">
            <a:avLst/>
          </a:prstGeom>
          <a:solidFill>
            <a:schemeClr val="accent4">
              <a:lumMod val="75000"/>
            </a:schemeClr>
          </a:solidFill>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1599831168"/>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ounded Rectangle 4"/>
          <p:cNvSpPr/>
          <p:nvPr/>
        </p:nvSpPr>
        <p:spPr>
          <a:xfrm>
            <a:off x="0" y="207264"/>
            <a:ext cx="12192000" cy="98469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
        <p:nvSpPr>
          <p:cNvPr id="3" name="TextBox 2"/>
          <p:cNvSpPr txBox="1"/>
          <p:nvPr/>
        </p:nvSpPr>
        <p:spPr>
          <a:xfrm>
            <a:off x="3910616" y="427415"/>
            <a:ext cx="8281384" cy="707886"/>
          </a:xfrm>
          <a:prstGeom prst="rect">
            <a:avLst/>
          </a:prstGeom>
        </p:spPr>
        <p:style>
          <a:lnRef idx="0">
            <a:schemeClr val="accent4"/>
          </a:lnRef>
          <a:fillRef idx="3">
            <a:schemeClr val="accent4"/>
          </a:fillRef>
          <a:effectRef idx="3">
            <a:schemeClr val="accent4"/>
          </a:effectRef>
          <a:fontRef idx="minor">
            <a:schemeClr val="lt1"/>
          </a:fontRef>
        </p:style>
        <p:txBody>
          <a:bodyPr wrap="none" rtlCol="0">
            <a:spAutoFit/>
          </a:bodyPr>
          <a:lstStyle/>
          <a:p>
            <a:pPr algn="r"/>
            <a:r>
              <a:rPr lang="en-US" sz="2000" dirty="0" smtClean="0">
                <a:solidFill>
                  <a:prstClr val="black"/>
                </a:solidFill>
                <a:cs typeface="Times New Roman" panose="02020603050405020304" pitchFamily="18" charset="0"/>
              </a:rPr>
              <a:t>“A </a:t>
            </a:r>
            <a:r>
              <a:rPr lang="en-US" sz="2000" dirty="0">
                <a:solidFill>
                  <a:prstClr val="black"/>
                </a:solidFill>
                <a:cs typeface="Times New Roman" panose="02020603050405020304" pitchFamily="18" charset="0"/>
              </a:rPr>
              <a:t>letter from a bank </a:t>
            </a:r>
            <a:r>
              <a:rPr lang="en-US" sz="2000" dirty="0" smtClean="0">
                <a:solidFill>
                  <a:prstClr val="black"/>
                </a:solidFill>
                <a:cs typeface="Times New Roman" panose="02020603050405020304" pitchFamily="18" charset="0"/>
              </a:rPr>
              <a:t>to guarantee </a:t>
            </a:r>
            <a:r>
              <a:rPr lang="en-US" sz="2000" dirty="0">
                <a:solidFill>
                  <a:prstClr val="black"/>
                </a:solidFill>
                <a:cs typeface="Times New Roman" panose="02020603050405020304" pitchFamily="18" charset="0"/>
              </a:rPr>
              <a:t>that a </a:t>
            </a:r>
            <a:r>
              <a:rPr lang="en-US" sz="2000" dirty="0" smtClean="0">
                <a:solidFill>
                  <a:prstClr val="black"/>
                </a:solidFill>
                <a:cs typeface="Times New Roman" panose="02020603050405020304" pitchFamily="18" charset="0"/>
              </a:rPr>
              <a:t>buyer will pay </a:t>
            </a:r>
          </a:p>
          <a:p>
            <a:pPr algn="r"/>
            <a:r>
              <a:rPr lang="en-US" sz="2000" dirty="0" smtClean="0">
                <a:solidFill>
                  <a:prstClr val="black"/>
                </a:solidFill>
                <a:cs typeface="Times New Roman" panose="02020603050405020304" pitchFamily="18" charset="0"/>
              </a:rPr>
              <a:t>to </a:t>
            </a:r>
            <a:r>
              <a:rPr lang="en-US" sz="2000" dirty="0">
                <a:solidFill>
                  <a:prstClr val="black"/>
                </a:solidFill>
                <a:cs typeface="Times New Roman" panose="02020603050405020304" pitchFamily="18" charset="0"/>
              </a:rPr>
              <a:t>a seller </a:t>
            </a:r>
            <a:r>
              <a:rPr lang="en-US" sz="2000" dirty="0" smtClean="0">
                <a:solidFill>
                  <a:prstClr val="black"/>
                </a:solidFill>
                <a:cs typeface="Times New Roman" panose="02020603050405020304" pitchFamily="18" charset="0"/>
              </a:rPr>
              <a:t>on </a:t>
            </a:r>
            <a:r>
              <a:rPr lang="en-US" sz="2000" dirty="0">
                <a:solidFill>
                  <a:prstClr val="black"/>
                </a:solidFill>
                <a:cs typeface="Times New Roman" panose="02020603050405020304" pitchFamily="18" charset="0"/>
              </a:rPr>
              <a:t>time and </a:t>
            </a:r>
            <a:r>
              <a:rPr lang="en-US" sz="2000" dirty="0" smtClean="0">
                <a:solidFill>
                  <a:prstClr val="black"/>
                </a:solidFill>
                <a:cs typeface="Times New Roman" panose="02020603050405020304" pitchFamily="18" charset="0"/>
              </a:rPr>
              <a:t>full amount of payment when the conditions are met.”</a:t>
            </a:r>
            <a:endParaRPr lang="th-TH" sz="2000" dirty="0">
              <a:solidFill>
                <a:prstClr val="black"/>
              </a:solidFill>
            </a:endParaRPr>
          </a:p>
        </p:txBody>
      </p:sp>
      <p:sp>
        <p:nvSpPr>
          <p:cNvPr id="2" name="TextBox 1"/>
          <p:cNvSpPr txBox="1"/>
          <p:nvPr/>
        </p:nvSpPr>
        <p:spPr>
          <a:xfrm>
            <a:off x="9420341" y="-9304"/>
            <a:ext cx="2771659" cy="461665"/>
          </a:xfrm>
          <a:prstGeom prst="rect">
            <a:avLst/>
          </a:prstGeom>
          <a:solidFill>
            <a:schemeClr val="accent2">
              <a:lumMod val="75000"/>
            </a:schemeClr>
          </a:solidFill>
        </p:spPr>
        <p:txBody>
          <a:bodyPr wrap="square" rtlCol="0">
            <a:spAutoFit/>
          </a:bodyPr>
          <a:lstStyle/>
          <a:p>
            <a:pPr algn="r"/>
            <a:r>
              <a:rPr lang="en-US" sz="2400" b="1" dirty="0" smtClean="0">
                <a:solidFill>
                  <a:schemeClr val="bg1"/>
                </a:solidFill>
                <a:cs typeface="Times New Roman" panose="02020603050405020304" pitchFamily="18" charset="0"/>
              </a:rPr>
              <a:t>Letter of credit (L/C)</a:t>
            </a:r>
            <a:endParaRPr lang="th-TH" sz="2400" b="1" dirty="0">
              <a:solidFill>
                <a:schemeClr val="bg1"/>
              </a:solidFill>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3351" y="2507749"/>
            <a:ext cx="2143125" cy="214312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04326" y="2507749"/>
            <a:ext cx="2141752" cy="2141752"/>
          </a:xfrm>
          <a:prstGeom prst="rect">
            <a:avLst/>
          </a:prstGeom>
        </p:spPr>
      </p:pic>
      <p:sp>
        <p:nvSpPr>
          <p:cNvPr id="23" name="Right Arrow 22"/>
          <p:cNvSpPr/>
          <p:nvPr/>
        </p:nvSpPr>
        <p:spPr>
          <a:xfrm>
            <a:off x="4614898" y="3500098"/>
            <a:ext cx="2951018" cy="256828"/>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1" name="Right Arrow 30"/>
          <p:cNvSpPr/>
          <p:nvPr/>
        </p:nvSpPr>
        <p:spPr>
          <a:xfrm rot="10800000">
            <a:off x="4602372" y="3036487"/>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3" name="TextBox 32"/>
          <p:cNvSpPr txBox="1"/>
          <p:nvPr/>
        </p:nvSpPr>
        <p:spPr>
          <a:xfrm>
            <a:off x="5469688" y="3686389"/>
            <a:ext cx="1184170"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Shipment</a:t>
            </a:r>
            <a:endParaRPr lang="en-US" sz="2000" dirty="0">
              <a:solidFill>
                <a:prstClr val="black"/>
              </a:solidFill>
              <a:cs typeface="Times New Roman" panose="02020603050405020304" pitchFamily="18" charset="0"/>
            </a:endParaRPr>
          </a:p>
        </p:txBody>
      </p:sp>
      <p:sp>
        <p:nvSpPr>
          <p:cNvPr id="34" name="TextBox 33"/>
          <p:cNvSpPr txBox="1"/>
          <p:nvPr/>
        </p:nvSpPr>
        <p:spPr>
          <a:xfrm>
            <a:off x="5906891" y="2636037"/>
            <a:ext cx="314510"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a:t>
            </a:r>
          </a:p>
        </p:txBody>
      </p:sp>
      <p:sp>
        <p:nvSpPr>
          <p:cNvPr id="11" name="TextBox 10"/>
          <p:cNvSpPr txBox="1"/>
          <p:nvPr/>
        </p:nvSpPr>
        <p:spPr>
          <a:xfrm>
            <a:off x="2511634" y="4754880"/>
            <a:ext cx="1160254" cy="369332"/>
          </a:xfrm>
          <a:prstGeom prst="rect">
            <a:avLst/>
          </a:prstGeom>
          <a:ln/>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US" dirty="0" smtClean="0"/>
              <a:t>EXPORTER</a:t>
            </a:r>
            <a:endParaRPr lang="en-US" dirty="0"/>
          </a:p>
        </p:txBody>
      </p:sp>
      <p:sp>
        <p:nvSpPr>
          <p:cNvPr id="35" name="TextBox 34"/>
          <p:cNvSpPr txBox="1"/>
          <p:nvPr/>
        </p:nvSpPr>
        <p:spPr>
          <a:xfrm>
            <a:off x="8296663" y="4754880"/>
            <a:ext cx="1182696" cy="369332"/>
          </a:xfrm>
          <a:prstGeom prst="rect">
            <a:avLst/>
          </a:prstGeom>
          <a:ln/>
        </p:spPr>
        <p:style>
          <a:lnRef idx="1">
            <a:schemeClr val="accent6"/>
          </a:lnRef>
          <a:fillRef idx="2">
            <a:schemeClr val="accent6"/>
          </a:fillRef>
          <a:effectRef idx="1">
            <a:schemeClr val="accent6"/>
          </a:effectRef>
          <a:fontRef idx="minor">
            <a:schemeClr val="dk1"/>
          </a:fontRef>
        </p:style>
        <p:txBody>
          <a:bodyPr wrap="none" rtlCol="0">
            <a:spAutoFit/>
          </a:bodyPr>
          <a:lstStyle/>
          <a:p>
            <a:r>
              <a:rPr lang="en-US" dirty="0" smtClean="0"/>
              <a:t>IMPORTER</a:t>
            </a:r>
          </a:p>
        </p:txBody>
      </p:sp>
      <p:sp>
        <p:nvSpPr>
          <p:cNvPr id="12" name="TextBox 11"/>
          <p:cNvSpPr txBox="1"/>
          <p:nvPr/>
        </p:nvSpPr>
        <p:spPr>
          <a:xfrm>
            <a:off x="4722142" y="153664"/>
            <a:ext cx="2555508" cy="6447919"/>
          </a:xfrm>
          <a:prstGeom prst="rect">
            <a:avLst/>
          </a:prstGeom>
          <a:noFill/>
        </p:spPr>
        <p:txBody>
          <a:bodyPr wrap="none" rtlCol="0">
            <a:spAutoFit/>
          </a:bodyPr>
          <a:lstStyle/>
          <a:p>
            <a:r>
              <a:rPr lang="en-US" sz="41300" dirty="0" smtClean="0">
                <a:solidFill>
                  <a:srgbClr val="FF0000"/>
                </a:solidFill>
                <a:latin typeface="Andalus" panose="02020603050405020304" pitchFamily="18" charset="-78"/>
                <a:cs typeface="Andalus" panose="02020603050405020304" pitchFamily="18" charset="-78"/>
              </a:rPr>
              <a:t>?</a:t>
            </a:r>
            <a:endParaRPr lang="en-US" sz="41300" dirty="0">
              <a:solidFill>
                <a:srgbClr val="FF0000"/>
              </a:solidFill>
              <a:latin typeface="Andalus" panose="02020603050405020304" pitchFamily="18" charset="-78"/>
              <a:cs typeface="Andalus" panose="02020603050405020304" pitchFamily="18" charset="-78"/>
            </a:endParaRPr>
          </a:p>
        </p:txBody>
      </p:sp>
      <p:sp>
        <p:nvSpPr>
          <p:cNvPr id="14" name="Rounded Rectangle 13"/>
          <p:cNvSpPr/>
          <p:nvPr/>
        </p:nvSpPr>
        <p:spPr>
          <a:xfrm>
            <a:off x="-42916" y="5885417"/>
            <a:ext cx="12192000" cy="984696"/>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427897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2494" y="-2754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3" name="Rounded Rectangle 2"/>
          <p:cNvSpPr/>
          <p:nvPr/>
        </p:nvSpPr>
        <p:spPr>
          <a:xfrm>
            <a:off x="0" y="5873304"/>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4" name="TextBox 3"/>
          <p:cNvSpPr txBox="1"/>
          <p:nvPr/>
        </p:nvSpPr>
        <p:spPr>
          <a:xfrm>
            <a:off x="9420341" y="-9304"/>
            <a:ext cx="2771659" cy="461665"/>
          </a:xfrm>
          <a:prstGeom prst="rect">
            <a:avLst/>
          </a:prstGeom>
          <a:solidFill>
            <a:schemeClr val="accent2">
              <a:lumMod val="75000"/>
            </a:schemeClr>
          </a:solidFill>
        </p:spPr>
        <p:txBody>
          <a:bodyPr wrap="square" rtlCol="0">
            <a:spAutoFit/>
          </a:bodyPr>
          <a:lstStyle/>
          <a:p>
            <a:pPr algn="r"/>
            <a:r>
              <a:rPr lang="en-US" sz="2400" b="1" dirty="0" smtClean="0">
                <a:solidFill>
                  <a:schemeClr val="bg1"/>
                </a:solidFill>
                <a:cs typeface="Times New Roman" panose="02020603050405020304" pitchFamily="18" charset="0"/>
              </a:rPr>
              <a:t>Letter of credit (L/C)</a:t>
            </a:r>
            <a:endParaRPr lang="th-TH" sz="2400" b="1" dirty="0">
              <a:solidFill>
                <a:schemeClr val="bg1"/>
              </a:solidFill>
            </a:endParaRPr>
          </a:p>
        </p:txBody>
      </p:sp>
      <p:pic>
        <p:nvPicPr>
          <p:cNvPr id="5" name="Picture 4"/>
          <p:cNvPicPr>
            <a:picLocks noChangeAspect="1"/>
          </p:cNvPicPr>
          <p:nvPr/>
        </p:nvPicPr>
        <p:blipFill>
          <a:blip r:embed="rId2"/>
          <a:stretch>
            <a:fillRect/>
          </a:stretch>
        </p:blipFill>
        <p:spPr>
          <a:xfrm>
            <a:off x="8193960" y="1044543"/>
            <a:ext cx="3614770" cy="4741373"/>
          </a:xfrm>
          <a:prstGeom prst="rect">
            <a:avLst/>
          </a:prstGeom>
        </p:spPr>
      </p:pic>
      <p:sp>
        <p:nvSpPr>
          <p:cNvPr id="6" name="TextBox 5"/>
          <p:cNvSpPr txBox="1"/>
          <p:nvPr/>
        </p:nvSpPr>
        <p:spPr>
          <a:xfrm>
            <a:off x="259327" y="944080"/>
            <a:ext cx="7934633" cy="5016758"/>
          </a:xfrm>
          <a:prstGeom prst="rect">
            <a:avLst/>
          </a:prstGeom>
          <a:noFill/>
        </p:spPr>
        <p:txBody>
          <a:bodyPr wrap="square" rtlCol="0">
            <a:spAutoFit/>
          </a:bodyPr>
          <a:lstStyle/>
          <a:p>
            <a:pPr>
              <a:lnSpc>
                <a:spcPct val="150000"/>
              </a:lnSpc>
            </a:pPr>
            <a:r>
              <a:rPr lang="en-US" sz="2000" dirty="0"/>
              <a:t>A letter of credit usually </a:t>
            </a:r>
            <a:r>
              <a:rPr lang="en-US" sz="2000" dirty="0" smtClean="0"/>
              <a:t>includes : </a:t>
            </a:r>
          </a:p>
          <a:p>
            <a:pPr marL="800100" lvl="1" indent="-342900">
              <a:lnSpc>
                <a:spcPct val="150000"/>
              </a:lnSpc>
              <a:buFont typeface="Wingdings" panose="05000000000000000000" pitchFamily="2" charset="2"/>
              <a:buChar char="ü"/>
            </a:pPr>
            <a:r>
              <a:rPr lang="en-US" sz="2000" dirty="0" smtClean="0"/>
              <a:t>Importer’s name and address</a:t>
            </a:r>
          </a:p>
          <a:p>
            <a:pPr marL="800100" lvl="1" indent="-342900">
              <a:buFont typeface="Wingdings" panose="05000000000000000000" pitchFamily="2" charset="2"/>
              <a:buChar char="ü"/>
            </a:pPr>
            <a:r>
              <a:rPr lang="en-US" sz="2000" dirty="0" smtClean="0"/>
              <a:t>Exporter’s name and address</a:t>
            </a:r>
          </a:p>
          <a:p>
            <a:pPr marL="800100" lvl="1" indent="-342900">
              <a:buFont typeface="Wingdings" panose="05000000000000000000" pitchFamily="2" charset="2"/>
              <a:buChar char="ü"/>
            </a:pPr>
            <a:r>
              <a:rPr lang="en-US" sz="2000" dirty="0"/>
              <a:t>I</a:t>
            </a:r>
            <a:r>
              <a:rPr lang="en-US" sz="2000" dirty="0" smtClean="0"/>
              <a:t>ssuing bank</a:t>
            </a:r>
          </a:p>
          <a:p>
            <a:pPr marL="800100" lvl="1" indent="-342900">
              <a:buFont typeface="Wingdings" panose="05000000000000000000" pitchFamily="2" charset="2"/>
              <a:buChar char="ü"/>
            </a:pPr>
            <a:r>
              <a:rPr lang="en-US" sz="2000" dirty="0" smtClean="0"/>
              <a:t>Advising bank</a:t>
            </a:r>
          </a:p>
          <a:p>
            <a:pPr marL="800100" lvl="1" indent="-342900">
              <a:buFont typeface="Wingdings" panose="05000000000000000000" pitchFamily="2" charset="2"/>
              <a:buChar char="ü"/>
            </a:pPr>
            <a:r>
              <a:rPr lang="en-US" sz="2000" dirty="0"/>
              <a:t>S</a:t>
            </a:r>
            <a:r>
              <a:rPr lang="en-US" sz="2000" dirty="0" smtClean="0"/>
              <a:t>pecification </a:t>
            </a:r>
            <a:r>
              <a:rPr lang="en-US" sz="2000" dirty="0"/>
              <a:t>and quantity of the </a:t>
            </a:r>
            <a:r>
              <a:rPr lang="en-US" sz="2000" dirty="0" smtClean="0"/>
              <a:t>goods</a:t>
            </a:r>
          </a:p>
          <a:p>
            <a:pPr marL="800100" lvl="1" indent="-342900">
              <a:buFont typeface="Wingdings" panose="05000000000000000000" pitchFamily="2" charset="2"/>
              <a:buChar char="ü"/>
            </a:pPr>
            <a:r>
              <a:rPr lang="en-US" sz="2000" dirty="0"/>
              <a:t>A</a:t>
            </a:r>
            <a:r>
              <a:rPr lang="en-US" sz="2000" dirty="0" smtClean="0"/>
              <a:t>mount </a:t>
            </a:r>
            <a:r>
              <a:rPr lang="en-US" sz="2000" dirty="0"/>
              <a:t>of </a:t>
            </a:r>
            <a:r>
              <a:rPr lang="en-US" sz="2000" dirty="0" smtClean="0"/>
              <a:t>money</a:t>
            </a:r>
          </a:p>
          <a:p>
            <a:pPr marL="800100" lvl="1" indent="-342900">
              <a:buFont typeface="Wingdings" panose="05000000000000000000" pitchFamily="2" charset="2"/>
              <a:buChar char="ü"/>
            </a:pPr>
            <a:r>
              <a:rPr lang="en-US" sz="2000" dirty="0" smtClean="0"/>
              <a:t>Loading </a:t>
            </a:r>
            <a:r>
              <a:rPr lang="en-US" sz="2000" dirty="0"/>
              <a:t>port and destination </a:t>
            </a:r>
            <a:r>
              <a:rPr lang="en-US" sz="2000" dirty="0" smtClean="0"/>
              <a:t>port </a:t>
            </a:r>
          </a:p>
          <a:p>
            <a:pPr marL="800100" lvl="1" indent="-342900">
              <a:buFont typeface="Wingdings" panose="05000000000000000000" pitchFamily="2" charset="2"/>
              <a:buChar char="ü"/>
            </a:pPr>
            <a:r>
              <a:rPr lang="en-US" sz="2000" dirty="0"/>
              <a:t>S</a:t>
            </a:r>
            <a:r>
              <a:rPr lang="en-US" sz="2000" dirty="0" smtClean="0"/>
              <a:t>hipment date</a:t>
            </a:r>
          </a:p>
          <a:p>
            <a:pPr marL="800100" lvl="1" indent="-342900">
              <a:buFont typeface="Wingdings" panose="05000000000000000000" pitchFamily="2" charset="2"/>
              <a:buChar char="ü"/>
            </a:pPr>
            <a:r>
              <a:rPr lang="en-US" sz="2000" dirty="0" smtClean="0"/>
              <a:t>The </a:t>
            </a:r>
            <a:r>
              <a:rPr lang="en-US" sz="2000" dirty="0"/>
              <a:t>validity date of the </a:t>
            </a:r>
            <a:r>
              <a:rPr lang="en-US" sz="2000" dirty="0" smtClean="0"/>
              <a:t>L/C </a:t>
            </a:r>
          </a:p>
          <a:p>
            <a:pPr marL="800100" lvl="1" indent="-342900">
              <a:buFont typeface="Wingdings" panose="05000000000000000000" pitchFamily="2" charset="2"/>
              <a:buChar char="ü"/>
            </a:pPr>
            <a:r>
              <a:rPr lang="en-US" sz="2000" dirty="0"/>
              <a:t>T</a:t>
            </a:r>
            <a:r>
              <a:rPr lang="en-US" sz="2000" dirty="0" smtClean="0"/>
              <a:t>erms </a:t>
            </a:r>
            <a:r>
              <a:rPr lang="en-US" sz="2000" dirty="0"/>
              <a:t>and conditions agreed by both the importer and </a:t>
            </a:r>
            <a:r>
              <a:rPr lang="en-US" sz="2000" dirty="0" smtClean="0"/>
              <a:t>exporter</a:t>
            </a:r>
          </a:p>
          <a:p>
            <a:pPr marL="1257300" lvl="2" indent="-342900">
              <a:buFont typeface="Wingdings" panose="05000000000000000000" pitchFamily="2" charset="2"/>
              <a:buChar char="ü"/>
            </a:pPr>
            <a:r>
              <a:rPr lang="en-US" sz="2000" dirty="0" smtClean="0"/>
              <a:t>Revocable or Irrevocable , payment at sight or maturity</a:t>
            </a:r>
          </a:p>
          <a:p>
            <a:pPr marL="800100" lvl="1" indent="-342900">
              <a:buFont typeface="Wingdings" panose="05000000000000000000" pitchFamily="2" charset="2"/>
              <a:buChar char="ü"/>
            </a:pPr>
            <a:r>
              <a:rPr lang="en-US" sz="2000" dirty="0" smtClean="0"/>
              <a:t>The </a:t>
            </a:r>
            <a:r>
              <a:rPr lang="en-US" sz="2000" dirty="0"/>
              <a:t>documents required by the importers </a:t>
            </a:r>
            <a:endParaRPr lang="en-US" sz="2000" dirty="0" smtClean="0"/>
          </a:p>
          <a:p>
            <a:pPr marL="1257300" lvl="2" indent="-342900">
              <a:buFont typeface="Wingdings" panose="05000000000000000000" pitchFamily="2" charset="2"/>
              <a:buChar char="ü"/>
            </a:pPr>
            <a:r>
              <a:rPr lang="en-US" sz="2000" dirty="0"/>
              <a:t>B</a:t>
            </a:r>
            <a:r>
              <a:rPr lang="en-US" sz="2000" dirty="0" smtClean="0"/>
              <a:t>ill </a:t>
            </a:r>
            <a:r>
              <a:rPr lang="en-US" sz="2000" dirty="0"/>
              <a:t>of </a:t>
            </a:r>
            <a:r>
              <a:rPr lang="en-US" sz="2000" dirty="0" smtClean="0"/>
              <a:t>lading , </a:t>
            </a:r>
            <a:r>
              <a:rPr lang="en-US" sz="2000" dirty="0"/>
              <a:t>C</a:t>
            </a:r>
            <a:r>
              <a:rPr lang="en-US" sz="2000" dirty="0" smtClean="0"/>
              <a:t>ommercial </a:t>
            </a:r>
            <a:r>
              <a:rPr lang="en-US" sz="2000" dirty="0"/>
              <a:t>invoice, </a:t>
            </a:r>
            <a:r>
              <a:rPr lang="en-US" sz="2000" dirty="0" smtClean="0"/>
              <a:t>Packing </a:t>
            </a:r>
            <a:r>
              <a:rPr lang="en-US" sz="2000" dirty="0"/>
              <a:t>list, </a:t>
            </a:r>
            <a:r>
              <a:rPr lang="en-US" sz="2000" dirty="0" smtClean="0"/>
              <a:t>Insurance certificate , etc.</a:t>
            </a:r>
            <a:endParaRPr lang="th-TH" sz="2000" dirty="0"/>
          </a:p>
        </p:txBody>
      </p:sp>
    </p:spTree>
    <p:extLst>
      <p:ext uri="{BB962C8B-B14F-4D97-AF65-F5344CB8AC3E}">
        <p14:creationId xmlns:p14="http://schemas.microsoft.com/office/powerpoint/2010/main" val="1666391565"/>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8909417" y="2822628"/>
            <a:ext cx="1087157"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2. Apply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3" name="TextBox 2"/>
          <p:cNvSpPr txBox="1"/>
          <p:nvPr/>
        </p:nvSpPr>
        <p:spPr>
          <a:xfrm>
            <a:off x="5387708" y="4676162"/>
            <a:ext cx="2020105"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3. L/C Submission</a:t>
            </a:r>
            <a:endParaRPr lang="en-US" sz="2000" dirty="0">
              <a:solidFill>
                <a:prstClr val="black"/>
              </a:solidFill>
              <a:cs typeface="Times New Roman" panose="02020603050405020304" pitchFamily="18" charset="0"/>
            </a:endParaRPr>
          </a:p>
        </p:txBody>
      </p:sp>
      <p:sp>
        <p:nvSpPr>
          <p:cNvPr id="4" name="TextBox 3"/>
          <p:cNvSpPr txBox="1"/>
          <p:nvPr/>
        </p:nvSpPr>
        <p:spPr>
          <a:xfrm>
            <a:off x="2737329" y="2839912"/>
            <a:ext cx="1181734"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4. Advise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5" name="TextBox 4"/>
          <p:cNvSpPr txBox="1"/>
          <p:nvPr/>
        </p:nvSpPr>
        <p:spPr>
          <a:xfrm>
            <a:off x="5620846" y="1999468"/>
            <a:ext cx="1435842"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5. Shipment</a:t>
            </a:r>
            <a:endParaRPr lang="en-US" sz="2000" dirty="0">
              <a:solidFill>
                <a:prstClr val="black"/>
              </a:solidFill>
              <a:cs typeface="Times New Roman" panose="02020603050405020304" pitchFamily="18" charset="0"/>
            </a:endParaRPr>
          </a:p>
        </p:txBody>
      </p:sp>
      <p:sp>
        <p:nvSpPr>
          <p:cNvPr id="6" name="TextBox 5"/>
          <p:cNvSpPr txBox="1"/>
          <p:nvPr/>
        </p:nvSpPr>
        <p:spPr>
          <a:xfrm>
            <a:off x="5472439" y="978141"/>
            <a:ext cx="1816908"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1. Sale Contract</a:t>
            </a:r>
            <a:endParaRPr lang="en-US" sz="2000" dirty="0">
              <a:solidFill>
                <a:prstClr val="black"/>
              </a:solidFill>
              <a:cs typeface="Times New Roman" panose="02020603050405020304" pitchFamily="18" charset="0"/>
            </a:endParaRPr>
          </a:p>
        </p:txBody>
      </p:sp>
      <p:sp>
        <p:nvSpPr>
          <p:cNvPr id="7" name="Right Arrow 6"/>
          <p:cNvSpPr/>
          <p:nvPr/>
        </p:nvSpPr>
        <p:spPr>
          <a:xfrm>
            <a:off x="4863260" y="1834136"/>
            <a:ext cx="2951018" cy="256828"/>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0" name="Right Arrow 9"/>
          <p:cNvSpPr/>
          <p:nvPr/>
        </p:nvSpPr>
        <p:spPr>
          <a:xfrm rot="16200000">
            <a:off x="3226363" y="3019341"/>
            <a:ext cx="1616448" cy="349029"/>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ounded Rectangle 10"/>
          <p:cNvSpPr/>
          <p:nvPr/>
        </p:nvSpPr>
        <p:spPr>
          <a:xfrm>
            <a:off x="8344410" y="4324557"/>
            <a:ext cx="2178334" cy="1020140"/>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Issuing Bank</a:t>
            </a:r>
          </a:p>
          <a:p>
            <a:pPr algn="ctr"/>
            <a:r>
              <a:rPr lang="en-US" sz="2000" b="1" dirty="0" smtClean="0">
                <a:solidFill>
                  <a:schemeClr val="bg1"/>
                </a:solidFill>
              </a:rPr>
              <a:t>(Importer’s Bank)</a:t>
            </a:r>
          </a:p>
        </p:txBody>
      </p:sp>
      <p:sp>
        <p:nvSpPr>
          <p:cNvPr id="12" name="Rounded Rectangle 11"/>
          <p:cNvSpPr/>
          <p:nvPr/>
        </p:nvSpPr>
        <p:spPr>
          <a:xfrm>
            <a:off x="2233169" y="4336779"/>
            <a:ext cx="2132613" cy="1007918"/>
          </a:xfrm>
          <a:prstGeom prst="roundRect">
            <a:avLst/>
          </a:prstGeom>
          <a:solidFill>
            <a:srgbClr val="FF000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Advising Bank</a:t>
            </a:r>
          </a:p>
          <a:p>
            <a:pPr algn="ctr"/>
            <a:r>
              <a:rPr lang="en-US" sz="2000" b="1" dirty="0" smtClean="0">
                <a:solidFill>
                  <a:schemeClr val="bg1"/>
                </a:solidFill>
              </a:rPr>
              <a:t>(Exporter’s Bank)</a:t>
            </a:r>
            <a:endParaRPr lang="en-US" sz="2000" b="1" dirty="0">
              <a:solidFill>
                <a:schemeClr val="bg1"/>
              </a:solidFill>
            </a:endParaRPr>
          </a:p>
        </p:txBody>
      </p:sp>
      <p:sp>
        <p:nvSpPr>
          <p:cNvPr id="13" name="Rounded Rectangle 12"/>
          <p:cNvSpPr/>
          <p:nvPr/>
        </p:nvSpPr>
        <p:spPr>
          <a:xfrm>
            <a:off x="2182871" y="1219700"/>
            <a:ext cx="2026228" cy="1007918"/>
          </a:xfrm>
          <a:prstGeom prst="roundRect">
            <a:avLst/>
          </a:prstGeom>
          <a:solidFill>
            <a:srgbClr val="FF9900"/>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Exporter</a:t>
            </a:r>
            <a:endParaRPr lang="en-US" sz="2000" b="1" dirty="0">
              <a:solidFill>
                <a:schemeClr val="bg1"/>
              </a:solidFill>
            </a:endParaRPr>
          </a:p>
        </p:txBody>
      </p:sp>
      <p:sp>
        <p:nvSpPr>
          <p:cNvPr id="14" name="Rounded Rectangle 13"/>
          <p:cNvSpPr/>
          <p:nvPr/>
        </p:nvSpPr>
        <p:spPr>
          <a:xfrm>
            <a:off x="8496516" y="1170949"/>
            <a:ext cx="2026228" cy="100791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b="1" dirty="0" smtClean="0">
                <a:solidFill>
                  <a:schemeClr val="bg1"/>
                </a:solidFill>
              </a:rPr>
              <a:t>Importer</a:t>
            </a:r>
            <a:endParaRPr lang="en-US" sz="2000" b="1" dirty="0">
              <a:solidFill>
                <a:schemeClr val="bg1"/>
              </a:solidFill>
            </a:endParaRPr>
          </a:p>
        </p:txBody>
      </p:sp>
      <p:cxnSp>
        <p:nvCxnSpPr>
          <p:cNvPr id="15" name="Straight Arrow Connector 14"/>
          <p:cNvCxnSpPr/>
          <p:nvPr/>
        </p:nvCxnSpPr>
        <p:spPr>
          <a:xfrm>
            <a:off x="4875785" y="1523408"/>
            <a:ext cx="2951019" cy="4768"/>
          </a:xfrm>
          <a:prstGeom prst="straightConnector1">
            <a:avLst/>
          </a:prstGeom>
          <a:ln w="127000">
            <a:headEnd type="triangle" w="sm" len="sm"/>
            <a:tailEnd type="triangle" w="sm" len="sm"/>
          </a:ln>
        </p:spPr>
        <p:style>
          <a:lnRef idx="1">
            <a:schemeClr val="accent1"/>
          </a:lnRef>
          <a:fillRef idx="0">
            <a:schemeClr val="accent1"/>
          </a:fillRef>
          <a:effectRef idx="0">
            <a:schemeClr val="accent1"/>
          </a:effectRef>
          <a:fontRef idx="minor">
            <a:schemeClr val="tx1"/>
          </a:fontRef>
        </p:style>
      </p:cxnSp>
      <p:sp>
        <p:nvSpPr>
          <p:cNvPr id="17" name="Right Arrow 16"/>
          <p:cNvSpPr/>
          <p:nvPr/>
        </p:nvSpPr>
        <p:spPr>
          <a:xfrm rot="5400000">
            <a:off x="9294272" y="3055402"/>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8" name="TextBox 17"/>
          <p:cNvSpPr txBox="1"/>
          <p:nvPr/>
        </p:nvSpPr>
        <p:spPr>
          <a:xfrm>
            <a:off x="10254896" y="3000024"/>
            <a:ext cx="566181"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6. $</a:t>
            </a:r>
            <a:endParaRPr lang="en-US" sz="2000" dirty="0">
              <a:solidFill>
                <a:prstClr val="black"/>
              </a:solidFill>
              <a:cs typeface="Times New Roman" panose="02020603050405020304" pitchFamily="18" charset="0"/>
            </a:endParaRPr>
          </a:p>
        </p:txBody>
      </p:sp>
      <p:sp>
        <p:nvSpPr>
          <p:cNvPr id="21" name="TextBox 20"/>
          <p:cNvSpPr txBox="1"/>
          <p:nvPr/>
        </p:nvSpPr>
        <p:spPr>
          <a:xfrm>
            <a:off x="6055677" y="5480389"/>
            <a:ext cx="566181"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7</a:t>
            </a:r>
            <a:r>
              <a:rPr lang="en-US" sz="2000" dirty="0" smtClean="0">
                <a:solidFill>
                  <a:prstClr val="black"/>
                </a:solidFill>
                <a:cs typeface="Times New Roman" panose="02020603050405020304" pitchFamily="18" charset="0"/>
              </a:rPr>
              <a:t>. $</a:t>
            </a:r>
            <a:endParaRPr lang="en-US" sz="2000" dirty="0">
              <a:solidFill>
                <a:prstClr val="black"/>
              </a:solidFill>
              <a:cs typeface="Times New Roman" panose="02020603050405020304" pitchFamily="18" charset="0"/>
            </a:endParaRPr>
          </a:p>
        </p:txBody>
      </p:sp>
      <p:sp>
        <p:nvSpPr>
          <p:cNvPr id="22" name="TextBox 21"/>
          <p:cNvSpPr txBox="1"/>
          <p:nvPr/>
        </p:nvSpPr>
        <p:spPr>
          <a:xfrm>
            <a:off x="1899780" y="2993800"/>
            <a:ext cx="566181"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8</a:t>
            </a:r>
            <a:r>
              <a:rPr lang="en-US" sz="2000" dirty="0" smtClean="0">
                <a:solidFill>
                  <a:prstClr val="black"/>
                </a:solidFill>
                <a:cs typeface="Times New Roman" panose="02020603050405020304" pitchFamily="18" charset="0"/>
              </a:rPr>
              <a:t>. $</a:t>
            </a:r>
            <a:endParaRPr lang="en-US" sz="2000" dirty="0">
              <a:solidFill>
                <a:prstClr val="black"/>
              </a:solidFill>
              <a:cs typeface="Times New Roman" panose="02020603050405020304" pitchFamily="18" charset="0"/>
            </a:endParaRPr>
          </a:p>
        </p:txBody>
      </p:sp>
      <p:sp>
        <p:nvSpPr>
          <p:cNvPr id="24" name="Rounded Rectangle 23"/>
          <p:cNvSpPr/>
          <p:nvPr/>
        </p:nvSpPr>
        <p:spPr>
          <a:xfrm>
            <a:off x="-12494" y="-27540"/>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5" name="TextBox 24"/>
          <p:cNvSpPr txBox="1"/>
          <p:nvPr/>
        </p:nvSpPr>
        <p:spPr>
          <a:xfrm>
            <a:off x="9420341" y="-9304"/>
            <a:ext cx="2771659" cy="461665"/>
          </a:xfrm>
          <a:prstGeom prst="rect">
            <a:avLst/>
          </a:prstGeom>
          <a:solidFill>
            <a:schemeClr val="accent2">
              <a:lumMod val="75000"/>
            </a:schemeClr>
          </a:solidFill>
        </p:spPr>
        <p:txBody>
          <a:bodyPr wrap="square" rtlCol="0">
            <a:spAutoFit/>
          </a:bodyPr>
          <a:lstStyle/>
          <a:p>
            <a:pPr algn="r"/>
            <a:r>
              <a:rPr lang="en-US" sz="2400" b="1" dirty="0" smtClean="0">
                <a:solidFill>
                  <a:schemeClr val="bg1"/>
                </a:solidFill>
                <a:cs typeface="Times New Roman" panose="02020603050405020304" pitchFamily="18" charset="0"/>
              </a:rPr>
              <a:t>Letter of credit (L/C)</a:t>
            </a:r>
            <a:endParaRPr lang="th-TH" sz="2400" b="1" dirty="0">
              <a:solidFill>
                <a:schemeClr val="bg1"/>
              </a:solidFill>
            </a:endParaRPr>
          </a:p>
        </p:txBody>
      </p:sp>
      <p:sp>
        <p:nvSpPr>
          <p:cNvPr id="26" name="Rounded Rectangle 25"/>
          <p:cNvSpPr/>
          <p:nvPr/>
        </p:nvSpPr>
        <p:spPr>
          <a:xfrm>
            <a:off x="0" y="5873304"/>
            <a:ext cx="12192000" cy="984696"/>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US"/>
          </a:p>
        </p:txBody>
      </p:sp>
      <p:sp>
        <p:nvSpPr>
          <p:cNvPr id="27" name="Right Arrow 26"/>
          <p:cNvSpPr/>
          <p:nvPr/>
        </p:nvSpPr>
        <p:spPr>
          <a:xfrm rot="5400000">
            <a:off x="7948194" y="3018742"/>
            <a:ext cx="1616448" cy="306000"/>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8" name="Right Arrow 27"/>
          <p:cNvSpPr/>
          <p:nvPr/>
        </p:nvSpPr>
        <p:spPr>
          <a:xfrm rot="10800000">
            <a:off x="4875785" y="4409301"/>
            <a:ext cx="2938492" cy="294005"/>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Right Arrow 28"/>
          <p:cNvSpPr/>
          <p:nvPr/>
        </p:nvSpPr>
        <p:spPr>
          <a:xfrm rot="16200000">
            <a:off x="1810137" y="3062331"/>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0" name="Right Arrow 29"/>
          <p:cNvSpPr/>
          <p:nvPr/>
        </p:nvSpPr>
        <p:spPr>
          <a:xfrm rot="10800000">
            <a:off x="4923225" y="5101599"/>
            <a:ext cx="2903578" cy="319798"/>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Tree>
    <p:extLst>
      <p:ext uri="{BB962C8B-B14F-4D97-AF65-F5344CB8AC3E}">
        <p14:creationId xmlns:p14="http://schemas.microsoft.com/office/powerpoint/2010/main" val="754996117"/>
      </p:ext>
    </p:extLst>
  </p:cSld>
  <p:clrMapOvr>
    <a:masterClrMapping/>
  </p:clrMapOvr>
  <p:timing>
    <p:tnLst>
      <p:par>
        <p:cTn xmlns:p14="http://schemas.microsoft.com/office/powerpoint/2010/mai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mondialbiz.com/en/slider/images/import-export.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8912"/>
            <a:ext cx="12192000" cy="5913120"/>
          </a:xfrm>
          <a:prstGeom prst="rect">
            <a:avLst/>
          </a:prstGeom>
          <a:noFill/>
          <a:extLst>
            <a:ext uri="{909E8E84-426E-40dd-AFC4-6F175D3DCCD1}">
              <a14:hiddenFill xmlns:a14="http://schemas.microsoft.com/office/drawing/2010/main">
                <a:solidFill>
                  <a:srgbClr val="FFFFFF"/>
                </a:solidFill>
              </a14:hiddenFill>
            </a:ext>
          </a:extLst>
        </p:spPr>
      </p:pic>
      <p:sp>
        <p:nvSpPr>
          <p:cNvPr id="3" name="Rounded Rectangle 2"/>
          <p:cNvSpPr/>
          <p:nvPr/>
        </p:nvSpPr>
        <p:spPr>
          <a:xfrm>
            <a:off x="1255776" y="1097280"/>
            <a:ext cx="2840736" cy="1292352"/>
          </a:xfrm>
          <a:prstGeom prst="round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US" sz="3600" b="1" dirty="0" smtClean="0"/>
              <a:t>IMPORT</a:t>
            </a:r>
            <a:endParaRPr lang="en-US" sz="3600" b="1" dirty="0"/>
          </a:p>
        </p:txBody>
      </p:sp>
      <p:sp>
        <p:nvSpPr>
          <p:cNvPr id="4" name="Rounded Rectangle 3"/>
          <p:cNvSpPr/>
          <p:nvPr/>
        </p:nvSpPr>
        <p:spPr>
          <a:xfrm>
            <a:off x="0" y="0"/>
            <a:ext cx="12192000" cy="2316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
        <p:nvSpPr>
          <p:cNvPr id="6" name="Rounded Rectangle 5"/>
          <p:cNvSpPr/>
          <p:nvPr/>
        </p:nvSpPr>
        <p:spPr>
          <a:xfrm>
            <a:off x="0" y="6626352"/>
            <a:ext cx="12192000" cy="231648"/>
          </a:xfrm>
          <a:prstGeom prst="roundRect">
            <a:avLst/>
          </a:prstGeom>
        </p:spPr>
        <p:style>
          <a:lnRef idx="1">
            <a:schemeClr val="dk1"/>
          </a:lnRef>
          <a:fillRef idx="2">
            <a:schemeClr val="dk1"/>
          </a:fillRef>
          <a:effectRef idx="1">
            <a:schemeClr val="dk1"/>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276522461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78387"/>
            <a:ext cx="12191999" cy="1177772"/>
          </a:xfrm>
          <a:prstGeom prst="roundRect">
            <a:avLst/>
          </a:prstGeom>
          <a:solidFill>
            <a:schemeClr val="accent1">
              <a:lumMod val="5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3" name="TextBox 2"/>
          <p:cNvSpPr txBox="1"/>
          <p:nvPr/>
        </p:nvSpPr>
        <p:spPr>
          <a:xfrm>
            <a:off x="5440471" y="465168"/>
            <a:ext cx="6751528" cy="707886"/>
          </a:xfrm>
          <a:prstGeom prst="rect">
            <a:avLst/>
          </a:prstGeom>
          <a:solidFill>
            <a:schemeClr val="accent4"/>
          </a:solidFill>
        </p:spPr>
        <p:txBody>
          <a:bodyPr wrap="square" rtlCol="0">
            <a:spAutoFit/>
          </a:bodyPr>
          <a:lstStyle/>
          <a:p>
            <a:pPr algn="r"/>
            <a:r>
              <a:rPr lang="en-US" sz="2000" dirty="0" smtClean="0"/>
              <a:t>“Short-term </a:t>
            </a:r>
            <a:r>
              <a:rPr lang="en-US" sz="2000" dirty="0"/>
              <a:t>import loan </a:t>
            </a:r>
            <a:r>
              <a:rPr lang="en-US" sz="2000" dirty="0" smtClean="0"/>
              <a:t>to provide </a:t>
            </a:r>
            <a:r>
              <a:rPr lang="en-US" sz="2000" b="1" dirty="0" smtClean="0"/>
              <a:t>the importers </a:t>
            </a:r>
            <a:r>
              <a:rPr lang="en-US" sz="2000" dirty="0" smtClean="0"/>
              <a:t>with financing to settle goods imported under Letter of credit (L/C)”</a:t>
            </a:r>
            <a:endParaRPr lang="en-US" sz="2000" dirty="0"/>
          </a:p>
        </p:txBody>
      </p:sp>
      <p:sp>
        <p:nvSpPr>
          <p:cNvPr id="10" name="TextBox 9"/>
          <p:cNvSpPr txBox="1"/>
          <p:nvPr/>
        </p:nvSpPr>
        <p:spPr>
          <a:xfrm>
            <a:off x="0" y="6488668"/>
            <a:ext cx="12192000" cy="369332"/>
          </a:xfrm>
          <a:prstGeom prst="rect">
            <a:avLst/>
          </a:prstGeom>
          <a:solidFill>
            <a:schemeClr val="accent6">
              <a:lumMod val="60000"/>
              <a:lumOff val="40000"/>
            </a:schemeClr>
          </a:solidFill>
        </p:spPr>
        <p:txBody>
          <a:bodyPr wrap="square" rtlCol="0">
            <a:spAutoFit/>
          </a:bodyPr>
          <a:lstStyle/>
          <a:p>
            <a:endParaRPr lang="en-US" dirty="0"/>
          </a:p>
        </p:txBody>
      </p:sp>
      <p:cxnSp>
        <p:nvCxnSpPr>
          <p:cNvPr id="8" name="Straight Arrow Connector 7"/>
          <p:cNvCxnSpPr/>
          <p:nvPr/>
        </p:nvCxnSpPr>
        <p:spPr>
          <a:xfrm>
            <a:off x="10122133" y="2896280"/>
            <a:ext cx="3421" cy="1672856"/>
          </a:xfrm>
          <a:prstGeom prst="straightConnector1">
            <a:avLst/>
          </a:prstGeom>
          <a:ln w="127000">
            <a:headEnd type="triangle" w="sm" len="sm"/>
            <a:tailEnd type="triangle" w="sm" len="sm"/>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7638809" y="3344519"/>
            <a:ext cx="1087157"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2. Apply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13" name="TextBox 12"/>
          <p:cNvSpPr txBox="1"/>
          <p:nvPr/>
        </p:nvSpPr>
        <p:spPr>
          <a:xfrm>
            <a:off x="5153248" y="5369727"/>
            <a:ext cx="2020105"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3. L/C Submission</a:t>
            </a:r>
            <a:endParaRPr lang="en-US" sz="2000" dirty="0">
              <a:solidFill>
                <a:prstClr val="black"/>
              </a:solidFill>
              <a:cs typeface="Times New Roman" panose="02020603050405020304" pitchFamily="18" charset="0"/>
            </a:endParaRPr>
          </a:p>
        </p:txBody>
      </p:sp>
      <p:sp>
        <p:nvSpPr>
          <p:cNvPr id="14" name="TextBox 13"/>
          <p:cNvSpPr txBox="1"/>
          <p:nvPr/>
        </p:nvSpPr>
        <p:spPr>
          <a:xfrm>
            <a:off x="2396577" y="3406969"/>
            <a:ext cx="1181734"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4. Advise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15" name="TextBox 14"/>
          <p:cNvSpPr txBox="1"/>
          <p:nvPr/>
        </p:nvSpPr>
        <p:spPr>
          <a:xfrm>
            <a:off x="5445378" y="2560301"/>
            <a:ext cx="1435842"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5. Shipment</a:t>
            </a:r>
            <a:endParaRPr lang="en-US" sz="2000" dirty="0">
              <a:solidFill>
                <a:prstClr val="black"/>
              </a:solidFill>
              <a:cs typeface="Times New Roman" panose="02020603050405020304" pitchFamily="18" charset="0"/>
            </a:endParaRPr>
          </a:p>
        </p:txBody>
      </p:sp>
      <p:sp>
        <p:nvSpPr>
          <p:cNvPr id="16" name="TextBox 15"/>
          <p:cNvSpPr txBox="1"/>
          <p:nvPr/>
        </p:nvSpPr>
        <p:spPr>
          <a:xfrm>
            <a:off x="5296971" y="1538974"/>
            <a:ext cx="1816908"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1. Sale Contract</a:t>
            </a:r>
            <a:endParaRPr lang="en-US" sz="2000" dirty="0">
              <a:solidFill>
                <a:prstClr val="black"/>
              </a:solidFill>
              <a:cs typeface="Times New Roman" panose="02020603050405020304" pitchFamily="18" charset="0"/>
            </a:endParaRPr>
          </a:p>
        </p:txBody>
      </p:sp>
      <p:sp>
        <p:nvSpPr>
          <p:cNvPr id="17" name="Right Arrow 16"/>
          <p:cNvSpPr/>
          <p:nvPr/>
        </p:nvSpPr>
        <p:spPr>
          <a:xfrm>
            <a:off x="4687792" y="2370819"/>
            <a:ext cx="2951018" cy="256828"/>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8" name="Right Arrow 17"/>
          <p:cNvSpPr/>
          <p:nvPr/>
        </p:nvSpPr>
        <p:spPr>
          <a:xfrm rot="10800000">
            <a:off x="4687793" y="5087917"/>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9" name="Right Arrow 18"/>
          <p:cNvSpPr/>
          <p:nvPr/>
        </p:nvSpPr>
        <p:spPr>
          <a:xfrm rot="5400000">
            <a:off x="7947615" y="3608513"/>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0" name="Right Arrow 19"/>
          <p:cNvSpPr/>
          <p:nvPr/>
        </p:nvSpPr>
        <p:spPr>
          <a:xfrm rot="16200000">
            <a:off x="2784429" y="3630404"/>
            <a:ext cx="1616448" cy="261017"/>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1" name="Rounded Rectangle 20"/>
          <p:cNvSpPr/>
          <p:nvPr/>
        </p:nvSpPr>
        <p:spPr>
          <a:xfrm>
            <a:off x="8331171" y="4885389"/>
            <a:ext cx="2178334" cy="1020140"/>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Issuing Bank</a:t>
            </a:r>
          </a:p>
          <a:p>
            <a:pPr algn="ctr"/>
            <a:r>
              <a:rPr lang="en-US" sz="2000" b="1" dirty="0" smtClean="0">
                <a:solidFill>
                  <a:schemeClr val="bg1"/>
                </a:solidFill>
              </a:rPr>
              <a:t>(Importer’s Bank)</a:t>
            </a:r>
          </a:p>
        </p:txBody>
      </p:sp>
      <p:sp>
        <p:nvSpPr>
          <p:cNvPr id="22" name="Rounded Rectangle 21"/>
          <p:cNvSpPr/>
          <p:nvPr/>
        </p:nvSpPr>
        <p:spPr>
          <a:xfrm>
            <a:off x="2219929" y="4897612"/>
            <a:ext cx="2132613" cy="1007918"/>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Advising Bank</a:t>
            </a:r>
          </a:p>
          <a:p>
            <a:pPr algn="ctr"/>
            <a:r>
              <a:rPr lang="en-US" sz="2000" b="1" dirty="0" smtClean="0">
                <a:solidFill>
                  <a:schemeClr val="bg1"/>
                </a:solidFill>
              </a:rPr>
              <a:t>(Exporter’s Bank)</a:t>
            </a:r>
            <a:endParaRPr lang="en-US" sz="2000" b="1" dirty="0">
              <a:solidFill>
                <a:schemeClr val="bg1"/>
              </a:solidFill>
            </a:endParaRPr>
          </a:p>
        </p:txBody>
      </p:sp>
      <p:sp>
        <p:nvSpPr>
          <p:cNvPr id="23" name="Rounded Rectangle 22"/>
          <p:cNvSpPr/>
          <p:nvPr/>
        </p:nvSpPr>
        <p:spPr>
          <a:xfrm>
            <a:off x="2169631" y="1780533"/>
            <a:ext cx="2026228" cy="1007918"/>
          </a:xfrm>
          <a:prstGeom prst="roundRect">
            <a:avLst/>
          </a:prstGeom>
          <a:solidFill>
            <a:srgbClr val="E53411"/>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Exporter</a:t>
            </a:r>
            <a:endParaRPr lang="en-US" sz="2000" b="1" dirty="0">
              <a:solidFill>
                <a:schemeClr val="bg1"/>
              </a:solidFill>
            </a:endParaRPr>
          </a:p>
        </p:txBody>
      </p:sp>
      <p:sp>
        <p:nvSpPr>
          <p:cNvPr id="24" name="Rounded Rectangle 23"/>
          <p:cNvSpPr/>
          <p:nvPr/>
        </p:nvSpPr>
        <p:spPr>
          <a:xfrm>
            <a:off x="8483276" y="1731782"/>
            <a:ext cx="2026228" cy="100791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b="1" dirty="0" smtClean="0">
                <a:solidFill>
                  <a:schemeClr val="bg1"/>
                </a:solidFill>
              </a:rPr>
              <a:t>Importer</a:t>
            </a:r>
            <a:endParaRPr lang="en-US" sz="2000" b="1" dirty="0">
              <a:solidFill>
                <a:schemeClr val="bg1"/>
              </a:solidFill>
            </a:endParaRPr>
          </a:p>
        </p:txBody>
      </p:sp>
      <p:cxnSp>
        <p:nvCxnSpPr>
          <p:cNvPr id="25" name="Straight Arrow Connector 24"/>
          <p:cNvCxnSpPr/>
          <p:nvPr/>
        </p:nvCxnSpPr>
        <p:spPr>
          <a:xfrm>
            <a:off x="4700317" y="2084241"/>
            <a:ext cx="2951019" cy="4768"/>
          </a:xfrm>
          <a:prstGeom prst="straightConnector1">
            <a:avLst/>
          </a:prstGeom>
          <a:ln w="127000">
            <a:headEnd type="triangle" w="sm" len="sm"/>
            <a:tailEnd type="triangle" w="sm" len="sm"/>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64748" y="5971479"/>
            <a:ext cx="11695604" cy="369332"/>
          </a:xfrm>
          <a:prstGeom prst="rect">
            <a:avLst/>
          </a:prstGeom>
          <a:noFill/>
        </p:spPr>
        <p:txBody>
          <a:bodyPr wrap="square" rtlCol="0">
            <a:spAutoFit/>
          </a:bodyPr>
          <a:lstStyle/>
          <a:p>
            <a:endParaRPr lang="en-US" dirty="0"/>
          </a:p>
        </p:txBody>
      </p:sp>
      <p:sp>
        <p:nvSpPr>
          <p:cNvPr id="27" name="TextBox 26"/>
          <p:cNvSpPr txBox="1"/>
          <p:nvPr/>
        </p:nvSpPr>
        <p:spPr>
          <a:xfrm>
            <a:off x="8755839" y="3344519"/>
            <a:ext cx="1706503" cy="707886"/>
          </a:xfrm>
          <a:prstGeom prst="rect">
            <a:avLst/>
          </a:prstGeom>
          <a:noFill/>
        </p:spPr>
        <p:txBody>
          <a:bodyPr wrap="square" rtlCol="0">
            <a:spAutoFit/>
          </a:bodyPr>
          <a:lstStyle/>
          <a:p>
            <a:r>
              <a:rPr lang="en-US" sz="2000" dirty="0" smtClean="0">
                <a:solidFill>
                  <a:srgbClr val="FF0000"/>
                </a:solidFill>
                <a:cs typeface="Times New Roman" panose="02020603050405020304" pitchFamily="18" charset="0"/>
              </a:rPr>
              <a:t>6. </a:t>
            </a:r>
            <a:r>
              <a:rPr lang="en-US" sz="2000" dirty="0">
                <a:solidFill>
                  <a:srgbClr val="FF0000"/>
                </a:solidFill>
              </a:rPr>
              <a:t>S</a:t>
            </a:r>
            <a:r>
              <a:rPr lang="en-US" sz="2000" dirty="0" smtClean="0">
                <a:solidFill>
                  <a:srgbClr val="FF0000"/>
                </a:solidFill>
              </a:rPr>
              <a:t>et </a:t>
            </a:r>
            <a:r>
              <a:rPr lang="en-US" sz="2000" dirty="0">
                <a:solidFill>
                  <a:srgbClr val="FF0000"/>
                </a:solidFill>
              </a:rPr>
              <a:t>up the Trust </a:t>
            </a:r>
            <a:r>
              <a:rPr lang="en-US" sz="2000" dirty="0" smtClean="0">
                <a:solidFill>
                  <a:srgbClr val="FF0000"/>
                </a:solidFill>
              </a:rPr>
              <a:t>Receipt</a:t>
            </a:r>
            <a:r>
              <a:rPr lang="en-US" sz="2000" dirty="0" smtClean="0">
                <a:solidFill>
                  <a:srgbClr val="FF0000"/>
                </a:solidFill>
                <a:cs typeface="Times New Roman" panose="02020603050405020304" pitchFamily="18" charset="0"/>
              </a:rPr>
              <a:t> </a:t>
            </a:r>
            <a:endParaRPr lang="en-US" sz="2000" dirty="0">
              <a:solidFill>
                <a:srgbClr val="FF0000"/>
              </a:solidFill>
              <a:cs typeface="Times New Roman" panose="02020603050405020304" pitchFamily="18" charset="0"/>
            </a:endParaRPr>
          </a:p>
        </p:txBody>
      </p:sp>
      <p:sp>
        <p:nvSpPr>
          <p:cNvPr id="28" name="Right Arrow 27"/>
          <p:cNvSpPr/>
          <p:nvPr/>
        </p:nvSpPr>
        <p:spPr>
          <a:xfrm rot="10800000">
            <a:off x="4687791" y="5697226"/>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9" name="TextBox 28"/>
          <p:cNvSpPr txBox="1"/>
          <p:nvPr/>
        </p:nvSpPr>
        <p:spPr>
          <a:xfrm>
            <a:off x="5892736" y="5851592"/>
            <a:ext cx="566181"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7. </a:t>
            </a:r>
            <a:r>
              <a:rPr lang="en-US" sz="2000" dirty="0">
                <a:solidFill>
                  <a:prstClr val="black"/>
                </a:solidFill>
                <a:cs typeface="Times New Roman" panose="02020603050405020304" pitchFamily="18" charset="0"/>
              </a:rPr>
              <a:t>$</a:t>
            </a:r>
          </a:p>
        </p:txBody>
      </p:sp>
      <p:sp>
        <p:nvSpPr>
          <p:cNvPr id="30" name="Right Arrow 29"/>
          <p:cNvSpPr/>
          <p:nvPr/>
        </p:nvSpPr>
        <p:spPr>
          <a:xfrm rot="5400000">
            <a:off x="9792360" y="3608511"/>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1" name="TextBox 30"/>
          <p:cNvSpPr txBox="1"/>
          <p:nvPr/>
        </p:nvSpPr>
        <p:spPr>
          <a:xfrm>
            <a:off x="10630458" y="3498407"/>
            <a:ext cx="566181"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8</a:t>
            </a:r>
            <a:r>
              <a:rPr lang="en-US" sz="2000" dirty="0" smtClean="0">
                <a:solidFill>
                  <a:prstClr val="black"/>
                </a:solidFill>
                <a:cs typeface="Times New Roman" panose="02020603050405020304" pitchFamily="18" charset="0"/>
              </a:rPr>
              <a:t>. </a:t>
            </a:r>
            <a:r>
              <a:rPr lang="en-US" sz="2000" dirty="0">
                <a:solidFill>
                  <a:prstClr val="black"/>
                </a:solidFill>
                <a:cs typeface="Times New Roman" panose="02020603050405020304" pitchFamily="18" charset="0"/>
              </a:rPr>
              <a:t>$</a:t>
            </a:r>
          </a:p>
        </p:txBody>
      </p:sp>
      <p:sp>
        <p:nvSpPr>
          <p:cNvPr id="32" name="Title 1"/>
          <p:cNvSpPr txBox="1">
            <a:spLocks/>
          </p:cNvSpPr>
          <p:nvPr/>
        </p:nvSpPr>
        <p:spPr>
          <a:xfrm>
            <a:off x="9307513" y="0"/>
            <a:ext cx="2884487" cy="482600"/>
          </a:xfrm>
          <a:prstGeom prst="rect">
            <a:avLst/>
          </a:prstGeom>
          <a:solidFill>
            <a:schemeClr val="accent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chemeClr val="bg1"/>
                </a:solidFill>
                <a:latin typeface="Calibri" panose="020F0502020204030204" pitchFamily="34" charset="0"/>
              </a:rPr>
              <a:t>Trust Receipt (T/R)</a:t>
            </a:r>
          </a:p>
        </p:txBody>
      </p:sp>
    </p:spTree>
    <p:extLst>
      <p:ext uri="{BB962C8B-B14F-4D97-AF65-F5344CB8AC3E}">
        <p14:creationId xmlns:p14="http://schemas.microsoft.com/office/powerpoint/2010/main" val="2604630807"/>
      </p:ext>
    </p:extLst>
  </p:cSld>
  <p:clrMapOvr>
    <a:masterClrMapping/>
  </p:clrMapOvr>
  <p:timing>
    <p:tnLst>
      <p:par>
        <p:cTn xmlns:p14="http://schemas.microsoft.com/office/powerpoint/2010/mai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278387"/>
            <a:ext cx="12191999" cy="1177772"/>
          </a:xfrm>
          <a:prstGeom prst="roundRect">
            <a:avLst/>
          </a:prstGeom>
          <a:solidFill>
            <a:schemeClr val="accent5">
              <a:lumMod val="5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3" name="TextBox 2"/>
          <p:cNvSpPr txBox="1"/>
          <p:nvPr/>
        </p:nvSpPr>
        <p:spPr>
          <a:xfrm>
            <a:off x="0" y="6488668"/>
            <a:ext cx="12192000" cy="369332"/>
          </a:xfrm>
          <a:prstGeom prst="rect">
            <a:avLst/>
          </a:prstGeom>
          <a:solidFill>
            <a:schemeClr val="accent5">
              <a:lumMod val="50000"/>
            </a:schemeClr>
          </a:solidFill>
        </p:spPr>
        <p:txBody>
          <a:bodyPr wrap="square" rtlCol="0">
            <a:spAutoFit/>
          </a:bodyPr>
          <a:lstStyle/>
          <a:p>
            <a:endParaRPr lang="en-US" dirty="0"/>
          </a:p>
        </p:txBody>
      </p:sp>
      <p:sp>
        <p:nvSpPr>
          <p:cNvPr id="5" name="TextBox 4"/>
          <p:cNvSpPr txBox="1"/>
          <p:nvPr/>
        </p:nvSpPr>
        <p:spPr>
          <a:xfrm>
            <a:off x="1944624" y="2788168"/>
            <a:ext cx="7805304" cy="3447098"/>
          </a:xfrm>
          <a:prstGeom prst="rect">
            <a:avLst/>
          </a:prstGeom>
          <a:solidFill>
            <a:schemeClr val="accent3">
              <a:lumMod val="20000"/>
              <a:lumOff val="80000"/>
            </a:schemeClr>
          </a:solidFill>
        </p:spPr>
        <p:txBody>
          <a:bodyPr wrap="square" rtlCol="0">
            <a:spAutoFit/>
          </a:bodyPr>
          <a:lstStyle/>
          <a:p>
            <a:r>
              <a:rPr lang="en-US" b="1" dirty="0"/>
              <a:t>Required </a:t>
            </a:r>
            <a:r>
              <a:rPr lang="en-US" b="1" dirty="0" smtClean="0"/>
              <a:t>Documents</a:t>
            </a:r>
            <a:endParaRPr lang="en-US" b="1" dirty="0"/>
          </a:p>
          <a:p>
            <a:r>
              <a:rPr lang="en-US" dirty="0"/>
              <a:t>1.</a:t>
            </a:r>
            <a:r>
              <a:rPr lang="en-US" b="1" dirty="0">
                <a:solidFill>
                  <a:schemeClr val="tx1">
                    <a:lumMod val="95000"/>
                    <a:lumOff val="5000"/>
                  </a:schemeClr>
                </a:solidFill>
              </a:rPr>
              <a:t> </a:t>
            </a:r>
            <a:r>
              <a:rPr lang="en-US" dirty="0" smtClean="0">
                <a:solidFill>
                  <a:schemeClr val="tx1">
                    <a:lumMod val="95000"/>
                    <a:lumOff val="5000"/>
                  </a:schemeClr>
                </a:solidFill>
              </a:rPr>
              <a:t>Trust Receipt</a:t>
            </a:r>
            <a:endParaRPr lang="en-US" dirty="0">
              <a:solidFill>
                <a:schemeClr val="tx1">
                  <a:lumMod val="95000"/>
                  <a:lumOff val="5000"/>
                </a:schemeClr>
              </a:solidFill>
            </a:endParaRPr>
          </a:p>
          <a:p>
            <a:r>
              <a:rPr lang="en-US" dirty="0"/>
              <a:t>2. Bill of Exchange</a:t>
            </a:r>
          </a:p>
          <a:p>
            <a:r>
              <a:rPr lang="en-US" dirty="0"/>
              <a:t>3. Invoice</a:t>
            </a:r>
          </a:p>
          <a:p>
            <a:r>
              <a:rPr lang="en-US" dirty="0"/>
              <a:t>4. Goods shipment document</a:t>
            </a:r>
          </a:p>
          <a:p>
            <a:r>
              <a:rPr lang="en-US" dirty="0"/>
              <a:t>5. Other documents refer from </a:t>
            </a:r>
            <a:r>
              <a:rPr lang="en-US" dirty="0" smtClean="0"/>
              <a:t>L/C</a:t>
            </a:r>
          </a:p>
          <a:p>
            <a:endParaRPr lang="en-US" sz="2000" dirty="0"/>
          </a:p>
          <a:p>
            <a:r>
              <a:rPr lang="en-US" b="1" dirty="0"/>
              <a:t>Benefits </a:t>
            </a:r>
            <a:endParaRPr lang="en-US" b="1" dirty="0" smtClean="0"/>
          </a:p>
          <a:p>
            <a:r>
              <a:rPr lang="en-US" dirty="0" smtClean="0"/>
              <a:t>1. Liquidity </a:t>
            </a:r>
            <a:r>
              <a:rPr lang="en-US" dirty="0"/>
              <a:t>support for importer. </a:t>
            </a:r>
            <a:endParaRPr lang="en-US" dirty="0" smtClean="0"/>
          </a:p>
          <a:p>
            <a:r>
              <a:rPr lang="en-US" dirty="0" smtClean="0"/>
              <a:t>2. Can </a:t>
            </a:r>
            <a:r>
              <a:rPr lang="en-US" dirty="0"/>
              <a:t>choose T/R in Thai Baht or other foreign currency. </a:t>
            </a:r>
            <a:endParaRPr lang="en-US" sz="2000" dirty="0"/>
          </a:p>
          <a:p>
            <a:pPr marL="742950" lvl="1" indent="-285750">
              <a:buFont typeface="Arial"/>
              <a:buChar char="•"/>
            </a:pPr>
            <a:r>
              <a:rPr lang="en-US" dirty="0" smtClean="0"/>
              <a:t>Fixed Rate T/R </a:t>
            </a:r>
          </a:p>
          <a:p>
            <a:pPr marL="742950" lvl="1" indent="-285750">
              <a:buFont typeface="Arial"/>
              <a:buChar char="•"/>
            </a:pPr>
            <a:r>
              <a:rPr lang="en-US" dirty="0" smtClean="0"/>
              <a:t>Non-Fixed Rate T/R</a:t>
            </a:r>
          </a:p>
        </p:txBody>
      </p:sp>
      <p:sp>
        <p:nvSpPr>
          <p:cNvPr id="7" name="Rectangle 6"/>
          <p:cNvSpPr/>
          <p:nvPr/>
        </p:nvSpPr>
        <p:spPr>
          <a:xfrm>
            <a:off x="1944624" y="1734546"/>
            <a:ext cx="6096000" cy="923330"/>
          </a:xfrm>
          <a:prstGeom prst="rect">
            <a:avLst/>
          </a:prstGeom>
          <a:solidFill>
            <a:schemeClr val="tx2">
              <a:lumMod val="20000"/>
              <a:lumOff val="80000"/>
            </a:schemeClr>
          </a:solidFill>
        </p:spPr>
        <p:txBody>
          <a:bodyPr>
            <a:spAutoFit/>
          </a:bodyPr>
          <a:lstStyle/>
          <a:p>
            <a:r>
              <a:rPr lang="en-US" b="1" dirty="0"/>
              <a:t>Terms &amp; Conditions</a:t>
            </a:r>
          </a:p>
          <a:p>
            <a:r>
              <a:rPr lang="en-US" dirty="0"/>
              <a:t>Customer must be approved with Trust Receipt from the Bank first, which is usually approved together with the L/C.</a:t>
            </a:r>
          </a:p>
        </p:txBody>
      </p:sp>
      <p:sp>
        <p:nvSpPr>
          <p:cNvPr id="8" name="Title 1"/>
          <p:cNvSpPr txBox="1">
            <a:spLocks/>
          </p:cNvSpPr>
          <p:nvPr/>
        </p:nvSpPr>
        <p:spPr>
          <a:xfrm>
            <a:off x="9307513" y="0"/>
            <a:ext cx="2884487" cy="482600"/>
          </a:xfrm>
          <a:prstGeom prst="rect">
            <a:avLst/>
          </a:prstGeom>
          <a:solidFill>
            <a:schemeClr val="accent1"/>
          </a:solidFill>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400" b="1" dirty="0">
                <a:solidFill>
                  <a:schemeClr val="bg1"/>
                </a:solidFill>
                <a:latin typeface="Calibri" panose="020F0502020204030204" pitchFamily="34" charset="0"/>
              </a:rPr>
              <a:t>Trust Receipt (T/R)</a:t>
            </a:r>
          </a:p>
        </p:txBody>
      </p:sp>
      <p:sp>
        <p:nvSpPr>
          <p:cNvPr id="9" name="TextBox 8"/>
          <p:cNvSpPr txBox="1"/>
          <p:nvPr/>
        </p:nvSpPr>
        <p:spPr>
          <a:xfrm>
            <a:off x="0" y="1065503"/>
            <a:ext cx="12192000" cy="369332"/>
          </a:xfrm>
          <a:prstGeom prst="rect">
            <a:avLst/>
          </a:prstGeom>
          <a:solidFill>
            <a:schemeClr val="bg2">
              <a:lumMod val="90000"/>
            </a:schemeClr>
          </a:solidFill>
        </p:spPr>
        <p:txBody>
          <a:bodyPr wrap="square" rtlCol="0">
            <a:spAutoFit/>
          </a:bodyPr>
          <a:lstStyle/>
          <a:p>
            <a:endParaRPr lang="en-US" dirty="0"/>
          </a:p>
        </p:txBody>
      </p:sp>
    </p:spTree>
    <p:extLst>
      <p:ext uri="{BB962C8B-B14F-4D97-AF65-F5344CB8AC3E}">
        <p14:creationId xmlns:p14="http://schemas.microsoft.com/office/powerpoint/2010/main" val="198530432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Spoton Coa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19131"/>
            <a:ext cx="12211604" cy="39371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4107591"/>
      </p:ext>
    </p:extLst>
  </p:cSld>
  <p:clrMapOvr>
    <a:masterClrMapping/>
  </p:clrMapOvr>
  <p:timing>
    <p:tnLst>
      <p:par>
        <p:cTn xmlns:p14="http://schemas.microsoft.com/office/powerpoint/2010/mai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ounded Rectangle 30"/>
          <p:cNvSpPr/>
          <p:nvPr/>
        </p:nvSpPr>
        <p:spPr>
          <a:xfrm>
            <a:off x="3" y="-13646"/>
            <a:ext cx="12191999" cy="1177772"/>
          </a:xfrm>
          <a:prstGeom prst="roundRect">
            <a:avLst/>
          </a:prstGeom>
          <a:solidFill>
            <a:srgbClr val="FFC000"/>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2" name="TextBox 1"/>
          <p:cNvSpPr txBox="1"/>
          <p:nvPr/>
        </p:nvSpPr>
        <p:spPr>
          <a:xfrm>
            <a:off x="8981908" y="3104438"/>
            <a:ext cx="1087157"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2. Apply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3" name="TextBox 2"/>
          <p:cNvSpPr txBox="1"/>
          <p:nvPr/>
        </p:nvSpPr>
        <p:spPr>
          <a:xfrm>
            <a:off x="5179986" y="5090705"/>
            <a:ext cx="2020105"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3. L/C Submission</a:t>
            </a:r>
            <a:endParaRPr lang="en-US" sz="2000" dirty="0">
              <a:solidFill>
                <a:prstClr val="black"/>
              </a:solidFill>
              <a:cs typeface="Times New Roman" panose="02020603050405020304" pitchFamily="18" charset="0"/>
            </a:endParaRPr>
          </a:p>
        </p:txBody>
      </p:sp>
      <p:sp>
        <p:nvSpPr>
          <p:cNvPr id="4" name="TextBox 3"/>
          <p:cNvSpPr txBox="1"/>
          <p:nvPr/>
        </p:nvSpPr>
        <p:spPr>
          <a:xfrm>
            <a:off x="3788414" y="3135669"/>
            <a:ext cx="1181734"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4. Advise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5" name="TextBox 4"/>
          <p:cNvSpPr txBox="1"/>
          <p:nvPr/>
        </p:nvSpPr>
        <p:spPr>
          <a:xfrm>
            <a:off x="5472117" y="2281278"/>
            <a:ext cx="1435842"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6</a:t>
            </a:r>
            <a:r>
              <a:rPr lang="en-US" sz="2000" dirty="0" smtClean="0">
                <a:solidFill>
                  <a:prstClr val="black"/>
                </a:solidFill>
                <a:cs typeface="Times New Roman" panose="02020603050405020304" pitchFamily="18" charset="0"/>
              </a:rPr>
              <a:t>. Shipment</a:t>
            </a:r>
            <a:endParaRPr lang="en-US" sz="2000" dirty="0">
              <a:solidFill>
                <a:prstClr val="black"/>
              </a:solidFill>
              <a:cs typeface="Times New Roman" panose="02020603050405020304" pitchFamily="18" charset="0"/>
            </a:endParaRPr>
          </a:p>
        </p:txBody>
      </p:sp>
      <p:sp>
        <p:nvSpPr>
          <p:cNvPr id="6" name="TextBox 5"/>
          <p:cNvSpPr txBox="1"/>
          <p:nvPr/>
        </p:nvSpPr>
        <p:spPr>
          <a:xfrm>
            <a:off x="5383183" y="1274996"/>
            <a:ext cx="1816908"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1. Sale Contract</a:t>
            </a:r>
            <a:endParaRPr lang="en-US" sz="2000" dirty="0">
              <a:solidFill>
                <a:prstClr val="black"/>
              </a:solidFill>
              <a:cs typeface="Times New Roman" panose="02020603050405020304" pitchFamily="18" charset="0"/>
            </a:endParaRPr>
          </a:p>
        </p:txBody>
      </p:sp>
      <p:sp>
        <p:nvSpPr>
          <p:cNvPr id="7" name="Right Arrow 6"/>
          <p:cNvSpPr/>
          <p:nvPr/>
        </p:nvSpPr>
        <p:spPr>
          <a:xfrm>
            <a:off x="4714531" y="2115946"/>
            <a:ext cx="2951018" cy="256828"/>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 name="Right Arrow 7"/>
          <p:cNvSpPr/>
          <p:nvPr/>
        </p:nvSpPr>
        <p:spPr>
          <a:xfrm rot="10800000">
            <a:off x="4714531" y="4808895"/>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 name="Right Arrow 8"/>
          <p:cNvSpPr/>
          <p:nvPr/>
        </p:nvSpPr>
        <p:spPr>
          <a:xfrm rot="5400000">
            <a:off x="7974354" y="3329490"/>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0" name="Right Arrow 9"/>
          <p:cNvSpPr/>
          <p:nvPr/>
        </p:nvSpPr>
        <p:spPr>
          <a:xfrm rot="16200000">
            <a:off x="2811168" y="3351381"/>
            <a:ext cx="1616448" cy="261017"/>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ounded Rectangle 10"/>
          <p:cNvSpPr/>
          <p:nvPr/>
        </p:nvSpPr>
        <p:spPr>
          <a:xfrm>
            <a:off x="8357909" y="4606367"/>
            <a:ext cx="2178334" cy="1020140"/>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Issuing Bank</a:t>
            </a:r>
          </a:p>
          <a:p>
            <a:pPr algn="ctr"/>
            <a:r>
              <a:rPr lang="en-US" sz="2000" b="1" dirty="0" smtClean="0">
                <a:solidFill>
                  <a:schemeClr val="bg1"/>
                </a:solidFill>
              </a:rPr>
              <a:t>(Importer’s Bank)</a:t>
            </a:r>
          </a:p>
        </p:txBody>
      </p:sp>
      <p:sp>
        <p:nvSpPr>
          <p:cNvPr id="12" name="Rounded Rectangle 11"/>
          <p:cNvSpPr/>
          <p:nvPr/>
        </p:nvSpPr>
        <p:spPr>
          <a:xfrm>
            <a:off x="2196370" y="4759494"/>
            <a:ext cx="2132613" cy="1007918"/>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Advising Bank</a:t>
            </a:r>
          </a:p>
          <a:p>
            <a:pPr algn="ctr"/>
            <a:r>
              <a:rPr lang="en-US" sz="2000" b="1" dirty="0" smtClean="0">
                <a:solidFill>
                  <a:schemeClr val="bg1"/>
                </a:solidFill>
              </a:rPr>
              <a:t>(Exporter’s Bank)</a:t>
            </a:r>
            <a:endParaRPr lang="en-US" sz="2000" b="1" dirty="0">
              <a:solidFill>
                <a:schemeClr val="bg1"/>
              </a:solidFill>
            </a:endParaRPr>
          </a:p>
        </p:txBody>
      </p:sp>
      <p:sp>
        <p:nvSpPr>
          <p:cNvPr id="13" name="Rounded Rectangle 12"/>
          <p:cNvSpPr/>
          <p:nvPr/>
        </p:nvSpPr>
        <p:spPr>
          <a:xfrm>
            <a:off x="2196370" y="1501510"/>
            <a:ext cx="2026228" cy="1007918"/>
          </a:xfrm>
          <a:prstGeom prst="roundRect">
            <a:avLst/>
          </a:prstGeom>
          <a:solidFill>
            <a:srgbClr val="E53411"/>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Exporter</a:t>
            </a:r>
            <a:endParaRPr lang="en-US" sz="2000" b="1" dirty="0">
              <a:solidFill>
                <a:schemeClr val="bg1"/>
              </a:solidFill>
            </a:endParaRPr>
          </a:p>
        </p:txBody>
      </p:sp>
      <p:sp>
        <p:nvSpPr>
          <p:cNvPr id="14" name="Rounded Rectangle 13"/>
          <p:cNvSpPr/>
          <p:nvPr/>
        </p:nvSpPr>
        <p:spPr>
          <a:xfrm>
            <a:off x="8510015" y="1452759"/>
            <a:ext cx="2026228" cy="100791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b="1" dirty="0" smtClean="0">
                <a:solidFill>
                  <a:schemeClr val="bg1"/>
                </a:solidFill>
              </a:rPr>
              <a:t>Importer</a:t>
            </a:r>
            <a:endParaRPr lang="en-US" sz="2000" b="1" dirty="0">
              <a:solidFill>
                <a:schemeClr val="bg1"/>
              </a:solidFill>
            </a:endParaRPr>
          </a:p>
        </p:txBody>
      </p:sp>
      <p:cxnSp>
        <p:nvCxnSpPr>
          <p:cNvPr id="15" name="Straight Arrow Connector 14"/>
          <p:cNvCxnSpPr/>
          <p:nvPr/>
        </p:nvCxnSpPr>
        <p:spPr>
          <a:xfrm>
            <a:off x="4727056" y="1805218"/>
            <a:ext cx="2951019" cy="4768"/>
          </a:xfrm>
          <a:prstGeom prst="straightConnector1">
            <a:avLst/>
          </a:prstGeom>
          <a:ln w="127000">
            <a:headEnd type="triangle" w="sm" len="sm"/>
            <a:tailEnd type="triangle" w="sm" len="sm"/>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6979561" y="-13646"/>
            <a:ext cx="5212441" cy="506276"/>
          </a:xfrm>
          <a:prstGeom prst="rect">
            <a:avLst/>
          </a:prstGeom>
          <a:solidFill>
            <a:schemeClr val="accent3">
              <a:lumMod val="75000"/>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h-TH" sz="2400" b="1" dirty="0" smtClean="0"/>
              <a:t> </a:t>
            </a:r>
            <a:r>
              <a:rPr lang="th-TH" sz="2400" b="1" dirty="0"/>
              <a:t> </a:t>
            </a:r>
            <a:r>
              <a:rPr lang="en-US" sz="2400" b="1" dirty="0"/>
              <a:t>Pre-Shipment </a:t>
            </a:r>
            <a:r>
              <a:rPr lang="en-US" sz="2400" b="1" dirty="0" smtClean="0"/>
              <a:t>finance: Packing </a:t>
            </a:r>
            <a:r>
              <a:rPr lang="en-US" sz="2400" b="1" dirty="0"/>
              <a:t>Credit</a:t>
            </a:r>
          </a:p>
        </p:txBody>
      </p:sp>
      <p:sp>
        <p:nvSpPr>
          <p:cNvPr id="25" name="Right Arrow 24"/>
          <p:cNvSpPr/>
          <p:nvPr/>
        </p:nvSpPr>
        <p:spPr>
          <a:xfrm rot="5400000">
            <a:off x="1514723" y="3411609"/>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6" name="TextBox 25"/>
          <p:cNvSpPr txBox="1"/>
          <p:nvPr/>
        </p:nvSpPr>
        <p:spPr>
          <a:xfrm>
            <a:off x="2393792" y="3012976"/>
            <a:ext cx="1163625" cy="1015663"/>
          </a:xfrm>
          <a:prstGeom prst="rect">
            <a:avLst/>
          </a:prstGeom>
          <a:noFill/>
        </p:spPr>
        <p:txBody>
          <a:bodyPr wrap="none" rtlCol="0">
            <a:spAutoFit/>
          </a:bodyPr>
          <a:lstStyle/>
          <a:p>
            <a:r>
              <a:rPr lang="en-US" sz="2000" dirty="0" smtClean="0">
                <a:solidFill>
                  <a:srgbClr val="FF0000"/>
                </a:solidFill>
                <a:cs typeface="Times New Roman" panose="02020603050405020304" pitchFamily="18" charset="0"/>
              </a:rPr>
              <a:t>5. Ask for </a:t>
            </a:r>
          </a:p>
          <a:p>
            <a:r>
              <a:rPr lang="en-US" sz="2000" dirty="0" smtClean="0">
                <a:solidFill>
                  <a:srgbClr val="FF0000"/>
                </a:solidFill>
                <a:cs typeface="Times New Roman" panose="02020603050405020304" pitchFamily="18" charset="0"/>
              </a:rPr>
              <a:t>Packing </a:t>
            </a:r>
          </a:p>
          <a:p>
            <a:r>
              <a:rPr lang="en-US" sz="2000" dirty="0" smtClean="0">
                <a:solidFill>
                  <a:srgbClr val="FF0000"/>
                </a:solidFill>
                <a:cs typeface="Times New Roman" panose="02020603050405020304" pitchFamily="18" charset="0"/>
              </a:rPr>
              <a:t>Credit</a:t>
            </a:r>
            <a:endParaRPr lang="en-US" sz="2000" dirty="0">
              <a:solidFill>
                <a:srgbClr val="FF0000"/>
              </a:solidFill>
              <a:cs typeface="Times New Roman" panose="02020603050405020304" pitchFamily="18" charset="0"/>
            </a:endParaRPr>
          </a:p>
        </p:txBody>
      </p:sp>
      <p:sp>
        <p:nvSpPr>
          <p:cNvPr id="27" name="Right Arrow 26"/>
          <p:cNvSpPr/>
          <p:nvPr/>
        </p:nvSpPr>
        <p:spPr>
          <a:xfrm rot="5400000">
            <a:off x="9307771" y="3337212"/>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8" name="TextBox 27"/>
          <p:cNvSpPr txBox="1"/>
          <p:nvPr/>
        </p:nvSpPr>
        <p:spPr>
          <a:xfrm>
            <a:off x="10444672" y="3206774"/>
            <a:ext cx="566181"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7</a:t>
            </a:r>
            <a:r>
              <a:rPr lang="en-US" sz="2000" dirty="0" smtClean="0">
                <a:solidFill>
                  <a:prstClr val="black"/>
                </a:solidFill>
                <a:cs typeface="Times New Roman" panose="02020603050405020304" pitchFamily="18" charset="0"/>
              </a:rPr>
              <a:t>. $</a:t>
            </a:r>
            <a:endParaRPr lang="en-US" sz="2000" dirty="0">
              <a:solidFill>
                <a:prstClr val="black"/>
              </a:solidFill>
              <a:cs typeface="Times New Roman" panose="02020603050405020304" pitchFamily="18" charset="0"/>
            </a:endParaRPr>
          </a:p>
        </p:txBody>
      </p:sp>
      <p:sp>
        <p:nvSpPr>
          <p:cNvPr id="29" name="Right Arrow 28"/>
          <p:cNvSpPr/>
          <p:nvPr/>
        </p:nvSpPr>
        <p:spPr>
          <a:xfrm rot="10800000">
            <a:off x="4714529" y="5485602"/>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0" name="TextBox 29"/>
          <p:cNvSpPr txBox="1"/>
          <p:nvPr/>
        </p:nvSpPr>
        <p:spPr>
          <a:xfrm>
            <a:off x="5906946" y="5762199"/>
            <a:ext cx="566181"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8. $</a:t>
            </a:r>
            <a:endParaRPr lang="en-US" sz="2000" dirty="0">
              <a:solidFill>
                <a:prstClr val="black"/>
              </a:solidFill>
              <a:cs typeface="Times New Roman" panose="02020603050405020304" pitchFamily="18" charset="0"/>
            </a:endParaRPr>
          </a:p>
        </p:txBody>
      </p:sp>
      <p:sp>
        <p:nvSpPr>
          <p:cNvPr id="32" name="Rectangle 31"/>
          <p:cNvSpPr/>
          <p:nvPr/>
        </p:nvSpPr>
        <p:spPr>
          <a:xfrm>
            <a:off x="0" y="718184"/>
            <a:ext cx="6979561" cy="128107"/>
          </a:xfrm>
          <a:prstGeom prst="rect">
            <a:avLst/>
          </a:prstGeom>
          <a:solidFill>
            <a:schemeClr val="accent1">
              <a:lumMod val="5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3" name="Rectangle 32"/>
          <p:cNvSpPr/>
          <p:nvPr/>
        </p:nvSpPr>
        <p:spPr>
          <a:xfrm>
            <a:off x="3" y="922747"/>
            <a:ext cx="9518879" cy="128107"/>
          </a:xfrm>
          <a:prstGeom prst="rect">
            <a:avLst/>
          </a:prstGeom>
          <a:solidFill>
            <a:schemeClr val="accent1">
              <a:lumMod val="5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34" name="TextBox 33"/>
          <p:cNvSpPr txBox="1"/>
          <p:nvPr/>
        </p:nvSpPr>
        <p:spPr>
          <a:xfrm>
            <a:off x="0" y="6488668"/>
            <a:ext cx="12192000" cy="369332"/>
          </a:xfrm>
          <a:prstGeom prst="rect">
            <a:avLst/>
          </a:prstGeom>
          <a:solidFill>
            <a:schemeClr val="accent5">
              <a:lumMod val="75000"/>
            </a:schemeClr>
          </a:solidFill>
        </p:spPr>
        <p:txBody>
          <a:bodyPr wrap="square" rtlCol="0">
            <a:spAutoFit/>
          </a:bodyPr>
          <a:lstStyle/>
          <a:p>
            <a:endParaRPr lang="en-US" dirty="0"/>
          </a:p>
        </p:txBody>
      </p:sp>
      <p:sp>
        <p:nvSpPr>
          <p:cNvPr id="35" name="TextBox 34"/>
          <p:cNvSpPr txBox="1"/>
          <p:nvPr/>
        </p:nvSpPr>
        <p:spPr>
          <a:xfrm>
            <a:off x="0" y="6302684"/>
            <a:ext cx="12192000" cy="369332"/>
          </a:xfrm>
          <a:prstGeom prst="rect">
            <a:avLst/>
          </a:prstGeom>
          <a:solidFill>
            <a:srgbClr val="FFC000"/>
          </a:solidFill>
        </p:spPr>
        <p:txBody>
          <a:bodyPr wrap="square" rtlCol="0">
            <a:spAutoFit/>
          </a:bodyPr>
          <a:lstStyle/>
          <a:p>
            <a:endParaRPr lang="en-US" dirty="0"/>
          </a:p>
        </p:txBody>
      </p:sp>
      <p:sp>
        <p:nvSpPr>
          <p:cNvPr id="36" name="TextBox 35"/>
          <p:cNvSpPr txBox="1"/>
          <p:nvPr/>
        </p:nvSpPr>
        <p:spPr>
          <a:xfrm>
            <a:off x="7037211" y="504021"/>
            <a:ext cx="5097139" cy="400110"/>
          </a:xfrm>
          <a:prstGeom prst="rect">
            <a:avLst/>
          </a:prstGeom>
          <a:noFill/>
        </p:spPr>
        <p:txBody>
          <a:bodyPr wrap="square" rtlCol="0">
            <a:spAutoFit/>
          </a:bodyPr>
          <a:lstStyle/>
          <a:p>
            <a:pPr algn="r"/>
            <a:r>
              <a:rPr lang="en-US" sz="2000" dirty="0" smtClean="0"/>
              <a:t>Purpose: To provide money for pre-export cost</a:t>
            </a:r>
            <a:endParaRPr lang="en-US" sz="2000" dirty="0"/>
          </a:p>
        </p:txBody>
      </p:sp>
    </p:spTree>
    <p:extLst>
      <p:ext uri="{BB962C8B-B14F-4D97-AF65-F5344CB8AC3E}">
        <p14:creationId xmlns:p14="http://schemas.microsoft.com/office/powerpoint/2010/main" val="2773528908"/>
      </p:ext>
    </p:extLst>
  </p:cSld>
  <p:clrMapOvr>
    <a:masterClrMapping/>
  </p:clrMapOvr>
  <p:timing>
    <p:tnLst>
      <p:par>
        <p:cTn xmlns:p14="http://schemas.microsoft.com/office/powerpoint/2010/mai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5"/>
          <p:cNvSpPr/>
          <p:nvPr/>
        </p:nvSpPr>
        <p:spPr>
          <a:xfrm>
            <a:off x="3" y="-13646"/>
            <a:ext cx="12191999" cy="1177772"/>
          </a:xfrm>
          <a:prstGeom prst="roundRect">
            <a:avLst/>
          </a:prstGeom>
          <a:solidFill>
            <a:srgbClr val="FFC000"/>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4" name="Rectangle 3"/>
          <p:cNvSpPr/>
          <p:nvPr/>
        </p:nvSpPr>
        <p:spPr>
          <a:xfrm>
            <a:off x="6979561" y="-13646"/>
            <a:ext cx="5212441" cy="506276"/>
          </a:xfrm>
          <a:prstGeom prst="rect">
            <a:avLst/>
          </a:prstGeom>
          <a:solidFill>
            <a:schemeClr val="accent3">
              <a:lumMod val="75000"/>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h-TH" sz="2400" b="1" dirty="0" smtClean="0"/>
              <a:t> </a:t>
            </a:r>
            <a:r>
              <a:rPr lang="th-TH" sz="2400" b="1" dirty="0"/>
              <a:t> </a:t>
            </a:r>
            <a:r>
              <a:rPr lang="en-US" sz="2400" b="1" dirty="0"/>
              <a:t>Pre-Shipment </a:t>
            </a:r>
            <a:r>
              <a:rPr lang="en-US" sz="2400" b="1" dirty="0" smtClean="0"/>
              <a:t>finance: Packing </a:t>
            </a:r>
            <a:r>
              <a:rPr lang="en-US" sz="2400" b="1" dirty="0"/>
              <a:t>Credit</a:t>
            </a:r>
          </a:p>
        </p:txBody>
      </p:sp>
      <p:sp>
        <p:nvSpPr>
          <p:cNvPr id="5" name="Rectangle 4"/>
          <p:cNvSpPr/>
          <p:nvPr/>
        </p:nvSpPr>
        <p:spPr>
          <a:xfrm>
            <a:off x="627346" y="2815169"/>
            <a:ext cx="10533610" cy="1200329"/>
          </a:xfrm>
          <a:prstGeom prst="rect">
            <a:avLst/>
          </a:prstGeom>
          <a:solidFill>
            <a:schemeClr val="accent4">
              <a:lumMod val="60000"/>
              <a:lumOff val="40000"/>
            </a:schemeClr>
          </a:solidFill>
        </p:spPr>
        <p:txBody>
          <a:bodyPr wrap="square">
            <a:spAutoFit/>
          </a:bodyPr>
          <a:lstStyle/>
          <a:p>
            <a:r>
              <a:rPr lang="en-US" b="1" dirty="0"/>
              <a:t>Required documents</a:t>
            </a:r>
          </a:p>
          <a:p>
            <a:r>
              <a:rPr lang="en-US" dirty="0"/>
              <a:t>  1. Promissory Note or Bill of Exchange</a:t>
            </a:r>
          </a:p>
          <a:p>
            <a:r>
              <a:rPr lang="en-US" dirty="0"/>
              <a:t>  2. The original of the irrevocable L/C (in case of Packing Credit against L/C) or</a:t>
            </a:r>
          </a:p>
          <a:p>
            <a:r>
              <a:rPr lang="en-US" dirty="0"/>
              <a:t>  3. The copy of Purchase Order, Sales Contract (in case of Packing against Contract) </a:t>
            </a:r>
            <a:r>
              <a:rPr lang="en-US" dirty="0" smtClean="0"/>
              <a:t>or</a:t>
            </a:r>
            <a:endParaRPr lang="en-US" dirty="0"/>
          </a:p>
        </p:txBody>
      </p:sp>
      <p:sp>
        <p:nvSpPr>
          <p:cNvPr id="7" name="TextBox 6"/>
          <p:cNvSpPr txBox="1"/>
          <p:nvPr/>
        </p:nvSpPr>
        <p:spPr>
          <a:xfrm>
            <a:off x="0" y="6488668"/>
            <a:ext cx="12192000" cy="369332"/>
          </a:xfrm>
          <a:prstGeom prst="rect">
            <a:avLst/>
          </a:prstGeom>
          <a:solidFill>
            <a:srgbClr val="FFC000"/>
          </a:solidFill>
        </p:spPr>
        <p:txBody>
          <a:bodyPr wrap="square" rtlCol="0">
            <a:spAutoFit/>
          </a:bodyPr>
          <a:lstStyle/>
          <a:p>
            <a:endParaRPr lang="en-US" dirty="0"/>
          </a:p>
        </p:txBody>
      </p:sp>
    </p:spTree>
    <p:extLst>
      <p:ext uri="{BB962C8B-B14F-4D97-AF65-F5344CB8AC3E}">
        <p14:creationId xmlns:p14="http://schemas.microsoft.com/office/powerpoint/2010/main" val="808796734"/>
      </p:ext>
    </p:extLst>
  </p:cSld>
  <p:clrMapOvr>
    <a:masterClrMapping/>
  </p:clrMapOvr>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Rounded Rectangle 35"/>
          <p:cNvSpPr/>
          <p:nvPr/>
        </p:nvSpPr>
        <p:spPr>
          <a:xfrm>
            <a:off x="1" y="6409414"/>
            <a:ext cx="12191999" cy="448585"/>
          </a:xfrm>
          <a:prstGeom prst="roundRect">
            <a:avLst/>
          </a:prstGeom>
          <a:solidFill>
            <a:schemeClr val="accent6">
              <a:lumMod val="60000"/>
              <a:lumOff val="4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dirty="0"/>
          </a:p>
          <a:p>
            <a:pPr algn="ctr"/>
            <a:endParaRPr lang="en-US" dirty="0"/>
          </a:p>
        </p:txBody>
      </p:sp>
      <p:sp>
        <p:nvSpPr>
          <p:cNvPr id="2" name="TextBox 1"/>
          <p:cNvSpPr txBox="1"/>
          <p:nvPr/>
        </p:nvSpPr>
        <p:spPr>
          <a:xfrm>
            <a:off x="9076830" y="3367115"/>
            <a:ext cx="1087157"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2. Apply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3" name="TextBox 2"/>
          <p:cNvSpPr txBox="1"/>
          <p:nvPr/>
        </p:nvSpPr>
        <p:spPr>
          <a:xfrm>
            <a:off x="5274908" y="5353382"/>
            <a:ext cx="2020105"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3. L/C Submission</a:t>
            </a:r>
            <a:endParaRPr lang="en-US" sz="2000" dirty="0">
              <a:solidFill>
                <a:prstClr val="black"/>
              </a:solidFill>
              <a:cs typeface="Times New Roman" panose="02020603050405020304" pitchFamily="18" charset="0"/>
            </a:endParaRPr>
          </a:p>
        </p:txBody>
      </p:sp>
      <p:sp>
        <p:nvSpPr>
          <p:cNvPr id="4" name="TextBox 3"/>
          <p:cNvSpPr txBox="1"/>
          <p:nvPr/>
        </p:nvSpPr>
        <p:spPr>
          <a:xfrm>
            <a:off x="3891753" y="3367115"/>
            <a:ext cx="1181734" cy="707886"/>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4. Advise </a:t>
            </a:r>
          </a:p>
          <a:p>
            <a:r>
              <a:rPr lang="en-US" sz="2000" dirty="0" smtClean="0">
                <a:solidFill>
                  <a:prstClr val="black"/>
                </a:solidFill>
                <a:cs typeface="Times New Roman" panose="02020603050405020304" pitchFamily="18" charset="0"/>
              </a:rPr>
              <a:t>for L/C</a:t>
            </a:r>
            <a:endParaRPr lang="en-US" sz="2000" dirty="0">
              <a:solidFill>
                <a:prstClr val="black"/>
              </a:solidFill>
              <a:cs typeface="Times New Roman" panose="02020603050405020304" pitchFamily="18" charset="0"/>
            </a:endParaRPr>
          </a:p>
        </p:txBody>
      </p:sp>
      <p:sp>
        <p:nvSpPr>
          <p:cNvPr id="5" name="TextBox 4"/>
          <p:cNvSpPr txBox="1"/>
          <p:nvPr/>
        </p:nvSpPr>
        <p:spPr>
          <a:xfrm>
            <a:off x="5567039" y="2543955"/>
            <a:ext cx="1435842"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5</a:t>
            </a:r>
            <a:r>
              <a:rPr lang="en-US" sz="2000" dirty="0" smtClean="0">
                <a:solidFill>
                  <a:prstClr val="black"/>
                </a:solidFill>
                <a:cs typeface="Times New Roman" panose="02020603050405020304" pitchFamily="18" charset="0"/>
              </a:rPr>
              <a:t>. Shipment</a:t>
            </a:r>
            <a:endParaRPr lang="en-US" sz="2000" dirty="0">
              <a:solidFill>
                <a:prstClr val="black"/>
              </a:solidFill>
              <a:cs typeface="Times New Roman" panose="02020603050405020304" pitchFamily="18" charset="0"/>
            </a:endParaRPr>
          </a:p>
        </p:txBody>
      </p:sp>
      <p:sp>
        <p:nvSpPr>
          <p:cNvPr id="6" name="TextBox 5"/>
          <p:cNvSpPr txBox="1"/>
          <p:nvPr/>
        </p:nvSpPr>
        <p:spPr>
          <a:xfrm>
            <a:off x="5418632" y="1522628"/>
            <a:ext cx="1816908"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1. Sale Contract</a:t>
            </a:r>
            <a:endParaRPr lang="en-US" sz="2000" dirty="0">
              <a:solidFill>
                <a:prstClr val="black"/>
              </a:solidFill>
              <a:cs typeface="Times New Roman" panose="02020603050405020304" pitchFamily="18" charset="0"/>
            </a:endParaRPr>
          </a:p>
        </p:txBody>
      </p:sp>
      <p:sp>
        <p:nvSpPr>
          <p:cNvPr id="7" name="Right Arrow 6"/>
          <p:cNvSpPr/>
          <p:nvPr/>
        </p:nvSpPr>
        <p:spPr>
          <a:xfrm>
            <a:off x="4809453" y="2378623"/>
            <a:ext cx="2951018" cy="256828"/>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8" name="Right Arrow 7"/>
          <p:cNvSpPr/>
          <p:nvPr/>
        </p:nvSpPr>
        <p:spPr>
          <a:xfrm rot="10800000">
            <a:off x="4809453" y="5071572"/>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9" name="Right Arrow 8"/>
          <p:cNvSpPr/>
          <p:nvPr/>
        </p:nvSpPr>
        <p:spPr>
          <a:xfrm rot="5400000">
            <a:off x="8069276" y="3592167"/>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0" name="Right Arrow 9"/>
          <p:cNvSpPr/>
          <p:nvPr/>
        </p:nvSpPr>
        <p:spPr>
          <a:xfrm rot="16200000">
            <a:off x="2906090" y="3614058"/>
            <a:ext cx="1616448" cy="261017"/>
          </a:xfrm>
          <a:prstGeom prst="rightArrow">
            <a:avLst/>
          </a:prstGeom>
          <a:solidFill>
            <a:schemeClr val="bg2">
              <a:lumMod val="75000"/>
            </a:schemeClr>
          </a:solidFill>
          <a:ln>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11" name="Rounded Rectangle 10"/>
          <p:cNvSpPr/>
          <p:nvPr/>
        </p:nvSpPr>
        <p:spPr>
          <a:xfrm>
            <a:off x="8452831" y="4869044"/>
            <a:ext cx="2178334" cy="1020140"/>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Issuing Bank</a:t>
            </a:r>
          </a:p>
          <a:p>
            <a:pPr algn="ctr"/>
            <a:r>
              <a:rPr lang="en-US" sz="2000" b="1" dirty="0" smtClean="0">
                <a:solidFill>
                  <a:schemeClr val="bg1"/>
                </a:solidFill>
              </a:rPr>
              <a:t>(Importer’s Bank)</a:t>
            </a:r>
          </a:p>
        </p:txBody>
      </p:sp>
      <p:sp>
        <p:nvSpPr>
          <p:cNvPr id="12" name="Rounded Rectangle 11"/>
          <p:cNvSpPr/>
          <p:nvPr/>
        </p:nvSpPr>
        <p:spPr>
          <a:xfrm>
            <a:off x="2341590" y="4881266"/>
            <a:ext cx="2132613" cy="1007918"/>
          </a:xfrm>
          <a:prstGeom prst="roundRect">
            <a:avLst/>
          </a:prstGeom>
          <a:solidFill>
            <a:schemeClr val="accent5">
              <a:lumMod val="75000"/>
            </a:schemeClr>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Advising Bank</a:t>
            </a:r>
          </a:p>
          <a:p>
            <a:pPr algn="ctr"/>
            <a:r>
              <a:rPr lang="en-US" sz="2000" b="1" dirty="0" smtClean="0">
                <a:solidFill>
                  <a:schemeClr val="bg1"/>
                </a:solidFill>
              </a:rPr>
              <a:t>(Exporter’s Bank)</a:t>
            </a:r>
            <a:endParaRPr lang="en-US" sz="2000" b="1" dirty="0">
              <a:solidFill>
                <a:schemeClr val="bg1"/>
              </a:solidFill>
            </a:endParaRPr>
          </a:p>
        </p:txBody>
      </p:sp>
      <p:sp>
        <p:nvSpPr>
          <p:cNvPr id="13" name="Rounded Rectangle 12"/>
          <p:cNvSpPr/>
          <p:nvPr/>
        </p:nvSpPr>
        <p:spPr>
          <a:xfrm>
            <a:off x="2291292" y="1764187"/>
            <a:ext cx="2026228" cy="1007918"/>
          </a:xfrm>
          <a:prstGeom prst="roundRect">
            <a:avLst/>
          </a:prstGeom>
          <a:solidFill>
            <a:srgbClr val="E53411"/>
          </a:solidFill>
        </p:spPr>
        <p:style>
          <a:lnRef idx="0">
            <a:schemeClr val="accent6"/>
          </a:lnRef>
          <a:fillRef idx="3">
            <a:schemeClr val="accent6"/>
          </a:fillRef>
          <a:effectRef idx="3">
            <a:schemeClr val="accent6"/>
          </a:effectRef>
          <a:fontRef idx="minor">
            <a:schemeClr val="lt1"/>
          </a:fontRef>
        </p:style>
        <p:txBody>
          <a:bodyPr rtlCol="0" anchor="ctr"/>
          <a:lstStyle/>
          <a:p>
            <a:pPr algn="ctr"/>
            <a:r>
              <a:rPr lang="en-US" sz="2000" b="1" dirty="0" smtClean="0">
                <a:solidFill>
                  <a:schemeClr val="bg1"/>
                </a:solidFill>
              </a:rPr>
              <a:t>Exporter</a:t>
            </a:r>
            <a:endParaRPr lang="en-US" sz="2000" b="1" dirty="0">
              <a:solidFill>
                <a:schemeClr val="bg1"/>
              </a:solidFill>
            </a:endParaRPr>
          </a:p>
        </p:txBody>
      </p:sp>
      <p:sp>
        <p:nvSpPr>
          <p:cNvPr id="14" name="Rounded Rectangle 13"/>
          <p:cNvSpPr/>
          <p:nvPr/>
        </p:nvSpPr>
        <p:spPr>
          <a:xfrm>
            <a:off x="8604937" y="1715436"/>
            <a:ext cx="2026228" cy="1007918"/>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2000" b="1" dirty="0" smtClean="0">
                <a:solidFill>
                  <a:schemeClr val="bg1"/>
                </a:solidFill>
              </a:rPr>
              <a:t>Importer</a:t>
            </a:r>
            <a:endParaRPr lang="en-US" sz="2000" b="1" dirty="0">
              <a:solidFill>
                <a:schemeClr val="bg1"/>
              </a:solidFill>
            </a:endParaRPr>
          </a:p>
        </p:txBody>
      </p:sp>
      <p:cxnSp>
        <p:nvCxnSpPr>
          <p:cNvPr id="15" name="Straight Arrow Connector 14"/>
          <p:cNvCxnSpPr/>
          <p:nvPr/>
        </p:nvCxnSpPr>
        <p:spPr>
          <a:xfrm>
            <a:off x="4821978" y="2067895"/>
            <a:ext cx="2951019" cy="4768"/>
          </a:xfrm>
          <a:prstGeom prst="straightConnector1">
            <a:avLst/>
          </a:prstGeom>
          <a:ln w="127000">
            <a:headEnd type="triangle" w="sm" len="sm"/>
            <a:tailEnd type="triangle" w="sm" len="sm"/>
          </a:ln>
        </p:spPr>
        <p:style>
          <a:lnRef idx="1">
            <a:schemeClr val="accent1"/>
          </a:lnRef>
          <a:fillRef idx="0">
            <a:schemeClr val="accent1"/>
          </a:fillRef>
          <a:effectRef idx="0">
            <a:schemeClr val="accent1"/>
          </a:effectRef>
          <a:fontRef idx="minor">
            <a:schemeClr val="tx1"/>
          </a:fontRef>
        </p:style>
      </p:cxnSp>
      <p:sp>
        <p:nvSpPr>
          <p:cNvPr id="25" name="Right Arrow 24"/>
          <p:cNvSpPr/>
          <p:nvPr/>
        </p:nvSpPr>
        <p:spPr>
          <a:xfrm rot="5400000">
            <a:off x="1609645" y="3674286"/>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6" name="TextBox 25"/>
          <p:cNvSpPr txBox="1"/>
          <p:nvPr/>
        </p:nvSpPr>
        <p:spPr>
          <a:xfrm>
            <a:off x="2462448" y="3295430"/>
            <a:ext cx="1282222" cy="1015663"/>
          </a:xfrm>
          <a:prstGeom prst="rect">
            <a:avLst/>
          </a:prstGeom>
          <a:noFill/>
        </p:spPr>
        <p:txBody>
          <a:bodyPr wrap="none" rtlCol="0">
            <a:spAutoFit/>
          </a:bodyPr>
          <a:lstStyle/>
          <a:p>
            <a:r>
              <a:rPr lang="en-US" sz="2000" dirty="0" smtClean="0">
                <a:solidFill>
                  <a:srgbClr val="FF0000"/>
                </a:solidFill>
                <a:cs typeface="Times New Roman" panose="02020603050405020304" pitchFamily="18" charset="0"/>
              </a:rPr>
              <a:t>6. Ask for </a:t>
            </a:r>
          </a:p>
          <a:p>
            <a:r>
              <a:rPr lang="en-US" sz="2000" dirty="0" smtClean="0">
                <a:solidFill>
                  <a:srgbClr val="FF0000"/>
                </a:solidFill>
                <a:cs typeface="Times New Roman" panose="02020603050405020304" pitchFamily="18" charset="0"/>
              </a:rPr>
              <a:t>L/C sold at </a:t>
            </a:r>
          </a:p>
          <a:p>
            <a:r>
              <a:rPr lang="en-US" sz="2000" dirty="0" smtClean="0">
                <a:solidFill>
                  <a:srgbClr val="FF0000"/>
                </a:solidFill>
                <a:cs typeface="Times New Roman" panose="02020603050405020304" pitchFamily="18" charset="0"/>
              </a:rPr>
              <a:t>discount</a:t>
            </a:r>
          </a:p>
        </p:txBody>
      </p:sp>
      <p:sp>
        <p:nvSpPr>
          <p:cNvPr id="27" name="Right Arrow 26"/>
          <p:cNvSpPr/>
          <p:nvPr/>
        </p:nvSpPr>
        <p:spPr>
          <a:xfrm rot="5400000">
            <a:off x="9402693" y="3599889"/>
            <a:ext cx="1616447" cy="304800"/>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8" name="TextBox 27"/>
          <p:cNvSpPr txBox="1"/>
          <p:nvPr/>
        </p:nvSpPr>
        <p:spPr>
          <a:xfrm>
            <a:off x="10363317" y="3544511"/>
            <a:ext cx="566181" cy="400110"/>
          </a:xfrm>
          <a:prstGeom prst="rect">
            <a:avLst/>
          </a:prstGeom>
          <a:noFill/>
        </p:spPr>
        <p:txBody>
          <a:bodyPr wrap="none" rtlCol="0">
            <a:spAutoFit/>
          </a:bodyPr>
          <a:lstStyle/>
          <a:p>
            <a:r>
              <a:rPr lang="en-US" sz="2000" dirty="0">
                <a:solidFill>
                  <a:prstClr val="black"/>
                </a:solidFill>
                <a:cs typeface="Times New Roman" panose="02020603050405020304" pitchFamily="18" charset="0"/>
              </a:rPr>
              <a:t>7</a:t>
            </a:r>
            <a:r>
              <a:rPr lang="en-US" sz="2000" dirty="0" smtClean="0">
                <a:solidFill>
                  <a:prstClr val="black"/>
                </a:solidFill>
                <a:cs typeface="Times New Roman" panose="02020603050405020304" pitchFamily="18" charset="0"/>
              </a:rPr>
              <a:t>. $</a:t>
            </a:r>
            <a:endParaRPr lang="en-US" sz="2000" dirty="0">
              <a:solidFill>
                <a:prstClr val="black"/>
              </a:solidFill>
              <a:cs typeface="Times New Roman" panose="02020603050405020304" pitchFamily="18" charset="0"/>
            </a:endParaRPr>
          </a:p>
        </p:txBody>
      </p:sp>
      <p:sp>
        <p:nvSpPr>
          <p:cNvPr id="29" name="Right Arrow 28"/>
          <p:cNvSpPr/>
          <p:nvPr/>
        </p:nvSpPr>
        <p:spPr>
          <a:xfrm rot="10800000">
            <a:off x="4809451" y="5748279"/>
            <a:ext cx="2951018" cy="281809"/>
          </a:xfrm>
          <a:prstGeom prst="rightArrow">
            <a:avLst/>
          </a:prstGeom>
          <a:solidFill>
            <a:schemeClr val="tx2">
              <a:lumMod val="60000"/>
              <a:lumOff val="40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30" name="TextBox 29"/>
          <p:cNvSpPr txBox="1"/>
          <p:nvPr/>
        </p:nvSpPr>
        <p:spPr>
          <a:xfrm>
            <a:off x="6304206" y="6012654"/>
            <a:ext cx="566181" cy="400110"/>
          </a:xfrm>
          <a:prstGeom prst="rect">
            <a:avLst/>
          </a:prstGeom>
          <a:noFill/>
        </p:spPr>
        <p:txBody>
          <a:bodyPr wrap="none" rtlCol="0">
            <a:spAutoFit/>
          </a:bodyPr>
          <a:lstStyle/>
          <a:p>
            <a:r>
              <a:rPr lang="en-US" sz="2000" dirty="0" smtClean="0">
                <a:solidFill>
                  <a:prstClr val="black"/>
                </a:solidFill>
                <a:cs typeface="Times New Roman" panose="02020603050405020304" pitchFamily="18" charset="0"/>
              </a:rPr>
              <a:t>8. $</a:t>
            </a:r>
            <a:endParaRPr lang="en-US" sz="2000" dirty="0">
              <a:solidFill>
                <a:prstClr val="black"/>
              </a:solidFill>
              <a:cs typeface="Times New Roman" panose="02020603050405020304" pitchFamily="18" charset="0"/>
            </a:endParaRPr>
          </a:p>
        </p:txBody>
      </p:sp>
      <p:sp>
        <p:nvSpPr>
          <p:cNvPr id="35" name="Rounded Rectangle 34"/>
          <p:cNvSpPr/>
          <p:nvPr/>
        </p:nvSpPr>
        <p:spPr>
          <a:xfrm>
            <a:off x="3" y="-13646"/>
            <a:ext cx="12191999" cy="1230346"/>
          </a:xfrm>
          <a:prstGeom prst="roundRect">
            <a:avLst/>
          </a:prstGeom>
          <a:solidFill>
            <a:schemeClr val="accent6">
              <a:lumMod val="60000"/>
              <a:lumOff val="4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dirty="0"/>
          </a:p>
          <a:p>
            <a:pPr algn="ctr"/>
            <a:endParaRPr lang="en-US" dirty="0"/>
          </a:p>
        </p:txBody>
      </p:sp>
      <p:sp>
        <p:nvSpPr>
          <p:cNvPr id="23" name="TextBox 22"/>
          <p:cNvSpPr txBox="1"/>
          <p:nvPr/>
        </p:nvSpPr>
        <p:spPr>
          <a:xfrm>
            <a:off x="4053385" y="508814"/>
            <a:ext cx="8138616" cy="707886"/>
          </a:xfrm>
          <a:prstGeom prst="rect">
            <a:avLst/>
          </a:prstGeom>
          <a:solidFill>
            <a:schemeClr val="accent4">
              <a:lumMod val="40000"/>
              <a:lumOff val="60000"/>
            </a:schemeClr>
          </a:solidFill>
          <a:ln>
            <a:solidFill>
              <a:schemeClr val="accent2"/>
            </a:solidFill>
          </a:ln>
        </p:spPr>
        <p:style>
          <a:lnRef idx="0">
            <a:schemeClr val="accent4"/>
          </a:lnRef>
          <a:fillRef idx="3">
            <a:schemeClr val="accent4"/>
          </a:fillRef>
          <a:effectRef idx="3">
            <a:schemeClr val="accent4"/>
          </a:effectRef>
          <a:fontRef idx="minor">
            <a:schemeClr val="lt1"/>
          </a:fontRef>
        </p:style>
        <p:txBody>
          <a:bodyPr wrap="square" rtlCol="0">
            <a:spAutoFit/>
          </a:bodyPr>
          <a:lstStyle/>
          <a:p>
            <a:pPr algn="r"/>
            <a:r>
              <a:rPr lang="en-US" sz="2000" dirty="0" smtClean="0">
                <a:solidFill>
                  <a:schemeClr val="tx1"/>
                </a:solidFill>
                <a:cs typeface="Times New Roman" panose="02020603050405020304" pitchFamily="18" charset="0"/>
              </a:rPr>
              <a:t>“</a:t>
            </a:r>
            <a:r>
              <a:rPr lang="en-US" sz="2000" dirty="0">
                <a:solidFill>
                  <a:schemeClr val="tx1"/>
                </a:solidFill>
              </a:rPr>
              <a:t>Any loan or advance granted </a:t>
            </a:r>
            <a:r>
              <a:rPr lang="en-US" sz="2000" dirty="0" smtClean="0">
                <a:solidFill>
                  <a:schemeClr val="tx1"/>
                </a:solidFill>
              </a:rPr>
              <a:t>provided </a:t>
            </a:r>
            <a:r>
              <a:rPr lang="en-US" sz="2000" dirty="0">
                <a:solidFill>
                  <a:schemeClr val="tx1"/>
                </a:solidFill>
              </a:rPr>
              <a:t>by bank to an exporter of goods after shipment of goods to the date of realization of export </a:t>
            </a:r>
            <a:r>
              <a:rPr lang="en-US" sz="2000" dirty="0" smtClean="0">
                <a:solidFill>
                  <a:schemeClr val="tx1"/>
                </a:solidFill>
              </a:rPr>
              <a:t>proceeds</a:t>
            </a:r>
            <a:r>
              <a:rPr lang="en-US" sz="2000" dirty="0" smtClean="0">
                <a:solidFill>
                  <a:schemeClr val="tx1"/>
                </a:solidFill>
                <a:cs typeface="Times New Roman" panose="02020603050405020304" pitchFamily="18" charset="0"/>
              </a:rPr>
              <a:t>.”</a:t>
            </a:r>
            <a:endParaRPr lang="th-TH" sz="2000" dirty="0">
              <a:solidFill>
                <a:schemeClr val="tx1"/>
              </a:solidFill>
            </a:endParaRPr>
          </a:p>
        </p:txBody>
      </p:sp>
      <p:sp>
        <p:nvSpPr>
          <p:cNvPr id="33" name="Rectangle 32"/>
          <p:cNvSpPr/>
          <p:nvPr/>
        </p:nvSpPr>
        <p:spPr>
          <a:xfrm>
            <a:off x="6223380" y="0"/>
            <a:ext cx="5968622" cy="492629"/>
          </a:xfrm>
          <a:prstGeom prst="rect">
            <a:avLst/>
          </a:prstGeom>
          <a:solidFill>
            <a:schemeClr val="accent3">
              <a:lumMod val="75000"/>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h-TH" sz="2400" b="1" dirty="0" smtClean="0"/>
              <a:t> </a:t>
            </a:r>
            <a:r>
              <a:rPr lang="th-TH" sz="2400" b="1" dirty="0"/>
              <a:t> </a:t>
            </a:r>
            <a:r>
              <a:rPr lang="en-US" sz="2400" b="1" dirty="0" smtClean="0"/>
              <a:t>Post-Shipment finance: L/C sold at discount</a:t>
            </a:r>
            <a:endParaRPr lang="en-US" sz="2400" b="1" dirty="0"/>
          </a:p>
        </p:txBody>
      </p:sp>
    </p:spTree>
    <p:extLst>
      <p:ext uri="{BB962C8B-B14F-4D97-AF65-F5344CB8AC3E}">
        <p14:creationId xmlns:p14="http://schemas.microsoft.com/office/powerpoint/2010/main" val="174275691"/>
      </p:ext>
    </p:extLst>
  </p:cSld>
  <p:clrMapOvr>
    <a:masterClrMapping/>
  </p:clrMapOvr>
  <p:timing>
    <p:tnLst>
      <p:par>
        <p:cTn xmlns:p14="http://schemas.microsoft.com/office/powerpoint/2010/mai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3" y="-13646"/>
            <a:ext cx="12191999" cy="1230346"/>
          </a:xfrm>
          <a:prstGeom prst="roundRect">
            <a:avLst/>
          </a:prstGeom>
          <a:solidFill>
            <a:schemeClr val="accent6">
              <a:lumMod val="60000"/>
              <a:lumOff val="4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dirty="0"/>
          </a:p>
          <a:p>
            <a:pPr algn="ctr"/>
            <a:endParaRPr lang="en-US" dirty="0"/>
          </a:p>
        </p:txBody>
      </p:sp>
      <p:sp>
        <p:nvSpPr>
          <p:cNvPr id="3" name="Rectangle 2"/>
          <p:cNvSpPr/>
          <p:nvPr/>
        </p:nvSpPr>
        <p:spPr>
          <a:xfrm>
            <a:off x="6223380" y="0"/>
            <a:ext cx="5968622" cy="492629"/>
          </a:xfrm>
          <a:prstGeom prst="rect">
            <a:avLst/>
          </a:prstGeom>
          <a:solidFill>
            <a:schemeClr val="accent3">
              <a:lumMod val="75000"/>
              <a:alpha val="63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th-TH" sz="2400" b="1" dirty="0" smtClean="0"/>
              <a:t> </a:t>
            </a:r>
            <a:r>
              <a:rPr lang="th-TH" sz="2400" b="1" dirty="0"/>
              <a:t> </a:t>
            </a:r>
            <a:r>
              <a:rPr lang="en-US" sz="2400" b="1" dirty="0" smtClean="0"/>
              <a:t>Post-Shipment finance: L/C sold at discount</a:t>
            </a:r>
            <a:endParaRPr lang="en-US" sz="2400" b="1" dirty="0"/>
          </a:p>
        </p:txBody>
      </p:sp>
      <p:sp>
        <p:nvSpPr>
          <p:cNvPr id="11" name="Rectangle 10"/>
          <p:cNvSpPr/>
          <p:nvPr/>
        </p:nvSpPr>
        <p:spPr>
          <a:xfrm>
            <a:off x="1792403" y="1640213"/>
            <a:ext cx="8343113" cy="3416320"/>
          </a:xfrm>
          <a:prstGeom prst="rect">
            <a:avLst/>
          </a:prstGeom>
          <a:solidFill>
            <a:schemeClr val="accent4">
              <a:lumMod val="20000"/>
              <a:lumOff val="80000"/>
            </a:schemeClr>
          </a:solidFill>
        </p:spPr>
        <p:txBody>
          <a:bodyPr wrap="square">
            <a:spAutoFit/>
          </a:bodyPr>
          <a:lstStyle/>
          <a:p>
            <a:r>
              <a:rPr lang="en-US" b="1" dirty="0" smtClean="0"/>
              <a:t>Required documents</a:t>
            </a:r>
          </a:p>
          <a:p>
            <a:r>
              <a:rPr lang="en-US" dirty="0" smtClean="0"/>
              <a:t>1. Original </a:t>
            </a:r>
            <a:r>
              <a:rPr lang="en-US" dirty="0"/>
              <a:t>L/C</a:t>
            </a:r>
          </a:p>
          <a:p>
            <a:r>
              <a:rPr lang="en-US" dirty="0"/>
              <a:t>2. Commercial Invoice</a:t>
            </a:r>
          </a:p>
          <a:p>
            <a:r>
              <a:rPr lang="en-US" dirty="0"/>
              <a:t>3. Delivery Note – Shipping order or booking note for </a:t>
            </a:r>
            <a:r>
              <a:rPr lang="en-US" dirty="0" smtClean="0"/>
              <a:t>shipping</a:t>
            </a:r>
          </a:p>
          <a:p>
            <a:endParaRPr lang="en-US" dirty="0"/>
          </a:p>
          <a:p>
            <a:r>
              <a:rPr lang="en-US" b="1" dirty="0" smtClean="0"/>
              <a:t>Example</a:t>
            </a:r>
          </a:p>
          <a:p>
            <a:r>
              <a:rPr lang="en-US" dirty="0"/>
              <a:t>- Shipping the rubber on the end of January</a:t>
            </a:r>
          </a:p>
          <a:p>
            <a:r>
              <a:rPr lang="en-US" dirty="0"/>
              <a:t>- Getting the money on the end of March.</a:t>
            </a:r>
          </a:p>
          <a:p>
            <a:r>
              <a:rPr lang="en-US" dirty="0"/>
              <a:t>- You realize that at that time you need the money to facilitate your business.</a:t>
            </a:r>
          </a:p>
          <a:p>
            <a:r>
              <a:rPr lang="en-US" dirty="0"/>
              <a:t>- However, there are three month gaps and you did not get the money yet.</a:t>
            </a:r>
          </a:p>
          <a:p>
            <a:r>
              <a:rPr lang="en-US" dirty="0"/>
              <a:t>- You can sold L/C at discount in order to get money for your business first.</a:t>
            </a:r>
          </a:p>
          <a:p>
            <a:endParaRPr lang="en-US" dirty="0"/>
          </a:p>
        </p:txBody>
      </p:sp>
      <p:sp>
        <p:nvSpPr>
          <p:cNvPr id="5" name="Rounded Rectangle 4"/>
          <p:cNvSpPr/>
          <p:nvPr/>
        </p:nvSpPr>
        <p:spPr>
          <a:xfrm>
            <a:off x="0" y="5630662"/>
            <a:ext cx="12191999" cy="1230346"/>
          </a:xfrm>
          <a:prstGeom prst="roundRect">
            <a:avLst/>
          </a:prstGeom>
          <a:solidFill>
            <a:schemeClr val="accent6">
              <a:lumMod val="60000"/>
              <a:lumOff val="40000"/>
            </a:schemeClr>
          </a:solidFill>
        </p:spPr>
        <p:style>
          <a:lnRef idx="0">
            <a:schemeClr val="dk1"/>
          </a:lnRef>
          <a:fillRef idx="3">
            <a:schemeClr val="dk1"/>
          </a:fillRef>
          <a:effectRef idx="3">
            <a:schemeClr val="dk1"/>
          </a:effectRef>
          <a:fontRef idx="minor">
            <a:schemeClr val="lt1"/>
          </a:fontRef>
        </p:style>
        <p:txBody>
          <a:bodyPr rtlCol="0" anchor="ctr"/>
          <a:lstStyle/>
          <a:p>
            <a:pPr algn="ctr"/>
            <a:endParaRPr lang="en-US"/>
          </a:p>
        </p:txBody>
      </p:sp>
      <p:sp>
        <p:nvSpPr>
          <p:cNvPr id="6" name="Rectangle 5"/>
          <p:cNvSpPr/>
          <p:nvPr/>
        </p:nvSpPr>
        <p:spPr>
          <a:xfrm>
            <a:off x="0" y="718184"/>
            <a:ext cx="8692896" cy="128107"/>
          </a:xfrm>
          <a:prstGeom prst="rect">
            <a:avLst/>
          </a:prstGeom>
          <a:solidFill>
            <a:schemeClr val="accent6">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a:p>
        </p:txBody>
      </p:sp>
      <p:sp>
        <p:nvSpPr>
          <p:cNvPr id="7" name="Rectangle 6"/>
          <p:cNvSpPr/>
          <p:nvPr/>
        </p:nvSpPr>
        <p:spPr>
          <a:xfrm>
            <a:off x="3" y="922747"/>
            <a:ext cx="9518879" cy="128107"/>
          </a:xfrm>
          <a:prstGeom prst="rect">
            <a:avLst/>
          </a:prstGeom>
          <a:solidFill>
            <a:schemeClr val="accent6">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8" name="Rectangle 7"/>
          <p:cNvSpPr/>
          <p:nvPr/>
        </p:nvSpPr>
        <p:spPr>
          <a:xfrm>
            <a:off x="2673120" y="6407311"/>
            <a:ext cx="9518879" cy="128107"/>
          </a:xfrm>
          <a:prstGeom prst="rect">
            <a:avLst/>
          </a:prstGeom>
          <a:solidFill>
            <a:schemeClr val="accent6">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
        <p:nvSpPr>
          <p:cNvPr id="9" name="Rectangle 8"/>
          <p:cNvSpPr/>
          <p:nvPr/>
        </p:nvSpPr>
        <p:spPr>
          <a:xfrm>
            <a:off x="3499103" y="6181781"/>
            <a:ext cx="8692896" cy="128107"/>
          </a:xfrm>
          <a:prstGeom prst="rect">
            <a:avLst/>
          </a:prstGeom>
          <a:solidFill>
            <a:schemeClr val="accent6">
              <a:lumMod val="20000"/>
              <a:lumOff val="80000"/>
            </a:schemeClr>
          </a:solidFill>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777224816"/>
      </p:ext>
    </p:extLst>
  </p:cSld>
  <p:clrMapOvr>
    <a:masterClrMapping/>
  </p:clrMapOvr>
  <p:timing>
    <p:tnLst>
      <p:par>
        <p:cTn xmlns:p14="http://schemas.microsoft.com/office/powerpoint/2010/mai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0"/>
            <a:ext cx="12192000" cy="6858000"/>
          </a:xfrm>
          <a:prstGeom prst="rect">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Content Placeholder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71314" y="1257541"/>
            <a:ext cx="6034958" cy="4022725"/>
          </a:xfrm>
          <a:prstGeom prst="rect">
            <a:avLst/>
          </a:prstGeom>
        </p:spPr>
      </p:pic>
    </p:spTree>
    <p:extLst>
      <p:ext uri="{BB962C8B-B14F-4D97-AF65-F5344CB8AC3E}">
        <p14:creationId xmlns:p14="http://schemas.microsoft.com/office/powerpoint/2010/main" val="3686129242"/>
      </p:ext>
    </p:extLst>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1e501cd99141dafe4aa2cfe6936f54e183b2453b"/>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5125</TotalTime>
  <Words>1487</Words>
  <Application>Microsoft Macintosh PowerPoint</Application>
  <PresentationFormat>Custom</PresentationFormat>
  <Paragraphs>231</Paragraphs>
  <Slides>22</Slides>
  <Notes>7</Notes>
  <HiddenSlides>0</HiddenSlides>
  <MMClips>0</MMClips>
  <ScaleCrop>false</ScaleCrop>
  <HeadingPairs>
    <vt:vector size="4" baseType="variant">
      <vt:variant>
        <vt:lpstr>Theme</vt:lpstr>
      </vt:variant>
      <vt:variant>
        <vt:i4>2</vt:i4>
      </vt:variant>
      <vt:variant>
        <vt:lpstr>Slide Titles</vt:lpstr>
      </vt:variant>
      <vt:variant>
        <vt:i4>22</vt:i4>
      </vt:variant>
    </vt:vector>
  </HeadingPairs>
  <TitlesOfParts>
    <vt:vector size="24" baseType="lpstr">
      <vt:lpstr>Office Theme</vt:lpstr>
      <vt:lpstr>HDOfficeLightV0</vt:lpstr>
      <vt:lpstr>Trade Finance</vt:lpstr>
      <vt:lpstr>Member</vt:lpstr>
      <vt:lpstr>OUTLINE</vt:lpstr>
      <vt:lpstr>What is trade finance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TRADE FINANCE</dc:title>
  <dc:creator>นางสาว พิมพ์นิภา บัวแสง</dc:creator>
  <cp:lastModifiedBy>JATUPAT</cp:lastModifiedBy>
  <cp:revision>148</cp:revision>
  <cp:lastPrinted>2015-09-22T06:28:55Z</cp:lastPrinted>
  <dcterms:created xsi:type="dcterms:W3CDTF">2015-09-08T05:27:46Z</dcterms:created>
  <dcterms:modified xsi:type="dcterms:W3CDTF">2015-09-22T12:48:16Z</dcterms:modified>
</cp:coreProperties>
</file>