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5.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4" r:id="rId2"/>
    <p:sldMasterId id="2147483676" r:id="rId3"/>
    <p:sldMasterId id="2147483690" r:id="rId4"/>
    <p:sldMasterId id="2147483703" r:id="rId5"/>
    <p:sldMasterId id="2147483715" r:id="rId6"/>
  </p:sldMasterIdLst>
  <p:notesMasterIdLst>
    <p:notesMasterId r:id="rId79"/>
  </p:notesMasterIdLst>
  <p:sldIdLst>
    <p:sldId id="256" r:id="rId7"/>
    <p:sldId id="439" r:id="rId8"/>
    <p:sldId id="438" r:id="rId9"/>
    <p:sldId id="379" r:id="rId10"/>
    <p:sldId id="276" r:id="rId11"/>
    <p:sldId id="312" r:id="rId12"/>
    <p:sldId id="453" r:id="rId13"/>
    <p:sldId id="329" r:id="rId14"/>
    <p:sldId id="283" r:id="rId15"/>
    <p:sldId id="440" r:id="rId16"/>
    <p:sldId id="442" r:id="rId17"/>
    <p:sldId id="448" r:id="rId18"/>
    <p:sldId id="443" r:id="rId19"/>
    <p:sldId id="444" r:id="rId20"/>
    <p:sldId id="445" r:id="rId21"/>
    <p:sldId id="446" r:id="rId22"/>
    <p:sldId id="447" r:id="rId23"/>
    <p:sldId id="449" r:id="rId24"/>
    <p:sldId id="450" r:id="rId25"/>
    <p:sldId id="451" r:id="rId26"/>
    <p:sldId id="452" r:id="rId27"/>
    <p:sldId id="393" r:id="rId28"/>
    <p:sldId id="455" r:id="rId29"/>
    <p:sldId id="454" r:id="rId30"/>
    <p:sldId id="456" r:id="rId31"/>
    <p:sldId id="457" r:id="rId32"/>
    <p:sldId id="458" r:id="rId33"/>
    <p:sldId id="359" r:id="rId34"/>
    <p:sldId id="339" r:id="rId35"/>
    <p:sldId id="382" r:id="rId36"/>
    <p:sldId id="340" r:id="rId37"/>
    <p:sldId id="344" r:id="rId38"/>
    <p:sldId id="366" r:id="rId39"/>
    <p:sldId id="318" r:id="rId40"/>
    <p:sldId id="319" r:id="rId41"/>
    <p:sldId id="320" r:id="rId42"/>
    <p:sldId id="383" r:id="rId43"/>
    <p:sldId id="384" r:id="rId44"/>
    <p:sldId id="331" r:id="rId45"/>
    <p:sldId id="364" r:id="rId46"/>
    <p:sldId id="365" r:id="rId47"/>
    <p:sldId id="368" r:id="rId48"/>
    <p:sldId id="387" r:id="rId49"/>
    <p:sldId id="373" r:id="rId50"/>
    <p:sldId id="353" r:id="rId51"/>
    <p:sldId id="354" r:id="rId52"/>
    <p:sldId id="356" r:id="rId53"/>
    <p:sldId id="358" r:id="rId54"/>
    <p:sldId id="389" r:id="rId55"/>
    <p:sldId id="407" r:id="rId56"/>
    <p:sldId id="408" r:id="rId57"/>
    <p:sldId id="409" r:id="rId58"/>
    <p:sldId id="433" r:id="rId59"/>
    <p:sldId id="434" r:id="rId60"/>
    <p:sldId id="410" r:id="rId61"/>
    <p:sldId id="411" r:id="rId62"/>
    <p:sldId id="375" r:id="rId63"/>
    <p:sldId id="376" r:id="rId64"/>
    <p:sldId id="377" r:id="rId65"/>
    <p:sldId id="378" r:id="rId66"/>
    <p:sldId id="390" r:id="rId67"/>
    <p:sldId id="391" r:id="rId68"/>
    <p:sldId id="392" r:id="rId69"/>
    <p:sldId id="332" r:id="rId70"/>
    <p:sldId id="371" r:id="rId71"/>
    <p:sldId id="333" r:id="rId72"/>
    <p:sldId id="374" r:id="rId73"/>
    <p:sldId id="367" r:id="rId74"/>
    <p:sldId id="372" r:id="rId75"/>
    <p:sldId id="435" r:id="rId76"/>
    <p:sldId id="394" r:id="rId77"/>
    <p:sldId id="437" r:id="rId78"/>
  </p:sldIdLst>
  <p:sldSz cx="9144000" cy="6858000" type="screen4x3"/>
  <p:notesSz cx="7021513" cy="93075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0231" autoAdjust="0"/>
  </p:normalViewPr>
  <p:slideViewPr>
    <p:cSldViewPr snapToGrid="0" showGuides="1">
      <p:cViewPr>
        <p:scale>
          <a:sx n="60" d="100"/>
          <a:sy n="60" d="100"/>
        </p:scale>
        <p:origin x="-1662" y="-222"/>
      </p:cViewPr>
      <p:guideLst>
        <p:guide orient="horz" pos="2160"/>
        <p:guide pos="2880"/>
      </p:guideLst>
    </p:cSldViewPr>
  </p:slideViewPr>
  <p:notesTextViewPr>
    <p:cViewPr>
      <p:scale>
        <a:sx n="1" d="1"/>
        <a:sy n="1" d="1"/>
      </p:scale>
      <p:origin x="0" y="0"/>
    </p:cViewPr>
  </p:notesTextViewPr>
  <p:sorterViewPr>
    <p:cViewPr>
      <p:scale>
        <a:sx n="70" d="100"/>
        <a:sy n="70" d="100"/>
      </p:scale>
      <p:origin x="0" y="68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slide" Target="slides/slide62.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slide" Target="slides/slide68.xml"/><Relationship Id="rId79"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55.xml"/><Relationship Id="rId82"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image" Target="../media/image2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42656" cy="465376"/>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977232" y="0"/>
            <a:ext cx="3042656" cy="465376"/>
          </a:xfrm>
          <a:prstGeom prst="rect">
            <a:avLst/>
          </a:prstGeom>
        </p:spPr>
        <p:txBody>
          <a:bodyPr vert="horz" lIns="91440" tIns="45720" rIns="91440" bIns="45720" rtlCol="0"/>
          <a:lstStyle>
            <a:lvl1pPr algn="r">
              <a:defRPr sz="1200"/>
            </a:lvl1pPr>
          </a:lstStyle>
          <a:p>
            <a:fld id="{8D0198B4-A7B0-41B1-8463-3172A4349675}" type="datetimeFigureOut">
              <a:rPr lang="th-TH" smtClean="0"/>
              <a:pPr/>
              <a:t>24/07/59</a:t>
            </a:fld>
            <a:endParaRPr lang="th-TH"/>
          </a:p>
        </p:txBody>
      </p:sp>
      <p:sp>
        <p:nvSpPr>
          <p:cNvPr id="4" name="Slide Image Placeholder 3"/>
          <p:cNvSpPr>
            <a:spLocks noGrp="1" noRot="1" noChangeAspect="1"/>
          </p:cNvSpPr>
          <p:nvPr>
            <p:ph type="sldImg" idx="2"/>
          </p:nvPr>
        </p:nvSpPr>
        <p:spPr>
          <a:xfrm>
            <a:off x="1182688" y="698500"/>
            <a:ext cx="4656137" cy="3490913"/>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702152" y="4421069"/>
            <a:ext cx="5617210" cy="418838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1" y="8840522"/>
            <a:ext cx="3042656" cy="465376"/>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977232" y="8840522"/>
            <a:ext cx="3042656" cy="465376"/>
          </a:xfrm>
          <a:prstGeom prst="rect">
            <a:avLst/>
          </a:prstGeom>
        </p:spPr>
        <p:txBody>
          <a:bodyPr vert="horz" lIns="91440" tIns="45720" rIns="91440" bIns="45720" rtlCol="0" anchor="b"/>
          <a:lstStyle>
            <a:lvl1pPr algn="r">
              <a:defRPr sz="1200"/>
            </a:lvl1pPr>
          </a:lstStyle>
          <a:p>
            <a:fld id="{F0FC65A8-4C1A-4180-B6A0-1F0938FCFC0C}" type="slidenum">
              <a:rPr lang="th-TH" smtClean="0"/>
              <a:pPr/>
              <a:t>‹#›</a:t>
            </a:fld>
            <a:endParaRPr lang="th-TH"/>
          </a:p>
        </p:txBody>
      </p:sp>
    </p:spTree>
    <p:extLst>
      <p:ext uri="{BB962C8B-B14F-4D97-AF65-F5344CB8AC3E}">
        <p14:creationId xmlns:p14="http://schemas.microsoft.com/office/powerpoint/2010/main" val="2889675734"/>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Do not sleep or chat. Will keep waking you up.</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1</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To begin with….</a:t>
            </a:r>
          </a:p>
          <a:p>
            <a:r>
              <a:rPr lang="en-US" dirty="0" smtClean="0"/>
              <a:t>One for all, </a:t>
            </a:r>
            <a:r>
              <a:rPr lang="en-US" smtClean="0"/>
              <a:t>All for one.</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4</a:t>
            </a:fld>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What is ASEAN? Or What does ASEAN stand for? Should have known from the early course.</a:t>
            </a:r>
          </a:p>
          <a:p>
            <a:r>
              <a:rPr lang="en-US" dirty="0" smtClean="0"/>
              <a:t>And, what is AEC?</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5</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1800" dirty="0" smtClean="0"/>
              <a:t>1961 </a:t>
            </a:r>
            <a:r>
              <a:rPr lang="en-US" sz="1800" dirty="0" smtClean="0"/>
              <a:t>Association of Southeast Asians</a:t>
            </a:r>
            <a:r>
              <a:rPr lang="th-TH" sz="1800" dirty="0" smtClean="0"/>
              <a:t> </a:t>
            </a:r>
            <a:r>
              <a:rPr lang="en-US" sz="1800" dirty="0" smtClean="0"/>
              <a:t>Nations</a:t>
            </a:r>
            <a:r>
              <a:rPr lang="th-TH" sz="1800" dirty="0" smtClean="0"/>
              <a:t>-</a:t>
            </a:r>
            <a:r>
              <a:rPr lang="th-TH" sz="1800" b="1" dirty="0" smtClean="0">
                <a:solidFill>
                  <a:srgbClr val="FF0000"/>
                </a:solidFill>
              </a:rPr>
              <a:t> </a:t>
            </a:r>
            <a:r>
              <a:rPr lang="th-TH" sz="1800" dirty="0" smtClean="0"/>
              <a:t>(</a:t>
            </a:r>
            <a:r>
              <a:rPr lang="en-US" sz="1800" dirty="0" smtClean="0"/>
              <a:t>Thailand Philippines Malaysia-</a:t>
            </a:r>
            <a:r>
              <a:rPr lang="th-TH" sz="1800" dirty="0" smtClean="0"/>
              <a:t> </a:t>
            </a:r>
            <a:r>
              <a:rPr lang="en-US" sz="2000" dirty="0" smtClean="0"/>
              <a:t>Ending </a:t>
            </a:r>
            <a:r>
              <a:rPr lang="th-TH" sz="2000" dirty="0" smtClean="0"/>
              <a:t>1963 </a:t>
            </a:r>
            <a:r>
              <a:rPr lang="en-US" sz="1600" dirty="0" smtClean="0"/>
              <a:t>(conflicts between Malaysia and Indonesia and Thailand and Cambodia). Normalization of the relations between Malaysia and Indonesia in 1966 led</a:t>
            </a:r>
            <a:r>
              <a:rPr lang="en-US" sz="1600" baseline="0" dirty="0" smtClean="0"/>
              <a:t> to the formation of ASEAN in 1967. Bangkok Declaration 1967 – Formulation of ASEAN 5; a bulwark against Communism.</a:t>
            </a:r>
            <a:r>
              <a:rPr lang="en-US" sz="2000" dirty="0" smtClean="0"/>
              <a:t> </a:t>
            </a:r>
            <a:endParaRPr lang="en-US" dirty="0" smtClean="0"/>
          </a:p>
          <a:p>
            <a:r>
              <a:rPr lang="en-US" dirty="0" smtClean="0"/>
              <a:t>America</a:t>
            </a:r>
            <a:r>
              <a:rPr lang="en-US" baseline="0" dirty="0" smtClean="0"/>
              <a:t> withdrew from Vietnam in 1975, End of Cold War in 1991, AFTA 1992,  ARF 1994. 2003  declared ASEAN Community.</a:t>
            </a:r>
          </a:p>
          <a:p>
            <a:r>
              <a:rPr lang="th-TH" dirty="0" smtClean="0"/>
              <a:t>ก่อนจะมาถึง</a:t>
            </a:r>
            <a:r>
              <a:rPr lang="en-US" baseline="0" dirty="0" smtClean="0"/>
              <a:t> AEC </a:t>
            </a:r>
            <a:r>
              <a:rPr lang="th-TH" baseline="0" dirty="0" smtClean="0"/>
              <a:t>ก็มี </a:t>
            </a:r>
            <a:r>
              <a:rPr lang="en-US" baseline="0" dirty="0" smtClean="0"/>
              <a:t>ASEAN Regional Forum: ARF (1994) </a:t>
            </a:r>
            <a:r>
              <a:rPr lang="th-TH" baseline="0" dirty="0" smtClean="0"/>
              <a:t>และ </a:t>
            </a:r>
            <a:r>
              <a:rPr lang="en-US" baseline="0" dirty="0" smtClean="0"/>
              <a:t>ASEAN Charter (2007)</a:t>
            </a:r>
          </a:p>
          <a:p>
            <a:r>
              <a:rPr lang="th-TH" baseline="0" dirty="0" smtClean="0"/>
              <a:t>ในปี 2002 (2545) โก๊ะ จก ตง ริเริ่มให้ตั้ง </a:t>
            </a:r>
            <a:r>
              <a:rPr lang="en-US" baseline="0" dirty="0" smtClean="0"/>
              <a:t>AEC (Singh) </a:t>
            </a:r>
            <a:r>
              <a:rPr lang="th-TH" baseline="0" dirty="0" smtClean="0"/>
              <a:t>ซึ่งมีความต่อเนื่องกับการประชุมผู้นำอาเซียนในพนมเป็ญ ในพฤศจิกายน 2545</a:t>
            </a:r>
          </a:p>
          <a:p>
            <a:r>
              <a:rPr lang="th-TH" baseline="0" dirty="0" smtClean="0"/>
              <a:t>แนวคิดดังกล่าวสืบเนื่องมาถึงการประชุมสุดยอดในบาหลีในปีต่อมา 2546 ซึ่ง</a:t>
            </a:r>
            <a:r>
              <a:rPr lang="en-US" baseline="0" dirty="0" smtClean="0"/>
              <a:t>Bali Concord II </a:t>
            </a:r>
            <a:r>
              <a:rPr lang="th-TH" baseline="0" dirty="0" smtClean="0"/>
              <a:t>กำหนดเป้าหมายเป็นปี 2563 </a:t>
            </a:r>
            <a:r>
              <a:rPr lang="en-US" baseline="0" dirty="0" smtClean="0"/>
              <a:t>(Singh)</a:t>
            </a:r>
            <a:endParaRPr lang="th-TH" baseline="0" dirty="0" smtClean="0"/>
          </a:p>
          <a:p>
            <a:endParaRPr lang="en-US" dirty="0"/>
          </a:p>
        </p:txBody>
      </p:sp>
      <p:sp>
        <p:nvSpPr>
          <p:cNvPr id="4" name="Slide Number Placeholder 3"/>
          <p:cNvSpPr>
            <a:spLocks noGrp="1"/>
          </p:cNvSpPr>
          <p:nvPr>
            <p:ph type="sldNum" sz="quarter" idx="10"/>
          </p:nvPr>
        </p:nvSpPr>
        <p:spPr/>
        <p:txBody>
          <a:bodyPr/>
          <a:lstStyle/>
          <a:p>
            <a:fld id="{17AC0E73-E1F4-4752-8F4A-F62DCEDFD863}"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(AEC Scorecard 2012, 1)</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8</a:t>
            </a:fld>
            <a:endParaRPr lang="th-T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US" dirty="0" smtClean="0"/>
              <a:t>Which pillar is directly concerned with free flow of services and skilled </a:t>
            </a:r>
            <a:r>
              <a:rPr lang="en-US" dirty="0" err="1" smtClean="0"/>
              <a:t>labour</a:t>
            </a:r>
            <a:r>
              <a:rPr 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formal establishment of the ASEAN Economic Community (AEC) at the end of</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2015 will ceremonially mark a milestone in the process of economic integration in</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Southeast Asia. The ambition of the AEC is that it will “transform ASEAN into a region</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with free movement of goods, services, investment, skilled </a:t>
            </a:r>
            <a:r>
              <a:rPr lang="en-US" dirty="0" err="1" smtClean="0"/>
              <a:t>labour</a:t>
            </a:r>
            <a:r>
              <a:rPr lang="en-US" dirty="0" smtClean="0"/>
              <a:t>, and freer flow of</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capital.” The ASEAN Economic Community Blueprint, launched in 2008 outlines the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vision for the AEC and the steps towards its realization (ASEAN 2008).2 ASEAN is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committed to the achievement of “Free Flow of Skilled </a:t>
            </a:r>
            <a:r>
              <a:rPr lang="en-US" dirty="0" err="1" smtClean="0"/>
              <a:t>Labour</a:t>
            </a:r>
            <a:r>
              <a:rPr lang="en-US" dirty="0" smtClean="0"/>
              <a:t>” under Pillar A (“Single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Market and Production Base”). Despite the ambition, actions required to be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undertaken of member states in pursuit of this are relatively limited when compared to</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extensive actions and commitments given in relation, for example, to trade in</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goods and services, or trade facilitation. (</a:t>
            </a:r>
            <a:r>
              <a:rPr lang="en-US" dirty="0" err="1" smtClean="0"/>
              <a:t>Huelser</a:t>
            </a:r>
            <a:r>
              <a:rPr lang="en-US" dirty="0" smtClean="0"/>
              <a:t> &amp; Heal 2014, 5)</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9</a:t>
            </a:fld>
            <a:endParaRPr lang="th-T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20</a:t>
            </a:fld>
            <a:endParaRPr lang="th-TH"/>
          </a:p>
        </p:txBody>
      </p:sp>
    </p:spTree>
    <p:extLst>
      <p:ext uri="{BB962C8B-B14F-4D97-AF65-F5344CB8AC3E}">
        <p14:creationId xmlns:p14="http://schemas.microsoft.com/office/powerpoint/2010/main" val="1805046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r>
              <a:rPr lang="en-US" dirty="0" err="1" smtClean="0"/>
              <a:t>Jurji</a:t>
            </a:r>
            <a:r>
              <a:rPr lang="en-US" dirty="0" smtClean="0"/>
              <a:t> &amp; </a:t>
            </a:r>
            <a:r>
              <a:rPr lang="en-US" dirty="0" err="1" smtClean="0"/>
              <a:t>Lavenex</a:t>
            </a:r>
            <a:r>
              <a:rPr lang="en-US" dirty="0" smtClean="0"/>
              <a:t> 2015, 7)</a:t>
            </a:r>
          </a:p>
          <a:p>
            <a:r>
              <a:rPr lang="en-US" dirty="0" smtClean="0"/>
              <a:t>in 2007, the 13th ASEAN Summit adopted a comprehensive roadmap, the alleged ASEAN Economic Community Blueprint (AEC Blueprint), a systematic plan meant to guide the establishment of the 2015 AEC. Table 1 below summarizes the aspects related to migration cooperation at the regional level proposed by the members to be tackled within the </a:t>
            </a:r>
            <a:r>
              <a:rPr lang="en-US" dirty="0" err="1" smtClean="0"/>
              <a:t>AEC</a:t>
            </a:r>
            <a:r>
              <a:rPr lang="en-US" dirty="0" smtClean="0"/>
              <a:t>. However, this cooperation plan does not translate into immediate mandatory policies for the ASEAN states.</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24</a:t>
            </a:fld>
            <a:endParaRPr lang="th-TH"/>
          </a:p>
        </p:txBody>
      </p:sp>
    </p:spTree>
    <p:extLst>
      <p:ext uri="{BB962C8B-B14F-4D97-AF65-F5344CB8AC3E}">
        <p14:creationId xmlns:p14="http://schemas.microsoft.com/office/powerpoint/2010/main" val="904978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enhance cooperation on matters related to promotion and protection of the rights of migrant workers, including of family members already residing with them; to offer appropriate employment protection, payment of wages, and adequate access to decent working and living conditions for migrant workers; </a:t>
            </a:r>
          </a:p>
          <a:p>
            <a:r>
              <a:rPr lang="en-US" dirty="0" smtClean="0"/>
              <a:t>as well as to coordinate on anti-trafficking cross border policies and intensify capacity building by sharing information, best practices, opportunities and challenges encountered by ASEAN Member Countries in relation to protection and promotion of migrant workers' rights</a:t>
            </a:r>
          </a:p>
          <a:p>
            <a:r>
              <a:rPr lang="en-US" dirty="0" smtClean="0"/>
              <a:t>(</a:t>
            </a:r>
            <a:r>
              <a:rPr lang="en-US" dirty="0" err="1" smtClean="0"/>
              <a:t>Jurji</a:t>
            </a:r>
            <a:r>
              <a:rPr lang="en-US" dirty="0" smtClean="0"/>
              <a:t> &amp; </a:t>
            </a:r>
            <a:r>
              <a:rPr lang="en-US" dirty="0" err="1" smtClean="0"/>
              <a:t>Lavnex</a:t>
            </a:r>
            <a:r>
              <a:rPr lang="en-US" dirty="0" smtClean="0"/>
              <a:t> 2015, 9)</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25</a:t>
            </a:fld>
            <a:endParaRPr lang="th-TH"/>
          </a:p>
        </p:txBody>
      </p:sp>
    </p:spTree>
    <p:extLst>
      <p:ext uri="{BB962C8B-B14F-4D97-AF65-F5344CB8AC3E}">
        <p14:creationId xmlns:p14="http://schemas.microsoft.com/office/powerpoint/2010/main" val="22643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t>
            </a:r>
            <a:r>
              <a:rPr lang="en-US" dirty="0" err="1" smtClean="0"/>
              <a:t>Fukunaga</a:t>
            </a:r>
            <a:r>
              <a:rPr lang="en-US" dirty="0" smtClean="0"/>
              <a:t> &amp; </a:t>
            </a:r>
            <a:r>
              <a:rPr lang="en-US" dirty="0" err="1" smtClean="0"/>
              <a:t>Ishido</a:t>
            </a:r>
            <a:r>
              <a:rPr lang="en-US" dirty="0" smtClean="0"/>
              <a:t>, 2015); (</a:t>
            </a:r>
            <a:r>
              <a:rPr lang="en-US" dirty="0" err="1" smtClean="0"/>
              <a:t>nccr</a:t>
            </a:r>
            <a:r>
              <a:rPr lang="en-US" dirty="0" smtClean="0"/>
              <a:t>, 2015, 9) – Mobility of lower-skilled </a:t>
            </a:r>
            <a:r>
              <a:rPr lang="en-US" dirty="0" err="1" smtClean="0"/>
              <a:t>labour</a:t>
            </a:r>
            <a:r>
              <a:rPr lang="en-US" dirty="0" smtClean="0"/>
              <a:t>; </a:t>
            </a:r>
          </a:p>
          <a:p>
            <a:r>
              <a:rPr lang="en-US" dirty="0" smtClean="0"/>
              <a:t>ACIA</a:t>
            </a:r>
            <a:r>
              <a:rPr lang="en-US" baseline="0" dirty="0" smtClean="0"/>
              <a:t> = ASEAN Comprehensive Investment Agreement grants entry, temporary stay, and work authorization to investors, executives, managers, and board members of corporations in the process of “committing a substantial amount of capital or other resources.(</a:t>
            </a:r>
            <a:r>
              <a:rPr lang="en-US" dirty="0" err="1" smtClean="0"/>
              <a:t>Sugiyarto</a:t>
            </a:r>
            <a:r>
              <a:rPr lang="en-US" dirty="0" smtClean="0"/>
              <a:t> &amp; </a:t>
            </a:r>
            <a:r>
              <a:rPr lang="en-US" dirty="0" err="1" smtClean="0"/>
              <a:t>Agunias</a:t>
            </a:r>
            <a:r>
              <a:rPr lang="en-US" dirty="0" smtClean="0"/>
              <a:t> 2014, 4)</a:t>
            </a:r>
            <a:endParaRPr lang="en-US" baseline="0" dirty="0" smtClean="0"/>
          </a:p>
          <a:p>
            <a:r>
              <a:rPr lang="en-US" sz="1800" i="1" kern="1200" baseline="0" dirty="0" smtClean="0">
                <a:solidFill>
                  <a:schemeClr val="tx1"/>
                </a:solidFill>
                <a:latin typeface="+mn-lt"/>
                <a:ea typeface="+mn-ea"/>
                <a:cs typeface="+mn-cs"/>
              </a:rPr>
              <a:t>Irregular migration is defined by the International Organization for Migration as “Movement that takes place</a:t>
            </a:r>
          </a:p>
          <a:p>
            <a:r>
              <a:rPr lang="en-US" sz="1800" kern="1200" baseline="0" dirty="0" smtClean="0">
                <a:solidFill>
                  <a:schemeClr val="tx1"/>
                </a:solidFill>
                <a:latin typeface="+mn-lt"/>
                <a:ea typeface="+mn-ea"/>
                <a:cs typeface="+mn-cs"/>
              </a:rPr>
              <a:t>outside the regulatory norms of the sending, transit and receiving countries.” This policy brief follows that usage.</a:t>
            </a:r>
          </a:p>
          <a:p>
            <a:r>
              <a:rPr lang="en-US" sz="1800" kern="1200" baseline="0" dirty="0" smtClean="0">
                <a:solidFill>
                  <a:schemeClr val="tx1"/>
                </a:solidFill>
                <a:latin typeface="+mn-lt"/>
                <a:ea typeface="+mn-ea"/>
                <a:cs typeface="+mn-cs"/>
              </a:rPr>
              <a:t>Usage of the term </a:t>
            </a:r>
            <a:r>
              <a:rPr lang="en-US" sz="1800" i="1" kern="1200" baseline="0" dirty="0" smtClean="0">
                <a:solidFill>
                  <a:schemeClr val="tx1"/>
                </a:solidFill>
                <a:latin typeface="+mn-lt"/>
                <a:ea typeface="+mn-ea"/>
                <a:cs typeface="+mn-cs"/>
              </a:rPr>
              <a:t>illegal migration is usually restricted to cases of smuggling of migrants and trafficking in persons.(</a:t>
            </a:r>
            <a:r>
              <a:rPr lang="en-US" sz="1800" i="1" kern="1200" baseline="0" dirty="0" err="1" smtClean="0">
                <a:solidFill>
                  <a:schemeClr val="tx1"/>
                </a:solidFill>
                <a:latin typeface="+mn-lt"/>
                <a:ea typeface="+mn-ea"/>
                <a:cs typeface="+mn-cs"/>
              </a:rPr>
              <a:t>Huelser</a:t>
            </a:r>
            <a:r>
              <a:rPr lang="en-US" sz="1800" i="1" kern="1200" baseline="0" dirty="0" smtClean="0">
                <a:solidFill>
                  <a:schemeClr val="tx1"/>
                </a:solidFill>
                <a:latin typeface="+mn-lt"/>
                <a:ea typeface="+mn-ea"/>
                <a:cs typeface="+mn-cs"/>
              </a:rPr>
              <a:t> &amp; Heal 2014, 2);  </a:t>
            </a:r>
            <a:r>
              <a:rPr lang="en-US" sz="1800" i="0" kern="1200" baseline="0" dirty="0" smtClean="0">
                <a:solidFill>
                  <a:schemeClr val="tx1"/>
                </a:solidFill>
                <a:latin typeface="+mn-lt"/>
                <a:ea typeface="+mn-ea"/>
                <a:cs typeface="+mn-cs"/>
              </a:rPr>
              <a:t>GATS = General Agreement on Trade in Services</a:t>
            </a:r>
          </a:p>
          <a:p>
            <a:pPr>
              <a:buFont typeface="Wingdings" pitchFamily="2" charset="2"/>
              <a:buChar char="q"/>
            </a:pPr>
            <a:r>
              <a:rPr lang="en-US" sz="2000" dirty="0" smtClean="0">
                <a:solidFill>
                  <a:schemeClr val="accent3">
                    <a:lumMod val="75000"/>
                  </a:schemeClr>
                </a:solidFill>
              </a:rPr>
              <a:t>AMNP: </a:t>
            </a:r>
            <a:r>
              <a:rPr lang="en-US" sz="1800" dirty="0" smtClean="0">
                <a:solidFill>
                  <a:schemeClr val="tx1"/>
                </a:solidFill>
              </a:rPr>
              <a:t>ASEAN</a:t>
            </a:r>
            <a:r>
              <a:rPr lang="en-US" sz="1800" dirty="0" smtClean="0">
                <a:solidFill>
                  <a:schemeClr val="accent3">
                    <a:lumMod val="75000"/>
                  </a:schemeClr>
                </a:solidFill>
              </a:rPr>
              <a:t> </a:t>
            </a:r>
            <a:r>
              <a:rPr lang="en-US" sz="1800" dirty="0" smtClean="0">
                <a:solidFill>
                  <a:schemeClr val="tx1"/>
                </a:solidFill>
              </a:rPr>
              <a:t>Agreement on Movement of Natural Persons</a:t>
            </a:r>
            <a:endParaRPr lang="en-US" sz="2000" dirty="0" smtClean="0">
              <a:solidFill>
                <a:schemeClr val="tx1"/>
              </a:solidFill>
            </a:endParaRPr>
          </a:p>
          <a:p>
            <a:r>
              <a:rPr lang="en-US" sz="2000" dirty="0" smtClean="0">
                <a:solidFill>
                  <a:schemeClr val="tx1"/>
                </a:solidFill>
              </a:rPr>
              <a:t>                    </a:t>
            </a:r>
            <a:r>
              <a:rPr lang="en-US" sz="1800" dirty="0" smtClean="0">
                <a:solidFill>
                  <a:schemeClr val="tx1"/>
                </a:solidFill>
              </a:rPr>
              <a:t>(Signed on 19 November 2012) </a:t>
            </a:r>
            <a:endParaRPr lang="th-TH" sz="2000" dirty="0" smtClean="0">
              <a:solidFill>
                <a:schemeClr val="tx1"/>
              </a:solidFill>
            </a:endParaRPr>
          </a:p>
        </p:txBody>
      </p:sp>
      <p:sp>
        <p:nvSpPr>
          <p:cNvPr id="4" name="Slide Number Placeholder 3"/>
          <p:cNvSpPr>
            <a:spLocks noGrp="1"/>
          </p:cNvSpPr>
          <p:nvPr>
            <p:ph type="sldNum" sz="quarter" idx="10"/>
          </p:nvPr>
        </p:nvSpPr>
        <p:spPr/>
        <p:txBody>
          <a:bodyPr/>
          <a:lstStyle/>
          <a:p>
            <a:fld id="{F0FC65A8-4C1A-4180-B6A0-1F0938FCFC0C}" type="slidenum">
              <a:rPr lang="th-TH" smtClean="0"/>
              <a:pPr/>
              <a:t>29</a:t>
            </a:fld>
            <a:endParaRPr lang="th-TH"/>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Ref: (</a:t>
            </a:r>
            <a:r>
              <a:rPr lang="en-US" dirty="0" err="1" smtClean="0"/>
              <a:t>nccr</a:t>
            </a:r>
            <a:r>
              <a:rPr lang="en-US" dirty="0" smtClean="0"/>
              <a:t>, 2015); (</a:t>
            </a:r>
            <a:r>
              <a:rPr lang="en-US" dirty="0" err="1" smtClean="0"/>
              <a:t>Orbeta</a:t>
            </a:r>
            <a:r>
              <a:rPr lang="en-US" dirty="0" smtClean="0"/>
              <a:t>, 2013)</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31</a:t>
            </a:fld>
            <a:endParaRPr lang="th-TH"/>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p:txBody>
          <a:bodyPr/>
          <a:lstStyle/>
          <a:p>
            <a:pPr>
              <a:defRPr/>
            </a:pPr>
            <a:fld id="{67BEAAE8-B621-4472-84F2-CF582191BCD1}" type="slidenum">
              <a:rPr lang="en-US" smtClean="0"/>
              <a:pPr>
                <a:defRPr/>
              </a:pPr>
              <a:t>32</a:t>
            </a:fld>
            <a:endParaRPr lang="th-TH" smtClean="0"/>
          </a:p>
        </p:txBody>
      </p:sp>
      <p:sp>
        <p:nvSpPr>
          <p:cNvPr id="337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dirty="0" smtClean="0"/>
              <a:t>Ref.: (Manning &amp; </a:t>
            </a:r>
            <a:r>
              <a:rPr lang="en-US" dirty="0" err="1" smtClean="0"/>
              <a:t>Bhatnagar</a:t>
            </a:r>
            <a:r>
              <a:rPr lang="en-US" dirty="0" smtClean="0"/>
              <a:t> 2004,</a:t>
            </a:r>
            <a:r>
              <a:rPr lang="en-US" baseline="0" dirty="0" smtClean="0"/>
              <a:t> page 4-5</a:t>
            </a:r>
            <a:r>
              <a:rPr lang="en-US" dirty="0" smtClean="0"/>
              <a:t>)</a:t>
            </a:r>
          </a:p>
          <a:p>
            <a:pPr eaLnBrk="1" hangingPunct="1"/>
            <a:r>
              <a:rPr lang="th-TH" dirty="0" smtClean="0"/>
              <a:t>เช่น 1) </a:t>
            </a:r>
            <a:r>
              <a:rPr lang="en-US" dirty="0" smtClean="0"/>
              <a:t>Accounting/auditing,</a:t>
            </a:r>
            <a:r>
              <a:rPr lang="en-US" baseline="0" dirty="0" smtClean="0"/>
              <a:t> designing; </a:t>
            </a:r>
            <a:r>
              <a:rPr lang="th-TH" dirty="0" smtClean="0"/>
              <a:t>2) ไปทำจมูก ดึงเหนียงที่เกาหลี 3) เข้ามาตั้งบริษัทที่ปรึกษาในไทย 4) สถาปนิกเข้าไปทำงานให้บริษัทต่างประเทศในประเทศ ก</a:t>
            </a:r>
          </a:p>
          <a:p>
            <a:pPr eaLnBrk="1" hangingPunct="1"/>
            <a:r>
              <a:rPr lang="th-TH" dirty="0" smtClean="0"/>
              <a:t>ดูใน </a:t>
            </a:r>
            <a:r>
              <a:rPr lang="en-US" dirty="0" smtClean="0"/>
              <a:t>GATS </a:t>
            </a:r>
            <a:r>
              <a:rPr lang="th-TH" dirty="0" smtClean="0"/>
              <a:t>สำนักเจรจาการค้าพหุภาคี</a:t>
            </a:r>
            <a:r>
              <a:rPr lang="th-TH" baseline="0" dirty="0" smtClean="0"/>
              <a:t> 2545</a:t>
            </a:r>
            <a:endParaRPr lang="th-TH"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Skip </a:t>
            </a:r>
            <a:r>
              <a:rPr lang="en-US" baseline="0" dirty="0" smtClean="0"/>
              <a:t> this page. It does not help.</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34</a:t>
            </a:fld>
            <a:endParaRPr lang="th-TH"/>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That is movement under WTO/GATS that AMS </a:t>
            </a:r>
            <a:r>
              <a:rPr lang="en-US" dirty="0" err="1" smtClean="0"/>
              <a:t>labour</a:t>
            </a:r>
            <a:r>
              <a:rPr lang="en-US" baseline="0" dirty="0" smtClean="0"/>
              <a:t> can use if they are WTO members.</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36</a:t>
            </a:fld>
            <a:endParaRPr lang="th-TH"/>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It is Pillar 1 that is concerned with free flow of services and skilled </a:t>
            </a:r>
            <a:r>
              <a:rPr lang="en-US" dirty="0" err="1" smtClean="0"/>
              <a:t>labour</a:t>
            </a:r>
            <a:r>
              <a:rPr lang="en-US" dirty="0" smtClean="0"/>
              <a:t>.</a:t>
            </a:r>
          </a:p>
          <a:p>
            <a:r>
              <a:rPr lang="en-US" dirty="0" smtClean="0"/>
              <a:t>There 5 elements that</a:t>
            </a:r>
            <a:r>
              <a:rPr lang="en-US" baseline="0" dirty="0" smtClean="0"/>
              <a:t> are concerned with movement of skilled </a:t>
            </a:r>
            <a:r>
              <a:rPr lang="en-US" baseline="0" dirty="0" err="1" smtClean="0"/>
              <a:t>labour</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38</a:t>
            </a:fld>
            <a:endParaRPr lang="th-TH"/>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AFAS &amp; MNP : Note 4 measures under MNP</a:t>
            </a:r>
          </a:p>
          <a:p>
            <a:r>
              <a:rPr lang="en-US" dirty="0" smtClean="0"/>
              <a:t>1) Visa &amp; WP  2) Core competencies  3) AUN    4) Research</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39</a:t>
            </a:fld>
            <a:endParaRPr lang="th-TH"/>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AFAS &amp; MRA</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40</a:t>
            </a:fld>
            <a:endParaRPr lang="th-TH"/>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th-TH" dirty="0" smtClean="0"/>
              <a:t>จัดทำข้อตกลงการยอมรับคุณสมบัติวิชาชีพที่กำลังเจรจาอยู่ให้แล้วเสร็จ ซึ่งรวมบริการ</a:t>
            </a:r>
          </a:p>
          <a:p>
            <a:r>
              <a:rPr lang="th-TH" dirty="0" smtClean="0"/>
              <a:t>สถาปัตยกรรม บริการด้านบัญชี คุณสมบัติผู้สำรวจ บุคลากรด้านการแพทย์ ภายในปี 2008 (2551) และ</a:t>
            </a:r>
          </a:p>
          <a:p>
            <a:r>
              <a:rPr lang="th-TH" dirty="0" smtClean="0"/>
              <a:t>บุคลากรด้านทันตกรรมภายในปี 2009 (2552)</a:t>
            </a:r>
          </a:p>
          <a:p>
            <a:r>
              <a:rPr lang="th-TH" dirty="0" smtClean="0"/>
              <a:t>(จากสุวรรณา </a:t>
            </a:r>
            <a:r>
              <a:rPr lang="en-US" dirty="0" smtClean="0"/>
              <a:t>PPT</a:t>
            </a:r>
            <a:r>
              <a:rPr lang="th-TH" dirty="0" smtClean="0"/>
              <a:t> 9อุตสาหกรรม เสนอที่ กพร ปช)</a:t>
            </a:r>
          </a:p>
          <a:p>
            <a:endParaRPr lang="th-TH"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a:t>
            </a:r>
            <a:r>
              <a:rPr lang="en-US" dirty="0" err="1" smtClean="0"/>
              <a:t>Huelser</a:t>
            </a:r>
            <a:r>
              <a:rPr lang="en-US" dirty="0" smtClean="0"/>
              <a:t> &amp; Heal, 2014, 6)</a:t>
            </a:r>
          </a:p>
          <a:p>
            <a:r>
              <a:rPr lang="en-US" sz="1800" kern="1200" baseline="0" dirty="0" smtClean="0">
                <a:solidFill>
                  <a:schemeClr val="tx1"/>
                </a:solidFill>
                <a:latin typeface="+mn-lt"/>
                <a:ea typeface="+mn-ea"/>
                <a:cs typeface="+mn-cs"/>
              </a:rPr>
              <a:t>and surveying. Negotiation of MRAs can be complicated by wide variations in</a:t>
            </a:r>
          </a:p>
          <a:p>
            <a:r>
              <a:rPr lang="en-US" sz="1800" kern="1200" baseline="0" dirty="0" smtClean="0">
                <a:solidFill>
                  <a:schemeClr val="tx1"/>
                </a:solidFill>
                <a:latin typeface="+mn-lt"/>
                <a:ea typeface="+mn-ea"/>
                <a:cs typeface="+mn-cs"/>
              </a:rPr>
              <a:t>educational standards and practices. There are further problems related to</a:t>
            </a:r>
          </a:p>
          <a:p>
            <a:r>
              <a:rPr lang="en-US" sz="1800" kern="1200" baseline="0" dirty="0" smtClean="0">
                <a:solidFill>
                  <a:schemeClr val="tx1"/>
                </a:solidFill>
                <a:latin typeface="+mn-lt"/>
                <a:ea typeface="+mn-ea"/>
                <a:cs typeface="+mn-cs"/>
              </a:rPr>
              <a:t>determining the equivalence of on-the-job training and formal training in some</a:t>
            </a:r>
          </a:p>
          <a:p>
            <a:r>
              <a:rPr lang="en-US" sz="1800" kern="1200" baseline="0" dirty="0" smtClean="0">
                <a:solidFill>
                  <a:schemeClr val="tx1"/>
                </a:solidFill>
                <a:latin typeface="+mn-lt"/>
                <a:ea typeface="+mn-ea"/>
                <a:cs typeface="+mn-cs"/>
              </a:rPr>
              <a:t>professions e.g. chefs or IT workers. Further, implementation of these MRAs does not</a:t>
            </a:r>
          </a:p>
          <a:p>
            <a:r>
              <a:rPr lang="en-US" sz="1800" kern="1200" baseline="0" dirty="0" smtClean="0">
                <a:solidFill>
                  <a:schemeClr val="tx1"/>
                </a:solidFill>
                <a:latin typeface="+mn-lt"/>
                <a:ea typeface="+mn-ea"/>
                <a:cs typeface="+mn-cs"/>
              </a:rPr>
              <a:t>equate to market access; permission to work is still subject to domestic rules and</a:t>
            </a:r>
          </a:p>
          <a:p>
            <a:r>
              <a:rPr lang="en-US" sz="1800" kern="1200" baseline="0" dirty="0" smtClean="0">
                <a:solidFill>
                  <a:schemeClr val="tx1"/>
                </a:solidFill>
                <a:latin typeface="+mn-lt"/>
                <a:ea typeface="+mn-ea"/>
                <a:cs typeface="+mn-cs"/>
              </a:rPr>
              <a:t>regulations which, as seen above, are highly restrictive in many ASEAN members.</a:t>
            </a:r>
          </a:p>
          <a:p>
            <a:r>
              <a:rPr lang="en-US" sz="1800" kern="1200" baseline="0" dirty="0" smtClean="0">
                <a:solidFill>
                  <a:schemeClr val="tx1"/>
                </a:solidFill>
                <a:latin typeface="+mn-lt"/>
                <a:ea typeface="+mn-ea"/>
                <a:cs typeface="+mn-cs"/>
              </a:rPr>
              <a:t>While the ASEAN ‘scorecard’ for 2011 judged that ASEAN has ‘fully implemented’</a:t>
            </a:r>
          </a:p>
          <a:p>
            <a:r>
              <a:rPr lang="en-US" sz="1800" kern="1200" baseline="0" dirty="0" smtClean="0">
                <a:solidFill>
                  <a:schemeClr val="tx1"/>
                </a:solidFill>
                <a:latin typeface="+mn-lt"/>
                <a:ea typeface="+mn-ea"/>
                <a:cs typeface="+mn-cs"/>
              </a:rPr>
              <a:t>required measures on the free flow of </a:t>
            </a:r>
            <a:r>
              <a:rPr lang="en-US" sz="1800" kern="1200" baseline="0" dirty="0" err="1" smtClean="0">
                <a:solidFill>
                  <a:schemeClr val="tx1"/>
                </a:solidFill>
                <a:latin typeface="+mn-lt"/>
                <a:ea typeface="+mn-ea"/>
                <a:cs typeface="+mn-cs"/>
              </a:rPr>
              <a:t>labour</a:t>
            </a:r>
            <a:r>
              <a:rPr lang="en-US" sz="1800" kern="1200" baseline="0" dirty="0" smtClean="0">
                <a:solidFill>
                  <a:schemeClr val="tx1"/>
                </a:solidFill>
                <a:latin typeface="+mn-lt"/>
                <a:ea typeface="+mn-ea"/>
                <a:cs typeface="+mn-cs"/>
              </a:rPr>
              <a:t>, no assessment or report has been</a:t>
            </a:r>
          </a:p>
          <a:p>
            <a:r>
              <a:rPr lang="en-US" sz="1800" kern="1200" baseline="0" dirty="0" smtClean="0">
                <a:solidFill>
                  <a:schemeClr val="tx1"/>
                </a:solidFill>
                <a:latin typeface="+mn-lt"/>
                <a:ea typeface="+mn-ea"/>
                <a:cs typeface="+mn-cs"/>
              </a:rPr>
              <a:t>undertaken on the implementation of MRAs or their effectiveness (</a:t>
            </a:r>
            <a:r>
              <a:rPr lang="en-US" sz="1800" kern="1200" baseline="0" dirty="0" err="1" smtClean="0">
                <a:solidFill>
                  <a:schemeClr val="tx1"/>
                </a:solidFill>
                <a:latin typeface="+mn-lt"/>
                <a:ea typeface="+mn-ea"/>
                <a:cs typeface="+mn-cs"/>
              </a:rPr>
              <a:t>Chia</a:t>
            </a:r>
            <a:r>
              <a:rPr lang="en-US" sz="1800" kern="1200" baseline="0" dirty="0" smtClean="0">
                <a:solidFill>
                  <a:schemeClr val="tx1"/>
                </a:solidFill>
                <a:latin typeface="+mn-lt"/>
                <a:ea typeface="+mn-ea"/>
                <a:cs typeface="+mn-cs"/>
              </a:rPr>
              <a:t>, 2013).</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42</a:t>
            </a:fld>
            <a:endParaRPr lang="th-TH"/>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48</a:t>
            </a:fld>
            <a:endParaRPr lang="th-TH"/>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51</a:t>
            </a:fld>
            <a:endParaRPr lang="th-TH"/>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Source: Ministry of Tourism and Sports,  2/7 May 2014 Reports of the Meeting of TPCB 1/2557</a:t>
            </a:r>
          </a:p>
          <a:p>
            <a:r>
              <a:rPr lang="en-US" dirty="0" smtClean="0"/>
              <a:t>MC= MRA Certification</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solidFill>
                  <a:prstClr val="black"/>
                </a:solidFill>
              </a:rPr>
              <a:pPr/>
              <a:t>53</a:t>
            </a:fld>
            <a:endParaRPr lang="th-TH">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Form tt-3 to apply for work permit on behalf of the prospective employee. In theory, WP authority will follow</a:t>
            </a:r>
            <a:r>
              <a:rPr lang="en-US" baseline="0" dirty="0" smtClean="0"/>
              <a:t> MRA-TP and TP- certification</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solidFill>
                  <a:prstClr val="black"/>
                </a:solidFill>
              </a:rPr>
              <a:pPr/>
              <a:t>54</a:t>
            </a:fld>
            <a:endParaRPr lang="th-TH">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t>
            </a:r>
            <a:r>
              <a:rPr lang="en-US" dirty="0" err="1" smtClean="0"/>
              <a:t>Tansinsin</a:t>
            </a:r>
            <a:r>
              <a:rPr lang="en-US" dirty="0" smtClean="0"/>
              <a:t> 2014)</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57</a:t>
            </a:fld>
            <a:endParaRPr lang="th-TH"/>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MC= Monitoring Committee;  PRC = Professional Regulatory Committee?</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62</a:t>
            </a:fld>
            <a:endParaRPr lang="th-TH"/>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63</a:t>
            </a:fld>
            <a:endParaRPr lang="th-TH"/>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t>
            </a:r>
            <a:r>
              <a:rPr lang="en-US" dirty="0" err="1" smtClean="0"/>
              <a:t>Fukunaga</a:t>
            </a:r>
            <a:r>
              <a:rPr lang="en-US" baseline="0" dirty="0" smtClean="0"/>
              <a:t> &amp; </a:t>
            </a:r>
            <a:r>
              <a:rPr lang="en-US" baseline="0" dirty="0" err="1" smtClean="0"/>
              <a:t>Ishido</a:t>
            </a:r>
            <a:r>
              <a:rPr lang="en-US" baseline="0" dirty="0" smtClean="0"/>
              <a:t>, 2015, 2)</a:t>
            </a:r>
          </a:p>
          <a:p>
            <a:endParaRPr lang="en-US" baseline="0" dirty="0" smtClean="0"/>
          </a:p>
          <a:p>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64</a:t>
            </a:fld>
            <a:endParaRPr lang="th-TH"/>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t>
            </a:r>
            <a:r>
              <a:rPr lang="en-US" dirty="0" err="1" smtClean="0"/>
              <a:t>Sineenat</a:t>
            </a:r>
            <a:r>
              <a:rPr lang="en-US" dirty="0" smtClean="0"/>
              <a:t>: 2014)</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66</a:t>
            </a:fld>
            <a:endParaRPr lang="th-TH"/>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68</a:t>
            </a:fld>
            <a:endParaRPr lang="th-TH"/>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Ref. Pop, GDP (current), GDP per capita from IMF World Econ Outlook Database 2015</a:t>
            </a:r>
          </a:p>
          <a:p>
            <a:r>
              <a:rPr lang="en-US" dirty="0" smtClean="0"/>
              <a:t>LPR (ADB,</a:t>
            </a:r>
            <a:r>
              <a:rPr lang="en-US" baseline="0" dirty="0" smtClean="0"/>
              <a:t> Key Indicators for Asia &amp; the Pacific; GDP growth ADB, Asian Development Outlook 2015</a:t>
            </a:r>
            <a:endParaRPr lang="th-TH" dirty="0"/>
          </a:p>
        </p:txBody>
      </p:sp>
      <p:sp>
        <p:nvSpPr>
          <p:cNvPr id="4" name="Slide Number Placeholder 3"/>
          <p:cNvSpPr>
            <a:spLocks noGrp="1"/>
          </p:cNvSpPr>
          <p:nvPr>
            <p:ph type="sldNum" sz="quarter" idx="10"/>
          </p:nvPr>
        </p:nvSpPr>
        <p:spPr/>
        <p:txBody>
          <a:bodyPr/>
          <a:lstStyle/>
          <a:p>
            <a:fld id="{F0FC65A8-4C1A-4180-B6A0-1F0938FCFC0C}" type="slidenum">
              <a:rPr lang="th-TH" smtClean="0"/>
              <a:pPr/>
              <a:t>70</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95086" y="2522764"/>
            <a:ext cx="4858656" cy="1771650"/>
          </a:xfrm>
        </p:spPr>
        <p:txBody>
          <a:bodyPr anchor="b">
            <a:normAutofit/>
          </a:bodyPr>
          <a:lstStyle>
            <a:lvl1pPr algn="l">
              <a:defRPr sz="5400">
                <a:solidFill>
                  <a:schemeClr val="bg1"/>
                </a:solidFill>
                <a:effectLst>
                  <a:outerShdw blurRad="38100" dist="38100" dir="2700000" algn="tl">
                    <a:srgbClr val="000000">
                      <a:alpha val="43137"/>
                    </a:srgbClr>
                  </a:outerShdw>
                </a:effectLst>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77636" y="5127171"/>
            <a:ext cx="6858000" cy="889908"/>
          </a:xfrm>
          <a:prstGeom prst="rect">
            <a:avLst/>
          </a:prstGeo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6988F24-586C-4DC0-A569-BF553F1D0C5B}" type="datetime1">
              <a:rPr lang="th-TH" smtClean="0"/>
              <a:pPr/>
              <a:t>24/07/59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E0686DA-F90B-4DB4-A0E1-976CDB2064A7}" type="slidenum">
              <a:rPr lang="th-TH" smtClean="0"/>
              <a:pPr/>
              <a:t>‹#›</a:t>
            </a:fld>
            <a:endParaRPr lang="th-TH"/>
          </a:p>
        </p:txBody>
      </p:sp>
    </p:spTree>
    <p:extLst>
      <p:ext uri="{BB962C8B-B14F-4D97-AF65-F5344CB8AC3E}">
        <p14:creationId xmlns:p14="http://schemas.microsoft.com/office/powerpoint/2010/main" val="762719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12017" y="81493"/>
            <a:ext cx="6487583" cy="896408"/>
          </a:xfrm>
        </p:spPr>
        <p:txBody>
          <a:bodyPr>
            <a:noAutofit/>
          </a:bodyPr>
          <a:lstStyle>
            <a:lvl1pPr>
              <a:defRPr sz="48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8650" y="1371600"/>
            <a:ext cx="7886700" cy="48053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92D093-6E49-4269-ABDF-A38EF505F828}" type="datetime1">
              <a:rPr lang="th-TH" smtClean="0"/>
              <a:pPr/>
              <a:t>24/07/59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E0686DA-F90B-4DB4-A0E1-976CDB2064A7}" type="slidenum">
              <a:rPr lang="th-TH" smtClean="0"/>
              <a:pPr/>
              <a:t>‹#›</a:t>
            </a:fld>
            <a:endParaRPr lang="th-TH"/>
          </a:p>
        </p:txBody>
      </p:sp>
    </p:spTree>
    <p:extLst>
      <p:ext uri="{BB962C8B-B14F-4D97-AF65-F5344CB8AC3E}">
        <p14:creationId xmlns:p14="http://schemas.microsoft.com/office/powerpoint/2010/main" val="2008261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4588" y="-195261"/>
            <a:ext cx="7886700" cy="1122361"/>
          </a:xfrm>
        </p:spPr>
        <p:txBody>
          <a:bodyPr anchor="b">
            <a:normAutofit/>
          </a:bodyPr>
          <a:lstStyle>
            <a:lvl1pPr algn="r">
              <a:defRPr sz="540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23888" y="1346200"/>
            <a:ext cx="7886700" cy="4743451"/>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F7963E-3026-4D4C-8DC6-FDB4BBA7BE41}" type="datetime1">
              <a:rPr lang="th-TH" smtClean="0"/>
              <a:pPr/>
              <a:t>24/07/59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E0686DA-F90B-4DB4-A0E1-976CDB2064A7}" type="slidenum">
              <a:rPr lang="th-TH" smtClean="0"/>
              <a:pPr/>
              <a:t>‹#›</a:t>
            </a:fld>
            <a:endParaRPr lang="th-TH"/>
          </a:p>
        </p:txBody>
      </p:sp>
    </p:spTree>
    <p:extLst>
      <p:ext uri="{BB962C8B-B14F-4D97-AF65-F5344CB8AC3E}">
        <p14:creationId xmlns:p14="http://schemas.microsoft.com/office/powerpoint/2010/main" val="3711356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0D53CC1-B82F-4A12-87B3-404752A9C3B2}" type="datetime1">
              <a:rPr lang="th-TH" smtClean="0"/>
              <a:pPr/>
              <a:t>24/07/59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9B4634F-6185-450F-B8D0-4D1AB4835FCC}" type="datetime1">
              <a:rPr lang="th-TH" smtClean="0"/>
              <a:pPr/>
              <a:t>24/07/59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EE29C5C-5CB2-4B5C-861C-A64877DA7A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B5E8317-6D01-4232-B07D-0C71D31B369C}"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9163F88-FC76-4F28-B784-8E167B3F88ED}"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5A8FC3B-2C94-4D44-9944-B9764D817467}" type="datetime1">
              <a:rPr lang="th-TH" smtClean="0"/>
              <a:pPr/>
              <a:t>24/07/59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685B3D0-54B9-45DD-B473-A86A4D8D26C3}" type="datetime1">
              <a:rPr lang="th-TH" smtClean="0"/>
              <a:pPr/>
              <a:t>24/07/59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13A276E-29F0-4734-BF9F-CDE4D52DF99E}" type="datetime1">
              <a:rPr lang="th-TH" smtClean="0"/>
              <a:pPr/>
              <a:t>24/07/59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0D53CC1-B82F-4A12-87B3-404752A9C3B2}" type="datetime1">
              <a:rPr lang="th-TH" smtClean="0"/>
              <a:pPr/>
              <a:t>24/07/59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A6F6DCB6-16F4-461C-9676-A5D035323248}" type="datetime1">
              <a:rPr lang="th-TH" smtClean="0"/>
              <a:pPr/>
              <a:t>24/07/59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3C11BDC-6939-4D8E-BBE5-8841947676ED}" type="datetime1">
              <a:rPr lang="th-TH" smtClean="0"/>
              <a:pPr/>
              <a:t>24/07/59</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EE29C5C-5CB2-4B5C-861C-A64877DA7A96}"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8D5F3-C282-48E2-8EB9-75317290B73D}"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B587B04-6A66-4A16-8FEE-E3529829D105}"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9B4634F-6185-450F-B8D0-4D1AB4835FCC}" type="datetime1">
              <a:rPr lang="th-TH" smtClean="0"/>
              <a:pPr/>
              <a:t>24/07/59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EE29C5C-5CB2-4B5C-861C-A64877DA7A96}"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B5E8317-6D01-4232-B07D-0C71D31B369C}"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9163F88-FC76-4F28-B784-8E167B3F88ED}"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5A8FC3B-2C94-4D44-9944-B9764D817467}" type="datetime1">
              <a:rPr lang="th-TH" smtClean="0"/>
              <a:pPr/>
              <a:t>24/07/59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685B3D0-54B9-45DD-B473-A86A4D8D26C3}" type="datetime1">
              <a:rPr lang="th-TH" smtClean="0"/>
              <a:pPr/>
              <a:t>24/07/59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13A276E-29F0-4734-BF9F-CDE4D52DF99E}" type="datetime1">
              <a:rPr lang="th-TH" smtClean="0"/>
              <a:pPr/>
              <a:t>24/07/59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8EE29C5C-5CB2-4B5C-861C-A64877DA7A96}"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0D53CC1-B82F-4A12-87B3-404752A9C3B2}" type="datetime1">
              <a:rPr lang="th-TH" smtClean="0"/>
              <a:pPr/>
              <a:t>24/07/59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A6F6DCB6-16F4-461C-9676-A5D035323248}" type="datetime1">
              <a:rPr lang="th-TH" smtClean="0"/>
              <a:pPr/>
              <a:t>24/07/59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3C11BDC-6939-4D8E-BBE5-8841947676ED}" type="datetime1">
              <a:rPr lang="th-TH" smtClean="0"/>
              <a:pPr/>
              <a:t>24/07/59</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EE29C5C-5CB2-4B5C-861C-A64877DA7A96}"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8D5F3-C282-48E2-8EB9-75317290B73D}"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B587B04-6A66-4A16-8FEE-E3529829D105}" type="datetime1">
              <a:rPr lang="th-TH" smtClean="0"/>
              <a:pPr/>
              <a:t>24/07/59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th-TH"/>
          </a:p>
        </p:txBody>
      </p:sp>
      <p:sp>
        <p:nvSpPr>
          <p:cNvPr id="3" name="ClipArt Placeholder 2"/>
          <p:cNvSpPr>
            <a:spLocks noGrp="1"/>
          </p:cNvSpPr>
          <p:nvPr>
            <p:ph type="clipArt" sz="half" idx="1"/>
          </p:nvPr>
        </p:nvSpPr>
        <p:spPr>
          <a:xfrm>
            <a:off x="457200" y="1981200"/>
            <a:ext cx="4044462" cy="3886200"/>
          </a:xfrm>
        </p:spPr>
        <p:txBody>
          <a:bodyPr/>
          <a:lstStyle/>
          <a:p>
            <a:pPr lvl="0"/>
            <a:endParaRPr lang="th-TH" noProof="0" smtClean="0"/>
          </a:p>
        </p:txBody>
      </p:sp>
      <p:sp>
        <p:nvSpPr>
          <p:cNvPr id="4" name="Text Placeholder 3"/>
          <p:cNvSpPr>
            <a:spLocks noGrp="1"/>
          </p:cNvSpPr>
          <p:nvPr>
            <p:ph type="body" sz="half" idx="2"/>
          </p:nvPr>
        </p:nvSpPr>
        <p:spPr>
          <a:xfrm>
            <a:off x="4642338" y="1981200"/>
            <a:ext cx="4044462"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Rectangle 2"/>
          <p:cNvSpPr>
            <a:spLocks noGrp="1" noChangeArrowheads="1"/>
          </p:cNvSpPr>
          <p:nvPr>
            <p:ph type="ftr" sz="quarter"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B11E0E09-76F7-4DB9-ABC8-E8247E9D5A9C}" type="slidenum">
              <a:rPr lang="en-US"/>
              <a:pPr>
                <a:defRPr/>
              </a:pPr>
              <a:t>‹#›</a:t>
            </a:fld>
            <a:endParaRPr lang="th-TH"/>
          </a:p>
        </p:txBody>
      </p:sp>
      <p:sp>
        <p:nvSpPr>
          <p:cNvPr id="7" name="Rectangle 16"/>
          <p:cNvSpPr>
            <a:spLocks noGrp="1" noChangeArrowheads="1"/>
          </p:cNvSpPr>
          <p:nvPr>
            <p:ph type="dt" sz="half" idx="12"/>
          </p:nvPr>
        </p:nvSpPr>
        <p:spPr>
          <a:ln/>
        </p:spPr>
        <p:txBody>
          <a:bodyPr/>
          <a:lstStyle>
            <a:lvl1pPr>
              <a:defRPr/>
            </a:lvl1pPr>
          </a:lstStyle>
          <a:p>
            <a:pPr>
              <a:defRPr/>
            </a:pPr>
            <a:endParaRPr lang="th-TH"/>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9B4634F-6185-450F-B8D0-4D1AB4835FCC}" type="datetime1">
              <a:rPr lang="th-TH" smtClean="0"/>
              <a:pPr/>
              <a:t>24/07/59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solidFill>
                <a:srgbClr val="2DA2BF">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EE29C5C-5CB2-4B5C-861C-A64877DA7A96}"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B5E8317-6D01-4232-B07D-0C71D31B369C}"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9163F88-FC76-4F28-B784-8E167B3F88ED}"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5A8FC3B-2C94-4D44-9944-B9764D817467}"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685B3D0-54B9-45DD-B473-A86A4D8D26C3}" type="datetime1">
              <a:rPr lang="th-TH" smtClean="0">
                <a:solidFill>
                  <a:prstClr val="black"/>
                </a:solidFill>
              </a:rPr>
              <a:pPr/>
              <a:t>24/07/59</a:t>
            </a:fld>
            <a:endParaRPr lang="en-US">
              <a:solidFill>
                <a:prstClr val="black"/>
              </a:solidFill>
            </a:endParaRPr>
          </a:p>
        </p:txBody>
      </p:sp>
      <p:sp>
        <p:nvSpPr>
          <p:cNvPr id="8" name="Footer Placeholder 7"/>
          <p:cNvSpPr>
            <a:spLocks noGrp="1"/>
          </p:cNvSpPr>
          <p:nvPr>
            <p:ph type="ftr" sz="quarter" idx="11"/>
          </p:nvPr>
        </p:nvSpPr>
        <p:spPr/>
        <p:txBody>
          <a:bodyPr/>
          <a:lstStyle>
            <a:extLst/>
          </a:lstStyle>
          <a:p>
            <a:endParaRPr lang="en-US">
              <a:solidFill>
                <a:prstClr val="black"/>
              </a:solidFill>
            </a:endParaRPr>
          </a:p>
        </p:txBody>
      </p:sp>
      <p:sp>
        <p:nvSpPr>
          <p:cNvPr id="9" name="Slide Number Placeholder 8"/>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13A276E-29F0-4734-BF9F-CDE4D52DF99E}" type="datetime1">
              <a:rPr lang="th-TH" smtClean="0">
                <a:solidFill>
                  <a:prstClr val="black"/>
                </a:solidFill>
              </a:rPr>
              <a:pPr/>
              <a:t>24/07/59</a:t>
            </a:fld>
            <a:endParaRPr lang="en-US">
              <a:solidFill>
                <a:prstClr val="black"/>
              </a:solidFill>
            </a:endParaRPr>
          </a:p>
        </p:txBody>
      </p:sp>
      <p:sp>
        <p:nvSpPr>
          <p:cNvPr id="4" name="Footer Placeholder 3"/>
          <p:cNvSpPr>
            <a:spLocks noGrp="1"/>
          </p:cNvSpPr>
          <p:nvPr>
            <p:ph type="ftr" sz="quarter" idx="11"/>
          </p:nvPr>
        </p:nvSpPr>
        <p:spPr/>
        <p:txBody>
          <a:bodyPr/>
          <a:lstStyle>
            <a:extLst/>
          </a:lstStyle>
          <a:p>
            <a:endParaRPr lang="en-US">
              <a:solidFill>
                <a:prstClr val="black"/>
              </a:solidFill>
            </a:endParaRPr>
          </a:p>
        </p:txBody>
      </p:sp>
      <p:sp>
        <p:nvSpPr>
          <p:cNvPr id="5" name="Slide Number Placeholder 4"/>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0D53CC1-B82F-4A12-87B3-404752A9C3B2}" type="datetime1">
              <a:rPr lang="th-TH" smtClean="0">
                <a:solidFill>
                  <a:prstClr val="black"/>
                </a:solidFill>
              </a:rPr>
              <a:pPr/>
              <a:t>24/07/59</a:t>
            </a:fld>
            <a:endParaRPr lang="en-US">
              <a:solidFill>
                <a:prstClr val="black"/>
              </a:solidFill>
            </a:endParaRPr>
          </a:p>
        </p:txBody>
      </p:sp>
      <p:sp>
        <p:nvSpPr>
          <p:cNvPr id="3" name="Footer Placeholder 2"/>
          <p:cNvSpPr>
            <a:spLocks noGrp="1"/>
          </p:cNvSpPr>
          <p:nvPr>
            <p:ph type="ftr" sz="quarter" idx="11"/>
          </p:nvPr>
        </p:nvSpPr>
        <p:spPr/>
        <p:txBody>
          <a:bodyPr/>
          <a:lstStyle>
            <a:extLst/>
          </a:lstStyle>
          <a:p>
            <a:endParaRPr lang="en-US">
              <a:solidFill>
                <a:prstClr val="black"/>
              </a:solidFill>
            </a:endParaRPr>
          </a:p>
        </p:txBody>
      </p:sp>
      <p:sp>
        <p:nvSpPr>
          <p:cNvPr id="4" name="Slide Number Placeholder 3"/>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A6F6DCB6-16F4-461C-9676-A5D035323248}"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3C11BDC-6939-4D8E-BBE5-8841947676ED}"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EE29C5C-5CB2-4B5C-861C-A64877DA7A96}" type="slidenum">
              <a:rPr lang="en-US" smtClean="0">
                <a:solidFill>
                  <a:prstClr val="black"/>
                </a:solidFill>
              </a:rPr>
              <a:pPr/>
              <a:t>‹#›</a:t>
            </a:fld>
            <a:endParaRPr lang="en-US">
              <a:solidFill>
                <a:prstClr val="black"/>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8D5F3-C282-48E2-8EB9-75317290B73D}"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B587B04-6A66-4A16-8FEE-E3529829D105}"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th-TH"/>
          </a:p>
        </p:txBody>
      </p:sp>
      <p:sp>
        <p:nvSpPr>
          <p:cNvPr id="3" name="ClipArt Placeholder 2"/>
          <p:cNvSpPr>
            <a:spLocks noGrp="1"/>
          </p:cNvSpPr>
          <p:nvPr>
            <p:ph type="clipArt" sz="half" idx="1"/>
          </p:nvPr>
        </p:nvSpPr>
        <p:spPr>
          <a:xfrm>
            <a:off x="457200" y="1981200"/>
            <a:ext cx="4044462" cy="3886200"/>
          </a:xfrm>
        </p:spPr>
        <p:txBody>
          <a:bodyPr/>
          <a:lstStyle/>
          <a:p>
            <a:pPr lvl="0"/>
            <a:endParaRPr lang="th-TH" noProof="0" smtClean="0"/>
          </a:p>
        </p:txBody>
      </p:sp>
      <p:sp>
        <p:nvSpPr>
          <p:cNvPr id="4" name="Text Placeholder 3"/>
          <p:cNvSpPr>
            <a:spLocks noGrp="1"/>
          </p:cNvSpPr>
          <p:nvPr>
            <p:ph type="body" sz="half" idx="2"/>
          </p:nvPr>
        </p:nvSpPr>
        <p:spPr>
          <a:xfrm>
            <a:off x="4642338" y="1981200"/>
            <a:ext cx="4044462"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Rectangle 2"/>
          <p:cNvSpPr>
            <a:spLocks noGrp="1" noChangeArrowheads="1"/>
          </p:cNvSpPr>
          <p:nvPr>
            <p:ph type="ftr" sz="quarter" idx="10"/>
          </p:nvPr>
        </p:nvSpPr>
        <p:spPr>
          <a:ln/>
        </p:spPr>
        <p:txBody>
          <a:bodyPr/>
          <a:lstStyle>
            <a:lvl1pPr>
              <a:defRPr/>
            </a:lvl1pPr>
          </a:lstStyle>
          <a:p>
            <a:pPr>
              <a:defRPr/>
            </a:pPr>
            <a:endParaRPr lang="th-TH">
              <a:solidFill>
                <a:prstClr val="black"/>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B11E0E09-76F7-4DB9-ABC8-E8247E9D5A9C}" type="slidenum">
              <a:rPr lang="en-US">
                <a:solidFill>
                  <a:prstClr val="black"/>
                </a:solidFill>
              </a:rPr>
              <a:pPr>
                <a:defRPr/>
              </a:pPr>
              <a:t>‹#›</a:t>
            </a:fld>
            <a:endParaRPr lang="th-TH">
              <a:solidFill>
                <a:prstClr val="black"/>
              </a:solidFill>
            </a:endParaRPr>
          </a:p>
        </p:txBody>
      </p:sp>
      <p:sp>
        <p:nvSpPr>
          <p:cNvPr id="7" name="Rectangle 16"/>
          <p:cNvSpPr>
            <a:spLocks noGrp="1" noChangeArrowheads="1"/>
          </p:cNvSpPr>
          <p:nvPr>
            <p:ph type="dt" sz="half" idx="12"/>
          </p:nvPr>
        </p:nvSpPr>
        <p:spPr>
          <a:ln/>
        </p:spPr>
        <p:txBody>
          <a:bodyPr/>
          <a:lstStyle>
            <a:lvl1pPr>
              <a:defRPr/>
            </a:lvl1pPr>
          </a:lstStyle>
          <a:p>
            <a:pPr>
              <a:defRPr/>
            </a:pPr>
            <a:endParaRPr lang="th-TH">
              <a:solidFill>
                <a:prstClr val="black"/>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9B4634F-6185-450F-B8D0-4D1AB4835FCC}" type="datetime1">
              <a:rPr lang="th-TH" smtClean="0"/>
              <a:pPr/>
              <a:t>24/07/59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solidFill>
                <a:srgbClr val="2DA2BF">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EE29C5C-5CB2-4B5C-861C-A64877DA7A96}" type="slidenum">
              <a:rPr lang="en-US" smtClean="0"/>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B5E8317-6D01-4232-B07D-0C71D31B369C}"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9163F88-FC76-4F28-B784-8E167B3F88ED}"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5A8FC3B-2C94-4D44-9944-B9764D817467}"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685B3D0-54B9-45DD-B473-A86A4D8D26C3}" type="datetime1">
              <a:rPr lang="th-TH" smtClean="0">
                <a:solidFill>
                  <a:prstClr val="black"/>
                </a:solidFill>
              </a:rPr>
              <a:pPr/>
              <a:t>24/07/59</a:t>
            </a:fld>
            <a:endParaRPr lang="en-US">
              <a:solidFill>
                <a:prstClr val="black"/>
              </a:solidFill>
            </a:endParaRPr>
          </a:p>
        </p:txBody>
      </p:sp>
      <p:sp>
        <p:nvSpPr>
          <p:cNvPr id="8" name="Footer Placeholder 7"/>
          <p:cNvSpPr>
            <a:spLocks noGrp="1"/>
          </p:cNvSpPr>
          <p:nvPr>
            <p:ph type="ftr" sz="quarter" idx="11"/>
          </p:nvPr>
        </p:nvSpPr>
        <p:spPr/>
        <p:txBody>
          <a:bodyPr/>
          <a:lstStyle>
            <a:extLst/>
          </a:lstStyle>
          <a:p>
            <a:endParaRPr lang="en-US">
              <a:solidFill>
                <a:prstClr val="black"/>
              </a:solidFill>
            </a:endParaRPr>
          </a:p>
        </p:txBody>
      </p:sp>
      <p:sp>
        <p:nvSpPr>
          <p:cNvPr id="9" name="Slide Number Placeholder 8"/>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13A276E-29F0-4734-BF9F-CDE4D52DF99E}" type="datetime1">
              <a:rPr lang="th-TH" smtClean="0">
                <a:solidFill>
                  <a:prstClr val="black"/>
                </a:solidFill>
              </a:rPr>
              <a:pPr/>
              <a:t>24/07/59</a:t>
            </a:fld>
            <a:endParaRPr lang="en-US">
              <a:solidFill>
                <a:prstClr val="black"/>
              </a:solidFill>
            </a:endParaRPr>
          </a:p>
        </p:txBody>
      </p:sp>
      <p:sp>
        <p:nvSpPr>
          <p:cNvPr id="4" name="Footer Placeholder 3"/>
          <p:cNvSpPr>
            <a:spLocks noGrp="1"/>
          </p:cNvSpPr>
          <p:nvPr>
            <p:ph type="ftr" sz="quarter" idx="11"/>
          </p:nvPr>
        </p:nvSpPr>
        <p:spPr/>
        <p:txBody>
          <a:bodyPr/>
          <a:lstStyle>
            <a:extLst/>
          </a:lstStyle>
          <a:p>
            <a:endParaRPr lang="en-US">
              <a:solidFill>
                <a:prstClr val="black"/>
              </a:solidFill>
            </a:endParaRPr>
          </a:p>
        </p:txBody>
      </p:sp>
      <p:sp>
        <p:nvSpPr>
          <p:cNvPr id="5" name="Slide Number Placeholder 4"/>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0D53CC1-B82F-4A12-87B3-404752A9C3B2}" type="datetime1">
              <a:rPr lang="th-TH" smtClean="0">
                <a:solidFill>
                  <a:prstClr val="black"/>
                </a:solidFill>
              </a:rPr>
              <a:pPr/>
              <a:t>24/07/59</a:t>
            </a:fld>
            <a:endParaRPr lang="en-US">
              <a:solidFill>
                <a:prstClr val="black"/>
              </a:solidFill>
            </a:endParaRPr>
          </a:p>
        </p:txBody>
      </p:sp>
      <p:sp>
        <p:nvSpPr>
          <p:cNvPr id="3" name="Footer Placeholder 2"/>
          <p:cNvSpPr>
            <a:spLocks noGrp="1"/>
          </p:cNvSpPr>
          <p:nvPr>
            <p:ph type="ftr" sz="quarter" idx="11"/>
          </p:nvPr>
        </p:nvSpPr>
        <p:spPr/>
        <p:txBody>
          <a:bodyPr/>
          <a:lstStyle>
            <a:extLst/>
          </a:lstStyle>
          <a:p>
            <a:endParaRPr lang="en-US">
              <a:solidFill>
                <a:prstClr val="black"/>
              </a:solidFill>
            </a:endParaRPr>
          </a:p>
        </p:txBody>
      </p:sp>
      <p:sp>
        <p:nvSpPr>
          <p:cNvPr id="4" name="Slide Number Placeholder 3"/>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A6F6DCB6-16F4-461C-9676-A5D035323248}"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3C11BDC-6939-4D8E-BBE5-8841947676ED}"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EE29C5C-5CB2-4B5C-861C-A64877DA7A96}" type="slidenum">
              <a:rPr lang="en-US" smtClean="0">
                <a:solidFill>
                  <a:prstClr val="black"/>
                </a:solidFill>
              </a:rPr>
              <a:pPr/>
              <a:t>‹#›</a:t>
            </a:fld>
            <a:endParaRPr lang="en-US">
              <a:solidFill>
                <a:prstClr val="black"/>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8D5F3-C282-48E2-8EB9-75317290B73D}"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B587B04-6A66-4A16-8FEE-E3529829D105}"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9B4634F-6185-450F-B8D0-4D1AB4835FCC}" type="datetime1">
              <a:rPr lang="th-TH" smtClean="0"/>
              <a:pPr/>
              <a:t>24/07/59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solidFill>
                <a:srgbClr val="2DA2BF">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EE29C5C-5CB2-4B5C-861C-A64877DA7A96}" type="slidenum">
              <a:rPr lang="en-US" smtClean="0"/>
              <a:pPr/>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B5E8317-6D01-4232-B07D-0C71D31B369C}"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9163F88-FC76-4F28-B784-8E167B3F88ED}"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5A8FC3B-2C94-4D44-9944-B9764D817467}"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685B3D0-54B9-45DD-B473-A86A4D8D26C3}" type="datetime1">
              <a:rPr lang="th-TH" smtClean="0">
                <a:solidFill>
                  <a:prstClr val="black"/>
                </a:solidFill>
              </a:rPr>
              <a:pPr/>
              <a:t>24/07/59</a:t>
            </a:fld>
            <a:endParaRPr lang="en-US">
              <a:solidFill>
                <a:prstClr val="black"/>
              </a:solidFill>
            </a:endParaRPr>
          </a:p>
        </p:txBody>
      </p:sp>
      <p:sp>
        <p:nvSpPr>
          <p:cNvPr id="8" name="Footer Placeholder 7"/>
          <p:cNvSpPr>
            <a:spLocks noGrp="1"/>
          </p:cNvSpPr>
          <p:nvPr>
            <p:ph type="ftr" sz="quarter" idx="11"/>
          </p:nvPr>
        </p:nvSpPr>
        <p:spPr/>
        <p:txBody>
          <a:bodyPr/>
          <a:lstStyle>
            <a:extLst/>
          </a:lstStyle>
          <a:p>
            <a:endParaRPr lang="en-US">
              <a:solidFill>
                <a:prstClr val="black"/>
              </a:solidFill>
            </a:endParaRPr>
          </a:p>
        </p:txBody>
      </p:sp>
      <p:sp>
        <p:nvSpPr>
          <p:cNvPr id="9" name="Slide Number Placeholder 8"/>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13A276E-29F0-4734-BF9F-CDE4D52DF99E}" type="datetime1">
              <a:rPr lang="th-TH" smtClean="0">
                <a:solidFill>
                  <a:prstClr val="black"/>
                </a:solidFill>
              </a:rPr>
              <a:pPr/>
              <a:t>24/07/59</a:t>
            </a:fld>
            <a:endParaRPr lang="en-US">
              <a:solidFill>
                <a:prstClr val="black"/>
              </a:solidFill>
            </a:endParaRPr>
          </a:p>
        </p:txBody>
      </p:sp>
      <p:sp>
        <p:nvSpPr>
          <p:cNvPr id="4" name="Footer Placeholder 3"/>
          <p:cNvSpPr>
            <a:spLocks noGrp="1"/>
          </p:cNvSpPr>
          <p:nvPr>
            <p:ph type="ftr" sz="quarter" idx="11"/>
          </p:nvPr>
        </p:nvSpPr>
        <p:spPr/>
        <p:txBody>
          <a:bodyPr/>
          <a:lstStyle>
            <a:extLst/>
          </a:lstStyle>
          <a:p>
            <a:endParaRPr lang="en-US">
              <a:solidFill>
                <a:prstClr val="black"/>
              </a:solidFill>
            </a:endParaRPr>
          </a:p>
        </p:txBody>
      </p:sp>
      <p:sp>
        <p:nvSpPr>
          <p:cNvPr id="5" name="Slide Number Placeholder 4"/>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0D53CC1-B82F-4A12-87B3-404752A9C3B2}" type="datetime1">
              <a:rPr lang="th-TH" smtClean="0">
                <a:solidFill>
                  <a:prstClr val="black"/>
                </a:solidFill>
              </a:rPr>
              <a:pPr/>
              <a:t>24/07/59</a:t>
            </a:fld>
            <a:endParaRPr lang="en-US">
              <a:solidFill>
                <a:prstClr val="black"/>
              </a:solidFill>
            </a:endParaRPr>
          </a:p>
        </p:txBody>
      </p:sp>
      <p:sp>
        <p:nvSpPr>
          <p:cNvPr id="3" name="Footer Placeholder 2"/>
          <p:cNvSpPr>
            <a:spLocks noGrp="1"/>
          </p:cNvSpPr>
          <p:nvPr>
            <p:ph type="ftr" sz="quarter" idx="11"/>
          </p:nvPr>
        </p:nvSpPr>
        <p:spPr/>
        <p:txBody>
          <a:bodyPr/>
          <a:lstStyle>
            <a:extLst/>
          </a:lstStyle>
          <a:p>
            <a:endParaRPr lang="en-US">
              <a:solidFill>
                <a:prstClr val="black"/>
              </a:solidFill>
            </a:endParaRPr>
          </a:p>
        </p:txBody>
      </p:sp>
      <p:sp>
        <p:nvSpPr>
          <p:cNvPr id="4" name="Slide Number Placeholder 3"/>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A6F6DCB6-16F4-461C-9676-A5D035323248}"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p:txBody>
          <a:bodyPr/>
          <a:lstStyle>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D3C11BDC-6939-4D8E-BBE5-8841947676ED}" type="datetime1">
              <a:rPr lang="th-TH" smtClean="0">
                <a:solidFill>
                  <a:prstClr val="black"/>
                </a:solidFill>
              </a:rPr>
              <a:pPr/>
              <a:t>24/07/59</a:t>
            </a:fld>
            <a:endParaRPr lang="en-US">
              <a:solidFill>
                <a:prstClr val="black"/>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solidFill>
                <a:prstClr val="black"/>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EE29C5C-5CB2-4B5C-861C-A64877DA7A96}" type="slidenum">
              <a:rPr lang="en-US" smtClean="0">
                <a:solidFill>
                  <a:prstClr val="black"/>
                </a:solidFill>
              </a:rPr>
              <a:pPr/>
              <a:t>‹#›</a:t>
            </a:fld>
            <a:endParaRPr lang="en-US">
              <a:solidFill>
                <a:prstClr val="black"/>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3D8D5F3-C282-48E2-8EB9-75317290B73D}"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B587B04-6A66-4A16-8FEE-E3529829D105}" type="datetime1">
              <a:rPr lang="th-TH" smtClean="0">
                <a:solidFill>
                  <a:prstClr val="black"/>
                </a:solidFill>
              </a:rPr>
              <a:pPr/>
              <a:t>24/07/59</a:t>
            </a:fld>
            <a:endParaRPr lang="en-US">
              <a:solidFill>
                <a:prstClr val="black"/>
              </a:solidFill>
            </a:endParaRPr>
          </a:p>
        </p:txBody>
      </p:sp>
      <p:sp>
        <p:nvSpPr>
          <p:cNvPr id="5" name="Footer Placeholder 4"/>
          <p:cNvSpPr>
            <a:spLocks noGrp="1"/>
          </p:cNvSpPr>
          <p:nvPr>
            <p:ph type="ftr" sz="quarter" idx="11"/>
          </p:nvPr>
        </p:nvSpPr>
        <p:spPr/>
        <p:txBody>
          <a:bodyPr/>
          <a:lstStyle>
            <a:extLst/>
          </a:lstStyle>
          <a:p>
            <a:endParaRPr lang="en-US">
              <a:solidFill>
                <a:prstClr val="black"/>
              </a:solidFill>
            </a:endParaRPr>
          </a:p>
        </p:txBody>
      </p:sp>
      <p:sp>
        <p:nvSpPr>
          <p:cNvPr id="6" name="Slide Number Placeholder 5"/>
          <p:cNvSpPr>
            <a:spLocks noGrp="1"/>
          </p:cNvSpPr>
          <p:nvPr>
            <p:ph type="sldNum" sz="quarter" idx="12"/>
          </p:nvPr>
        </p:nvSpPr>
        <p:spPr/>
        <p:txBody>
          <a:bodyPr/>
          <a:lstStyle>
            <a:extLst/>
          </a:lstStyle>
          <a:p>
            <a:fld id="{8EE29C5C-5CB2-4B5C-861C-A64877DA7A96}" type="slidenum">
              <a:rPr lang="en-US" smtClean="0">
                <a:solidFill>
                  <a:prstClr val="black"/>
                </a:solidFill>
              </a:rPr>
              <a:pPr/>
              <a:t>‹#›</a:t>
            </a:fld>
            <a:endParaRPr lang="en-US">
              <a:solidFill>
                <a:prstClr val="black"/>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jpe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image" Target="../media/image3.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4.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image" Target="../media/image3.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image" Target="../media/image3.jpeg"/><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5.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image" Target="../media/image3.jpeg"/><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6.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33917" y="1465792"/>
            <a:ext cx="6487583" cy="410950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626E7D-1B20-4116-B863-92C411DC6A96}" type="datetime1">
              <a:rPr lang="th-TH" smtClean="0"/>
              <a:pPr/>
              <a:t>24/07/59</a:t>
            </a:fld>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0686DA-F90B-4DB4-A0E1-976CDB2064A7}" type="slidenum">
              <a:rPr lang="th-TH" smtClean="0"/>
              <a:pPr/>
              <a:t>‹#›</a:t>
            </a:fld>
            <a:endParaRPr lang="th-TH"/>
          </a:p>
        </p:txBody>
      </p:sp>
    </p:spTree>
    <p:extLst>
      <p:ext uri="{BB962C8B-B14F-4D97-AF65-F5344CB8AC3E}">
        <p14:creationId xmlns:p14="http://schemas.microsoft.com/office/powerpoint/2010/main" val="9633611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89" r:id="rId4"/>
  </p:sldLayoutIdLst>
  <p:hf hdr="0" ftr="0" dt="0"/>
  <p:txStyles>
    <p:titleStyle>
      <a:lvl1pPr algn="l" defTabSz="914400" rtl="0" eaLnBrk="1" latinLnBrk="0" hangingPunct="1">
        <a:lnSpc>
          <a:spcPct val="90000"/>
        </a:lnSpc>
        <a:spcBef>
          <a:spcPct val="0"/>
        </a:spcBef>
        <a:buNone/>
        <a:defRPr sz="6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E5AF5DC-87C8-47F7-84B7-2C66C5561DFF}" type="datetime1">
              <a:rPr lang="th-TH" smtClean="0"/>
              <a:pPr/>
              <a:t>24/07/59</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EE29C5C-5CB2-4B5C-861C-A64877DA7A9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E5AF5DC-87C8-47F7-84B7-2C66C5561DFF}" type="datetime1">
              <a:rPr lang="th-TH" smtClean="0"/>
              <a:pPr/>
              <a:t>24/07/59</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EE29C5C-5CB2-4B5C-861C-A64877DA7A9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E5AF5DC-87C8-47F7-84B7-2C66C5561DFF}" type="datetime1">
              <a:rPr lang="th-TH" smtClean="0">
                <a:solidFill>
                  <a:prstClr val="black"/>
                </a:solidFill>
              </a:rPr>
              <a:pPr/>
              <a:t>24/07/59</a:t>
            </a:fld>
            <a:endParaRPr lang="en-US">
              <a:solidFill>
                <a:prstClr val="black"/>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solidFill>
                <a:prstClr val="black"/>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EE29C5C-5CB2-4B5C-861C-A64877DA7A96}" type="slidenum">
              <a:rPr lang="en-US" smtClean="0">
                <a:solidFill>
                  <a:prstClr val="black"/>
                </a:solidFill>
              </a:rPr>
              <a:pPr/>
              <a:t>‹#›</a:t>
            </a:fld>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E5AF5DC-87C8-47F7-84B7-2C66C5561DFF}" type="datetime1">
              <a:rPr lang="th-TH" smtClean="0">
                <a:solidFill>
                  <a:prstClr val="black"/>
                </a:solidFill>
              </a:rPr>
              <a:pPr/>
              <a:t>24/07/59</a:t>
            </a:fld>
            <a:endParaRPr lang="en-US">
              <a:solidFill>
                <a:prstClr val="black"/>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solidFill>
                <a:prstClr val="black"/>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EE29C5C-5CB2-4B5C-861C-A64877DA7A96}" type="slidenum">
              <a:rPr lang="en-US" smtClean="0">
                <a:solidFill>
                  <a:prstClr val="black"/>
                </a:solidFill>
              </a:rPr>
              <a:pPr/>
              <a:t>‹#›</a:t>
            </a:fld>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E5AF5DC-87C8-47F7-84B7-2C66C5561DFF}" type="datetime1">
              <a:rPr lang="th-TH" smtClean="0">
                <a:solidFill>
                  <a:prstClr val="black"/>
                </a:solidFill>
              </a:rPr>
              <a:pPr/>
              <a:t>24/07/59</a:t>
            </a:fld>
            <a:endParaRPr lang="en-US">
              <a:solidFill>
                <a:prstClr val="black"/>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solidFill>
                <a:prstClr val="black"/>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EE29C5C-5CB2-4B5C-861C-A64877DA7A96}" type="slidenum">
              <a:rPr lang="en-US" smtClean="0">
                <a:solidFill>
                  <a:prstClr val="black"/>
                </a:solidFill>
              </a:rPr>
              <a:pPr/>
              <a:t>‹#›</a:t>
            </a:fld>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2.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2.xml"/><Relationship Id="rId7" Type="http://schemas.openxmlformats.org/officeDocument/2006/relationships/image" Target="../media/image21.emf"/><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0.emf"/><Relationship Id="rId4" Type="http://schemas.openxmlformats.org/officeDocument/2006/relationships/oleObject" Target="../embeddings/oleObject1.bin"/><Relationship Id="rId9" Type="http://schemas.openxmlformats.org/officeDocument/2006/relationships/image" Target="../media/image22.e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3" Type="http://schemas.openxmlformats.org/officeDocument/2006/relationships/image" Target="../media/image35.wmf"/><Relationship Id="rId7"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4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54.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23.xml"/><Relationship Id="rId1" Type="http://schemas.openxmlformats.org/officeDocument/2006/relationships/slideLayout" Target="../slideLayouts/slideLayout57.xml"/><Relationship Id="rId4" Type="http://schemas.openxmlformats.org/officeDocument/2006/relationships/image" Target="../media/image41.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6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2.xml.rels><?xml version="1.0" encoding="UTF-8" standalone="yes"?>
<Relationships xmlns="http://schemas.openxmlformats.org/package/2006/relationships"><Relationship Id="rId2" Type="http://schemas.openxmlformats.org/officeDocument/2006/relationships/hyperlink" Target="http://www.philstar.com/author/Ted%20P.%20Torres/" TargetMode="Externa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9697" y="5316357"/>
            <a:ext cx="8384303" cy="889908"/>
          </a:xfrm>
        </p:spPr>
        <p:txBody>
          <a:bodyPr/>
          <a:lstStyle/>
          <a:p>
            <a:r>
              <a:rPr lang="en-US" b="1" dirty="0" smtClean="0">
                <a:solidFill>
                  <a:schemeClr val="bg1"/>
                </a:solidFill>
              </a:rPr>
              <a:t>Srawooth Paitoonpong, Ph.D.</a:t>
            </a:r>
          </a:p>
          <a:p>
            <a:r>
              <a:rPr lang="en-US" sz="2000" i="1" dirty="0" smtClean="0">
                <a:solidFill>
                  <a:schemeClr val="bg1"/>
                </a:solidFill>
              </a:rPr>
              <a:t>Senior Research Fellow, Thailand Development Research Institute </a:t>
            </a:r>
            <a:endParaRPr lang="th-TH" sz="2000" i="1" dirty="0">
              <a:solidFill>
                <a:schemeClr val="bg1"/>
              </a:solidFill>
            </a:endParaRPr>
          </a:p>
        </p:txBody>
      </p:sp>
      <p:sp>
        <p:nvSpPr>
          <p:cNvPr id="4" name="Slide Number Placeholder 3"/>
          <p:cNvSpPr>
            <a:spLocks noGrp="1"/>
          </p:cNvSpPr>
          <p:nvPr>
            <p:ph type="sldNum" sz="quarter" idx="12"/>
          </p:nvPr>
        </p:nvSpPr>
        <p:spPr/>
        <p:txBody>
          <a:bodyPr/>
          <a:lstStyle/>
          <a:p>
            <a:fld id="{3E0686DA-F90B-4DB4-A0E1-976CDB2064A7}" type="slidenum">
              <a:rPr lang="th-TH" smtClean="0"/>
              <a:pPr/>
              <a:t>1</a:t>
            </a:fld>
            <a:endParaRPr lang="th-TH" dirty="0"/>
          </a:p>
        </p:txBody>
      </p:sp>
      <p:sp>
        <p:nvSpPr>
          <p:cNvPr id="5" name="TextBox 4"/>
          <p:cNvSpPr txBox="1"/>
          <p:nvPr/>
        </p:nvSpPr>
        <p:spPr>
          <a:xfrm>
            <a:off x="141412" y="668742"/>
            <a:ext cx="7757104" cy="400110"/>
          </a:xfrm>
          <a:prstGeom prst="rect">
            <a:avLst/>
          </a:prstGeom>
          <a:noFill/>
        </p:spPr>
        <p:txBody>
          <a:bodyPr wrap="square" rtlCol="0">
            <a:spAutoFit/>
          </a:bodyPr>
          <a:lstStyle/>
          <a:p>
            <a:r>
              <a:rPr lang="en-US" sz="2000" b="1" dirty="0" smtClean="0"/>
              <a:t>1 August 2016, Economics Department, </a:t>
            </a:r>
            <a:r>
              <a:rPr lang="en-US" sz="2000" b="1" dirty="0" err="1" smtClean="0"/>
              <a:t>Thammasart</a:t>
            </a:r>
            <a:endParaRPr lang="th-TH" sz="2000" b="1" dirty="0"/>
          </a:p>
        </p:txBody>
      </p:sp>
      <p:sp>
        <p:nvSpPr>
          <p:cNvPr id="8" name="Rectangle 7"/>
          <p:cNvSpPr/>
          <p:nvPr/>
        </p:nvSpPr>
        <p:spPr>
          <a:xfrm>
            <a:off x="0" y="2002214"/>
            <a:ext cx="9144000" cy="20652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bg1"/>
                </a:solidFill>
              </a:rPr>
              <a:t>An Integrated </a:t>
            </a:r>
            <a:r>
              <a:rPr lang="en-US" sz="3600" dirty="0" err="1" smtClean="0">
                <a:solidFill>
                  <a:schemeClr val="bg1"/>
                </a:solidFill>
              </a:rPr>
              <a:t>Labour</a:t>
            </a:r>
            <a:r>
              <a:rPr lang="en-US" sz="3600" dirty="0" smtClean="0">
                <a:solidFill>
                  <a:schemeClr val="bg1"/>
                </a:solidFill>
              </a:rPr>
              <a:t> Market  in ASEAN and CLMV Migrant Workers in Thailand</a:t>
            </a:r>
            <a:endParaRPr lang="th-TH" sz="3600" dirty="0">
              <a:solidFill>
                <a:schemeClr val="bg1"/>
              </a:solidFill>
            </a:endParaRPr>
          </a:p>
        </p:txBody>
      </p:sp>
      <p:sp>
        <p:nvSpPr>
          <p:cNvPr id="6" name="TextBox 5"/>
          <p:cNvSpPr txBox="1"/>
          <p:nvPr/>
        </p:nvSpPr>
        <p:spPr>
          <a:xfrm>
            <a:off x="252247" y="4351283"/>
            <a:ext cx="6905298" cy="523220"/>
          </a:xfrm>
          <a:prstGeom prst="rect">
            <a:avLst/>
          </a:prstGeom>
          <a:noFill/>
        </p:spPr>
        <p:txBody>
          <a:bodyPr wrap="square" rtlCol="0">
            <a:spAutoFit/>
          </a:bodyPr>
          <a:lstStyle/>
          <a:p>
            <a:r>
              <a:rPr lang="en-US" dirty="0" smtClean="0">
                <a:solidFill>
                  <a:srgbClr val="FF0000"/>
                </a:solidFill>
              </a:rPr>
              <a:t>(Part 1 A: Free flow of </a:t>
            </a:r>
            <a:r>
              <a:rPr lang="en-US" dirty="0" err="1" smtClean="0">
                <a:solidFill>
                  <a:srgbClr val="FF0000"/>
                </a:solidFill>
              </a:rPr>
              <a:t>labour</a:t>
            </a:r>
            <a:r>
              <a:rPr lang="en-US" dirty="0" smtClean="0">
                <a:solidFill>
                  <a:srgbClr val="FF0000"/>
                </a:solidFill>
              </a:rPr>
              <a:t> in ASEAN)</a:t>
            </a:r>
            <a:endParaRPr lang="th-TH" dirty="0">
              <a:solidFill>
                <a:srgbClr val="FF0000"/>
              </a:solidFill>
            </a:endParaRPr>
          </a:p>
        </p:txBody>
      </p:sp>
    </p:spTree>
    <p:extLst>
      <p:ext uri="{BB962C8B-B14F-4D97-AF65-F5344CB8AC3E}">
        <p14:creationId xmlns:p14="http://schemas.microsoft.com/office/powerpoint/2010/main" val="10783622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act or process of combining 2 or more things so that they work together;</a:t>
            </a:r>
          </a:p>
          <a:p>
            <a:pPr marL="109728" indent="0">
              <a:buNone/>
            </a:pPr>
            <a:endParaRPr lang="en-US" dirty="0" smtClean="0"/>
          </a:p>
          <a:p>
            <a:r>
              <a:rPr lang="en-US" dirty="0"/>
              <a:t>The act or process of </a:t>
            </a:r>
            <a:r>
              <a:rPr lang="en-US" dirty="0" smtClean="0"/>
              <a:t>mixing people who have previously been separated, usually because of </a:t>
            </a:r>
            <a:r>
              <a:rPr lang="en-US" dirty="0" err="1" smtClean="0"/>
              <a:t>colour</a:t>
            </a:r>
            <a:r>
              <a:rPr lang="en-US" dirty="0" smtClean="0"/>
              <a:t>, race, religion, country, etc.</a:t>
            </a:r>
          </a:p>
          <a:p>
            <a:endParaRPr lang="en-US" dirty="0"/>
          </a:p>
          <a:p>
            <a:pPr marL="109728" indent="0">
              <a:buNone/>
            </a:pPr>
            <a:r>
              <a:rPr lang="en-US" dirty="0" smtClean="0"/>
              <a:t>(Oxford Advanced Learners’ </a:t>
            </a:r>
            <a:r>
              <a:rPr lang="en-US" dirty="0" err="1" smtClean="0"/>
              <a:t>Dictinary</a:t>
            </a:r>
            <a:r>
              <a:rPr lang="en-US" dirty="0" smtClean="0"/>
              <a:t>)</a:t>
            </a:r>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solidFill>
                  <a:prstClr val="black"/>
                </a:solidFill>
              </a:rPr>
              <a:pPr/>
              <a:t>2</a:t>
            </a:fld>
            <a:endParaRPr lang="en-US">
              <a:solidFill>
                <a:prstClr val="black"/>
              </a:solidFill>
            </a:endParaRPr>
          </a:p>
        </p:txBody>
      </p:sp>
      <p:sp>
        <p:nvSpPr>
          <p:cNvPr id="4" name="Title 3"/>
          <p:cNvSpPr>
            <a:spLocks noGrp="1"/>
          </p:cNvSpPr>
          <p:nvPr>
            <p:ph type="title"/>
          </p:nvPr>
        </p:nvSpPr>
        <p:spPr/>
        <p:txBody>
          <a:bodyPr/>
          <a:lstStyle/>
          <a:p>
            <a:r>
              <a:rPr lang="en-US" dirty="0"/>
              <a:t>What is integration?</a:t>
            </a:r>
            <a:endParaRPr lang="th-TH" dirty="0"/>
          </a:p>
        </p:txBody>
      </p:sp>
    </p:spTree>
    <p:extLst>
      <p:ext uri="{BB962C8B-B14F-4D97-AF65-F5344CB8AC3E}">
        <p14:creationId xmlns:p14="http://schemas.microsoft.com/office/powerpoint/2010/main" val="577886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457199" y="1481328"/>
            <a:ext cx="8403021" cy="5045596"/>
          </a:xfrm>
        </p:spPr>
        <p:txBody>
          <a:bodyPr>
            <a:normAutofit fontScale="85000" lnSpcReduction="20000"/>
          </a:bodyPr>
          <a:lstStyle/>
          <a:p>
            <a:r>
              <a:rPr lang="en-US" dirty="0" smtClean="0"/>
              <a:t>Social integration: </a:t>
            </a:r>
            <a:r>
              <a:rPr lang="en-US" dirty="0"/>
              <a:t>social sciences, is the movement of refugees and underprivileged sections of a society into the mainstream of societies</a:t>
            </a:r>
          </a:p>
          <a:p>
            <a:r>
              <a:rPr lang="en-US" dirty="0"/>
              <a:t>Racial </a:t>
            </a:r>
            <a:r>
              <a:rPr lang="en-US" dirty="0" smtClean="0"/>
              <a:t>integration: </a:t>
            </a:r>
            <a:r>
              <a:rPr lang="en-US" dirty="0"/>
              <a:t>refers to social and cultural behavior</a:t>
            </a:r>
          </a:p>
          <a:p>
            <a:r>
              <a:rPr lang="en-US" b="1" dirty="0">
                <a:solidFill>
                  <a:srgbClr val="FF0000"/>
                </a:solidFill>
              </a:rPr>
              <a:t>Economic </a:t>
            </a:r>
            <a:r>
              <a:rPr lang="en-US" b="1" dirty="0" smtClean="0">
                <a:solidFill>
                  <a:srgbClr val="FF0000"/>
                </a:solidFill>
              </a:rPr>
              <a:t>integration: </a:t>
            </a:r>
            <a:r>
              <a:rPr lang="en-US" b="1" dirty="0">
                <a:solidFill>
                  <a:srgbClr val="FF0000"/>
                </a:solidFill>
              </a:rPr>
              <a:t>refers to trade unification between different states</a:t>
            </a:r>
          </a:p>
          <a:p>
            <a:r>
              <a:rPr lang="en-US" dirty="0"/>
              <a:t>Educational </a:t>
            </a:r>
            <a:r>
              <a:rPr lang="en-US" dirty="0" smtClean="0"/>
              <a:t>integration: </a:t>
            </a:r>
            <a:r>
              <a:rPr lang="en-US" dirty="0"/>
              <a:t>of students with disabilities</a:t>
            </a:r>
          </a:p>
          <a:p>
            <a:r>
              <a:rPr lang="en-US" b="1" dirty="0">
                <a:solidFill>
                  <a:srgbClr val="FF0000"/>
                </a:solidFill>
              </a:rPr>
              <a:t>Regional </a:t>
            </a:r>
            <a:r>
              <a:rPr lang="en-US" b="1" dirty="0" smtClean="0">
                <a:solidFill>
                  <a:srgbClr val="FF0000"/>
                </a:solidFill>
              </a:rPr>
              <a:t>integration: </a:t>
            </a:r>
            <a:r>
              <a:rPr lang="en-US" b="1" dirty="0">
                <a:solidFill>
                  <a:srgbClr val="FF0000"/>
                </a:solidFill>
              </a:rPr>
              <a:t>a process in which states enter into a regional agreement in order to enhance regional cooperation through regional institutions and rules</a:t>
            </a:r>
          </a:p>
          <a:p>
            <a:r>
              <a:rPr lang="en-US" dirty="0"/>
              <a:t>Horizontal integration and vertical integration, in microeconomics and strategic management, refer to a style of ownership and control</a:t>
            </a:r>
          </a:p>
          <a:p>
            <a:r>
              <a:rPr lang="en-US" dirty="0"/>
              <a:t>Integration clause, in a contract, a term used to declare the contract the final and complete understanding of the </a:t>
            </a:r>
            <a:r>
              <a:rPr lang="en-US" dirty="0" smtClean="0"/>
              <a:t>parties</a:t>
            </a:r>
            <a:endParaRPr lang="en-US" dirty="0"/>
          </a:p>
        </p:txBody>
      </p:sp>
      <p:sp>
        <p:nvSpPr>
          <p:cNvPr id="3" name="Slide Number Placeholder 2"/>
          <p:cNvSpPr>
            <a:spLocks noGrp="1"/>
          </p:cNvSpPr>
          <p:nvPr>
            <p:ph type="sldNum" sz="quarter" idx="12"/>
          </p:nvPr>
        </p:nvSpPr>
        <p:spPr/>
        <p:txBody>
          <a:bodyPr/>
          <a:lstStyle/>
          <a:p>
            <a:fld id="{8EE29C5C-5CB2-4B5C-861C-A64877DA7A96}" type="slidenum">
              <a:rPr lang="en-US" smtClean="0">
                <a:solidFill>
                  <a:prstClr val="black"/>
                </a:solidFill>
              </a:rPr>
              <a:pPr/>
              <a:t>3</a:t>
            </a:fld>
            <a:endParaRPr lang="en-US">
              <a:solidFill>
                <a:prstClr val="black"/>
              </a:solidFill>
            </a:endParaRPr>
          </a:p>
        </p:txBody>
      </p:sp>
      <p:sp>
        <p:nvSpPr>
          <p:cNvPr id="5" name="Title 4"/>
          <p:cNvSpPr>
            <a:spLocks noGrp="1"/>
          </p:cNvSpPr>
          <p:nvPr>
            <p:ph type="title"/>
          </p:nvPr>
        </p:nvSpPr>
        <p:spPr/>
        <p:txBody>
          <a:bodyPr/>
          <a:lstStyle/>
          <a:p>
            <a:pPr algn="l"/>
            <a:r>
              <a:rPr lang="th-TH" dirty="0" smtClean="0"/>
              <a:t>What is integration?</a:t>
            </a:r>
            <a:endParaRPr lang="th-TH" dirty="0"/>
          </a:p>
        </p:txBody>
      </p:sp>
    </p:spTree>
    <p:extLst>
      <p:ext uri="{BB962C8B-B14F-4D97-AF65-F5344CB8AC3E}">
        <p14:creationId xmlns:p14="http://schemas.microsoft.com/office/powerpoint/2010/main" val="2478657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E0686DA-F90B-4DB4-A0E1-976CDB2064A7}" type="slidenum">
              <a:rPr lang="th-TH" smtClean="0"/>
              <a:pPr/>
              <a:t>4</a:t>
            </a:fld>
            <a:endParaRPr lang="th-TH"/>
          </a:p>
        </p:txBody>
      </p:sp>
      <p:sp>
        <p:nvSpPr>
          <p:cNvPr id="5" name="Rounded Rectangle 4"/>
          <p:cNvSpPr/>
          <p:nvPr/>
        </p:nvSpPr>
        <p:spPr>
          <a:xfrm>
            <a:off x="441433" y="583324"/>
            <a:ext cx="8292663" cy="1513490"/>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rPr>
              <a:t>An </a:t>
            </a:r>
            <a:r>
              <a:rPr lang="en-US" b="1" dirty="0" smtClean="0">
                <a:solidFill>
                  <a:srgbClr val="FF0000"/>
                </a:solidFill>
              </a:rPr>
              <a:t>integrated </a:t>
            </a:r>
            <a:r>
              <a:rPr lang="en-US" b="1" dirty="0" err="1" smtClean="0">
                <a:solidFill>
                  <a:srgbClr val="FF0000"/>
                </a:solidFill>
              </a:rPr>
              <a:t>labour</a:t>
            </a:r>
            <a:r>
              <a:rPr lang="en-US" b="1" dirty="0" smtClean="0">
                <a:solidFill>
                  <a:srgbClr val="FF0000"/>
                </a:solidFill>
              </a:rPr>
              <a:t> market </a:t>
            </a:r>
            <a:r>
              <a:rPr lang="en-US" dirty="0" smtClean="0">
                <a:solidFill>
                  <a:schemeClr val="tx1"/>
                </a:solidFill>
              </a:rPr>
              <a:t>in ASEAN is….</a:t>
            </a:r>
          </a:p>
          <a:p>
            <a:r>
              <a:rPr lang="en-US" dirty="0" smtClean="0">
                <a:solidFill>
                  <a:schemeClr val="tx1"/>
                </a:solidFill>
              </a:rPr>
              <a:t>…the </a:t>
            </a:r>
            <a:r>
              <a:rPr lang="en-US" dirty="0" err="1" smtClean="0">
                <a:solidFill>
                  <a:schemeClr val="tx1"/>
                </a:solidFill>
              </a:rPr>
              <a:t>labour</a:t>
            </a:r>
            <a:r>
              <a:rPr lang="en-US" dirty="0" smtClean="0">
                <a:solidFill>
                  <a:schemeClr val="tx1"/>
                </a:solidFill>
              </a:rPr>
              <a:t> market where workers can move freely from one country to another in ASEAN.</a:t>
            </a:r>
            <a:endParaRPr lang="th-TH" dirty="0">
              <a:solidFill>
                <a:schemeClr val="tx1"/>
              </a:solidFill>
            </a:endParaRPr>
          </a:p>
        </p:txBody>
      </p:sp>
      <p:sp>
        <p:nvSpPr>
          <p:cNvPr id="6" name="Rounded Rectangle 5"/>
          <p:cNvSpPr/>
          <p:nvPr/>
        </p:nvSpPr>
        <p:spPr>
          <a:xfrm>
            <a:off x="483475" y="3163613"/>
            <a:ext cx="8297918" cy="2701159"/>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rPr>
              <a:t>Why?</a:t>
            </a:r>
          </a:p>
          <a:p>
            <a:r>
              <a:rPr lang="en-US" dirty="0" smtClean="0">
                <a:solidFill>
                  <a:schemeClr val="tx1"/>
                </a:solidFill>
              </a:rPr>
              <a:t>To achieve the goal of AEC, the single market and production base, there is a need for free flow of skilled </a:t>
            </a:r>
            <a:r>
              <a:rPr lang="en-US" dirty="0" err="1" smtClean="0">
                <a:solidFill>
                  <a:schemeClr val="tx1"/>
                </a:solidFill>
              </a:rPr>
              <a:t>labour</a:t>
            </a:r>
            <a:r>
              <a:rPr lang="en-US" dirty="0" smtClean="0">
                <a:solidFill>
                  <a:schemeClr val="tx1"/>
                </a:solidFill>
              </a:rPr>
              <a:t> to facilitate the free flows of goods, services, investment and capital.</a:t>
            </a:r>
            <a:endParaRPr lang="th-TH" dirty="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2171208" y="2690944"/>
            <a:ext cx="4858656" cy="1771650"/>
          </a:xfrm>
        </p:spPr>
        <p:txBody>
          <a:bodyPr>
            <a:normAutofit fontScale="90000"/>
          </a:bodyPr>
          <a:lstStyle/>
          <a:p>
            <a:pPr algn="ctr"/>
            <a:r>
              <a:rPr lang="en-US" dirty="0" smtClean="0"/>
              <a:t>ASEAN, AEC</a:t>
            </a:r>
            <a:br>
              <a:rPr lang="en-US" dirty="0" smtClean="0"/>
            </a:br>
            <a:r>
              <a:rPr lang="en-US" dirty="0" smtClean="0"/>
              <a:t>and Free Flow of Skilled </a:t>
            </a:r>
            <a:r>
              <a:rPr lang="en-US" dirty="0" err="1" smtClean="0"/>
              <a:t>Labour</a:t>
            </a:r>
            <a:r>
              <a:rPr lang="en-US" dirty="0" smtClean="0"/>
              <a:t> </a:t>
            </a:r>
            <a:endParaRPr lang="th-TH" dirty="0"/>
          </a:p>
        </p:txBody>
      </p:sp>
      <p:sp>
        <p:nvSpPr>
          <p:cNvPr id="6" name="Subtitle 5"/>
          <p:cNvSpPr>
            <a:spLocks noGrp="1"/>
          </p:cNvSpPr>
          <p:nvPr>
            <p:ph type="subTitle" idx="1"/>
          </p:nvPr>
        </p:nvSpPr>
        <p:spPr>
          <a:xfrm>
            <a:off x="1150601" y="1359212"/>
            <a:ext cx="6858000" cy="889908"/>
          </a:xfrm>
        </p:spPr>
        <p:txBody>
          <a:bodyPr/>
          <a:lstStyle/>
          <a:p>
            <a:pPr algn="ctr"/>
            <a:endParaRPr lang="th-TH" sz="3600" dirty="0">
              <a:solidFill>
                <a:schemeClr val="tx1"/>
              </a:solidFill>
            </a:endParaRPr>
          </a:p>
        </p:txBody>
      </p:sp>
      <p:sp>
        <p:nvSpPr>
          <p:cNvPr id="4" name="Slide Number Placeholder 3"/>
          <p:cNvSpPr>
            <a:spLocks noGrp="1"/>
          </p:cNvSpPr>
          <p:nvPr>
            <p:ph type="sldNum" sz="quarter" idx="12"/>
          </p:nvPr>
        </p:nvSpPr>
        <p:spPr/>
        <p:txBody>
          <a:bodyPr/>
          <a:lstStyle/>
          <a:p>
            <a:fld id="{3E0686DA-F90B-4DB4-A0E1-976CDB2064A7}" type="slidenum">
              <a:rPr lang="th-TH" smtClean="0"/>
              <a:pPr/>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6</a:t>
            </a:fld>
            <a:endParaRPr lang="en-US"/>
          </a:p>
        </p:txBody>
      </p:sp>
      <p:sp>
        <p:nvSpPr>
          <p:cNvPr id="5" name="Oval 4"/>
          <p:cNvSpPr/>
          <p:nvPr/>
        </p:nvSpPr>
        <p:spPr>
          <a:xfrm>
            <a:off x="285185" y="167736"/>
            <a:ext cx="882869" cy="64294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t>ASA</a:t>
            </a:r>
            <a:endParaRPr lang="en-US" sz="1400" b="1" dirty="0"/>
          </a:p>
        </p:txBody>
      </p:sp>
      <p:sp>
        <p:nvSpPr>
          <p:cNvPr id="6" name="TextBox 5"/>
          <p:cNvSpPr txBox="1"/>
          <p:nvPr/>
        </p:nvSpPr>
        <p:spPr>
          <a:xfrm>
            <a:off x="1255595" y="103634"/>
            <a:ext cx="7710984" cy="646331"/>
          </a:xfrm>
          <a:prstGeom prst="rect">
            <a:avLst/>
          </a:prstGeom>
          <a:noFill/>
        </p:spPr>
        <p:txBody>
          <a:bodyPr wrap="square" rtlCol="0">
            <a:spAutoFit/>
          </a:bodyPr>
          <a:lstStyle/>
          <a:p>
            <a:r>
              <a:rPr lang="th-TH" sz="1800" b="1" dirty="0" smtClean="0"/>
              <a:t>1961</a:t>
            </a:r>
            <a:r>
              <a:rPr lang="th-TH" sz="1800" dirty="0" smtClean="0"/>
              <a:t> </a:t>
            </a:r>
            <a:r>
              <a:rPr lang="en-US" sz="1800" dirty="0" smtClean="0"/>
              <a:t>Association of Southeast Asians</a:t>
            </a:r>
            <a:r>
              <a:rPr lang="th-TH" sz="1800" dirty="0" smtClean="0"/>
              <a:t>-</a:t>
            </a:r>
            <a:r>
              <a:rPr lang="th-TH" sz="1800" b="1" dirty="0" smtClean="0">
                <a:solidFill>
                  <a:srgbClr val="FF0000"/>
                </a:solidFill>
              </a:rPr>
              <a:t> </a:t>
            </a:r>
            <a:r>
              <a:rPr lang="th-TH" sz="1800" dirty="0" smtClean="0"/>
              <a:t>(</a:t>
            </a:r>
            <a:r>
              <a:rPr lang="en-US" sz="1800" dirty="0" smtClean="0"/>
              <a:t>Thailand Philippines Malaysia) Ending </a:t>
            </a:r>
            <a:r>
              <a:rPr lang="th-TH" sz="1800" dirty="0" smtClean="0"/>
              <a:t>1963</a:t>
            </a:r>
            <a:endParaRPr lang="en-US" dirty="0"/>
          </a:p>
        </p:txBody>
      </p:sp>
      <p:sp>
        <p:nvSpPr>
          <p:cNvPr id="7" name="Rectangle 6"/>
          <p:cNvSpPr/>
          <p:nvPr/>
        </p:nvSpPr>
        <p:spPr>
          <a:xfrm>
            <a:off x="332204" y="1089080"/>
            <a:ext cx="1143008" cy="5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t>ASEAN</a:t>
            </a:r>
            <a:endParaRPr lang="en-US" sz="1600" b="1" dirty="0"/>
          </a:p>
        </p:txBody>
      </p:sp>
      <p:sp>
        <p:nvSpPr>
          <p:cNvPr id="8" name="TextBox 7"/>
          <p:cNvSpPr txBox="1"/>
          <p:nvPr/>
        </p:nvSpPr>
        <p:spPr>
          <a:xfrm>
            <a:off x="2117454" y="1102270"/>
            <a:ext cx="6821594" cy="646331"/>
          </a:xfrm>
          <a:prstGeom prst="rect">
            <a:avLst/>
          </a:prstGeom>
          <a:noFill/>
        </p:spPr>
        <p:txBody>
          <a:bodyPr wrap="square" rtlCol="0">
            <a:spAutoFit/>
          </a:bodyPr>
          <a:lstStyle/>
          <a:p>
            <a:r>
              <a:rPr lang="en-US" sz="1800" b="1" dirty="0" smtClean="0"/>
              <a:t>1967</a:t>
            </a:r>
            <a:r>
              <a:rPr lang="en-US" sz="1800" dirty="0" smtClean="0"/>
              <a:t>: Indonesia, Malaysia, Philippines, Thailand, </a:t>
            </a:r>
            <a:r>
              <a:rPr lang="th-TH" sz="1800" dirty="0" smtClean="0"/>
              <a:t> </a:t>
            </a:r>
            <a:r>
              <a:rPr lang="en-US" sz="1800" dirty="0" smtClean="0"/>
              <a:t>Singapore, Brunei(1984)</a:t>
            </a:r>
            <a:endParaRPr lang="en-US" sz="1800" dirty="0"/>
          </a:p>
        </p:txBody>
      </p:sp>
      <p:cxnSp>
        <p:nvCxnSpPr>
          <p:cNvPr id="13" name="Straight Arrow Connector 12"/>
          <p:cNvCxnSpPr>
            <a:stCxn id="5" idx="4"/>
          </p:cNvCxnSpPr>
          <p:nvPr/>
        </p:nvCxnSpPr>
        <p:spPr>
          <a:xfrm rot="16200000" flipH="1">
            <a:off x="591367" y="945931"/>
            <a:ext cx="428628" cy="1581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130609" y="2168492"/>
            <a:ext cx="6357982" cy="369332"/>
          </a:xfrm>
          <a:prstGeom prst="rect">
            <a:avLst/>
          </a:prstGeom>
          <a:noFill/>
        </p:spPr>
        <p:txBody>
          <a:bodyPr wrap="square" rtlCol="0">
            <a:spAutoFit/>
          </a:bodyPr>
          <a:lstStyle/>
          <a:p>
            <a:r>
              <a:rPr lang="en-US" sz="1800" dirty="0" smtClean="0"/>
              <a:t>Vietnam </a:t>
            </a:r>
            <a:r>
              <a:rPr lang="th-TH" sz="1800" dirty="0" smtClean="0"/>
              <a:t>(1995) </a:t>
            </a:r>
            <a:r>
              <a:rPr lang="en-US" sz="1800" dirty="0" smtClean="0"/>
              <a:t>Laos, Myanmar </a:t>
            </a:r>
            <a:r>
              <a:rPr lang="th-TH" sz="1800" dirty="0" smtClean="0"/>
              <a:t>(1997) </a:t>
            </a:r>
            <a:r>
              <a:rPr lang="en-US" sz="1800" dirty="0" smtClean="0"/>
              <a:t>Cambodia </a:t>
            </a:r>
            <a:r>
              <a:rPr lang="th-TH" sz="1800" dirty="0" smtClean="0"/>
              <a:t>(1999) </a:t>
            </a:r>
            <a:endParaRPr lang="en-US" sz="1800" dirty="0"/>
          </a:p>
        </p:txBody>
      </p:sp>
      <p:sp>
        <p:nvSpPr>
          <p:cNvPr id="23" name="TextBox 22"/>
          <p:cNvSpPr txBox="1"/>
          <p:nvPr/>
        </p:nvSpPr>
        <p:spPr>
          <a:xfrm>
            <a:off x="6137264" y="3824912"/>
            <a:ext cx="2947916" cy="2554545"/>
          </a:xfrm>
          <a:prstGeom prst="rect">
            <a:avLst/>
          </a:prstGeom>
          <a:noFill/>
        </p:spPr>
        <p:txBody>
          <a:bodyPr wrap="square" rtlCol="0">
            <a:spAutoFit/>
          </a:bodyPr>
          <a:lstStyle/>
          <a:p>
            <a:r>
              <a:rPr lang="th-TH" sz="1600" dirty="0" smtClean="0"/>
              <a:t>2005 </a:t>
            </a:r>
            <a:r>
              <a:rPr lang="en-US" sz="1600" dirty="0" smtClean="0"/>
              <a:t>at KL change to 2015</a:t>
            </a:r>
          </a:p>
          <a:p>
            <a:endParaRPr lang="th-TH" sz="1600" dirty="0" smtClean="0"/>
          </a:p>
          <a:p>
            <a:r>
              <a:rPr lang="th-TH" sz="1600" dirty="0" smtClean="0"/>
              <a:t>2006 </a:t>
            </a:r>
            <a:r>
              <a:rPr lang="en-US" sz="1600" dirty="0" smtClean="0">
                <a:solidFill>
                  <a:srgbClr val="FF0000"/>
                </a:solidFill>
              </a:rPr>
              <a:t>: </a:t>
            </a:r>
            <a:r>
              <a:rPr lang="en-US" sz="1600" b="1" dirty="0" smtClean="0">
                <a:solidFill>
                  <a:srgbClr val="FF0000"/>
                </a:solidFill>
              </a:rPr>
              <a:t>AEC Blueprint</a:t>
            </a:r>
          </a:p>
          <a:p>
            <a:r>
              <a:rPr lang="en-US" sz="1600" dirty="0" smtClean="0"/>
              <a:t>2007: Cebu Declaration to confirm AEC; </a:t>
            </a:r>
          </a:p>
          <a:p>
            <a:r>
              <a:rPr lang="en-US" sz="1600" dirty="0" smtClean="0"/>
              <a:t>ASEAN Charter</a:t>
            </a:r>
          </a:p>
          <a:p>
            <a:endParaRPr lang="th-TH" sz="1600" dirty="0" smtClean="0"/>
          </a:p>
          <a:p>
            <a:r>
              <a:rPr lang="th-TH" sz="1600" dirty="0" smtClean="0"/>
              <a:t>2012 </a:t>
            </a:r>
            <a:r>
              <a:rPr lang="en-US" sz="1600" dirty="0" smtClean="0"/>
              <a:t>(Nov): @ Phnom Penh changed to </a:t>
            </a:r>
            <a:r>
              <a:rPr lang="en-US" sz="1600" b="1" dirty="0" smtClean="0">
                <a:solidFill>
                  <a:srgbClr val="FF0000"/>
                </a:solidFill>
              </a:rPr>
              <a:t>31 December 2015</a:t>
            </a:r>
            <a:endParaRPr lang="th-TH" sz="1600" b="1" dirty="0" smtClean="0">
              <a:solidFill>
                <a:srgbClr val="FF0000"/>
              </a:solidFill>
            </a:endParaRPr>
          </a:p>
        </p:txBody>
      </p:sp>
      <p:sp>
        <p:nvSpPr>
          <p:cNvPr id="31" name="สี่เหลี่ยมผืนผ้า 10"/>
          <p:cNvSpPr/>
          <p:nvPr/>
        </p:nvSpPr>
        <p:spPr>
          <a:xfrm>
            <a:off x="367674" y="5110334"/>
            <a:ext cx="1285884" cy="523220"/>
          </a:xfrm>
          <a:prstGeom prst="rect">
            <a:avLst/>
          </a:prstGeom>
          <a:solidFill>
            <a:schemeClr val="tx1">
              <a:lumMod val="50000"/>
              <a:lumOff val="50000"/>
            </a:schemeClr>
          </a:solidFill>
          <a:ln>
            <a:solidFill>
              <a:schemeClr val="bg1">
                <a:lumMod val="50000"/>
              </a:schemeClr>
            </a:solidFill>
          </a:ln>
          <a:scene3d>
            <a:camera prst="orthographicFront"/>
            <a:lightRig rig="threePt" dir="t"/>
          </a:scene3d>
          <a:sp3d>
            <a:bevelT w="165100" prst="coolSlant"/>
          </a:sp3d>
        </p:spPr>
        <p:txBody>
          <a:bodyPr>
            <a:spAutoFit/>
          </a:bodyPr>
          <a:lstStyle/>
          <a:p>
            <a:pPr algn="ctr">
              <a:defRPr/>
            </a:pPr>
            <a:r>
              <a:rPr lang="en-US" b="1" dirty="0">
                <a:ln w="18415" cmpd="sng">
                  <a:solidFill>
                    <a:srgbClr val="FFFFFF"/>
                  </a:solidFill>
                  <a:prstDash val="solid"/>
                </a:ln>
                <a:solidFill>
                  <a:schemeClr val="bg2">
                    <a:lumMod val="25000"/>
                  </a:schemeClr>
                </a:solidFill>
                <a:effectLst>
                  <a:glow rad="101600">
                    <a:schemeClr val="accent5">
                      <a:lumMod val="40000"/>
                      <a:lumOff val="60000"/>
                      <a:alpha val="60000"/>
                    </a:schemeClr>
                  </a:glow>
                  <a:outerShdw blurRad="63500" dir="3600000" algn="tl" rotWithShape="0">
                    <a:srgbClr val="000000">
                      <a:alpha val="70000"/>
                    </a:srgbClr>
                  </a:outerShdw>
                </a:effectLst>
                <a:latin typeface="Arial Black" pitchFamily="34" charset="0"/>
              </a:rPr>
              <a:t>ASC</a:t>
            </a:r>
            <a:endParaRPr lang="th-TH" b="1" dirty="0">
              <a:ln w="18415" cmpd="sng">
                <a:solidFill>
                  <a:srgbClr val="FFFFFF"/>
                </a:solidFill>
                <a:prstDash val="solid"/>
              </a:ln>
              <a:solidFill>
                <a:schemeClr val="bg2">
                  <a:lumMod val="25000"/>
                </a:schemeClr>
              </a:solidFill>
              <a:effectLst>
                <a:glow rad="101600">
                  <a:schemeClr val="accent5">
                    <a:lumMod val="40000"/>
                    <a:lumOff val="60000"/>
                    <a:alpha val="60000"/>
                  </a:schemeClr>
                </a:glow>
                <a:outerShdw blurRad="63500" dir="3600000" algn="tl" rotWithShape="0">
                  <a:srgbClr val="000000">
                    <a:alpha val="70000"/>
                  </a:srgbClr>
                </a:outerShdw>
              </a:effectLst>
              <a:latin typeface="Arial Black" pitchFamily="34" charset="0"/>
            </a:endParaRPr>
          </a:p>
        </p:txBody>
      </p:sp>
      <p:sp>
        <p:nvSpPr>
          <p:cNvPr id="35" name="สี่เหลี่ยมผืนผ้า 13"/>
          <p:cNvSpPr/>
          <p:nvPr/>
        </p:nvSpPr>
        <p:spPr>
          <a:xfrm>
            <a:off x="2485671" y="5103457"/>
            <a:ext cx="1285884" cy="523220"/>
          </a:xfrm>
          <a:prstGeom prst="rect">
            <a:avLst/>
          </a:prstGeom>
          <a:solidFill>
            <a:schemeClr val="tx1">
              <a:lumMod val="50000"/>
              <a:lumOff val="50000"/>
            </a:schemeClr>
          </a:solidFill>
          <a:ln>
            <a:solidFill>
              <a:schemeClr val="bg1">
                <a:lumMod val="50000"/>
              </a:schemeClr>
            </a:solidFill>
          </a:ln>
          <a:scene3d>
            <a:camera prst="orthographicFront"/>
            <a:lightRig rig="threePt" dir="t"/>
          </a:scene3d>
          <a:sp3d>
            <a:bevelT w="101600" prst="riblet"/>
          </a:sp3d>
        </p:spPr>
        <p:txBody>
          <a:bodyPr>
            <a:spAutoFit/>
          </a:bodyPr>
          <a:lstStyle/>
          <a:p>
            <a:pPr algn="ctr">
              <a:defRPr/>
            </a:pPr>
            <a:r>
              <a:rPr lang="en-US" b="1" dirty="0">
                <a:ln w="18415" cmpd="sng">
                  <a:solidFill>
                    <a:srgbClr val="FFFFFF"/>
                  </a:solidFill>
                  <a:prstDash val="solid"/>
                </a:ln>
                <a:solidFill>
                  <a:srgbClr val="FF0000"/>
                </a:solidFill>
                <a:effectLst>
                  <a:glow rad="101600">
                    <a:schemeClr val="accent5">
                      <a:lumMod val="40000"/>
                      <a:lumOff val="60000"/>
                      <a:alpha val="60000"/>
                    </a:schemeClr>
                  </a:glow>
                  <a:outerShdw blurRad="63500" dir="3600000" algn="tl" rotWithShape="0">
                    <a:srgbClr val="000000">
                      <a:alpha val="70000"/>
                    </a:srgbClr>
                  </a:outerShdw>
                </a:effectLst>
                <a:latin typeface="Arial Black" pitchFamily="34" charset="0"/>
              </a:rPr>
              <a:t>AEC</a:t>
            </a:r>
            <a:endParaRPr lang="th-TH" b="1" dirty="0">
              <a:ln w="18415" cmpd="sng">
                <a:solidFill>
                  <a:srgbClr val="FFFFFF"/>
                </a:solidFill>
                <a:prstDash val="solid"/>
              </a:ln>
              <a:solidFill>
                <a:srgbClr val="FF0000"/>
              </a:solidFill>
              <a:effectLst>
                <a:glow rad="101600">
                  <a:schemeClr val="accent5">
                    <a:lumMod val="40000"/>
                    <a:lumOff val="60000"/>
                    <a:alpha val="60000"/>
                  </a:schemeClr>
                </a:glow>
                <a:outerShdw blurRad="63500" dir="3600000" algn="tl" rotWithShape="0">
                  <a:srgbClr val="000000">
                    <a:alpha val="70000"/>
                  </a:srgbClr>
                </a:outerShdw>
              </a:effectLst>
              <a:latin typeface="Arial Black" pitchFamily="34" charset="0"/>
            </a:endParaRPr>
          </a:p>
        </p:txBody>
      </p:sp>
      <p:sp>
        <p:nvSpPr>
          <p:cNvPr id="37" name="สี่เหลี่ยมผืนผ้า 12"/>
          <p:cNvSpPr/>
          <p:nvPr/>
        </p:nvSpPr>
        <p:spPr>
          <a:xfrm>
            <a:off x="4655716" y="5126545"/>
            <a:ext cx="1285884" cy="523220"/>
          </a:xfrm>
          <a:prstGeom prst="rect">
            <a:avLst/>
          </a:prstGeom>
          <a:solidFill>
            <a:schemeClr val="tx1">
              <a:lumMod val="50000"/>
              <a:lumOff val="50000"/>
            </a:schemeClr>
          </a:solidFill>
          <a:ln>
            <a:solidFill>
              <a:schemeClr val="bg1">
                <a:lumMod val="50000"/>
              </a:schemeClr>
            </a:solidFill>
          </a:ln>
          <a:scene3d>
            <a:camera prst="orthographicFront"/>
            <a:lightRig rig="threePt" dir="t"/>
          </a:scene3d>
          <a:sp3d>
            <a:bevelT w="165100" prst="coolSlant"/>
          </a:sp3d>
        </p:spPr>
        <p:txBody>
          <a:bodyPr>
            <a:spAutoFit/>
          </a:bodyPr>
          <a:lstStyle/>
          <a:p>
            <a:pPr algn="ctr">
              <a:defRPr/>
            </a:pPr>
            <a:r>
              <a:rPr lang="en-US" b="1" dirty="0">
                <a:ln w="18415" cmpd="sng">
                  <a:solidFill>
                    <a:srgbClr val="FFFFFF"/>
                  </a:solidFill>
                  <a:prstDash val="solid"/>
                </a:ln>
                <a:solidFill>
                  <a:schemeClr val="bg2">
                    <a:lumMod val="25000"/>
                  </a:schemeClr>
                </a:solidFill>
                <a:effectLst>
                  <a:glow rad="101600">
                    <a:schemeClr val="accent5">
                      <a:lumMod val="40000"/>
                      <a:lumOff val="60000"/>
                      <a:alpha val="60000"/>
                    </a:schemeClr>
                  </a:glow>
                  <a:outerShdw blurRad="63500" dir="3600000" algn="tl" rotWithShape="0">
                    <a:srgbClr val="000000">
                      <a:alpha val="70000"/>
                    </a:srgbClr>
                  </a:outerShdw>
                </a:effectLst>
                <a:latin typeface="Arial Black" pitchFamily="34" charset="0"/>
              </a:rPr>
              <a:t>ASCC</a:t>
            </a:r>
            <a:endParaRPr lang="th-TH" b="1" dirty="0">
              <a:ln w="18415" cmpd="sng">
                <a:solidFill>
                  <a:srgbClr val="FFFFFF"/>
                </a:solidFill>
                <a:prstDash val="solid"/>
              </a:ln>
              <a:solidFill>
                <a:schemeClr val="bg2">
                  <a:lumMod val="25000"/>
                </a:schemeClr>
              </a:solidFill>
              <a:effectLst>
                <a:glow rad="101600">
                  <a:schemeClr val="accent5">
                    <a:lumMod val="40000"/>
                    <a:lumOff val="60000"/>
                    <a:alpha val="60000"/>
                  </a:schemeClr>
                </a:glow>
                <a:outerShdw blurRad="63500" dir="3600000" algn="tl" rotWithShape="0">
                  <a:srgbClr val="000000">
                    <a:alpha val="70000"/>
                  </a:srgbClr>
                </a:outerShdw>
              </a:effectLst>
              <a:latin typeface="Arial Black" pitchFamily="34" charset="0"/>
            </a:endParaRPr>
          </a:p>
        </p:txBody>
      </p:sp>
      <p:sp>
        <p:nvSpPr>
          <p:cNvPr id="40" name="Rounded Rectangle 39"/>
          <p:cNvSpPr/>
          <p:nvPr/>
        </p:nvSpPr>
        <p:spPr>
          <a:xfrm>
            <a:off x="325418" y="2916621"/>
            <a:ext cx="5770180" cy="504497"/>
          </a:xfrm>
          <a:prstGeom prst="round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 Pillars of ASEAN -2015</a:t>
            </a:r>
            <a:endParaRPr lang="th-TH" dirty="0"/>
          </a:p>
        </p:txBody>
      </p:sp>
      <p:sp>
        <p:nvSpPr>
          <p:cNvPr id="42" name="สี่เหลี่ยมผืนผ้า 5"/>
          <p:cNvSpPr/>
          <p:nvPr/>
        </p:nvSpPr>
        <p:spPr>
          <a:xfrm>
            <a:off x="620312" y="3474123"/>
            <a:ext cx="785819" cy="1571636"/>
          </a:xfrm>
          <a:prstGeom prst="rect">
            <a:avLst/>
          </a:pr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0800000" scaled="1"/>
            <a:tileRect/>
          </a:gradFill>
          <a:ln>
            <a:solidFill>
              <a:schemeClr val="tx1">
                <a:lumMod val="50000"/>
                <a:lumOff val="50000"/>
              </a:schemeClr>
            </a:solidFill>
          </a:ln>
          <a:scene3d>
            <a:camera prst="orthographicFront"/>
            <a:lightRig rig="threePt" dir="t"/>
          </a:scene3d>
          <a:sp3d>
            <a:bevelT w="165100" prst="coolSlant"/>
          </a:sp3d>
        </p:spPr>
        <p:style>
          <a:lnRef idx="2">
            <a:schemeClr val="accent1">
              <a:shade val="50000"/>
            </a:schemeClr>
          </a:lnRef>
          <a:fillRef idx="1002">
            <a:schemeClr val="dk1"/>
          </a:fillRef>
          <a:effectRef idx="0">
            <a:schemeClr val="accent1"/>
          </a:effectRef>
          <a:fontRef idx="minor">
            <a:schemeClr val="lt1"/>
          </a:fontRef>
        </p:style>
        <p:txBody>
          <a:bodyPr anchor="ctr"/>
          <a:lstStyle/>
          <a:p>
            <a:pPr algn="ctr">
              <a:defRPr/>
            </a:pPr>
            <a:endParaRPr lang="th-TH"/>
          </a:p>
        </p:txBody>
      </p:sp>
      <p:sp>
        <p:nvSpPr>
          <p:cNvPr id="43" name="สี่เหลี่ยมผืนผ้า 5"/>
          <p:cNvSpPr/>
          <p:nvPr/>
        </p:nvSpPr>
        <p:spPr>
          <a:xfrm>
            <a:off x="2767407" y="3468868"/>
            <a:ext cx="785819" cy="1571636"/>
          </a:xfrm>
          <a:prstGeom prst="rect">
            <a:avLst/>
          </a:pr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0800000" scaled="1"/>
            <a:tileRect/>
          </a:gradFill>
          <a:ln>
            <a:solidFill>
              <a:schemeClr val="tx1">
                <a:lumMod val="50000"/>
                <a:lumOff val="50000"/>
              </a:schemeClr>
            </a:solidFill>
          </a:ln>
          <a:scene3d>
            <a:camera prst="orthographicFront"/>
            <a:lightRig rig="threePt" dir="t"/>
          </a:scene3d>
          <a:sp3d>
            <a:bevelT w="165100" prst="coolSlant"/>
          </a:sp3d>
        </p:spPr>
        <p:style>
          <a:lnRef idx="2">
            <a:schemeClr val="accent1">
              <a:shade val="50000"/>
            </a:schemeClr>
          </a:lnRef>
          <a:fillRef idx="1002">
            <a:schemeClr val="dk1"/>
          </a:fillRef>
          <a:effectRef idx="0">
            <a:schemeClr val="accent1"/>
          </a:effectRef>
          <a:fontRef idx="minor">
            <a:schemeClr val="lt1"/>
          </a:fontRef>
        </p:style>
        <p:txBody>
          <a:bodyPr anchor="ctr"/>
          <a:lstStyle/>
          <a:p>
            <a:pPr algn="ctr">
              <a:defRPr/>
            </a:pPr>
            <a:endParaRPr lang="th-TH"/>
          </a:p>
        </p:txBody>
      </p:sp>
      <p:sp>
        <p:nvSpPr>
          <p:cNvPr id="44" name="สี่เหลี่ยมผืนผ้า 5"/>
          <p:cNvSpPr/>
          <p:nvPr/>
        </p:nvSpPr>
        <p:spPr>
          <a:xfrm>
            <a:off x="4889320" y="3495143"/>
            <a:ext cx="785819" cy="1571636"/>
          </a:xfrm>
          <a:prstGeom prst="rect">
            <a:avLst/>
          </a:pr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0800000" scaled="1"/>
            <a:tileRect/>
          </a:gradFill>
          <a:ln>
            <a:solidFill>
              <a:schemeClr val="tx1">
                <a:lumMod val="50000"/>
                <a:lumOff val="50000"/>
              </a:schemeClr>
            </a:solidFill>
          </a:ln>
          <a:scene3d>
            <a:camera prst="orthographicFront"/>
            <a:lightRig rig="threePt" dir="t"/>
          </a:scene3d>
          <a:sp3d>
            <a:bevelT w="165100" prst="coolSlant"/>
          </a:sp3d>
        </p:spPr>
        <p:style>
          <a:lnRef idx="2">
            <a:schemeClr val="accent1">
              <a:shade val="50000"/>
            </a:schemeClr>
          </a:lnRef>
          <a:fillRef idx="1002">
            <a:schemeClr val="dk1"/>
          </a:fillRef>
          <a:effectRef idx="0">
            <a:schemeClr val="accent1"/>
          </a:effectRef>
          <a:fontRef idx="minor">
            <a:schemeClr val="lt1"/>
          </a:fontRef>
        </p:style>
        <p:txBody>
          <a:bodyPr anchor="ctr"/>
          <a:lstStyle/>
          <a:p>
            <a:pPr algn="ctr">
              <a:defRPr/>
            </a:pPr>
            <a:endParaRPr lang="th-TH"/>
          </a:p>
        </p:txBody>
      </p:sp>
      <p:sp>
        <p:nvSpPr>
          <p:cNvPr id="45" name="Rectangle 44"/>
          <p:cNvSpPr/>
          <p:nvPr/>
        </p:nvSpPr>
        <p:spPr>
          <a:xfrm>
            <a:off x="1103586" y="5885004"/>
            <a:ext cx="5754413" cy="840230"/>
          </a:xfrm>
          <a:prstGeom prst="rect">
            <a:avLst/>
          </a:prstGeom>
        </p:spPr>
        <p:txBody>
          <a:bodyPr wrap="square">
            <a:spAutoFit/>
          </a:bodyPr>
          <a:lstStyle/>
          <a:p>
            <a:pPr>
              <a:lnSpc>
                <a:spcPct val="90000"/>
              </a:lnSpc>
              <a:buClr>
                <a:schemeClr val="accent6">
                  <a:lumMod val="50000"/>
                </a:schemeClr>
              </a:buClr>
              <a:buSzPct val="80000"/>
              <a:defRPr/>
            </a:pPr>
            <a:r>
              <a:rPr lang="en-US" sz="1800" b="1" dirty="0" smtClean="0">
                <a:effectLst>
                  <a:outerShdw blurRad="38100" dist="38100" dir="2700000" algn="tl">
                    <a:srgbClr val="000000">
                      <a:alpha val="43137"/>
                    </a:srgbClr>
                  </a:outerShdw>
                </a:effectLst>
                <a:latin typeface="Arial Black" pitchFamily="34" charset="0"/>
              </a:rPr>
              <a:t>ASC</a:t>
            </a:r>
            <a:r>
              <a:rPr lang="en-US" sz="1800" b="1" dirty="0" smtClean="0">
                <a:solidFill>
                  <a:schemeClr val="bg1">
                    <a:lumMod val="50000"/>
                  </a:schemeClr>
                </a:solidFill>
                <a:effectLst>
                  <a:outerShdw blurRad="38100" dist="38100" dir="2700000" algn="tl">
                    <a:srgbClr val="000000">
                      <a:alpha val="43137"/>
                    </a:srgbClr>
                  </a:outerShdw>
                </a:effectLst>
                <a:latin typeface="Arial Black" pitchFamily="34" charset="0"/>
              </a:rPr>
              <a:t> </a:t>
            </a:r>
            <a:r>
              <a:rPr lang="en-US" sz="1800" b="1" dirty="0" smtClean="0">
                <a:solidFill>
                  <a:schemeClr val="bg2">
                    <a:lumMod val="50000"/>
                  </a:schemeClr>
                </a:solidFill>
                <a:effectLst>
                  <a:outerShdw blurRad="38100" dist="38100" dir="2700000" algn="tl">
                    <a:srgbClr val="000000">
                      <a:alpha val="43137"/>
                    </a:srgbClr>
                  </a:outerShdw>
                </a:effectLst>
                <a:latin typeface="Arial Black" pitchFamily="34" charset="0"/>
              </a:rPr>
              <a:t>A</a:t>
            </a:r>
            <a:r>
              <a:rPr lang="en-US" sz="1800" b="1" dirty="0" smtClean="0">
                <a:solidFill>
                  <a:schemeClr val="bg2">
                    <a:lumMod val="50000"/>
                  </a:schemeClr>
                </a:solidFill>
                <a:effectLst>
                  <a:outerShdw blurRad="38100" dist="38100" dir="2700000" algn="tl">
                    <a:srgbClr val="000000">
                      <a:alpha val="43137"/>
                    </a:srgbClr>
                  </a:outerShdw>
                </a:effectLst>
                <a:latin typeface="Arial" pitchFamily="34" charset="0"/>
              </a:rPr>
              <a:t>SEAN </a:t>
            </a:r>
            <a:r>
              <a:rPr lang="en-US" sz="1800" b="1" dirty="0" smtClean="0">
                <a:solidFill>
                  <a:schemeClr val="bg2">
                    <a:lumMod val="50000"/>
                  </a:schemeClr>
                </a:solidFill>
                <a:effectLst>
                  <a:outerShdw blurRad="38100" dist="38100" dir="2700000" algn="tl">
                    <a:srgbClr val="000000">
                      <a:alpha val="43137"/>
                    </a:srgbClr>
                  </a:outerShdw>
                </a:effectLst>
                <a:latin typeface="Arial Black" pitchFamily="34" charset="0"/>
              </a:rPr>
              <a:t>S</a:t>
            </a:r>
            <a:r>
              <a:rPr lang="en-US" sz="1800" b="1" dirty="0" smtClean="0">
                <a:solidFill>
                  <a:schemeClr val="bg2">
                    <a:lumMod val="50000"/>
                  </a:schemeClr>
                </a:solidFill>
                <a:effectLst>
                  <a:outerShdw blurRad="38100" dist="38100" dir="2700000" algn="tl">
                    <a:srgbClr val="000000">
                      <a:alpha val="43137"/>
                    </a:srgbClr>
                  </a:outerShdw>
                </a:effectLst>
                <a:latin typeface="Arial" pitchFamily="34" charset="0"/>
              </a:rPr>
              <a:t>ecurity </a:t>
            </a:r>
            <a:r>
              <a:rPr lang="en-US" sz="1800" b="1" dirty="0" smtClean="0">
                <a:solidFill>
                  <a:schemeClr val="bg2">
                    <a:lumMod val="50000"/>
                  </a:schemeClr>
                </a:solidFill>
                <a:effectLst>
                  <a:outerShdw blurRad="38100" dist="38100" dir="2700000" algn="tl">
                    <a:srgbClr val="000000">
                      <a:alpha val="43137"/>
                    </a:srgbClr>
                  </a:outerShdw>
                </a:effectLst>
                <a:latin typeface="Arial Black" pitchFamily="34" charset="0"/>
              </a:rPr>
              <a:t>C</a:t>
            </a:r>
            <a:r>
              <a:rPr lang="en-US" sz="1800" b="1" dirty="0" smtClean="0">
                <a:solidFill>
                  <a:schemeClr val="bg2">
                    <a:lumMod val="50000"/>
                  </a:schemeClr>
                </a:solidFill>
                <a:effectLst>
                  <a:outerShdw blurRad="38100" dist="38100" dir="2700000" algn="tl">
                    <a:srgbClr val="000000">
                      <a:alpha val="43137"/>
                    </a:srgbClr>
                  </a:outerShdw>
                </a:effectLst>
                <a:latin typeface="Arial" pitchFamily="34" charset="0"/>
              </a:rPr>
              <a:t>ommunity</a:t>
            </a:r>
            <a:r>
              <a:rPr lang="th-TH" sz="1800" b="1" dirty="0" smtClean="0">
                <a:solidFill>
                  <a:schemeClr val="bg2">
                    <a:lumMod val="50000"/>
                  </a:schemeClr>
                </a:solidFill>
                <a:effectLst>
                  <a:outerShdw blurRad="38100" dist="38100" dir="2700000" algn="tl">
                    <a:srgbClr val="000000">
                      <a:alpha val="43137"/>
                    </a:srgbClr>
                  </a:outerShdw>
                </a:effectLst>
                <a:latin typeface="Arial" pitchFamily="34" charset="0"/>
              </a:rPr>
              <a:t>  </a:t>
            </a:r>
            <a:endParaRPr lang="th-TH" sz="1800" b="1" dirty="0" smtClean="0">
              <a:solidFill>
                <a:schemeClr val="tx1">
                  <a:lumMod val="75000"/>
                  <a:lumOff val="25000"/>
                </a:schemeClr>
              </a:solidFill>
              <a:effectLst>
                <a:outerShdw blurRad="38100" dist="38100" dir="2700000" algn="tl">
                  <a:srgbClr val="000000">
                    <a:alpha val="43137"/>
                  </a:srgbClr>
                </a:outerShdw>
              </a:effectLst>
              <a:latin typeface="Angsana New" pitchFamily="18" charset="-34"/>
              <a:cs typeface="Angsana New" pitchFamily="18" charset="-34"/>
            </a:endParaRPr>
          </a:p>
          <a:p>
            <a:pPr>
              <a:lnSpc>
                <a:spcPct val="90000"/>
              </a:lnSpc>
              <a:buClr>
                <a:srgbClr val="2A2C74"/>
              </a:buClr>
              <a:buSzPct val="80000"/>
              <a:defRPr/>
            </a:pPr>
            <a:r>
              <a:rPr lang="en-US" sz="1800" dirty="0" smtClean="0">
                <a:solidFill>
                  <a:srgbClr val="1A469E"/>
                </a:solidFill>
                <a:effectLst>
                  <a:outerShdw blurRad="38100" dist="38100" dir="2700000" algn="tl">
                    <a:srgbClr val="000000">
                      <a:alpha val="43137"/>
                    </a:srgbClr>
                  </a:outerShdw>
                </a:effectLst>
                <a:latin typeface="Arial Black" pitchFamily="34" charset="0"/>
              </a:rPr>
              <a:t>AEC</a:t>
            </a:r>
            <a:r>
              <a:rPr lang="th-TH" sz="1800" dirty="0" smtClean="0">
                <a:solidFill>
                  <a:srgbClr val="1A469E"/>
                </a:solidFill>
                <a:effectLst>
                  <a:outerShdw blurRad="38100" dist="38100" dir="2700000" algn="tl">
                    <a:srgbClr val="000000">
                      <a:alpha val="43137"/>
                    </a:srgbClr>
                  </a:outerShdw>
                </a:effectLst>
                <a:latin typeface="Arial Black" pitchFamily="34" charset="0"/>
              </a:rPr>
              <a:t> </a:t>
            </a:r>
            <a:r>
              <a:rPr lang="en-US" sz="1800" dirty="0" smtClean="0">
                <a:solidFill>
                  <a:srgbClr val="1A469E"/>
                </a:solidFill>
                <a:effectLst>
                  <a:outerShdw blurRad="38100" dist="38100" dir="2700000" algn="tl">
                    <a:srgbClr val="000000">
                      <a:alpha val="43137"/>
                    </a:srgbClr>
                  </a:outerShdw>
                </a:effectLst>
                <a:latin typeface="Arial Black" pitchFamily="34" charset="0"/>
              </a:rPr>
              <a:t>A</a:t>
            </a:r>
            <a:r>
              <a:rPr lang="en-US" sz="1800" dirty="0" smtClean="0">
                <a:solidFill>
                  <a:srgbClr val="1A469E"/>
                </a:solidFill>
                <a:effectLst>
                  <a:outerShdw blurRad="38100" dist="38100" dir="2700000" algn="tl">
                    <a:srgbClr val="000000">
                      <a:alpha val="43137"/>
                    </a:srgbClr>
                  </a:outerShdw>
                </a:effectLst>
                <a:latin typeface="Arial" pitchFamily="34" charset="0"/>
              </a:rPr>
              <a:t>SEAN </a:t>
            </a:r>
            <a:r>
              <a:rPr lang="en-US" sz="1800" dirty="0" smtClean="0">
                <a:solidFill>
                  <a:srgbClr val="1A469E"/>
                </a:solidFill>
                <a:effectLst>
                  <a:outerShdw blurRad="38100" dist="38100" dir="2700000" algn="tl">
                    <a:srgbClr val="000000">
                      <a:alpha val="43137"/>
                    </a:srgbClr>
                  </a:outerShdw>
                </a:effectLst>
                <a:latin typeface="Arial Black" pitchFamily="34" charset="0"/>
              </a:rPr>
              <a:t>E</a:t>
            </a:r>
            <a:r>
              <a:rPr lang="en-US" sz="1800" dirty="0" smtClean="0">
                <a:solidFill>
                  <a:srgbClr val="1A469E"/>
                </a:solidFill>
                <a:effectLst>
                  <a:outerShdw blurRad="38100" dist="38100" dir="2700000" algn="tl">
                    <a:srgbClr val="000000">
                      <a:alpha val="43137"/>
                    </a:srgbClr>
                  </a:outerShdw>
                </a:effectLst>
                <a:latin typeface="Arial" pitchFamily="34" charset="0"/>
              </a:rPr>
              <a:t>conomic </a:t>
            </a:r>
            <a:r>
              <a:rPr lang="en-US" sz="1800" dirty="0" smtClean="0">
                <a:solidFill>
                  <a:srgbClr val="1A469E"/>
                </a:solidFill>
                <a:effectLst>
                  <a:outerShdw blurRad="38100" dist="38100" dir="2700000" algn="tl">
                    <a:srgbClr val="000000">
                      <a:alpha val="43137"/>
                    </a:srgbClr>
                  </a:outerShdw>
                </a:effectLst>
                <a:latin typeface="Arial Black" pitchFamily="34" charset="0"/>
              </a:rPr>
              <a:t>C</a:t>
            </a:r>
            <a:r>
              <a:rPr lang="en-US" sz="1800" dirty="0" smtClean="0">
                <a:solidFill>
                  <a:srgbClr val="1A469E"/>
                </a:solidFill>
                <a:effectLst>
                  <a:outerShdw blurRad="38100" dist="38100" dir="2700000" algn="tl">
                    <a:srgbClr val="000000">
                      <a:alpha val="43137"/>
                    </a:srgbClr>
                  </a:outerShdw>
                </a:effectLst>
                <a:latin typeface="Arial" pitchFamily="34" charset="0"/>
              </a:rPr>
              <a:t>ommunity</a:t>
            </a:r>
            <a:r>
              <a:rPr lang="th-TH" sz="1800" dirty="0" smtClean="0">
                <a:solidFill>
                  <a:srgbClr val="1A469E"/>
                </a:solidFill>
                <a:effectLst>
                  <a:outerShdw blurRad="38100" dist="38100" dir="2700000" algn="tl">
                    <a:srgbClr val="000000">
                      <a:alpha val="43137"/>
                    </a:srgbClr>
                  </a:outerShdw>
                </a:effectLst>
                <a:latin typeface="Arial" pitchFamily="34" charset="0"/>
              </a:rPr>
              <a:t> </a:t>
            </a:r>
            <a:r>
              <a:rPr lang="th-TH" sz="1800" dirty="0" smtClean="0">
                <a:solidFill>
                  <a:srgbClr val="1A469E"/>
                </a:solidFill>
                <a:effectLst>
                  <a:outerShdw blurRad="38100" dist="38100" dir="2700000" algn="tl">
                    <a:srgbClr val="000000">
                      <a:alpha val="43137"/>
                    </a:srgbClr>
                  </a:outerShdw>
                </a:effectLst>
                <a:latin typeface="Angsana New" pitchFamily="18" charset="-34"/>
                <a:cs typeface="Angsana New" pitchFamily="18" charset="-34"/>
              </a:rPr>
              <a:t> - </a:t>
            </a:r>
            <a:r>
              <a:rPr lang="en-US" sz="1800" b="1" dirty="0" smtClean="0">
                <a:solidFill>
                  <a:schemeClr val="bg1"/>
                </a:solidFill>
                <a:effectLst>
                  <a:outerShdw blurRad="38100" dist="38100" dir="2700000" algn="tl">
                    <a:srgbClr val="000000">
                      <a:alpha val="43137"/>
                    </a:srgbClr>
                  </a:outerShdw>
                </a:effectLst>
                <a:latin typeface="Angsana New" pitchFamily="18" charset="-34"/>
                <a:cs typeface="Angsana New" pitchFamily="18" charset="-34"/>
              </a:rPr>
              <a:t>(2015)</a:t>
            </a:r>
            <a:r>
              <a:rPr lang="th-TH" sz="1800" b="1" dirty="0" smtClean="0">
                <a:solidFill>
                  <a:srgbClr val="1A469E"/>
                </a:solidFill>
                <a:effectLst>
                  <a:outerShdw blurRad="38100" dist="38100" dir="2700000" algn="tl">
                    <a:srgbClr val="000000">
                      <a:alpha val="43137"/>
                    </a:srgbClr>
                  </a:outerShdw>
                </a:effectLst>
                <a:latin typeface="Angsana New" pitchFamily="18" charset="-34"/>
                <a:cs typeface="Angsana New" pitchFamily="18" charset="-34"/>
              </a:rPr>
              <a:t> </a:t>
            </a:r>
            <a:endParaRPr lang="th-TH" sz="1800" b="1" dirty="0" smtClean="0">
              <a:solidFill>
                <a:srgbClr val="1A469E"/>
              </a:solidFill>
              <a:effectLst>
                <a:outerShdw blurRad="38100" dist="38100" dir="2700000" algn="tl">
                  <a:srgbClr val="000000">
                    <a:alpha val="43137"/>
                  </a:srgbClr>
                </a:outerShdw>
              </a:effectLst>
              <a:latin typeface="Arial" pitchFamily="34" charset="0"/>
            </a:endParaRPr>
          </a:p>
          <a:p>
            <a:pPr>
              <a:lnSpc>
                <a:spcPct val="90000"/>
              </a:lnSpc>
              <a:buClr>
                <a:srgbClr val="2A2C74"/>
              </a:buClr>
              <a:buSzPct val="80000"/>
              <a:defRPr/>
            </a:pPr>
            <a:r>
              <a:rPr lang="en-US" sz="1800" b="1" dirty="0" smtClean="0">
                <a:effectLst>
                  <a:outerShdw blurRad="38100" dist="38100" dir="2700000" algn="tl">
                    <a:srgbClr val="000000">
                      <a:alpha val="43137"/>
                    </a:srgbClr>
                  </a:outerShdw>
                </a:effectLst>
                <a:latin typeface="Arial Black" pitchFamily="34" charset="0"/>
              </a:rPr>
              <a:t>ASCC</a:t>
            </a:r>
            <a:r>
              <a:rPr lang="th-TH" sz="1800" b="1" dirty="0" smtClean="0">
                <a:solidFill>
                  <a:schemeClr val="bg1">
                    <a:lumMod val="65000"/>
                  </a:schemeClr>
                </a:solidFill>
                <a:effectLst>
                  <a:outerShdw blurRad="38100" dist="38100" dir="2700000" algn="tl">
                    <a:srgbClr val="000000">
                      <a:alpha val="43137"/>
                    </a:srgbClr>
                  </a:outerShdw>
                </a:effectLst>
                <a:latin typeface="Arial Black" pitchFamily="34" charset="0"/>
              </a:rPr>
              <a:t> </a:t>
            </a:r>
            <a:r>
              <a:rPr lang="en-US" sz="1800" b="1" dirty="0" smtClean="0">
                <a:solidFill>
                  <a:schemeClr val="bg2">
                    <a:lumMod val="50000"/>
                  </a:schemeClr>
                </a:solidFill>
                <a:effectLst>
                  <a:outerShdw blurRad="38100" dist="38100" dir="2700000" algn="tl">
                    <a:srgbClr val="000000">
                      <a:alpha val="43137"/>
                    </a:srgbClr>
                  </a:outerShdw>
                </a:effectLst>
                <a:latin typeface="Arial Black" pitchFamily="34" charset="0"/>
              </a:rPr>
              <a:t>A</a:t>
            </a:r>
            <a:r>
              <a:rPr lang="en-US" sz="1800" b="1" dirty="0" smtClean="0">
                <a:solidFill>
                  <a:schemeClr val="bg2">
                    <a:lumMod val="50000"/>
                  </a:schemeClr>
                </a:solidFill>
                <a:effectLst>
                  <a:outerShdw blurRad="38100" dist="38100" dir="2700000" algn="tl">
                    <a:srgbClr val="000000">
                      <a:alpha val="43137"/>
                    </a:srgbClr>
                  </a:outerShdw>
                </a:effectLst>
                <a:latin typeface="Arial" pitchFamily="34" charset="0"/>
              </a:rPr>
              <a:t>SEAN </a:t>
            </a:r>
            <a:r>
              <a:rPr lang="en-US" sz="1800" b="1" dirty="0" smtClean="0">
                <a:solidFill>
                  <a:schemeClr val="bg2">
                    <a:lumMod val="50000"/>
                  </a:schemeClr>
                </a:solidFill>
                <a:effectLst>
                  <a:outerShdw blurRad="38100" dist="38100" dir="2700000" algn="tl">
                    <a:srgbClr val="000000">
                      <a:alpha val="43137"/>
                    </a:srgbClr>
                  </a:outerShdw>
                </a:effectLst>
                <a:latin typeface="Arial Black" pitchFamily="34" charset="0"/>
              </a:rPr>
              <a:t>S</a:t>
            </a:r>
            <a:r>
              <a:rPr lang="en-US" sz="1800" b="1" dirty="0" smtClean="0">
                <a:solidFill>
                  <a:schemeClr val="bg2">
                    <a:lumMod val="50000"/>
                  </a:schemeClr>
                </a:solidFill>
                <a:effectLst>
                  <a:outerShdw blurRad="38100" dist="38100" dir="2700000" algn="tl">
                    <a:srgbClr val="000000">
                      <a:alpha val="43137"/>
                    </a:srgbClr>
                  </a:outerShdw>
                </a:effectLst>
                <a:latin typeface="Arial" pitchFamily="34" charset="0"/>
              </a:rPr>
              <a:t>ocio-</a:t>
            </a:r>
            <a:r>
              <a:rPr lang="en-US" sz="1800" b="1" dirty="0" smtClean="0">
                <a:solidFill>
                  <a:schemeClr val="bg2">
                    <a:lumMod val="50000"/>
                  </a:schemeClr>
                </a:solidFill>
                <a:effectLst>
                  <a:outerShdw blurRad="38100" dist="38100" dir="2700000" algn="tl">
                    <a:srgbClr val="000000">
                      <a:alpha val="43137"/>
                    </a:srgbClr>
                  </a:outerShdw>
                </a:effectLst>
                <a:latin typeface="Arial Black" pitchFamily="34" charset="0"/>
              </a:rPr>
              <a:t>c</a:t>
            </a:r>
            <a:r>
              <a:rPr lang="en-US" sz="1800" b="1" dirty="0" smtClean="0">
                <a:solidFill>
                  <a:schemeClr val="bg2">
                    <a:lumMod val="50000"/>
                  </a:schemeClr>
                </a:solidFill>
                <a:effectLst>
                  <a:outerShdw blurRad="38100" dist="38100" dir="2700000" algn="tl">
                    <a:srgbClr val="000000">
                      <a:alpha val="43137"/>
                    </a:srgbClr>
                  </a:outerShdw>
                </a:effectLst>
                <a:latin typeface="Arial" pitchFamily="34" charset="0"/>
              </a:rPr>
              <a:t>ulture </a:t>
            </a:r>
            <a:r>
              <a:rPr lang="en-US" sz="1800" b="1" dirty="0" smtClean="0">
                <a:solidFill>
                  <a:schemeClr val="bg2">
                    <a:lumMod val="50000"/>
                  </a:schemeClr>
                </a:solidFill>
                <a:effectLst>
                  <a:outerShdw blurRad="38100" dist="38100" dir="2700000" algn="tl">
                    <a:srgbClr val="000000">
                      <a:alpha val="43137"/>
                    </a:srgbClr>
                  </a:outerShdw>
                </a:effectLst>
                <a:latin typeface="Arial Black" pitchFamily="34" charset="0"/>
              </a:rPr>
              <a:t>C</a:t>
            </a:r>
            <a:r>
              <a:rPr lang="en-US" sz="1800" b="1" dirty="0" smtClean="0">
                <a:solidFill>
                  <a:schemeClr val="bg2">
                    <a:lumMod val="50000"/>
                  </a:schemeClr>
                </a:solidFill>
                <a:effectLst>
                  <a:outerShdw blurRad="38100" dist="38100" dir="2700000" algn="tl">
                    <a:srgbClr val="000000">
                      <a:alpha val="43137"/>
                    </a:srgbClr>
                  </a:outerShdw>
                </a:effectLst>
                <a:latin typeface="Arial" pitchFamily="34" charset="0"/>
              </a:rPr>
              <a:t>ommunity</a:t>
            </a:r>
            <a:r>
              <a:rPr lang="th-TH" sz="1800" b="1" dirty="0" smtClean="0">
                <a:solidFill>
                  <a:schemeClr val="bg2">
                    <a:lumMod val="50000"/>
                  </a:schemeClr>
                </a:solidFill>
                <a:effectLst>
                  <a:outerShdw blurRad="38100" dist="38100" dir="2700000" algn="tl">
                    <a:srgbClr val="000000">
                      <a:alpha val="43137"/>
                    </a:srgbClr>
                  </a:outerShdw>
                </a:effectLst>
                <a:latin typeface="Arial" pitchFamily="34" charset="0"/>
              </a:rPr>
              <a:t> </a:t>
            </a:r>
            <a:endParaRPr lang="en-US" sz="1800" b="1" dirty="0" smtClean="0">
              <a:solidFill>
                <a:schemeClr val="bg1">
                  <a:lumMod val="65000"/>
                </a:schemeClr>
              </a:solidFill>
              <a:effectLst>
                <a:outerShdw blurRad="38100" dist="38100" dir="2700000" algn="tl">
                  <a:srgbClr val="000000">
                    <a:alpha val="43137"/>
                  </a:srgbClr>
                </a:outerShdw>
              </a:effectLst>
              <a:latin typeface="Arial" pitchFamily="34" charset="0"/>
            </a:endParaRPr>
          </a:p>
        </p:txBody>
      </p:sp>
      <p:sp>
        <p:nvSpPr>
          <p:cNvPr id="24" name="Rounded Rectangle 23"/>
          <p:cNvSpPr/>
          <p:nvPr/>
        </p:nvSpPr>
        <p:spPr>
          <a:xfrm>
            <a:off x="2207173" y="1734208"/>
            <a:ext cx="5912069" cy="331073"/>
          </a:xfrm>
          <a:prstGeom prst="roundRect">
            <a:avLst/>
          </a:prstGeom>
          <a:solidFill>
            <a:schemeClr val="tx2">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solidFill>
                  <a:schemeClr val="tx1"/>
                </a:solidFill>
              </a:rPr>
              <a:t>End of Cold War 1991; AFTA 1992; ASEAN Regional Forum (ARF) 1994 </a:t>
            </a:r>
            <a:endParaRPr lang="th-TH" sz="1400" dirty="0">
              <a:solidFill>
                <a:schemeClr val="tx1"/>
              </a:solidFill>
            </a:endParaRPr>
          </a:p>
        </p:txBody>
      </p:sp>
      <p:cxnSp>
        <p:nvCxnSpPr>
          <p:cNvPr id="26" name="Straight Connector 25"/>
          <p:cNvCxnSpPr/>
          <p:nvPr/>
        </p:nvCxnSpPr>
        <p:spPr>
          <a:xfrm>
            <a:off x="1040546" y="2695905"/>
            <a:ext cx="4162078" cy="15765"/>
          </a:xfrm>
          <a:prstGeom prst="line">
            <a:avLst/>
          </a:prstGeom>
          <a:ln w="381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5400000">
            <a:off x="638503" y="2151993"/>
            <a:ext cx="1056290" cy="1588"/>
          </a:xfrm>
          <a:prstGeom prst="straightConnector1">
            <a:avLst/>
          </a:prstGeom>
          <a:ln w="28575">
            <a:solidFill>
              <a:schemeClr val="tx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30" name="Left Arrow 29"/>
          <p:cNvSpPr/>
          <p:nvPr/>
        </p:nvSpPr>
        <p:spPr>
          <a:xfrm>
            <a:off x="6369265" y="2680138"/>
            <a:ext cx="2538251" cy="1040524"/>
          </a:xfrm>
          <a:prstGeom prst="leftArrow">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2003 Bali Declaration on ASEAN Community 2020</a:t>
            </a:r>
            <a:endParaRPr lang="th-TH" sz="1400" dirty="0">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15309" y="362607"/>
            <a:ext cx="8544911" cy="6148551"/>
          </a:xfrm>
        </p:spPr>
        <p:txBody>
          <a:bodyPr>
            <a:normAutofit/>
          </a:bodyPr>
          <a:lstStyle/>
          <a:p>
            <a:pPr marL="109728" indent="0">
              <a:buNone/>
            </a:pPr>
            <a:r>
              <a:rPr lang="en-US" sz="2800" dirty="0" smtClean="0"/>
              <a:t>In </a:t>
            </a:r>
            <a:r>
              <a:rPr lang="en-US" sz="2800" dirty="0"/>
              <a:t>2003, ASEAN announced its intention to create a regional Community based upon three pillars: </a:t>
            </a:r>
            <a:endParaRPr lang="en-US" sz="2800" dirty="0" smtClean="0"/>
          </a:p>
          <a:p>
            <a:pPr marL="365760" lvl="1" indent="0">
              <a:buNone/>
            </a:pPr>
            <a:r>
              <a:rPr lang="en-US" sz="2400" dirty="0" smtClean="0"/>
              <a:t>ASEAN </a:t>
            </a:r>
            <a:r>
              <a:rPr lang="en-US" sz="2400" dirty="0"/>
              <a:t>Economic Community (</a:t>
            </a:r>
            <a:r>
              <a:rPr lang="en-US" sz="2400" dirty="0" err="1"/>
              <a:t>AEC</a:t>
            </a:r>
            <a:r>
              <a:rPr lang="en-US" sz="2400" dirty="0"/>
              <a:t>), </a:t>
            </a:r>
            <a:endParaRPr lang="en-US" sz="2400" dirty="0" smtClean="0"/>
          </a:p>
          <a:p>
            <a:pPr marL="365760" lvl="1" indent="0">
              <a:buNone/>
            </a:pPr>
            <a:r>
              <a:rPr lang="en-US" sz="2400" dirty="0" smtClean="0"/>
              <a:t>ASEAN </a:t>
            </a:r>
            <a:r>
              <a:rPr lang="en-US" sz="2400" dirty="0"/>
              <a:t>Security Community </a:t>
            </a:r>
            <a:r>
              <a:rPr lang="en-US" sz="2400" dirty="0" smtClean="0"/>
              <a:t>and</a:t>
            </a:r>
          </a:p>
          <a:p>
            <a:pPr marL="365760" lvl="1" indent="0">
              <a:buNone/>
            </a:pPr>
            <a:r>
              <a:rPr lang="en-US" sz="2400" dirty="0" smtClean="0"/>
              <a:t>ASEAN </a:t>
            </a:r>
            <a:r>
              <a:rPr lang="en-US" sz="2400" dirty="0"/>
              <a:t>Socio-Cultural Community. </a:t>
            </a:r>
            <a:endParaRPr lang="en-US" sz="2400" dirty="0" smtClean="0"/>
          </a:p>
          <a:p>
            <a:endParaRPr lang="en-US" sz="2800" dirty="0" smtClean="0"/>
          </a:p>
          <a:p>
            <a:r>
              <a:rPr lang="en-US" sz="2800" dirty="0" smtClean="0"/>
              <a:t>The </a:t>
            </a:r>
            <a:r>
              <a:rPr lang="en-US" sz="2800" dirty="0" err="1"/>
              <a:t>AEC</a:t>
            </a:r>
            <a:r>
              <a:rPr lang="en-US" sz="2800" dirty="0"/>
              <a:t> aims to achieve regional economic integration by 2015 and establish ASEAN as a single market, with a single production base that implies the free flow of the factors of production, including skilled </a:t>
            </a:r>
            <a:r>
              <a:rPr lang="en-US" sz="2800" dirty="0" err="1"/>
              <a:t>labour</a:t>
            </a:r>
            <a:r>
              <a:rPr lang="en-US" sz="2800" dirty="0"/>
              <a:t> and capital. </a:t>
            </a:r>
            <a:endParaRPr lang="en-US" sz="2800" dirty="0" smtClean="0"/>
          </a:p>
          <a:p>
            <a:r>
              <a:rPr lang="en-US" sz="2800" dirty="0" smtClean="0"/>
              <a:t>(</a:t>
            </a:r>
            <a:r>
              <a:rPr lang="en-US" sz="2800" dirty="0" err="1" smtClean="0"/>
              <a:t>Jurji</a:t>
            </a:r>
            <a:r>
              <a:rPr lang="en-US" sz="2800" dirty="0" smtClean="0"/>
              <a:t> &amp; </a:t>
            </a:r>
            <a:r>
              <a:rPr lang="en-US" sz="2800" dirty="0" err="1" smtClean="0"/>
              <a:t>Lavenex</a:t>
            </a:r>
            <a:r>
              <a:rPr lang="en-US" sz="2800" dirty="0" smtClean="0"/>
              <a:t> 2015).</a:t>
            </a:r>
            <a:endParaRPr lang="th-TH" sz="2800"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7</a:t>
            </a:fld>
            <a:endParaRPr lang="en-US"/>
          </a:p>
        </p:txBody>
      </p:sp>
    </p:spTree>
    <p:extLst>
      <p:ext uri="{BB962C8B-B14F-4D97-AF65-F5344CB8AC3E}">
        <p14:creationId xmlns:p14="http://schemas.microsoft.com/office/powerpoint/2010/main" val="13967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3063" y="1135117"/>
            <a:ext cx="8907517" cy="5407573"/>
          </a:xfrm>
        </p:spPr>
        <p:txBody>
          <a:bodyPr>
            <a:normAutofit/>
          </a:bodyPr>
          <a:lstStyle/>
          <a:p>
            <a:r>
              <a:rPr lang="en-US" dirty="0" smtClean="0"/>
              <a:t>AEC Blueprint, signed by ASEAN Leaders at the 13th ASEAN Summit on November 20, 2007, lays the foundation for </a:t>
            </a:r>
            <a:r>
              <a:rPr lang="en-US" dirty="0" err="1" smtClean="0"/>
              <a:t>realising</a:t>
            </a:r>
            <a:r>
              <a:rPr lang="en-US" dirty="0" smtClean="0"/>
              <a:t> the goal of ASEAN as an </a:t>
            </a:r>
            <a:r>
              <a:rPr lang="en-US" b="1" dirty="0" smtClean="0">
                <a:solidFill>
                  <a:srgbClr val="FF0000"/>
                </a:solidFill>
              </a:rPr>
              <a:t>integrated economic region </a:t>
            </a:r>
            <a:r>
              <a:rPr lang="en-US" dirty="0" smtClean="0"/>
              <a:t>by 2015.</a:t>
            </a:r>
          </a:p>
          <a:p>
            <a:r>
              <a:rPr lang="en-US" dirty="0" smtClean="0"/>
              <a:t>The AEC is </a:t>
            </a:r>
            <a:r>
              <a:rPr lang="en-US" dirty="0" err="1" smtClean="0"/>
              <a:t>characterised</a:t>
            </a:r>
            <a:r>
              <a:rPr lang="en-US" dirty="0" smtClean="0"/>
              <a:t> by four pillars: </a:t>
            </a:r>
          </a:p>
          <a:p>
            <a:pPr lvl="1"/>
            <a:r>
              <a:rPr lang="en-US" sz="2800" dirty="0" smtClean="0">
                <a:solidFill>
                  <a:srgbClr val="FF0000"/>
                </a:solidFill>
              </a:rPr>
              <a:t>single market and production base</a:t>
            </a:r>
            <a:r>
              <a:rPr lang="en-US" sz="2800" dirty="0" smtClean="0"/>
              <a:t>, *</a:t>
            </a:r>
          </a:p>
          <a:p>
            <a:pPr lvl="1"/>
            <a:r>
              <a:rPr lang="en-US" sz="2800" dirty="0" smtClean="0"/>
              <a:t>highly </a:t>
            </a:r>
            <a:r>
              <a:rPr lang="en-US" sz="2800" dirty="0" smtClean="0">
                <a:solidFill>
                  <a:srgbClr val="FF0000"/>
                </a:solidFill>
              </a:rPr>
              <a:t>competitive</a:t>
            </a:r>
            <a:r>
              <a:rPr lang="en-US" sz="2800" dirty="0" smtClean="0"/>
              <a:t> economic region, </a:t>
            </a:r>
          </a:p>
          <a:p>
            <a:pPr lvl="1"/>
            <a:r>
              <a:rPr lang="en-US" sz="2800" dirty="0" smtClean="0"/>
              <a:t>a region of </a:t>
            </a:r>
            <a:r>
              <a:rPr lang="en-US" sz="2800" dirty="0" smtClean="0">
                <a:solidFill>
                  <a:srgbClr val="FF0000"/>
                </a:solidFill>
              </a:rPr>
              <a:t>equitable</a:t>
            </a:r>
            <a:r>
              <a:rPr lang="en-US" sz="2800" dirty="0" smtClean="0"/>
              <a:t> economic development, and </a:t>
            </a:r>
          </a:p>
          <a:p>
            <a:pPr lvl="1"/>
            <a:r>
              <a:rPr lang="en-US" sz="2800" dirty="0" smtClean="0"/>
              <a:t>a region that is </a:t>
            </a:r>
            <a:r>
              <a:rPr lang="en-US" sz="2800" dirty="0" smtClean="0">
                <a:solidFill>
                  <a:srgbClr val="FF0000"/>
                </a:solidFill>
              </a:rPr>
              <a:t>fully integrated </a:t>
            </a:r>
            <a:r>
              <a:rPr lang="en-US" sz="2800" dirty="0" smtClean="0"/>
              <a:t>with the global economy</a:t>
            </a:r>
            <a:r>
              <a:rPr lang="en-US" dirty="0" smtClean="0"/>
              <a:t>. </a:t>
            </a:r>
          </a:p>
        </p:txBody>
      </p:sp>
      <p:sp>
        <p:nvSpPr>
          <p:cNvPr id="4" name="Slide Number Placeholder 3"/>
          <p:cNvSpPr>
            <a:spLocks noGrp="1"/>
          </p:cNvSpPr>
          <p:nvPr>
            <p:ph type="sldNum" sz="quarter" idx="12"/>
          </p:nvPr>
        </p:nvSpPr>
        <p:spPr/>
        <p:txBody>
          <a:bodyPr/>
          <a:lstStyle/>
          <a:p>
            <a:fld id="{3E0686DA-F90B-4DB4-A0E1-976CDB2064A7}" type="slidenum">
              <a:rPr lang="th-TH" smtClean="0"/>
              <a:pPr/>
              <a:t>8</a:t>
            </a:fld>
            <a:endParaRPr lang="th-TH"/>
          </a:p>
        </p:txBody>
      </p:sp>
      <p:sp>
        <p:nvSpPr>
          <p:cNvPr id="7" name="Title 6"/>
          <p:cNvSpPr>
            <a:spLocks noGrp="1"/>
          </p:cNvSpPr>
          <p:nvPr>
            <p:ph type="title"/>
          </p:nvPr>
        </p:nvSpPr>
        <p:spPr>
          <a:xfrm>
            <a:off x="0" y="6616"/>
            <a:ext cx="9144000" cy="1143000"/>
          </a:xfrm>
        </p:spPr>
        <p:txBody>
          <a:bodyPr/>
          <a:lstStyle/>
          <a:p>
            <a:r>
              <a:rPr lang="en-US" dirty="0" smtClean="0"/>
              <a:t>AEC Blueprint</a:t>
            </a:r>
            <a:endParaRPr lang="th-TH"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409575" y="142875"/>
            <a:ext cx="8286750" cy="1000125"/>
          </a:xfrm>
          <a:ln w="12700">
            <a:solidFill>
              <a:schemeClr val="bg1">
                <a:lumMod val="65000"/>
              </a:schemeClr>
            </a:solidFill>
          </a:ln>
        </p:spPr>
        <p:txBody>
          <a:bodyPr rtlCol="0">
            <a:noAutofit/>
          </a:bodyPr>
          <a:lstStyle/>
          <a:p>
            <a:pPr algn="ctr" eaLnBrk="1" fontAlgn="auto" hangingPunct="1">
              <a:spcAft>
                <a:spcPts val="0"/>
              </a:spcAft>
              <a:defRPr/>
            </a:pPr>
            <a:r>
              <a:rPr lang="en-US" sz="5400" dirty="0" smtClean="0">
                <a:solidFill>
                  <a:srgbClr val="1A469E"/>
                </a:solidFill>
                <a:effectLst>
                  <a:outerShdw blurRad="38100" dist="38100" dir="2700000" algn="tl">
                    <a:srgbClr val="000000">
                      <a:alpha val="43137"/>
                    </a:srgbClr>
                  </a:outerShdw>
                </a:effectLst>
                <a:latin typeface="Angsana New" pitchFamily="18" charset="-34"/>
                <a:cs typeface="Angsana New" pitchFamily="18" charset="-34"/>
              </a:rPr>
              <a:t>AEC is a matter of free trade agreement</a:t>
            </a:r>
            <a:endParaRPr lang="th-TH" sz="5400" b="1" dirty="0" smtClean="0">
              <a:solidFill>
                <a:srgbClr val="1A469E"/>
              </a:solidFill>
              <a:effectLst>
                <a:outerShdw blurRad="38100" dist="38100" dir="2700000" algn="tl">
                  <a:srgbClr val="000000">
                    <a:alpha val="43137"/>
                  </a:srgbClr>
                </a:outerShdw>
              </a:effectLst>
              <a:latin typeface="Angsana New" pitchFamily="18" charset="-34"/>
              <a:cs typeface="Angsana New" pitchFamily="18" charset="-34"/>
            </a:endParaRPr>
          </a:p>
        </p:txBody>
      </p:sp>
      <p:sp>
        <p:nvSpPr>
          <p:cNvPr id="3" name="ชื่อเรื่องรอง 2"/>
          <p:cNvSpPr>
            <a:spLocks noGrp="1"/>
          </p:cNvSpPr>
          <p:nvPr>
            <p:ph type="subTitle" idx="1"/>
          </p:nvPr>
        </p:nvSpPr>
        <p:spPr>
          <a:xfrm>
            <a:off x="449263" y="1744663"/>
            <a:ext cx="8205787" cy="4857750"/>
          </a:xfrm>
          <a:solidFill>
            <a:schemeClr val="bg2">
              <a:lumMod val="90000"/>
            </a:schemeClr>
          </a:solidFill>
          <a:ln w="3175"/>
        </p:spPr>
        <p:txBody>
          <a:bodyPr rtlCol="0">
            <a:normAutofit/>
          </a:bodyPr>
          <a:lstStyle/>
          <a:p>
            <a:pPr eaLnBrk="1" fontAlgn="auto" hangingPunct="1">
              <a:spcAft>
                <a:spcPts val="0"/>
              </a:spcAft>
              <a:buFont typeface="Wingdings 2"/>
              <a:buNone/>
              <a:defRPr/>
            </a:pPr>
            <a:endParaRPr lang="th-TH" b="1" dirty="0" smtClean="0">
              <a:solidFill>
                <a:schemeClr val="accent6">
                  <a:lumMod val="75000"/>
                </a:schemeClr>
              </a:solidFill>
              <a:effectLst>
                <a:outerShdw blurRad="38100" dist="38100" dir="2700000" algn="tl">
                  <a:srgbClr val="000000">
                    <a:alpha val="43137"/>
                  </a:srgbClr>
                </a:outerShdw>
              </a:effectLst>
              <a:latin typeface="Angsana New" pitchFamily="18" charset="-34"/>
              <a:cs typeface="Angsana New" pitchFamily="18" charset="-34"/>
            </a:endParaRPr>
          </a:p>
        </p:txBody>
      </p:sp>
      <p:sp>
        <p:nvSpPr>
          <p:cNvPr id="6" name="วงรี 5"/>
          <p:cNvSpPr/>
          <p:nvPr/>
        </p:nvSpPr>
        <p:spPr>
          <a:xfrm>
            <a:off x="928688" y="2298700"/>
            <a:ext cx="3465512" cy="857250"/>
          </a:xfrm>
          <a:prstGeom prst="ellipse">
            <a:avLst/>
          </a:prstGeom>
          <a:solidFill>
            <a:srgbClr val="1A469E"/>
          </a:solidFill>
          <a:ln w="3810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000" b="1" dirty="0">
                <a:effectLst>
                  <a:outerShdw blurRad="38100" dist="38100" dir="2700000" algn="tl">
                    <a:srgbClr val="000000">
                      <a:alpha val="43137"/>
                    </a:srgbClr>
                  </a:outerShdw>
                </a:effectLst>
                <a:latin typeface="Arial" pitchFamily="34" charset="0"/>
              </a:rPr>
              <a:t>Single Market and Production Base</a:t>
            </a:r>
            <a:endParaRPr lang="th-TH" sz="2000" b="1" dirty="0">
              <a:effectLst>
                <a:outerShdw blurRad="38100" dist="38100" dir="2700000" algn="tl">
                  <a:srgbClr val="000000">
                    <a:alpha val="43137"/>
                  </a:srgbClr>
                </a:outerShdw>
              </a:effectLst>
              <a:latin typeface="Arial" pitchFamily="34" charset="0"/>
            </a:endParaRPr>
          </a:p>
        </p:txBody>
      </p:sp>
      <p:sp>
        <p:nvSpPr>
          <p:cNvPr id="8" name="วงรี 7"/>
          <p:cNvSpPr/>
          <p:nvPr/>
        </p:nvSpPr>
        <p:spPr>
          <a:xfrm>
            <a:off x="857250" y="3298825"/>
            <a:ext cx="3486150" cy="857250"/>
          </a:xfrm>
          <a:prstGeom prst="ellipse">
            <a:avLst/>
          </a:prstGeom>
          <a:solidFill>
            <a:srgbClr val="1A469E"/>
          </a:solidFill>
          <a:ln w="3810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000" b="1" dirty="0">
                <a:effectLst>
                  <a:outerShdw blurRad="38100" dist="38100" dir="2700000" algn="tl">
                    <a:srgbClr val="000000">
                      <a:alpha val="43137"/>
                    </a:srgbClr>
                  </a:outerShdw>
                </a:effectLst>
                <a:latin typeface="Arial" pitchFamily="34" charset="0"/>
              </a:rPr>
              <a:t>Competitive Economic </a:t>
            </a:r>
            <a:r>
              <a:rPr lang="en-US" sz="2000" b="1" dirty="0" smtClean="0">
                <a:effectLst>
                  <a:outerShdw blurRad="38100" dist="38100" dir="2700000" algn="tl">
                    <a:srgbClr val="000000">
                      <a:alpha val="43137"/>
                    </a:srgbClr>
                  </a:outerShdw>
                </a:effectLst>
                <a:latin typeface="Arial" pitchFamily="34" charset="0"/>
              </a:rPr>
              <a:t>Dev.</a:t>
            </a:r>
            <a:endParaRPr lang="th-TH" sz="2000" b="1" dirty="0">
              <a:effectLst>
                <a:outerShdw blurRad="38100" dist="38100" dir="2700000" algn="tl">
                  <a:srgbClr val="000000">
                    <a:alpha val="43137"/>
                  </a:srgbClr>
                </a:outerShdw>
              </a:effectLst>
              <a:latin typeface="Arial" pitchFamily="34" charset="0"/>
            </a:endParaRPr>
          </a:p>
        </p:txBody>
      </p:sp>
      <p:sp>
        <p:nvSpPr>
          <p:cNvPr id="9" name="วงรี 8"/>
          <p:cNvSpPr/>
          <p:nvPr/>
        </p:nvSpPr>
        <p:spPr>
          <a:xfrm>
            <a:off x="928688" y="4298950"/>
            <a:ext cx="3375025" cy="854075"/>
          </a:xfrm>
          <a:prstGeom prst="ellipse">
            <a:avLst/>
          </a:prstGeom>
          <a:solidFill>
            <a:srgbClr val="1A469E"/>
          </a:solidFill>
          <a:ln w="3810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000" b="1" dirty="0">
                <a:effectLst>
                  <a:outerShdw blurRad="38100" dist="38100" dir="2700000" algn="tl">
                    <a:srgbClr val="000000">
                      <a:alpha val="43137"/>
                    </a:srgbClr>
                  </a:outerShdw>
                </a:effectLst>
                <a:latin typeface="Arial" pitchFamily="34" charset="0"/>
              </a:rPr>
              <a:t>Equitable Economic Region</a:t>
            </a:r>
            <a:endParaRPr lang="th-TH" sz="2000" b="1" dirty="0">
              <a:effectLst>
                <a:outerShdw blurRad="38100" dist="38100" dir="2700000" algn="tl">
                  <a:srgbClr val="000000">
                    <a:alpha val="43137"/>
                  </a:srgbClr>
                </a:outerShdw>
              </a:effectLst>
              <a:latin typeface="Arial" pitchFamily="34" charset="0"/>
            </a:endParaRPr>
          </a:p>
        </p:txBody>
      </p:sp>
      <p:sp>
        <p:nvSpPr>
          <p:cNvPr id="10" name="วงรี 9"/>
          <p:cNvSpPr/>
          <p:nvPr/>
        </p:nvSpPr>
        <p:spPr>
          <a:xfrm>
            <a:off x="928688" y="5299075"/>
            <a:ext cx="3403600" cy="854075"/>
          </a:xfrm>
          <a:prstGeom prst="ellipse">
            <a:avLst/>
          </a:prstGeom>
          <a:solidFill>
            <a:srgbClr val="1A469E"/>
          </a:solidFill>
          <a:ln w="38100">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000" b="1" dirty="0">
                <a:effectLst>
                  <a:outerShdw blurRad="38100" dist="38100" dir="2700000" algn="tl">
                    <a:srgbClr val="000000">
                      <a:alpha val="43137"/>
                    </a:srgbClr>
                  </a:outerShdw>
                </a:effectLst>
                <a:latin typeface="Arial" pitchFamily="34" charset="0"/>
              </a:rPr>
              <a:t>Integration into Global Economy</a:t>
            </a:r>
            <a:endParaRPr lang="th-TH" sz="2000" b="1" dirty="0">
              <a:effectLst>
                <a:outerShdw blurRad="38100" dist="38100" dir="2700000" algn="tl">
                  <a:srgbClr val="000000">
                    <a:alpha val="43137"/>
                  </a:srgbClr>
                </a:outerShdw>
              </a:effectLst>
              <a:latin typeface="Arial" pitchFamily="34" charset="0"/>
            </a:endParaRPr>
          </a:p>
        </p:txBody>
      </p:sp>
      <p:sp>
        <p:nvSpPr>
          <p:cNvPr id="16" name="TextBox 15"/>
          <p:cNvSpPr txBox="1"/>
          <p:nvPr/>
        </p:nvSpPr>
        <p:spPr>
          <a:xfrm>
            <a:off x="395785" y="1146412"/>
            <a:ext cx="8243248" cy="523220"/>
          </a:xfrm>
          <a:prstGeom prst="rect">
            <a:avLst/>
          </a:prstGeom>
          <a:noFill/>
        </p:spPr>
        <p:txBody>
          <a:bodyPr wrap="square" rtlCol="0">
            <a:spAutoFit/>
          </a:bodyPr>
          <a:lstStyle/>
          <a:p>
            <a:pPr algn="ctr"/>
            <a:r>
              <a:rPr lang="en-US" b="1" dirty="0" smtClean="0"/>
              <a:t>4 Pillars of AEC</a:t>
            </a:r>
            <a:endParaRPr lang="th-TH" b="1" dirty="0"/>
          </a:p>
        </p:txBody>
      </p:sp>
      <p:grpSp>
        <p:nvGrpSpPr>
          <p:cNvPr id="14" name="Group 13"/>
          <p:cNvGrpSpPr/>
          <p:nvPr/>
        </p:nvGrpSpPr>
        <p:grpSpPr>
          <a:xfrm>
            <a:off x="4425481" y="2613025"/>
            <a:ext cx="3861269" cy="3240088"/>
            <a:chOff x="4425481" y="2613025"/>
            <a:chExt cx="3861269" cy="3240088"/>
          </a:xfrm>
        </p:grpSpPr>
        <p:sp>
          <p:nvSpPr>
            <p:cNvPr id="5" name="วงรี 4"/>
            <p:cNvSpPr/>
            <p:nvPr/>
          </p:nvSpPr>
          <p:spPr>
            <a:xfrm>
              <a:off x="4941888" y="2613025"/>
              <a:ext cx="3344862" cy="3240088"/>
            </a:xfrm>
            <a:prstGeom prst="ellipse">
              <a:avLst/>
            </a:prstGeom>
            <a:solidFill>
              <a:schemeClr val="bg2">
                <a:lumMod val="75000"/>
              </a:schemeClr>
            </a:solidFill>
            <a:ln w="114300" cap="rnd" cmpd="thickThin">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b="1" dirty="0">
                <a:solidFill>
                  <a:schemeClr val="accent6">
                    <a:lumMod val="50000"/>
                  </a:schemeClr>
                </a:solidFill>
                <a:effectLst>
                  <a:outerShdw blurRad="38100" dist="38100" dir="2700000" algn="tl">
                    <a:srgbClr val="000000">
                      <a:alpha val="43137"/>
                    </a:srgbClr>
                  </a:outerShdw>
                </a:effectLst>
                <a:latin typeface="Arial Black" pitchFamily="34" charset="0"/>
              </a:endParaRPr>
            </a:p>
            <a:p>
              <a:pPr>
                <a:defRPr/>
              </a:pPr>
              <a:endParaRPr lang="en-US" b="1" dirty="0">
                <a:solidFill>
                  <a:schemeClr val="accent6">
                    <a:lumMod val="50000"/>
                  </a:schemeClr>
                </a:solidFill>
                <a:effectLst>
                  <a:outerShdw blurRad="38100" dist="38100" dir="2700000" algn="tl">
                    <a:srgbClr val="000000">
                      <a:alpha val="43137"/>
                    </a:srgbClr>
                  </a:outerShdw>
                </a:effectLst>
                <a:latin typeface="Arial Black" pitchFamily="34" charset="0"/>
              </a:endParaRPr>
            </a:p>
            <a:p>
              <a:pPr>
                <a:defRPr/>
              </a:pPr>
              <a:r>
                <a:rPr lang="en-US" b="1" u="sng" dirty="0">
                  <a:solidFill>
                    <a:srgbClr val="1A469E"/>
                  </a:solidFill>
                  <a:effectLst>
                    <a:outerShdw blurRad="38100" dist="38100" dir="2700000" algn="tl">
                      <a:srgbClr val="000000">
                        <a:alpha val="43137"/>
                      </a:srgbClr>
                    </a:outerShdw>
                  </a:effectLst>
                  <a:latin typeface="Arial Black" pitchFamily="34" charset="0"/>
                </a:rPr>
                <a:t>AEC 2015</a:t>
              </a:r>
            </a:p>
            <a:p>
              <a:pPr>
                <a:defRPr/>
              </a:pPr>
              <a:r>
                <a:rPr lang="en-US" sz="2000" b="1" dirty="0">
                  <a:solidFill>
                    <a:srgbClr val="FF0000"/>
                  </a:solidFill>
                  <a:effectLst>
                    <a:outerShdw blurRad="38100" dist="38100" dir="2700000" algn="tl">
                      <a:srgbClr val="000000">
                        <a:alpha val="43137"/>
                      </a:srgbClr>
                    </a:outerShdw>
                  </a:effectLst>
                  <a:latin typeface="Arial" pitchFamily="34" charset="0"/>
                  <a:cs typeface="Arial" pitchFamily="34" charset="0"/>
                </a:rPr>
                <a:t>Free Flow of:</a:t>
              </a:r>
            </a:p>
            <a:p>
              <a:pPr>
                <a:buFont typeface="Arial" pitchFamily="34" charset="0"/>
                <a:buChar char="•"/>
                <a:defRPr/>
              </a:pPr>
              <a:r>
                <a:rPr lang="en-US" sz="2000" b="1" dirty="0">
                  <a:solidFill>
                    <a:srgbClr val="FF0000"/>
                  </a:solidFill>
                  <a:effectLst>
                    <a:outerShdw blurRad="38100" dist="38100" dir="2700000" algn="tl">
                      <a:srgbClr val="000000">
                        <a:alpha val="43137"/>
                      </a:srgbClr>
                    </a:outerShdw>
                  </a:effectLst>
                  <a:latin typeface="Arial" pitchFamily="34" charset="0"/>
                  <a:cs typeface="Arial" pitchFamily="34" charset="0"/>
                </a:rPr>
                <a:t> Goods</a:t>
              </a:r>
            </a:p>
            <a:p>
              <a:pPr>
                <a:buFont typeface="Arial" pitchFamily="34" charset="0"/>
                <a:buChar char="•"/>
                <a:defRPr/>
              </a:pPr>
              <a:r>
                <a:rPr lang="en-US" sz="2000" b="1" dirty="0">
                  <a:solidFill>
                    <a:srgbClr val="FF0000"/>
                  </a:solidFill>
                  <a:effectLst>
                    <a:outerShdw blurRad="38100" dist="38100" dir="2700000" algn="tl">
                      <a:srgbClr val="000000">
                        <a:alpha val="43137"/>
                      </a:srgbClr>
                    </a:outerShdw>
                  </a:effectLst>
                  <a:latin typeface="Arial" pitchFamily="34" charset="0"/>
                  <a:cs typeface="Arial" pitchFamily="34" charset="0"/>
                </a:rPr>
                <a:t> Services</a:t>
              </a:r>
            </a:p>
            <a:p>
              <a:pPr>
                <a:buFont typeface="Arial" pitchFamily="34" charset="0"/>
                <a:buChar char="•"/>
                <a:defRPr/>
              </a:pPr>
              <a:r>
                <a:rPr lang="en-US" sz="2000" b="1" dirty="0">
                  <a:solidFill>
                    <a:srgbClr val="FF0000"/>
                  </a:solidFill>
                  <a:effectLst>
                    <a:outerShdw blurRad="38100" dist="38100" dir="2700000" algn="tl">
                      <a:srgbClr val="000000">
                        <a:alpha val="43137"/>
                      </a:srgbClr>
                    </a:outerShdw>
                  </a:effectLst>
                  <a:latin typeface="Arial" pitchFamily="34" charset="0"/>
                  <a:cs typeface="Arial" pitchFamily="34" charset="0"/>
                </a:rPr>
                <a:t> Investment</a:t>
              </a:r>
            </a:p>
            <a:p>
              <a:pPr>
                <a:buFont typeface="Arial" pitchFamily="34" charset="0"/>
                <a:buChar char="•"/>
                <a:defRPr/>
              </a:pPr>
              <a:r>
                <a:rPr lang="en-US" sz="2000" b="1" dirty="0">
                  <a:solidFill>
                    <a:srgbClr val="FF0000"/>
                  </a:solidFill>
                  <a:effectLst>
                    <a:outerShdw blurRad="38100" dist="38100" dir="2700000" algn="tl">
                      <a:srgbClr val="000000">
                        <a:alpha val="43137"/>
                      </a:srgbClr>
                    </a:outerShdw>
                  </a:effectLst>
                  <a:latin typeface="Arial" pitchFamily="34" charset="0"/>
                  <a:cs typeface="Arial" pitchFamily="34" charset="0"/>
                </a:rPr>
                <a:t> Capital</a:t>
              </a:r>
            </a:p>
            <a:p>
              <a:pPr>
                <a:buFont typeface="Arial" pitchFamily="34" charset="0"/>
                <a:buChar char="•"/>
                <a:defRPr/>
              </a:pPr>
              <a:r>
                <a:rPr lang="en-US" sz="2400" b="1" dirty="0">
                  <a:solidFill>
                    <a:srgbClr val="FF0000"/>
                  </a:solidFill>
                  <a:effectLst>
                    <a:outerShdw blurRad="38100" dist="38100" dir="2700000" algn="tl">
                      <a:srgbClr val="000000">
                        <a:alpha val="43137"/>
                      </a:srgbClr>
                    </a:outerShdw>
                  </a:effectLst>
                  <a:latin typeface="Arial" pitchFamily="34" charset="0"/>
                  <a:cs typeface="Arial" pitchFamily="34" charset="0"/>
                </a:rPr>
                <a:t>Skilled Labor</a:t>
              </a:r>
              <a:endParaRPr lang="en-US" sz="2400" b="1" dirty="0">
                <a:solidFill>
                  <a:srgbClr val="FF0000"/>
                </a:solidFill>
                <a:latin typeface="Arial" pitchFamily="34" charset="0"/>
                <a:cs typeface="Arial" pitchFamily="34" charset="0"/>
              </a:endParaRPr>
            </a:p>
            <a:p>
              <a:pPr algn="ctr">
                <a:defRPr/>
              </a:pPr>
              <a:endParaRPr lang="en-US" b="1" dirty="0">
                <a:solidFill>
                  <a:schemeClr val="accent6">
                    <a:lumMod val="50000"/>
                  </a:schemeClr>
                </a:solidFill>
                <a:effectLst>
                  <a:outerShdw blurRad="38100" dist="38100" dir="2700000" algn="tl">
                    <a:srgbClr val="000000">
                      <a:alpha val="43137"/>
                    </a:srgbClr>
                  </a:outerShdw>
                </a:effectLst>
                <a:latin typeface="Arial Black" pitchFamily="34" charset="0"/>
              </a:endParaRPr>
            </a:p>
            <a:p>
              <a:pPr algn="ctr">
                <a:defRPr/>
              </a:pPr>
              <a:endParaRPr lang="th-TH" b="1" dirty="0">
                <a:solidFill>
                  <a:schemeClr val="accent6">
                    <a:lumMod val="50000"/>
                  </a:schemeClr>
                </a:solidFill>
                <a:effectLst>
                  <a:outerShdw blurRad="38100" dist="38100" dir="2700000" algn="tl">
                    <a:srgbClr val="000000">
                      <a:alpha val="43137"/>
                    </a:srgbClr>
                  </a:outerShdw>
                </a:effectLst>
                <a:latin typeface="Arial Black" pitchFamily="34" charset="0"/>
              </a:endParaRPr>
            </a:p>
          </p:txBody>
        </p:sp>
        <p:sp>
          <p:nvSpPr>
            <p:cNvPr id="11" name="ลูกศรขวา 10"/>
            <p:cNvSpPr/>
            <p:nvPr/>
          </p:nvSpPr>
          <p:spPr>
            <a:xfrm rot="1981573">
              <a:off x="4425481" y="2758595"/>
              <a:ext cx="857649" cy="558800"/>
            </a:xfrm>
            <a:prstGeom prst="rightArrow">
              <a:avLst>
                <a:gd name="adj1" fmla="val 50000"/>
                <a:gd name="adj2" fmla="val 50000"/>
              </a:avLst>
            </a:prstGeom>
            <a:solidFill>
              <a:srgbClr val="1A469E"/>
            </a:solidFill>
            <a:ln w="127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dirty="0">
                <a:solidFill>
                  <a:srgbClr val="1A469E"/>
                </a:solidFill>
              </a:endParaRPr>
            </a:p>
          </p:txBody>
        </p:sp>
        <p:sp>
          <p:nvSpPr>
            <p:cNvPr id="12" name="Oval 11"/>
            <p:cNvSpPr/>
            <p:nvPr/>
          </p:nvSpPr>
          <p:spPr>
            <a:xfrm>
              <a:off x="5423339" y="4146330"/>
              <a:ext cx="1450427" cy="31531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
        <p:nvSpPr>
          <p:cNvPr id="13" name="Oval 12"/>
          <p:cNvSpPr/>
          <p:nvPr/>
        </p:nvSpPr>
        <p:spPr>
          <a:xfrm>
            <a:off x="5407572" y="5029199"/>
            <a:ext cx="2286000" cy="44143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lnSpcReduction="10000"/>
          </a:bodyPr>
          <a:lstStyle/>
          <a:p>
            <a:endParaRPr lang="th-TH" dirty="0"/>
          </a:p>
          <a:p>
            <a:pPr marL="109728" indent="0">
              <a:buNone/>
            </a:pPr>
            <a:r>
              <a:rPr lang="en-US" dirty="0" err="1"/>
              <a:t>1.Free</a:t>
            </a:r>
            <a:r>
              <a:rPr lang="en-US" dirty="0"/>
              <a:t> flow of goods </a:t>
            </a:r>
          </a:p>
          <a:p>
            <a:pPr marL="109728" indent="0">
              <a:buNone/>
            </a:pPr>
            <a:endParaRPr lang="th-TH" dirty="0"/>
          </a:p>
          <a:p>
            <a:pPr marL="109728" indent="0">
              <a:buNone/>
            </a:pPr>
            <a:r>
              <a:rPr lang="en-US" dirty="0" err="1"/>
              <a:t>2.Free</a:t>
            </a:r>
            <a:r>
              <a:rPr lang="en-US" dirty="0"/>
              <a:t> flow of services </a:t>
            </a:r>
          </a:p>
          <a:p>
            <a:pPr marL="109728" indent="0">
              <a:buNone/>
            </a:pPr>
            <a:endParaRPr lang="th-TH" dirty="0"/>
          </a:p>
          <a:p>
            <a:pPr marL="109728" indent="0">
              <a:buNone/>
            </a:pPr>
            <a:r>
              <a:rPr lang="en-US" dirty="0" err="1"/>
              <a:t>3.Free</a:t>
            </a:r>
            <a:r>
              <a:rPr lang="en-US" dirty="0"/>
              <a:t> flow of investment </a:t>
            </a:r>
          </a:p>
          <a:p>
            <a:pPr marL="109728" indent="0">
              <a:buNone/>
            </a:pPr>
            <a:endParaRPr lang="th-TH" dirty="0"/>
          </a:p>
          <a:p>
            <a:pPr marL="109728" indent="0">
              <a:buNone/>
            </a:pPr>
            <a:r>
              <a:rPr lang="en-US" dirty="0" err="1"/>
              <a:t>4.Freer</a:t>
            </a:r>
            <a:r>
              <a:rPr lang="en-US" dirty="0"/>
              <a:t> flow of capital </a:t>
            </a:r>
          </a:p>
          <a:p>
            <a:pPr marL="109728" indent="0">
              <a:buNone/>
            </a:pPr>
            <a:endParaRPr lang="th-TH" dirty="0"/>
          </a:p>
          <a:p>
            <a:pPr marL="109728" indent="0">
              <a:buNone/>
            </a:pPr>
            <a:r>
              <a:rPr lang="en-US" dirty="0" err="1"/>
              <a:t>5.Free</a:t>
            </a:r>
            <a:r>
              <a:rPr lang="en-US" dirty="0"/>
              <a:t> flow of skilled labor </a:t>
            </a:r>
          </a:p>
          <a:p>
            <a:endParaRPr lang="th-TH"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10</a:t>
            </a:fld>
            <a:endParaRPr lang="en-US"/>
          </a:p>
        </p:txBody>
      </p:sp>
      <p:sp>
        <p:nvSpPr>
          <p:cNvPr id="4" name="Title 3"/>
          <p:cNvSpPr>
            <a:spLocks noGrp="1"/>
          </p:cNvSpPr>
          <p:nvPr>
            <p:ph type="title"/>
          </p:nvPr>
        </p:nvSpPr>
        <p:spPr>
          <a:xfrm>
            <a:off x="0" y="274638"/>
            <a:ext cx="9144000" cy="1143000"/>
          </a:xfrm>
          <a:solidFill>
            <a:srgbClr val="FFFF00"/>
          </a:solidFill>
        </p:spPr>
        <p:txBody>
          <a:bodyPr/>
          <a:lstStyle/>
          <a:p>
            <a:endParaRPr lang="th-TH" dirty="0"/>
          </a:p>
        </p:txBody>
      </p:sp>
      <p:sp>
        <p:nvSpPr>
          <p:cNvPr id="3" name="Rectangle 2"/>
          <p:cNvSpPr/>
          <p:nvPr/>
        </p:nvSpPr>
        <p:spPr>
          <a:xfrm>
            <a:off x="772562" y="424185"/>
            <a:ext cx="6386685" cy="830997"/>
          </a:xfrm>
          <a:prstGeom prst="rect">
            <a:avLst/>
          </a:prstGeom>
        </p:spPr>
        <p:txBody>
          <a:bodyPr wrap="none">
            <a:spAutoFit/>
          </a:bodyPr>
          <a:lstStyle/>
          <a:p>
            <a:r>
              <a:rPr lang="en-US" sz="4800" b="1" dirty="0" err="1">
                <a:latin typeface="Trebuchet MS"/>
              </a:rPr>
              <a:t>AEC</a:t>
            </a:r>
            <a:r>
              <a:rPr lang="en-US" sz="4800" b="1" dirty="0">
                <a:latin typeface="Trebuchet MS"/>
              </a:rPr>
              <a:t> 5 Core Elements </a:t>
            </a:r>
            <a:endParaRPr lang="th-TH" sz="4800" dirty="0"/>
          </a:p>
        </p:txBody>
      </p:sp>
    </p:spTree>
    <p:extLst>
      <p:ext uri="{BB962C8B-B14F-4D97-AF65-F5344CB8AC3E}">
        <p14:creationId xmlns:p14="http://schemas.microsoft.com/office/powerpoint/2010/main" val="363210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9" y="1481328"/>
            <a:ext cx="8276897" cy="4982534"/>
          </a:xfrm>
        </p:spPr>
        <p:txBody>
          <a:bodyPr>
            <a:normAutofit lnSpcReduction="10000"/>
          </a:bodyPr>
          <a:lstStyle/>
          <a:p>
            <a:endParaRPr lang="th-TH" dirty="0"/>
          </a:p>
          <a:p>
            <a:r>
              <a:rPr lang="en-US" dirty="0"/>
              <a:t>Tariff removal: zero tariff on all intra-ASEAN goods </a:t>
            </a:r>
          </a:p>
          <a:p>
            <a:endParaRPr lang="th-TH" dirty="0"/>
          </a:p>
          <a:p>
            <a:r>
              <a:rPr lang="en-US" dirty="0"/>
              <a:t>Removal of non-tariff barriers: enhancing transparency of non-tariff measures and formulating regional rules and regulations consistent with international best practices </a:t>
            </a:r>
          </a:p>
          <a:p>
            <a:endParaRPr lang="th-TH" dirty="0"/>
          </a:p>
          <a:p>
            <a:r>
              <a:rPr lang="en-US" dirty="0"/>
              <a:t>Trade facilitation: simplification, harmonization and standardization of trade and customs processes by ultimately establishing an ASEAN Single Window (</a:t>
            </a:r>
            <a:r>
              <a:rPr lang="en-US" dirty="0" err="1"/>
              <a:t>ASW</a:t>
            </a:r>
            <a:r>
              <a:rPr lang="en-US" dirty="0"/>
              <a:t>) </a:t>
            </a:r>
          </a:p>
          <a:p>
            <a:pPr marL="109728" indent="0">
              <a:buNone/>
            </a:pPr>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11</a:t>
            </a:fld>
            <a:endParaRPr lang="en-US"/>
          </a:p>
        </p:txBody>
      </p:sp>
      <p:sp>
        <p:nvSpPr>
          <p:cNvPr id="4" name="Title 3"/>
          <p:cNvSpPr>
            <a:spLocks noGrp="1"/>
          </p:cNvSpPr>
          <p:nvPr>
            <p:ph type="title"/>
          </p:nvPr>
        </p:nvSpPr>
        <p:spPr>
          <a:xfrm>
            <a:off x="0" y="274638"/>
            <a:ext cx="9144000" cy="1143000"/>
          </a:xfrm>
          <a:solidFill>
            <a:srgbClr val="FFFF00"/>
          </a:solidFill>
        </p:spPr>
        <p:txBody>
          <a:bodyPr/>
          <a:lstStyle/>
          <a:p>
            <a:r>
              <a:rPr lang="en-US" dirty="0"/>
              <a:t>1. Free flow of goods</a:t>
            </a:r>
            <a:endParaRPr lang="th-TH" dirty="0"/>
          </a:p>
        </p:txBody>
      </p:sp>
    </p:spTree>
    <p:extLst>
      <p:ext uri="{BB962C8B-B14F-4D97-AF65-F5344CB8AC3E}">
        <p14:creationId xmlns:p14="http://schemas.microsoft.com/office/powerpoint/2010/main" val="2305020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12</a:t>
            </a:fld>
            <a:endParaRPr lang="en-US"/>
          </a:p>
        </p:txBody>
      </p:sp>
      <p:pic>
        <p:nvPicPr>
          <p:cNvPr id="1863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0612" y="275405"/>
            <a:ext cx="6962775"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63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155" y="1308538"/>
            <a:ext cx="8892471"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7468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13</a:t>
            </a:fld>
            <a:endParaRPr lang="en-US"/>
          </a:p>
        </p:txBody>
      </p:sp>
      <p:sp>
        <p:nvSpPr>
          <p:cNvPr id="4" name="Title 3"/>
          <p:cNvSpPr>
            <a:spLocks noGrp="1"/>
          </p:cNvSpPr>
          <p:nvPr>
            <p:ph type="title"/>
          </p:nvPr>
        </p:nvSpPr>
        <p:spPr>
          <a:xfrm>
            <a:off x="39177" y="53914"/>
            <a:ext cx="9080386" cy="1143000"/>
          </a:xfrm>
          <a:solidFill>
            <a:srgbClr val="FFFF00"/>
          </a:solidFill>
        </p:spPr>
        <p:txBody>
          <a:bodyPr/>
          <a:lstStyle/>
          <a:p>
            <a:r>
              <a:rPr lang="en-US" dirty="0"/>
              <a:t>2. Free flow of services</a:t>
            </a:r>
            <a:endParaRPr lang="th-TH" dirty="0"/>
          </a:p>
        </p:txBody>
      </p:sp>
      <p:pic>
        <p:nvPicPr>
          <p:cNvPr id="181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77" y="1307712"/>
            <a:ext cx="9080386" cy="4998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4651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14</a:t>
            </a:fld>
            <a:endParaRPr lang="en-US"/>
          </a:p>
        </p:txBody>
      </p:sp>
      <p:sp>
        <p:nvSpPr>
          <p:cNvPr id="4" name="Title 3"/>
          <p:cNvSpPr>
            <a:spLocks noGrp="1"/>
          </p:cNvSpPr>
          <p:nvPr>
            <p:ph type="title"/>
          </p:nvPr>
        </p:nvSpPr>
        <p:spPr>
          <a:xfrm>
            <a:off x="-1" y="69680"/>
            <a:ext cx="9144001" cy="1143000"/>
          </a:xfrm>
          <a:solidFill>
            <a:srgbClr val="FFFF00"/>
          </a:solidFill>
        </p:spPr>
        <p:txBody>
          <a:bodyPr/>
          <a:lstStyle/>
          <a:p>
            <a:pPr algn="ctr"/>
            <a:r>
              <a:rPr lang="en-US" dirty="0" err="1" smtClean="0"/>
              <a:t>MRAs</a:t>
            </a:r>
            <a:endParaRPr lang="th-TH" dirty="0"/>
          </a:p>
        </p:txBody>
      </p:sp>
      <p:pic>
        <p:nvPicPr>
          <p:cNvPr id="182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69" y="1695450"/>
            <a:ext cx="8960988" cy="4390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06582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15</a:t>
            </a:fld>
            <a:endParaRPr lang="en-US"/>
          </a:p>
        </p:txBody>
      </p:sp>
      <p:sp>
        <p:nvSpPr>
          <p:cNvPr id="5" name="Title 4"/>
          <p:cNvSpPr>
            <a:spLocks noGrp="1"/>
          </p:cNvSpPr>
          <p:nvPr>
            <p:ph type="title"/>
          </p:nvPr>
        </p:nvSpPr>
        <p:spPr>
          <a:xfrm>
            <a:off x="0" y="22382"/>
            <a:ext cx="9144000" cy="1143000"/>
          </a:xfrm>
          <a:solidFill>
            <a:srgbClr val="FFFF00"/>
          </a:solidFill>
        </p:spPr>
        <p:txBody>
          <a:bodyPr/>
          <a:lstStyle/>
          <a:p>
            <a:r>
              <a:rPr lang="en-US" dirty="0" smtClean="0"/>
              <a:t>3. Free flow of investment</a:t>
            </a:r>
            <a:endParaRPr lang="th-TH" dirty="0"/>
          </a:p>
        </p:txBody>
      </p:sp>
      <p:pic>
        <p:nvPicPr>
          <p:cNvPr id="1832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925" y="2112579"/>
            <a:ext cx="8874018" cy="299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0851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16</a:t>
            </a:fld>
            <a:endParaRPr lang="en-US"/>
          </a:p>
        </p:txBody>
      </p:sp>
      <p:pic>
        <p:nvPicPr>
          <p:cNvPr id="1843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6423" y="280660"/>
            <a:ext cx="5667375" cy="90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99" y="1614487"/>
            <a:ext cx="8620860" cy="4282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7843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17</a:t>
            </a:fld>
            <a:endParaRPr lang="en-US"/>
          </a:p>
        </p:txBody>
      </p:sp>
      <p:pic>
        <p:nvPicPr>
          <p:cNvPr id="185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964" y="279181"/>
            <a:ext cx="5895975"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5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731" y="1428749"/>
            <a:ext cx="8739470" cy="4861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05260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18</a:t>
            </a:fld>
            <a:endParaRPr lang="en-US"/>
          </a:p>
        </p:txBody>
      </p:sp>
      <p:pic>
        <p:nvPicPr>
          <p:cNvPr id="1873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37" y="1664089"/>
            <a:ext cx="9079264" cy="292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4737" y="110359"/>
            <a:ext cx="9079263" cy="134006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solidFill>
                  <a:schemeClr val="tx1"/>
                </a:solidFill>
              </a:rPr>
              <a:t>4. Freer flow of capital</a:t>
            </a:r>
            <a:endParaRPr lang="th-TH" sz="4800" dirty="0">
              <a:solidFill>
                <a:schemeClr val="tx1"/>
              </a:solidFill>
            </a:endParaRPr>
          </a:p>
        </p:txBody>
      </p:sp>
    </p:spTree>
    <p:extLst>
      <p:ext uri="{BB962C8B-B14F-4D97-AF65-F5344CB8AC3E}">
        <p14:creationId xmlns:p14="http://schemas.microsoft.com/office/powerpoint/2010/main" val="4086903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19</a:t>
            </a:fld>
            <a:endParaRPr lang="en-US"/>
          </a:p>
        </p:txBody>
      </p:sp>
      <p:pic>
        <p:nvPicPr>
          <p:cNvPr id="1884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15" y="1650447"/>
            <a:ext cx="8849873" cy="2921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6115" y="0"/>
            <a:ext cx="9117885" cy="118241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smtClean="0">
                <a:solidFill>
                  <a:schemeClr val="tx1"/>
                </a:solidFill>
              </a:rPr>
              <a:t>5. Free flow of skilled </a:t>
            </a:r>
            <a:r>
              <a:rPr lang="en-US" sz="4800" dirty="0" err="1" smtClean="0">
                <a:solidFill>
                  <a:schemeClr val="tx1"/>
                </a:solidFill>
              </a:rPr>
              <a:t>labour</a:t>
            </a:r>
            <a:endParaRPr lang="th-TH" sz="4800" dirty="0">
              <a:solidFill>
                <a:schemeClr val="tx1"/>
              </a:solidFill>
            </a:endParaRPr>
          </a:p>
        </p:txBody>
      </p:sp>
    </p:spTree>
    <p:extLst>
      <p:ext uri="{BB962C8B-B14F-4D97-AF65-F5344CB8AC3E}">
        <p14:creationId xmlns:p14="http://schemas.microsoft.com/office/powerpoint/2010/main" val="3714513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2248" y="283149"/>
            <a:ext cx="8497613" cy="6212244"/>
          </a:xfrm>
        </p:spPr>
        <p:txBody>
          <a:bodyPr>
            <a:normAutofit/>
          </a:bodyPr>
          <a:lstStyle/>
          <a:p>
            <a:r>
              <a:rPr lang="en-US" dirty="0"/>
              <a:t>Mobility of service providers within the Southeast Asian region was not part of the original </a:t>
            </a:r>
            <a:r>
              <a:rPr lang="en-US" dirty="0" smtClean="0"/>
              <a:t>Declaration</a:t>
            </a:r>
          </a:p>
          <a:p>
            <a:endParaRPr lang="en-US" dirty="0" smtClean="0"/>
          </a:p>
          <a:p>
            <a:r>
              <a:rPr lang="en-US" dirty="0" smtClean="0"/>
              <a:t>it </a:t>
            </a:r>
            <a:r>
              <a:rPr lang="en-US" dirty="0"/>
              <a:t>has become an important aspect of regional economic integration with the adoption of the 1995 </a:t>
            </a:r>
            <a:r>
              <a:rPr lang="en-US" dirty="0">
                <a:solidFill>
                  <a:srgbClr val="FF0000"/>
                </a:solidFill>
              </a:rPr>
              <a:t>ASEAN Framework Agreement on Services (</a:t>
            </a:r>
            <a:r>
              <a:rPr lang="en-US" dirty="0" err="1">
                <a:solidFill>
                  <a:srgbClr val="FF0000"/>
                </a:solidFill>
              </a:rPr>
              <a:t>AFAS</a:t>
            </a:r>
            <a:r>
              <a:rPr lang="en-US" dirty="0">
                <a:solidFill>
                  <a:srgbClr val="FF0000"/>
                </a:solidFill>
              </a:rPr>
              <a:t>) </a:t>
            </a:r>
            <a:r>
              <a:rPr lang="en-US" dirty="0"/>
              <a:t>and then later with the initiative to conclude an agreement on </a:t>
            </a:r>
            <a:r>
              <a:rPr lang="en-US" dirty="0">
                <a:solidFill>
                  <a:srgbClr val="FF0000"/>
                </a:solidFill>
              </a:rPr>
              <a:t>Movement of Natural Persons (</a:t>
            </a:r>
            <a:r>
              <a:rPr lang="en-US" dirty="0" err="1">
                <a:solidFill>
                  <a:srgbClr val="FF0000"/>
                </a:solidFill>
              </a:rPr>
              <a:t>MNP</a:t>
            </a:r>
            <a:r>
              <a:rPr lang="en-US" dirty="0" smtClean="0"/>
              <a:t>).</a:t>
            </a:r>
          </a:p>
          <a:p>
            <a:pPr marL="109728" indent="0">
              <a:buNone/>
            </a:pPr>
            <a:r>
              <a:rPr lang="en-US" dirty="0" smtClean="0"/>
              <a:t> </a:t>
            </a:r>
          </a:p>
          <a:p>
            <a:r>
              <a:rPr lang="en-US" dirty="0" smtClean="0"/>
              <a:t>Mobility </a:t>
            </a:r>
            <a:r>
              <a:rPr lang="en-US" dirty="0"/>
              <a:t>of skilled labor within ASEAN is also promoted through </a:t>
            </a:r>
            <a:r>
              <a:rPr lang="en-US" dirty="0" smtClean="0">
                <a:solidFill>
                  <a:srgbClr val="FF0000"/>
                </a:solidFill>
              </a:rPr>
              <a:t>Mutual </a:t>
            </a:r>
            <a:r>
              <a:rPr lang="en-US" dirty="0">
                <a:solidFill>
                  <a:srgbClr val="FF0000"/>
                </a:solidFill>
              </a:rPr>
              <a:t>Recognition Arrangements (</a:t>
            </a:r>
            <a:r>
              <a:rPr lang="en-US" dirty="0" err="1">
                <a:solidFill>
                  <a:srgbClr val="FF0000"/>
                </a:solidFill>
              </a:rPr>
              <a:t>MRAs</a:t>
            </a:r>
            <a:r>
              <a:rPr lang="en-US" dirty="0">
                <a:solidFill>
                  <a:srgbClr val="FF0000"/>
                </a:solidFill>
              </a:rPr>
              <a:t>) of professional services</a:t>
            </a:r>
            <a:r>
              <a:rPr lang="en-US" dirty="0"/>
              <a:t>. </a:t>
            </a:r>
            <a:endParaRPr lang="en-US" dirty="0" smtClean="0"/>
          </a:p>
        </p:txBody>
      </p:sp>
      <p:sp>
        <p:nvSpPr>
          <p:cNvPr id="3" name="Slide Number Placeholder 2"/>
          <p:cNvSpPr>
            <a:spLocks noGrp="1"/>
          </p:cNvSpPr>
          <p:nvPr>
            <p:ph type="sldNum" sz="quarter" idx="12"/>
          </p:nvPr>
        </p:nvSpPr>
        <p:spPr/>
        <p:txBody>
          <a:bodyPr/>
          <a:lstStyle/>
          <a:p>
            <a:fld id="{8EE29C5C-5CB2-4B5C-861C-A64877DA7A96}" type="slidenum">
              <a:rPr lang="en-US" smtClean="0"/>
              <a:pPr/>
              <a:t>20</a:t>
            </a:fld>
            <a:endParaRPr lang="en-US"/>
          </a:p>
        </p:txBody>
      </p:sp>
    </p:spTree>
    <p:extLst>
      <p:ext uri="{BB962C8B-B14F-4D97-AF65-F5344CB8AC3E}">
        <p14:creationId xmlns:p14="http://schemas.microsoft.com/office/powerpoint/2010/main" val="20845810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6483" y="1355834"/>
            <a:ext cx="8718331" cy="5108028"/>
          </a:xfrm>
        </p:spPr>
        <p:txBody>
          <a:bodyPr>
            <a:normAutofit/>
          </a:bodyPr>
          <a:lstStyle/>
          <a:p>
            <a:endParaRPr lang="en-US" dirty="0"/>
          </a:p>
          <a:p>
            <a:r>
              <a:rPr lang="en-US" dirty="0"/>
              <a:t>In addition, Aspects related to migrant workers’ rights are covered in a regional Declaration signed by ASEAN leaders in </a:t>
            </a:r>
            <a:r>
              <a:rPr lang="en-US" dirty="0" smtClean="0"/>
              <a:t>2007; </a:t>
            </a:r>
            <a:r>
              <a:rPr lang="en-US" dirty="0"/>
              <a:t>the 13th ASEAN Summit adopted a comprehensive roadmap, the alleged </a:t>
            </a:r>
            <a:r>
              <a:rPr lang="en-US" dirty="0">
                <a:solidFill>
                  <a:srgbClr val="FF0000"/>
                </a:solidFill>
              </a:rPr>
              <a:t>ASEAN Economic Community Blueprint (AEC Blueprint), </a:t>
            </a:r>
            <a:r>
              <a:rPr lang="en-US" dirty="0"/>
              <a:t>a systematic plan meant to guide the establishment of the 2015 AEC.(Jurje &amp; Lavenex 2015)</a:t>
            </a:r>
          </a:p>
          <a:p>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21</a:t>
            </a:fld>
            <a:endParaRPr lang="en-US"/>
          </a:p>
        </p:txBody>
      </p:sp>
      <p:sp>
        <p:nvSpPr>
          <p:cNvPr id="5" name="Rectangle 4"/>
          <p:cNvSpPr/>
          <p:nvPr/>
        </p:nvSpPr>
        <p:spPr>
          <a:xfrm>
            <a:off x="0" y="0"/>
            <a:ext cx="9144000" cy="96169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2125709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22</a:t>
            </a:fld>
            <a:endParaRPr lang="en-US"/>
          </a:p>
        </p:txBody>
      </p:sp>
      <p:sp>
        <p:nvSpPr>
          <p:cNvPr id="3" name="Rounded Rectangle 2"/>
          <p:cNvSpPr/>
          <p:nvPr/>
        </p:nvSpPr>
        <p:spPr>
          <a:xfrm>
            <a:off x="268014" y="189186"/>
            <a:ext cx="8671034" cy="804042"/>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The 5 core elements are facilitated by agreements </a:t>
            </a:r>
            <a:endParaRPr lang="th-TH" dirty="0">
              <a:solidFill>
                <a:schemeClr val="tx1"/>
              </a:solidFill>
            </a:endParaRPr>
          </a:p>
        </p:txBody>
      </p:sp>
      <p:sp>
        <p:nvSpPr>
          <p:cNvPr id="4" name="Rounded Rectangle 3"/>
          <p:cNvSpPr/>
          <p:nvPr/>
        </p:nvSpPr>
        <p:spPr>
          <a:xfrm>
            <a:off x="299545" y="1340069"/>
            <a:ext cx="8607971" cy="97746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ounded Rectangle 4"/>
          <p:cNvSpPr/>
          <p:nvPr/>
        </p:nvSpPr>
        <p:spPr>
          <a:xfrm>
            <a:off x="325821" y="2564524"/>
            <a:ext cx="8607971" cy="97746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ounded Rectangle 5"/>
          <p:cNvSpPr/>
          <p:nvPr/>
        </p:nvSpPr>
        <p:spPr>
          <a:xfrm>
            <a:off x="241738" y="3678621"/>
            <a:ext cx="8607971" cy="97746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ounded Rectangle 6"/>
          <p:cNvSpPr/>
          <p:nvPr/>
        </p:nvSpPr>
        <p:spPr>
          <a:xfrm>
            <a:off x="268014" y="4934607"/>
            <a:ext cx="8607971" cy="977462"/>
          </a:xfrm>
          <a:prstGeom prst="roundRect">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itchFamily="2" charset="2"/>
              <a:buChar char="q"/>
            </a:pPr>
            <a:r>
              <a:rPr lang="en-US" dirty="0" smtClean="0">
                <a:solidFill>
                  <a:schemeClr val="accent3">
                    <a:lumMod val="75000"/>
                  </a:schemeClr>
                </a:solidFill>
              </a:rPr>
              <a:t> </a:t>
            </a:r>
            <a:r>
              <a:rPr lang="en-US" sz="2400" dirty="0" smtClean="0">
                <a:solidFill>
                  <a:schemeClr val="accent3">
                    <a:lumMod val="75000"/>
                  </a:schemeClr>
                </a:solidFill>
              </a:rPr>
              <a:t>AMNP: </a:t>
            </a:r>
            <a:r>
              <a:rPr lang="en-US" sz="2000" dirty="0" smtClean="0">
                <a:solidFill>
                  <a:schemeClr val="tx1"/>
                </a:solidFill>
              </a:rPr>
              <a:t>ASEAN</a:t>
            </a:r>
            <a:r>
              <a:rPr lang="en-US" sz="2000" dirty="0" smtClean="0">
                <a:solidFill>
                  <a:schemeClr val="accent3">
                    <a:lumMod val="75000"/>
                  </a:schemeClr>
                </a:solidFill>
              </a:rPr>
              <a:t> </a:t>
            </a:r>
            <a:r>
              <a:rPr lang="en-US" sz="2000" dirty="0" smtClean="0">
                <a:solidFill>
                  <a:schemeClr val="tx1"/>
                </a:solidFill>
              </a:rPr>
              <a:t>Agreement on Movement of Natural Persons</a:t>
            </a:r>
            <a:endParaRPr lang="en-US" sz="2400" dirty="0" smtClean="0">
              <a:solidFill>
                <a:schemeClr val="tx1"/>
              </a:solidFill>
            </a:endParaRPr>
          </a:p>
          <a:p>
            <a:r>
              <a:rPr lang="en-US" sz="2400" dirty="0" smtClean="0">
                <a:solidFill>
                  <a:schemeClr val="tx1"/>
                </a:solidFill>
              </a:rPr>
              <a:t>                    </a:t>
            </a:r>
            <a:r>
              <a:rPr lang="en-US" sz="2000" dirty="0" smtClean="0">
                <a:solidFill>
                  <a:schemeClr val="tx1"/>
                </a:solidFill>
              </a:rPr>
              <a:t>(Signed on 19 November 2012) </a:t>
            </a:r>
            <a:endParaRPr lang="th-TH" sz="2400" dirty="0">
              <a:solidFill>
                <a:schemeClr val="tx1"/>
              </a:solidFill>
            </a:endParaRPr>
          </a:p>
        </p:txBody>
      </p:sp>
      <p:pic>
        <p:nvPicPr>
          <p:cNvPr id="257026" name="Picture 2"/>
          <p:cNvPicPr>
            <a:picLocks noChangeAspect="1" noChangeArrowheads="1"/>
          </p:cNvPicPr>
          <p:nvPr/>
        </p:nvPicPr>
        <p:blipFill>
          <a:blip r:embed="rId2" cstate="print"/>
          <a:srcRect/>
          <a:stretch>
            <a:fillRect/>
          </a:stretch>
        </p:blipFill>
        <p:spPr bwMode="auto">
          <a:xfrm>
            <a:off x="987152" y="1365192"/>
            <a:ext cx="6791325" cy="942975"/>
          </a:xfrm>
          <a:prstGeom prst="rect">
            <a:avLst/>
          </a:prstGeom>
          <a:noFill/>
          <a:ln w="9525">
            <a:noFill/>
            <a:miter lim="800000"/>
            <a:headEnd/>
            <a:tailEnd/>
          </a:ln>
          <a:effectLst/>
        </p:spPr>
      </p:pic>
      <p:pic>
        <p:nvPicPr>
          <p:cNvPr id="257027" name="Picture 3"/>
          <p:cNvPicPr>
            <a:picLocks noChangeAspect="1" noChangeArrowheads="1"/>
          </p:cNvPicPr>
          <p:nvPr/>
        </p:nvPicPr>
        <p:blipFill>
          <a:blip r:embed="rId3" cstate="print"/>
          <a:srcRect/>
          <a:stretch>
            <a:fillRect/>
          </a:stretch>
        </p:blipFill>
        <p:spPr bwMode="auto">
          <a:xfrm>
            <a:off x="986824" y="2647623"/>
            <a:ext cx="5972175" cy="742950"/>
          </a:xfrm>
          <a:prstGeom prst="rect">
            <a:avLst/>
          </a:prstGeom>
          <a:noFill/>
          <a:ln w="9525">
            <a:noFill/>
            <a:miter lim="800000"/>
            <a:headEnd/>
            <a:tailEnd/>
          </a:ln>
          <a:effectLst/>
        </p:spPr>
      </p:pic>
      <p:pic>
        <p:nvPicPr>
          <p:cNvPr id="257028" name="Picture 4"/>
          <p:cNvPicPr>
            <a:picLocks noChangeAspect="1" noChangeArrowheads="1"/>
          </p:cNvPicPr>
          <p:nvPr/>
        </p:nvPicPr>
        <p:blipFill>
          <a:blip r:embed="rId4" cstate="print"/>
          <a:srcRect/>
          <a:stretch>
            <a:fillRect/>
          </a:stretch>
        </p:blipFill>
        <p:spPr bwMode="auto">
          <a:xfrm>
            <a:off x="987315" y="3773212"/>
            <a:ext cx="7200900" cy="762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04952" y="1481328"/>
            <a:ext cx="8686800" cy="4935238"/>
          </a:xfrm>
        </p:spPr>
        <p:txBody>
          <a:bodyPr/>
          <a:lstStyle/>
          <a:p>
            <a:r>
              <a:rPr lang="en-US" dirty="0" smtClean="0"/>
              <a:t>Initiative about </a:t>
            </a:r>
            <a:r>
              <a:rPr lang="en-US" dirty="0" err="1" smtClean="0"/>
              <a:t>AEC</a:t>
            </a:r>
            <a:r>
              <a:rPr lang="en-US" dirty="0" smtClean="0"/>
              <a:t> reforms for </a:t>
            </a:r>
            <a:r>
              <a:rPr lang="en-US" dirty="0" err="1" smtClean="0"/>
              <a:t>labour</a:t>
            </a:r>
            <a:r>
              <a:rPr lang="en-US" dirty="0" smtClean="0"/>
              <a:t> mobility (2007)</a:t>
            </a:r>
          </a:p>
          <a:p>
            <a:r>
              <a:rPr lang="en-US" dirty="0" smtClean="0"/>
              <a:t>Declaration on migrants’ right</a:t>
            </a:r>
          </a:p>
          <a:p>
            <a:r>
              <a:rPr lang="en-US" dirty="0" smtClean="0"/>
              <a:t>Mobility of lower-skilled </a:t>
            </a:r>
            <a:r>
              <a:rPr lang="en-US" dirty="0" err="1" smtClean="0"/>
              <a:t>labour</a:t>
            </a:r>
            <a:endParaRPr lang="th-TH"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23</a:t>
            </a:fld>
            <a:endParaRPr lang="en-US"/>
          </a:p>
        </p:txBody>
      </p:sp>
      <p:sp>
        <p:nvSpPr>
          <p:cNvPr id="3" name="Title 2"/>
          <p:cNvSpPr>
            <a:spLocks noGrp="1"/>
          </p:cNvSpPr>
          <p:nvPr>
            <p:ph type="title"/>
          </p:nvPr>
        </p:nvSpPr>
        <p:spPr>
          <a:xfrm>
            <a:off x="0" y="38148"/>
            <a:ext cx="9144000" cy="1143000"/>
          </a:xfrm>
          <a:solidFill>
            <a:srgbClr val="FFFF00"/>
          </a:solidFill>
        </p:spPr>
        <p:txBody>
          <a:bodyPr/>
          <a:lstStyle/>
          <a:p>
            <a:r>
              <a:rPr lang="en-US" dirty="0" smtClean="0"/>
              <a:t>Mobility of low-skilled </a:t>
            </a:r>
            <a:r>
              <a:rPr lang="en-US" dirty="0" err="1" smtClean="0"/>
              <a:t>labour</a:t>
            </a:r>
            <a:endParaRPr lang="th-TH" dirty="0"/>
          </a:p>
        </p:txBody>
      </p:sp>
    </p:spTree>
    <p:extLst>
      <p:ext uri="{BB962C8B-B14F-4D97-AF65-F5344CB8AC3E}">
        <p14:creationId xmlns:p14="http://schemas.microsoft.com/office/powerpoint/2010/main" val="1769603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24</a:t>
            </a:fld>
            <a:endParaRPr lang="en-US"/>
          </a:p>
        </p:txBody>
      </p:sp>
      <p:sp>
        <p:nvSpPr>
          <p:cNvPr id="5" name="Title 4"/>
          <p:cNvSpPr>
            <a:spLocks noGrp="1"/>
          </p:cNvSpPr>
          <p:nvPr>
            <p:ph type="title"/>
          </p:nvPr>
        </p:nvSpPr>
        <p:spPr>
          <a:xfrm>
            <a:off x="0" y="53914"/>
            <a:ext cx="9143999" cy="1143000"/>
          </a:xfrm>
          <a:solidFill>
            <a:srgbClr val="FFFF00"/>
          </a:solidFill>
        </p:spPr>
        <p:txBody>
          <a:bodyPr>
            <a:normAutofit fontScale="90000"/>
          </a:bodyPr>
          <a:lstStyle/>
          <a:p>
            <a:r>
              <a:rPr lang="en-US" dirty="0" smtClean="0"/>
              <a:t>2007 Initiatives for </a:t>
            </a:r>
            <a:r>
              <a:rPr lang="en-US" dirty="0" err="1" smtClean="0"/>
              <a:t>labour</a:t>
            </a:r>
            <a:r>
              <a:rPr lang="en-US" dirty="0" smtClean="0"/>
              <a:t> mobility cooperation in </a:t>
            </a:r>
            <a:r>
              <a:rPr lang="en-US" dirty="0" err="1" smtClean="0"/>
              <a:t>AEC</a:t>
            </a:r>
            <a:endParaRPr lang="th-TH" dirty="0"/>
          </a:p>
        </p:txBody>
      </p:sp>
      <p:pic>
        <p:nvPicPr>
          <p:cNvPr id="1894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298" y="1334494"/>
            <a:ext cx="8820393" cy="5476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85618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0" y="1056291"/>
            <a:ext cx="8986345" cy="5644054"/>
          </a:xfrm>
        </p:spPr>
        <p:txBody>
          <a:bodyPr>
            <a:normAutofit lnSpcReduction="10000"/>
          </a:bodyPr>
          <a:lstStyle/>
          <a:p>
            <a:r>
              <a:rPr lang="en-US" dirty="0" smtClean="0"/>
              <a:t>Migrant </a:t>
            </a:r>
            <a:r>
              <a:rPr lang="en-US" dirty="0"/>
              <a:t>workers’ rights are covered in a regional Declaration signed by ASEAN leaders in 2007, which </a:t>
            </a:r>
            <a:r>
              <a:rPr lang="en-US" dirty="0" smtClean="0"/>
              <a:t>has </a:t>
            </a:r>
            <a:r>
              <a:rPr lang="en-US" dirty="0"/>
              <a:t>not yet been ratified domestically by the member </a:t>
            </a:r>
            <a:r>
              <a:rPr lang="en-US" dirty="0" smtClean="0"/>
              <a:t>states</a:t>
            </a:r>
          </a:p>
          <a:p>
            <a:r>
              <a:rPr lang="en-US" dirty="0"/>
              <a:t>The alleged “</a:t>
            </a:r>
            <a:r>
              <a:rPr lang="en-US" dirty="0">
                <a:solidFill>
                  <a:srgbClr val="FF0000"/>
                </a:solidFill>
              </a:rPr>
              <a:t>ASEAN Declaration on Protection and Promotion of the Rights of Migrant Workers</a:t>
            </a:r>
            <a:r>
              <a:rPr lang="en-US" dirty="0"/>
              <a:t>” aims to safeguard the rights of migrants in accordance with national </a:t>
            </a:r>
            <a:r>
              <a:rPr lang="en-US" dirty="0" smtClean="0"/>
              <a:t>laws </a:t>
            </a:r>
            <a:r>
              <a:rPr lang="en-US" dirty="0"/>
              <a:t>and regulations</a:t>
            </a:r>
            <a:r>
              <a:rPr lang="en-US" dirty="0" smtClean="0"/>
              <a:t>.</a:t>
            </a:r>
          </a:p>
          <a:p>
            <a:r>
              <a:rPr lang="en-US" dirty="0" smtClean="0"/>
              <a:t>“</a:t>
            </a:r>
            <a:r>
              <a:rPr lang="en-US" dirty="0"/>
              <a:t>ASEAN Forum on Migrant </a:t>
            </a:r>
            <a:r>
              <a:rPr lang="en-US" dirty="0" err="1"/>
              <a:t>Labour</a:t>
            </a:r>
            <a:r>
              <a:rPr lang="en-US" dirty="0" smtClean="0"/>
              <a:t>” by </a:t>
            </a:r>
            <a:r>
              <a:rPr lang="en-US" dirty="0" err="1" smtClean="0"/>
              <a:t>ILO</a:t>
            </a:r>
            <a:endParaRPr lang="en-US" dirty="0" smtClean="0"/>
          </a:p>
          <a:p>
            <a:r>
              <a:rPr lang="en-US" dirty="0" smtClean="0"/>
              <a:t>a </a:t>
            </a:r>
            <a:r>
              <a:rPr lang="en-US" dirty="0"/>
              <a:t>few intra-ASEAN bilateral </a:t>
            </a:r>
            <a:r>
              <a:rPr lang="en-US" dirty="0" smtClean="0"/>
              <a:t>agreements, </a:t>
            </a:r>
            <a:r>
              <a:rPr lang="en-US" dirty="0"/>
              <a:t>in the form of memorandum of understanding (</a:t>
            </a:r>
            <a:r>
              <a:rPr lang="en-US" dirty="0" err="1"/>
              <a:t>MoU</a:t>
            </a:r>
            <a:r>
              <a:rPr lang="en-US" dirty="0"/>
              <a:t>), that mainly specify the conditions for domestic migrant workers related to duration of stay, language requirements, immigration procedures, etc.</a:t>
            </a:r>
          </a:p>
          <a:p>
            <a:endParaRPr lang="en-US" dirty="0" smtClean="0"/>
          </a:p>
        </p:txBody>
      </p:sp>
      <p:sp>
        <p:nvSpPr>
          <p:cNvPr id="2" name="Slide Number Placeholder 1"/>
          <p:cNvSpPr>
            <a:spLocks noGrp="1"/>
          </p:cNvSpPr>
          <p:nvPr>
            <p:ph type="sldNum" sz="quarter" idx="12"/>
          </p:nvPr>
        </p:nvSpPr>
        <p:spPr/>
        <p:txBody>
          <a:bodyPr/>
          <a:lstStyle/>
          <a:p>
            <a:fld id="{8EE29C5C-5CB2-4B5C-861C-A64877DA7A96}" type="slidenum">
              <a:rPr lang="en-US" smtClean="0"/>
              <a:pPr/>
              <a:t>25</a:t>
            </a:fld>
            <a:endParaRPr lang="en-US"/>
          </a:p>
        </p:txBody>
      </p:sp>
      <p:sp>
        <p:nvSpPr>
          <p:cNvPr id="4" name="Title 3"/>
          <p:cNvSpPr>
            <a:spLocks noGrp="1"/>
          </p:cNvSpPr>
          <p:nvPr>
            <p:ph type="title"/>
          </p:nvPr>
        </p:nvSpPr>
        <p:spPr>
          <a:xfrm>
            <a:off x="0" y="53914"/>
            <a:ext cx="9144000" cy="813189"/>
          </a:xfrm>
          <a:solidFill>
            <a:srgbClr val="FFFF00"/>
          </a:solidFill>
          <a:ln>
            <a:noFill/>
          </a:ln>
        </p:spPr>
        <p:txBody>
          <a:bodyPr>
            <a:normAutofit/>
          </a:bodyPr>
          <a:lstStyle/>
          <a:p>
            <a:r>
              <a:rPr lang="en-US" sz="3200" dirty="0" smtClean="0">
                <a:solidFill>
                  <a:schemeClr val="tx1"/>
                </a:solidFill>
              </a:rPr>
              <a:t>Declaration on migrants’ right</a:t>
            </a:r>
            <a:endParaRPr lang="th-TH" sz="3200" dirty="0">
              <a:solidFill>
                <a:schemeClr val="tx1"/>
              </a:solidFill>
            </a:endParaRPr>
          </a:p>
        </p:txBody>
      </p:sp>
    </p:spTree>
    <p:extLst>
      <p:ext uri="{BB962C8B-B14F-4D97-AF65-F5344CB8AC3E}">
        <p14:creationId xmlns:p14="http://schemas.microsoft.com/office/powerpoint/2010/main" val="2298351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4953" y="1261242"/>
            <a:ext cx="8655268" cy="5312980"/>
          </a:xfrm>
        </p:spPr>
        <p:txBody>
          <a:bodyPr/>
          <a:lstStyle/>
          <a:p>
            <a:r>
              <a:rPr lang="en-US" dirty="0"/>
              <a:t>intra-ASEAN </a:t>
            </a:r>
            <a:r>
              <a:rPr lang="en-US" dirty="0" err="1"/>
              <a:t>labour</a:t>
            </a:r>
            <a:r>
              <a:rPr lang="en-US" dirty="0"/>
              <a:t> flows also occur independently of trade-related institutions, driven mainly by the large inter-country differences in </a:t>
            </a:r>
            <a:r>
              <a:rPr lang="en-US" dirty="0" err="1"/>
              <a:t>labour</a:t>
            </a:r>
            <a:r>
              <a:rPr lang="en-US" dirty="0"/>
              <a:t> supply/demand, wage differentials, as well as demographic </a:t>
            </a:r>
            <a:r>
              <a:rPr lang="en-US" dirty="0" smtClean="0"/>
              <a:t>factors;</a:t>
            </a:r>
          </a:p>
          <a:p>
            <a:r>
              <a:rPr lang="en-US" dirty="0"/>
              <a:t>overwhelming share of both recorded and unrecorded </a:t>
            </a:r>
            <a:r>
              <a:rPr lang="en-US" dirty="0" err="1"/>
              <a:t>labour</a:t>
            </a:r>
            <a:r>
              <a:rPr lang="en-US" dirty="0"/>
              <a:t> flows within ASEAN is actually in low- and semi-skilled </a:t>
            </a:r>
            <a:r>
              <a:rPr lang="en-US" dirty="0" err="1"/>
              <a:t>labour</a:t>
            </a:r>
            <a:r>
              <a:rPr lang="en-US" dirty="0"/>
              <a:t> </a:t>
            </a:r>
            <a:r>
              <a:rPr lang="en-US" dirty="0" smtClean="0"/>
              <a:t>;</a:t>
            </a:r>
          </a:p>
          <a:p>
            <a:r>
              <a:rPr lang="en-US" dirty="0"/>
              <a:t>some 6.5 million ASEAN citizens were reported to reside in other ASEAN states, although this is probably a large </a:t>
            </a:r>
            <a:r>
              <a:rPr lang="en-US" dirty="0">
                <a:solidFill>
                  <a:srgbClr val="FF0000"/>
                </a:solidFill>
              </a:rPr>
              <a:t>underestimate</a:t>
            </a:r>
            <a:r>
              <a:rPr lang="en-US" dirty="0"/>
              <a:t>, given unrecorded migration</a:t>
            </a:r>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26</a:t>
            </a:fld>
            <a:endParaRPr lang="en-US"/>
          </a:p>
        </p:txBody>
      </p:sp>
      <p:sp>
        <p:nvSpPr>
          <p:cNvPr id="4" name="Title 3"/>
          <p:cNvSpPr>
            <a:spLocks noGrp="1"/>
          </p:cNvSpPr>
          <p:nvPr>
            <p:ph type="title"/>
          </p:nvPr>
        </p:nvSpPr>
        <p:spPr>
          <a:xfrm>
            <a:off x="0" y="53914"/>
            <a:ext cx="9144000" cy="1143000"/>
          </a:xfrm>
          <a:solidFill>
            <a:srgbClr val="FFFF00"/>
          </a:solidFill>
        </p:spPr>
        <p:txBody>
          <a:bodyPr>
            <a:normAutofit/>
          </a:bodyPr>
          <a:lstStyle/>
          <a:p>
            <a:r>
              <a:rPr lang="en-US" dirty="0" smtClean="0"/>
              <a:t>Mobility of lower-skilled </a:t>
            </a:r>
            <a:r>
              <a:rPr lang="en-US" dirty="0" err="1" smtClean="0"/>
              <a:t>labour</a:t>
            </a:r>
            <a:endParaRPr lang="th-TH" dirty="0"/>
          </a:p>
        </p:txBody>
      </p:sp>
    </p:spTree>
    <p:extLst>
      <p:ext uri="{BB962C8B-B14F-4D97-AF65-F5344CB8AC3E}">
        <p14:creationId xmlns:p14="http://schemas.microsoft.com/office/powerpoint/2010/main" val="13246755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27</a:t>
            </a:fld>
            <a:endParaRPr lang="en-US"/>
          </a:p>
        </p:txBody>
      </p:sp>
      <p:sp>
        <p:nvSpPr>
          <p:cNvPr id="5" name="Title 4"/>
          <p:cNvSpPr>
            <a:spLocks noGrp="1"/>
          </p:cNvSpPr>
          <p:nvPr>
            <p:ph type="title"/>
          </p:nvPr>
        </p:nvSpPr>
        <p:spPr>
          <a:xfrm>
            <a:off x="0" y="0"/>
            <a:ext cx="9102646" cy="892174"/>
          </a:xfrm>
          <a:solidFill>
            <a:srgbClr val="FFFF00"/>
          </a:solidFill>
        </p:spPr>
        <p:txBody>
          <a:bodyPr/>
          <a:lstStyle/>
          <a:p>
            <a:pPr algn="ctr"/>
            <a:r>
              <a:rPr lang="en-US" dirty="0" smtClean="0"/>
              <a:t>Intra- ASEAN migration 2013</a:t>
            </a:r>
            <a:endParaRPr lang="th-TH" dirty="0"/>
          </a:p>
        </p:txBody>
      </p:sp>
      <p:pic>
        <p:nvPicPr>
          <p:cNvPr id="190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75" y="1166812"/>
            <a:ext cx="9007471" cy="5249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21015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rmAutofit/>
          </a:bodyPr>
          <a:lstStyle/>
          <a:p>
            <a:r>
              <a:rPr lang="en-US" dirty="0" smtClean="0"/>
              <a:t>How can AEC achieve </a:t>
            </a:r>
            <a:br>
              <a:rPr lang="en-US" dirty="0" smtClean="0"/>
            </a:br>
            <a:r>
              <a:rPr lang="en-US" dirty="0" smtClean="0"/>
              <a:t>free flow of </a:t>
            </a:r>
            <a:r>
              <a:rPr lang="en-US" dirty="0" err="1" smtClean="0"/>
              <a:t>labour</a:t>
            </a:r>
            <a:r>
              <a:rPr lang="en-US" dirty="0" smtClean="0"/>
              <a:t>?</a:t>
            </a:r>
            <a:endParaRPr lang="th-TH" dirty="0"/>
          </a:p>
        </p:txBody>
      </p:sp>
      <p:sp>
        <p:nvSpPr>
          <p:cNvPr id="4" name="Subtitle 3"/>
          <p:cNvSpPr>
            <a:spLocks noGrp="1"/>
          </p:cNvSpPr>
          <p:nvPr>
            <p:ph type="subTitle" idx="1"/>
          </p:nvPr>
        </p:nvSpPr>
        <p:spPr/>
        <p:txBody>
          <a:bodyPr/>
          <a:lstStyle/>
          <a:p>
            <a:endParaRPr lang="en-US" dirty="0" smtClean="0"/>
          </a:p>
          <a:p>
            <a:r>
              <a:rPr lang="en-US" dirty="0" smtClean="0"/>
              <a:t>How can AMS </a:t>
            </a:r>
            <a:r>
              <a:rPr lang="en-US" dirty="0" err="1" smtClean="0"/>
              <a:t>labour</a:t>
            </a:r>
            <a:r>
              <a:rPr lang="en-US" dirty="0" smtClean="0"/>
              <a:t> move freely into other AMS?</a:t>
            </a:r>
            <a:endParaRPr lang="th-TH"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E0686DA-F90B-4DB4-A0E1-976CDB2064A7}" type="slidenum">
              <a:rPr lang="th-TH" smtClean="0"/>
              <a:pPr/>
              <a:t>29</a:t>
            </a:fld>
            <a:endParaRPr lang="th-TH"/>
          </a:p>
        </p:txBody>
      </p:sp>
      <p:sp>
        <p:nvSpPr>
          <p:cNvPr id="5" name="Title 4"/>
          <p:cNvSpPr>
            <a:spLocks noGrp="1"/>
          </p:cNvSpPr>
          <p:nvPr>
            <p:ph type="title"/>
          </p:nvPr>
        </p:nvSpPr>
        <p:spPr>
          <a:xfrm>
            <a:off x="0" y="22382"/>
            <a:ext cx="9144000" cy="923549"/>
          </a:xfrm>
        </p:spPr>
        <p:txBody>
          <a:bodyPr>
            <a:noAutofit/>
          </a:bodyPr>
          <a:lstStyle/>
          <a:p>
            <a:r>
              <a:rPr lang="en-US" sz="3200" dirty="0" smtClean="0"/>
              <a:t>Cross-border movement of </a:t>
            </a:r>
            <a:r>
              <a:rPr lang="en-US" sz="3200" dirty="0" err="1" smtClean="0"/>
              <a:t>labour</a:t>
            </a:r>
            <a:r>
              <a:rPr lang="en-US" sz="3200" dirty="0" smtClean="0"/>
              <a:t> in ASEAN</a:t>
            </a:r>
            <a:endParaRPr lang="th-TH" sz="3200" dirty="0"/>
          </a:p>
        </p:txBody>
      </p:sp>
      <p:sp>
        <p:nvSpPr>
          <p:cNvPr id="6" name="Rectangle 5"/>
          <p:cNvSpPr/>
          <p:nvPr/>
        </p:nvSpPr>
        <p:spPr>
          <a:xfrm>
            <a:off x="283779" y="1513490"/>
            <a:ext cx="1434662" cy="86710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WTO/GATS</a:t>
            </a:r>
          </a:p>
          <a:p>
            <a:pPr algn="ctr"/>
            <a:r>
              <a:rPr lang="en-US" sz="1800" dirty="0" smtClean="0">
                <a:solidFill>
                  <a:schemeClr val="tx1"/>
                </a:solidFill>
              </a:rPr>
              <a:t>1995</a:t>
            </a:r>
            <a:endParaRPr lang="th-TH" sz="1800" dirty="0">
              <a:solidFill>
                <a:schemeClr val="tx1"/>
              </a:solidFill>
            </a:endParaRPr>
          </a:p>
        </p:txBody>
      </p:sp>
      <p:sp>
        <p:nvSpPr>
          <p:cNvPr id="7" name="Rectangle 6"/>
          <p:cNvSpPr/>
          <p:nvPr/>
        </p:nvSpPr>
        <p:spPr>
          <a:xfrm>
            <a:off x="3074276" y="1508230"/>
            <a:ext cx="1891862" cy="86710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AFAS (1995)</a:t>
            </a:r>
            <a:endParaRPr lang="th-TH" sz="2400" dirty="0">
              <a:solidFill>
                <a:schemeClr val="tx1"/>
              </a:solidFill>
            </a:endParaRPr>
          </a:p>
        </p:txBody>
      </p:sp>
      <p:sp>
        <p:nvSpPr>
          <p:cNvPr id="8" name="Rectangle 7"/>
          <p:cNvSpPr/>
          <p:nvPr/>
        </p:nvSpPr>
        <p:spPr>
          <a:xfrm>
            <a:off x="6984124" y="1492481"/>
            <a:ext cx="1702676" cy="86710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CLMV</a:t>
            </a:r>
            <a:endParaRPr lang="th-TH" sz="2400" dirty="0">
              <a:solidFill>
                <a:schemeClr val="tx1"/>
              </a:solidFill>
            </a:endParaRPr>
          </a:p>
        </p:txBody>
      </p:sp>
      <p:sp>
        <p:nvSpPr>
          <p:cNvPr id="9" name="TextBox 8"/>
          <p:cNvSpPr txBox="1"/>
          <p:nvPr/>
        </p:nvSpPr>
        <p:spPr>
          <a:xfrm>
            <a:off x="1277007" y="945931"/>
            <a:ext cx="2081048" cy="461665"/>
          </a:xfrm>
          <a:prstGeom prst="rect">
            <a:avLst/>
          </a:prstGeom>
          <a:noFill/>
        </p:spPr>
        <p:txBody>
          <a:bodyPr wrap="square" rtlCol="0">
            <a:spAutoFit/>
          </a:bodyPr>
          <a:lstStyle/>
          <a:p>
            <a:r>
              <a:rPr lang="en-US" sz="2400" dirty="0" smtClean="0"/>
              <a:t>Skilled </a:t>
            </a:r>
            <a:r>
              <a:rPr lang="en-US" sz="2400" dirty="0" err="1" smtClean="0"/>
              <a:t>labour</a:t>
            </a:r>
            <a:endParaRPr lang="th-TH" sz="2400" dirty="0"/>
          </a:p>
        </p:txBody>
      </p:sp>
      <p:sp>
        <p:nvSpPr>
          <p:cNvPr id="10" name="TextBox 9"/>
          <p:cNvSpPr txBox="1"/>
          <p:nvPr/>
        </p:nvSpPr>
        <p:spPr>
          <a:xfrm>
            <a:off x="6542707" y="909145"/>
            <a:ext cx="2680137" cy="461665"/>
          </a:xfrm>
          <a:prstGeom prst="rect">
            <a:avLst/>
          </a:prstGeom>
          <a:noFill/>
        </p:spPr>
        <p:txBody>
          <a:bodyPr wrap="square" rtlCol="0">
            <a:spAutoFit/>
          </a:bodyPr>
          <a:lstStyle/>
          <a:p>
            <a:r>
              <a:rPr lang="en-US" sz="2400" dirty="0" smtClean="0"/>
              <a:t>Low-skilled </a:t>
            </a:r>
            <a:r>
              <a:rPr lang="en-US" sz="2400" dirty="0" err="1" smtClean="0"/>
              <a:t>labour</a:t>
            </a:r>
            <a:endParaRPr lang="th-TH" sz="2400" dirty="0"/>
          </a:p>
        </p:txBody>
      </p:sp>
      <p:sp>
        <p:nvSpPr>
          <p:cNvPr id="11" name="Rectangle 10"/>
          <p:cNvSpPr/>
          <p:nvPr/>
        </p:nvSpPr>
        <p:spPr>
          <a:xfrm>
            <a:off x="2144092" y="4051768"/>
            <a:ext cx="1229711" cy="50449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AMNP</a:t>
            </a:r>
          </a:p>
          <a:p>
            <a:pPr algn="ctr"/>
            <a:r>
              <a:rPr lang="en-US" sz="1400" dirty="0" smtClean="0">
                <a:solidFill>
                  <a:schemeClr val="tx1"/>
                </a:solidFill>
              </a:rPr>
              <a:t>2012</a:t>
            </a:r>
            <a:endParaRPr lang="th-TH" sz="1200" dirty="0">
              <a:solidFill>
                <a:schemeClr val="tx1"/>
              </a:solidFill>
            </a:endParaRPr>
          </a:p>
        </p:txBody>
      </p:sp>
      <p:sp>
        <p:nvSpPr>
          <p:cNvPr id="12" name="Rectangle 11"/>
          <p:cNvSpPr/>
          <p:nvPr/>
        </p:nvSpPr>
        <p:spPr>
          <a:xfrm>
            <a:off x="3652324" y="3242472"/>
            <a:ext cx="1229711" cy="50449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MRAs</a:t>
            </a:r>
            <a:endParaRPr lang="th-TH" sz="2000" dirty="0">
              <a:solidFill>
                <a:schemeClr val="tx1"/>
              </a:solidFill>
            </a:endParaRPr>
          </a:p>
        </p:txBody>
      </p:sp>
      <p:sp>
        <p:nvSpPr>
          <p:cNvPr id="13" name="Rectangle 12"/>
          <p:cNvSpPr/>
          <p:nvPr/>
        </p:nvSpPr>
        <p:spPr>
          <a:xfrm>
            <a:off x="357351" y="2879865"/>
            <a:ext cx="1229711" cy="50449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4 Modes of supply</a:t>
            </a:r>
            <a:endParaRPr lang="th-TH" sz="2000" dirty="0">
              <a:solidFill>
                <a:schemeClr val="tx1"/>
              </a:solidFill>
            </a:endParaRPr>
          </a:p>
        </p:txBody>
      </p:sp>
      <p:sp>
        <p:nvSpPr>
          <p:cNvPr id="14" name="Rectangle 13"/>
          <p:cNvSpPr/>
          <p:nvPr/>
        </p:nvSpPr>
        <p:spPr>
          <a:xfrm>
            <a:off x="357350" y="3778497"/>
            <a:ext cx="1229711" cy="50449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Mode 4</a:t>
            </a:r>
            <a:endParaRPr lang="th-TH" sz="2000" dirty="0">
              <a:solidFill>
                <a:schemeClr val="tx1"/>
              </a:solidFill>
            </a:endParaRPr>
          </a:p>
        </p:txBody>
      </p:sp>
      <p:sp>
        <p:nvSpPr>
          <p:cNvPr id="15" name="Down Arrow 14"/>
          <p:cNvSpPr/>
          <p:nvPr/>
        </p:nvSpPr>
        <p:spPr>
          <a:xfrm>
            <a:off x="4162078" y="2396359"/>
            <a:ext cx="252248" cy="851338"/>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6" name="Down Arrow 15"/>
          <p:cNvSpPr/>
          <p:nvPr/>
        </p:nvSpPr>
        <p:spPr>
          <a:xfrm>
            <a:off x="3358055" y="2380593"/>
            <a:ext cx="189186" cy="1623848"/>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Rectangle 16"/>
          <p:cNvSpPr/>
          <p:nvPr/>
        </p:nvSpPr>
        <p:spPr>
          <a:xfrm>
            <a:off x="7315201" y="2743200"/>
            <a:ext cx="1135118" cy="34684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tx1"/>
                </a:solidFill>
              </a:rPr>
              <a:t>Irregular</a:t>
            </a:r>
            <a:endParaRPr lang="th-TH" sz="1600" dirty="0">
              <a:solidFill>
                <a:schemeClr val="tx1"/>
              </a:solidFill>
            </a:endParaRPr>
          </a:p>
        </p:txBody>
      </p:sp>
      <p:sp>
        <p:nvSpPr>
          <p:cNvPr id="18" name="Rectangle 17"/>
          <p:cNvSpPr/>
          <p:nvPr/>
        </p:nvSpPr>
        <p:spPr>
          <a:xfrm>
            <a:off x="7325710" y="3179380"/>
            <a:ext cx="1135118" cy="34684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Registration</a:t>
            </a:r>
            <a:endParaRPr lang="th-TH" sz="1400" dirty="0">
              <a:solidFill>
                <a:schemeClr val="tx1"/>
              </a:solidFill>
            </a:endParaRPr>
          </a:p>
        </p:txBody>
      </p:sp>
      <p:sp>
        <p:nvSpPr>
          <p:cNvPr id="19" name="Rectangle 18"/>
          <p:cNvSpPr/>
          <p:nvPr/>
        </p:nvSpPr>
        <p:spPr>
          <a:xfrm>
            <a:off x="7320456" y="3647092"/>
            <a:ext cx="1135118" cy="34684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rPr>
              <a:t>NV</a:t>
            </a:r>
            <a:endParaRPr lang="th-TH" sz="1800" dirty="0">
              <a:solidFill>
                <a:schemeClr val="tx1"/>
              </a:solidFill>
            </a:endParaRPr>
          </a:p>
        </p:txBody>
      </p:sp>
      <p:sp>
        <p:nvSpPr>
          <p:cNvPr id="20" name="Rectangle 19"/>
          <p:cNvSpPr/>
          <p:nvPr/>
        </p:nvSpPr>
        <p:spPr>
          <a:xfrm>
            <a:off x="7315200" y="4099038"/>
            <a:ext cx="1135118" cy="346841"/>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MOU</a:t>
            </a:r>
            <a:endParaRPr lang="th-TH" sz="2000" dirty="0">
              <a:solidFill>
                <a:schemeClr val="tx1"/>
              </a:solidFill>
            </a:endParaRPr>
          </a:p>
        </p:txBody>
      </p:sp>
      <p:sp>
        <p:nvSpPr>
          <p:cNvPr id="22" name="Left-Right Arrow 21"/>
          <p:cNvSpPr/>
          <p:nvPr/>
        </p:nvSpPr>
        <p:spPr>
          <a:xfrm>
            <a:off x="1671145" y="3815255"/>
            <a:ext cx="1702676" cy="204952"/>
          </a:xfrm>
          <a:prstGeom prst="leftRigh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3" name="TextBox 22"/>
          <p:cNvSpPr txBox="1"/>
          <p:nvPr/>
        </p:nvSpPr>
        <p:spPr>
          <a:xfrm>
            <a:off x="0" y="4840006"/>
            <a:ext cx="9144000" cy="2246769"/>
          </a:xfrm>
          <a:prstGeom prst="rect">
            <a:avLst/>
          </a:prstGeom>
          <a:solidFill>
            <a:schemeClr val="bg1">
              <a:lumMod val="85000"/>
            </a:schemeClr>
          </a:solidFill>
        </p:spPr>
        <p:txBody>
          <a:bodyPr wrap="square" rtlCol="0">
            <a:spAutoFit/>
          </a:bodyPr>
          <a:lstStyle/>
          <a:p>
            <a:r>
              <a:rPr lang="en-US" dirty="0" smtClean="0"/>
              <a:t>For skilled workers, there are 3 ways for cross-border movement of </a:t>
            </a:r>
            <a:r>
              <a:rPr lang="en-US" dirty="0" err="1" smtClean="0"/>
              <a:t>labour</a:t>
            </a:r>
            <a:r>
              <a:rPr lang="en-US" dirty="0" smtClean="0"/>
              <a:t> legally: GATS Mode 4, AFAS (AMNP and MRAs), and ACIA</a:t>
            </a:r>
          </a:p>
          <a:p>
            <a:r>
              <a:rPr lang="en-US" dirty="0" smtClean="0"/>
              <a:t>The low-skilled workers are not the concern of AEC. </a:t>
            </a:r>
          </a:p>
          <a:p>
            <a:endParaRPr lang="th-TH" dirty="0"/>
          </a:p>
        </p:txBody>
      </p:sp>
      <p:sp>
        <p:nvSpPr>
          <p:cNvPr id="24" name="TextBox 23"/>
          <p:cNvSpPr txBox="1"/>
          <p:nvPr/>
        </p:nvSpPr>
        <p:spPr>
          <a:xfrm>
            <a:off x="4272437" y="2774734"/>
            <a:ext cx="1166648" cy="307777"/>
          </a:xfrm>
          <a:prstGeom prst="rect">
            <a:avLst/>
          </a:prstGeom>
          <a:noFill/>
        </p:spPr>
        <p:txBody>
          <a:bodyPr wrap="square" rtlCol="0">
            <a:spAutoFit/>
          </a:bodyPr>
          <a:lstStyle/>
          <a:p>
            <a:r>
              <a:rPr lang="en-US" sz="1400" dirty="0" smtClean="0"/>
              <a:t>(Article V)</a:t>
            </a:r>
            <a:endParaRPr lang="th-TH" sz="1400" dirty="0"/>
          </a:p>
        </p:txBody>
      </p:sp>
      <p:sp>
        <p:nvSpPr>
          <p:cNvPr id="25" name="Rectangle 24"/>
          <p:cNvSpPr/>
          <p:nvPr/>
        </p:nvSpPr>
        <p:spPr>
          <a:xfrm>
            <a:off x="5076497" y="1513490"/>
            <a:ext cx="1192912" cy="846110"/>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ACIA</a:t>
            </a:r>
          </a:p>
          <a:p>
            <a:pPr algn="ctr"/>
            <a:r>
              <a:rPr lang="en-US" sz="1400" dirty="0" smtClean="0">
                <a:solidFill>
                  <a:schemeClr val="tx1"/>
                </a:solidFill>
              </a:rPr>
              <a:t>2012</a:t>
            </a:r>
            <a:endParaRPr lang="th-TH" sz="1200" dirty="0">
              <a:solidFill>
                <a:schemeClr val="tx1"/>
              </a:solidFill>
            </a:endParaRPr>
          </a:p>
        </p:txBody>
      </p:sp>
      <p:sp>
        <p:nvSpPr>
          <p:cNvPr id="26" name="TextBox 25"/>
          <p:cNvSpPr txBox="1"/>
          <p:nvPr/>
        </p:nvSpPr>
        <p:spPr>
          <a:xfrm>
            <a:off x="5139561" y="2364825"/>
            <a:ext cx="1150880" cy="307777"/>
          </a:xfrm>
          <a:prstGeom prst="rect">
            <a:avLst/>
          </a:prstGeom>
          <a:noFill/>
        </p:spPr>
        <p:txBody>
          <a:bodyPr wrap="square" rtlCol="0">
            <a:spAutoFit/>
          </a:bodyPr>
          <a:lstStyle/>
          <a:p>
            <a:r>
              <a:rPr lang="en-US" sz="1400" dirty="0" smtClean="0"/>
              <a:t>(Investors)</a:t>
            </a:r>
            <a:endParaRPr lang="th-TH" sz="1400" dirty="0"/>
          </a:p>
        </p:txBody>
      </p:sp>
      <p:cxnSp>
        <p:nvCxnSpPr>
          <p:cNvPr id="30" name="Straight Connector 29"/>
          <p:cNvCxnSpPr/>
          <p:nvPr/>
        </p:nvCxnSpPr>
        <p:spPr>
          <a:xfrm rot="16200000" flipH="1">
            <a:off x="4879430" y="3003345"/>
            <a:ext cx="3499942" cy="15762"/>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lgn="ctr"/>
            <a:r>
              <a:rPr lang="en-US" dirty="0" smtClean="0"/>
              <a:t>WTO/GATS Mode 4</a:t>
            </a:r>
            <a:endParaRPr lang="th-TH" dirty="0"/>
          </a:p>
        </p:txBody>
      </p:sp>
      <p:sp>
        <p:nvSpPr>
          <p:cNvPr id="5" name="Subtitle 4"/>
          <p:cNvSpPr>
            <a:spLocks noGrp="1"/>
          </p:cNvSpPr>
          <p:nvPr>
            <p:ph type="subTitle" idx="1"/>
          </p:nvPr>
        </p:nvSpPr>
        <p:spPr/>
        <p:txBody>
          <a:bodyPr/>
          <a:lstStyle/>
          <a:p>
            <a:endParaRPr lang="th-TH"/>
          </a:p>
        </p:txBody>
      </p:sp>
      <p:sp>
        <p:nvSpPr>
          <p:cNvPr id="2" name="Slide Number Placeholder 1"/>
          <p:cNvSpPr>
            <a:spLocks noGrp="1"/>
          </p:cNvSpPr>
          <p:nvPr>
            <p:ph type="sldNum" sz="quarter" idx="12"/>
          </p:nvPr>
        </p:nvSpPr>
        <p:spPr/>
        <p:txBody>
          <a:bodyPr/>
          <a:lstStyle/>
          <a:p>
            <a:fld id="{8EE29C5C-5CB2-4B5C-861C-A64877DA7A96}" type="slidenum">
              <a:rPr lang="en-US" smtClean="0"/>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41886" y="1072055"/>
            <a:ext cx="8891752" cy="5029199"/>
          </a:xfrm>
        </p:spPr>
        <p:txBody>
          <a:bodyPr>
            <a:normAutofit/>
          </a:bodyPr>
          <a:lstStyle/>
          <a:p>
            <a:r>
              <a:rPr lang="en-US" dirty="0" smtClean="0"/>
              <a:t>The General Agreement on </a:t>
            </a:r>
            <a:r>
              <a:rPr lang="en-US" b="1" dirty="0" smtClean="0">
                <a:solidFill>
                  <a:srgbClr val="FF0000"/>
                </a:solidFill>
              </a:rPr>
              <a:t>Trade in Services </a:t>
            </a:r>
            <a:r>
              <a:rPr lang="en-US" dirty="0" smtClean="0"/>
              <a:t>(GATS), entered into force in 1995. </a:t>
            </a:r>
          </a:p>
          <a:p>
            <a:r>
              <a:rPr lang="en-US" dirty="0" smtClean="0"/>
              <a:t>Under GATS,  services can be traded internationally in four different ways — known as the </a:t>
            </a:r>
            <a:r>
              <a:rPr lang="en-US" dirty="0" smtClean="0">
                <a:solidFill>
                  <a:srgbClr val="FF0000"/>
                </a:solidFill>
              </a:rPr>
              <a:t>four modes</a:t>
            </a:r>
            <a:r>
              <a:rPr lang="en-US" dirty="0" smtClean="0"/>
              <a:t>. </a:t>
            </a:r>
          </a:p>
          <a:p>
            <a:r>
              <a:rPr lang="en-US" dirty="0" smtClean="0">
                <a:solidFill>
                  <a:srgbClr val="FF0000"/>
                </a:solidFill>
              </a:rPr>
              <a:t>Mode 1: Cross-border supply</a:t>
            </a:r>
          </a:p>
          <a:p>
            <a:r>
              <a:rPr lang="en-US" dirty="0" smtClean="0">
                <a:solidFill>
                  <a:srgbClr val="FF0000"/>
                </a:solidFill>
              </a:rPr>
              <a:t>Mode 2: Consumption abroad</a:t>
            </a:r>
          </a:p>
          <a:p>
            <a:r>
              <a:rPr lang="en-US" dirty="0" smtClean="0">
                <a:solidFill>
                  <a:srgbClr val="FF0000"/>
                </a:solidFill>
              </a:rPr>
              <a:t>Mode 3: Commercial presence</a:t>
            </a:r>
          </a:p>
          <a:p>
            <a:r>
              <a:rPr lang="en-US" dirty="0" smtClean="0">
                <a:solidFill>
                  <a:srgbClr val="FF0000"/>
                </a:solidFill>
              </a:rPr>
              <a:t>Mode 4: Movement of natural persons</a:t>
            </a:r>
            <a:r>
              <a:rPr lang="en-US" dirty="0" smtClean="0"/>
              <a:t>. (An extension of Mode 3. It is considered as facilitating business visits &amp; movement of high-level personnel within multinational corporations (</a:t>
            </a:r>
            <a:r>
              <a:rPr lang="en-US" dirty="0" err="1" smtClean="0"/>
              <a:t>Orbeta</a:t>
            </a:r>
            <a:r>
              <a:rPr lang="en-US" dirty="0" smtClean="0"/>
              <a:t> 2013, 13)).</a:t>
            </a:r>
          </a:p>
          <a:p>
            <a:endParaRPr lang="en-US" dirty="0" smtClean="0"/>
          </a:p>
          <a:p>
            <a:endParaRPr lang="en-US" dirty="0" smtClean="0"/>
          </a:p>
        </p:txBody>
      </p:sp>
      <p:sp>
        <p:nvSpPr>
          <p:cNvPr id="2" name="Slide Number Placeholder 1"/>
          <p:cNvSpPr>
            <a:spLocks noGrp="1"/>
          </p:cNvSpPr>
          <p:nvPr>
            <p:ph type="sldNum" sz="quarter" idx="12"/>
          </p:nvPr>
        </p:nvSpPr>
        <p:spPr/>
        <p:txBody>
          <a:bodyPr/>
          <a:lstStyle/>
          <a:p>
            <a:fld id="{8EE29C5C-5CB2-4B5C-861C-A64877DA7A96}" type="slidenum">
              <a:rPr lang="en-US" smtClean="0"/>
              <a:pPr/>
              <a:t>31</a:t>
            </a:fld>
            <a:endParaRPr lang="en-US"/>
          </a:p>
        </p:txBody>
      </p:sp>
      <p:sp>
        <p:nvSpPr>
          <p:cNvPr id="3" name="Title 2"/>
          <p:cNvSpPr>
            <a:spLocks noGrp="1"/>
          </p:cNvSpPr>
          <p:nvPr>
            <p:ph type="title"/>
          </p:nvPr>
        </p:nvSpPr>
        <p:spPr>
          <a:xfrm>
            <a:off x="204952" y="22382"/>
            <a:ext cx="8939048" cy="1143000"/>
          </a:xfrm>
        </p:spPr>
        <p:txBody>
          <a:bodyPr/>
          <a:lstStyle/>
          <a:p>
            <a:r>
              <a:rPr lang="en-US" dirty="0" smtClean="0"/>
              <a:t>WTO/GATS Mode 4</a:t>
            </a:r>
            <a:endParaRPr lang="th-TH"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1000" fill="hold"/>
                                        <p:tgtEl>
                                          <p:spTgt spid="4">
                                            <p:txEl>
                                              <p:pRg st="2" end="2"/>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4">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1000" fill="hold"/>
                                        <p:tgtEl>
                                          <p:spTgt spid="4">
                                            <p:txEl>
                                              <p:pRg st="3" end="3"/>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4">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10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Text Box 2"/>
          <p:cNvSpPr txBox="1">
            <a:spLocks noChangeArrowheads="1"/>
          </p:cNvSpPr>
          <p:nvPr/>
        </p:nvSpPr>
        <p:spPr bwMode="auto">
          <a:xfrm>
            <a:off x="1952625" y="242888"/>
            <a:ext cx="2057400"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lnSpc>
                <a:spcPct val="90000"/>
              </a:lnSpc>
              <a:spcBef>
                <a:spcPct val="50000"/>
              </a:spcBef>
              <a:buFontTx/>
              <a:buChar char="•"/>
            </a:pPr>
            <a:r>
              <a:rPr lang="en-US"/>
              <a:t>Country A</a:t>
            </a:r>
          </a:p>
        </p:txBody>
      </p:sp>
      <p:sp>
        <p:nvSpPr>
          <p:cNvPr id="1030" name="Rectangle 3"/>
          <p:cNvSpPr>
            <a:spLocks noChangeArrowheads="1"/>
          </p:cNvSpPr>
          <p:nvPr/>
        </p:nvSpPr>
        <p:spPr bwMode="auto">
          <a:xfrm>
            <a:off x="4953000" y="762000"/>
            <a:ext cx="3886200" cy="1447800"/>
          </a:xfrm>
          <a:prstGeom prst="rect">
            <a:avLst/>
          </a:prstGeom>
          <a:solidFill>
            <a:srgbClr val="CCFFCC">
              <a:alpha val="50195"/>
            </a:srgbClr>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1" name="Rectangle 4"/>
          <p:cNvSpPr>
            <a:spLocks noChangeArrowheads="1"/>
          </p:cNvSpPr>
          <p:nvPr/>
        </p:nvSpPr>
        <p:spPr bwMode="auto">
          <a:xfrm>
            <a:off x="4984531" y="2209800"/>
            <a:ext cx="3886200" cy="1447800"/>
          </a:xfrm>
          <a:prstGeom prst="rect">
            <a:avLst/>
          </a:prstGeom>
          <a:solidFill>
            <a:srgbClr val="CCFFCC">
              <a:alpha val="50195"/>
            </a:srgbClr>
          </a:solidFill>
          <a:ln w="6350">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2" name="Rectangle 5"/>
          <p:cNvSpPr>
            <a:spLocks noChangeArrowheads="1"/>
          </p:cNvSpPr>
          <p:nvPr/>
        </p:nvSpPr>
        <p:spPr bwMode="auto">
          <a:xfrm>
            <a:off x="4953000" y="3657600"/>
            <a:ext cx="3886200" cy="1447800"/>
          </a:xfrm>
          <a:prstGeom prst="rect">
            <a:avLst/>
          </a:prstGeom>
          <a:solidFill>
            <a:srgbClr val="CCFFCC">
              <a:alpha val="50195"/>
            </a:srgbClr>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3" name="Rectangle 6"/>
          <p:cNvSpPr>
            <a:spLocks noChangeArrowheads="1"/>
          </p:cNvSpPr>
          <p:nvPr/>
        </p:nvSpPr>
        <p:spPr bwMode="auto">
          <a:xfrm>
            <a:off x="4953000" y="5105400"/>
            <a:ext cx="3886200" cy="1447800"/>
          </a:xfrm>
          <a:prstGeom prst="rect">
            <a:avLst/>
          </a:prstGeom>
          <a:solidFill>
            <a:srgbClr val="CCFFCC">
              <a:alpha val="50195"/>
            </a:srgbClr>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4" name="Rectangle 7"/>
          <p:cNvSpPr>
            <a:spLocks noChangeArrowheads="1"/>
          </p:cNvSpPr>
          <p:nvPr/>
        </p:nvSpPr>
        <p:spPr bwMode="auto">
          <a:xfrm>
            <a:off x="1066800" y="762000"/>
            <a:ext cx="3886200" cy="1447800"/>
          </a:xfrm>
          <a:prstGeom prst="rect">
            <a:avLst/>
          </a:prstGeom>
          <a:solidFill>
            <a:srgbClr val="FFFF99">
              <a:alpha val="50195"/>
            </a:srgbClr>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5" name="Rectangle 8"/>
          <p:cNvSpPr>
            <a:spLocks noChangeArrowheads="1"/>
          </p:cNvSpPr>
          <p:nvPr/>
        </p:nvSpPr>
        <p:spPr bwMode="auto">
          <a:xfrm>
            <a:off x="1066800" y="2209800"/>
            <a:ext cx="3886200" cy="1447800"/>
          </a:xfrm>
          <a:prstGeom prst="rect">
            <a:avLst/>
          </a:prstGeom>
          <a:solidFill>
            <a:srgbClr val="FFFF99">
              <a:alpha val="50195"/>
            </a:srgbClr>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6" name="Rectangle 9"/>
          <p:cNvSpPr>
            <a:spLocks noChangeArrowheads="1"/>
          </p:cNvSpPr>
          <p:nvPr/>
        </p:nvSpPr>
        <p:spPr bwMode="auto">
          <a:xfrm>
            <a:off x="1066800" y="3657600"/>
            <a:ext cx="3886200" cy="1447800"/>
          </a:xfrm>
          <a:prstGeom prst="rect">
            <a:avLst/>
          </a:prstGeom>
          <a:solidFill>
            <a:srgbClr val="FFFF99">
              <a:alpha val="50195"/>
            </a:srgbClr>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7" name="Rectangle 10"/>
          <p:cNvSpPr>
            <a:spLocks noChangeArrowheads="1"/>
          </p:cNvSpPr>
          <p:nvPr/>
        </p:nvSpPr>
        <p:spPr bwMode="auto">
          <a:xfrm>
            <a:off x="1066800" y="5105400"/>
            <a:ext cx="3886200" cy="1447800"/>
          </a:xfrm>
          <a:prstGeom prst="rect">
            <a:avLst/>
          </a:prstGeom>
          <a:solidFill>
            <a:srgbClr val="FFFF99">
              <a:alpha val="50195"/>
            </a:srgbClr>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38" name="Oval 11"/>
          <p:cNvSpPr>
            <a:spLocks noChangeArrowheads="1"/>
          </p:cNvSpPr>
          <p:nvPr/>
        </p:nvSpPr>
        <p:spPr bwMode="auto">
          <a:xfrm>
            <a:off x="1266825" y="1095375"/>
            <a:ext cx="1473200" cy="885825"/>
          </a:xfrm>
          <a:prstGeom prst="ellipse">
            <a:avLst/>
          </a:prstGeom>
          <a:solidFill>
            <a:srgbClr val="FFCC00"/>
          </a:solidFill>
          <a:ln w="9525">
            <a:solidFill>
              <a:schemeClr val="tx1"/>
            </a:solidFill>
            <a:round/>
            <a:headEnd/>
            <a:tailEnd/>
          </a:ln>
        </p:spPr>
        <p:txBody>
          <a:bodyPr wrap="none" anchor="ctr"/>
          <a:lstStyle/>
          <a:p>
            <a:pPr algn="ctr">
              <a:lnSpc>
                <a:spcPct val="90000"/>
              </a:lnSpc>
              <a:spcBef>
                <a:spcPct val="20000"/>
              </a:spcBef>
            </a:pPr>
            <a:r>
              <a:rPr lang="en-US" sz="2000" dirty="0" smtClean="0">
                <a:ea typeface="Arial Unicode MS" pitchFamily="34" charset="-128"/>
                <a:cs typeface="Arial Unicode MS" pitchFamily="34" charset="-128"/>
              </a:rPr>
              <a:t>Supplier</a:t>
            </a:r>
            <a:endParaRPr lang="en-US" sz="2000" dirty="0">
              <a:ea typeface="Arial Unicode MS" pitchFamily="34" charset="-128"/>
              <a:cs typeface="Arial Unicode MS" pitchFamily="34" charset="-128"/>
            </a:endParaRPr>
          </a:p>
        </p:txBody>
      </p:sp>
      <p:sp>
        <p:nvSpPr>
          <p:cNvPr id="1039" name="AutoShape 12"/>
          <p:cNvSpPr>
            <a:spLocks noChangeArrowheads="1"/>
          </p:cNvSpPr>
          <p:nvPr/>
        </p:nvSpPr>
        <p:spPr bwMode="auto">
          <a:xfrm>
            <a:off x="6753225" y="1143000"/>
            <a:ext cx="1781175" cy="838200"/>
          </a:xfrm>
          <a:prstGeom prst="roundRect">
            <a:avLst>
              <a:gd name="adj" fmla="val 16667"/>
            </a:avLst>
          </a:prstGeom>
          <a:solidFill>
            <a:srgbClr val="33CC33"/>
          </a:solidFill>
          <a:ln w="9525">
            <a:solidFill>
              <a:schemeClr val="tx1"/>
            </a:solidFill>
            <a:round/>
            <a:headEnd/>
            <a:tailEnd/>
          </a:ln>
        </p:spPr>
        <p:txBody>
          <a:bodyPr wrap="none" anchor="ctr"/>
          <a:lstStyle/>
          <a:p>
            <a:pPr algn="ctr">
              <a:lnSpc>
                <a:spcPct val="90000"/>
              </a:lnSpc>
              <a:spcBef>
                <a:spcPct val="20000"/>
              </a:spcBef>
            </a:pPr>
            <a:r>
              <a:rPr lang="en-US" sz="2000" dirty="0" smtClean="0">
                <a:latin typeface="Arial Unicode MS" pitchFamily="34" charset="-128"/>
                <a:ea typeface="Arial Unicode MS" pitchFamily="34" charset="-128"/>
                <a:cs typeface="Arial Unicode MS" pitchFamily="34" charset="-128"/>
              </a:rPr>
              <a:t>User  in B</a:t>
            </a:r>
            <a:endParaRPr lang="en-US" sz="2000" dirty="0">
              <a:latin typeface="Arial Unicode MS" pitchFamily="34" charset="-128"/>
              <a:ea typeface="Arial Unicode MS" pitchFamily="34" charset="-128"/>
              <a:cs typeface="Arial Unicode MS" pitchFamily="34" charset="-128"/>
            </a:endParaRPr>
          </a:p>
        </p:txBody>
      </p:sp>
      <p:sp>
        <p:nvSpPr>
          <p:cNvPr id="1040" name="Oval 14"/>
          <p:cNvSpPr>
            <a:spLocks noChangeArrowheads="1"/>
          </p:cNvSpPr>
          <p:nvPr/>
        </p:nvSpPr>
        <p:spPr bwMode="auto">
          <a:xfrm>
            <a:off x="1266825" y="2466975"/>
            <a:ext cx="1473200" cy="885825"/>
          </a:xfrm>
          <a:prstGeom prst="ellipse">
            <a:avLst/>
          </a:prstGeom>
          <a:solidFill>
            <a:srgbClr val="FFCC00"/>
          </a:solidFill>
          <a:ln w="9525">
            <a:solidFill>
              <a:schemeClr val="tx1"/>
            </a:solidFill>
            <a:round/>
            <a:headEnd/>
            <a:tailEnd/>
          </a:ln>
        </p:spPr>
        <p:txBody>
          <a:bodyPr wrap="none" anchor="ctr"/>
          <a:lstStyle/>
          <a:p>
            <a:pPr algn="ctr">
              <a:lnSpc>
                <a:spcPct val="90000"/>
              </a:lnSpc>
              <a:spcBef>
                <a:spcPct val="20000"/>
              </a:spcBef>
            </a:pPr>
            <a:r>
              <a:rPr lang="en-US" sz="2000" dirty="0" smtClean="0">
                <a:ea typeface="Arial Unicode MS" pitchFamily="34" charset="-128"/>
                <a:cs typeface="Arial Unicode MS" pitchFamily="34" charset="-128"/>
              </a:rPr>
              <a:t>supplier </a:t>
            </a:r>
            <a:endParaRPr lang="en-US" sz="2000" dirty="0">
              <a:ea typeface="Arial Unicode MS" pitchFamily="34" charset="-128"/>
              <a:cs typeface="Arial Unicode MS" pitchFamily="34" charset="-128"/>
            </a:endParaRPr>
          </a:p>
        </p:txBody>
      </p:sp>
      <p:sp>
        <p:nvSpPr>
          <p:cNvPr id="1041" name="AutoShape 16"/>
          <p:cNvSpPr>
            <a:spLocks noChangeArrowheads="1"/>
          </p:cNvSpPr>
          <p:nvPr/>
        </p:nvSpPr>
        <p:spPr bwMode="auto">
          <a:xfrm>
            <a:off x="6858000" y="2667000"/>
            <a:ext cx="1752600" cy="685800"/>
          </a:xfrm>
          <a:prstGeom prst="roundRect">
            <a:avLst>
              <a:gd name="adj" fmla="val 16667"/>
            </a:avLst>
          </a:prstGeom>
          <a:solidFill>
            <a:srgbClr val="33CC33">
              <a:alpha val="50195"/>
            </a:srgbClr>
          </a:solidFill>
          <a:ln w="6350">
            <a:solidFill>
              <a:schemeClr val="bg2"/>
            </a:solidFill>
            <a:prstDash val="dash"/>
            <a:round/>
            <a:headEnd/>
            <a:tailEnd/>
          </a:ln>
        </p:spPr>
        <p:txBody>
          <a:bodyPr wrap="none" anchor="ctr"/>
          <a:lstStyle/>
          <a:p>
            <a:pPr algn="ctr">
              <a:lnSpc>
                <a:spcPct val="90000"/>
              </a:lnSpc>
              <a:spcBef>
                <a:spcPct val="20000"/>
              </a:spcBef>
            </a:pPr>
            <a:r>
              <a:rPr lang="en-US" sz="2000" dirty="0" smtClean="0">
                <a:ea typeface="Arial Unicode MS" pitchFamily="34" charset="-128"/>
                <a:cs typeface="Arial Unicode MS" pitchFamily="34" charset="-128"/>
              </a:rPr>
              <a:t>User from B </a:t>
            </a:r>
            <a:endParaRPr lang="en-US" sz="2000" dirty="0">
              <a:ea typeface="Arial Unicode MS" pitchFamily="34" charset="-128"/>
              <a:cs typeface="Arial Unicode MS" pitchFamily="34" charset="-128"/>
            </a:endParaRPr>
          </a:p>
        </p:txBody>
      </p:sp>
      <p:sp>
        <p:nvSpPr>
          <p:cNvPr id="1094" name="Line 17"/>
          <p:cNvSpPr>
            <a:spLocks noChangeShapeType="1"/>
          </p:cNvSpPr>
          <p:nvPr/>
        </p:nvSpPr>
        <p:spPr bwMode="auto">
          <a:xfrm flipH="1" flipV="1">
            <a:off x="3200400" y="2979681"/>
            <a:ext cx="3581400" cy="1"/>
          </a:xfrm>
          <a:prstGeom prst="line">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th-TH"/>
          </a:p>
        </p:txBody>
      </p:sp>
      <p:sp>
        <p:nvSpPr>
          <p:cNvPr id="1043" name="Oval 20"/>
          <p:cNvSpPr>
            <a:spLocks noChangeArrowheads="1"/>
          </p:cNvSpPr>
          <p:nvPr/>
        </p:nvSpPr>
        <p:spPr bwMode="auto">
          <a:xfrm>
            <a:off x="1268413" y="3914775"/>
            <a:ext cx="1474787" cy="885825"/>
          </a:xfrm>
          <a:prstGeom prst="ellipse">
            <a:avLst/>
          </a:prstGeom>
          <a:solidFill>
            <a:srgbClr val="FFCC00"/>
          </a:solidFill>
          <a:ln w="9525">
            <a:solidFill>
              <a:schemeClr val="tx1"/>
            </a:solidFill>
            <a:round/>
            <a:headEnd/>
            <a:tailEnd/>
          </a:ln>
        </p:spPr>
        <p:txBody>
          <a:bodyPr wrap="none" anchor="ctr"/>
          <a:lstStyle/>
          <a:p>
            <a:pPr algn="ctr">
              <a:lnSpc>
                <a:spcPct val="90000"/>
              </a:lnSpc>
              <a:spcBef>
                <a:spcPct val="20000"/>
              </a:spcBef>
            </a:pPr>
            <a:r>
              <a:rPr lang="en-US" sz="2000" dirty="0" smtClean="0">
                <a:ea typeface="Arial Unicode MS" pitchFamily="34" charset="-128"/>
                <a:cs typeface="Arial Unicode MS" pitchFamily="34" charset="-128"/>
              </a:rPr>
              <a:t>Supplier</a:t>
            </a:r>
            <a:endParaRPr lang="en-US" sz="2000" dirty="0">
              <a:ea typeface="Arial Unicode MS" pitchFamily="34" charset="-128"/>
              <a:cs typeface="Arial Unicode MS" pitchFamily="34" charset="-128"/>
            </a:endParaRPr>
          </a:p>
        </p:txBody>
      </p:sp>
      <p:grpSp>
        <p:nvGrpSpPr>
          <p:cNvPr id="2" name="Group 72"/>
          <p:cNvGrpSpPr>
            <a:grpSpLocks/>
          </p:cNvGrpSpPr>
          <p:nvPr/>
        </p:nvGrpSpPr>
        <p:grpSpPr bwMode="auto">
          <a:xfrm>
            <a:off x="2667000" y="3810000"/>
            <a:ext cx="4467225" cy="1143000"/>
            <a:chOff x="2667000" y="3810000"/>
            <a:chExt cx="4467225" cy="1143000"/>
          </a:xfrm>
        </p:grpSpPr>
        <p:sp>
          <p:nvSpPr>
            <p:cNvPr id="1087" name="Text Box 24"/>
            <p:cNvSpPr txBox="1">
              <a:spLocks noChangeArrowheads="1"/>
            </p:cNvSpPr>
            <p:nvPr/>
          </p:nvSpPr>
          <p:spPr bwMode="auto">
            <a:xfrm>
              <a:off x="2667000" y="3810000"/>
              <a:ext cx="2819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lnSpc>
                  <a:spcPct val="90000"/>
                </a:lnSpc>
                <a:spcBef>
                  <a:spcPct val="50000"/>
                </a:spcBef>
              </a:pPr>
              <a:r>
                <a:rPr lang="en-US" sz="2000" dirty="0" smtClean="0">
                  <a:latin typeface="Arial Unicode MS" pitchFamily="34" charset="-128"/>
                  <a:ea typeface="Arial Unicode MS" pitchFamily="34" charset="-128"/>
                  <a:cs typeface="Arial Unicode MS" pitchFamily="34" charset="-128"/>
                </a:rPr>
                <a:t>Commercial presence</a:t>
              </a:r>
              <a:endParaRPr lang="en-US" sz="2000" dirty="0">
                <a:latin typeface="Arial Unicode MS" pitchFamily="34" charset="-128"/>
                <a:ea typeface="Arial Unicode MS" pitchFamily="34" charset="-128"/>
                <a:cs typeface="Arial Unicode MS" pitchFamily="34" charset="-128"/>
              </a:endParaRPr>
            </a:p>
          </p:txBody>
        </p:sp>
        <p:grpSp>
          <p:nvGrpSpPr>
            <p:cNvPr id="3" name="Group 70"/>
            <p:cNvGrpSpPr>
              <a:grpSpLocks/>
            </p:cNvGrpSpPr>
            <p:nvPr/>
          </p:nvGrpSpPr>
          <p:grpSpPr bwMode="auto">
            <a:xfrm>
              <a:off x="2867025" y="3810000"/>
              <a:ext cx="4267200" cy="1143000"/>
              <a:chOff x="2867025" y="3810000"/>
              <a:chExt cx="4267200" cy="1143000"/>
            </a:xfrm>
          </p:grpSpPr>
          <p:sp>
            <p:nvSpPr>
              <p:cNvPr id="1089" name="AutoShape 22"/>
              <p:cNvSpPr>
                <a:spLocks noChangeArrowheads="1"/>
              </p:cNvSpPr>
              <p:nvPr/>
            </p:nvSpPr>
            <p:spPr bwMode="auto">
              <a:xfrm>
                <a:off x="6400800" y="4724400"/>
                <a:ext cx="733425" cy="228600"/>
              </a:xfrm>
              <a:prstGeom prst="curvedUpArrow">
                <a:avLst>
                  <a:gd name="adj1" fmla="val 75827"/>
                  <a:gd name="adj2" fmla="val 151668"/>
                  <a:gd name="adj3" fmla="val 3333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lnSpc>
                    <a:spcPct val="90000"/>
                  </a:lnSpc>
                  <a:spcBef>
                    <a:spcPct val="20000"/>
                  </a:spcBef>
                  <a:buFontTx/>
                  <a:buChar char="•"/>
                </a:pPr>
                <a:endParaRPr lang="th-TH"/>
              </a:p>
            </p:txBody>
          </p:sp>
          <p:grpSp>
            <p:nvGrpSpPr>
              <p:cNvPr id="4" name="Group 68"/>
              <p:cNvGrpSpPr>
                <a:grpSpLocks/>
              </p:cNvGrpSpPr>
              <p:nvPr/>
            </p:nvGrpSpPr>
            <p:grpSpPr bwMode="auto">
              <a:xfrm>
                <a:off x="2867025" y="3810000"/>
                <a:ext cx="3933825" cy="989013"/>
                <a:chOff x="2867025" y="3810000"/>
                <a:chExt cx="3933825" cy="989013"/>
              </a:xfrm>
            </p:grpSpPr>
            <p:sp>
              <p:nvSpPr>
                <p:cNvPr id="1091" name="Line 23"/>
                <p:cNvSpPr>
                  <a:spLocks noChangeShapeType="1"/>
                </p:cNvSpPr>
                <p:nvPr/>
              </p:nvSpPr>
              <p:spPr bwMode="auto">
                <a:xfrm>
                  <a:off x="2867025" y="4343400"/>
                  <a:ext cx="2286000" cy="0"/>
                </a:xfrm>
                <a:prstGeom prst="line">
                  <a:avLst/>
                </a:prstGeom>
                <a:noFill/>
                <a:ln w="38100">
                  <a:solidFill>
                    <a:schemeClr val="tx2"/>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th-TH"/>
                </a:p>
              </p:txBody>
            </p:sp>
            <p:graphicFrame>
              <p:nvGraphicFramePr>
                <p:cNvPr id="1028" name="Object 25"/>
                <p:cNvGraphicFramePr>
                  <a:graphicFrameLocks noChangeAspect="1"/>
                </p:cNvGraphicFramePr>
                <p:nvPr/>
              </p:nvGraphicFramePr>
              <p:xfrm>
                <a:off x="5181600" y="3810000"/>
                <a:ext cx="1619250" cy="989013"/>
              </p:xfrm>
              <a:graphic>
                <a:graphicData uri="http://schemas.openxmlformats.org/presentationml/2006/ole">
                  <mc:AlternateContent xmlns:mc="http://schemas.openxmlformats.org/markup-compatibility/2006">
                    <mc:Choice xmlns:v="urn:schemas-microsoft-com:vml" Requires="v">
                      <p:oleObj spid="_x0000_s180271" name="Clip" r:id="rId4" imgW="7026480" imgH="3226680" progId="">
                        <p:embed/>
                      </p:oleObj>
                    </mc:Choice>
                    <mc:Fallback>
                      <p:oleObj name="Clip" r:id="rId4" imgW="7026480" imgH="3226680" progId="">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3810000"/>
                              <a:ext cx="1619250" cy="989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grpSp>
      <p:graphicFrame>
        <p:nvGraphicFramePr>
          <p:cNvPr id="1026" name="Object 30"/>
          <p:cNvGraphicFramePr>
            <a:graphicFrameLocks noChangeAspect="1"/>
          </p:cNvGraphicFramePr>
          <p:nvPr/>
        </p:nvGraphicFramePr>
        <p:xfrm>
          <a:off x="1571625" y="5249863"/>
          <a:ext cx="765175" cy="998537"/>
        </p:xfrm>
        <a:graphic>
          <a:graphicData uri="http://schemas.openxmlformats.org/presentationml/2006/ole">
            <mc:AlternateContent xmlns:mc="http://schemas.openxmlformats.org/markup-compatibility/2006">
              <mc:Choice xmlns:v="urn:schemas-microsoft-com:vml" Requires="v">
                <p:oleObj spid="_x0000_s180272" name="Clip" r:id="rId6" imgW="1080000" imgH="1410120" progId="">
                  <p:embed/>
                </p:oleObj>
              </mc:Choice>
              <mc:Fallback>
                <p:oleObj name="Clip" r:id="rId6" imgW="1080000" imgH="1410120" progId="">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71625" y="5249863"/>
                        <a:ext cx="765175" cy="998537"/>
                      </a:xfrm>
                      <a:prstGeom prst="rect">
                        <a:avLst/>
                      </a:prstGeom>
                      <a:solidFill>
                        <a:srgbClr val="FF9900"/>
                      </a:solidFill>
                      <a:ln>
                        <a:noFill/>
                      </a:ln>
                      <a:extLst>
                        <a:ext uri="{91240B29-F687-4F45-9708-019B960494DF}">
                          <a14:hiddenLine xmlns:a14="http://schemas.microsoft.com/office/drawing/2010/main" w="6350">
                            <a:solidFill>
                              <a:schemeClr val="folHlink"/>
                            </a:solidFill>
                            <a:prstDash val="dash"/>
                            <a:miter lim="800000"/>
                            <a:headEnd/>
                            <a:tailEnd/>
                          </a14:hiddenLine>
                        </a:ext>
                      </a:extLst>
                    </p:spPr>
                  </p:pic>
                </p:oleObj>
              </mc:Fallback>
            </mc:AlternateContent>
          </a:graphicData>
        </a:graphic>
      </p:graphicFrame>
      <p:sp>
        <p:nvSpPr>
          <p:cNvPr id="1045" name="Rectangle 33"/>
          <p:cNvSpPr>
            <a:spLocks noChangeArrowheads="1"/>
          </p:cNvSpPr>
          <p:nvPr/>
        </p:nvSpPr>
        <p:spPr bwMode="auto">
          <a:xfrm>
            <a:off x="352425" y="762000"/>
            <a:ext cx="685800" cy="1447800"/>
          </a:xfrm>
          <a:prstGeom prst="rect">
            <a:avLst/>
          </a:prstGeom>
          <a:solidFill>
            <a:srgbClr val="99CCFF"/>
          </a:solidFill>
          <a:ln w="9525">
            <a:solidFill>
              <a:schemeClr val="tx1"/>
            </a:solidFill>
            <a:miter lim="800000"/>
            <a:headEnd/>
            <a:tailEnd/>
          </a:ln>
        </p:spPr>
        <p:txBody>
          <a:bodyPr wrap="none" anchor="ctr"/>
          <a:lstStyle/>
          <a:p>
            <a:pPr algn="ctr">
              <a:lnSpc>
                <a:spcPct val="90000"/>
              </a:lnSpc>
              <a:spcBef>
                <a:spcPct val="20000"/>
              </a:spcBef>
            </a:pPr>
            <a:endParaRPr lang="th-TH"/>
          </a:p>
        </p:txBody>
      </p:sp>
      <p:sp>
        <p:nvSpPr>
          <p:cNvPr id="10274" name="Text Box 34"/>
          <p:cNvSpPr txBox="1">
            <a:spLocks noChangeArrowheads="1"/>
          </p:cNvSpPr>
          <p:nvPr/>
        </p:nvSpPr>
        <p:spPr bwMode="auto">
          <a:xfrm rot="16200000">
            <a:off x="15876" y="1316037"/>
            <a:ext cx="1295400" cy="339725"/>
          </a:xfrm>
          <a:prstGeom prst="rect">
            <a:avLst/>
          </a:prstGeom>
          <a:noFill/>
          <a:ln w="9525">
            <a:noFill/>
            <a:miter lim="800000"/>
            <a:headEnd/>
            <a:tailEnd/>
          </a:ln>
          <a:effectLst/>
        </p:spPr>
        <p:txBody>
          <a:bodyPr>
            <a:spAutoFit/>
          </a:bodyPr>
          <a:lstStyle/>
          <a:p>
            <a:pPr algn="ctr">
              <a:lnSpc>
                <a:spcPct val="80000"/>
              </a:lnSpc>
              <a:spcBef>
                <a:spcPct val="50000"/>
              </a:spcBef>
              <a:defRPr/>
            </a:pPr>
            <a:r>
              <a:rPr lang="en-US" sz="2000" dirty="0" smtClean="0">
                <a:effectLst>
                  <a:outerShdw blurRad="38100" dist="38100" dir="2700000" algn="tl">
                    <a:srgbClr val="C0C0C0"/>
                  </a:outerShdw>
                </a:effectLst>
                <a:latin typeface="Arial Unicode MS" pitchFamily="34" charset="-128"/>
                <a:ea typeface="Arial Unicode MS" pitchFamily="34" charset="-128"/>
                <a:cs typeface="Arial Unicode MS" pitchFamily="34" charset="-128"/>
              </a:rPr>
              <a:t>Mode 1</a:t>
            </a:r>
            <a:endParaRPr lang="en-US" sz="2000" dirty="0">
              <a:latin typeface="Arial Unicode MS" pitchFamily="34" charset="-128"/>
              <a:ea typeface="Arial Unicode MS" pitchFamily="34" charset="-128"/>
              <a:cs typeface="Arial Unicode MS" pitchFamily="34" charset="-128"/>
            </a:endParaRPr>
          </a:p>
        </p:txBody>
      </p:sp>
      <p:sp>
        <p:nvSpPr>
          <p:cNvPr id="1047" name="Rectangle 35"/>
          <p:cNvSpPr>
            <a:spLocks noChangeArrowheads="1"/>
          </p:cNvSpPr>
          <p:nvPr/>
        </p:nvSpPr>
        <p:spPr bwMode="auto">
          <a:xfrm>
            <a:off x="352425" y="2209800"/>
            <a:ext cx="685800" cy="1447800"/>
          </a:xfrm>
          <a:prstGeom prst="rect">
            <a:avLst/>
          </a:prstGeom>
          <a:solidFill>
            <a:srgbClr val="99CCFF"/>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48" name="Rectangle 36"/>
          <p:cNvSpPr>
            <a:spLocks noChangeArrowheads="1"/>
          </p:cNvSpPr>
          <p:nvPr/>
        </p:nvSpPr>
        <p:spPr bwMode="auto">
          <a:xfrm>
            <a:off x="352425" y="3657600"/>
            <a:ext cx="685800" cy="1447800"/>
          </a:xfrm>
          <a:prstGeom prst="rect">
            <a:avLst/>
          </a:prstGeom>
          <a:solidFill>
            <a:srgbClr val="99CCFF"/>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sz="2400">
              <a:latin typeface="Browallia New" pitchFamily="34" charset="-34"/>
              <a:cs typeface="Browallia New" pitchFamily="34" charset="-34"/>
            </a:endParaRPr>
          </a:p>
        </p:txBody>
      </p:sp>
      <p:sp>
        <p:nvSpPr>
          <p:cNvPr id="1049" name="Rectangle 37"/>
          <p:cNvSpPr>
            <a:spLocks noChangeArrowheads="1"/>
          </p:cNvSpPr>
          <p:nvPr/>
        </p:nvSpPr>
        <p:spPr bwMode="auto">
          <a:xfrm>
            <a:off x="352425" y="5105400"/>
            <a:ext cx="685800" cy="1447800"/>
          </a:xfrm>
          <a:prstGeom prst="rect">
            <a:avLst/>
          </a:prstGeom>
          <a:solidFill>
            <a:srgbClr val="99CCFF"/>
          </a:solidFill>
          <a:ln w="9525">
            <a:solidFill>
              <a:schemeClr val="tx1"/>
            </a:solidFill>
            <a:miter lim="800000"/>
            <a:headEnd/>
            <a:tailEnd/>
          </a:ln>
        </p:spPr>
        <p:txBody>
          <a:bodyPr wrap="none" anchor="ctr"/>
          <a:lstStyle/>
          <a:p>
            <a:pPr algn="ctr">
              <a:lnSpc>
                <a:spcPct val="90000"/>
              </a:lnSpc>
              <a:spcBef>
                <a:spcPct val="20000"/>
              </a:spcBef>
              <a:buFontTx/>
              <a:buChar char="•"/>
            </a:pPr>
            <a:endParaRPr lang="th-TH"/>
          </a:p>
        </p:txBody>
      </p:sp>
      <p:sp>
        <p:nvSpPr>
          <p:cNvPr id="10281" name="Rectangle 41"/>
          <p:cNvSpPr>
            <a:spLocks noChangeArrowheads="1"/>
          </p:cNvSpPr>
          <p:nvPr/>
        </p:nvSpPr>
        <p:spPr bwMode="auto">
          <a:xfrm>
            <a:off x="1066800" y="304800"/>
            <a:ext cx="3886200" cy="457200"/>
          </a:xfrm>
          <a:prstGeom prst="rect">
            <a:avLst/>
          </a:prstGeom>
          <a:solidFill>
            <a:srgbClr val="FFCC00"/>
          </a:solidFill>
          <a:ln w="9525">
            <a:solidFill>
              <a:schemeClr val="tx1"/>
            </a:solidFill>
            <a:miter lim="800000"/>
            <a:headEnd/>
            <a:tailEnd/>
          </a:ln>
          <a:effectLst/>
        </p:spPr>
        <p:txBody>
          <a:bodyPr wrap="none" anchor="ctr"/>
          <a:lstStyle/>
          <a:p>
            <a:pPr algn="ctr">
              <a:lnSpc>
                <a:spcPct val="90000"/>
              </a:lnSpc>
              <a:spcBef>
                <a:spcPct val="20000"/>
              </a:spcBef>
              <a:defRPr/>
            </a:pPr>
            <a:r>
              <a:rPr lang="en-US" dirty="0" smtClean="0">
                <a:effectLst>
                  <a:outerShdw blurRad="38100" dist="38100" dir="2700000" algn="tl">
                    <a:srgbClr val="FFFFFF"/>
                  </a:outerShdw>
                </a:effectLst>
                <a:latin typeface="Arial Unicode MS" pitchFamily="34" charset="-128"/>
                <a:ea typeface="Arial Unicode MS" pitchFamily="34" charset="-128"/>
                <a:cs typeface="Arial Unicode MS" pitchFamily="34" charset="-128"/>
              </a:rPr>
              <a:t>Country A</a:t>
            </a:r>
            <a:endParaRPr lang="en-US" dirty="0">
              <a:effectLst>
                <a:outerShdw blurRad="38100" dist="38100" dir="2700000" algn="tl">
                  <a:srgbClr val="FFFFFF"/>
                </a:outerShdw>
              </a:effectLst>
              <a:latin typeface="Arial Unicode MS" pitchFamily="34" charset="-128"/>
              <a:ea typeface="Arial Unicode MS" pitchFamily="34" charset="-128"/>
              <a:cs typeface="Arial Unicode MS" pitchFamily="34" charset="-128"/>
            </a:endParaRPr>
          </a:p>
        </p:txBody>
      </p:sp>
      <p:sp>
        <p:nvSpPr>
          <p:cNvPr id="10282" name="Rectangle 42"/>
          <p:cNvSpPr>
            <a:spLocks noChangeArrowheads="1"/>
          </p:cNvSpPr>
          <p:nvPr/>
        </p:nvSpPr>
        <p:spPr bwMode="auto">
          <a:xfrm>
            <a:off x="4953000" y="304800"/>
            <a:ext cx="3886200" cy="457200"/>
          </a:xfrm>
          <a:prstGeom prst="rect">
            <a:avLst/>
          </a:prstGeom>
          <a:solidFill>
            <a:srgbClr val="33CC33"/>
          </a:solidFill>
          <a:ln w="9525">
            <a:solidFill>
              <a:schemeClr val="tx1"/>
            </a:solidFill>
            <a:miter lim="800000"/>
            <a:headEnd/>
            <a:tailEnd/>
          </a:ln>
          <a:effectLst/>
        </p:spPr>
        <p:txBody>
          <a:bodyPr wrap="none" anchor="ctr"/>
          <a:lstStyle/>
          <a:p>
            <a:pPr algn="ctr">
              <a:lnSpc>
                <a:spcPct val="90000"/>
              </a:lnSpc>
              <a:spcBef>
                <a:spcPct val="20000"/>
              </a:spcBef>
              <a:defRPr/>
            </a:pPr>
            <a:r>
              <a:rPr lang="en-US" dirty="0" smtClean="0">
                <a:effectLst>
                  <a:outerShdw blurRad="38100" dist="38100" dir="2700000" algn="tl">
                    <a:srgbClr val="FFFFFF"/>
                  </a:outerShdw>
                </a:effectLst>
                <a:latin typeface="Arial Unicode MS" pitchFamily="34" charset="-128"/>
                <a:ea typeface="Arial Unicode MS" pitchFamily="34" charset="-128"/>
                <a:cs typeface="Arial Unicode MS" pitchFamily="34" charset="-128"/>
              </a:rPr>
              <a:t>Country  </a:t>
            </a:r>
            <a:r>
              <a:rPr lang="en-US" dirty="0">
                <a:effectLst>
                  <a:outerShdw blurRad="38100" dist="38100" dir="2700000" algn="tl">
                    <a:srgbClr val="FFFFFF"/>
                  </a:outerShdw>
                </a:effectLst>
                <a:latin typeface="Arial Unicode MS" pitchFamily="34" charset="-128"/>
                <a:ea typeface="Arial Unicode MS" pitchFamily="34" charset="-128"/>
                <a:cs typeface="Arial Unicode MS" pitchFamily="34" charset="-128"/>
              </a:rPr>
              <a:t>B</a:t>
            </a:r>
          </a:p>
        </p:txBody>
      </p:sp>
      <p:sp>
        <p:nvSpPr>
          <p:cNvPr id="1052" name="Line 44"/>
          <p:cNvSpPr>
            <a:spLocks noChangeShapeType="1"/>
          </p:cNvSpPr>
          <p:nvPr/>
        </p:nvSpPr>
        <p:spPr bwMode="auto">
          <a:xfrm flipV="1">
            <a:off x="3781425" y="1447800"/>
            <a:ext cx="76200" cy="762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53" name="Line 46"/>
          <p:cNvSpPr>
            <a:spLocks noChangeShapeType="1"/>
          </p:cNvSpPr>
          <p:nvPr/>
        </p:nvSpPr>
        <p:spPr bwMode="auto">
          <a:xfrm flipV="1">
            <a:off x="3933825" y="1447800"/>
            <a:ext cx="7620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54" name="Line 49"/>
          <p:cNvSpPr>
            <a:spLocks noChangeShapeType="1"/>
          </p:cNvSpPr>
          <p:nvPr/>
        </p:nvSpPr>
        <p:spPr bwMode="auto">
          <a:xfrm>
            <a:off x="4162425" y="1447800"/>
            <a:ext cx="76200" cy="762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55" name="Line 51"/>
          <p:cNvSpPr>
            <a:spLocks noChangeShapeType="1"/>
          </p:cNvSpPr>
          <p:nvPr/>
        </p:nvSpPr>
        <p:spPr bwMode="auto">
          <a:xfrm flipV="1">
            <a:off x="4543425" y="1447800"/>
            <a:ext cx="76200" cy="762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56" name="Line 54"/>
          <p:cNvSpPr>
            <a:spLocks noChangeShapeType="1"/>
          </p:cNvSpPr>
          <p:nvPr/>
        </p:nvSpPr>
        <p:spPr bwMode="auto">
          <a:xfrm>
            <a:off x="4772025" y="1447800"/>
            <a:ext cx="76200" cy="1524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57" name="Line 56"/>
          <p:cNvSpPr>
            <a:spLocks noChangeShapeType="1"/>
          </p:cNvSpPr>
          <p:nvPr/>
        </p:nvSpPr>
        <p:spPr bwMode="auto">
          <a:xfrm>
            <a:off x="4924425" y="1447800"/>
            <a:ext cx="76200" cy="762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58" name="Line 58"/>
          <p:cNvSpPr>
            <a:spLocks noChangeShapeType="1"/>
          </p:cNvSpPr>
          <p:nvPr/>
        </p:nvSpPr>
        <p:spPr bwMode="auto">
          <a:xfrm flipV="1">
            <a:off x="5305425" y="1447800"/>
            <a:ext cx="76200" cy="762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59" name="Line 59"/>
          <p:cNvSpPr>
            <a:spLocks noChangeShapeType="1"/>
          </p:cNvSpPr>
          <p:nvPr/>
        </p:nvSpPr>
        <p:spPr bwMode="auto">
          <a:xfrm>
            <a:off x="5381625" y="1447800"/>
            <a:ext cx="76200" cy="1524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60" name="Line 60"/>
          <p:cNvSpPr>
            <a:spLocks noChangeShapeType="1"/>
          </p:cNvSpPr>
          <p:nvPr/>
        </p:nvSpPr>
        <p:spPr bwMode="auto">
          <a:xfrm>
            <a:off x="5534025" y="1447800"/>
            <a:ext cx="76200" cy="1524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61" name="Line 63"/>
          <p:cNvSpPr>
            <a:spLocks noChangeShapeType="1"/>
          </p:cNvSpPr>
          <p:nvPr/>
        </p:nvSpPr>
        <p:spPr bwMode="auto">
          <a:xfrm>
            <a:off x="5686425" y="1447800"/>
            <a:ext cx="76200" cy="762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grpSp>
        <p:nvGrpSpPr>
          <p:cNvPr id="5" name="Group 63"/>
          <p:cNvGrpSpPr>
            <a:grpSpLocks/>
          </p:cNvGrpSpPr>
          <p:nvPr/>
        </p:nvGrpSpPr>
        <p:grpSpPr bwMode="auto">
          <a:xfrm>
            <a:off x="2638425" y="914400"/>
            <a:ext cx="4191000" cy="685800"/>
            <a:chOff x="2638425" y="914400"/>
            <a:chExt cx="4191000" cy="685800"/>
          </a:xfrm>
        </p:grpSpPr>
        <p:sp>
          <p:nvSpPr>
            <p:cNvPr id="1073" name="Text Box 13"/>
            <p:cNvSpPr txBox="1">
              <a:spLocks noChangeArrowheads="1"/>
            </p:cNvSpPr>
            <p:nvPr/>
          </p:nvSpPr>
          <p:spPr bwMode="auto">
            <a:xfrm>
              <a:off x="2638425" y="914400"/>
              <a:ext cx="4191000" cy="47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lnSpc>
                  <a:spcPct val="140000"/>
                </a:lnSpc>
                <a:spcBef>
                  <a:spcPct val="50000"/>
                </a:spcBef>
              </a:pPr>
              <a:r>
                <a:rPr lang="en-US" sz="2000" dirty="0" smtClean="0">
                  <a:latin typeface="Arial Unicode MS" pitchFamily="34" charset="-128"/>
                  <a:ea typeface="Arial Unicode MS" pitchFamily="34" charset="-128"/>
                  <a:cs typeface="Arial Unicode MS" pitchFamily="34" charset="-128"/>
                </a:rPr>
                <a:t>Cross-border service</a:t>
              </a:r>
              <a:endParaRPr lang="en-US" sz="2000" dirty="0">
                <a:latin typeface="Arial Unicode MS" pitchFamily="34" charset="-128"/>
                <a:ea typeface="Arial Unicode MS" pitchFamily="34" charset="-128"/>
                <a:cs typeface="Arial Unicode MS" pitchFamily="34" charset="-128"/>
              </a:endParaRPr>
            </a:p>
          </p:txBody>
        </p:sp>
        <p:grpSp>
          <p:nvGrpSpPr>
            <p:cNvPr id="6" name="Group 62"/>
            <p:cNvGrpSpPr>
              <a:grpSpLocks/>
            </p:cNvGrpSpPr>
            <p:nvPr/>
          </p:nvGrpSpPr>
          <p:grpSpPr bwMode="auto">
            <a:xfrm>
              <a:off x="2813050" y="1447800"/>
              <a:ext cx="3863975" cy="152400"/>
              <a:chOff x="2813050" y="1447800"/>
              <a:chExt cx="3863975" cy="152400"/>
            </a:xfrm>
          </p:grpSpPr>
          <p:sp>
            <p:nvSpPr>
              <p:cNvPr id="1075" name="Line 43"/>
              <p:cNvSpPr>
                <a:spLocks noChangeShapeType="1"/>
              </p:cNvSpPr>
              <p:nvPr/>
            </p:nvSpPr>
            <p:spPr bwMode="auto">
              <a:xfrm>
                <a:off x="2813050" y="1524000"/>
                <a:ext cx="96837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76" name="Line 45"/>
              <p:cNvSpPr>
                <a:spLocks noChangeShapeType="1"/>
              </p:cNvSpPr>
              <p:nvPr/>
            </p:nvSpPr>
            <p:spPr bwMode="auto">
              <a:xfrm>
                <a:off x="3857625" y="1447800"/>
                <a:ext cx="76200" cy="152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77" name="Line 47"/>
              <p:cNvSpPr>
                <a:spLocks noChangeShapeType="1"/>
              </p:cNvSpPr>
              <p:nvPr/>
            </p:nvSpPr>
            <p:spPr bwMode="auto">
              <a:xfrm>
                <a:off x="4010025" y="1447800"/>
                <a:ext cx="76200" cy="1524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78" name="Line 48"/>
              <p:cNvSpPr>
                <a:spLocks noChangeShapeType="1"/>
              </p:cNvSpPr>
              <p:nvPr/>
            </p:nvSpPr>
            <p:spPr bwMode="auto">
              <a:xfrm flipV="1">
                <a:off x="4086225" y="1447800"/>
                <a:ext cx="76200" cy="152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79" name="Line 50"/>
              <p:cNvSpPr>
                <a:spLocks noChangeShapeType="1"/>
              </p:cNvSpPr>
              <p:nvPr/>
            </p:nvSpPr>
            <p:spPr bwMode="auto">
              <a:xfrm>
                <a:off x="4238625" y="1524000"/>
                <a:ext cx="3048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80" name="Line 52"/>
              <p:cNvSpPr>
                <a:spLocks noChangeShapeType="1"/>
              </p:cNvSpPr>
              <p:nvPr/>
            </p:nvSpPr>
            <p:spPr bwMode="auto">
              <a:xfrm>
                <a:off x="4619625" y="1447800"/>
                <a:ext cx="76200" cy="152400"/>
              </a:xfrm>
              <a:prstGeom prst="line">
                <a:avLst/>
              </a:prstGeom>
              <a:noFill/>
              <a:ln w="158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81" name="Line 53"/>
              <p:cNvSpPr>
                <a:spLocks noChangeShapeType="1"/>
              </p:cNvSpPr>
              <p:nvPr/>
            </p:nvSpPr>
            <p:spPr bwMode="auto">
              <a:xfrm flipV="1">
                <a:off x="4695825" y="1447800"/>
                <a:ext cx="76200" cy="152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82" name="Line 55"/>
              <p:cNvSpPr>
                <a:spLocks noChangeShapeType="1"/>
              </p:cNvSpPr>
              <p:nvPr/>
            </p:nvSpPr>
            <p:spPr bwMode="auto">
              <a:xfrm flipV="1">
                <a:off x="4848225" y="1447800"/>
                <a:ext cx="76200" cy="152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83" name="Line 57"/>
              <p:cNvSpPr>
                <a:spLocks noChangeShapeType="1"/>
              </p:cNvSpPr>
              <p:nvPr/>
            </p:nvSpPr>
            <p:spPr bwMode="auto">
              <a:xfrm>
                <a:off x="5000625" y="1524000"/>
                <a:ext cx="3048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84" name="Line 61"/>
              <p:cNvSpPr>
                <a:spLocks noChangeShapeType="1"/>
              </p:cNvSpPr>
              <p:nvPr/>
            </p:nvSpPr>
            <p:spPr bwMode="auto">
              <a:xfrm flipV="1">
                <a:off x="5457825" y="1447800"/>
                <a:ext cx="76200" cy="152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85" name="Line 62"/>
              <p:cNvSpPr>
                <a:spLocks noChangeShapeType="1"/>
              </p:cNvSpPr>
              <p:nvPr/>
            </p:nvSpPr>
            <p:spPr bwMode="auto">
              <a:xfrm flipV="1">
                <a:off x="5610225" y="1447800"/>
                <a:ext cx="76200" cy="152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086" name="Line 64"/>
              <p:cNvSpPr>
                <a:spLocks noChangeShapeType="1"/>
              </p:cNvSpPr>
              <p:nvPr/>
            </p:nvSpPr>
            <p:spPr bwMode="auto">
              <a:xfrm>
                <a:off x="5762625" y="1524000"/>
                <a:ext cx="914400" cy="0"/>
              </a:xfrm>
              <a:prstGeom prst="line">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th-TH"/>
              </a:p>
            </p:txBody>
          </p:sp>
        </p:grpSp>
      </p:grpSp>
      <p:sp>
        <p:nvSpPr>
          <p:cNvPr id="66" name="Text Box 34"/>
          <p:cNvSpPr txBox="1">
            <a:spLocks noChangeArrowheads="1"/>
          </p:cNvSpPr>
          <p:nvPr/>
        </p:nvSpPr>
        <p:spPr bwMode="auto">
          <a:xfrm rot="16200000">
            <a:off x="-7937" y="2763837"/>
            <a:ext cx="1295400" cy="339725"/>
          </a:xfrm>
          <a:prstGeom prst="rect">
            <a:avLst/>
          </a:prstGeom>
          <a:noFill/>
          <a:ln w="9525">
            <a:noFill/>
            <a:miter lim="800000"/>
            <a:headEnd/>
            <a:tailEnd/>
          </a:ln>
          <a:effectLst/>
        </p:spPr>
        <p:txBody>
          <a:bodyPr>
            <a:spAutoFit/>
          </a:bodyPr>
          <a:lstStyle/>
          <a:p>
            <a:pPr algn="ctr">
              <a:lnSpc>
                <a:spcPct val="80000"/>
              </a:lnSpc>
              <a:spcBef>
                <a:spcPct val="50000"/>
              </a:spcBef>
              <a:defRPr/>
            </a:pPr>
            <a:r>
              <a:rPr lang="en-US" sz="2000" dirty="0" smtClean="0">
                <a:latin typeface="Arial Unicode MS" pitchFamily="34" charset="-128"/>
                <a:ea typeface="Arial Unicode MS" pitchFamily="34" charset="-128"/>
                <a:cs typeface="Arial Unicode MS" pitchFamily="34" charset="-128"/>
              </a:rPr>
              <a:t>Mode 2</a:t>
            </a:r>
            <a:endParaRPr lang="en-US" sz="2000" dirty="0">
              <a:latin typeface="Arial Unicode MS" pitchFamily="34" charset="-128"/>
              <a:ea typeface="Arial Unicode MS" pitchFamily="34" charset="-128"/>
              <a:cs typeface="Arial Unicode MS" pitchFamily="34" charset="-128"/>
            </a:endParaRPr>
          </a:p>
        </p:txBody>
      </p:sp>
      <p:sp>
        <p:nvSpPr>
          <p:cNvPr id="67" name="Text Box 34"/>
          <p:cNvSpPr txBox="1">
            <a:spLocks noChangeArrowheads="1"/>
          </p:cNvSpPr>
          <p:nvPr/>
        </p:nvSpPr>
        <p:spPr bwMode="auto">
          <a:xfrm rot="16200000">
            <a:off x="-7937" y="4211637"/>
            <a:ext cx="1295400" cy="339725"/>
          </a:xfrm>
          <a:prstGeom prst="rect">
            <a:avLst/>
          </a:prstGeom>
          <a:noFill/>
          <a:ln w="9525">
            <a:noFill/>
            <a:miter lim="800000"/>
            <a:headEnd/>
            <a:tailEnd/>
          </a:ln>
          <a:effectLst/>
        </p:spPr>
        <p:txBody>
          <a:bodyPr>
            <a:spAutoFit/>
          </a:bodyPr>
          <a:lstStyle/>
          <a:p>
            <a:pPr algn="ctr">
              <a:lnSpc>
                <a:spcPct val="80000"/>
              </a:lnSpc>
              <a:spcBef>
                <a:spcPct val="50000"/>
              </a:spcBef>
              <a:defRPr/>
            </a:pPr>
            <a:r>
              <a:rPr lang="en-US" sz="2000" dirty="0" smtClean="0">
                <a:effectLst>
                  <a:outerShdw blurRad="38100" dist="38100" dir="2700000" algn="tl">
                    <a:srgbClr val="C0C0C0"/>
                  </a:outerShdw>
                </a:effectLst>
                <a:latin typeface="Arial Unicode MS" pitchFamily="34" charset="-128"/>
                <a:ea typeface="Arial Unicode MS" pitchFamily="34" charset="-128"/>
                <a:cs typeface="Arial Unicode MS" pitchFamily="34" charset="-128"/>
              </a:rPr>
              <a:t>Mode 3</a:t>
            </a:r>
            <a:endParaRPr lang="en-US" sz="2000" dirty="0">
              <a:latin typeface="Arial Unicode MS" pitchFamily="34" charset="-128"/>
              <a:ea typeface="Arial Unicode MS" pitchFamily="34" charset="-128"/>
              <a:cs typeface="Arial Unicode MS" pitchFamily="34" charset="-128"/>
            </a:endParaRPr>
          </a:p>
        </p:txBody>
      </p:sp>
      <p:sp>
        <p:nvSpPr>
          <p:cNvPr id="68" name="Text Box 34"/>
          <p:cNvSpPr txBox="1">
            <a:spLocks noChangeArrowheads="1"/>
          </p:cNvSpPr>
          <p:nvPr/>
        </p:nvSpPr>
        <p:spPr bwMode="auto">
          <a:xfrm rot="16200000">
            <a:off x="-7937" y="5659437"/>
            <a:ext cx="1295400" cy="339725"/>
          </a:xfrm>
          <a:prstGeom prst="rect">
            <a:avLst/>
          </a:prstGeom>
          <a:noFill/>
          <a:ln w="9525">
            <a:noFill/>
            <a:miter lim="800000"/>
            <a:headEnd/>
            <a:tailEnd/>
          </a:ln>
          <a:effectLst/>
        </p:spPr>
        <p:txBody>
          <a:bodyPr>
            <a:spAutoFit/>
          </a:bodyPr>
          <a:lstStyle/>
          <a:p>
            <a:pPr algn="ctr">
              <a:lnSpc>
                <a:spcPct val="80000"/>
              </a:lnSpc>
              <a:spcBef>
                <a:spcPct val="50000"/>
              </a:spcBef>
              <a:defRPr/>
            </a:pPr>
            <a:r>
              <a:rPr lang="en-US" sz="2000" dirty="0" smtClean="0">
                <a:effectLst>
                  <a:outerShdw blurRad="38100" dist="38100" dir="2700000" algn="tl">
                    <a:srgbClr val="C0C0C0"/>
                  </a:outerShdw>
                </a:effectLst>
                <a:latin typeface="Arial Unicode MS" pitchFamily="34" charset="-128"/>
                <a:ea typeface="Arial Unicode MS" pitchFamily="34" charset="-128"/>
                <a:cs typeface="Arial Unicode MS" pitchFamily="34" charset="-128"/>
              </a:rPr>
              <a:t>Mode 4</a:t>
            </a:r>
            <a:endParaRPr lang="en-US" sz="2000" dirty="0">
              <a:latin typeface="Arial Unicode MS" pitchFamily="34" charset="-128"/>
              <a:ea typeface="Arial Unicode MS" pitchFamily="34" charset="-128"/>
              <a:cs typeface="Arial Unicode MS" pitchFamily="34" charset="-128"/>
            </a:endParaRPr>
          </a:p>
        </p:txBody>
      </p:sp>
      <p:grpSp>
        <p:nvGrpSpPr>
          <p:cNvPr id="7" name="Group 73"/>
          <p:cNvGrpSpPr>
            <a:grpSpLocks/>
          </p:cNvGrpSpPr>
          <p:nvPr/>
        </p:nvGrpSpPr>
        <p:grpSpPr bwMode="auto">
          <a:xfrm>
            <a:off x="2320925" y="5257800"/>
            <a:ext cx="4841875" cy="1143000"/>
            <a:chOff x="2320925" y="5257800"/>
            <a:chExt cx="4841875" cy="1143000"/>
          </a:xfrm>
        </p:grpSpPr>
        <p:sp>
          <p:nvSpPr>
            <p:cNvPr id="1069" name="AutoShape 28"/>
            <p:cNvSpPr>
              <a:spLocks noChangeArrowheads="1"/>
            </p:cNvSpPr>
            <p:nvPr/>
          </p:nvSpPr>
          <p:spPr bwMode="auto">
            <a:xfrm>
              <a:off x="6629400" y="6248400"/>
              <a:ext cx="533400" cy="152400"/>
            </a:xfrm>
            <a:prstGeom prst="curvedUpArrow">
              <a:avLst>
                <a:gd name="adj1" fmla="val 75833"/>
                <a:gd name="adj2" fmla="val 151667"/>
                <a:gd name="adj3" fmla="val 3333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lnSpc>
                  <a:spcPct val="90000"/>
                </a:lnSpc>
                <a:spcBef>
                  <a:spcPct val="20000"/>
                </a:spcBef>
                <a:buFontTx/>
                <a:buChar char="•"/>
              </a:pPr>
              <a:endParaRPr lang="th-TH"/>
            </a:p>
          </p:txBody>
        </p:sp>
        <p:grpSp>
          <p:nvGrpSpPr>
            <p:cNvPr id="8" name="Group 69"/>
            <p:cNvGrpSpPr>
              <a:grpSpLocks/>
            </p:cNvGrpSpPr>
            <p:nvPr/>
          </p:nvGrpSpPr>
          <p:grpSpPr bwMode="auto">
            <a:xfrm>
              <a:off x="2320925" y="5257800"/>
              <a:ext cx="4235450" cy="998538"/>
              <a:chOff x="2320925" y="5257800"/>
              <a:chExt cx="4235450" cy="998538"/>
            </a:xfrm>
          </p:grpSpPr>
          <p:sp>
            <p:nvSpPr>
              <p:cNvPr id="1071" name="Line 29"/>
              <p:cNvSpPr>
                <a:spLocks noChangeShapeType="1"/>
              </p:cNvSpPr>
              <p:nvPr/>
            </p:nvSpPr>
            <p:spPr bwMode="auto">
              <a:xfrm>
                <a:off x="2320925" y="5715000"/>
                <a:ext cx="3441700" cy="0"/>
              </a:xfrm>
              <a:prstGeom prst="line">
                <a:avLst/>
              </a:prstGeom>
              <a:noFill/>
              <a:ln w="28575">
                <a:solidFill>
                  <a:schemeClr val="tx1"/>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th-TH"/>
              </a:p>
            </p:txBody>
          </p:sp>
          <p:sp>
            <p:nvSpPr>
              <p:cNvPr id="1072" name="Text Box 32"/>
              <p:cNvSpPr txBox="1">
                <a:spLocks noChangeArrowheads="1"/>
              </p:cNvSpPr>
              <p:nvPr/>
            </p:nvSpPr>
            <p:spPr bwMode="auto">
              <a:xfrm>
                <a:off x="2438400" y="5334000"/>
                <a:ext cx="3048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lnSpc>
                    <a:spcPts val="2400"/>
                  </a:lnSpc>
                  <a:spcBef>
                    <a:spcPts val="600"/>
                  </a:spcBef>
                </a:pPr>
                <a:r>
                  <a:rPr lang="en-US" sz="2000" dirty="0" smtClean="0">
                    <a:latin typeface="Arial Unicode MS" pitchFamily="34" charset="-128"/>
                    <a:ea typeface="Arial Unicode MS" pitchFamily="34" charset="-128"/>
                    <a:cs typeface="Arial Unicode MS" pitchFamily="34" charset="-128"/>
                  </a:rPr>
                  <a:t>Presence of a natural person</a:t>
                </a:r>
                <a:endParaRPr lang="en-US" sz="2000" dirty="0">
                  <a:latin typeface="Arial Unicode MS" pitchFamily="34" charset="-128"/>
                  <a:ea typeface="Arial Unicode MS" pitchFamily="34" charset="-128"/>
                  <a:cs typeface="Arial Unicode MS" pitchFamily="34" charset="-128"/>
                </a:endParaRPr>
              </a:p>
            </p:txBody>
          </p:sp>
          <p:graphicFrame>
            <p:nvGraphicFramePr>
              <p:cNvPr id="1027" name="Object 4"/>
              <p:cNvGraphicFramePr>
                <a:graphicFrameLocks noChangeAspect="1"/>
              </p:cNvGraphicFramePr>
              <p:nvPr/>
            </p:nvGraphicFramePr>
            <p:xfrm>
              <a:off x="5791200" y="5257800"/>
              <a:ext cx="765175" cy="998538"/>
            </p:xfrm>
            <a:graphic>
              <a:graphicData uri="http://schemas.openxmlformats.org/presentationml/2006/ole">
                <mc:AlternateContent xmlns:mc="http://schemas.openxmlformats.org/markup-compatibility/2006">
                  <mc:Choice xmlns:v="urn:schemas-microsoft-com:vml" Requires="v">
                    <p:oleObj spid="_x0000_s180273" name="Clip" r:id="rId8" imgW="1080000" imgH="1410120" progId="">
                      <p:embed/>
                    </p:oleObj>
                  </mc:Choice>
                  <mc:Fallback>
                    <p:oleObj name="Clip" r:id="rId8" imgW="1080000" imgH="1410120" progId="">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1200" y="5257800"/>
                            <a:ext cx="765175" cy="998538"/>
                          </a:xfrm>
                          <a:prstGeom prst="rect">
                            <a:avLst/>
                          </a:prstGeom>
                          <a:solidFill>
                            <a:srgbClr val="FF9900"/>
                          </a:solidFill>
                          <a:ln>
                            <a:noFill/>
                          </a:ln>
                          <a:extLst>
                            <a:ext uri="{91240B29-F687-4F45-9708-019B960494DF}">
                              <a14:hiddenLine xmlns:a14="http://schemas.microsoft.com/office/drawing/2010/main" w="6350">
                                <a:solidFill>
                                  <a:schemeClr val="folHlink"/>
                                </a:solidFill>
                                <a:prstDash val="dash"/>
                                <a:miter lim="800000"/>
                                <a:headEnd/>
                                <a:tailEnd/>
                              </a14:hiddenLine>
                            </a:ext>
                          </a:extLst>
                        </p:spPr>
                      </p:pic>
                    </p:oleObj>
                  </mc:Fallback>
                </mc:AlternateContent>
              </a:graphicData>
            </a:graphic>
          </p:graphicFrame>
        </p:grpSp>
      </p:grpSp>
      <p:sp>
        <p:nvSpPr>
          <p:cNvPr id="1067" name="AutoShape 12"/>
          <p:cNvSpPr>
            <a:spLocks noChangeArrowheads="1"/>
          </p:cNvSpPr>
          <p:nvPr/>
        </p:nvSpPr>
        <p:spPr bwMode="auto">
          <a:xfrm>
            <a:off x="6934200" y="3886200"/>
            <a:ext cx="1781175" cy="838200"/>
          </a:xfrm>
          <a:prstGeom prst="roundRect">
            <a:avLst>
              <a:gd name="adj" fmla="val 16667"/>
            </a:avLst>
          </a:prstGeom>
          <a:solidFill>
            <a:srgbClr val="33CC33"/>
          </a:solidFill>
          <a:ln w="9525">
            <a:solidFill>
              <a:schemeClr val="tx1"/>
            </a:solidFill>
            <a:round/>
            <a:headEnd/>
            <a:tailEnd/>
          </a:ln>
        </p:spPr>
        <p:txBody>
          <a:bodyPr wrap="none" anchor="ctr"/>
          <a:lstStyle/>
          <a:p>
            <a:pPr algn="ctr">
              <a:lnSpc>
                <a:spcPct val="90000"/>
              </a:lnSpc>
              <a:spcBef>
                <a:spcPct val="20000"/>
              </a:spcBef>
            </a:pPr>
            <a:r>
              <a:rPr lang="en-US" sz="2000" dirty="0" smtClean="0">
                <a:latin typeface="Arial Unicode MS" pitchFamily="34" charset="-128"/>
                <a:ea typeface="Arial Unicode MS" pitchFamily="34" charset="-128"/>
                <a:cs typeface="Arial Unicode MS" pitchFamily="34" charset="-128"/>
              </a:rPr>
              <a:t>User  in B</a:t>
            </a:r>
            <a:endParaRPr lang="en-US" sz="2000" dirty="0">
              <a:latin typeface="Arial Unicode MS" pitchFamily="34" charset="-128"/>
              <a:ea typeface="Arial Unicode MS" pitchFamily="34" charset="-128"/>
              <a:cs typeface="Arial Unicode MS" pitchFamily="34" charset="-128"/>
            </a:endParaRPr>
          </a:p>
        </p:txBody>
      </p:sp>
      <p:sp>
        <p:nvSpPr>
          <p:cNvPr id="1068" name="AutoShape 12"/>
          <p:cNvSpPr>
            <a:spLocks noChangeArrowheads="1"/>
          </p:cNvSpPr>
          <p:nvPr/>
        </p:nvSpPr>
        <p:spPr bwMode="auto">
          <a:xfrm>
            <a:off x="6858000" y="5334000"/>
            <a:ext cx="1781175" cy="838200"/>
          </a:xfrm>
          <a:prstGeom prst="roundRect">
            <a:avLst>
              <a:gd name="adj" fmla="val 16667"/>
            </a:avLst>
          </a:prstGeom>
          <a:solidFill>
            <a:srgbClr val="33CC33"/>
          </a:solidFill>
          <a:ln w="9525">
            <a:solidFill>
              <a:schemeClr val="tx1"/>
            </a:solidFill>
            <a:round/>
            <a:headEnd/>
            <a:tailEnd/>
          </a:ln>
        </p:spPr>
        <p:txBody>
          <a:bodyPr wrap="none" anchor="ctr"/>
          <a:lstStyle/>
          <a:p>
            <a:pPr algn="ctr">
              <a:lnSpc>
                <a:spcPct val="90000"/>
              </a:lnSpc>
              <a:spcBef>
                <a:spcPct val="20000"/>
              </a:spcBef>
            </a:pPr>
            <a:r>
              <a:rPr lang="th-TH" sz="2000" dirty="0" smtClean="0">
                <a:latin typeface="Arial Unicode MS" pitchFamily="34" charset="-128"/>
                <a:ea typeface="Arial Unicode MS" pitchFamily="34" charset="-128"/>
                <a:cs typeface="Arial Unicode MS" pitchFamily="34" charset="-128"/>
              </a:rPr>
              <a:t> </a:t>
            </a:r>
            <a:r>
              <a:rPr lang="en-US" sz="2000" dirty="0" smtClean="0">
                <a:latin typeface="Arial Unicode MS" pitchFamily="34" charset="-128"/>
                <a:ea typeface="Arial Unicode MS" pitchFamily="34" charset="-128"/>
                <a:cs typeface="Arial Unicode MS" pitchFamily="34" charset="-128"/>
              </a:rPr>
              <a:t>User in B</a:t>
            </a:r>
            <a:endParaRPr lang="en-US" sz="2000" dirty="0">
              <a:latin typeface="Arial Unicode MS" pitchFamily="34" charset="-128"/>
              <a:ea typeface="Arial Unicode MS" pitchFamily="34" charset="-128"/>
              <a:cs typeface="Arial Unicode MS" pitchFamily="34" charset="-128"/>
            </a:endParaRPr>
          </a:p>
        </p:txBody>
      </p:sp>
      <p:sp>
        <p:nvSpPr>
          <p:cNvPr id="72" name="Rectangle 5"/>
          <p:cNvSpPr>
            <a:spLocks noChangeArrowheads="1"/>
          </p:cNvSpPr>
          <p:nvPr/>
        </p:nvSpPr>
        <p:spPr bwMode="auto">
          <a:xfrm>
            <a:off x="438150" y="6588060"/>
            <a:ext cx="7912744" cy="338554"/>
          </a:xfrm>
          <a:prstGeom prst="rect">
            <a:avLst/>
          </a:prstGeom>
          <a:noFill/>
          <a:ln w="9525">
            <a:noFill/>
            <a:miter lim="800000"/>
            <a:headEnd/>
            <a:tailEnd/>
          </a:ln>
        </p:spPr>
        <p:txBody>
          <a:bodyPr wrap="none" anchor="ctr">
            <a:spAutoFit/>
          </a:bodyPr>
          <a:lstStyle/>
          <a:p>
            <a:pPr eaLnBrk="0" hangingPunct="0"/>
            <a:r>
              <a:rPr lang="th-TH" sz="1600" b="1" dirty="0">
                <a:cs typeface="+mj-cs"/>
              </a:rPr>
              <a:t>ที่มา</a:t>
            </a:r>
            <a:r>
              <a:rPr lang="en-US" sz="1600" b="1" dirty="0">
                <a:cs typeface="+mj-cs"/>
              </a:rPr>
              <a:t>: </a:t>
            </a:r>
            <a:r>
              <a:rPr lang="th-TH" sz="1600" b="1" dirty="0">
                <a:cs typeface="+mj-cs"/>
              </a:rPr>
              <a:t>รณรงค์  พูล</a:t>
            </a:r>
            <a:r>
              <a:rPr lang="th-TH" sz="1600" b="1" dirty="0" smtClean="0">
                <a:cs typeface="+mj-cs"/>
              </a:rPr>
              <a:t>พิพัฒน์.</a:t>
            </a:r>
            <a:r>
              <a:rPr lang="en-US" sz="1600" b="1" dirty="0">
                <a:cs typeface="+mj-cs"/>
              </a:rPr>
              <a:t> Free Flow of </a:t>
            </a:r>
            <a:r>
              <a:rPr lang="en-US" sz="1600" b="1" dirty="0" smtClean="0">
                <a:cs typeface="+mj-cs"/>
              </a:rPr>
              <a:t>Services. </a:t>
            </a:r>
            <a:r>
              <a:rPr lang="th-TH" sz="1600" b="1" dirty="0" smtClean="0">
                <a:cs typeface="+mj-cs"/>
              </a:rPr>
              <a:t>กรมเจรจาการค้าระหว่างประเทศ.</a:t>
            </a:r>
            <a:endParaRPr lang="th-TH" sz="1600" b="1" dirty="0">
              <a:cs typeface="+mj-cs"/>
            </a:endParaRPr>
          </a:p>
        </p:txBody>
      </p:sp>
      <p:sp>
        <p:nvSpPr>
          <p:cNvPr id="78" name="TextBox 77"/>
          <p:cNvSpPr txBox="1"/>
          <p:nvPr/>
        </p:nvSpPr>
        <p:spPr>
          <a:xfrm>
            <a:off x="3373821" y="2569779"/>
            <a:ext cx="3200400" cy="400110"/>
          </a:xfrm>
          <a:prstGeom prst="rect">
            <a:avLst/>
          </a:prstGeom>
          <a:noFill/>
        </p:spPr>
        <p:txBody>
          <a:bodyPr wrap="square" rtlCol="0">
            <a:spAutoFit/>
          </a:bodyPr>
          <a:lstStyle/>
          <a:p>
            <a:r>
              <a:rPr lang="en-US" sz="2000" dirty="0" smtClean="0"/>
              <a:t>Consumption abroad</a:t>
            </a:r>
            <a:endParaRPr lang="th-TH" sz="2000" dirty="0"/>
          </a:p>
        </p:txBody>
      </p:sp>
      <p:sp>
        <p:nvSpPr>
          <p:cNvPr id="79" name="TextBox 78"/>
          <p:cNvSpPr txBox="1"/>
          <p:nvPr/>
        </p:nvSpPr>
        <p:spPr>
          <a:xfrm>
            <a:off x="3184634" y="1655378"/>
            <a:ext cx="3184635" cy="523220"/>
          </a:xfrm>
          <a:prstGeom prst="rect">
            <a:avLst/>
          </a:prstGeom>
          <a:noFill/>
        </p:spPr>
        <p:txBody>
          <a:bodyPr wrap="square" rtlCol="0">
            <a:spAutoFit/>
          </a:bodyPr>
          <a:lstStyle/>
          <a:p>
            <a:r>
              <a:rPr lang="en-US" sz="1400" dirty="0" err="1" smtClean="0"/>
              <a:t>BPO</a:t>
            </a:r>
            <a:r>
              <a:rPr lang="en-US" sz="1400" dirty="0" smtClean="0"/>
              <a:t> &amp; auditing  </a:t>
            </a:r>
            <a:r>
              <a:rPr lang="en-US" sz="1400" dirty="0" smtClean="0"/>
              <a:t>services through internet, Skype, etc.</a:t>
            </a:r>
            <a:endParaRPr lang="th-TH" sz="1400" dirty="0"/>
          </a:p>
        </p:txBody>
      </p:sp>
      <p:sp>
        <p:nvSpPr>
          <p:cNvPr id="80" name="TextBox 79"/>
          <p:cNvSpPr txBox="1"/>
          <p:nvPr/>
        </p:nvSpPr>
        <p:spPr>
          <a:xfrm>
            <a:off x="3042745" y="3137338"/>
            <a:ext cx="3563007" cy="523220"/>
          </a:xfrm>
          <a:prstGeom prst="rect">
            <a:avLst/>
          </a:prstGeom>
          <a:noFill/>
        </p:spPr>
        <p:txBody>
          <a:bodyPr wrap="square" rtlCol="0">
            <a:spAutoFit/>
          </a:bodyPr>
          <a:lstStyle/>
          <a:p>
            <a:r>
              <a:rPr lang="en-US" sz="1400" dirty="0" smtClean="0"/>
              <a:t>Travel agents and tour-guides servicing their country people in destination country</a:t>
            </a:r>
            <a:endParaRPr lang="th-TH" sz="1400" dirty="0"/>
          </a:p>
        </p:txBody>
      </p:sp>
      <p:sp>
        <p:nvSpPr>
          <p:cNvPr id="81" name="TextBox 80"/>
          <p:cNvSpPr txBox="1"/>
          <p:nvPr/>
        </p:nvSpPr>
        <p:spPr>
          <a:xfrm>
            <a:off x="2702257" y="4493172"/>
            <a:ext cx="3753133" cy="738664"/>
          </a:xfrm>
          <a:prstGeom prst="rect">
            <a:avLst/>
          </a:prstGeom>
          <a:noFill/>
        </p:spPr>
        <p:txBody>
          <a:bodyPr wrap="square" rtlCol="0">
            <a:spAutoFit/>
          </a:bodyPr>
          <a:lstStyle/>
          <a:p>
            <a:r>
              <a:rPr lang="en-US" sz="1400" dirty="0" smtClean="0"/>
              <a:t>Inter-country transfer, business migration and temporary movement of highly skilled professionals</a:t>
            </a:r>
            <a:endParaRPr lang="th-TH" sz="1400" dirty="0"/>
          </a:p>
        </p:txBody>
      </p:sp>
      <p:sp>
        <p:nvSpPr>
          <p:cNvPr id="82" name="TextBox 81"/>
          <p:cNvSpPr txBox="1"/>
          <p:nvPr/>
        </p:nvSpPr>
        <p:spPr>
          <a:xfrm>
            <a:off x="2333297" y="5924774"/>
            <a:ext cx="4804482" cy="738664"/>
          </a:xfrm>
          <a:prstGeom prst="rect">
            <a:avLst/>
          </a:prstGeom>
          <a:noFill/>
        </p:spPr>
        <p:txBody>
          <a:bodyPr wrap="square" rtlCol="0">
            <a:spAutoFit/>
          </a:bodyPr>
          <a:lstStyle/>
          <a:p>
            <a:r>
              <a:rPr lang="en-US" sz="1400" dirty="0" smtClean="0"/>
              <a:t>Temporary travel for a limited period by workers to perform  a specific service abroad in connection with other foreign funded</a:t>
            </a:r>
            <a:endParaRPr lang="th-TH" sz="1400" dirty="0"/>
          </a:p>
        </p:txBody>
      </p:sp>
    </p:spTree>
    <p:extLst>
      <p:ext uri="{BB962C8B-B14F-4D97-AF65-F5344CB8AC3E}">
        <p14:creationId xmlns:p14="http://schemas.microsoft.com/office/powerpoint/2010/main" val="482264422"/>
      </p:ext>
    </p:extLst>
  </p:cSld>
  <p:clrMapOvr>
    <a:masterClrMapping/>
  </p:clrMapOvr>
  <p:transition>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99545" y="425669"/>
            <a:ext cx="8387255" cy="6085489"/>
          </a:xfrm>
        </p:spPr>
        <p:txBody>
          <a:bodyPr>
            <a:normAutofit/>
          </a:bodyPr>
          <a:lstStyle/>
          <a:p>
            <a:r>
              <a:rPr lang="en-US" sz="3200" dirty="0" smtClean="0"/>
              <a:t>Mode 4 refers to the presence of persons of one WTO member in the territory of another </a:t>
            </a:r>
            <a:r>
              <a:rPr lang="en-US" sz="3200" dirty="0" smtClean="0">
                <a:solidFill>
                  <a:srgbClr val="FF0000"/>
                </a:solidFill>
              </a:rPr>
              <a:t>for the purpose of providing a service. </a:t>
            </a:r>
          </a:p>
          <a:p>
            <a:r>
              <a:rPr lang="en-US" sz="3200" dirty="0" smtClean="0"/>
              <a:t>It does not concern persons </a:t>
            </a:r>
            <a:r>
              <a:rPr lang="en-US" sz="3200" dirty="0" smtClean="0">
                <a:solidFill>
                  <a:srgbClr val="FF0000"/>
                </a:solidFill>
              </a:rPr>
              <a:t>seeking job </a:t>
            </a:r>
            <a:r>
              <a:rPr lang="en-US" sz="3200" dirty="0" smtClean="0"/>
              <a:t>in the host member, nor does it affect measures regarding </a:t>
            </a:r>
            <a:r>
              <a:rPr lang="en-US" sz="3200" dirty="0" smtClean="0">
                <a:solidFill>
                  <a:srgbClr val="FF0000"/>
                </a:solidFill>
              </a:rPr>
              <a:t>citizenship</a:t>
            </a:r>
            <a:r>
              <a:rPr lang="en-US" sz="3200" dirty="0" smtClean="0"/>
              <a:t>, </a:t>
            </a:r>
            <a:r>
              <a:rPr lang="en-US" sz="3200" dirty="0" smtClean="0">
                <a:solidFill>
                  <a:srgbClr val="FF0000"/>
                </a:solidFill>
              </a:rPr>
              <a:t>residence</a:t>
            </a:r>
            <a:r>
              <a:rPr lang="en-US" sz="3200" dirty="0" smtClean="0"/>
              <a:t> or employment on a permanent basis. </a:t>
            </a:r>
          </a:p>
          <a:p>
            <a:r>
              <a:rPr lang="en-US" sz="3200" dirty="0" smtClean="0"/>
              <a:t>Winters et al (2003) proposed extension to medium and less skilled workers (</a:t>
            </a:r>
            <a:r>
              <a:rPr lang="en-US" sz="3200" dirty="0" err="1" smtClean="0"/>
              <a:t>Orbeta</a:t>
            </a:r>
            <a:r>
              <a:rPr lang="en-US" sz="3200" dirty="0" smtClean="0"/>
              <a:t> 2013, 13)</a:t>
            </a:r>
            <a:endParaRPr lang="th-TH" sz="3200" dirty="0" smtClean="0"/>
          </a:p>
          <a:p>
            <a:endParaRPr lang="th-TH"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1"/>
          </p:nvPr>
        </p:nvSpPr>
        <p:spPr>
          <a:noFill/>
        </p:spPr>
        <p:txBody>
          <a:bodyPr/>
          <a:lstStyle/>
          <a:p>
            <a:fld id="{6D90EB79-1E3A-4A8A-BEEF-A524016C1046}" type="slidenum">
              <a:rPr lang="en-US" smtClean="0"/>
              <a:pPr/>
              <a:t>34</a:t>
            </a:fld>
            <a:endParaRPr lang="th-TH" smtClean="0"/>
          </a:p>
        </p:txBody>
      </p:sp>
      <p:sp>
        <p:nvSpPr>
          <p:cNvPr id="7171" name="Rectangle 4"/>
          <p:cNvSpPr>
            <a:spLocks noGrp="1" noChangeArrowheads="1"/>
          </p:cNvSpPr>
          <p:nvPr>
            <p:ph type="title"/>
          </p:nvPr>
        </p:nvSpPr>
        <p:spPr>
          <a:xfrm>
            <a:off x="422031" y="457200"/>
            <a:ext cx="8405446" cy="838200"/>
          </a:xfrm>
        </p:spPr>
        <p:txBody>
          <a:bodyPr>
            <a:normAutofit fontScale="90000"/>
          </a:bodyPr>
          <a:lstStyle/>
          <a:p>
            <a:pPr eaLnBrk="1" hangingPunct="1"/>
            <a:r>
              <a:rPr lang="en-US" sz="3800" dirty="0" smtClean="0">
                <a:latin typeface="Tahoma" pitchFamily="34" charset="0"/>
                <a:cs typeface="Tahoma" pitchFamily="34" charset="0"/>
              </a:rPr>
              <a:t>Visa facilitation for Natural Persons</a:t>
            </a:r>
            <a:endParaRPr lang="th-TH" sz="3800" dirty="0" smtClean="0">
              <a:latin typeface="Tahoma" pitchFamily="34" charset="0"/>
              <a:cs typeface="Tahoma" pitchFamily="34" charset="0"/>
            </a:endParaRPr>
          </a:p>
        </p:txBody>
      </p:sp>
      <p:sp>
        <p:nvSpPr>
          <p:cNvPr id="7172" name="Rectangle 5"/>
          <p:cNvSpPr>
            <a:spLocks noGrp="1" noChangeArrowheads="1"/>
          </p:cNvSpPr>
          <p:nvPr>
            <p:ph type="body" sz="half" idx="1"/>
          </p:nvPr>
        </p:nvSpPr>
        <p:spPr>
          <a:xfrm>
            <a:off x="281354" y="1447800"/>
            <a:ext cx="4038600" cy="4876800"/>
          </a:xfrm>
        </p:spPr>
        <p:txBody>
          <a:bodyPr/>
          <a:lstStyle/>
          <a:p>
            <a:pPr eaLnBrk="1" hangingPunct="1"/>
            <a:r>
              <a:rPr lang="en-US" sz="2600" smtClean="0">
                <a:latin typeface="Tahoma" pitchFamily="34" charset="0"/>
                <a:cs typeface="Tahoma" pitchFamily="34" charset="0"/>
              </a:rPr>
              <a:t>Independent foreign natural persons e.g.</a:t>
            </a:r>
            <a:endParaRPr lang="th-TH" sz="2600" smtClean="0">
              <a:latin typeface="Tahoma" pitchFamily="34" charset="0"/>
              <a:cs typeface="Tahoma" pitchFamily="34" charset="0"/>
            </a:endParaRPr>
          </a:p>
          <a:p>
            <a:pPr lvl="1" eaLnBrk="1" hangingPunct="1"/>
            <a:r>
              <a:rPr lang="en-US" sz="2000" i="1" smtClean="0">
                <a:latin typeface="Tahoma" pitchFamily="34" charset="0"/>
                <a:cs typeface="Tahoma" pitchFamily="34" charset="0"/>
              </a:rPr>
              <a:t>Business visitors</a:t>
            </a:r>
          </a:p>
          <a:p>
            <a:pPr lvl="1" eaLnBrk="1" hangingPunct="1"/>
            <a:r>
              <a:rPr lang="en-US" sz="2000" i="1" smtClean="0">
                <a:latin typeface="Tahoma" pitchFamily="34" charset="0"/>
                <a:cs typeface="Tahoma" pitchFamily="34" charset="0"/>
              </a:rPr>
              <a:t>Service sellers</a:t>
            </a:r>
          </a:p>
          <a:p>
            <a:pPr lvl="1" eaLnBrk="1" hangingPunct="1"/>
            <a:r>
              <a:rPr lang="en-US" sz="2000" i="1" smtClean="0">
                <a:latin typeface="Tahoma" pitchFamily="34" charset="0"/>
                <a:cs typeface="Tahoma" pitchFamily="34" charset="0"/>
              </a:rPr>
              <a:t>Independent contractual service supplier</a:t>
            </a:r>
            <a:endParaRPr lang="th-TH" sz="2000" i="1" smtClean="0">
              <a:latin typeface="Tahoma" pitchFamily="34" charset="0"/>
              <a:cs typeface="Tahoma" pitchFamily="34" charset="0"/>
            </a:endParaRPr>
          </a:p>
        </p:txBody>
      </p:sp>
      <p:sp>
        <p:nvSpPr>
          <p:cNvPr id="7173" name="Rectangle 6"/>
          <p:cNvSpPr>
            <a:spLocks noGrp="1" noChangeArrowheads="1"/>
          </p:cNvSpPr>
          <p:nvPr>
            <p:ph type="body" sz="half" idx="2"/>
          </p:nvPr>
        </p:nvSpPr>
        <p:spPr>
          <a:xfrm>
            <a:off x="4501661" y="1447800"/>
            <a:ext cx="4360985" cy="5257800"/>
          </a:xfrm>
        </p:spPr>
        <p:txBody>
          <a:bodyPr/>
          <a:lstStyle/>
          <a:p>
            <a:pPr eaLnBrk="1" hangingPunct="1"/>
            <a:r>
              <a:rPr lang="en-GB" sz="2600" smtClean="0">
                <a:latin typeface="Tahoma" pitchFamily="34" charset="0"/>
                <a:cs typeface="Tahoma" pitchFamily="34" charset="0"/>
              </a:rPr>
              <a:t>Foreign natural persons who are employed at home and sent abroad to supply a service:</a:t>
            </a:r>
          </a:p>
          <a:p>
            <a:pPr lvl="1" eaLnBrk="1" hangingPunct="1"/>
            <a:r>
              <a:rPr lang="en-GB" sz="2000" smtClean="0">
                <a:latin typeface="Tahoma" pitchFamily="34" charset="0"/>
                <a:cs typeface="Tahoma" pitchFamily="34" charset="0"/>
              </a:rPr>
              <a:t>for the ‘same’ company which has commercial presence in another Member’s territory </a:t>
            </a:r>
            <a:r>
              <a:rPr lang="en-GB" sz="2000" i="1" smtClean="0">
                <a:latin typeface="Tahoma" pitchFamily="34" charset="0"/>
                <a:cs typeface="Tahoma" pitchFamily="34" charset="0"/>
              </a:rPr>
              <a:t>(Intra-corporate Transferees)</a:t>
            </a:r>
          </a:p>
          <a:p>
            <a:pPr lvl="1" eaLnBrk="1" hangingPunct="1"/>
            <a:r>
              <a:rPr lang="en-GB" sz="2000" smtClean="0">
                <a:latin typeface="Tahoma" pitchFamily="34" charset="0"/>
                <a:cs typeface="Tahoma" pitchFamily="34" charset="0"/>
              </a:rPr>
              <a:t>to a consumer in the territory of another Member. The contract is made between the home and host companies </a:t>
            </a:r>
            <a:r>
              <a:rPr lang="en-GB" sz="2000" i="1" smtClean="0">
                <a:latin typeface="Tahoma" pitchFamily="34" charset="0"/>
                <a:cs typeface="Tahoma" pitchFamily="34" charset="0"/>
              </a:rPr>
              <a:t>(juridical contractual service supplier)</a:t>
            </a:r>
            <a:endParaRPr lang="th-TH" sz="2000" i="1" smtClean="0">
              <a:latin typeface="Tahoma" pitchFamily="34" charset="0"/>
              <a:cs typeface="Tahoma" pitchFamily="34" charset="0"/>
            </a:endParaRPr>
          </a:p>
        </p:txBody>
      </p:sp>
      <p:sp>
        <p:nvSpPr>
          <p:cNvPr id="7174" name="Line 7"/>
          <p:cNvSpPr>
            <a:spLocks noChangeShapeType="1"/>
          </p:cNvSpPr>
          <p:nvPr/>
        </p:nvSpPr>
        <p:spPr bwMode="auto">
          <a:xfrm>
            <a:off x="4419600" y="1447800"/>
            <a:ext cx="0" cy="4800600"/>
          </a:xfrm>
          <a:prstGeom prst="line">
            <a:avLst/>
          </a:prstGeom>
          <a:noFill/>
          <a:ln w="9525">
            <a:solidFill>
              <a:schemeClr val="tx1"/>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1"/>
          </p:nvPr>
        </p:nvSpPr>
        <p:spPr>
          <a:noFill/>
        </p:spPr>
        <p:txBody>
          <a:bodyPr/>
          <a:lstStyle/>
          <a:p>
            <a:fld id="{8FAA1A41-E58F-4998-980B-4A764391078F}" type="slidenum">
              <a:rPr lang="en-US" smtClean="0"/>
              <a:pPr/>
              <a:t>35</a:t>
            </a:fld>
            <a:endParaRPr lang="th-TH" smtClean="0"/>
          </a:p>
        </p:txBody>
      </p:sp>
      <p:sp>
        <p:nvSpPr>
          <p:cNvPr id="8195" name="Rectangle 2"/>
          <p:cNvSpPr>
            <a:spLocks noGrp="1" noChangeArrowheads="1"/>
          </p:cNvSpPr>
          <p:nvPr>
            <p:ph type="title"/>
          </p:nvPr>
        </p:nvSpPr>
        <p:spPr>
          <a:xfrm>
            <a:off x="304800" y="609600"/>
            <a:ext cx="4343400" cy="1371600"/>
          </a:xfrm>
        </p:spPr>
        <p:txBody>
          <a:bodyPr>
            <a:normAutofit fontScale="90000"/>
          </a:bodyPr>
          <a:lstStyle/>
          <a:p>
            <a:pPr eaLnBrk="1" hangingPunct="1"/>
            <a:r>
              <a:rPr lang="en-US" sz="2600" dirty="0" smtClean="0">
                <a:latin typeface="Tahoma" pitchFamily="34" charset="0"/>
                <a:cs typeface="Tahoma" pitchFamily="34" charset="0"/>
              </a:rPr>
              <a:t> Commitment of  Thailand on Mode 4 (GATS/WTO) </a:t>
            </a:r>
            <a:r>
              <a:rPr lang="th-TH" sz="2600" dirty="0" smtClean="0">
                <a:latin typeface="Tahoma" pitchFamily="34" charset="0"/>
                <a:cs typeface="Tahoma" pitchFamily="34" charset="0"/>
              </a:rPr>
              <a:t/>
            </a:r>
            <a:br>
              <a:rPr lang="th-TH" sz="2600" dirty="0" smtClean="0">
                <a:latin typeface="Tahoma" pitchFamily="34" charset="0"/>
                <a:cs typeface="Tahoma" pitchFamily="34" charset="0"/>
              </a:rPr>
            </a:br>
            <a:r>
              <a:rPr lang="en-US" sz="2600" dirty="0" smtClean="0">
                <a:latin typeface="Tahoma" pitchFamily="34" charset="0"/>
                <a:cs typeface="Tahoma" pitchFamily="34" charset="0"/>
              </a:rPr>
              <a:t/>
            </a:r>
            <a:br>
              <a:rPr lang="en-US" sz="2600" dirty="0" smtClean="0">
                <a:latin typeface="Tahoma" pitchFamily="34" charset="0"/>
                <a:cs typeface="Tahoma" pitchFamily="34" charset="0"/>
              </a:rPr>
            </a:br>
            <a:r>
              <a:rPr lang="en-US" sz="2600" dirty="0" smtClean="0">
                <a:latin typeface="Tahoma" pitchFamily="34" charset="0"/>
                <a:cs typeface="Tahoma" pitchFamily="34" charset="0"/>
              </a:rPr>
              <a:t> 1. </a:t>
            </a:r>
            <a:r>
              <a:rPr lang="en-US" sz="2600" u="sng" dirty="0" smtClean="0">
                <a:latin typeface="Tahoma" pitchFamily="34" charset="0"/>
                <a:cs typeface="Tahoma" pitchFamily="34" charset="0"/>
              </a:rPr>
              <a:t>Business visitors</a:t>
            </a:r>
            <a:endParaRPr lang="th-TH" sz="2600" u="sng" dirty="0" smtClean="0">
              <a:latin typeface="Tahoma" pitchFamily="34" charset="0"/>
              <a:cs typeface="Tahoma" pitchFamily="34" charset="0"/>
            </a:endParaRPr>
          </a:p>
        </p:txBody>
      </p:sp>
      <p:sp>
        <p:nvSpPr>
          <p:cNvPr id="8196" name="Rectangle 3"/>
          <p:cNvSpPr>
            <a:spLocks noGrp="1" noChangeArrowheads="1"/>
          </p:cNvSpPr>
          <p:nvPr>
            <p:ph type="body" sz="half" idx="2"/>
          </p:nvPr>
        </p:nvSpPr>
        <p:spPr>
          <a:xfrm>
            <a:off x="4642944" y="1424153"/>
            <a:ext cx="4028090" cy="3857297"/>
          </a:xfrm>
        </p:spPr>
        <p:txBody>
          <a:bodyPr/>
          <a:lstStyle/>
          <a:p>
            <a:pPr eaLnBrk="1" hangingPunct="1">
              <a:lnSpc>
                <a:spcPct val="90000"/>
              </a:lnSpc>
              <a:buNone/>
            </a:pPr>
            <a:r>
              <a:rPr lang="en-US" sz="2000" b="1" dirty="0" smtClean="0">
                <a:latin typeface="Tahoma" pitchFamily="34" charset="0"/>
                <a:cs typeface="Tahoma" pitchFamily="34" charset="0"/>
              </a:rPr>
              <a:t>Qualification</a:t>
            </a:r>
          </a:p>
          <a:p>
            <a:pPr eaLnBrk="1" hangingPunct="1">
              <a:lnSpc>
                <a:spcPct val="90000"/>
              </a:lnSpc>
            </a:pPr>
            <a:r>
              <a:rPr lang="en-US" sz="2000" dirty="0" smtClean="0">
                <a:latin typeface="Tahoma" pitchFamily="34" charset="0"/>
                <a:cs typeface="Tahoma" pitchFamily="34" charset="0"/>
              </a:rPr>
              <a:t>Natural persons</a:t>
            </a:r>
            <a:endParaRPr lang="th-TH" sz="2000" dirty="0" smtClean="0">
              <a:latin typeface="Tahoma" pitchFamily="34" charset="0"/>
              <a:cs typeface="Tahoma" pitchFamily="34" charset="0"/>
            </a:endParaRPr>
          </a:p>
          <a:p>
            <a:pPr eaLnBrk="1" hangingPunct="1">
              <a:lnSpc>
                <a:spcPct val="90000"/>
              </a:lnSpc>
              <a:buFont typeface="Wingdings" pitchFamily="2" charset="2"/>
              <a:buNone/>
            </a:pPr>
            <a:endParaRPr lang="th-TH" sz="2000" b="1" dirty="0" smtClean="0">
              <a:latin typeface="Tahoma" pitchFamily="34" charset="0"/>
              <a:cs typeface="Tahoma" pitchFamily="34" charset="0"/>
            </a:endParaRPr>
          </a:p>
          <a:p>
            <a:pPr eaLnBrk="1" hangingPunct="1">
              <a:lnSpc>
                <a:spcPct val="90000"/>
              </a:lnSpc>
              <a:buFont typeface="Wingdings" pitchFamily="2" charset="2"/>
              <a:buNone/>
            </a:pPr>
            <a:r>
              <a:rPr lang="en-US" sz="2200" b="1" dirty="0" smtClean="0">
                <a:latin typeface="Tahoma" pitchFamily="34" charset="0"/>
                <a:cs typeface="Tahoma" pitchFamily="34" charset="0"/>
              </a:rPr>
              <a:t>Duration of stay</a:t>
            </a:r>
            <a:endParaRPr lang="th-TH" sz="2200" dirty="0" smtClean="0">
              <a:latin typeface="Tahoma" pitchFamily="34" charset="0"/>
              <a:cs typeface="Tahoma" pitchFamily="34" charset="0"/>
            </a:endParaRPr>
          </a:p>
          <a:p>
            <a:pPr eaLnBrk="1" hangingPunct="1">
              <a:lnSpc>
                <a:spcPct val="90000"/>
              </a:lnSpc>
            </a:pPr>
            <a:r>
              <a:rPr lang="th-TH" sz="2000" dirty="0" smtClean="0">
                <a:latin typeface="Tahoma" pitchFamily="34" charset="0"/>
                <a:cs typeface="Tahoma" pitchFamily="34" charset="0"/>
              </a:rPr>
              <a:t>90 </a:t>
            </a:r>
            <a:r>
              <a:rPr lang="en-US" sz="2000" dirty="0" smtClean="0">
                <a:latin typeface="Tahoma" pitchFamily="34" charset="0"/>
                <a:cs typeface="Tahoma" pitchFamily="34" charset="0"/>
              </a:rPr>
              <a:t>days – 1 year</a:t>
            </a:r>
            <a:endParaRPr lang="th-TH" sz="2000" dirty="0" smtClean="0">
              <a:latin typeface="Tahoma" pitchFamily="34" charset="0"/>
              <a:cs typeface="Tahoma" pitchFamily="34" charset="0"/>
            </a:endParaRPr>
          </a:p>
          <a:p>
            <a:pPr>
              <a:lnSpc>
                <a:spcPct val="90000"/>
              </a:lnSpc>
              <a:buNone/>
            </a:pPr>
            <a:r>
              <a:rPr lang="en-US" sz="2400" b="1" dirty="0" smtClean="0">
                <a:latin typeface="Tahoma" pitchFamily="34" charset="0"/>
                <a:cs typeface="Tahoma" pitchFamily="34" charset="0"/>
              </a:rPr>
              <a:t>Purpose of visit:</a:t>
            </a:r>
            <a:endParaRPr lang="th-TH" sz="2400" dirty="0" smtClean="0">
              <a:latin typeface="Tahoma" pitchFamily="34" charset="0"/>
              <a:cs typeface="Tahoma" pitchFamily="34" charset="0"/>
            </a:endParaRPr>
          </a:p>
          <a:p>
            <a:pPr>
              <a:lnSpc>
                <a:spcPct val="90000"/>
              </a:lnSpc>
            </a:pPr>
            <a:r>
              <a:rPr lang="en-US" sz="2000" dirty="0" smtClean="0">
                <a:latin typeface="Tahoma" pitchFamily="34" charset="0"/>
                <a:cs typeface="Tahoma" pitchFamily="34" charset="0"/>
              </a:rPr>
              <a:t>Meeting, business</a:t>
            </a:r>
            <a:endParaRPr lang="th-TH" sz="2000" dirty="0" smtClean="0">
              <a:latin typeface="Tahoma" pitchFamily="34" charset="0"/>
              <a:cs typeface="Tahoma" pitchFamily="34" charset="0"/>
            </a:endParaRPr>
          </a:p>
          <a:p>
            <a:pPr>
              <a:lnSpc>
                <a:spcPct val="90000"/>
              </a:lnSpc>
              <a:buNone/>
            </a:pPr>
            <a:r>
              <a:rPr lang="en-US" sz="2000" dirty="0" smtClean="0">
                <a:latin typeface="Tahoma" pitchFamily="34" charset="0"/>
                <a:cs typeface="Tahoma" pitchFamily="34" charset="0"/>
              </a:rPr>
              <a:t>Negotiation or</a:t>
            </a:r>
          </a:p>
          <a:p>
            <a:pPr>
              <a:lnSpc>
                <a:spcPct val="90000"/>
              </a:lnSpc>
            </a:pPr>
            <a:r>
              <a:rPr lang="en-US" sz="2000" dirty="0" smtClean="0">
                <a:latin typeface="Tahoma" pitchFamily="34" charset="0"/>
                <a:cs typeface="Tahoma" pitchFamily="34" charset="0"/>
              </a:rPr>
              <a:t> Services contract</a:t>
            </a:r>
            <a:endParaRPr lang="th-TH" sz="2000" dirty="0" smtClean="0">
              <a:latin typeface="Tahoma" pitchFamily="34" charset="0"/>
              <a:cs typeface="Tahoma" pitchFamily="34" charset="0"/>
            </a:endParaRPr>
          </a:p>
          <a:p>
            <a:pPr>
              <a:lnSpc>
                <a:spcPct val="90000"/>
              </a:lnSpc>
            </a:pPr>
            <a:r>
              <a:rPr lang="en-US" sz="2000" dirty="0" smtClean="0">
                <a:latin typeface="Tahoma" pitchFamily="34" charset="0"/>
                <a:cs typeface="Tahoma" pitchFamily="34" charset="0"/>
              </a:rPr>
              <a:t>Business visit or related activities</a:t>
            </a:r>
          </a:p>
          <a:p>
            <a:pPr eaLnBrk="1" hangingPunct="1">
              <a:lnSpc>
                <a:spcPct val="90000"/>
              </a:lnSpc>
              <a:buFont typeface="Wingdings" pitchFamily="2" charset="2"/>
              <a:buNone/>
            </a:pPr>
            <a:endParaRPr lang="th-TH" sz="2000" b="1" dirty="0" smtClean="0">
              <a:latin typeface="Tahoma" pitchFamily="34" charset="0"/>
              <a:cs typeface="Tahoma" pitchFamily="34" charset="0"/>
            </a:endParaRPr>
          </a:p>
        </p:txBody>
      </p:sp>
      <p:pic>
        <p:nvPicPr>
          <p:cNvPr id="8197" name="Picture 4" descr="AGREE"/>
          <p:cNvPicPr>
            <a:picLocks noGrp="1" noChangeAspect="1" noChangeArrowheads="1"/>
          </p:cNvPicPr>
          <p:nvPr>
            <p:ph type="clipArt" sz="half" idx="1"/>
          </p:nvPr>
        </p:nvPicPr>
        <p:blipFill>
          <a:blip r:embed="rId2" cstate="print"/>
          <a:srcRect/>
          <a:stretch>
            <a:fillRect/>
          </a:stretch>
        </p:blipFill>
        <p:spPr>
          <a:xfrm>
            <a:off x="609600" y="2576514"/>
            <a:ext cx="3810000" cy="2922587"/>
          </a:xfrm>
          <a:noFill/>
        </p:spPr>
      </p:pic>
      <p:sp>
        <p:nvSpPr>
          <p:cNvPr id="8198" name="Rectangle 5"/>
          <p:cNvSpPr>
            <a:spLocks noChangeArrowheads="1"/>
          </p:cNvSpPr>
          <p:nvPr/>
        </p:nvSpPr>
        <p:spPr bwMode="auto">
          <a:xfrm>
            <a:off x="6119446" y="5943601"/>
            <a:ext cx="2110154" cy="646331"/>
          </a:xfrm>
          <a:prstGeom prst="rect">
            <a:avLst/>
          </a:prstGeom>
          <a:noFill/>
          <a:ln w="9525">
            <a:noFill/>
            <a:miter lim="800000"/>
            <a:headEnd/>
            <a:tailEnd/>
          </a:ln>
        </p:spPr>
        <p:txBody>
          <a:bodyPr>
            <a:spAutoFit/>
          </a:bodyPr>
          <a:lstStyle/>
          <a:p>
            <a:pPr algn="r"/>
            <a:r>
              <a:rPr lang="th-TH" sz="1200">
                <a:latin typeface="Tahoma" pitchFamily="34" charset="0"/>
                <a:cs typeface="Tahoma" pitchFamily="34" charset="0"/>
              </a:rPr>
              <a:t>สำนักเจรจาการค้าบริการ</a:t>
            </a:r>
          </a:p>
          <a:p>
            <a:pPr algn="r"/>
            <a:r>
              <a:rPr lang="th-TH" sz="1200">
                <a:latin typeface="Tahoma" pitchFamily="34" charset="0"/>
                <a:cs typeface="Tahoma" pitchFamily="34" charset="0"/>
              </a:rPr>
              <a:t>กรมเจรจาการค้าระหว่างประเทศ</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1"/>
          </p:nvPr>
        </p:nvSpPr>
        <p:spPr>
          <a:noFill/>
        </p:spPr>
        <p:txBody>
          <a:bodyPr/>
          <a:lstStyle/>
          <a:p>
            <a:fld id="{316B6E0F-B438-42AF-9D5A-C3BB486120C8}" type="slidenum">
              <a:rPr lang="en-US" smtClean="0"/>
              <a:pPr/>
              <a:t>36</a:t>
            </a:fld>
            <a:endParaRPr lang="th-TH" smtClean="0"/>
          </a:p>
        </p:txBody>
      </p:sp>
      <p:sp>
        <p:nvSpPr>
          <p:cNvPr id="9219" name="Rectangle 2"/>
          <p:cNvSpPr>
            <a:spLocks noGrp="1" noChangeArrowheads="1"/>
          </p:cNvSpPr>
          <p:nvPr>
            <p:ph type="title"/>
          </p:nvPr>
        </p:nvSpPr>
        <p:spPr>
          <a:xfrm>
            <a:off x="84076" y="283779"/>
            <a:ext cx="4419600" cy="1773621"/>
          </a:xfrm>
        </p:spPr>
        <p:txBody>
          <a:bodyPr>
            <a:normAutofit/>
          </a:bodyPr>
          <a:lstStyle/>
          <a:p>
            <a:pPr eaLnBrk="1" hangingPunct="1"/>
            <a:r>
              <a:rPr lang="en-US" sz="2600" dirty="0" smtClean="0">
                <a:latin typeface="Tahoma" pitchFamily="34" charset="0"/>
                <a:cs typeface="Tahoma" pitchFamily="34" charset="0"/>
              </a:rPr>
              <a:t>Commitment of Thailand on Mode 4 (GATS/WTO):</a:t>
            </a:r>
            <a:br>
              <a:rPr lang="en-US" sz="2600" dirty="0" smtClean="0">
                <a:latin typeface="Tahoma" pitchFamily="34" charset="0"/>
                <a:cs typeface="Tahoma" pitchFamily="34" charset="0"/>
              </a:rPr>
            </a:br>
            <a:r>
              <a:rPr lang="en-US" sz="2600" dirty="0" smtClean="0">
                <a:latin typeface="Tahoma" pitchFamily="34" charset="0"/>
                <a:cs typeface="Tahoma" pitchFamily="34" charset="0"/>
              </a:rPr>
              <a:t> 2. </a:t>
            </a:r>
            <a:r>
              <a:rPr lang="en-US" sz="2600" u="sng" dirty="0" smtClean="0">
                <a:latin typeface="Tahoma" pitchFamily="34" charset="0"/>
                <a:cs typeface="Tahoma" pitchFamily="34" charset="0"/>
              </a:rPr>
              <a:t>Intra-corporate Transferees</a:t>
            </a:r>
            <a:endParaRPr lang="th-TH" sz="2600" dirty="0" smtClean="0">
              <a:latin typeface="Tahoma" pitchFamily="34" charset="0"/>
              <a:cs typeface="Tahoma" pitchFamily="34" charset="0"/>
            </a:endParaRPr>
          </a:p>
        </p:txBody>
      </p:sp>
      <p:sp>
        <p:nvSpPr>
          <p:cNvPr id="9220" name="Rectangle 3"/>
          <p:cNvSpPr>
            <a:spLocks noGrp="1" noChangeArrowheads="1"/>
          </p:cNvSpPr>
          <p:nvPr>
            <p:ph type="body" sz="half" idx="2"/>
          </p:nvPr>
        </p:nvSpPr>
        <p:spPr>
          <a:xfrm>
            <a:off x="4351283" y="785642"/>
            <a:ext cx="4792717" cy="5410200"/>
          </a:xfrm>
        </p:spPr>
        <p:txBody>
          <a:bodyPr>
            <a:normAutofit lnSpcReduction="10000"/>
          </a:bodyPr>
          <a:lstStyle/>
          <a:p>
            <a:pPr>
              <a:lnSpc>
                <a:spcPct val="90000"/>
              </a:lnSpc>
              <a:buNone/>
            </a:pPr>
            <a:r>
              <a:rPr lang="en-US" sz="2400" b="1" dirty="0" smtClean="0">
                <a:latin typeface="Tahoma" pitchFamily="34" charset="0"/>
                <a:cs typeface="Tahoma" pitchFamily="34" charset="0"/>
              </a:rPr>
              <a:t>Qualification:</a:t>
            </a:r>
          </a:p>
          <a:p>
            <a:pPr>
              <a:lnSpc>
                <a:spcPct val="80000"/>
              </a:lnSpc>
              <a:buNone/>
            </a:pPr>
            <a:r>
              <a:rPr lang="en-US" sz="2000" dirty="0" smtClean="0">
                <a:latin typeface="Tahoma" pitchFamily="34" charset="0"/>
                <a:cs typeface="Tahoma" pitchFamily="34" charset="0"/>
              </a:rPr>
              <a:t>Manager, Executives, specialists or working with the company more than a year; qualified under “management needs” of the Department of Employment, MOL</a:t>
            </a:r>
          </a:p>
          <a:p>
            <a:pPr eaLnBrk="1" hangingPunct="1">
              <a:lnSpc>
                <a:spcPct val="80000"/>
              </a:lnSpc>
              <a:buFont typeface="Wingdings" pitchFamily="2" charset="2"/>
              <a:buNone/>
            </a:pPr>
            <a:endParaRPr lang="th-TH" sz="2000" b="1" dirty="0" smtClean="0">
              <a:latin typeface="Tahoma" pitchFamily="34" charset="0"/>
              <a:cs typeface="Tahoma" pitchFamily="34" charset="0"/>
            </a:endParaRPr>
          </a:p>
          <a:p>
            <a:pPr>
              <a:lnSpc>
                <a:spcPct val="90000"/>
              </a:lnSpc>
            </a:pPr>
            <a:r>
              <a:rPr lang="en-US" sz="2000" b="1" dirty="0" smtClean="0">
                <a:latin typeface="Tahoma" pitchFamily="34" charset="0"/>
                <a:cs typeface="Tahoma" pitchFamily="34" charset="0"/>
              </a:rPr>
              <a:t>Duration of stay</a:t>
            </a:r>
            <a:r>
              <a:rPr lang="en-US" sz="2000" dirty="0" smtClean="0">
                <a:latin typeface="Tahoma" pitchFamily="34" charset="0"/>
                <a:cs typeface="Tahoma" pitchFamily="34" charset="0"/>
              </a:rPr>
              <a:t>:</a:t>
            </a:r>
          </a:p>
          <a:p>
            <a:pPr>
              <a:lnSpc>
                <a:spcPct val="90000"/>
              </a:lnSpc>
            </a:pPr>
            <a:r>
              <a:rPr lang="en-US" sz="2000" dirty="0" smtClean="0">
                <a:latin typeface="Tahoma" pitchFamily="34" charset="0"/>
                <a:cs typeface="Tahoma" pitchFamily="34" charset="0"/>
              </a:rPr>
              <a:t>1 year, extendable to 3 years</a:t>
            </a:r>
          </a:p>
          <a:p>
            <a:pPr eaLnBrk="1" hangingPunct="1">
              <a:lnSpc>
                <a:spcPct val="80000"/>
              </a:lnSpc>
              <a:buFont typeface="Wingdings" pitchFamily="2" charset="2"/>
              <a:buNone/>
            </a:pPr>
            <a:endParaRPr lang="th-TH" sz="2000" b="1" dirty="0" smtClean="0">
              <a:latin typeface="Tahoma" pitchFamily="34" charset="0"/>
              <a:cs typeface="Tahoma" pitchFamily="34" charset="0"/>
            </a:endParaRPr>
          </a:p>
          <a:p>
            <a:pPr eaLnBrk="1" hangingPunct="1">
              <a:lnSpc>
                <a:spcPct val="80000"/>
              </a:lnSpc>
              <a:buFont typeface="Wingdings" pitchFamily="2" charset="2"/>
              <a:buNone/>
            </a:pPr>
            <a:r>
              <a:rPr lang="en-US" sz="2200" b="1" dirty="0" smtClean="0">
                <a:latin typeface="Tahoma" pitchFamily="34" charset="0"/>
                <a:cs typeface="Tahoma" pitchFamily="34" charset="0"/>
              </a:rPr>
              <a:t>Thai regulation on work permit</a:t>
            </a:r>
            <a:endParaRPr lang="th-TH" sz="2200" b="1" dirty="0" smtClean="0">
              <a:latin typeface="Tahoma" pitchFamily="34" charset="0"/>
              <a:cs typeface="Tahoma" pitchFamily="34" charset="0"/>
            </a:endParaRPr>
          </a:p>
          <a:p>
            <a:pPr eaLnBrk="1" hangingPunct="1">
              <a:lnSpc>
                <a:spcPct val="80000"/>
              </a:lnSpc>
            </a:pPr>
            <a:r>
              <a:rPr lang="en-US" sz="2000" dirty="0" smtClean="0">
                <a:latin typeface="Tahoma" pitchFamily="34" charset="0"/>
                <a:cs typeface="Tahoma" pitchFamily="34" charset="0"/>
              </a:rPr>
              <a:t>Qualified under </a:t>
            </a:r>
            <a:r>
              <a:rPr lang="en-US" sz="2000" b="1" dirty="0" smtClean="0">
                <a:latin typeface="Tahoma" pitchFamily="34" charset="0"/>
                <a:cs typeface="Tahoma" pitchFamily="34" charset="0"/>
              </a:rPr>
              <a:t>Management needs</a:t>
            </a:r>
            <a:r>
              <a:rPr lang="th-TH" sz="2000" dirty="0" smtClean="0">
                <a:latin typeface="Tahoma" pitchFamily="34" charset="0"/>
                <a:cs typeface="Tahoma" pitchFamily="34" charset="0"/>
              </a:rPr>
              <a:t>  </a:t>
            </a:r>
            <a:r>
              <a:rPr lang="en-US" sz="2000" dirty="0" smtClean="0">
                <a:latin typeface="Tahoma" pitchFamily="34" charset="0"/>
                <a:cs typeface="Tahoma" pitchFamily="34" charset="0"/>
              </a:rPr>
              <a:t>of DOE – </a:t>
            </a:r>
            <a:endParaRPr lang="th-TH" sz="2000" dirty="0" smtClean="0">
              <a:latin typeface="Tahoma" pitchFamily="34" charset="0"/>
              <a:cs typeface="Tahoma" pitchFamily="34" charset="0"/>
            </a:endParaRPr>
          </a:p>
          <a:p>
            <a:pPr eaLnBrk="1" hangingPunct="1">
              <a:lnSpc>
                <a:spcPct val="80000"/>
              </a:lnSpc>
              <a:buNone/>
            </a:pPr>
            <a:r>
              <a:rPr lang="th-TH" sz="2000" b="1" dirty="0" smtClean="0">
                <a:latin typeface="Tahoma" pitchFamily="34" charset="0"/>
                <a:cs typeface="Tahoma" pitchFamily="34" charset="0"/>
              </a:rPr>
              <a:t>1</a:t>
            </a:r>
            <a:r>
              <a:rPr lang="th-TH" sz="2000" dirty="0" smtClean="0">
                <a:latin typeface="Tahoma" pitchFamily="34" charset="0"/>
                <a:cs typeface="Tahoma" pitchFamily="34" charset="0"/>
              </a:rPr>
              <a:t>. </a:t>
            </a:r>
            <a:r>
              <a:rPr lang="en-US" sz="2000" dirty="0" smtClean="0">
                <a:latin typeface="Tahoma" pitchFamily="34" charset="0"/>
                <a:cs typeface="Tahoma" pitchFamily="34" charset="0"/>
              </a:rPr>
              <a:t>Size of registered capital </a:t>
            </a:r>
            <a:endParaRPr lang="th-TH" sz="2000" dirty="0" smtClean="0">
              <a:latin typeface="Tahoma" pitchFamily="34" charset="0"/>
              <a:cs typeface="Tahoma" pitchFamily="34" charset="0"/>
            </a:endParaRPr>
          </a:p>
          <a:p>
            <a:pPr eaLnBrk="1" hangingPunct="1">
              <a:lnSpc>
                <a:spcPct val="80000"/>
              </a:lnSpc>
              <a:buNone/>
            </a:pPr>
            <a:r>
              <a:rPr lang="th-TH" sz="2000" b="1" dirty="0" smtClean="0">
                <a:latin typeface="Tahoma" pitchFamily="34" charset="0"/>
                <a:cs typeface="Tahoma" pitchFamily="34" charset="0"/>
              </a:rPr>
              <a:t>2</a:t>
            </a:r>
            <a:r>
              <a:rPr lang="th-TH" sz="2000" dirty="0" smtClean="0">
                <a:latin typeface="Tahoma" pitchFamily="34" charset="0"/>
                <a:cs typeface="Tahoma" pitchFamily="34" charset="0"/>
              </a:rPr>
              <a:t>. </a:t>
            </a:r>
            <a:r>
              <a:rPr lang="en-US" sz="2000" dirty="0" smtClean="0">
                <a:latin typeface="Tahoma" pitchFamily="34" charset="0"/>
                <a:cs typeface="Tahoma" pitchFamily="34" charset="0"/>
              </a:rPr>
              <a:t>Employment generation </a:t>
            </a:r>
            <a:endParaRPr lang="th-TH" sz="2000" dirty="0" smtClean="0">
              <a:latin typeface="Tahoma" pitchFamily="34" charset="0"/>
              <a:cs typeface="Tahoma" pitchFamily="34" charset="0"/>
            </a:endParaRPr>
          </a:p>
          <a:p>
            <a:pPr eaLnBrk="1" hangingPunct="1">
              <a:lnSpc>
                <a:spcPct val="80000"/>
              </a:lnSpc>
              <a:buNone/>
            </a:pPr>
            <a:r>
              <a:rPr lang="th-TH" sz="2000" b="1" dirty="0" smtClean="0">
                <a:latin typeface="Tahoma" pitchFamily="34" charset="0"/>
                <a:cs typeface="Tahoma" pitchFamily="34" charset="0"/>
              </a:rPr>
              <a:t>3</a:t>
            </a:r>
            <a:r>
              <a:rPr lang="th-TH" sz="2000" dirty="0" smtClean="0">
                <a:latin typeface="Tahoma" pitchFamily="34" charset="0"/>
                <a:cs typeface="Tahoma" pitchFamily="34" charset="0"/>
              </a:rPr>
              <a:t>. </a:t>
            </a:r>
            <a:r>
              <a:rPr lang="en-US" sz="2000" dirty="0" smtClean="0">
                <a:latin typeface="Tahoma" pitchFamily="34" charset="0"/>
                <a:cs typeface="Tahoma" pitchFamily="34" charset="0"/>
              </a:rPr>
              <a:t>FDI </a:t>
            </a:r>
            <a:endParaRPr lang="th-TH" sz="2000" dirty="0" smtClean="0">
              <a:latin typeface="Tahoma" pitchFamily="34" charset="0"/>
              <a:cs typeface="Tahoma" pitchFamily="34" charset="0"/>
            </a:endParaRPr>
          </a:p>
          <a:p>
            <a:pPr eaLnBrk="1" hangingPunct="1">
              <a:lnSpc>
                <a:spcPct val="80000"/>
              </a:lnSpc>
              <a:buNone/>
            </a:pPr>
            <a:r>
              <a:rPr lang="th-TH" sz="2000" b="1" dirty="0" smtClean="0">
                <a:latin typeface="Tahoma" pitchFamily="34" charset="0"/>
                <a:cs typeface="Tahoma" pitchFamily="34" charset="0"/>
              </a:rPr>
              <a:t>4</a:t>
            </a:r>
            <a:r>
              <a:rPr lang="th-TH" sz="2000" dirty="0" smtClean="0">
                <a:latin typeface="Tahoma" pitchFamily="34" charset="0"/>
                <a:cs typeface="Tahoma" pitchFamily="34" charset="0"/>
              </a:rPr>
              <a:t>. </a:t>
            </a:r>
            <a:r>
              <a:rPr lang="en-US" sz="2000" dirty="0" smtClean="0">
                <a:latin typeface="Tahoma" pitchFamily="34" charset="0"/>
                <a:cs typeface="Tahoma" pitchFamily="34" charset="0"/>
              </a:rPr>
              <a:t>Export promotion </a:t>
            </a:r>
            <a:endParaRPr lang="th-TH" sz="2000" dirty="0" smtClean="0">
              <a:latin typeface="Tahoma" pitchFamily="34" charset="0"/>
              <a:cs typeface="Tahoma" pitchFamily="34" charset="0"/>
            </a:endParaRPr>
          </a:p>
          <a:p>
            <a:pPr eaLnBrk="1" hangingPunct="1">
              <a:lnSpc>
                <a:spcPct val="80000"/>
              </a:lnSpc>
              <a:buNone/>
            </a:pPr>
            <a:r>
              <a:rPr lang="th-TH" sz="2000" b="1" dirty="0" smtClean="0">
                <a:latin typeface="Tahoma" pitchFamily="34" charset="0"/>
                <a:cs typeface="Tahoma" pitchFamily="34" charset="0"/>
              </a:rPr>
              <a:t>5</a:t>
            </a:r>
            <a:r>
              <a:rPr lang="th-TH" sz="2000" dirty="0" smtClean="0">
                <a:latin typeface="Tahoma" pitchFamily="34" charset="0"/>
                <a:cs typeface="Tahoma" pitchFamily="34" charset="0"/>
              </a:rPr>
              <a:t>. </a:t>
            </a:r>
            <a:r>
              <a:rPr lang="en-US" sz="2000" dirty="0" smtClean="0">
                <a:latin typeface="Tahoma" pitchFamily="34" charset="0"/>
                <a:cs typeface="Tahoma" pitchFamily="34" charset="0"/>
              </a:rPr>
              <a:t>Technological transfer and </a:t>
            </a:r>
            <a:endParaRPr lang="th-TH" sz="2000" dirty="0" smtClean="0">
              <a:latin typeface="Tahoma" pitchFamily="34" charset="0"/>
              <a:cs typeface="Tahoma" pitchFamily="34" charset="0"/>
            </a:endParaRPr>
          </a:p>
          <a:p>
            <a:pPr eaLnBrk="1" hangingPunct="1">
              <a:lnSpc>
                <a:spcPct val="80000"/>
              </a:lnSpc>
              <a:buNone/>
            </a:pPr>
            <a:r>
              <a:rPr lang="th-TH" sz="2000" b="1" dirty="0" smtClean="0">
                <a:latin typeface="Tahoma" pitchFamily="34" charset="0"/>
                <a:cs typeface="Tahoma" pitchFamily="34" charset="0"/>
              </a:rPr>
              <a:t>6</a:t>
            </a:r>
            <a:r>
              <a:rPr lang="th-TH" sz="2000" dirty="0" smtClean="0">
                <a:latin typeface="Tahoma" pitchFamily="34" charset="0"/>
                <a:cs typeface="Tahoma" pitchFamily="34" charset="0"/>
              </a:rPr>
              <a:t>. </a:t>
            </a:r>
            <a:r>
              <a:rPr lang="en-US" sz="2000" dirty="0" smtClean="0">
                <a:latin typeface="Tahoma" pitchFamily="34" charset="0"/>
                <a:cs typeface="Tahoma" pitchFamily="34" charset="0"/>
              </a:rPr>
              <a:t>Special needs of the management</a:t>
            </a:r>
            <a:endParaRPr lang="th-TH" sz="2000" dirty="0" smtClean="0">
              <a:latin typeface="Tahoma" pitchFamily="34" charset="0"/>
              <a:cs typeface="Tahoma" pitchFamily="34" charset="0"/>
            </a:endParaRPr>
          </a:p>
        </p:txBody>
      </p:sp>
      <p:pic>
        <p:nvPicPr>
          <p:cNvPr id="9221" name="Picture 4" descr="MEETING2"/>
          <p:cNvPicPr>
            <a:picLocks noGrp="1" noChangeAspect="1" noChangeArrowheads="1"/>
          </p:cNvPicPr>
          <p:nvPr>
            <p:ph type="clipArt" sz="half" idx="1"/>
          </p:nvPr>
        </p:nvPicPr>
        <p:blipFill>
          <a:blip r:embed="rId3" cstate="print"/>
          <a:srcRect/>
          <a:stretch>
            <a:fillRect/>
          </a:stretch>
        </p:blipFill>
        <p:spPr>
          <a:xfrm>
            <a:off x="609600" y="2667000"/>
            <a:ext cx="3810000" cy="2935288"/>
          </a:xfrm>
          <a:noFill/>
        </p:spPr>
      </p:pic>
      <p:sp>
        <p:nvSpPr>
          <p:cNvPr id="9222" name="Rectangle 5"/>
          <p:cNvSpPr>
            <a:spLocks noChangeArrowheads="1"/>
          </p:cNvSpPr>
          <p:nvPr/>
        </p:nvSpPr>
        <p:spPr bwMode="auto">
          <a:xfrm>
            <a:off x="6049108" y="6172201"/>
            <a:ext cx="2110154" cy="646331"/>
          </a:xfrm>
          <a:prstGeom prst="rect">
            <a:avLst/>
          </a:prstGeom>
          <a:noFill/>
          <a:ln w="9525">
            <a:noFill/>
            <a:miter lim="800000"/>
            <a:headEnd/>
            <a:tailEnd/>
          </a:ln>
        </p:spPr>
        <p:txBody>
          <a:bodyPr>
            <a:spAutoFit/>
          </a:bodyPr>
          <a:lstStyle/>
          <a:p>
            <a:pPr algn="r"/>
            <a:r>
              <a:rPr lang="th-TH" sz="1200">
                <a:latin typeface="Tahoma" pitchFamily="34" charset="0"/>
                <a:cs typeface="Tahoma" pitchFamily="34" charset="0"/>
              </a:rPr>
              <a:t>สำนักเจรจาการค้าบริการ</a:t>
            </a:r>
          </a:p>
          <a:p>
            <a:pPr algn="r"/>
            <a:r>
              <a:rPr lang="th-TH" sz="1200">
                <a:latin typeface="Tahoma" pitchFamily="34" charset="0"/>
                <a:cs typeface="Tahoma" pitchFamily="34" charset="0"/>
              </a:rPr>
              <a:t>กรมเจรจาการค้าระหว่างประเทศ</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Movement of skilled </a:t>
            </a:r>
            <a:r>
              <a:rPr lang="en-US" dirty="0" err="1" smtClean="0"/>
              <a:t>labour</a:t>
            </a:r>
            <a:r>
              <a:rPr lang="en-US" dirty="0" smtClean="0"/>
              <a:t> under AEC</a:t>
            </a:r>
            <a:endParaRPr lang="th-TH" dirty="0"/>
          </a:p>
        </p:txBody>
      </p:sp>
      <p:sp>
        <p:nvSpPr>
          <p:cNvPr id="7" name="Subtitle 6"/>
          <p:cNvSpPr>
            <a:spLocks noGrp="1"/>
          </p:cNvSpPr>
          <p:nvPr>
            <p:ph type="subTitle" idx="1"/>
          </p:nvPr>
        </p:nvSpPr>
        <p:spPr/>
        <p:txBody>
          <a:bodyPr/>
          <a:lstStyle/>
          <a:p>
            <a:endParaRPr lang="th-TH"/>
          </a:p>
        </p:txBody>
      </p:sp>
      <p:sp>
        <p:nvSpPr>
          <p:cNvPr id="5" name="Slide Number Placeholder 4"/>
          <p:cNvSpPr>
            <a:spLocks noGrp="1"/>
          </p:cNvSpPr>
          <p:nvPr>
            <p:ph type="sldNum" sz="quarter" idx="12"/>
          </p:nvPr>
        </p:nvSpPr>
        <p:spPr/>
        <p:txBody>
          <a:bodyPr/>
          <a:lstStyle/>
          <a:p>
            <a:pPr>
              <a:defRPr/>
            </a:pPr>
            <a:fld id="{B11E0E09-76F7-4DB9-ABC8-E8247E9D5A9C}" type="slidenum">
              <a:rPr lang="en-US" smtClean="0"/>
              <a:pPr>
                <a:defRPr/>
              </a:pPr>
              <a:t>37</a:t>
            </a:fld>
            <a:endParaRPr lang="th-TH"/>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38</a:t>
            </a:fld>
            <a:endParaRPr lang="en-US"/>
          </a:p>
        </p:txBody>
      </p:sp>
      <p:sp>
        <p:nvSpPr>
          <p:cNvPr id="6" name="Rounded Rectangle 5"/>
          <p:cNvSpPr/>
          <p:nvPr/>
        </p:nvSpPr>
        <p:spPr>
          <a:xfrm>
            <a:off x="283779" y="157652"/>
            <a:ext cx="8592207" cy="914404"/>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smtClean="0">
              <a:solidFill>
                <a:schemeClr val="tx1"/>
              </a:solidFill>
            </a:endParaRPr>
          </a:p>
          <a:p>
            <a:pPr algn="ctr"/>
            <a:r>
              <a:rPr lang="en-US" sz="3600" dirty="0" smtClean="0">
                <a:solidFill>
                  <a:schemeClr val="tx1"/>
                </a:solidFill>
              </a:rPr>
              <a:t>Pillar 1: Single market &amp; production base</a:t>
            </a:r>
            <a:endParaRPr lang="th-TH" sz="3600" dirty="0" smtClean="0">
              <a:solidFill>
                <a:schemeClr val="tx1"/>
              </a:solidFill>
            </a:endParaRPr>
          </a:p>
          <a:p>
            <a:pPr algn="ctr"/>
            <a:endParaRPr lang="en-US" dirty="0">
              <a:solidFill>
                <a:schemeClr val="tx1"/>
              </a:solidFill>
            </a:endParaRPr>
          </a:p>
        </p:txBody>
      </p:sp>
      <p:sp>
        <p:nvSpPr>
          <p:cNvPr id="7" name="Rounded Rectangle 6"/>
          <p:cNvSpPr/>
          <p:nvPr/>
        </p:nvSpPr>
        <p:spPr>
          <a:xfrm>
            <a:off x="299544" y="2033754"/>
            <a:ext cx="4335518" cy="819807"/>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solidFill>
              </a:rPr>
              <a:t>       Free flow of goods</a:t>
            </a:r>
            <a:endParaRPr lang="th-TH" dirty="0">
              <a:solidFill>
                <a:schemeClr val="tx1"/>
              </a:solidFill>
            </a:endParaRPr>
          </a:p>
        </p:txBody>
      </p:sp>
      <p:sp>
        <p:nvSpPr>
          <p:cNvPr id="8" name="Rounded Rectangle 7"/>
          <p:cNvSpPr/>
          <p:nvPr/>
        </p:nvSpPr>
        <p:spPr>
          <a:xfrm>
            <a:off x="924910" y="2942897"/>
            <a:ext cx="4451131" cy="819807"/>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t>       </a:t>
            </a:r>
            <a:r>
              <a:rPr lang="en-US" dirty="0" smtClean="0">
                <a:solidFill>
                  <a:schemeClr val="tx1"/>
                </a:solidFill>
              </a:rPr>
              <a:t>Free flow of services</a:t>
            </a:r>
            <a:endParaRPr lang="th-TH" dirty="0">
              <a:solidFill>
                <a:schemeClr val="tx1"/>
              </a:solidFill>
            </a:endParaRPr>
          </a:p>
        </p:txBody>
      </p:sp>
      <p:sp>
        <p:nvSpPr>
          <p:cNvPr id="9" name="Rounded Rectangle 8"/>
          <p:cNvSpPr/>
          <p:nvPr/>
        </p:nvSpPr>
        <p:spPr>
          <a:xfrm>
            <a:off x="210207" y="3883575"/>
            <a:ext cx="5402317" cy="819807"/>
          </a:xfrm>
          <a:prstGeom prst="roundRect">
            <a:avLst/>
          </a:prstGeom>
          <a:solidFill>
            <a:schemeClr val="tx2">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t>         </a:t>
            </a:r>
            <a:r>
              <a:rPr lang="en-US" dirty="0" smtClean="0">
                <a:solidFill>
                  <a:schemeClr val="tx1"/>
                </a:solidFill>
              </a:rPr>
              <a:t>Free flow of investment</a:t>
            </a:r>
            <a:endParaRPr lang="th-TH" dirty="0">
              <a:solidFill>
                <a:schemeClr val="tx1"/>
              </a:solidFill>
            </a:endParaRPr>
          </a:p>
        </p:txBody>
      </p:sp>
      <p:sp>
        <p:nvSpPr>
          <p:cNvPr id="10" name="Rounded Rectangle 9"/>
          <p:cNvSpPr/>
          <p:nvPr/>
        </p:nvSpPr>
        <p:spPr>
          <a:xfrm>
            <a:off x="914400" y="4840016"/>
            <a:ext cx="4524703" cy="819807"/>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t>       </a:t>
            </a:r>
            <a:r>
              <a:rPr lang="en-US" dirty="0" smtClean="0">
                <a:solidFill>
                  <a:schemeClr val="tx1"/>
                </a:solidFill>
              </a:rPr>
              <a:t>Free flow of capital</a:t>
            </a:r>
            <a:endParaRPr lang="th-TH" dirty="0">
              <a:solidFill>
                <a:schemeClr val="tx1"/>
              </a:solidFill>
            </a:endParaRPr>
          </a:p>
        </p:txBody>
      </p:sp>
      <p:sp>
        <p:nvSpPr>
          <p:cNvPr id="11" name="Oval 10"/>
          <p:cNvSpPr/>
          <p:nvPr/>
        </p:nvSpPr>
        <p:spPr>
          <a:xfrm>
            <a:off x="378372" y="2096815"/>
            <a:ext cx="709449" cy="6463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endParaRPr lang="th-TH" dirty="0"/>
          </a:p>
        </p:txBody>
      </p:sp>
      <p:sp>
        <p:nvSpPr>
          <p:cNvPr id="12" name="Oval 11"/>
          <p:cNvSpPr/>
          <p:nvPr/>
        </p:nvSpPr>
        <p:spPr>
          <a:xfrm>
            <a:off x="1003738" y="3037490"/>
            <a:ext cx="709449" cy="6463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a:t>
            </a:r>
            <a:endParaRPr lang="th-TH" dirty="0"/>
          </a:p>
        </p:txBody>
      </p:sp>
      <p:sp>
        <p:nvSpPr>
          <p:cNvPr id="13" name="Oval 12"/>
          <p:cNvSpPr/>
          <p:nvPr/>
        </p:nvSpPr>
        <p:spPr>
          <a:xfrm>
            <a:off x="388883" y="3936126"/>
            <a:ext cx="709449" cy="6463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endParaRPr lang="th-TH" dirty="0"/>
          </a:p>
        </p:txBody>
      </p:sp>
      <p:sp>
        <p:nvSpPr>
          <p:cNvPr id="14" name="Oval 13"/>
          <p:cNvSpPr/>
          <p:nvPr/>
        </p:nvSpPr>
        <p:spPr>
          <a:xfrm>
            <a:off x="956441" y="4897823"/>
            <a:ext cx="709449" cy="6463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th-TH" dirty="0"/>
          </a:p>
        </p:txBody>
      </p:sp>
      <p:sp>
        <p:nvSpPr>
          <p:cNvPr id="16" name="Rounded Rectangle 15"/>
          <p:cNvSpPr/>
          <p:nvPr/>
        </p:nvSpPr>
        <p:spPr>
          <a:xfrm>
            <a:off x="262759" y="5764924"/>
            <a:ext cx="5460124" cy="819807"/>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t>        </a:t>
            </a:r>
            <a:r>
              <a:rPr lang="en-US" dirty="0" smtClean="0">
                <a:solidFill>
                  <a:schemeClr val="tx1"/>
                </a:solidFill>
              </a:rPr>
              <a:t>Free flow of skilled </a:t>
            </a:r>
            <a:r>
              <a:rPr lang="en-US" dirty="0" err="1" smtClean="0">
                <a:solidFill>
                  <a:schemeClr val="tx1"/>
                </a:solidFill>
              </a:rPr>
              <a:t>labour</a:t>
            </a:r>
            <a:endParaRPr lang="th-TH" dirty="0">
              <a:solidFill>
                <a:schemeClr val="tx1"/>
              </a:solidFill>
            </a:endParaRPr>
          </a:p>
        </p:txBody>
      </p:sp>
      <p:sp>
        <p:nvSpPr>
          <p:cNvPr id="17" name="Oval 16"/>
          <p:cNvSpPr/>
          <p:nvPr/>
        </p:nvSpPr>
        <p:spPr>
          <a:xfrm>
            <a:off x="399393" y="5838497"/>
            <a:ext cx="709449" cy="6463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5</a:t>
            </a:r>
            <a:endParaRPr lang="th-TH" dirty="0"/>
          </a:p>
        </p:txBody>
      </p:sp>
      <p:sp>
        <p:nvSpPr>
          <p:cNvPr id="15" name="Down Arrow 14"/>
          <p:cNvSpPr/>
          <p:nvPr/>
        </p:nvSpPr>
        <p:spPr>
          <a:xfrm>
            <a:off x="898623" y="1135117"/>
            <a:ext cx="7299434" cy="77251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5 core elements</a:t>
            </a:r>
            <a:endParaRPr lang="th-TH" dirty="0"/>
          </a:p>
        </p:txBody>
      </p:sp>
      <p:sp>
        <p:nvSpPr>
          <p:cNvPr id="19" name="Cloud Callout 18"/>
          <p:cNvSpPr/>
          <p:nvPr/>
        </p:nvSpPr>
        <p:spPr>
          <a:xfrm>
            <a:off x="6085489" y="2207173"/>
            <a:ext cx="2837793" cy="3720662"/>
          </a:xfrm>
          <a:prstGeom prst="cloudCallout">
            <a:avLst>
              <a:gd name="adj1" fmla="val 48368"/>
              <a:gd name="adj2" fmla="val 64278"/>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tx1"/>
                </a:solidFill>
              </a:rPr>
              <a:t>Skilled </a:t>
            </a:r>
            <a:r>
              <a:rPr lang="en-US" sz="2400" dirty="0" err="1" smtClean="0">
                <a:solidFill>
                  <a:schemeClr val="tx1"/>
                </a:solidFill>
              </a:rPr>
              <a:t>labour</a:t>
            </a:r>
            <a:r>
              <a:rPr lang="en-US" sz="2400" dirty="0" smtClean="0">
                <a:solidFill>
                  <a:schemeClr val="tx1"/>
                </a:solidFill>
              </a:rPr>
              <a:t> can work in other AMS under 2, 5 and 3</a:t>
            </a:r>
            <a:endParaRPr lang="th-TH" sz="2400" dirty="0">
              <a:solidFill>
                <a:schemeClr val="tx1"/>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39</a:t>
            </a:fld>
            <a:endParaRPr lang="en-US"/>
          </a:p>
        </p:txBody>
      </p:sp>
      <p:pic>
        <p:nvPicPr>
          <p:cNvPr id="131074" name="Picture 2"/>
          <p:cNvPicPr>
            <a:picLocks noChangeAspect="1" noChangeArrowheads="1"/>
          </p:cNvPicPr>
          <p:nvPr/>
        </p:nvPicPr>
        <p:blipFill>
          <a:blip r:embed="rId3" cstate="print"/>
          <a:srcRect/>
          <a:stretch>
            <a:fillRect/>
          </a:stretch>
        </p:blipFill>
        <p:spPr bwMode="auto">
          <a:xfrm>
            <a:off x="103292" y="180658"/>
            <a:ext cx="8849642" cy="6165551"/>
          </a:xfrm>
          <a:prstGeom prst="rect">
            <a:avLst/>
          </a:prstGeom>
          <a:noFill/>
          <a:ln w="9525">
            <a:noFill/>
            <a:miter lim="800000"/>
            <a:headEnd/>
            <a:tailEnd/>
          </a:ln>
          <a:effectLst/>
        </p:spPr>
      </p:pic>
      <p:cxnSp>
        <p:nvCxnSpPr>
          <p:cNvPr id="5" name="Straight Connector 4"/>
          <p:cNvCxnSpPr/>
          <p:nvPr/>
        </p:nvCxnSpPr>
        <p:spPr>
          <a:xfrm flipV="1">
            <a:off x="2286000" y="3326524"/>
            <a:ext cx="5060731" cy="1576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298" y="1166650"/>
            <a:ext cx="8954814" cy="4981902"/>
          </a:xfrm>
        </p:spPr>
        <p:txBody>
          <a:bodyPr>
            <a:noAutofit/>
          </a:bodyPr>
          <a:lstStyle/>
          <a:p>
            <a:r>
              <a:rPr lang="en-US" sz="3200" dirty="0" smtClean="0">
                <a:latin typeface="Tahoma" pitchFamily="34" charset="0"/>
                <a:ea typeface="Tahoma" pitchFamily="34" charset="0"/>
                <a:cs typeface="Tahoma" pitchFamily="34" charset="0"/>
              </a:rPr>
              <a:t>Each Member State may </a:t>
            </a:r>
            <a:r>
              <a:rPr lang="en-US" sz="3200" dirty="0" err="1" smtClean="0">
                <a:solidFill>
                  <a:srgbClr val="FF0000"/>
                </a:solidFill>
                <a:latin typeface="Tahoma" pitchFamily="34" charset="0"/>
                <a:ea typeface="Tahoma" pitchFamily="34" charset="0"/>
                <a:cs typeface="Tahoma" pitchFamily="34" charset="0"/>
              </a:rPr>
              <a:t>recognise</a:t>
            </a:r>
            <a:r>
              <a:rPr lang="en-US" sz="3200" dirty="0" smtClean="0">
                <a:latin typeface="Tahoma" pitchFamily="34" charset="0"/>
                <a:ea typeface="Tahoma" pitchFamily="34" charset="0"/>
                <a:cs typeface="Tahoma" pitchFamily="34" charset="0"/>
              </a:rPr>
              <a:t> </a:t>
            </a:r>
            <a:r>
              <a:rPr lang="en-US" sz="3200" dirty="0" smtClean="0">
                <a:solidFill>
                  <a:srgbClr val="FF0000"/>
                </a:solidFill>
                <a:latin typeface="Tahoma" pitchFamily="34" charset="0"/>
                <a:ea typeface="Tahoma" pitchFamily="34" charset="0"/>
                <a:cs typeface="Tahoma" pitchFamily="34" charset="0"/>
              </a:rPr>
              <a:t>the education or experience obtained</a:t>
            </a:r>
            <a:r>
              <a:rPr lang="en-US" sz="3200" dirty="0" smtClean="0">
                <a:latin typeface="Tahoma" pitchFamily="34" charset="0"/>
                <a:ea typeface="Tahoma" pitchFamily="34" charset="0"/>
                <a:cs typeface="Tahoma" pitchFamily="34" charset="0"/>
              </a:rPr>
              <a:t>, </a:t>
            </a:r>
            <a:r>
              <a:rPr lang="en-US" sz="3200" dirty="0" smtClean="0">
                <a:solidFill>
                  <a:srgbClr val="FF0000"/>
                </a:solidFill>
                <a:latin typeface="Tahoma" pitchFamily="34" charset="0"/>
                <a:ea typeface="Tahoma" pitchFamily="34" charset="0"/>
                <a:cs typeface="Tahoma" pitchFamily="34" charset="0"/>
              </a:rPr>
              <a:t>requirements</a:t>
            </a:r>
            <a:r>
              <a:rPr lang="en-US" sz="3200" dirty="0" smtClean="0">
                <a:latin typeface="Tahoma" pitchFamily="34" charset="0"/>
                <a:ea typeface="Tahoma" pitchFamily="34" charset="0"/>
                <a:cs typeface="Tahoma" pitchFamily="34" charset="0"/>
              </a:rPr>
              <a:t> met, or licenses or </a:t>
            </a:r>
            <a:r>
              <a:rPr lang="en-US" sz="3200" dirty="0" smtClean="0">
                <a:solidFill>
                  <a:srgbClr val="FF0000"/>
                </a:solidFill>
                <a:latin typeface="Tahoma" pitchFamily="34" charset="0"/>
                <a:ea typeface="Tahoma" pitchFamily="34" charset="0"/>
                <a:cs typeface="Tahoma" pitchFamily="34" charset="0"/>
              </a:rPr>
              <a:t>certifications</a:t>
            </a:r>
            <a:r>
              <a:rPr lang="en-US" sz="3200" dirty="0" smtClean="0">
                <a:latin typeface="Tahoma" pitchFamily="34" charset="0"/>
                <a:ea typeface="Tahoma" pitchFamily="34" charset="0"/>
                <a:cs typeface="Tahoma" pitchFamily="34" charset="0"/>
              </a:rPr>
              <a:t> granted in another Member State, for the purpose of licensing or certification of service suppliers. </a:t>
            </a:r>
          </a:p>
          <a:p>
            <a:r>
              <a:rPr lang="en-US" sz="3200" dirty="0" smtClean="0">
                <a:latin typeface="Tahoma" pitchFamily="34" charset="0"/>
                <a:ea typeface="Tahoma" pitchFamily="34" charset="0"/>
                <a:cs typeface="Tahoma" pitchFamily="34" charset="0"/>
              </a:rPr>
              <a:t>Such </a:t>
            </a:r>
            <a:r>
              <a:rPr lang="en-US" sz="3200" dirty="0" smtClean="0">
                <a:solidFill>
                  <a:srgbClr val="FF0000"/>
                </a:solidFill>
                <a:latin typeface="Tahoma" pitchFamily="34" charset="0"/>
                <a:ea typeface="Tahoma" pitchFamily="34" charset="0"/>
                <a:cs typeface="Tahoma" pitchFamily="34" charset="0"/>
              </a:rPr>
              <a:t>recognition</a:t>
            </a:r>
            <a:r>
              <a:rPr lang="en-US" sz="3200" dirty="0" smtClean="0">
                <a:latin typeface="Tahoma" pitchFamily="34" charset="0"/>
                <a:ea typeface="Tahoma" pitchFamily="34" charset="0"/>
                <a:cs typeface="Tahoma" pitchFamily="34" charset="0"/>
              </a:rPr>
              <a:t> may be based upon an agreement or arrangement with the Member State concerned or may be accorded autonomously.</a:t>
            </a:r>
            <a:r>
              <a:rPr lang="en-US" sz="3600" dirty="0" smtClean="0">
                <a:latin typeface="Times New Roman" pitchFamily="18" charset="0"/>
                <a:cs typeface="Times New Roman" pitchFamily="18" charset="0"/>
              </a:rPr>
              <a:t> </a:t>
            </a:r>
            <a:endParaRPr lang="th-TH" sz="3600" dirty="0">
              <a:latin typeface="Times New Roman" pitchFamily="18" charset="0"/>
            </a:endParaRPr>
          </a:p>
        </p:txBody>
      </p:sp>
      <p:sp>
        <p:nvSpPr>
          <p:cNvPr id="3" name="Slide Number Placeholder 2"/>
          <p:cNvSpPr>
            <a:spLocks noGrp="1"/>
          </p:cNvSpPr>
          <p:nvPr>
            <p:ph type="sldNum" sz="quarter" idx="12"/>
          </p:nvPr>
        </p:nvSpPr>
        <p:spPr/>
        <p:txBody>
          <a:bodyPr/>
          <a:lstStyle/>
          <a:p>
            <a:fld id="{8EE29C5C-5CB2-4B5C-861C-A64877DA7A96}" type="slidenum">
              <a:rPr lang="en-US" smtClean="0"/>
              <a:pPr/>
              <a:t>40</a:t>
            </a:fld>
            <a:endParaRPr lang="en-US"/>
          </a:p>
        </p:txBody>
      </p:sp>
      <p:sp>
        <p:nvSpPr>
          <p:cNvPr id="4" name="Title 3"/>
          <p:cNvSpPr>
            <a:spLocks noGrp="1"/>
          </p:cNvSpPr>
          <p:nvPr>
            <p:ph type="title"/>
          </p:nvPr>
        </p:nvSpPr>
        <p:spPr>
          <a:xfrm>
            <a:off x="0" y="0"/>
            <a:ext cx="9144000" cy="1143000"/>
          </a:xfrm>
          <a:solidFill>
            <a:schemeClr val="accent1">
              <a:lumMod val="40000"/>
              <a:lumOff val="60000"/>
            </a:schemeClr>
          </a:solidFill>
        </p:spPr>
        <p:txBody>
          <a:bodyPr>
            <a:normAutofit fontScale="90000"/>
          </a:bodyPr>
          <a:lstStyle/>
          <a:p>
            <a:pPr algn="ctr"/>
            <a:r>
              <a:rPr lang="en-US" dirty="0" smtClean="0"/>
              <a:t>AFAS Article V: Mutual recognition</a:t>
            </a:r>
            <a:endParaRPr lang="th-TH"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2786050" y="3357562"/>
            <a:ext cx="2286000" cy="2667000"/>
            <a:chOff x="720" y="1950"/>
            <a:chExt cx="1440" cy="1680"/>
          </a:xfrm>
        </p:grpSpPr>
        <p:sp>
          <p:nvSpPr>
            <p:cNvPr id="11285" name="AutoShape 4"/>
            <p:cNvSpPr>
              <a:spLocks noChangeArrowheads="1"/>
            </p:cNvSpPr>
            <p:nvPr/>
          </p:nvSpPr>
          <p:spPr bwMode="auto">
            <a:xfrm>
              <a:off x="720" y="1950"/>
              <a:ext cx="1440" cy="1680"/>
            </a:xfrm>
            <a:prstGeom prst="roundRect">
              <a:avLst>
                <a:gd name="adj" fmla="val 16667"/>
              </a:avLst>
            </a:prstGeom>
            <a:solidFill>
              <a:srgbClr val="92D050"/>
            </a:solidFill>
            <a:ln w="38100">
              <a:solidFill>
                <a:srgbClr val="3366FF"/>
              </a:solidFill>
              <a:round/>
              <a:headEnd/>
              <a:tailEnd/>
            </a:ln>
          </p:spPr>
          <p:txBody>
            <a:bodyPr wrap="none" anchor="ctr"/>
            <a:lstStyle/>
            <a:p>
              <a:pPr algn="ctr" eaLnBrk="0" hangingPunct="0"/>
              <a:endParaRPr lang="th-TH">
                <a:latin typeface="Verdana" pitchFamily="34" charset="0"/>
                <a:cs typeface="Angsana New" pitchFamily="18" charset="-34"/>
              </a:endParaRPr>
            </a:p>
          </p:txBody>
        </p:sp>
        <p:sp>
          <p:nvSpPr>
            <p:cNvPr id="11286" name="Text Box 5"/>
            <p:cNvSpPr txBox="1">
              <a:spLocks noChangeArrowheads="1"/>
            </p:cNvSpPr>
            <p:nvPr/>
          </p:nvSpPr>
          <p:spPr bwMode="gray">
            <a:xfrm>
              <a:off x="788" y="2230"/>
              <a:ext cx="1284" cy="1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sz="2400" dirty="0" smtClean="0"/>
                <a:t>ASEAN Framework Agreement on Services</a:t>
              </a:r>
              <a:endParaRPr lang="th-TH" sz="2400" dirty="0" smtClean="0"/>
            </a:p>
            <a:p>
              <a:pPr algn="ctr"/>
              <a:r>
                <a:rPr lang="en-US" sz="2400" b="1" dirty="0" smtClean="0">
                  <a:solidFill>
                    <a:srgbClr val="000000"/>
                  </a:solidFill>
                  <a:latin typeface="Tahoma" pitchFamily="34" charset="0"/>
                  <a:ea typeface="Tahoma" pitchFamily="34" charset="0"/>
                  <a:cs typeface="Tahoma" pitchFamily="34" charset="0"/>
                </a:rPr>
                <a:t>(</a:t>
              </a:r>
              <a:r>
                <a:rPr lang="en-US" sz="2400" b="1" dirty="0">
                  <a:solidFill>
                    <a:srgbClr val="000000"/>
                  </a:solidFill>
                  <a:latin typeface="Tahoma" pitchFamily="34" charset="0"/>
                  <a:ea typeface="Tahoma" pitchFamily="34" charset="0"/>
                  <a:cs typeface="Tahoma" pitchFamily="34" charset="0"/>
                </a:rPr>
                <a:t>AFAS)</a:t>
              </a:r>
            </a:p>
          </p:txBody>
        </p:sp>
      </p:grpSp>
      <p:sp>
        <p:nvSpPr>
          <p:cNvPr id="11268" name="AutoShape 6"/>
          <p:cNvSpPr>
            <a:spLocks noChangeAspect="1" noChangeArrowheads="1" noTextEdit="1"/>
          </p:cNvSpPr>
          <p:nvPr/>
        </p:nvSpPr>
        <p:spPr bwMode="gray">
          <a:xfrm>
            <a:off x="3222625" y="2995613"/>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a:p>
        </p:txBody>
      </p:sp>
      <p:sp>
        <p:nvSpPr>
          <p:cNvPr id="11270" name="AutoShape 8"/>
          <p:cNvSpPr>
            <a:spLocks noChangeAspect="1" noChangeArrowheads="1" noTextEdit="1"/>
          </p:cNvSpPr>
          <p:nvPr/>
        </p:nvSpPr>
        <p:spPr bwMode="gray">
          <a:xfrm flipH="1">
            <a:off x="4868863" y="2995613"/>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a:p>
        </p:txBody>
      </p:sp>
      <p:grpSp>
        <p:nvGrpSpPr>
          <p:cNvPr id="3" name="Group 19"/>
          <p:cNvGrpSpPr>
            <a:grpSpLocks/>
          </p:cNvGrpSpPr>
          <p:nvPr/>
        </p:nvGrpSpPr>
        <p:grpSpPr bwMode="auto">
          <a:xfrm>
            <a:off x="6357950" y="3857628"/>
            <a:ext cx="2286000" cy="2667000"/>
            <a:chOff x="3510" y="2385"/>
            <a:chExt cx="1440" cy="1680"/>
          </a:xfrm>
          <a:solidFill>
            <a:srgbClr val="92D050"/>
          </a:solidFill>
        </p:grpSpPr>
        <p:sp>
          <p:nvSpPr>
            <p:cNvPr id="11274" name="AutoShape 20"/>
            <p:cNvSpPr>
              <a:spLocks noChangeArrowheads="1"/>
            </p:cNvSpPr>
            <p:nvPr/>
          </p:nvSpPr>
          <p:spPr bwMode="auto">
            <a:xfrm>
              <a:off x="3510" y="2385"/>
              <a:ext cx="1440" cy="1680"/>
            </a:xfrm>
            <a:prstGeom prst="roundRect">
              <a:avLst>
                <a:gd name="adj" fmla="val 16667"/>
              </a:avLst>
            </a:prstGeom>
            <a:grpFill/>
            <a:ln w="38100">
              <a:solidFill>
                <a:srgbClr val="3366FF"/>
              </a:solidFill>
              <a:round/>
              <a:headEnd/>
              <a:tailEnd/>
            </a:ln>
          </p:spPr>
          <p:txBody>
            <a:bodyPr wrap="none" anchor="ctr"/>
            <a:lstStyle/>
            <a:p>
              <a:pPr algn="ctr" eaLnBrk="0" hangingPunct="0"/>
              <a:endParaRPr lang="th-TH">
                <a:latin typeface="Verdana" pitchFamily="34" charset="0"/>
                <a:cs typeface="Angsana New" pitchFamily="18" charset="-34"/>
              </a:endParaRPr>
            </a:p>
          </p:txBody>
        </p:sp>
        <p:sp>
          <p:nvSpPr>
            <p:cNvPr id="11275" name="Text Box 21"/>
            <p:cNvSpPr txBox="1">
              <a:spLocks noChangeArrowheads="1"/>
            </p:cNvSpPr>
            <p:nvPr/>
          </p:nvSpPr>
          <p:spPr bwMode="gray">
            <a:xfrm>
              <a:off x="3557" y="2466"/>
              <a:ext cx="1362" cy="15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th-TH" sz="2400" dirty="0" smtClean="0"/>
                <a:t>Mutual Recognition Arrangements</a:t>
              </a:r>
              <a:endParaRPr lang="th-TH" sz="2400" b="1" dirty="0">
                <a:solidFill>
                  <a:srgbClr val="000000"/>
                </a:solidFill>
                <a:latin typeface="Tahoma" pitchFamily="34" charset="0"/>
                <a:ea typeface="Tahoma" pitchFamily="34" charset="0"/>
                <a:cs typeface="Tahoma" pitchFamily="34" charset="0"/>
              </a:endParaRPr>
            </a:p>
            <a:p>
              <a:pPr algn="ctr"/>
              <a:r>
                <a:rPr lang="en-US" sz="2400" b="1" dirty="0">
                  <a:solidFill>
                    <a:srgbClr val="000000"/>
                  </a:solidFill>
                  <a:latin typeface="Tahoma" pitchFamily="34" charset="0"/>
                  <a:ea typeface="Tahoma" pitchFamily="34" charset="0"/>
                  <a:cs typeface="Tahoma" pitchFamily="34" charset="0"/>
                </a:rPr>
                <a:t>(MRAs</a:t>
              </a:r>
              <a:r>
                <a:rPr lang="en-US" sz="2400" b="1" dirty="0" smtClean="0">
                  <a:solidFill>
                    <a:srgbClr val="000000"/>
                  </a:solidFill>
                  <a:latin typeface="Tahoma" pitchFamily="34" charset="0"/>
                  <a:ea typeface="Tahoma" pitchFamily="34" charset="0"/>
                  <a:cs typeface="Tahoma" pitchFamily="34" charset="0"/>
                </a:rPr>
                <a:t>)</a:t>
              </a:r>
            </a:p>
            <a:p>
              <a:pPr algn="ctr"/>
              <a:r>
                <a:rPr lang="en-US" sz="2000" dirty="0" smtClean="0">
                  <a:solidFill>
                    <a:srgbClr val="000000"/>
                  </a:solidFill>
                  <a:latin typeface="Tahoma" pitchFamily="34" charset="0"/>
                  <a:ea typeface="Tahoma" pitchFamily="34" charset="0"/>
                  <a:cs typeface="Tahoma" pitchFamily="34" charset="0"/>
                </a:rPr>
                <a:t>(Article  V of AFAS)</a:t>
              </a:r>
              <a:endParaRPr lang="th-TH" sz="2000" dirty="0" smtClean="0">
                <a:solidFill>
                  <a:srgbClr val="000000"/>
                </a:solidFill>
                <a:latin typeface="Tahoma" pitchFamily="34" charset="0"/>
                <a:ea typeface="Tahoma" pitchFamily="34" charset="0"/>
                <a:cs typeface="Tahoma" pitchFamily="34" charset="0"/>
              </a:endParaRPr>
            </a:p>
            <a:p>
              <a:pPr algn="ctr"/>
              <a:endParaRPr lang="en-US" sz="1600" dirty="0">
                <a:solidFill>
                  <a:srgbClr val="000000"/>
                </a:solidFill>
                <a:latin typeface="Tahoma" pitchFamily="34" charset="0"/>
                <a:ea typeface="Tahoma" pitchFamily="34" charset="0"/>
                <a:cs typeface="Tahoma" pitchFamily="34" charset="0"/>
              </a:endParaRPr>
            </a:p>
          </p:txBody>
        </p:sp>
      </p:grpSp>
      <p:sp>
        <p:nvSpPr>
          <p:cNvPr id="61462" name="Freeform 22"/>
          <p:cNvSpPr>
            <a:spLocks/>
          </p:cNvSpPr>
          <p:nvPr/>
        </p:nvSpPr>
        <p:spPr bwMode="gray">
          <a:xfrm flipH="1">
            <a:off x="5108028" y="4477407"/>
            <a:ext cx="1182412" cy="2067263"/>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FF0000"/>
          </a:solidFill>
          <a:ln w="0">
            <a:noFill/>
            <a:prstDash val="solid"/>
            <a:round/>
            <a:headEnd/>
            <a:tailEnd/>
          </a:ln>
        </p:spPr>
        <p:txBody>
          <a:bodyPr/>
          <a:lstStyle/>
          <a:p>
            <a:pPr>
              <a:defRPr/>
            </a:pPr>
            <a:endParaRPr lang="en-US" dirty="0">
              <a:latin typeface="Arial" charset="0"/>
              <a:cs typeface="+mn-cs"/>
            </a:endParaRPr>
          </a:p>
        </p:txBody>
      </p:sp>
      <p:pic>
        <p:nvPicPr>
          <p:cNvPr id="24"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39" y="404664"/>
            <a:ext cx="2926061" cy="2186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Title 1"/>
          <p:cNvSpPr>
            <a:spLocks noGrp="1"/>
          </p:cNvSpPr>
          <p:nvPr>
            <p:ph type="title"/>
          </p:nvPr>
        </p:nvSpPr>
        <p:spPr>
          <a:xfrm>
            <a:off x="3275856" y="404664"/>
            <a:ext cx="5544616" cy="2160240"/>
          </a:xfrm>
          <a:solidFill>
            <a:srgbClr val="92D050"/>
          </a:solidFill>
        </p:spPr>
        <p:txBody>
          <a:bodyPr>
            <a:normAutofit fontScale="90000"/>
          </a:bodyPr>
          <a:lstStyle/>
          <a:p>
            <a:pPr lvl="0"/>
            <a:r>
              <a:rPr lang="en-US" sz="3600" dirty="0" smtClean="0">
                <a:latin typeface="Tahoma" pitchFamily="34" charset="0"/>
                <a:ea typeface="Tahoma" pitchFamily="34" charset="0"/>
                <a:cs typeface="Tahoma" pitchFamily="34" charset="0"/>
              </a:rPr>
              <a:t>AEC agreements on cross-border movement of natural persons</a:t>
            </a:r>
            <a:endParaRPr lang="th-TH" sz="3600" dirty="0">
              <a:latin typeface="Tahoma" pitchFamily="34" charset="0"/>
              <a:ea typeface="Tahoma" pitchFamily="34" charset="0"/>
              <a:cs typeface="Tahoma" pitchFamily="34" charset="0"/>
            </a:endParaRPr>
          </a:p>
        </p:txBody>
      </p:sp>
      <p:sp>
        <p:nvSpPr>
          <p:cNvPr id="15" name="Freeform 22"/>
          <p:cNvSpPr>
            <a:spLocks/>
          </p:cNvSpPr>
          <p:nvPr/>
        </p:nvSpPr>
        <p:spPr bwMode="gray">
          <a:xfrm rot="4455057" flipH="1">
            <a:off x="3885329" y="1850812"/>
            <a:ext cx="683295" cy="209724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FF0000"/>
          </a:solidFill>
          <a:ln w="0">
            <a:noFill/>
            <a:prstDash val="solid"/>
            <a:round/>
            <a:headEnd/>
            <a:tailEnd/>
          </a:ln>
        </p:spPr>
        <p:txBody>
          <a:bodyPr/>
          <a:lstStyle/>
          <a:p>
            <a:pPr>
              <a:defRPr/>
            </a:pPr>
            <a:endParaRPr lang="en-US" dirty="0">
              <a:latin typeface="Arial" charset="0"/>
              <a:cs typeface="+mn-cs"/>
            </a:endParaRPr>
          </a:p>
        </p:txBody>
      </p:sp>
      <p:sp>
        <p:nvSpPr>
          <p:cNvPr id="17" name="Cloud Callout 16"/>
          <p:cNvSpPr/>
          <p:nvPr/>
        </p:nvSpPr>
        <p:spPr>
          <a:xfrm>
            <a:off x="283779" y="2774731"/>
            <a:ext cx="2270235" cy="2711669"/>
          </a:xfrm>
          <a:prstGeom prst="cloudCallout">
            <a:avLst>
              <a:gd name="adj1" fmla="val -52777"/>
              <a:gd name="adj2" fmla="val 77339"/>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There are 2 means for working in other AMS</a:t>
            </a:r>
            <a:r>
              <a:rPr lang="en-US" dirty="0" smtClean="0">
                <a:solidFill>
                  <a:schemeClr val="tx1"/>
                </a:solidFill>
              </a:rPr>
              <a:t>. </a:t>
            </a:r>
            <a:endParaRPr lang="th-TH" dirty="0">
              <a:solidFill>
                <a:schemeClr val="tx1"/>
              </a:solidFill>
            </a:endParaRPr>
          </a:p>
        </p:txBody>
      </p:sp>
      <p:sp>
        <p:nvSpPr>
          <p:cNvPr id="16" name="TextBox 15"/>
          <p:cNvSpPr txBox="1"/>
          <p:nvPr/>
        </p:nvSpPr>
        <p:spPr>
          <a:xfrm>
            <a:off x="2837793" y="6053959"/>
            <a:ext cx="2222938" cy="738664"/>
          </a:xfrm>
          <a:prstGeom prst="rect">
            <a:avLst/>
          </a:prstGeom>
          <a:noFill/>
        </p:spPr>
        <p:txBody>
          <a:bodyPr wrap="square" rtlCol="0">
            <a:spAutoFit/>
          </a:bodyPr>
          <a:lstStyle/>
          <a:p>
            <a:r>
              <a:rPr lang="en-US" sz="1400" dirty="0" smtClean="0"/>
              <a:t>Movement  of business men or staff with trade and /or investment</a:t>
            </a:r>
            <a:endParaRPr lang="th-TH" sz="1400" dirty="0"/>
          </a:p>
        </p:txBody>
      </p:sp>
      <p:sp>
        <p:nvSpPr>
          <p:cNvPr id="18" name="TextBox 17"/>
          <p:cNvSpPr txBox="1"/>
          <p:nvPr/>
        </p:nvSpPr>
        <p:spPr>
          <a:xfrm>
            <a:off x="6400800" y="3421124"/>
            <a:ext cx="2475186" cy="307777"/>
          </a:xfrm>
          <a:prstGeom prst="rect">
            <a:avLst/>
          </a:prstGeom>
          <a:noFill/>
        </p:spPr>
        <p:txBody>
          <a:bodyPr wrap="square" rtlCol="0">
            <a:spAutoFit/>
          </a:bodyPr>
          <a:lstStyle/>
          <a:p>
            <a:r>
              <a:rPr lang="en-US" sz="1400" dirty="0" smtClean="0"/>
              <a:t>Movement of professional</a:t>
            </a:r>
            <a:endParaRPr lang="th-TH" sz="1400" dirty="0"/>
          </a:p>
        </p:txBody>
      </p:sp>
    </p:spTree>
    <p:extLst>
      <p:ext uri="{BB962C8B-B14F-4D97-AF65-F5344CB8AC3E}">
        <p14:creationId xmlns:p14="http://schemas.microsoft.com/office/powerpoint/2010/main" val="15457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heel(4)">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 y="882869"/>
            <a:ext cx="9034818" cy="5463341"/>
          </a:xfrm>
        </p:spPr>
        <p:txBody>
          <a:bodyPr>
            <a:normAutofit/>
          </a:bodyPr>
          <a:lstStyle/>
          <a:p>
            <a:r>
              <a:rPr lang="en-US" dirty="0" smtClean="0"/>
              <a:t>MRA is an </a:t>
            </a:r>
            <a:r>
              <a:rPr lang="en-US" dirty="0" smtClean="0">
                <a:solidFill>
                  <a:srgbClr val="FF0000"/>
                </a:solidFill>
              </a:rPr>
              <a:t>arrangement</a:t>
            </a:r>
            <a:r>
              <a:rPr lang="en-US" dirty="0" smtClean="0"/>
              <a:t> among ASEAN countries designed </a:t>
            </a:r>
            <a:r>
              <a:rPr lang="en-US" dirty="0" smtClean="0">
                <a:solidFill>
                  <a:srgbClr val="FF0000"/>
                </a:solidFill>
              </a:rPr>
              <a:t>to facilitate the free movement and employment of qualified and certified personnel between ASEAN Member States</a:t>
            </a:r>
            <a:r>
              <a:rPr lang="en-US" dirty="0" smtClean="0"/>
              <a:t>.</a:t>
            </a:r>
          </a:p>
          <a:p>
            <a:r>
              <a:rPr lang="en-US" dirty="0" smtClean="0"/>
              <a:t>Through MRAs, ASEAN members may </a:t>
            </a:r>
            <a:r>
              <a:rPr lang="en-US" u="sng" dirty="0" smtClean="0">
                <a:solidFill>
                  <a:srgbClr val="FF0000"/>
                </a:solidFill>
              </a:rPr>
              <a:t>recognize</a:t>
            </a:r>
            <a:r>
              <a:rPr lang="en-US" dirty="0" smtClean="0"/>
              <a:t> the</a:t>
            </a:r>
          </a:p>
          <a:p>
            <a:pPr>
              <a:buNone/>
            </a:pPr>
            <a:r>
              <a:rPr lang="en-US" dirty="0" smtClean="0"/>
              <a:t>education or experience obtained, requirements met, and certification or licensing granted by other ASEAN members. </a:t>
            </a:r>
          </a:p>
          <a:p>
            <a:pPr>
              <a:buNone/>
            </a:pPr>
            <a:r>
              <a:rPr lang="en-US" dirty="0" smtClean="0"/>
              <a:t>MRAs have been completed in accountancy, engineering, medicine, dentistry, and nursing. MRA frameworks (which provide the agreed platform for negotiation of a future MRA) are expected by 2015 in architecture</a:t>
            </a:r>
          </a:p>
          <a:p>
            <a:endParaRPr lang="en-US" dirty="0" smtClean="0"/>
          </a:p>
        </p:txBody>
      </p:sp>
      <p:sp>
        <p:nvSpPr>
          <p:cNvPr id="2" name="Slide Number Placeholder 1"/>
          <p:cNvSpPr>
            <a:spLocks noGrp="1"/>
          </p:cNvSpPr>
          <p:nvPr>
            <p:ph type="sldNum" sz="quarter" idx="12"/>
          </p:nvPr>
        </p:nvSpPr>
        <p:spPr/>
        <p:txBody>
          <a:bodyPr/>
          <a:lstStyle/>
          <a:p>
            <a:fld id="{8EE29C5C-5CB2-4B5C-861C-A64877DA7A96}" type="slidenum">
              <a:rPr lang="en-US" smtClean="0"/>
              <a:pPr/>
              <a:t>42</a:t>
            </a:fld>
            <a:endParaRPr lang="en-US"/>
          </a:p>
        </p:txBody>
      </p:sp>
      <p:sp>
        <p:nvSpPr>
          <p:cNvPr id="3" name="Title 2"/>
          <p:cNvSpPr>
            <a:spLocks noGrp="1"/>
          </p:cNvSpPr>
          <p:nvPr>
            <p:ph type="title"/>
          </p:nvPr>
        </p:nvSpPr>
        <p:spPr>
          <a:xfrm>
            <a:off x="0" y="0"/>
            <a:ext cx="9144000" cy="639762"/>
          </a:xfrm>
        </p:spPr>
        <p:txBody>
          <a:bodyPr>
            <a:normAutofit fontScale="90000"/>
          </a:bodyPr>
          <a:lstStyle/>
          <a:p>
            <a:pPr algn="ctr"/>
            <a:r>
              <a:rPr lang="en-US" dirty="0" smtClean="0"/>
              <a:t>What is MRA?</a:t>
            </a:r>
            <a:endParaRPr lang="th-TH"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43</a:t>
            </a:fld>
            <a:endParaRPr lang="en-US"/>
          </a:p>
        </p:txBody>
      </p:sp>
      <p:sp>
        <p:nvSpPr>
          <p:cNvPr id="4" name="Title 3"/>
          <p:cNvSpPr>
            <a:spLocks noGrp="1"/>
          </p:cNvSpPr>
          <p:nvPr>
            <p:ph type="title"/>
          </p:nvPr>
        </p:nvSpPr>
        <p:spPr>
          <a:xfrm>
            <a:off x="0" y="0"/>
            <a:ext cx="9144000" cy="1143000"/>
          </a:xfrm>
          <a:solidFill>
            <a:schemeClr val="bg2">
              <a:lumMod val="75000"/>
            </a:schemeClr>
          </a:solidFill>
        </p:spPr>
        <p:txBody>
          <a:bodyPr/>
          <a:lstStyle/>
          <a:p>
            <a:pPr algn="ctr"/>
            <a:r>
              <a:rPr lang="en-US" dirty="0" smtClean="0"/>
              <a:t>Bali Concord II</a:t>
            </a:r>
            <a:endParaRPr lang="th-TH" dirty="0"/>
          </a:p>
        </p:txBody>
      </p:sp>
      <p:pic>
        <p:nvPicPr>
          <p:cNvPr id="48130" name="Picture 2"/>
          <p:cNvPicPr>
            <a:picLocks noChangeAspect="1" noChangeArrowheads="1"/>
          </p:cNvPicPr>
          <p:nvPr/>
        </p:nvPicPr>
        <p:blipFill>
          <a:blip r:embed="rId2" cstate="print"/>
          <a:srcRect/>
          <a:stretch>
            <a:fillRect/>
          </a:stretch>
        </p:blipFill>
        <p:spPr bwMode="auto">
          <a:xfrm>
            <a:off x="72417" y="1644540"/>
            <a:ext cx="8898165" cy="446680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44</a:t>
            </a:fld>
            <a:endParaRPr lang="en-US"/>
          </a:p>
        </p:txBody>
      </p:sp>
      <p:pic>
        <p:nvPicPr>
          <p:cNvPr id="310274" name="Picture 2"/>
          <p:cNvPicPr>
            <a:picLocks noChangeAspect="1" noChangeArrowheads="1"/>
          </p:cNvPicPr>
          <p:nvPr/>
        </p:nvPicPr>
        <p:blipFill>
          <a:blip r:embed="rId2" cstate="print"/>
          <a:srcRect/>
          <a:stretch>
            <a:fillRect/>
          </a:stretch>
        </p:blipFill>
        <p:spPr bwMode="auto">
          <a:xfrm>
            <a:off x="315310" y="110363"/>
            <a:ext cx="8358576" cy="6315126"/>
          </a:xfrm>
          <a:prstGeom prst="rect">
            <a:avLst/>
          </a:prstGeom>
          <a:noFill/>
          <a:ln w="9525">
            <a:noFill/>
            <a:miter lim="800000"/>
            <a:headEnd/>
            <a:tailEnd/>
          </a:ln>
          <a:effectLst/>
        </p:spPr>
      </p:pic>
      <p:sp>
        <p:nvSpPr>
          <p:cNvPr id="6" name="Hexagon 5"/>
          <p:cNvSpPr/>
          <p:nvPr/>
        </p:nvSpPr>
        <p:spPr>
          <a:xfrm>
            <a:off x="6668814" y="4430110"/>
            <a:ext cx="1686911" cy="1403131"/>
          </a:xfrm>
          <a:prstGeom prst="hexagon">
            <a:avLst/>
          </a:prstGeom>
          <a:solidFill>
            <a:srgbClr val="92D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schemeClr val="tx1"/>
                </a:solidFill>
              </a:rPr>
              <a:t>Tourism</a:t>
            </a:r>
          </a:p>
          <a:p>
            <a:pPr algn="ctr"/>
            <a:r>
              <a:rPr lang="en-US" sz="1800" dirty="0" smtClean="0">
                <a:solidFill>
                  <a:schemeClr val="tx1"/>
                </a:solidFill>
              </a:rPr>
              <a:t>professionals</a:t>
            </a:r>
            <a:endParaRPr lang="th-TH" sz="1800" dirty="0">
              <a:solidFill>
                <a:schemeClr val="tx1"/>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45</a:t>
            </a:fld>
            <a:endParaRPr lang="en-US"/>
          </a:p>
        </p:txBody>
      </p:sp>
      <p:pic>
        <p:nvPicPr>
          <p:cNvPr id="225282" name="Picture 2"/>
          <p:cNvPicPr>
            <a:picLocks noChangeAspect="1" noChangeArrowheads="1"/>
          </p:cNvPicPr>
          <p:nvPr/>
        </p:nvPicPr>
        <p:blipFill>
          <a:blip r:embed="rId2" cstate="print"/>
          <a:srcRect/>
          <a:stretch>
            <a:fillRect/>
          </a:stretch>
        </p:blipFill>
        <p:spPr bwMode="auto">
          <a:xfrm>
            <a:off x="233730" y="425669"/>
            <a:ext cx="8722574" cy="5975131"/>
          </a:xfrm>
          <a:prstGeom prst="rect">
            <a:avLst/>
          </a:prstGeom>
          <a:noFill/>
          <a:ln w="9525">
            <a:noFill/>
            <a:miter lim="800000"/>
            <a:headEnd/>
            <a:tailEnd/>
          </a:ln>
          <a:effectLst/>
        </p:spPr>
      </p:pic>
      <p:sp>
        <p:nvSpPr>
          <p:cNvPr id="4" name="TextBox 3"/>
          <p:cNvSpPr txBox="1"/>
          <p:nvPr/>
        </p:nvSpPr>
        <p:spPr>
          <a:xfrm>
            <a:off x="2648607" y="5344510"/>
            <a:ext cx="6195848" cy="461665"/>
          </a:xfrm>
          <a:prstGeom prst="rect">
            <a:avLst/>
          </a:prstGeom>
          <a:noFill/>
        </p:spPr>
        <p:txBody>
          <a:bodyPr wrap="square" rtlCol="0">
            <a:spAutoFit/>
          </a:bodyPr>
          <a:lstStyle/>
          <a:p>
            <a:r>
              <a:rPr lang="en-US" sz="2400" dirty="0" smtClean="0"/>
              <a:t>Tourism Profession 9 November 2012</a:t>
            </a:r>
            <a:endParaRPr lang="th-TH" sz="2400" dirty="0"/>
          </a:p>
        </p:txBody>
      </p:sp>
      <p:sp>
        <p:nvSpPr>
          <p:cNvPr id="5" name="TextBox 4"/>
          <p:cNvSpPr txBox="1"/>
          <p:nvPr/>
        </p:nvSpPr>
        <p:spPr>
          <a:xfrm>
            <a:off x="2743200" y="630621"/>
            <a:ext cx="5234152" cy="523220"/>
          </a:xfrm>
          <a:prstGeom prst="rect">
            <a:avLst/>
          </a:prstGeom>
          <a:noFill/>
        </p:spPr>
        <p:txBody>
          <a:bodyPr wrap="square" rtlCol="0">
            <a:spAutoFit/>
          </a:bodyPr>
          <a:lstStyle/>
          <a:p>
            <a:r>
              <a:rPr lang="en-US" dirty="0" smtClean="0"/>
              <a:t>Under AFAS Article V</a:t>
            </a:r>
            <a:endParaRPr lang="th-TH" dirty="0"/>
          </a:p>
        </p:txBody>
      </p:sp>
      <p:sp>
        <p:nvSpPr>
          <p:cNvPr id="6" name="TextBox 5"/>
          <p:cNvSpPr txBox="1"/>
          <p:nvPr/>
        </p:nvSpPr>
        <p:spPr>
          <a:xfrm>
            <a:off x="472966" y="6022428"/>
            <a:ext cx="2286000" cy="369332"/>
          </a:xfrm>
          <a:prstGeom prst="rect">
            <a:avLst/>
          </a:prstGeom>
          <a:noFill/>
        </p:spPr>
        <p:txBody>
          <a:bodyPr wrap="square" rtlCol="0">
            <a:spAutoFit/>
          </a:bodyPr>
          <a:lstStyle/>
          <a:p>
            <a:r>
              <a:rPr lang="en-US" sz="1800" dirty="0" smtClean="0"/>
              <a:t>(Scorecard 2014)</a:t>
            </a:r>
            <a:endParaRPr lang="th-TH" sz="18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46</a:t>
            </a:fld>
            <a:endParaRPr lang="en-US"/>
          </a:p>
        </p:txBody>
      </p:sp>
      <p:pic>
        <p:nvPicPr>
          <p:cNvPr id="226306" name="Picture 2"/>
          <p:cNvPicPr>
            <a:picLocks noChangeAspect="1" noChangeArrowheads="1"/>
          </p:cNvPicPr>
          <p:nvPr/>
        </p:nvPicPr>
        <p:blipFill>
          <a:blip r:embed="rId2" cstate="print"/>
          <a:srcRect/>
          <a:stretch>
            <a:fillRect/>
          </a:stretch>
        </p:blipFill>
        <p:spPr bwMode="auto">
          <a:xfrm>
            <a:off x="466083" y="898633"/>
            <a:ext cx="8248143" cy="553369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47</a:t>
            </a:fld>
            <a:endParaRPr lang="en-US"/>
          </a:p>
        </p:txBody>
      </p:sp>
      <p:pic>
        <p:nvPicPr>
          <p:cNvPr id="227330" name="Picture 2"/>
          <p:cNvPicPr>
            <a:picLocks noChangeAspect="1" noChangeArrowheads="1"/>
          </p:cNvPicPr>
          <p:nvPr/>
        </p:nvPicPr>
        <p:blipFill>
          <a:blip r:embed="rId2" cstate="print"/>
          <a:srcRect/>
          <a:stretch>
            <a:fillRect/>
          </a:stretch>
        </p:blipFill>
        <p:spPr bwMode="auto">
          <a:xfrm>
            <a:off x="204952" y="455626"/>
            <a:ext cx="8939048" cy="5960939"/>
          </a:xfrm>
          <a:prstGeom prst="rect">
            <a:avLst/>
          </a:prstGeom>
          <a:noFill/>
          <a:ln w="9525">
            <a:noFill/>
            <a:miter lim="800000"/>
            <a:headEnd/>
            <a:tailEnd/>
          </a:ln>
          <a:effectLst/>
        </p:spPr>
      </p:pic>
      <p:sp>
        <p:nvSpPr>
          <p:cNvPr id="5" name="Rounded Rectangle 4"/>
          <p:cNvSpPr/>
          <p:nvPr/>
        </p:nvSpPr>
        <p:spPr>
          <a:xfrm>
            <a:off x="4146331" y="3452645"/>
            <a:ext cx="4792717" cy="1655380"/>
          </a:xfrm>
          <a:prstGeom prst="roundRect">
            <a:avLst/>
          </a:prstGeom>
          <a:solidFill>
            <a:schemeClr val="bg1">
              <a:lumMod val="8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dirty="0" smtClean="0">
                <a:solidFill>
                  <a:prstClr val="black"/>
                </a:solidFill>
              </a:rPr>
              <a:t>ACIA grants entry, temporary stay, and work authorization to investors, executives, managers, and board members of corporations in the process of committing a substantial amount of capital or other resources (</a:t>
            </a:r>
            <a:r>
              <a:rPr lang="en-US" sz="1600" dirty="0" err="1" smtClean="0">
                <a:solidFill>
                  <a:prstClr val="black"/>
                </a:solidFill>
              </a:rPr>
              <a:t>Sugiyaro</a:t>
            </a:r>
            <a:r>
              <a:rPr lang="en-US" sz="1600" dirty="0" smtClean="0">
                <a:solidFill>
                  <a:prstClr val="black"/>
                </a:solidFill>
              </a:rPr>
              <a:t> 2014)</a:t>
            </a:r>
            <a:endParaRPr lang="th-TH" sz="1600" dirty="0">
              <a:solidFill>
                <a:prstClr val="black"/>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48</a:t>
            </a:fld>
            <a:endParaRPr lang="en-US"/>
          </a:p>
        </p:txBody>
      </p:sp>
      <p:pic>
        <p:nvPicPr>
          <p:cNvPr id="229378" name="Picture 2"/>
          <p:cNvPicPr>
            <a:picLocks noChangeAspect="1" noChangeArrowheads="1"/>
          </p:cNvPicPr>
          <p:nvPr/>
        </p:nvPicPr>
        <p:blipFill>
          <a:blip r:embed="rId3" cstate="print"/>
          <a:srcRect/>
          <a:stretch>
            <a:fillRect/>
          </a:stretch>
        </p:blipFill>
        <p:spPr bwMode="auto">
          <a:xfrm>
            <a:off x="394138" y="394137"/>
            <a:ext cx="8536323" cy="5943971"/>
          </a:xfrm>
          <a:prstGeom prst="rect">
            <a:avLst/>
          </a:prstGeom>
          <a:noFill/>
          <a:ln w="9525">
            <a:noFill/>
            <a:miter lim="800000"/>
            <a:headEnd/>
            <a:tailEnd/>
          </a:ln>
          <a:effectLst/>
        </p:spPr>
      </p:pic>
      <p:sp>
        <p:nvSpPr>
          <p:cNvPr id="4" name="Rectangle 3"/>
          <p:cNvSpPr/>
          <p:nvPr/>
        </p:nvSpPr>
        <p:spPr>
          <a:xfrm>
            <a:off x="630621" y="5029200"/>
            <a:ext cx="8135007" cy="115088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rPr>
              <a:t>These procedures are linked with AFAS, AMNP (as well as GATS Mode 4) and MRA but also deal with competency standard, accreditation, and </a:t>
            </a:r>
            <a:r>
              <a:rPr lang="en-US" sz="2000" dirty="0" err="1" smtClean="0">
                <a:solidFill>
                  <a:schemeClr val="tx1"/>
                </a:solidFill>
              </a:rPr>
              <a:t>labour</a:t>
            </a:r>
            <a:r>
              <a:rPr lang="en-US" sz="2000" dirty="0" smtClean="0">
                <a:solidFill>
                  <a:schemeClr val="tx1"/>
                </a:solidFill>
              </a:rPr>
              <a:t> market information</a:t>
            </a:r>
            <a:endParaRPr lang="th-TH" sz="2000" dirty="0">
              <a:solidFill>
                <a:schemeClr val="tx1"/>
              </a:solidFill>
            </a:endParaRPr>
          </a:p>
        </p:txBody>
      </p:sp>
      <p:cxnSp>
        <p:nvCxnSpPr>
          <p:cNvPr id="6" name="Straight Connector 5"/>
          <p:cNvCxnSpPr/>
          <p:nvPr/>
        </p:nvCxnSpPr>
        <p:spPr>
          <a:xfrm>
            <a:off x="1355834" y="2222938"/>
            <a:ext cx="18288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6321972" y="3105807"/>
            <a:ext cx="2349062" cy="1576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324303" y="4367048"/>
            <a:ext cx="32004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smtClean="0"/>
              <a:t>MRA requirements</a:t>
            </a:r>
            <a:endParaRPr lang="th-TH" dirty="0"/>
          </a:p>
        </p:txBody>
      </p:sp>
      <p:sp>
        <p:nvSpPr>
          <p:cNvPr id="4" name="Subtitle 3"/>
          <p:cNvSpPr>
            <a:spLocks noGrp="1"/>
          </p:cNvSpPr>
          <p:nvPr>
            <p:ph type="subTitle" idx="1"/>
          </p:nvPr>
        </p:nvSpPr>
        <p:spPr/>
        <p:txBody>
          <a:bodyPr/>
          <a:lstStyle/>
          <a:p>
            <a:endParaRPr lang="th-TH"/>
          </a:p>
        </p:txBody>
      </p:sp>
      <p:sp>
        <p:nvSpPr>
          <p:cNvPr id="2" name="Slide Number Placeholder 1"/>
          <p:cNvSpPr>
            <a:spLocks noGrp="1"/>
          </p:cNvSpPr>
          <p:nvPr>
            <p:ph type="sldNum" sz="quarter" idx="12"/>
          </p:nvPr>
        </p:nvSpPr>
        <p:spPr/>
        <p:txBody>
          <a:bodyPr/>
          <a:lstStyle/>
          <a:p>
            <a:fld id="{8EE29C5C-5CB2-4B5C-861C-A64877DA7A96}" type="slidenum">
              <a:rPr lang="en-US" smtClean="0"/>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9181" y="191069"/>
            <a:ext cx="8980227" cy="6414447"/>
          </a:xfrm>
        </p:spPr>
        <p:txBody>
          <a:bodyPr>
            <a:normAutofit/>
          </a:bodyPr>
          <a:lstStyle/>
          <a:p>
            <a:pPr>
              <a:buNone/>
            </a:pPr>
            <a:r>
              <a:rPr lang="en-US" sz="2400" dirty="0" smtClean="0"/>
              <a:t>In order for a Professional (in 8 disciplines) to be </a:t>
            </a:r>
            <a:r>
              <a:rPr lang="en-US" sz="2400" dirty="0" err="1" smtClean="0"/>
              <a:t>recognised</a:t>
            </a:r>
            <a:r>
              <a:rPr lang="en-US" sz="2400" dirty="0" smtClean="0"/>
              <a:t> by other AMS and to be eligible to work in a host country, they will </a:t>
            </a:r>
            <a:r>
              <a:rPr lang="en-US" sz="2400" dirty="0" smtClean="0">
                <a:solidFill>
                  <a:srgbClr val="FF0000"/>
                </a:solidFill>
              </a:rPr>
              <a:t>need to possess a valid competency certificate as well as other requirements </a:t>
            </a:r>
            <a:r>
              <a:rPr lang="en-US" sz="2400" dirty="0" smtClean="0"/>
              <a:t>as specified by the </a:t>
            </a:r>
            <a:r>
              <a:rPr lang="en-US" sz="2400" dirty="0" smtClean="0">
                <a:solidFill>
                  <a:srgbClr val="FF0000"/>
                </a:solidFill>
              </a:rPr>
              <a:t>Professional Certification Board (PCB) </a:t>
            </a:r>
            <a:r>
              <a:rPr lang="en-US" sz="2400" dirty="0" smtClean="0"/>
              <a:t>in an AMS. </a:t>
            </a:r>
          </a:p>
          <a:p>
            <a:pPr>
              <a:buNone/>
            </a:pPr>
            <a:endParaRPr lang="en-US" sz="2800" dirty="0" smtClean="0"/>
          </a:p>
          <a:p>
            <a:pPr>
              <a:buNone/>
            </a:pPr>
            <a:r>
              <a:rPr lang="en-US" sz="2800" dirty="0" smtClean="0"/>
              <a:t>In general, the mechanism for certifying qualification </a:t>
            </a:r>
            <a:r>
              <a:rPr lang="en-US" sz="2400" i="1" dirty="0" smtClean="0"/>
              <a:t>(as in the case of Tourism Professionals) </a:t>
            </a:r>
            <a:r>
              <a:rPr lang="en-US" sz="2800" dirty="0" smtClean="0"/>
              <a:t>consists of</a:t>
            </a:r>
          </a:p>
          <a:p>
            <a:pPr lvl="1">
              <a:buFont typeface="Wingdings" pitchFamily="2" charset="2"/>
              <a:buChar char="q"/>
            </a:pPr>
            <a:r>
              <a:rPr lang="en-US" sz="2400" dirty="0" smtClean="0"/>
              <a:t>Professional Monitoring Committee (MC)</a:t>
            </a:r>
          </a:p>
          <a:p>
            <a:pPr lvl="1">
              <a:buFont typeface="Wingdings" pitchFamily="2" charset="2"/>
              <a:buChar char="q"/>
            </a:pPr>
            <a:r>
              <a:rPr lang="en-US" sz="2400" dirty="0" smtClean="0"/>
              <a:t>Professional Registration System (RS)</a:t>
            </a:r>
          </a:p>
          <a:p>
            <a:pPr lvl="1">
              <a:buFont typeface="Wingdings" pitchFamily="2" charset="2"/>
              <a:buChar char="q"/>
            </a:pPr>
            <a:r>
              <a:rPr lang="en-US" sz="2400" dirty="0" smtClean="0"/>
              <a:t>National Professional Board (PB)</a:t>
            </a:r>
          </a:p>
          <a:p>
            <a:pPr lvl="1">
              <a:buFont typeface="Wingdings" pitchFamily="2" charset="2"/>
              <a:buChar char="q"/>
            </a:pPr>
            <a:r>
              <a:rPr lang="en-US" sz="2400" dirty="0" smtClean="0"/>
              <a:t>Professional Certification Board (CB)</a:t>
            </a:r>
          </a:p>
        </p:txBody>
      </p:sp>
      <p:sp>
        <p:nvSpPr>
          <p:cNvPr id="3" name="Slide Number Placeholder 2"/>
          <p:cNvSpPr>
            <a:spLocks noGrp="1"/>
          </p:cNvSpPr>
          <p:nvPr>
            <p:ph type="sldNum" sz="quarter" idx="12"/>
          </p:nvPr>
        </p:nvSpPr>
        <p:spPr/>
        <p:txBody>
          <a:bodyPr/>
          <a:lstStyle/>
          <a:p>
            <a:fld id="{8EE29C5C-5CB2-4B5C-861C-A64877DA7A96}" type="slidenum">
              <a:rPr lang="en-US" smtClean="0"/>
              <a:pPr/>
              <a:t>50</a:t>
            </a:fld>
            <a:endParaRPr lang="en-US"/>
          </a:p>
        </p:txBody>
      </p:sp>
      <p:sp>
        <p:nvSpPr>
          <p:cNvPr id="6" name="Rounded Rectangle 5"/>
          <p:cNvSpPr/>
          <p:nvPr/>
        </p:nvSpPr>
        <p:spPr>
          <a:xfrm>
            <a:off x="252243" y="252248"/>
            <a:ext cx="8702566" cy="212834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51</a:t>
            </a:fld>
            <a:endParaRPr lang="en-US"/>
          </a:p>
        </p:txBody>
      </p:sp>
      <p:pic>
        <p:nvPicPr>
          <p:cNvPr id="72708" name="Picture 4"/>
          <p:cNvPicPr>
            <a:picLocks noChangeAspect="1" noChangeArrowheads="1"/>
          </p:cNvPicPr>
          <p:nvPr/>
        </p:nvPicPr>
        <p:blipFill>
          <a:blip r:embed="rId3" cstate="print"/>
          <a:srcRect/>
          <a:stretch>
            <a:fillRect/>
          </a:stretch>
        </p:blipFill>
        <p:spPr bwMode="auto">
          <a:xfrm>
            <a:off x="15571" y="1213952"/>
            <a:ext cx="9111735" cy="4903076"/>
          </a:xfrm>
          <a:prstGeom prst="rect">
            <a:avLst/>
          </a:prstGeom>
          <a:noFill/>
          <a:ln w="9525">
            <a:noFill/>
            <a:miter lim="800000"/>
            <a:headEnd/>
            <a:tailEnd/>
          </a:ln>
          <a:effectLst/>
        </p:spPr>
      </p:pic>
      <p:sp>
        <p:nvSpPr>
          <p:cNvPr id="5" name="TextBox 4"/>
          <p:cNvSpPr txBox="1"/>
          <p:nvPr/>
        </p:nvSpPr>
        <p:spPr>
          <a:xfrm flipH="1">
            <a:off x="0" y="63064"/>
            <a:ext cx="8765627" cy="954107"/>
          </a:xfrm>
          <a:prstGeom prst="rect">
            <a:avLst/>
          </a:prstGeom>
          <a:noFill/>
        </p:spPr>
        <p:txBody>
          <a:bodyPr wrap="square" rtlCol="0">
            <a:spAutoFit/>
          </a:bodyPr>
          <a:lstStyle/>
          <a:p>
            <a:r>
              <a:rPr lang="en-US" dirty="0" smtClean="0"/>
              <a:t>Example of competency certifying  mechanism for Tourism Professionals</a:t>
            </a:r>
            <a:endParaRPr lang="th-TH" dirty="0"/>
          </a:p>
        </p:txBody>
      </p:sp>
      <p:sp>
        <p:nvSpPr>
          <p:cNvPr id="8" name="TextBox 7"/>
          <p:cNvSpPr txBox="1"/>
          <p:nvPr/>
        </p:nvSpPr>
        <p:spPr>
          <a:xfrm>
            <a:off x="4950372" y="6432339"/>
            <a:ext cx="3972911" cy="338554"/>
          </a:xfrm>
          <a:prstGeom prst="rect">
            <a:avLst/>
          </a:prstGeom>
          <a:noFill/>
        </p:spPr>
        <p:txBody>
          <a:bodyPr wrap="square" rtlCol="0">
            <a:spAutoFit/>
          </a:bodyPr>
          <a:lstStyle/>
          <a:p>
            <a:r>
              <a:rPr lang="en-US" sz="1600" dirty="0" smtClean="0"/>
              <a:t>NTO= National Tourism Organizations</a:t>
            </a:r>
            <a:endParaRPr lang="th-TH" sz="1600" dirty="0"/>
          </a:p>
        </p:txBody>
      </p:sp>
      <p:cxnSp>
        <p:nvCxnSpPr>
          <p:cNvPr id="14" name="Straight Connector 13"/>
          <p:cNvCxnSpPr/>
          <p:nvPr/>
        </p:nvCxnSpPr>
        <p:spPr>
          <a:xfrm flipV="1">
            <a:off x="4193628" y="5596759"/>
            <a:ext cx="4225158" cy="15765"/>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436180" y="5954111"/>
            <a:ext cx="4225158" cy="15765"/>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3168869" y="1150883"/>
            <a:ext cx="4303986" cy="69368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6" name="Oval 15"/>
          <p:cNvSpPr/>
          <p:nvPr/>
        </p:nvSpPr>
        <p:spPr>
          <a:xfrm>
            <a:off x="3005958" y="2044262"/>
            <a:ext cx="4303986" cy="69368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7" name="Oval 16"/>
          <p:cNvSpPr/>
          <p:nvPr/>
        </p:nvSpPr>
        <p:spPr>
          <a:xfrm>
            <a:off x="2927131" y="3358055"/>
            <a:ext cx="3710152" cy="59383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Oval 17"/>
          <p:cNvSpPr/>
          <p:nvPr/>
        </p:nvSpPr>
        <p:spPr>
          <a:xfrm>
            <a:off x="1949669" y="4635061"/>
            <a:ext cx="4303986" cy="515008"/>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52</a:t>
            </a:fld>
            <a:endParaRPr lang="en-US"/>
          </a:p>
        </p:txBody>
      </p:sp>
      <p:pic>
        <p:nvPicPr>
          <p:cNvPr id="5" name="Picture 2"/>
          <p:cNvPicPr>
            <a:picLocks noChangeAspect="1" noChangeArrowheads="1"/>
          </p:cNvPicPr>
          <p:nvPr/>
        </p:nvPicPr>
        <p:blipFill>
          <a:blip r:embed="rId2" cstate="print"/>
          <a:srcRect/>
          <a:stretch>
            <a:fillRect/>
          </a:stretch>
        </p:blipFill>
        <p:spPr bwMode="auto">
          <a:xfrm>
            <a:off x="101168" y="31533"/>
            <a:ext cx="8837886" cy="6742850"/>
          </a:xfrm>
          <a:prstGeom prst="rect">
            <a:avLst/>
          </a:prstGeom>
          <a:noFill/>
          <a:ln w="9525">
            <a:noFill/>
            <a:miter lim="800000"/>
            <a:headEnd/>
            <a:tailEnd/>
          </a:ln>
          <a:effectLst/>
        </p:spPr>
      </p:pic>
      <p:sp>
        <p:nvSpPr>
          <p:cNvPr id="6" name="TextBox 5"/>
          <p:cNvSpPr txBox="1"/>
          <p:nvPr/>
        </p:nvSpPr>
        <p:spPr>
          <a:xfrm flipH="1">
            <a:off x="394137" y="4477406"/>
            <a:ext cx="2222937" cy="1569660"/>
          </a:xfrm>
          <a:prstGeom prst="rect">
            <a:avLst/>
          </a:prstGeom>
          <a:noFill/>
        </p:spPr>
        <p:txBody>
          <a:bodyPr wrap="square" rtlCol="0">
            <a:spAutoFit/>
          </a:bodyPr>
          <a:lstStyle/>
          <a:p>
            <a:r>
              <a:rPr lang="en-US" sz="2400" b="1" dirty="0" smtClean="0">
                <a:solidFill>
                  <a:srgbClr val="0070C0"/>
                </a:solidFill>
              </a:rPr>
              <a:t>ASEAN-TP competency certifying  Mechanism</a:t>
            </a:r>
            <a:endParaRPr lang="th-TH" sz="2400" b="1" dirty="0">
              <a:solidFill>
                <a:srgbClr val="0070C0"/>
              </a:solidFill>
            </a:endParaRPr>
          </a:p>
        </p:txBody>
      </p:sp>
      <p:sp>
        <p:nvSpPr>
          <p:cNvPr id="7" name="Oval 6"/>
          <p:cNvSpPr/>
          <p:nvPr/>
        </p:nvSpPr>
        <p:spPr>
          <a:xfrm>
            <a:off x="6621517" y="5092262"/>
            <a:ext cx="1387366" cy="378372"/>
          </a:xfrm>
          <a:prstGeom prst="ellipse">
            <a:avLst/>
          </a:prstGeom>
          <a:solidFill>
            <a:schemeClr val="accent3">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DOE, MOL</a:t>
            </a:r>
            <a:endParaRPr lang="th-TH" sz="1400" dirty="0">
              <a:solidFill>
                <a:schemeClr val="tx1"/>
              </a:solidFill>
            </a:endParaRPr>
          </a:p>
        </p:txBody>
      </p:sp>
      <p:sp>
        <p:nvSpPr>
          <p:cNvPr id="10" name="TextBox 9"/>
          <p:cNvSpPr txBox="1"/>
          <p:nvPr/>
        </p:nvSpPr>
        <p:spPr>
          <a:xfrm>
            <a:off x="5044963" y="1639614"/>
            <a:ext cx="1277007" cy="261610"/>
          </a:xfrm>
          <a:prstGeom prst="rect">
            <a:avLst/>
          </a:prstGeom>
          <a:noFill/>
        </p:spPr>
        <p:txBody>
          <a:bodyPr wrap="square" rtlCol="0">
            <a:spAutoFit/>
          </a:bodyPr>
          <a:lstStyle/>
          <a:p>
            <a:r>
              <a:rPr lang="en-US" sz="1100" dirty="0" smtClean="0"/>
              <a:t>Registration sys</a:t>
            </a:r>
            <a:endParaRPr lang="th-TH" sz="1100"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E0686DA-F90B-4DB4-A0E1-976CDB2064A7}" type="slidenum">
              <a:rPr lang="th-TH" smtClean="0">
                <a:solidFill>
                  <a:prstClr val="black"/>
                </a:solidFill>
              </a:rPr>
              <a:pPr/>
              <a:t>53</a:t>
            </a:fld>
            <a:endParaRPr lang="th-TH">
              <a:solidFill>
                <a:prstClr val="black"/>
              </a:solidFill>
            </a:endParaRPr>
          </a:p>
        </p:txBody>
      </p:sp>
      <p:sp>
        <p:nvSpPr>
          <p:cNvPr id="7" name="Title 1"/>
          <p:cNvSpPr>
            <a:spLocks noGrp="1"/>
          </p:cNvSpPr>
          <p:nvPr>
            <p:ph type="title"/>
          </p:nvPr>
        </p:nvSpPr>
        <p:spPr>
          <a:xfrm>
            <a:off x="0" y="1"/>
            <a:ext cx="9143999" cy="806824"/>
          </a:xfrm>
        </p:spPr>
        <p:txBody>
          <a:bodyPr/>
          <a:lstStyle/>
          <a:p>
            <a:pPr algn="ctr"/>
            <a:r>
              <a:rPr lang="en-US" sz="4000" dirty="0" smtClean="0">
                <a:latin typeface="TH SarabunPSK" pitchFamily="34" charset="-34"/>
                <a:cs typeface="TH SarabunPSK" pitchFamily="34" charset="-34"/>
              </a:rPr>
              <a:t>Framework of Thailand’s preparation for </a:t>
            </a:r>
            <a:r>
              <a:rPr lang="en-US" sz="4000" b="1" dirty="0" smtClean="0">
                <a:latin typeface="TH SarabunPSK" pitchFamily="34" charset="-34"/>
                <a:cs typeface="TH SarabunPSK" pitchFamily="34" charset="-34"/>
              </a:rPr>
              <a:t>MRA-TP</a:t>
            </a:r>
            <a:endParaRPr lang="th-TH" sz="3800" b="1" dirty="0">
              <a:latin typeface="TH SarabunPSK" pitchFamily="34" charset="-34"/>
              <a:cs typeface="TH SarabunPSK" pitchFamily="34" charset="-34"/>
            </a:endParaRPr>
          </a:p>
        </p:txBody>
      </p:sp>
      <p:sp>
        <p:nvSpPr>
          <p:cNvPr id="6" name="Rounded Rectangle 5"/>
          <p:cNvSpPr/>
          <p:nvPr/>
        </p:nvSpPr>
        <p:spPr>
          <a:xfrm>
            <a:off x="78830" y="788276"/>
            <a:ext cx="8923283" cy="520262"/>
          </a:xfrm>
          <a:prstGeom prst="round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ASEAN ON LINE Database is being developed for (</a:t>
            </a:r>
            <a:r>
              <a:rPr lang="en-US" sz="1400" dirty="0" err="1" smtClean="0">
                <a:solidFill>
                  <a:prstClr val="black"/>
                </a:solidFill>
              </a:rPr>
              <a:t>i</a:t>
            </a:r>
            <a:r>
              <a:rPr lang="en-US" sz="1400" dirty="0" smtClean="0">
                <a:solidFill>
                  <a:prstClr val="black"/>
                </a:solidFill>
              </a:rPr>
              <a:t>) members (ii) employers (iii) trainers and (iv) assessors. </a:t>
            </a:r>
            <a:endParaRPr lang="th-TH" sz="1400" dirty="0">
              <a:solidFill>
                <a:prstClr val="black"/>
              </a:solidFill>
            </a:endParaRPr>
          </a:p>
        </p:txBody>
      </p:sp>
      <p:pic>
        <p:nvPicPr>
          <p:cNvPr id="1026" name="Picture 2" descr="C:\Program Files\Microsoft Office\MEDIA\CAGCAT10\j0240719.wmf"/>
          <p:cNvPicPr>
            <a:picLocks noChangeAspect="1" noChangeArrowheads="1"/>
          </p:cNvPicPr>
          <p:nvPr/>
        </p:nvPicPr>
        <p:blipFill>
          <a:blip r:embed="rId3" cstate="print"/>
          <a:srcRect/>
          <a:stretch>
            <a:fillRect/>
          </a:stretch>
        </p:blipFill>
        <p:spPr bwMode="auto">
          <a:xfrm>
            <a:off x="285082" y="1686910"/>
            <a:ext cx="1039053" cy="1630815"/>
          </a:xfrm>
          <a:prstGeom prst="rect">
            <a:avLst/>
          </a:prstGeom>
          <a:noFill/>
        </p:spPr>
      </p:pic>
      <p:pic>
        <p:nvPicPr>
          <p:cNvPr id="1029" name="Picture 5" descr="C:\Users\Srawooth\AppData\Local\Microsoft\Windows\Temporary Internet Files\Content.IE5\TRPGFH6T\suited woman with bag[1].png"/>
          <p:cNvPicPr>
            <a:picLocks noChangeAspect="1" noChangeArrowheads="1"/>
          </p:cNvPicPr>
          <p:nvPr/>
        </p:nvPicPr>
        <p:blipFill>
          <a:blip r:embed="rId4" cstate="print"/>
          <a:srcRect/>
          <a:stretch>
            <a:fillRect/>
          </a:stretch>
        </p:blipFill>
        <p:spPr bwMode="auto">
          <a:xfrm>
            <a:off x="1314520" y="1833212"/>
            <a:ext cx="1066057" cy="1461782"/>
          </a:xfrm>
          <a:prstGeom prst="rect">
            <a:avLst/>
          </a:prstGeom>
          <a:noFill/>
        </p:spPr>
      </p:pic>
      <p:pic>
        <p:nvPicPr>
          <p:cNvPr id="1030" name="Picture 6" descr="C:\Users\Srawooth\AppData\Local\Microsoft\Windows\Temporary Internet Files\Content.IE5\TRPGFH6T\training_icon[1].png"/>
          <p:cNvPicPr>
            <a:picLocks noChangeAspect="1" noChangeArrowheads="1"/>
          </p:cNvPicPr>
          <p:nvPr/>
        </p:nvPicPr>
        <p:blipFill>
          <a:blip r:embed="rId5" cstate="print"/>
          <a:srcRect/>
          <a:stretch>
            <a:fillRect/>
          </a:stretch>
        </p:blipFill>
        <p:spPr bwMode="auto">
          <a:xfrm>
            <a:off x="2550076" y="1923393"/>
            <a:ext cx="1320352" cy="1320352"/>
          </a:xfrm>
          <a:prstGeom prst="rect">
            <a:avLst/>
          </a:prstGeom>
          <a:noFill/>
        </p:spPr>
      </p:pic>
      <p:sp>
        <p:nvSpPr>
          <p:cNvPr id="12" name="TextBox 11"/>
          <p:cNvSpPr txBox="1"/>
          <p:nvPr/>
        </p:nvSpPr>
        <p:spPr>
          <a:xfrm>
            <a:off x="2569778" y="3216162"/>
            <a:ext cx="1529255" cy="307777"/>
          </a:xfrm>
          <a:prstGeom prst="rect">
            <a:avLst/>
          </a:prstGeom>
          <a:noFill/>
        </p:spPr>
        <p:txBody>
          <a:bodyPr wrap="square" rtlCol="0">
            <a:spAutoFit/>
          </a:bodyPr>
          <a:lstStyle/>
          <a:p>
            <a:r>
              <a:rPr lang="en-US" sz="1400" dirty="0" smtClean="0">
                <a:solidFill>
                  <a:prstClr val="black"/>
                </a:solidFill>
              </a:rPr>
              <a:t>MRA Training</a:t>
            </a:r>
            <a:endParaRPr lang="th-TH" sz="1400" dirty="0">
              <a:solidFill>
                <a:prstClr val="black"/>
              </a:solidFill>
            </a:endParaRPr>
          </a:p>
        </p:txBody>
      </p:sp>
      <p:pic>
        <p:nvPicPr>
          <p:cNvPr id="1031" name="Picture 7" descr="C:\Users\Srawooth\AppData\Local\Microsoft\Windows\Temporary Internet Files\Content.IE5\B7QNU8YE\Kirkpyrimid[1].PNG"/>
          <p:cNvPicPr>
            <a:picLocks noChangeAspect="1" noChangeArrowheads="1"/>
          </p:cNvPicPr>
          <p:nvPr/>
        </p:nvPicPr>
        <p:blipFill>
          <a:blip r:embed="rId6" cstate="print"/>
          <a:srcRect/>
          <a:stretch>
            <a:fillRect/>
          </a:stretch>
        </p:blipFill>
        <p:spPr bwMode="auto">
          <a:xfrm>
            <a:off x="4227303" y="1985604"/>
            <a:ext cx="1306398" cy="1151736"/>
          </a:xfrm>
          <a:prstGeom prst="rect">
            <a:avLst/>
          </a:prstGeom>
          <a:noFill/>
        </p:spPr>
      </p:pic>
      <p:sp>
        <p:nvSpPr>
          <p:cNvPr id="14" name="TextBox 13"/>
          <p:cNvSpPr txBox="1"/>
          <p:nvPr/>
        </p:nvSpPr>
        <p:spPr>
          <a:xfrm>
            <a:off x="4114801" y="3216164"/>
            <a:ext cx="1529256" cy="307777"/>
          </a:xfrm>
          <a:prstGeom prst="rect">
            <a:avLst/>
          </a:prstGeom>
          <a:noFill/>
        </p:spPr>
        <p:txBody>
          <a:bodyPr wrap="square" rtlCol="0">
            <a:spAutoFit/>
          </a:bodyPr>
          <a:lstStyle/>
          <a:p>
            <a:r>
              <a:rPr lang="en-US" sz="1400" dirty="0" smtClean="0">
                <a:solidFill>
                  <a:prstClr val="black"/>
                </a:solidFill>
              </a:rPr>
              <a:t>MRA Assessment</a:t>
            </a:r>
            <a:endParaRPr lang="th-TH" sz="1400" dirty="0">
              <a:solidFill>
                <a:prstClr val="black"/>
              </a:solidFill>
            </a:endParaRPr>
          </a:p>
        </p:txBody>
      </p:sp>
      <p:sp>
        <p:nvSpPr>
          <p:cNvPr id="15" name="Rectangle 14"/>
          <p:cNvSpPr/>
          <p:nvPr/>
        </p:nvSpPr>
        <p:spPr>
          <a:xfrm>
            <a:off x="6306201" y="2017985"/>
            <a:ext cx="1813035" cy="1072054"/>
          </a:xfrm>
          <a:prstGeom prst="rect">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Send to TPCB for approval for ASEAN MRA certification (MC)</a:t>
            </a:r>
            <a:endParaRPr lang="th-TH" sz="1400" dirty="0">
              <a:solidFill>
                <a:prstClr val="black"/>
              </a:solidFill>
            </a:endParaRPr>
          </a:p>
        </p:txBody>
      </p:sp>
      <p:cxnSp>
        <p:nvCxnSpPr>
          <p:cNvPr id="17" name="Straight Arrow Connector 16"/>
          <p:cNvCxnSpPr>
            <a:endCxn id="1030" idx="1"/>
          </p:cNvCxnSpPr>
          <p:nvPr/>
        </p:nvCxnSpPr>
        <p:spPr>
          <a:xfrm>
            <a:off x="2254469" y="2554014"/>
            <a:ext cx="295607" cy="2955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1030" idx="3"/>
            <a:endCxn id="1031" idx="1"/>
          </p:cNvCxnSpPr>
          <p:nvPr/>
        </p:nvCxnSpPr>
        <p:spPr>
          <a:xfrm flipV="1">
            <a:off x="3870428" y="2561472"/>
            <a:ext cx="356875" cy="22097"/>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1031" idx="3"/>
          </p:cNvCxnSpPr>
          <p:nvPr/>
        </p:nvCxnSpPr>
        <p:spPr>
          <a:xfrm>
            <a:off x="5533701" y="2561472"/>
            <a:ext cx="709444" cy="8307"/>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691352" y="2128345"/>
            <a:ext cx="599089" cy="307777"/>
          </a:xfrm>
          <a:prstGeom prst="rect">
            <a:avLst/>
          </a:prstGeom>
          <a:noFill/>
        </p:spPr>
        <p:txBody>
          <a:bodyPr wrap="square" rtlCol="0">
            <a:spAutoFit/>
          </a:bodyPr>
          <a:lstStyle/>
          <a:p>
            <a:r>
              <a:rPr lang="en-US" sz="1400" dirty="0" smtClean="0">
                <a:solidFill>
                  <a:prstClr val="black"/>
                </a:solidFill>
              </a:rPr>
              <a:t>Pass</a:t>
            </a:r>
            <a:endParaRPr lang="th-TH" sz="1400" dirty="0">
              <a:solidFill>
                <a:prstClr val="black"/>
              </a:solidFill>
            </a:endParaRPr>
          </a:p>
        </p:txBody>
      </p:sp>
      <p:pic>
        <p:nvPicPr>
          <p:cNvPr id="1027" name="Picture 3" descr="C:\Users\Srawooth\AppData\Local\Microsoft\Windows\Temporary Internet Files\Content.IE5\584OJWZQ\large-boy-kid-graduation-hat-university-college-faculty-0-11093[1].gif"/>
          <p:cNvPicPr>
            <a:picLocks noChangeAspect="1" noChangeArrowheads="1"/>
          </p:cNvPicPr>
          <p:nvPr/>
        </p:nvPicPr>
        <p:blipFill>
          <a:blip r:embed="rId7" cstate="print"/>
          <a:srcRect/>
          <a:stretch>
            <a:fillRect/>
          </a:stretch>
        </p:blipFill>
        <p:spPr bwMode="auto">
          <a:xfrm>
            <a:off x="8405627" y="1950570"/>
            <a:ext cx="501889" cy="1174420"/>
          </a:xfrm>
          <a:prstGeom prst="rect">
            <a:avLst/>
          </a:prstGeom>
          <a:noFill/>
        </p:spPr>
      </p:pic>
      <p:sp>
        <p:nvSpPr>
          <p:cNvPr id="20" name="Rectangle 19"/>
          <p:cNvSpPr/>
          <p:nvPr/>
        </p:nvSpPr>
        <p:spPr>
          <a:xfrm>
            <a:off x="6022427" y="3326524"/>
            <a:ext cx="2837793" cy="113511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To receive ASEAN MC, workers must  take ASEAN MRA courses both  technical and practice (emphasizing skill &amp; competency  of selected subject</a:t>
            </a:r>
            <a:endParaRPr lang="th-TH" sz="1400" dirty="0">
              <a:solidFill>
                <a:prstClr val="black"/>
              </a:solidFill>
            </a:endParaRPr>
          </a:p>
        </p:txBody>
      </p:sp>
      <p:sp>
        <p:nvSpPr>
          <p:cNvPr id="23" name="Rounded Rectangle 22"/>
          <p:cNvSpPr/>
          <p:nvPr/>
        </p:nvSpPr>
        <p:spPr>
          <a:xfrm>
            <a:off x="204952" y="3752193"/>
            <a:ext cx="5628289" cy="1040524"/>
          </a:xfrm>
          <a:prstGeom prst="round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24" name="Rectangle 23"/>
          <p:cNvSpPr/>
          <p:nvPr/>
        </p:nvSpPr>
        <p:spPr>
          <a:xfrm>
            <a:off x="283777" y="3988676"/>
            <a:ext cx="1702676" cy="504496"/>
          </a:xfrm>
          <a:prstGeom prst="rect">
            <a:avLst/>
          </a:prstGeom>
          <a:no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Trainees</a:t>
            </a:r>
            <a:endParaRPr lang="th-TH" sz="1400" dirty="0">
              <a:solidFill>
                <a:prstClr val="black"/>
              </a:solidFill>
            </a:endParaRPr>
          </a:p>
        </p:txBody>
      </p:sp>
      <p:sp>
        <p:nvSpPr>
          <p:cNvPr id="25" name="Rectangle 24"/>
          <p:cNvSpPr/>
          <p:nvPr/>
        </p:nvSpPr>
        <p:spPr>
          <a:xfrm>
            <a:off x="2154620" y="3983421"/>
            <a:ext cx="1702676" cy="504496"/>
          </a:xfrm>
          <a:prstGeom prst="rect">
            <a:avLst/>
          </a:prstGeom>
          <a:no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Curriculum</a:t>
            </a:r>
            <a:endParaRPr lang="th-TH" sz="1400" dirty="0">
              <a:solidFill>
                <a:prstClr val="black"/>
              </a:solidFill>
            </a:endParaRPr>
          </a:p>
        </p:txBody>
      </p:sp>
      <p:sp>
        <p:nvSpPr>
          <p:cNvPr id="26" name="Rectangle 25"/>
          <p:cNvSpPr/>
          <p:nvPr/>
        </p:nvSpPr>
        <p:spPr>
          <a:xfrm>
            <a:off x="3957145" y="3993930"/>
            <a:ext cx="1786761" cy="504496"/>
          </a:xfrm>
          <a:prstGeom prst="rect">
            <a:avLst/>
          </a:prstGeom>
          <a:no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MOT or Training institute/assessment</a:t>
            </a:r>
            <a:endParaRPr lang="th-TH" sz="1400" dirty="0">
              <a:solidFill>
                <a:prstClr val="black"/>
              </a:solidFill>
            </a:endParaRPr>
          </a:p>
        </p:txBody>
      </p:sp>
      <p:sp>
        <p:nvSpPr>
          <p:cNvPr id="27" name="Rounded Rectangle 26"/>
          <p:cNvSpPr/>
          <p:nvPr/>
        </p:nvSpPr>
        <p:spPr>
          <a:xfrm>
            <a:off x="252244" y="4934607"/>
            <a:ext cx="1702676" cy="1734207"/>
          </a:xfrm>
          <a:prstGeom prst="roundRect">
            <a:avLst/>
          </a:prstGeom>
          <a:solidFill>
            <a:srgbClr val="FFFC84"/>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Trainer must be  MOT (Master of Trainer) or MOT graduates </a:t>
            </a:r>
            <a:endParaRPr lang="th-TH" sz="1400" dirty="0">
              <a:solidFill>
                <a:prstClr val="black"/>
              </a:solidFill>
            </a:endParaRPr>
          </a:p>
        </p:txBody>
      </p:sp>
      <p:sp>
        <p:nvSpPr>
          <p:cNvPr id="28" name="Rounded Rectangle 27"/>
          <p:cNvSpPr/>
          <p:nvPr/>
        </p:nvSpPr>
        <p:spPr>
          <a:xfrm>
            <a:off x="2170383" y="4929352"/>
            <a:ext cx="1702676" cy="1734207"/>
          </a:xfrm>
          <a:prstGeom prst="roundRect">
            <a:avLst/>
          </a:prstGeom>
          <a:solidFill>
            <a:srgbClr val="FFFC84"/>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Must be ASEAN MRA only. Min of  Tourism/Sports will provide curriculum and toolbox</a:t>
            </a:r>
            <a:endParaRPr lang="th-TH" sz="1400" dirty="0">
              <a:solidFill>
                <a:prstClr val="black"/>
              </a:solidFill>
            </a:endParaRPr>
          </a:p>
        </p:txBody>
      </p:sp>
      <p:sp>
        <p:nvSpPr>
          <p:cNvPr id="29" name="Rounded Rectangle 28"/>
          <p:cNvSpPr/>
          <p:nvPr/>
        </p:nvSpPr>
        <p:spPr>
          <a:xfrm>
            <a:off x="4056989" y="4924096"/>
            <a:ext cx="4771697" cy="1734207"/>
          </a:xfrm>
          <a:prstGeom prst="roundRect">
            <a:avLst/>
          </a:prstGeom>
          <a:solidFill>
            <a:srgbClr val="FFFC84"/>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dirty="0">
              <a:solidFill>
                <a:prstClr val="black"/>
              </a:solidFill>
            </a:endParaRPr>
          </a:p>
        </p:txBody>
      </p:sp>
      <p:cxnSp>
        <p:nvCxnSpPr>
          <p:cNvPr id="31" name="Straight Arrow Connector 30"/>
          <p:cNvCxnSpPr>
            <a:stCxn id="25" idx="0"/>
          </p:cNvCxnSpPr>
          <p:nvPr/>
        </p:nvCxnSpPr>
        <p:spPr>
          <a:xfrm rot="5400000" flipH="1" flipV="1">
            <a:off x="2798379" y="3770586"/>
            <a:ext cx="420414" cy="525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5400000" flipH="1" flipV="1">
            <a:off x="4637690" y="3718035"/>
            <a:ext cx="420414" cy="525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a:xfrm>
            <a:off x="4162093" y="5044966"/>
            <a:ext cx="1466193" cy="772510"/>
          </a:xfrm>
          <a:prstGeom prst="roundRect">
            <a:avLst/>
          </a:prstGeom>
          <a:solidFill>
            <a:schemeClr val="accent3">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prstClr val="black"/>
                </a:solidFill>
              </a:rPr>
              <a:t>Academic institute teaching tourism and hotel services</a:t>
            </a:r>
            <a:endParaRPr lang="th-TH" sz="1200" dirty="0">
              <a:solidFill>
                <a:prstClr val="black"/>
              </a:solidFill>
            </a:endParaRPr>
          </a:p>
        </p:txBody>
      </p:sp>
      <p:sp>
        <p:nvSpPr>
          <p:cNvPr id="38" name="Rounded Rectangle 37"/>
          <p:cNvSpPr/>
          <p:nvPr/>
        </p:nvSpPr>
        <p:spPr>
          <a:xfrm>
            <a:off x="5701861" y="5039708"/>
            <a:ext cx="2953408" cy="746237"/>
          </a:xfrm>
          <a:prstGeom prst="roundRect">
            <a:avLst/>
          </a:prstGeom>
          <a:solidFill>
            <a:schemeClr val="accent3">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prstClr val="black"/>
                </a:solidFill>
              </a:rPr>
              <a:t>Gov or private institute or agency  as juristic person related to tourism and hotel services</a:t>
            </a:r>
            <a:endParaRPr lang="th-TH" sz="1200" dirty="0">
              <a:solidFill>
                <a:prstClr val="black"/>
              </a:solidFill>
            </a:endParaRPr>
          </a:p>
        </p:txBody>
      </p:sp>
      <p:sp>
        <p:nvSpPr>
          <p:cNvPr id="40" name="TextBox 39"/>
          <p:cNvSpPr txBox="1"/>
          <p:nvPr/>
        </p:nvSpPr>
        <p:spPr>
          <a:xfrm>
            <a:off x="4193628" y="5849005"/>
            <a:ext cx="4430110" cy="276999"/>
          </a:xfrm>
          <a:prstGeom prst="rect">
            <a:avLst/>
          </a:prstGeom>
          <a:noFill/>
        </p:spPr>
        <p:txBody>
          <a:bodyPr wrap="square" rtlCol="0">
            <a:spAutoFit/>
          </a:bodyPr>
          <a:lstStyle/>
          <a:p>
            <a:pPr algn="ctr"/>
            <a:r>
              <a:rPr lang="en-US" sz="1200" dirty="0" smtClean="0">
                <a:solidFill>
                  <a:prstClr val="black"/>
                </a:solidFill>
              </a:rPr>
              <a:t>Having qualifications required by  TPCB sub committee </a:t>
            </a:r>
            <a:endParaRPr lang="th-TH" sz="1200" dirty="0">
              <a:solidFill>
                <a:prstClr val="black"/>
              </a:solidFill>
            </a:endParaRPr>
          </a:p>
        </p:txBody>
      </p:sp>
      <p:sp>
        <p:nvSpPr>
          <p:cNvPr id="41" name="Rectangle 40"/>
          <p:cNvSpPr/>
          <p:nvPr/>
        </p:nvSpPr>
        <p:spPr>
          <a:xfrm>
            <a:off x="4572000" y="6132787"/>
            <a:ext cx="3657600" cy="236483"/>
          </a:xfrm>
          <a:prstGeom prst="rect">
            <a:avLst/>
          </a:prstGeom>
          <a:solidFill>
            <a:srgbClr val="99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prstClr val="black"/>
                </a:solidFill>
              </a:rPr>
              <a:t>Apply for permission from TPCB</a:t>
            </a:r>
            <a:endParaRPr lang="th-TH" sz="1200" dirty="0">
              <a:solidFill>
                <a:prstClr val="black"/>
              </a:solidFill>
            </a:endParaRPr>
          </a:p>
        </p:txBody>
      </p:sp>
    </p:spTree>
    <p:extLst>
      <p:ext uri="{BB962C8B-B14F-4D97-AF65-F5344CB8AC3E}">
        <p14:creationId xmlns:p14="http://schemas.microsoft.com/office/powerpoint/2010/main" val="11511410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solidFill>
                  <a:prstClr val="black"/>
                </a:solidFill>
              </a:rPr>
              <a:pPr/>
              <a:t>54</a:t>
            </a:fld>
            <a:endParaRPr lang="en-US">
              <a:solidFill>
                <a:prstClr val="black"/>
              </a:solidFill>
            </a:endParaRPr>
          </a:p>
        </p:txBody>
      </p:sp>
      <p:sp>
        <p:nvSpPr>
          <p:cNvPr id="6" name="Title 1"/>
          <p:cNvSpPr txBox="1">
            <a:spLocks/>
          </p:cNvSpPr>
          <p:nvPr/>
        </p:nvSpPr>
        <p:spPr>
          <a:xfrm>
            <a:off x="0" y="1"/>
            <a:ext cx="9143999" cy="806824"/>
          </a:xfrm>
          <a:prstGeom prst="rect">
            <a:avLst/>
          </a:prstGeom>
          <a:solidFill>
            <a:schemeClr val="accent1">
              <a:lumMod val="20000"/>
              <a:lumOff val="80000"/>
            </a:schemeClr>
          </a:solidFill>
        </p:spPr>
        <p:txBody>
          <a:bodyPr/>
          <a:lstStyle/>
          <a:p>
            <a:pPr algn="ctr">
              <a:spcBef>
                <a:spcPct val="0"/>
              </a:spcBef>
              <a:defRPr/>
            </a:pPr>
            <a:r>
              <a:rPr lang="en-US" sz="4000" b="1" dirty="0" smtClean="0">
                <a:solidFill>
                  <a:srgbClr val="464646"/>
                </a:solidFill>
                <a:effectLst>
                  <a:outerShdw blurRad="31750" dist="25400" dir="5400000" algn="tl" rotWithShape="0">
                    <a:srgbClr val="000000">
                      <a:alpha val="25000"/>
                    </a:srgbClr>
                  </a:outerShdw>
                </a:effectLst>
                <a:latin typeface="TH SarabunPSK" pitchFamily="34" charset="-34"/>
                <a:cs typeface="TH SarabunPSK" pitchFamily="34" charset="-34"/>
              </a:rPr>
              <a:t>Framework of Thailand’s preparation for MRA-TP</a:t>
            </a:r>
            <a:endParaRPr lang="th-TH" sz="3800" b="1" dirty="0">
              <a:solidFill>
                <a:srgbClr val="464646"/>
              </a:solidFill>
              <a:effectLst>
                <a:outerShdw blurRad="31750" dist="25400" dir="5400000" algn="tl" rotWithShape="0">
                  <a:srgbClr val="000000">
                    <a:alpha val="25000"/>
                  </a:srgbClr>
                </a:outerShdw>
              </a:effectLst>
              <a:latin typeface="TH SarabunPSK" pitchFamily="34" charset="-34"/>
              <a:cs typeface="TH SarabunPSK" pitchFamily="34" charset="-34"/>
            </a:endParaRPr>
          </a:p>
        </p:txBody>
      </p:sp>
      <p:sp>
        <p:nvSpPr>
          <p:cNvPr id="7" name="Pentagon 6"/>
          <p:cNvSpPr/>
          <p:nvPr/>
        </p:nvSpPr>
        <p:spPr>
          <a:xfrm>
            <a:off x="457200" y="1040523"/>
            <a:ext cx="1497724" cy="1072055"/>
          </a:xfrm>
          <a:prstGeom prst="homePlate">
            <a:avLst/>
          </a:prstGeom>
          <a:solidFill>
            <a:srgbClr val="80F8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TP Register &amp; apply for certification  in country A</a:t>
            </a:r>
            <a:endParaRPr lang="th-TH" sz="1400" dirty="0">
              <a:solidFill>
                <a:prstClr val="black"/>
              </a:solidFill>
            </a:endParaRPr>
          </a:p>
        </p:txBody>
      </p:sp>
      <p:sp>
        <p:nvSpPr>
          <p:cNvPr id="8" name="Horizontal Scroll 7"/>
          <p:cNvSpPr/>
          <p:nvPr/>
        </p:nvSpPr>
        <p:spPr>
          <a:xfrm>
            <a:off x="1813034" y="2443651"/>
            <a:ext cx="1340069" cy="536029"/>
          </a:xfrm>
          <a:prstGeom prst="horizontalScroll">
            <a:avLst/>
          </a:prstGeom>
          <a:solidFill>
            <a:srgbClr val="80F8C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prstClr val="black"/>
                </a:solidFill>
              </a:rPr>
              <a:t>NTPB Thailand</a:t>
            </a:r>
            <a:endParaRPr lang="th-TH" sz="1200" dirty="0">
              <a:solidFill>
                <a:prstClr val="black"/>
              </a:solidFill>
            </a:endParaRPr>
          </a:p>
        </p:txBody>
      </p:sp>
      <p:cxnSp>
        <p:nvCxnSpPr>
          <p:cNvPr id="12" name="Straight Arrow Connector 11"/>
          <p:cNvCxnSpPr/>
          <p:nvPr/>
        </p:nvCxnSpPr>
        <p:spPr>
          <a:xfrm rot="5400000" flipH="1">
            <a:off x="2406198" y="2307674"/>
            <a:ext cx="327135"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4" name="Rounded Rectangle 13"/>
          <p:cNvSpPr/>
          <p:nvPr/>
        </p:nvSpPr>
        <p:spPr>
          <a:xfrm>
            <a:off x="3894083" y="914400"/>
            <a:ext cx="4997669" cy="405173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17" name="Rectangle 16"/>
          <p:cNvSpPr/>
          <p:nvPr/>
        </p:nvSpPr>
        <p:spPr>
          <a:xfrm>
            <a:off x="4398579" y="1040524"/>
            <a:ext cx="3137338" cy="772510"/>
          </a:xfrm>
          <a:prstGeom prst="rect">
            <a:avLst/>
          </a:prstGeom>
          <a:solidFill>
            <a:srgbClr val="99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prstClr val="black"/>
                </a:solidFill>
              </a:rPr>
              <a:t>Employer/Thailand sends contract to employee in A &amp;</a:t>
            </a:r>
          </a:p>
          <a:p>
            <a:pPr algn="ctr"/>
            <a:r>
              <a:rPr lang="en-US" sz="1600" dirty="0" smtClean="0">
                <a:solidFill>
                  <a:prstClr val="black"/>
                </a:solidFill>
              </a:rPr>
              <a:t>Thai embassy</a:t>
            </a:r>
            <a:endParaRPr lang="th-TH" sz="1600" dirty="0">
              <a:solidFill>
                <a:prstClr val="black"/>
              </a:solidFill>
            </a:endParaRPr>
          </a:p>
        </p:txBody>
      </p:sp>
      <p:sp>
        <p:nvSpPr>
          <p:cNvPr id="18" name="Diamond 17"/>
          <p:cNvSpPr/>
          <p:nvPr/>
        </p:nvSpPr>
        <p:spPr>
          <a:xfrm>
            <a:off x="5123785" y="2081048"/>
            <a:ext cx="1481959" cy="1277007"/>
          </a:xfrm>
          <a:prstGeom prst="diamond">
            <a:avLst/>
          </a:prstGeom>
          <a:solidFill>
            <a:srgbClr val="98C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MOFA/Embassy checks</a:t>
            </a:r>
            <a:endParaRPr lang="th-TH" sz="1400" dirty="0">
              <a:solidFill>
                <a:prstClr val="black"/>
              </a:solidFill>
            </a:endParaRPr>
          </a:p>
        </p:txBody>
      </p:sp>
      <p:cxnSp>
        <p:nvCxnSpPr>
          <p:cNvPr id="20" name="Straight Arrow Connector 19"/>
          <p:cNvCxnSpPr>
            <a:stCxn id="18" idx="3"/>
          </p:cNvCxnSpPr>
          <p:nvPr/>
        </p:nvCxnSpPr>
        <p:spPr>
          <a:xfrm flipV="1">
            <a:off x="6605744" y="2695903"/>
            <a:ext cx="520270" cy="2364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574221" y="2364828"/>
            <a:ext cx="583324" cy="307777"/>
          </a:xfrm>
          <a:prstGeom prst="rect">
            <a:avLst/>
          </a:prstGeom>
          <a:noFill/>
        </p:spPr>
        <p:txBody>
          <a:bodyPr wrap="square" rtlCol="0">
            <a:spAutoFit/>
          </a:bodyPr>
          <a:lstStyle/>
          <a:p>
            <a:r>
              <a:rPr lang="en-US" sz="1400" dirty="0" smtClean="0">
                <a:solidFill>
                  <a:prstClr val="black"/>
                </a:solidFill>
              </a:rPr>
              <a:t>Yes</a:t>
            </a:r>
            <a:endParaRPr lang="th-TH" sz="1400" dirty="0">
              <a:solidFill>
                <a:prstClr val="black"/>
              </a:solidFill>
            </a:endParaRPr>
          </a:p>
        </p:txBody>
      </p:sp>
      <p:sp>
        <p:nvSpPr>
          <p:cNvPr id="22" name="Rectangle 21"/>
          <p:cNvSpPr/>
          <p:nvPr/>
        </p:nvSpPr>
        <p:spPr>
          <a:xfrm>
            <a:off x="7157545" y="2285999"/>
            <a:ext cx="1529254" cy="614856"/>
          </a:xfrm>
          <a:prstGeom prst="rect">
            <a:avLst/>
          </a:prstGeom>
          <a:solidFill>
            <a:srgbClr val="98C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Issued non-immigrant visa B</a:t>
            </a:r>
            <a:endParaRPr lang="th-TH" sz="1400" dirty="0">
              <a:solidFill>
                <a:prstClr val="black"/>
              </a:solidFill>
            </a:endParaRPr>
          </a:p>
        </p:txBody>
      </p:sp>
      <p:sp>
        <p:nvSpPr>
          <p:cNvPr id="23" name="Rectangle 22"/>
          <p:cNvSpPr/>
          <p:nvPr/>
        </p:nvSpPr>
        <p:spPr>
          <a:xfrm>
            <a:off x="7157545" y="3121570"/>
            <a:ext cx="1529254" cy="583324"/>
          </a:xfrm>
          <a:prstGeom prst="rect">
            <a:avLst/>
          </a:prstGeom>
          <a:solidFill>
            <a:srgbClr val="98C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Employee comes to Thailand</a:t>
            </a:r>
            <a:endParaRPr lang="th-TH" sz="1400" dirty="0">
              <a:solidFill>
                <a:prstClr val="black"/>
              </a:solidFill>
            </a:endParaRPr>
          </a:p>
        </p:txBody>
      </p:sp>
      <p:sp>
        <p:nvSpPr>
          <p:cNvPr id="24" name="Rectangle 23"/>
          <p:cNvSpPr/>
          <p:nvPr/>
        </p:nvSpPr>
        <p:spPr>
          <a:xfrm>
            <a:off x="7173311" y="3941379"/>
            <a:ext cx="1497724" cy="583324"/>
          </a:xfrm>
          <a:prstGeom prst="rect">
            <a:avLst/>
          </a:prstGeom>
          <a:solidFill>
            <a:srgbClr val="98C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Report to DOE within 30 days for WP</a:t>
            </a:r>
            <a:endParaRPr lang="th-TH" sz="1400" dirty="0">
              <a:solidFill>
                <a:prstClr val="black"/>
              </a:solidFill>
            </a:endParaRPr>
          </a:p>
        </p:txBody>
      </p:sp>
      <p:sp>
        <p:nvSpPr>
          <p:cNvPr id="25" name="Rectangle 24"/>
          <p:cNvSpPr/>
          <p:nvPr/>
        </p:nvSpPr>
        <p:spPr>
          <a:xfrm>
            <a:off x="4430109" y="3941379"/>
            <a:ext cx="2017987" cy="662152"/>
          </a:xfrm>
          <a:prstGeom prst="rect">
            <a:avLst/>
          </a:prstGeom>
          <a:solidFill>
            <a:srgbClr val="98C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Report to Immigration for working visa</a:t>
            </a:r>
            <a:endParaRPr lang="th-TH" sz="1400" dirty="0">
              <a:solidFill>
                <a:prstClr val="black"/>
              </a:solidFill>
            </a:endParaRPr>
          </a:p>
        </p:txBody>
      </p:sp>
      <p:cxnSp>
        <p:nvCxnSpPr>
          <p:cNvPr id="27" name="Straight Arrow Connector 26"/>
          <p:cNvCxnSpPr>
            <a:stCxn id="22" idx="2"/>
            <a:endCxn id="23" idx="0"/>
          </p:cNvCxnSpPr>
          <p:nvPr/>
        </p:nvCxnSpPr>
        <p:spPr>
          <a:xfrm rot="5400000">
            <a:off x="7811815" y="3011212"/>
            <a:ext cx="22071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23" idx="2"/>
            <a:endCxn id="24" idx="0"/>
          </p:cNvCxnSpPr>
          <p:nvPr/>
        </p:nvCxnSpPr>
        <p:spPr>
          <a:xfrm rot="16200000" flipH="1">
            <a:off x="7803930" y="3823135"/>
            <a:ext cx="236485"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24" idx="1"/>
            <a:endCxn id="25" idx="3"/>
          </p:cNvCxnSpPr>
          <p:nvPr/>
        </p:nvCxnSpPr>
        <p:spPr>
          <a:xfrm rot="10800000" flipV="1">
            <a:off x="6448097" y="4233041"/>
            <a:ext cx="725215" cy="394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endCxn id="18" idx="0"/>
          </p:cNvCxnSpPr>
          <p:nvPr/>
        </p:nvCxnSpPr>
        <p:spPr>
          <a:xfrm rot="16200000" flipH="1">
            <a:off x="5707114" y="1923396"/>
            <a:ext cx="299545" cy="1575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18" idx="2"/>
          </p:cNvCxnSpPr>
          <p:nvPr/>
        </p:nvCxnSpPr>
        <p:spPr>
          <a:xfrm rot="16200000" flipH="1">
            <a:off x="5699230" y="3523589"/>
            <a:ext cx="331076" cy="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5990897" y="3358055"/>
            <a:ext cx="441434" cy="307777"/>
          </a:xfrm>
          <a:prstGeom prst="rect">
            <a:avLst/>
          </a:prstGeom>
          <a:noFill/>
        </p:spPr>
        <p:txBody>
          <a:bodyPr wrap="square" rtlCol="0">
            <a:spAutoFit/>
          </a:bodyPr>
          <a:lstStyle/>
          <a:p>
            <a:r>
              <a:rPr lang="en-US" sz="1400" dirty="0" smtClean="0">
                <a:solidFill>
                  <a:prstClr val="black"/>
                </a:solidFill>
              </a:rPr>
              <a:t>No</a:t>
            </a:r>
            <a:endParaRPr lang="th-TH" sz="1400" dirty="0">
              <a:solidFill>
                <a:prstClr val="black"/>
              </a:solidFill>
            </a:endParaRPr>
          </a:p>
        </p:txBody>
      </p:sp>
      <p:sp>
        <p:nvSpPr>
          <p:cNvPr id="37" name="Rectangle 36"/>
          <p:cNvSpPr/>
          <p:nvPr/>
        </p:nvSpPr>
        <p:spPr>
          <a:xfrm>
            <a:off x="4193628" y="3137340"/>
            <a:ext cx="1166648" cy="64638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Employer submits Form-3</a:t>
            </a:r>
            <a:endParaRPr lang="th-TH" sz="1400" dirty="0">
              <a:solidFill>
                <a:prstClr val="black"/>
              </a:solidFill>
            </a:endParaRPr>
          </a:p>
        </p:txBody>
      </p:sp>
      <p:cxnSp>
        <p:nvCxnSpPr>
          <p:cNvPr id="39" name="Straight Arrow Connector 38"/>
          <p:cNvCxnSpPr/>
          <p:nvPr/>
        </p:nvCxnSpPr>
        <p:spPr>
          <a:xfrm rot="10800000">
            <a:off x="5407572" y="3641834"/>
            <a:ext cx="4729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37" idx="0"/>
          </p:cNvCxnSpPr>
          <p:nvPr/>
        </p:nvCxnSpPr>
        <p:spPr>
          <a:xfrm rot="5400000" flipH="1" flipV="1">
            <a:off x="4122682" y="2483070"/>
            <a:ext cx="130854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 name="Cloud Callout 43"/>
          <p:cNvSpPr/>
          <p:nvPr/>
        </p:nvSpPr>
        <p:spPr>
          <a:xfrm>
            <a:off x="961698" y="5234152"/>
            <a:ext cx="7567448" cy="1261241"/>
          </a:xfrm>
          <a:prstGeom prst="cloudCallout">
            <a:avLst>
              <a:gd name="adj1" fmla="val 51667"/>
              <a:gd name="adj2" fmla="val 6375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smtClean="0">
                <a:solidFill>
                  <a:prstClr val="black"/>
                </a:solidFill>
              </a:rPr>
              <a:t>MRA-TP facilitates the cross-border recruitment process by screening the competency of prospective employees.</a:t>
            </a:r>
            <a:endParaRPr lang="th-TH" sz="1800" dirty="0">
              <a:solidFill>
                <a:prstClr val="black"/>
              </a:solidFill>
            </a:endParaRPr>
          </a:p>
        </p:txBody>
      </p:sp>
      <p:sp>
        <p:nvSpPr>
          <p:cNvPr id="45" name="Striped Right Arrow 44"/>
          <p:cNvSpPr/>
          <p:nvPr/>
        </p:nvSpPr>
        <p:spPr>
          <a:xfrm>
            <a:off x="3247698" y="1308535"/>
            <a:ext cx="630620" cy="583324"/>
          </a:xfrm>
          <a:prstGeom prst="striped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pic>
        <p:nvPicPr>
          <p:cNvPr id="46" name="Picture 2" descr="C:\Users\nanhrs\AppData\Local\Microsoft\Windows\Temporary Internet Files\Content.IE5\GSVS0I7X\MC900015885[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55417" y="1011762"/>
            <a:ext cx="887758" cy="71533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descr="http://www.worldflags.me/Bottons/ASEAN_Fla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845" y="799261"/>
            <a:ext cx="444041" cy="444041"/>
          </a:xfrm>
          <a:prstGeom prst="rect">
            <a:avLst/>
          </a:prstGeom>
          <a:noFill/>
          <a:extLst>
            <a:ext uri="{909E8E84-426E-40DD-AFC4-6F175D3DCCD1}">
              <a14:hiddenFill xmlns:a14="http://schemas.microsoft.com/office/drawing/2010/main">
                <a:solidFill>
                  <a:srgbClr val="FFFFFF"/>
                </a:solidFill>
              </a14:hiddenFill>
            </a:ext>
          </a:extLst>
        </p:spPr>
      </p:pic>
      <p:sp>
        <p:nvSpPr>
          <p:cNvPr id="30" name="Pentagon 29"/>
          <p:cNvSpPr/>
          <p:nvPr/>
        </p:nvSpPr>
        <p:spPr>
          <a:xfrm>
            <a:off x="1792018" y="1082564"/>
            <a:ext cx="1497724" cy="1072055"/>
          </a:xfrm>
          <a:prstGeom prst="homePlate">
            <a:avLst/>
          </a:prstGeom>
          <a:solidFill>
            <a:srgbClr val="80F8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prstClr val="black"/>
                </a:solidFill>
              </a:rPr>
              <a:t>Contact MOTS, Thailand</a:t>
            </a:r>
            <a:endParaRPr lang="th-TH" sz="1400" dirty="0">
              <a:solidFill>
                <a:prstClr val="black"/>
              </a:solidFill>
            </a:endParaRPr>
          </a:p>
        </p:txBody>
      </p:sp>
      <p:sp>
        <p:nvSpPr>
          <p:cNvPr id="32" name="Horizontal Scroll 31"/>
          <p:cNvSpPr/>
          <p:nvPr/>
        </p:nvSpPr>
        <p:spPr>
          <a:xfrm>
            <a:off x="278522" y="2201909"/>
            <a:ext cx="1340069" cy="536029"/>
          </a:xfrm>
          <a:prstGeom prst="horizontalScroll">
            <a:avLst/>
          </a:prstGeom>
          <a:solidFill>
            <a:schemeClr val="accent3">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prstClr val="black"/>
                </a:solidFill>
              </a:rPr>
              <a:t>TPCB –Country A</a:t>
            </a:r>
            <a:endParaRPr lang="th-TH" sz="1200" dirty="0">
              <a:solidFill>
                <a:prstClr val="black"/>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36483" y="1166648"/>
            <a:ext cx="8671034" cy="4997669"/>
          </a:xfrm>
        </p:spPr>
        <p:txBody>
          <a:bodyPr/>
          <a:lstStyle/>
          <a:p>
            <a:r>
              <a:rPr lang="en-US" b="1" dirty="0" smtClean="0"/>
              <a:t>Qualifications to Apply to be an </a:t>
            </a:r>
            <a:r>
              <a:rPr lang="en-US" b="1" dirty="0" smtClean="0">
                <a:solidFill>
                  <a:srgbClr val="FF0000"/>
                </a:solidFill>
              </a:rPr>
              <a:t>ASEAN Chartered Professional Accountant </a:t>
            </a:r>
            <a:r>
              <a:rPr lang="en-US" b="1" dirty="0" smtClean="0"/>
              <a:t>(ACPA) </a:t>
            </a:r>
          </a:p>
          <a:p>
            <a:r>
              <a:rPr lang="en-US" dirty="0" smtClean="0"/>
              <a:t>A Professional Accountant is eligible to apply through the </a:t>
            </a:r>
            <a:r>
              <a:rPr lang="en-US" dirty="0" smtClean="0">
                <a:solidFill>
                  <a:srgbClr val="FF0000"/>
                </a:solidFill>
              </a:rPr>
              <a:t>Monitoring Committee </a:t>
            </a:r>
            <a:r>
              <a:rPr lang="en-US" dirty="0" smtClean="0"/>
              <a:t>of his or her Country of Origin, to be registered as an ASEAN Chartered Professional Accountant (ACPA) on the ASEAN </a:t>
            </a:r>
            <a:r>
              <a:rPr lang="en-US" dirty="0" smtClean="0">
                <a:solidFill>
                  <a:srgbClr val="FF0000"/>
                </a:solidFill>
              </a:rPr>
              <a:t>Chartered Professional Accountant Register </a:t>
            </a:r>
            <a:r>
              <a:rPr lang="en-US" dirty="0" smtClean="0"/>
              <a:t>(ACPAR) provided that he or she possesses the following qualifications:</a:t>
            </a:r>
            <a:endParaRPr lang="th-TH"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55</a:t>
            </a:fld>
            <a:endParaRPr lang="en-US"/>
          </a:p>
        </p:txBody>
      </p:sp>
      <p:sp>
        <p:nvSpPr>
          <p:cNvPr id="3" name="Title 2"/>
          <p:cNvSpPr>
            <a:spLocks noGrp="1"/>
          </p:cNvSpPr>
          <p:nvPr>
            <p:ph type="title"/>
          </p:nvPr>
        </p:nvSpPr>
        <p:spPr>
          <a:xfrm>
            <a:off x="0" y="0"/>
            <a:ext cx="9144000" cy="1143000"/>
          </a:xfrm>
        </p:spPr>
        <p:txBody>
          <a:bodyPr/>
          <a:lstStyle/>
          <a:p>
            <a:r>
              <a:rPr lang="en-US" dirty="0" smtClean="0"/>
              <a:t>Accountant</a:t>
            </a:r>
            <a:endParaRPr lang="th-TH"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0717" y="268014"/>
            <a:ext cx="8623738" cy="6211614"/>
          </a:xfrm>
        </p:spPr>
        <p:txBody>
          <a:bodyPr/>
          <a:lstStyle/>
          <a:p>
            <a:r>
              <a:rPr lang="en-US" dirty="0" smtClean="0"/>
              <a:t>an accredited </a:t>
            </a:r>
            <a:r>
              <a:rPr lang="en-US" dirty="0" smtClean="0">
                <a:solidFill>
                  <a:srgbClr val="FF0000"/>
                </a:solidFill>
              </a:rPr>
              <a:t>accountancy degree </a:t>
            </a:r>
            <a:r>
              <a:rPr lang="en-US" dirty="0" smtClean="0"/>
              <a:t>or professional accountancy examination </a:t>
            </a:r>
            <a:r>
              <a:rPr lang="en-US" dirty="0" err="1" smtClean="0"/>
              <a:t>programme</a:t>
            </a:r>
            <a:r>
              <a:rPr lang="en-US" dirty="0" smtClean="0"/>
              <a:t> </a:t>
            </a:r>
            <a:r>
              <a:rPr lang="en-US" dirty="0" err="1" smtClean="0"/>
              <a:t>recognised</a:t>
            </a:r>
            <a:r>
              <a:rPr lang="en-US" dirty="0" smtClean="0"/>
              <a:t> by the </a:t>
            </a:r>
            <a:r>
              <a:rPr lang="en-US" dirty="0" smtClean="0">
                <a:solidFill>
                  <a:srgbClr val="FF0000"/>
                </a:solidFill>
              </a:rPr>
              <a:t>National Accountancy Body </a:t>
            </a:r>
            <a:r>
              <a:rPr lang="en-US" dirty="0" smtClean="0"/>
              <a:t>(NAB) and/or </a:t>
            </a:r>
            <a:r>
              <a:rPr lang="en-US" dirty="0" smtClean="0">
                <a:solidFill>
                  <a:srgbClr val="FF0000"/>
                </a:solidFill>
              </a:rPr>
              <a:t>Professional Regulatory Authority </a:t>
            </a:r>
            <a:r>
              <a:rPr lang="en-US" dirty="0" smtClean="0"/>
              <a:t>(PRA) of the CO or HC, or has been assessed and </a:t>
            </a:r>
            <a:r>
              <a:rPr lang="en-US" dirty="0" err="1" smtClean="0"/>
              <a:t>recognised</a:t>
            </a:r>
            <a:r>
              <a:rPr lang="en-US" dirty="0" smtClean="0"/>
              <a:t> by the NAB and/or PRA as having the equivalent of such a degree;</a:t>
            </a:r>
          </a:p>
          <a:p>
            <a:r>
              <a:rPr lang="en-US" dirty="0" smtClean="0"/>
              <a:t>current and valid professional registration </a:t>
            </a:r>
            <a:r>
              <a:rPr lang="en-US" dirty="0" smtClean="0">
                <a:solidFill>
                  <a:srgbClr val="FF0000"/>
                </a:solidFill>
              </a:rPr>
              <a:t>certificate</a:t>
            </a:r>
            <a:r>
              <a:rPr lang="en-US" dirty="0" smtClean="0"/>
              <a:t> in the CO issued by the NAB) or PRA;</a:t>
            </a:r>
          </a:p>
          <a:p>
            <a:r>
              <a:rPr lang="en-US" dirty="0" smtClean="0"/>
              <a:t>practical </a:t>
            </a:r>
            <a:r>
              <a:rPr lang="en-US" dirty="0" smtClean="0">
                <a:solidFill>
                  <a:srgbClr val="FF0000"/>
                </a:solidFill>
              </a:rPr>
              <a:t>experience</a:t>
            </a:r>
            <a:r>
              <a:rPr lang="en-US" dirty="0" smtClean="0"/>
              <a:t> of not less than 3 years;</a:t>
            </a:r>
          </a:p>
          <a:p>
            <a:r>
              <a:rPr lang="en-US" dirty="0" smtClean="0"/>
              <a:t>complied with the Continuing Professional Development (CPD) policy of the CO;</a:t>
            </a:r>
          </a:p>
          <a:p>
            <a:r>
              <a:rPr lang="en-US" dirty="0" smtClean="0"/>
              <a:t>no </a:t>
            </a:r>
            <a:r>
              <a:rPr lang="en-US" dirty="0" smtClean="0">
                <a:solidFill>
                  <a:srgbClr val="FF0000"/>
                </a:solidFill>
              </a:rPr>
              <a:t>record of any serious violation </a:t>
            </a:r>
            <a:r>
              <a:rPr lang="en-US" dirty="0" smtClean="0"/>
              <a:t>of technical, professional or ethical standards,</a:t>
            </a:r>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56</a:t>
            </a:fld>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57</a:t>
            </a:fld>
            <a:endParaRPr lang="en-US"/>
          </a:p>
        </p:txBody>
      </p:sp>
      <p:sp>
        <p:nvSpPr>
          <p:cNvPr id="8" name="Title 7"/>
          <p:cNvSpPr>
            <a:spLocks noGrp="1"/>
          </p:cNvSpPr>
          <p:nvPr>
            <p:ph type="title"/>
          </p:nvPr>
        </p:nvSpPr>
        <p:spPr>
          <a:xfrm>
            <a:off x="0" y="6616"/>
            <a:ext cx="9144000" cy="844714"/>
          </a:xfrm>
        </p:spPr>
        <p:txBody>
          <a:bodyPr>
            <a:normAutofit/>
          </a:bodyPr>
          <a:lstStyle/>
          <a:p>
            <a:r>
              <a:rPr lang="en-US" dirty="0" smtClean="0"/>
              <a:t>Engineering MRA requirements</a:t>
            </a:r>
            <a:endParaRPr lang="th-TH" dirty="0"/>
          </a:p>
        </p:txBody>
      </p:sp>
      <p:sp>
        <p:nvSpPr>
          <p:cNvPr id="5" name="Rectangle 4"/>
          <p:cNvSpPr/>
          <p:nvPr/>
        </p:nvSpPr>
        <p:spPr>
          <a:xfrm>
            <a:off x="189186" y="882869"/>
            <a:ext cx="8576441" cy="5078313"/>
          </a:xfrm>
          <a:prstGeom prst="rect">
            <a:avLst/>
          </a:prstGeom>
        </p:spPr>
        <p:txBody>
          <a:bodyPr wrap="square">
            <a:spAutoFit/>
          </a:bodyPr>
          <a:lstStyle/>
          <a:p>
            <a:r>
              <a:rPr lang="en-US" sz="1800" dirty="0" smtClean="0"/>
              <a:t>To be registered as ASEAN Chartered Professional Engineer (ACPE) </a:t>
            </a:r>
          </a:p>
          <a:p>
            <a:pPr marL="342900" indent="-342900">
              <a:buAutoNum type="arabicPeriod"/>
            </a:pPr>
            <a:r>
              <a:rPr lang="en-US" sz="1800" dirty="0" smtClean="0"/>
              <a:t>completed an </a:t>
            </a:r>
            <a:r>
              <a:rPr lang="en-US" sz="1800" b="1" dirty="0" smtClean="0">
                <a:solidFill>
                  <a:srgbClr val="FF0000"/>
                </a:solidFill>
              </a:rPr>
              <a:t>accredited engineering degree </a:t>
            </a:r>
            <a:r>
              <a:rPr lang="en-US" sz="1800" dirty="0" smtClean="0"/>
              <a:t>recognized by the professional </a:t>
            </a:r>
            <a:r>
              <a:rPr lang="en-US" sz="1800" dirty="0" err="1" smtClean="0"/>
              <a:t>engr</a:t>
            </a:r>
            <a:r>
              <a:rPr lang="en-US" sz="1800" dirty="0" smtClean="0"/>
              <a:t> accreditation body in Country of Origin (CO) or HC or assessed &amp; </a:t>
            </a:r>
            <a:r>
              <a:rPr lang="en-US" sz="1800" dirty="0" err="1" smtClean="0"/>
              <a:t>recognised</a:t>
            </a:r>
            <a:r>
              <a:rPr lang="en-US" sz="1800" dirty="0" smtClean="0"/>
              <a:t> as equivalent degree .</a:t>
            </a:r>
          </a:p>
          <a:p>
            <a:pPr marL="342900" indent="-342900">
              <a:buAutoNum type="arabicPeriod"/>
            </a:pPr>
            <a:endParaRPr lang="en-US" sz="1800" dirty="0" smtClean="0"/>
          </a:p>
          <a:p>
            <a:r>
              <a:rPr lang="en-US" sz="1800" dirty="0" smtClean="0"/>
              <a:t>2. possess a current &amp; valid </a:t>
            </a:r>
            <a:r>
              <a:rPr lang="en-US" sz="1800" dirty="0" err="1" smtClean="0"/>
              <a:t>prof’l</a:t>
            </a:r>
            <a:r>
              <a:rPr lang="en-US" sz="1800" dirty="0" smtClean="0"/>
              <a:t> reg. or </a:t>
            </a:r>
            <a:r>
              <a:rPr lang="en-US" sz="1800" b="1" dirty="0" smtClean="0">
                <a:solidFill>
                  <a:srgbClr val="FF0000"/>
                </a:solidFill>
              </a:rPr>
              <a:t>licensing cert to practice eng </a:t>
            </a:r>
            <a:r>
              <a:rPr lang="en-US" sz="1800" dirty="0" smtClean="0"/>
              <a:t>in CO Origin by Profession Regulatory Authority (PRA) of AMC</a:t>
            </a:r>
          </a:p>
          <a:p>
            <a:endParaRPr lang="th-TH" sz="1800" dirty="0" smtClean="0"/>
          </a:p>
          <a:p>
            <a:r>
              <a:rPr lang="en-US" sz="1800" dirty="0" smtClean="0"/>
              <a:t>3. acquired </a:t>
            </a:r>
            <a:r>
              <a:rPr lang="en-US" sz="1800" b="1" dirty="0" smtClean="0">
                <a:solidFill>
                  <a:srgbClr val="FF0000"/>
                </a:solidFill>
              </a:rPr>
              <a:t>practical &amp; diversified experience </a:t>
            </a:r>
            <a:r>
              <a:rPr lang="en-US" sz="1800" dirty="0" smtClean="0"/>
              <a:t>of not less than </a:t>
            </a:r>
            <a:r>
              <a:rPr lang="en-US" sz="1800" b="1" dirty="0" smtClean="0">
                <a:solidFill>
                  <a:srgbClr val="FF0000"/>
                </a:solidFill>
              </a:rPr>
              <a:t>seven (7) years </a:t>
            </a:r>
            <a:r>
              <a:rPr lang="en-US" sz="1800" dirty="0" smtClean="0"/>
              <a:t>after graduation, at least two (@) years in responsible charge of significant eng work </a:t>
            </a:r>
          </a:p>
          <a:p>
            <a:endParaRPr lang="th-TH" sz="1800" dirty="0" smtClean="0"/>
          </a:p>
          <a:p>
            <a:r>
              <a:rPr lang="en-US" sz="1800" dirty="0" smtClean="0"/>
              <a:t>4. Compliance with </a:t>
            </a:r>
            <a:r>
              <a:rPr lang="en-US" sz="1800" b="1" dirty="0" smtClean="0">
                <a:solidFill>
                  <a:srgbClr val="FF0000"/>
                </a:solidFill>
              </a:rPr>
              <a:t>Continuing Professional Development(CPD</a:t>
            </a:r>
            <a:r>
              <a:rPr lang="en-US" sz="1800" dirty="0" smtClean="0"/>
              <a:t>) policy, Country of Origin at a satisfactory level </a:t>
            </a:r>
          </a:p>
          <a:p>
            <a:endParaRPr lang="th-TH" sz="1800" dirty="0" smtClean="0"/>
          </a:p>
          <a:p>
            <a:r>
              <a:rPr lang="en-US" sz="1800" dirty="0" smtClean="0"/>
              <a:t>5. obtained cert , </a:t>
            </a:r>
            <a:r>
              <a:rPr lang="en-US" sz="1800" b="1" dirty="0" smtClean="0">
                <a:solidFill>
                  <a:srgbClr val="FF0000"/>
                </a:solidFill>
              </a:rPr>
              <a:t>Professional Regulatory Authority (PRA), </a:t>
            </a:r>
            <a:r>
              <a:rPr lang="en-US" sz="1800" dirty="0" smtClean="0"/>
              <a:t>Country of Origin with no record of serious violation on </a:t>
            </a:r>
            <a:r>
              <a:rPr lang="en-US" sz="1800" b="1" dirty="0" smtClean="0">
                <a:solidFill>
                  <a:srgbClr val="FF0000"/>
                </a:solidFill>
              </a:rPr>
              <a:t>technical, </a:t>
            </a:r>
            <a:r>
              <a:rPr lang="en-US" sz="1800" b="1" dirty="0" err="1" smtClean="0">
                <a:solidFill>
                  <a:srgbClr val="FF0000"/>
                </a:solidFill>
              </a:rPr>
              <a:t>prof’l</a:t>
            </a:r>
            <a:r>
              <a:rPr lang="en-US" sz="1800" b="1" dirty="0" smtClean="0">
                <a:solidFill>
                  <a:srgbClr val="FF0000"/>
                </a:solidFill>
              </a:rPr>
              <a:t> or ethical standards</a:t>
            </a:r>
            <a:r>
              <a:rPr lang="en-US" sz="1800" dirty="0" smtClean="0"/>
              <a:t>, local &amp; international, for the practice of engineering.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58</a:t>
            </a:fld>
            <a:endParaRPr lang="en-US"/>
          </a:p>
        </p:txBody>
      </p:sp>
      <p:sp>
        <p:nvSpPr>
          <p:cNvPr id="4" name="Rectangle 3"/>
          <p:cNvSpPr/>
          <p:nvPr/>
        </p:nvSpPr>
        <p:spPr>
          <a:xfrm>
            <a:off x="409904" y="252248"/>
            <a:ext cx="8324194" cy="5601533"/>
          </a:xfrm>
          <a:prstGeom prst="rect">
            <a:avLst/>
          </a:prstGeom>
        </p:spPr>
        <p:txBody>
          <a:bodyPr wrap="square">
            <a:spAutoFit/>
          </a:bodyPr>
          <a:lstStyle/>
          <a:p>
            <a:r>
              <a:rPr lang="en-US" sz="2400" dirty="0" err="1" smtClean="0"/>
              <a:t>His/Her</a:t>
            </a:r>
            <a:r>
              <a:rPr lang="en-US" sz="2400" dirty="0" smtClean="0"/>
              <a:t> application include a </a:t>
            </a:r>
            <a:r>
              <a:rPr lang="en-US" sz="2400" dirty="0" smtClean="0">
                <a:solidFill>
                  <a:srgbClr val="FF0000"/>
                </a:solidFill>
              </a:rPr>
              <a:t>sworn statement </a:t>
            </a:r>
            <a:r>
              <a:rPr lang="en-US" sz="2400" dirty="0" smtClean="0"/>
              <a:t>undertaking to : </a:t>
            </a:r>
          </a:p>
          <a:p>
            <a:r>
              <a:rPr lang="en-US" sz="2400" dirty="0" smtClean="0"/>
              <a:t>a. bound by local &amp; int’l codes of </a:t>
            </a:r>
            <a:r>
              <a:rPr lang="en-US" sz="2400" dirty="0" err="1" smtClean="0"/>
              <a:t>prof’l</a:t>
            </a:r>
            <a:r>
              <a:rPr lang="en-US" sz="2400" dirty="0" smtClean="0"/>
              <a:t> conduct in accordance with policy on ethics and conduct established &amp; enforced by the CO.</a:t>
            </a:r>
          </a:p>
          <a:p>
            <a:r>
              <a:rPr lang="en-US" sz="2400" dirty="0" smtClean="0"/>
              <a:t>b. Bound by the prevailing laws &amp; regulations of the HC. </a:t>
            </a:r>
          </a:p>
          <a:p>
            <a:r>
              <a:rPr lang="en-US" sz="2400" dirty="0" smtClean="0"/>
              <a:t>c. </a:t>
            </a:r>
            <a:r>
              <a:rPr lang="en-US" sz="2400" dirty="0" smtClean="0">
                <a:solidFill>
                  <a:srgbClr val="FF0000"/>
                </a:solidFill>
              </a:rPr>
              <a:t>Work in collaboration with local </a:t>
            </a:r>
            <a:r>
              <a:rPr lang="en-US" sz="2400" dirty="0" err="1" smtClean="0">
                <a:solidFill>
                  <a:srgbClr val="FF0000"/>
                </a:solidFill>
              </a:rPr>
              <a:t>Prof’l</a:t>
            </a:r>
            <a:r>
              <a:rPr lang="en-US" sz="2400" dirty="0" smtClean="0">
                <a:solidFill>
                  <a:srgbClr val="FF0000"/>
                </a:solidFill>
              </a:rPr>
              <a:t> Eng in the HC </a:t>
            </a:r>
            <a:r>
              <a:rPr lang="en-US" sz="2400" dirty="0" smtClean="0"/>
              <a:t>subject to domestic laws &amp; regulations of HC governing the practice of engineering.</a:t>
            </a:r>
          </a:p>
          <a:p>
            <a:r>
              <a:rPr lang="en-US" sz="2400" dirty="0" smtClean="0"/>
              <a:t>Upon approval , RFPE (Registered Foreign Professional Engineer), </a:t>
            </a:r>
            <a:r>
              <a:rPr lang="en-US" sz="2400" dirty="0" smtClean="0">
                <a:solidFill>
                  <a:srgbClr val="FF0000"/>
                </a:solidFill>
              </a:rPr>
              <a:t>not in independent practice</a:t>
            </a:r>
            <a:r>
              <a:rPr lang="en-US" sz="2400" dirty="0" smtClean="0"/>
              <a:t>, but in collaboration with designated </a:t>
            </a:r>
            <a:r>
              <a:rPr lang="en-US" sz="2400" dirty="0" err="1" smtClean="0"/>
              <a:t>prof’l</a:t>
            </a:r>
            <a:r>
              <a:rPr lang="en-US" sz="2400" dirty="0" smtClean="0"/>
              <a:t> Eng in HC, with area of his own competency as recognized &amp; approved by PRA of HC.</a:t>
            </a:r>
          </a:p>
          <a:p>
            <a:endParaRPr lang="en-US" sz="1800" dirty="0" smtClean="0"/>
          </a:p>
          <a:p>
            <a:r>
              <a:rPr lang="en-US" dirty="0" smtClean="0"/>
              <a:t> </a:t>
            </a:r>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59</a:t>
            </a:fld>
            <a:endParaRPr lang="en-US"/>
          </a:p>
        </p:txBody>
      </p:sp>
      <p:sp>
        <p:nvSpPr>
          <p:cNvPr id="3" name="Rectangle 2"/>
          <p:cNvSpPr/>
          <p:nvPr/>
        </p:nvSpPr>
        <p:spPr>
          <a:xfrm>
            <a:off x="299545" y="299545"/>
            <a:ext cx="8434551" cy="8402300"/>
          </a:xfrm>
          <a:prstGeom prst="rect">
            <a:avLst/>
          </a:prstGeom>
        </p:spPr>
        <p:txBody>
          <a:bodyPr wrap="square">
            <a:spAutoFit/>
          </a:bodyPr>
          <a:lstStyle/>
          <a:p>
            <a:pPr algn="ctr"/>
            <a:r>
              <a:rPr lang="en-US" sz="3200" dirty="0" smtClean="0"/>
              <a:t>Nurse MRA</a:t>
            </a:r>
          </a:p>
          <a:p>
            <a:pPr algn="ctr"/>
            <a:endParaRPr lang="en-US" sz="3200" dirty="0" smtClean="0"/>
          </a:p>
          <a:p>
            <a:r>
              <a:rPr lang="en-US" sz="2400" dirty="0" smtClean="0"/>
              <a:t>3.1 Granted a </a:t>
            </a:r>
            <a:r>
              <a:rPr lang="en-US" sz="2400" dirty="0" smtClean="0">
                <a:solidFill>
                  <a:srgbClr val="FF0000"/>
                </a:solidFill>
              </a:rPr>
              <a:t>Nursing Qualification </a:t>
            </a:r>
          </a:p>
          <a:p>
            <a:r>
              <a:rPr lang="en-US" sz="2400" dirty="0" smtClean="0"/>
              <a:t>3.2 Possession of valid </a:t>
            </a:r>
            <a:r>
              <a:rPr lang="en-US" sz="2400" dirty="0" err="1" smtClean="0">
                <a:solidFill>
                  <a:srgbClr val="FF0000"/>
                </a:solidFill>
              </a:rPr>
              <a:t>prof’l</a:t>
            </a:r>
            <a:r>
              <a:rPr lang="en-US" sz="2400" dirty="0" smtClean="0">
                <a:solidFill>
                  <a:srgbClr val="FF0000"/>
                </a:solidFill>
              </a:rPr>
              <a:t> registration and/or license from CO </a:t>
            </a:r>
            <a:r>
              <a:rPr lang="en-US" sz="2400" dirty="0" smtClean="0"/>
              <a:t>&amp; </a:t>
            </a:r>
            <a:r>
              <a:rPr lang="en-US" sz="2400" dirty="0" smtClean="0">
                <a:solidFill>
                  <a:srgbClr val="FF0000"/>
                </a:solidFill>
              </a:rPr>
              <a:t>current </a:t>
            </a:r>
            <a:r>
              <a:rPr lang="en-US" sz="2400" dirty="0" err="1" smtClean="0">
                <a:solidFill>
                  <a:srgbClr val="FF0000"/>
                </a:solidFill>
              </a:rPr>
              <a:t>licence</a:t>
            </a:r>
            <a:r>
              <a:rPr lang="en-US" sz="2400" dirty="0" smtClean="0">
                <a:solidFill>
                  <a:srgbClr val="FF0000"/>
                </a:solidFill>
              </a:rPr>
              <a:t> </a:t>
            </a:r>
            <a:r>
              <a:rPr lang="en-US" sz="2400" dirty="0" smtClean="0"/>
              <a:t>or cert or any relevant certifying documents </a:t>
            </a:r>
          </a:p>
          <a:p>
            <a:r>
              <a:rPr lang="en-US" sz="2400" dirty="0" smtClean="0"/>
              <a:t>3.3 Minimum practice </a:t>
            </a:r>
            <a:r>
              <a:rPr lang="en-US" sz="2400" dirty="0" smtClean="0">
                <a:solidFill>
                  <a:srgbClr val="FF0000"/>
                </a:solidFill>
              </a:rPr>
              <a:t>experience not less three (3) yr </a:t>
            </a:r>
          </a:p>
          <a:p>
            <a:r>
              <a:rPr lang="en-US" sz="2400" dirty="0" smtClean="0"/>
              <a:t>3.4 Compliance satisfactory </a:t>
            </a:r>
            <a:r>
              <a:rPr lang="en-US" sz="2400" dirty="0" smtClean="0">
                <a:solidFill>
                  <a:srgbClr val="FF0000"/>
                </a:solidFill>
              </a:rPr>
              <a:t>CPD</a:t>
            </a:r>
            <a:r>
              <a:rPr lang="en-US" sz="2400" dirty="0" smtClean="0"/>
              <a:t> as mandated by NRA of the CO </a:t>
            </a:r>
          </a:p>
          <a:p>
            <a:r>
              <a:rPr lang="en-US" sz="2400" dirty="0" smtClean="0"/>
              <a:t>3.5 Certification CO of no record or pending investigation of having violated any </a:t>
            </a:r>
            <a:r>
              <a:rPr lang="en-US" sz="2400" dirty="0" smtClean="0">
                <a:solidFill>
                  <a:srgbClr val="FF0000"/>
                </a:solidFill>
              </a:rPr>
              <a:t>technical, </a:t>
            </a:r>
            <a:r>
              <a:rPr lang="en-US" sz="2400" dirty="0" err="1" smtClean="0">
                <a:solidFill>
                  <a:srgbClr val="FF0000"/>
                </a:solidFill>
              </a:rPr>
              <a:t>prof’l</a:t>
            </a:r>
            <a:r>
              <a:rPr lang="en-US" sz="2400" dirty="0" smtClean="0">
                <a:solidFill>
                  <a:srgbClr val="FF0000"/>
                </a:solidFill>
              </a:rPr>
              <a:t> or ethical standards, </a:t>
            </a:r>
            <a:r>
              <a:rPr lang="en-US" sz="2400" dirty="0" smtClean="0"/>
              <a:t>local &amp; international, practice of nursing </a:t>
            </a:r>
          </a:p>
          <a:p>
            <a:r>
              <a:rPr lang="en-US" sz="2400" dirty="0" smtClean="0"/>
              <a:t>3.6 Submit medical examination or undergo an induction program or </a:t>
            </a:r>
            <a:r>
              <a:rPr lang="en-US" sz="2400" dirty="0" smtClean="0">
                <a:solidFill>
                  <a:srgbClr val="FF0000"/>
                </a:solidFill>
              </a:rPr>
              <a:t>competency assessment</a:t>
            </a:r>
            <a:r>
              <a:rPr lang="en-US" sz="2400" dirty="0" smtClean="0"/>
              <a:t>, as imposed by NRA OR any relevant authority of HC s continuous yrs prior to application </a:t>
            </a:r>
          </a:p>
          <a:p>
            <a:endParaRPr lang="en-US" dirty="0" smtClean="0"/>
          </a:p>
          <a:p>
            <a:endParaRPr lang="en-US" dirty="0" smtClean="0"/>
          </a:p>
          <a:p>
            <a:endParaRPr lang="en-US" dirty="0" smtClean="0"/>
          </a:p>
          <a:p>
            <a:endParaRPr lang="en-US" dirty="0" smtClean="0"/>
          </a:p>
          <a:p>
            <a:endParaRPr lang="th-TH"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60</a:t>
            </a:fld>
            <a:endParaRPr lang="en-US"/>
          </a:p>
        </p:txBody>
      </p:sp>
      <p:sp>
        <p:nvSpPr>
          <p:cNvPr id="3" name="Rectangle 2"/>
          <p:cNvSpPr/>
          <p:nvPr/>
        </p:nvSpPr>
        <p:spPr>
          <a:xfrm>
            <a:off x="472966" y="0"/>
            <a:ext cx="8213833" cy="6555641"/>
          </a:xfrm>
          <a:prstGeom prst="rect">
            <a:avLst/>
          </a:prstGeom>
        </p:spPr>
        <p:txBody>
          <a:bodyPr wrap="square">
            <a:spAutoFit/>
          </a:bodyPr>
          <a:lstStyle/>
          <a:p>
            <a:endParaRPr lang="en-US" dirty="0" smtClean="0"/>
          </a:p>
          <a:p>
            <a:r>
              <a:rPr lang="en-US" dirty="0" smtClean="0"/>
              <a:t>Eligibility of foreign Nurse -</a:t>
            </a:r>
            <a:r>
              <a:rPr lang="en-US" dirty="0" smtClean="0">
                <a:solidFill>
                  <a:srgbClr val="FF0000"/>
                </a:solidFill>
              </a:rPr>
              <a:t>Complying to domestic laws &amp; regulations</a:t>
            </a:r>
            <a:endParaRPr lang="en-US" dirty="0" smtClean="0"/>
          </a:p>
          <a:p>
            <a:endParaRPr lang="en-US" dirty="0" smtClean="0"/>
          </a:p>
          <a:p>
            <a:r>
              <a:rPr lang="en-US" dirty="0" smtClean="0"/>
              <a:t>Undertaking of a Foreign Nurse – </a:t>
            </a:r>
          </a:p>
          <a:p>
            <a:r>
              <a:rPr lang="en-US" dirty="0" smtClean="0"/>
              <a:t>1. conduct in accordance to policy on ethics the practice of HC </a:t>
            </a:r>
          </a:p>
          <a:p>
            <a:r>
              <a:rPr lang="en-US" dirty="0" smtClean="0"/>
              <a:t>2. observance of prevailing domestic laws &amp; regulations of HC &amp; the practice of nursing </a:t>
            </a:r>
          </a:p>
          <a:p>
            <a:r>
              <a:rPr lang="en-US" dirty="0" smtClean="0"/>
              <a:t>3.3 Subscribe to any requirements for an insurance liability scheme of the Host Country </a:t>
            </a:r>
          </a:p>
          <a:p>
            <a:r>
              <a:rPr lang="en-US" dirty="0" smtClean="0"/>
              <a:t>3.4 Respect the culture and religion of </a:t>
            </a:r>
            <a:r>
              <a:rPr lang="en-US" dirty="0" err="1" smtClean="0"/>
              <a:t>th</a:t>
            </a:r>
            <a:r>
              <a:rPr lang="en-US" dirty="0" smtClean="0"/>
              <a:t> Host Country </a:t>
            </a:r>
          </a:p>
          <a:p>
            <a:endParaRPr lang="en-US" dirty="0" smtClean="0"/>
          </a:p>
          <a:p>
            <a:endParaRPr lang="th-TH"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61</a:t>
            </a:fld>
            <a:endParaRPr lang="en-US"/>
          </a:p>
        </p:txBody>
      </p:sp>
      <p:pic>
        <p:nvPicPr>
          <p:cNvPr id="254978" name="Picture 2"/>
          <p:cNvPicPr>
            <a:picLocks noChangeAspect="1" noChangeArrowheads="1"/>
          </p:cNvPicPr>
          <p:nvPr/>
        </p:nvPicPr>
        <p:blipFill>
          <a:blip r:embed="rId2" cstate="print"/>
          <a:srcRect/>
          <a:stretch>
            <a:fillRect/>
          </a:stretch>
        </p:blipFill>
        <p:spPr bwMode="auto">
          <a:xfrm>
            <a:off x="236483" y="141884"/>
            <a:ext cx="8776440" cy="6122320"/>
          </a:xfrm>
          <a:prstGeom prst="rect">
            <a:avLst/>
          </a:prstGeom>
          <a:noFill/>
          <a:ln w="9525">
            <a:noFill/>
            <a:miter lim="800000"/>
            <a:headEnd/>
            <a:tailEnd/>
          </a:ln>
          <a:effectLst/>
        </p:spPr>
      </p:pic>
      <p:sp>
        <p:nvSpPr>
          <p:cNvPr id="6" name="TextBox 5"/>
          <p:cNvSpPr txBox="1"/>
          <p:nvPr/>
        </p:nvSpPr>
        <p:spPr>
          <a:xfrm>
            <a:off x="5108028" y="6258911"/>
            <a:ext cx="1970690" cy="307777"/>
          </a:xfrm>
          <a:prstGeom prst="rect">
            <a:avLst/>
          </a:prstGeom>
          <a:noFill/>
        </p:spPr>
        <p:txBody>
          <a:bodyPr wrap="square" rtlCol="0">
            <a:spAutoFit/>
          </a:bodyPr>
          <a:lstStyle/>
          <a:p>
            <a:r>
              <a:rPr lang="en-US" sz="1400" dirty="0" err="1" smtClean="0"/>
              <a:t>Tansinsin</a:t>
            </a:r>
            <a:r>
              <a:rPr lang="en-US" sz="1400" dirty="0" smtClean="0"/>
              <a:t>  (no date)</a:t>
            </a:r>
            <a:endParaRPr lang="th-TH" sz="1400" dirty="0"/>
          </a:p>
        </p:txBody>
      </p:sp>
      <p:sp>
        <p:nvSpPr>
          <p:cNvPr id="7" name="Cloud Callout 6"/>
          <p:cNvSpPr/>
          <p:nvPr/>
        </p:nvSpPr>
        <p:spPr>
          <a:xfrm>
            <a:off x="6889531" y="2506717"/>
            <a:ext cx="2033752" cy="1844565"/>
          </a:xfrm>
          <a:prstGeom prst="cloudCallout">
            <a:avLst>
              <a:gd name="adj1" fmla="val -3004"/>
              <a:gd name="adj2" fmla="val 118056"/>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0000"/>
                </a:solidFill>
              </a:rPr>
              <a:t>No Thai?</a:t>
            </a:r>
            <a:endParaRPr lang="th-TH" dirty="0">
              <a:solidFill>
                <a:srgbClr val="FF0000"/>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62</a:t>
            </a:fld>
            <a:endParaRPr lang="en-US"/>
          </a:p>
        </p:txBody>
      </p:sp>
      <p:pic>
        <p:nvPicPr>
          <p:cNvPr id="256002" name="Picture 2"/>
          <p:cNvPicPr>
            <a:picLocks noChangeAspect="1" noChangeArrowheads="1"/>
          </p:cNvPicPr>
          <p:nvPr/>
        </p:nvPicPr>
        <p:blipFill>
          <a:blip r:embed="rId3" cstate="print"/>
          <a:srcRect/>
          <a:stretch>
            <a:fillRect/>
          </a:stretch>
        </p:blipFill>
        <p:spPr bwMode="auto">
          <a:xfrm>
            <a:off x="409903" y="47298"/>
            <a:ext cx="8664823" cy="6598596"/>
          </a:xfrm>
          <a:prstGeom prst="rect">
            <a:avLst/>
          </a:prstGeom>
          <a:noFill/>
          <a:ln w="9525">
            <a:noFill/>
            <a:miter lim="800000"/>
            <a:headEnd/>
            <a:tailEnd/>
          </a:ln>
          <a:effectLst/>
        </p:spPr>
      </p:pic>
      <p:sp>
        <p:nvSpPr>
          <p:cNvPr id="4" name="TextBox 3"/>
          <p:cNvSpPr txBox="1"/>
          <p:nvPr/>
        </p:nvSpPr>
        <p:spPr>
          <a:xfrm>
            <a:off x="6400803" y="6243145"/>
            <a:ext cx="2364828" cy="307777"/>
          </a:xfrm>
          <a:prstGeom prst="rect">
            <a:avLst/>
          </a:prstGeom>
          <a:noFill/>
        </p:spPr>
        <p:txBody>
          <a:bodyPr wrap="square" rtlCol="0">
            <a:spAutoFit/>
          </a:bodyPr>
          <a:lstStyle/>
          <a:p>
            <a:r>
              <a:rPr lang="en-US" sz="1400" dirty="0" err="1" smtClean="0"/>
              <a:t>Tansinsin</a:t>
            </a:r>
            <a:r>
              <a:rPr lang="en-US" sz="1400" dirty="0" smtClean="0"/>
              <a:t> (no date)</a:t>
            </a:r>
            <a:endParaRPr lang="th-TH" sz="1400"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3064" y="1229710"/>
            <a:ext cx="8891752" cy="4918842"/>
          </a:xfrm>
        </p:spPr>
        <p:txBody>
          <a:bodyPr>
            <a:normAutofit/>
          </a:bodyPr>
          <a:lstStyle/>
          <a:p>
            <a:r>
              <a:rPr lang="en-US" dirty="0" smtClean="0"/>
              <a:t>MRAs on </a:t>
            </a:r>
            <a:r>
              <a:rPr lang="en-US" dirty="0" smtClean="0">
                <a:solidFill>
                  <a:srgbClr val="FF0000"/>
                </a:solidFill>
              </a:rPr>
              <a:t>Architectural and Engineering Services </a:t>
            </a:r>
            <a:r>
              <a:rPr lang="en-US" dirty="0" smtClean="0"/>
              <a:t>have made steady progress, incl. the setting up of regional registration systems. </a:t>
            </a:r>
            <a:r>
              <a:rPr lang="en-US" sz="2000" dirty="0" smtClean="0"/>
              <a:t>(Not resulted in a large-scale movement of these professionals- existence of alternative legal schemes and small additional benefits of MRAs).</a:t>
            </a:r>
            <a:endParaRPr lang="en-US" dirty="0" smtClean="0"/>
          </a:p>
          <a:p>
            <a:r>
              <a:rPr lang="en-US" dirty="0" smtClean="0"/>
              <a:t>MRA on </a:t>
            </a:r>
            <a:r>
              <a:rPr lang="en-US" dirty="0" smtClean="0">
                <a:solidFill>
                  <a:srgbClr val="FF0000"/>
                </a:solidFill>
              </a:rPr>
              <a:t>Nursing Services </a:t>
            </a:r>
            <a:r>
              <a:rPr lang="en-US" dirty="0" smtClean="0"/>
              <a:t>has facilitated movement of nurses in only a few countries.</a:t>
            </a:r>
          </a:p>
          <a:p>
            <a:r>
              <a:rPr lang="en-US" dirty="0" smtClean="0"/>
              <a:t>Further efforts being made on : Agreement on the Movement of Natural Persons (</a:t>
            </a:r>
            <a:r>
              <a:rPr lang="en-US" dirty="0" smtClean="0">
                <a:solidFill>
                  <a:srgbClr val="FF0000"/>
                </a:solidFill>
              </a:rPr>
              <a:t>AMNP</a:t>
            </a:r>
            <a:r>
              <a:rPr lang="en-US" dirty="0" smtClean="0"/>
              <a:t>), MRAs on </a:t>
            </a:r>
            <a:r>
              <a:rPr lang="en-US" dirty="0" smtClean="0">
                <a:solidFill>
                  <a:srgbClr val="FF0000"/>
                </a:solidFill>
              </a:rPr>
              <a:t>Accountancy</a:t>
            </a:r>
            <a:r>
              <a:rPr lang="en-US" dirty="0" smtClean="0"/>
              <a:t> Services and </a:t>
            </a:r>
            <a:r>
              <a:rPr lang="en-US" dirty="0" smtClean="0">
                <a:solidFill>
                  <a:srgbClr val="FF0000"/>
                </a:solidFill>
              </a:rPr>
              <a:t>Tourism Professionals</a:t>
            </a:r>
            <a:r>
              <a:rPr lang="en-US" dirty="0" smtClean="0"/>
              <a:t>, and ASEAN Qualifications Reference Framework (</a:t>
            </a:r>
            <a:r>
              <a:rPr lang="en-US" dirty="0" smtClean="0">
                <a:solidFill>
                  <a:srgbClr val="FF0000"/>
                </a:solidFill>
              </a:rPr>
              <a:t>AQRF</a:t>
            </a:r>
            <a:r>
              <a:rPr lang="en-US" dirty="0" smtClean="0"/>
              <a:t>)</a:t>
            </a:r>
            <a:endParaRPr lang="th-TH"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63</a:t>
            </a:fld>
            <a:endParaRPr lang="en-US"/>
          </a:p>
        </p:txBody>
      </p:sp>
      <p:sp>
        <p:nvSpPr>
          <p:cNvPr id="3" name="Title 2"/>
          <p:cNvSpPr>
            <a:spLocks noGrp="1"/>
          </p:cNvSpPr>
          <p:nvPr>
            <p:ph type="title"/>
          </p:nvPr>
        </p:nvSpPr>
        <p:spPr>
          <a:xfrm>
            <a:off x="0" y="6616"/>
            <a:ext cx="9144000" cy="1143000"/>
          </a:xfrm>
          <a:solidFill>
            <a:schemeClr val="tx2">
              <a:lumMod val="20000"/>
              <a:lumOff val="80000"/>
            </a:schemeClr>
          </a:solidFill>
        </p:spPr>
        <p:txBody>
          <a:bodyPr/>
          <a:lstStyle/>
          <a:p>
            <a:r>
              <a:rPr lang="en-US" dirty="0" smtClean="0"/>
              <a:t>Progress of MRAs 2015 </a:t>
            </a:r>
            <a:r>
              <a:rPr lang="en-US" sz="1600" b="0" dirty="0" smtClean="0"/>
              <a:t>(</a:t>
            </a:r>
            <a:r>
              <a:rPr lang="en-US" sz="1600" b="0" dirty="0" err="1" smtClean="0"/>
              <a:t>Fukunaga</a:t>
            </a:r>
            <a:r>
              <a:rPr lang="en-US" sz="1600" b="0" dirty="0" smtClean="0"/>
              <a:t> 2015)</a:t>
            </a:r>
            <a:endParaRPr lang="th-TH" sz="1600" b="0"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64</a:t>
            </a:fld>
            <a:endParaRPr lang="en-US"/>
          </a:p>
        </p:txBody>
      </p:sp>
      <p:pic>
        <p:nvPicPr>
          <p:cNvPr id="132098" name="Picture 2"/>
          <p:cNvPicPr>
            <a:picLocks noChangeAspect="1" noChangeArrowheads="1"/>
          </p:cNvPicPr>
          <p:nvPr/>
        </p:nvPicPr>
        <p:blipFill>
          <a:blip r:embed="rId3" cstate="print"/>
          <a:srcRect/>
          <a:stretch>
            <a:fillRect/>
          </a:stretch>
        </p:blipFill>
        <p:spPr bwMode="auto">
          <a:xfrm>
            <a:off x="1" y="315342"/>
            <a:ext cx="9094164" cy="5962628"/>
          </a:xfrm>
          <a:prstGeom prst="rect">
            <a:avLst/>
          </a:prstGeom>
          <a:noFill/>
          <a:ln w="9525">
            <a:noFill/>
            <a:miter lim="800000"/>
            <a:headEnd/>
            <a:tailEnd/>
          </a:ln>
          <a:effectLst/>
        </p:spPr>
      </p:pic>
      <p:sp>
        <p:nvSpPr>
          <p:cNvPr id="6" name="TextBox 5"/>
          <p:cNvSpPr txBox="1"/>
          <p:nvPr/>
        </p:nvSpPr>
        <p:spPr>
          <a:xfrm>
            <a:off x="236483" y="5754414"/>
            <a:ext cx="3720662" cy="338554"/>
          </a:xfrm>
          <a:prstGeom prst="rect">
            <a:avLst/>
          </a:prstGeom>
          <a:noFill/>
        </p:spPr>
        <p:txBody>
          <a:bodyPr wrap="square" rtlCol="0">
            <a:spAutoFit/>
          </a:bodyPr>
          <a:lstStyle/>
          <a:p>
            <a:r>
              <a:rPr lang="en-US" sz="1600" dirty="0" smtClean="0"/>
              <a:t>(</a:t>
            </a:r>
            <a:r>
              <a:rPr lang="en-US" sz="1600" dirty="0" err="1" smtClean="0"/>
              <a:t>Sineenat</a:t>
            </a:r>
            <a:r>
              <a:rPr lang="en-US" sz="1600" dirty="0" smtClean="0"/>
              <a:t> 2014)</a:t>
            </a:r>
            <a:endParaRPr lang="th-TH" sz="1600" dirty="0"/>
          </a:p>
        </p:txBody>
      </p:sp>
      <p:sp>
        <p:nvSpPr>
          <p:cNvPr id="7" name="Rounded Rectangle 6"/>
          <p:cNvSpPr/>
          <p:nvPr/>
        </p:nvSpPr>
        <p:spPr>
          <a:xfrm>
            <a:off x="1008993" y="2995448"/>
            <a:ext cx="4745421" cy="1245476"/>
          </a:xfrm>
          <a:prstGeom prst="roundRect">
            <a:avLst/>
          </a:prstGeom>
          <a:noFill/>
          <a:ln>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31075" y="519632"/>
            <a:ext cx="8229600" cy="4525963"/>
          </a:xfrm>
        </p:spPr>
        <p:txBody>
          <a:bodyPr/>
          <a:lstStyle/>
          <a:p>
            <a:r>
              <a:rPr lang="en-US" dirty="0" smtClean="0"/>
              <a:t>ASEAN started negotiations on its own MNP Agreement in 2010 and the Agreement was signed in November 2012. In 2015, only 7 countries have either ratified or notified completion of necessary domestic procedure, and thus </a:t>
            </a:r>
            <a:r>
              <a:rPr lang="en-US" dirty="0" smtClean="0">
                <a:solidFill>
                  <a:srgbClr val="FF0000"/>
                </a:solidFill>
              </a:rPr>
              <a:t>the agreement has not come into force</a:t>
            </a:r>
            <a:r>
              <a:rPr lang="en-US" dirty="0" smtClean="0"/>
              <a:t>. (</a:t>
            </a:r>
            <a:r>
              <a:rPr lang="en-US" dirty="0" err="1" smtClean="0"/>
              <a:t>Fukunaga</a:t>
            </a:r>
            <a:r>
              <a:rPr lang="en-US" dirty="0" smtClean="0"/>
              <a:t> &amp; </a:t>
            </a:r>
            <a:r>
              <a:rPr lang="en-US" dirty="0" err="1" smtClean="0"/>
              <a:t>Ishido</a:t>
            </a:r>
            <a:r>
              <a:rPr lang="en-US" dirty="0" smtClean="0"/>
              <a:t>, 2015, 3)</a:t>
            </a:r>
            <a:endParaRPr lang="th-TH" dirty="0"/>
          </a:p>
        </p:txBody>
      </p:sp>
      <p:sp>
        <p:nvSpPr>
          <p:cNvPr id="2" name="Slide Number Placeholder 1"/>
          <p:cNvSpPr>
            <a:spLocks noGrp="1"/>
          </p:cNvSpPr>
          <p:nvPr>
            <p:ph type="sldNum" sz="quarter" idx="12"/>
          </p:nvPr>
        </p:nvSpPr>
        <p:spPr/>
        <p:txBody>
          <a:bodyPr/>
          <a:lstStyle/>
          <a:p>
            <a:fld id="{8EE29C5C-5CB2-4B5C-861C-A64877DA7A96}" type="slidenum">
              <a:rPr lang="en-US" smtClean="0"/>
              <a:pPr/>
              <a:t>65</a:t>
            </a:fld>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EE29C5C-5CB2-4B5C-861C-A64877DA7A96}" type="slidenum">
              <a:rPr lang="en-US" smtClean="0"/>
              <a:pPr/>
              <a:t>66</a:t>
            </a:fld>
            <a:endParaRPr lang="en-US"/>
          </a:p>
        </p:txBody>
      </p:sp>
      <p:pic>
        <p:nvPicPr>
          <p:cNvPr id="133122" name="Picture 2"/>
          <p:cNvPicPr>
            <a:picLocks noChangeAspect="1" noChangeArrowheads="1"/>
          </p:cNvPicPr>
          <p:nvPr/>
        </p:nvPicPr>
        <p:blipFill>
          <a:blip r:embed="rId3" cstate="print"/>
          <a:srcRect/>
          <a:stretch>
            <a:fillRect/>
          </a:stretch>
        </p:blipFill>
        <p:spPr bwMode="auto">
          <a:xfrm>
            <a:off x="477672" y="464024"/>
            <a:ext cx="8407529" cy="577949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67</a:t>
            </a:fld>
            <a:endParaRPr lang="en-US"/>
          </a:p>
        </p:txBody>
      </p:sp>
      <p:pic>
        <p:nvPicPr>
          <p:cNvPr id="311298" name="Picture 2"/>
          <p:cNvPicPr>
            <a:picLocks noChangeAspect="1" noChangeArrowheads="1"/>
          </p:cNvPicPr>
          <p:nvPr/>
        </p:nvPicPr>
        <p:blipFill>
          <a:blip r:embed="rId2" cstate="print"/>
          <a:srcRect/>
          <a:stretch>
            <a:fillRect/>
          </a:stretch>
        </p:blipFill>
        <p:spPr bwMode="auto">
          <a:xfrm>
            <a:off x="55140" y="36178"/>
            <a:ext cx="8931209" cy="6695694"/>
          </a:xfrm>
          <a:prstGeom prst="rect">
            <a:avLst/>
          </a:prstGeom>
          <a:noFill/>
          <a:ln w="9525">
            <a:noFill/>
            <a:miter lim="800000"/>
            <a:headEnd/>
            <a:tailEnd/>
          </a:ln>
          <a:effectLst/>
        </p:spPr>
      </p:pic>
      <p:sp>
        <p:nvSpPr>
          <p:cNvPr id="6" name="TextBox 5"/>
          <p:cNvSpPr txBox="1"/>
          <p:nvPr/>
        </p:nvSpPr>
        <p:spPr>
          <a:xfrm>
            <a:off x="3026979" y="6085490"/>
            <a:ext cx="2238704" cy="338554"/>
          </a:xfrm>
          <a:prstGeom prst="rect">
            <a:avLst/>
          </a:prstGeom>
          <a:noFill/>
        </p:spPr>
        <p:txBody>
          <a:bodyPr wrap="square" rtlCol="0">
            <a:spAutoFit/>
          </a:bodyPr>
          <a:lstStyle/>
          <a:p>
            <a:r>
              <a:rPr lang="en-US" sz="1600" dirty="0" smtClean="0"/>
              <a:t>(</a:t>
            </a:r>
            <a:r>
              <a:rPr lang="en-US" sz="1600" dirty="0" err="1" smtClean="0"/>
              <a:t>Sermcheep</a:t>
            </a:r>
            <a:r>
              <a:rPr lang="en-US" sz="1600" dirty="0" smtClean="0"/>
              <a:t> 2014)</a:t>
            </a:r>
            <a:endParaRPr lang="th-TH" sz="1600"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4952" y="1481328"/>
            <a:ext cx="8718331" cy="5077127"/>
          </a:xfrm>
        </p:spPr>
        <p:txBody>
          <a:bodyPr>
            <a:normAutofit fontScale="92500" lnSpcReduction="10000"/>
          </a:bodyPr>
          <a:lstStyle/>
          <a:p>
            <a:r>
              <a:rPr lang="en-US" dirty="0" smtClean="0"/>
              <a:t>The AEC targets the free movement of </a:t>
            </a:r>
            <a:r>
              <a:rPr lang="en-US" dirty="0" smtClean="0">
                <a:solidFill>
                  <a:srgbClr val="FF0000"/>
                </a:solidFill>
              </a:rPr>
              <a:t>‘skilled’ </a:t>
            </a:r>
            <a:r>
              <a:rPr lang="en-US" dirty="0" err="1" smtClean="0">
                <a:solidFill>
                  <a:srgbClr val="FF0000"/>
                </a:solidFill>
              </a:rPr>
              <a:t>labour</a:t>
            </a:r>
            <a:r>
              <a:rPr lang="en-US" dirty="0" smtClean="0">
                <a:solidFill>
                  <a:srgbClr val="FF0000"/>
                </a:solidFill>
              </a:rPr>
              <a:t> </a:t>
            </a:r>
            <a:r>
              <a:rPr lang="en-US" dirty="0" smtClean="0"/>
              <a:t>across AMS. </a:t>
            </a:r>
          </a:p>
          <a:p>
            <a:r>
              <a:rPr lang="en-US" dirty="0" smtClean="0"/>
              <a:t>There was initiative for </a:t>
            </a:r>
            <a:r>
              <a:rPr lang="en-US" dirty="0" smtClean="0">
                <a:solidFill>
                  <a:srgbClr val="FF0000"/>
                </a:solidFill>
              </a:rPr>
              <a:t>unskilled </a:t>
            </a:r>
            <a:r>
              <a:rPr lang="en-US" dirty="0" err="1" smtClean="0">
                <a:solidFill>
                  <a:srgbClr val="FF0000"/>
                </a:solidFill>
              </a:rPr>
              <a:t>labour</a:t>
            </a:r>
            <a:r>
              <a:rPr lang="en-US" dirty="0" smtClean="0">
                <a:solidFill>
                  <a:srgbClr val="FF0000"/>
                </a:solidFill>
              </a:rPr>
              <a:t> migration</a:t>
            </a:r>
            <a:r>
              <a:rPr lang="en-US" dirty="0" smtClean="0"/>
              <a:t>, </a:t>
            </a:r>
            <a:r>
              <a:rPr lang="en-US" dirty="0" smtClean="0"/>
              <a:t>but not ratified by </a:t>
            </a:r>
            <a:r>
              <a:rPr lang="en-US" dirty="0" err="1" smtClean="0"/>
              <a:t>AMS</a:t>
            </a:r>
            <a:r>
              <a:rPr lang="en-US" smtClean="0"/>
              <a:t>.</a:t>
            </a:r>
            <a:endParaRPr lang="en-US" dirty="0" smtClean="0"/>
          </a:p>
          <a:p>
            <a:r>
              <a:rPr lang="en-US" dirty="0" err="1" smtClean="0"/>
              <a:t>AEC</a:t>
            </a:r>
            <a:r>
              <a:rPr lang="en-US" dirty="0" smtClean="0"/>
              <a:t> </a:t>
            </a:r>
            <a:r>
              <a:rPr lang="en-US" dirty="0" smtClean="0"/>
              <a:t>will only allow the </a:t>
            </a:r>
            <a:r>
              <a:rPr lang="en-US" dirty="0" smtClean="0">
                <a:solidFill>
                  <a:srgbClr val="FF0000"/>
                </a:solidFill>
              </a:rPr>
              <a:t>temporary movement </a:t>
            </a:r>
            <a:r>
              <a:rPr lang="en-US" dirty="0" smtClean="0"/>
              <a:t>of skilled workers across companies within the region. Permanent workers’ relocation is not yet permitted. </a:t>
            </a:r>
          </a:p>
          <a:p>
            <a:r>
              <a:rPr lang="en-US" dirty="0" smtClean="0"/>
              <a:t>Given the still </a:t>
            </a:r>
            <a:r>
              <a:rPr lang="en-US" dirty="0" smtClean="0">
                <a:solidFill>
                  <a:srgbClr val="FF0000"/>
                </a:solidFill>
              </a:rPr>
              <a:t>large differences in existing regulations </a:t>
            </a:r>
            <a:r>
              <a:rPr lang="en-US" dirty="0" smtClean="0"/>
              <a:t>across ASEAN member countries, policies are needed to facilitate the issuance of visas and employment passes for skilled workers engaged in intraregional trade and investment flows. </a:t>
            </a:r>
          </a:p>
          <a:p>
            <a:r>
              <a:rPr lang="en-US" dirty="0" smtClean="0"/>
              <a:t>(</a:t>
            </a:r>
            <a:r>
              <a:rPr lang="en-US" dirty="0" err="1" smtClean="0"/>
              <a:t>Capannelli</a:t>
            </a:r>
            <a:r>
              <a:rPr lang="en-US" dirty="0" smtClean="0"/>
              <a:t> 2014)</a:t>
            </a:r>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68</a:t>
            </a:fld>
            <a:endParaRPr lang="en-US" dirty="0"/>
          </a:p>
        </p:txBody>
      </p:sp>
      <p:sp>
        <p:nvSpPr>
          <p:cNvPr id="4" name="Title 3"/>
          <p:cNvSpPr>
            <a:spLocks noGrp="1"/>
          </p:cNvSpPr>
          <p:nvPr>
            <p:ph type="title"/>
          </p:nvPr>
        </p:nvSpPr>
        <p:spPr>
          <a:xfrm>
            <a:off x="457200" y="69680"/>
            <a:ext cx="8229600" cy="1143000"/>
          </a:xfrm>
        </p:spPr>
        <p:txBody>
          <a:bodyPr/>
          <a:lstStyle/>
          <a:p>
            <a:r>
              <a:rPr lang="en-US" dirty="0" smtClean="0"/>
              <a:t>Conclusion</a:t>
            </a:r>
            <a:endParaRPr lang="th-TH" dirty="0"/>
          </a:p>
        </p:txBody>
      </p:sp>
      <p:sp>
        <p:nvSpPr>
          <p:cNvPr id="5" name="Rounded Rectangle 4"/>
          <p:cNvSpPr/>
          <p:nvPr/>
        </p:nvSpPr>
        <p:spPr>
          <a:xfrm>
            <a:off x="362603" y="204952"/>
            <a:ext cx="8655269" cy="107205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8014" y="315310"/>
            <a:ext cx="8418786" cy="5691981"/>
          </a:xfrm>
        </p:spPr>
        <p:txBody>
          <a:bodyPr/>
          <a:lstStyle/>
          <a:p>
            <a:r>
              <a:rPr lang="en-US" dirty="0" smtClean="0"/>
              <a:t>A clear definition of </a:t>
            </a:r>
            <a:r>
              <a:rPr lang="en-US" dirty="0" smtClean="0">
                <a:solidFill>
                  <a:srgbClr val="FF0000"/>
                </a:solidFill>
              </a:rPr>
              <a:t>core competencies </a:t>
            </a:r>
            <a:r>
              <a:rPr lang="en-US" dirty="0" smtClean="0"/>
              <a:t>for occupational skills is also urgently required, especially in services.</a:t>
            </a:r>
          </a:p>
          <a:p>
            <a:r>
              <a:rPr lang="en-US" dirty="0" smtClean="0"/>
              <a:t>Eventually, ASEAN leaders should expand the AEC beyond skilled </a:t>
            </a:r>
            <a:r>
              <a:rPr lang="en-US" dirty="0" err="1" smtClean="0"/>
              <a:t>labour</a:t>
            </a:r>
            <a:r>
              <a:rPr lang="en-US" dirty="0" smtClean="0"/>
              <a:t> to include proper management of </a:t>
            </a:r>
            <a:r>
              <a:rPr lang="en-US" dirty="0" smtClean="0">
                <a:solidFill>
                  <a:srgbClr val="FF0000"/>
                </a:solidFill>
              </a:rPr>
              <a:t>unskilled </a:t>
            </a:r>
            <a:r>
              <a:rPr lang="en-US" dirty="0" err="1" smtClean="0">
                <a:solidFill>
                  <a:srgbClr val="FF0000"/>
                </a:solidFill>
              </a:rPr>
              <a:t>labour</a:t>
            </a:r>
            <a:r>
              <a:rPr lang="en-US" dirty="0" smtClean="0">
                <a:solidFill>
                  <a:srgbClr val="FF0000"/>
                </a:solidFill>
              </a:rPr>
              <a:t> movement</a:t>
            </a:r>
            <a:r>
              <a:rPr lang="en-US" dirty="0" smtClean="0"/>
              <a:t>. Creating MRAs for jobs in sectors such as </a:t>
            </a:r>
            <a:r>
              <a:rPr lang="en-US" dirty="0" smtClean="0">
                <a:solidFill>
                  <a:srgbClr val="FF0000"/>
                </a:solidFill>
              </a:rPr>
              <a:t>construction, garments, fishing, and plantations </a:t>
            </a:r>
            <a:r>
              <a:rPr lang="en-US" dirty="0" smtClean="0"/>
              <a:t>could be the next logical step.</a:t>
            </a:r>
          </a:p>
          <a:p>
            <a:pPr>
              <a:buNone/>
            </a:pPr>
            <a:r>
              <a:rPr lang="en-US" sz="2000" i="1" dirty="0" smtClean="0"/>
              <a:t>(Giovanni </a:t>
            </a:r>
            <a:r>
              <a:rPr lang="en-US" sz="2000" i="1" dirty="0" err="1" smtClean="0"/>
              <a:t>Capannelli</a:t>
            </a:r>
            <a:r>
              <a:rPr lang="en-US" sz="2000" i="1" dirty="0" smtClean="0"/>
              <a:t> is the Principal Economist of the Central and West Asia Department of the Asian Development Bank.)</a:t>
            </a:r>
          </a:p>
          <a:p>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69</a:t>
            </a:fld>
            <a:endParaRPr lang="en-US"/>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EE29C5C-5CB2-4B5C-861C-A64877DA7A96}" type="slidenum">
              <a:rPr lang="en-US" smtClean="0"/>
              <a:pPr/>
              <a:t>70</a:t>
            </a:fld>
            <a:endParaRPr lang="en-US"/>
          </a:p>
        </p:txBody>
      </p:sp>
      <p:sp>
        <p:nvSpPr>
          <p:cNvPr id="5" name="Title 4"/>
          <p:cNvSpPr>
            <a:spLocks noGrp="1"/>
          </p:cNvSpPr>
          <p:nvPr>
            <p:ph type="title"/>
          </p:nvPr>
        </p:nvSpPr>
        <p:spPr>
          <a:xfrm>
            <a:off x="0" y="46038"/>
            <a:ext cx="9144000" cy="601662"/>
          </a:xfrm>
        </p:spPr>
        <p:txBody>
          <a:bodyPr>
            <a:noAutofit/>
          </a:bodyPr>
          <a:lstStyle/>
          <a:p>
            <a:pPr algn="ctr"/>
            <a:r>
              <a:rPr lang="en-US" sz="2400" dirty="0" smtClean="0"/>
              <a:t>ASEAN Population, Labor Force, GDP 2015</a:t>
            </a:r>
            <a:endParaRPr lang="th-TH" sz="2400" dirty="0"/>
          </a:p>
        </p:txBody>
      </p:sp>
      <p:graphicFrame>
        <p:nvGraphicFramePr>
          <p:cNvPr id="9" name="Table 8"/>
          <p:cNvGraphicFramePr>
            <a:graphicFrameLocks noGrp="1"/>
          </p:cNvGraphicFramePr>
          <p:nvPr/>
        </p:nvGraphicFramePr>
        <p:xfrm>
          <a:off x="266700" y="825500"/>
          <a:ext cx="8572500" cy="5864433"/>
        </p:xfrm>
        <a:graphic>
          <a:graphicData uri="http://schemas.openxmlformats.org/drawingml/2006/table">
            <a:tbl>
              <a:tblPr firstRow="1" bandRow="1">
                <a:tableStyleId>{5C22544A-7EE6-4342-B048-85BDC9FD1C3A}</a:tableStyleId>
              </a:tblPr>
              <a:tblGrid>
                <a:gridCol w="1460500"/>
                <a:gridCol w="1549400"/>
                <a:gridCol w="1358900"/>
                <a:gridCol w="1346200"/>
                <a:gridCol w="1428750"/>
                <a:gridCol w="1428750"/>
              </a:tblGrid>
              <a:tr h="480483">
                <a:tc>
                  <a:txBody>
                    <a:bodyPr/>
                    <a:lstStyle/>
                    <a:p>
                      <a:endParaRPr lang="th-TH" dirty="0"/>
                    </a:p>
                  </a:txBody>
                  <a:tcPr/>
                </a:tc>
                <a:tc>
                  <a:txBody>
                    <a:bodyPr/>
                    <a:lstStyle/>
                    <a:p>
                      <a:r>
                        <a:rPr lang="en-US" sz="1600" dirty="0" smtClean="0"/>
                        <a:t>Population</a:t>
                      </a:r>
                    </a:p>
                    <a:p>
                      <a:r>
                        <a:rPr lang="en-US" sz="1600" dirty="0" smtClean="0"/>
                        <a:t>(Mil.)</a:t>
                      </a:r>
                      <a:endParaRPr lang="th-TH" sz="1600" dirty="0"/>
                    </a:p>
                  </a:txBody>
                  <a:tcPr/>
                </a:tc>
                <a:tc>
                  <a:txBody>
                    <a:bodyPr/>
                    <a:lstStyle/>
                    <a:p>
                      <a:r>
                        <a:rPr lang="en-US" sz="1600" dirty="0" smtClean="0"/>
                        <a:t>Labor Force (Mil)</a:t>
                      </a:r>
                      <a:endParaRPr lang="th-TH" sz="1600" dirty="0"/>
                    </a:p>
                  </a:txBody>
                  <a:tcPr/>
                </a:tc>
                <a:tc>
                  <a:txBody>
                    <a:bodyPr/>
                    <a:lstStyle/>
                    <a:p>
                      <a:r>
                        <a:rPr lang="en-US" sz="1600" dirty="0" smtClean="0"/>
                        <a:t>GDP (</a:t>
                      </a:r>
                      <a:r>
                        <a:rPr lang="en-US" sz="1600" dirty="0" err="1" smtClean="0"/>
                        <a:t>bil</a:t>
                      </a:r>
                      <a:r>
                        <a:rPr lang="en-US" sz="1600" dirty="0" smtClean="0"/>
                        <a:t> $)</a:t>
                      </a:r>
                      <a:endParaRPr lang="th-TH" sz="1600" dirty="0"/>
                    </a:p>
                  </a:txBody>
                  <a:tcPr/>
                </a:tc>
                <a:tc>
                  <a:txBody>
                    <a:bodyPr/>
                    <a:lstStyle/>
                    <a:p>
                      <a:r>
                        <a:rPr lang="en-US" sz="1600" dirty="0" smtClean="0"/>
                        <a:t>GDP</a:t>
                      </a:r>
                      <a:r>
                        <a:rPr lang="en-US" sz="1600" baseline="0" dirty="0" smtClean="0"/>
                        <a:t> per</a:t>
                      </a:r>
                      <a:r>
                        <a:rPr lang="en-US" sz="1600" dirty="0" smtClean="0"/>
                        <a:t> Capita ($)</a:t>
                      </a:r>
                      <a:endParaRPr lang="th-TH" sz="1600" dirty="0"/>
                    </a:p>
                  </a:txBody>
                  <a:tcPr/>
                </a:tc>
                <a:tc>
                  <a:txBody>
                    <a:bodyPr/>
                    <a:lstStyle/>
                    <a:p>
                      <a:r>
                        <a:rPr lang="en-US" sz="1600" dirty="0" smtClean="0"/>
                        <a:t>GDP growth (%)</a:t>
                      </a:r>
                      <a:endParaRPr lang="th-TH" sz="1600" dirty="0"/>
                    </a:p>
                  </a:txBody>
                  <a:tcPr/>
                </a:tc>
              </a:tr>
              <a:tr h="480483">
                <a:tc>
                  <a:txBody>
                    <a:bodyPr/>
                    <a:lstStyle/>
                    <a:p>
                      <a:r>
                        <a:rPr lang="en-US" dirty="0" smtClean="0"/>
                        <a:t>Brunei</a:t>
                      </a:r>
                      <a:endParaRPr lang="th-TH" dirty="0"/>
                    </a:p>
                  </a:txBody>
                  <a:tcPr/>
                </a:tc>
                <a:tc>
                  <a:txBody>
                    <a:bodyPr/>
                    <a:lstStyle/>
                    <a:p>
                      <a:pPr algn="r"/>
                      <a:r>
                        <a:rPr lang="en-US" dirty="0" smtClean="0"/>
                        <a:t>0.42</a:t>
                      </a:r>
                      <a:endParaRPr lang="th-TH" dirty="0"/>
                    </a:p>
                  </a:txBody>
                  <a:tcPr/>
                </a:tc>
                <a:tc>
                  <a:txBody>
                    <a:bodyPr/>
                    <a:lstStyle/>
                    <a:p>
                      <a:pPr algn="r"/>
                      <a:r>
                        <a:rPr lang="en-US" dirty="0" smtClean="0"/>
                        <a:t>0.3</a:t>
                      </a:r>
                      <a:endParaRPr lang="th-TH" dirty="0"/>
                    </a:p>
                  </a:txBody>
                  <a:tcPr/>
                </a:tc>
                <a:tc>
                  <a:txBody>
                    <a:bodyPr/>
                    <a:lstStyle/>
                    <a:p>
                      <a:pPr algn="r"/>
                      <a:r>
                        <a:rPr lang="en-US" dirty="0" smtClean="0"/>
                        <a:t>11.236</a:t>
                      </a:r>
                      <a:endParaRPr lang="th-TH" dirty="0"/>
                    </a:p>
                  </a:txBody>
                  <a:tcPr/>
                </a:tc>
                <a:tc>
                  <a:txBody>
                    <a:bodyPr/>
                    <a:lstStyle/>
                    <a:p>
                      <a:pPr algn="r"/>
                      <a:r>
                        <a:rPr lang="en-US" dirty="0" smtClean="0"/>
                        <a:t>26,804.4</a:t>
                      </a:r>
                      <a:endParaRPr lang="th-TH" dirty="0"/>
                    </a:p>
                  </a:txBody>
                  <a:tcPr/>
                </a:tc>
                <a:tc>
                  <a:txBody>
                    <a:bodyPr/>
                    <a:lstStyle/>
                    <a:p>
                      <a:pPr algn="r"/>
                      <a:r>
                        <a:rPr lang="en-US" dirty="0" smtClean="0"/>
                        <a:t>-1.5</a:t>
                      </a:r>
                      <a:endParaRPr lang="th-TH" dirty="0"/>
                    </a:p>
                  </a:txBody>
                  <a:tcPr/>
                </a:tc>
              </a:tr>
              <a:tr h="480483">
                <a:tc>
                  <a:txBody>
                    <a:bodyPr/>
                    <a:lstStyle/>
                    <a:p>
                      <a:r>
                        <a:rPr lang="en-US" dirty="0" smtClean="0"/>
                        <a:t>Cambodia</a:t>
                      </a:r>
                      <a:endParaRPr lang="th-TH" dirty="0"/>
                    </a:p>
                  </a:txBody>
                  <a:tcPr/>
                </a:tc>
                <a:tc>
                  <a:txBody>
                    <a:bodyPr/>
                    <a:lstStyle/>
                    <a:p>
                      <a:pPr algn="r"/>
                      <a:r>
                        <a:rPr lang="en-US" dirty="0" smtClean="0"/>
                        <a:t>15.54</a:t>
                      </a:r>
                      <a:endParaRPr lang="th-TH" dirty="0"/>
                    </a:p>
                  </a:txBody>
                  <a:tcPr/>
                </a:tc>
                <a:tc>
                  <a:txBody>
                    <a:bodyPr/>
                    <a:lstStyle/>
                    <a:p>
                      <a:pPr algn="r"/>
                      <a:r>
                        <a:rPr lang="en-US" dirty="0" smtClean="0"/>
                        <a:t>13.6</a:t>
                      </a:r>
                      <a:endParaRPr lang="th-TH" dirty="0"/>
                    </a:p>
                  </a:txBody>
                  <a:tcPr/>
                </a:tc>
                <a:tc>
                  <a:txBody>
                    <a:bodyPr/>
                    <a:lstStyle/>
                    <a:p>
                      <a:pPr algn="r"/>
                      <a:r>
                        <a:rPr lang="en-US" dirty="0" smtClean="0"/>
                        <a:t>17.814</a:t>
                      </a:r>
                      <a:endParaRPr lang="th-TH" dirty="0"/>
                    </a:p>
                  </a:txBody>
                  <a:tcPr/>
                </a:tc>
                <a:tc>
                  <a:txBody>
                    <a:bodyPr/>
                    <a:lstStyle/>
                    <a:p>
                      <a:pPr algn="r"/>
                      <a:r>
                        <a:rPr lang="en-US" dirty="0" smtClean="0"/>
                        <a:t>1,146.1</a:t>
                      </a:r>
                      <a:endParaRPr lang="th-TH" dirty="0"/>
                    </a:p>
                  </a:txBody>
                  <a:tcPr/>
                </a:tc>
                <a:tc>
                  <a:txBody>
                    <a:bodyPr/>
                    <a:lstStyle/>
                    <a:p>
                      <a:pPr algn="r"/>
                      <a:r>
                        <a:rPr lang="en-US" dirty="0" smtClean="0"/>
                        <a:t>7.3</a:t>
                      </a:r>
                      <a:endParaRPr lang="th-TH" dirty="0"/>
                    </a:p>
                  </a:txBody>
                  <a:tcPr/>
                </a:tc>
              </a:tr>
              <a:tr h="480483">
                <a:tc>
                  <a:txBody>
                    <a:bodyPr/>
                    <a:lstStyle/>
                    <a:p>
                      <a:r>
                        <a:rPr lang="en-US" dirty="0" smtClean="0"/>
                        <a:t>Indonesia</a:t>
                      </a:r>
                      <a:endParaRPr lang="th-TH" dirty="0"/>
                    </a:p>
                  </a:txBody>
                  <a:tcPr/>
                </a:tc>
                <a:tc>
                  <a:txBody>
                    <a:bodyPr/>
                    <a:lstStyle/>
                    <a:p>
                      <a:pPr algn="r"/>
                      <a:r>
                        <a:rPr lang="en-US" dirty="0" smtClean="0"/>
                        <a:t>255.1</a:t>
                      </a:r>
                      <a:endParaRPr lang="th-TH" dirty="0"/>
                    </a:p>
                  </a:txBody>
                  <a:tcPr/>
                </a:tc>
                <a:tc>
                  <a:txBody>
                    <a:bodyPr/>
                    <a:lstStyle/>
                    <a:p>
                      <a:pPr algn="r"/>
                      <a:r>
                        <a:rPr lang="en-US" dirty="0" smtClean="0"/>
                        <a:t>173.2</a:t>
                      </a:r>
                      <a:endParaRPr lang="th-TH" dirty="0"/>
                    </a:p>
                  </a:txBody>
                  <a:tcPr/>
                </a:tc>
                <a:tc>
                  <a:txBody>
                    <a:bodyPr/>
                    <a:lstStyle/>
                    <a:p>
                      <a:pPr algn="r"/>
                      <a:r>
                        <a:rPr lang="en-US" dirty="0" smtClean="0"/>
                        <a:t>895.68</a:t>
                      </a:r>
                      <a:endParaRPr lang="th-TH" dirty="0"/>
                    </a:p>
                  </a:txBody>
                  <a:tcPr/>
                </a:tc>
                <a:tc>
                  <a:txBody>
                    <a:bodyPr/>
                    <a:lstStyle/>
                    <a:p>
                      <a:pPr algn="r"/>
                      <a:r>
                        <a:rPr lang="en-US" dirty="0" smtClean="0"/>
                        <a:t>3,511.4</a:t>
                      </a:r>
                      <a:endParaRPr lang="th-TH" dirty="0"/>
                    </a:p>
                  </a:txBody>
                  <a:tcPr/>
                </a:tc>
                <a:tc>
                  <a:txBody>
                    <a:bodyPr/>
                    <a:lstStyle/>
                    <a:p>
                      <a:pPr algn="r"/>
                      <a:r>
                        <a:rPr lang="en-US" dirty="0" smtClean="0"/>
                        <a:t>5.5</a:t>
                      </a:r>
                      <a:endParaRPr lang="th-TH" dirty="0"/>
                    </a:p>
                  </a:txBody>
                  <a:tcPr/>
                </a:tc>
              </a:tr>
              <a:tr h="480483">
                <a:tc>
                  <a:txBody>
                    <a:bodyPr/>
                    <a:lstStyle/>
                    <a:p>
                      <a:r>
                        <a:rPr lang="en-US" dirty="0" smtClean="0"/>
                        <a:t>Lao PDR</a:t>
                      </a:r>
                      <a:endParaRPr lang="th-TH" dirty="0"/>
                    </a:p>
                  </a:txBody>
                  <a:tcPr/>
                </a:tc>
                <a:tc>
                  <a:txBody>
                    <a:bodyPr/>
                    <a:lstStyle/>
                    <a:p>
                      <a:pPr algn="r"/>
                      <a:r>
                        <a:rPr lang="en-US" dirty="0" smtClean="0"/>
                        <a:t>7.03</a:t>
                      </a:r>
                      <a:endParaRPr lang="th-TH" dirty="0"/>
                    </a:p>
                  </a:txBody>
                  <a:tcPr/>
                </a:tc>
                <a:tc>
                  <a:txBody>
                    <a:bodyPr/>
                    <a:lstStyle/>
                    <a:p>
                      <a:pPr algn="r"/>
                      <a:r>
                        <a:rPr lang="en-US" dirty="0" smtClean="0"/>
                        <a:t>5.5</a:t>
                      </a:r>
                      <a:endParaRPr lang="th-TH" dirty="0"/>
                    </a:p>
                  </a:txBody>
                  <a:tcPr/>
                </a:tc>
                <a:tc>
                  <a:txBody>
                    <a:bodyPr/>
                    <a:lstStyle/>
                    <a:p>
                      <a:pPr algn="r"/>
                      <a:r>
                        <a:rPr lang="en-US" dirty="0" smtClean="0"/>
                        <a:t>12.76</a:t>
                      </a:r>
                      <a:endParaRPr lang="th-TH" dirty="0"/>
                    </a:p>
                  </a:txBody>
                  <a:tcPr/>
                </a:tc>
                <a:tc>
                  <a:txBody>
                    <a:bodyPr/>
                    <a:lstStyle/>
                    <a:p>
                      <a:pPr algn="r"/>
                      <a:r>
                        <a:rPr lang="en-US" dirty="0" smtClean="0"/>
                        <a:t>1,815.8</a:t>
                      </a:r>
                      <a:endParaRPr lang="th-TH" dirty="0"/>
                    </a:p>
                  </a:txBody>
                  <a:tcPr/>
                </a:tc>
                <a:tc>
                  <a:txBody>
                    <a:bodyPr/>
                    <a:lstStyle/>
                    <a:p>
                      <a:pPr algn="r"/>
                      <a:r>
                        <a:rPr lang="en-US" dirty="0" smtClean="0"/>
                        <a:t>7.0</a:t>
                      </a:r>
                      <a:endParaRPr lang="th-TH" dirty="0"/>
                    </a:p>
                  </a:txBody>
                  <a:tcPr/>
                </a:tc>
              </a:tr>
              <a:tr h="480483">
                <a:tc>
                  <a:txBody>
                    <a:bodyPr/>
                    <a:lstStyle/>
                    <a:p>
                      <a:r>
                        <a:rPr lang="en-US" dirty="0" smtClean="0"/>
                        <a:t>Malaysia</a:t>
                      </a:r>
                      <a:endParaRPr lang="th-TH" dirty="0"/>
                    </a:p>
                  </a:txBody>
                  <a:tcPr/>
                </a:tc>
                <a:tc>
                  <a:txBody>
                    <a:bodyPr/>
                    <a:lstStyle/>
                    <a:p>
                      <a:pPr algn="r"/>
                      <a:r>
                        <a:rPr lang="en-US" dirty="0" smtClean="0"/>
                        <a:t>30.78</a:t>
                      </a:r>
                      <a:endParaRPr lang="th-TH" dirty="0"/>
                    </a:p>
                  </a:txBody>
                  <a:tcPr/>
                </a:tc>
                <a:tc>
                  <a:txBody>
                    <a:bodyPr/>
                    <a:lstStyle/>
                    <a:p>
                      <a:pPr algn="r"/>
                      <a:r>
                        <a:rPr lang="en-US" dirty="0" smtClean="0"/>
                        <a:t>20.2</a:t>
                      </a:r>
                      <a:endParaRPr lang="th-TH" dirty="0"/>
                    </a:p>
                  </a:txBody>
                  <a:tcPr/>
                </a:tc>
                <a:tc>
                  <a:txBody>
                    <a:bodyPr/>
                    <a:lstStyle/>
                    <a:p>
                      <a:pPr algn="r"/>
                      <a:r>
                        <a:rPr lang="en-US" dirty="0" smtClean="0"/>
                        <a:t>327.89</a:t>
                      </a:r>
                      <a:endParaRPr lang="th-TH" dirty="0"/>
                    </a:p>
                  </a:txBody>
                  <a:tcPr/>
                </a:tc>
                <a:tc>
                  <a:txBody>
                    <a:bodyPr/>
                    <a:lstStyle/>
                    <a:p>
                      <a:pPr algn="r"/>
                      <a:r>
                        <a:rPr lang="en-US" dirty="0" smtClean="0"/>
                        <a:t>10,654.0</a:t>
                      </a:r>
                      <a:endParaRPr lang="th-TH" dirty="0"/>
                    </a:p>
                  </a:txBody>
                  <a:tcPr/>
                </a:tc>
                <a:tc>
                  <a:txBody>
                    <a:bodyPr/>
                    <a:lstStyle/>
                    <a:p>
                      <a:pPr algn="r"/>
                      <a:r>
                        <a:rPr lang="en-US" dirty="0" smtClean="0"/>
                        <a:t>4.7</a:t>
                      </a:r>
                      <a:endParaRPr lang="th-TH" dirty="0"/>
                    </a:p>
                  </a:txBody>
                  <a:tcPr/>
                </a:tc>
              </a:tr>
              <a:tr h="480483">
                <a:tc>
                  <a:txBody>
                    <a:bodyPr/>
                    <a:lstStyle/>
                    <a:p>
                      <a:r>
                        <a:rPr lang="en-US" dirty="0" smtClean="0"/>
                        <a:t>Myanmar</a:t>
                      </a:r>
                      <a:endParaRPr lang="th-TH" dirty="0"/>
                    </a:p>
                  </a:txBody>
                  <a:tcPr/>
                </a:tc>
                <a:tc>
                  <a:txBody>
                    <a:bodyPr/>
                    <a:lstStyle/>
                    <a:p>
                      <a:pPr algn="r"/>
                      <a:r>
                        <a:rPr lang="en-US" dirty="0" smtClean="0"/>
                        <a:t>51.85</a:t>
                      </a:r>
                      <a:endParaRPr lang="th-TH" dirty="0"/>
                    </a:p>
                  </a:txBody>
                  <a:tcPr/>
                </a:tc>
                <a:tc>
                  <a:txBody>
                    <a:bodyPr/>
                    <a:lstStyle/>
                    <a:p>
                      <a:pPr algn="r"/>
                      <a:r>
                        <a:rPr lang="en-US" dirty="0" smtClean="0"/>
                        <a:t>34.4</a:t>
                      </a:r>
                      <a:endParaRPr lang="th-TH" dirty="0"/>
                    </a:p>
                  </a:txBody>
                  <a:tcPr/>
                </a:tc>
                <a:tc>
                  <a:txBody>
                    <a:bodyPr/>
                    <a:lstStyle/>
                    <a:p>
                      <a:pPr algn="r"/>
                      <a:r>
                        <a:rPr lang="en-US" dirty="0" smtClean="0"/>
                        <a:t>69.14</a:t>
                      </a:r>
                      <a:endParaRPr lang="th-TH" dirty="0"/>
                    </a:p>
                  </a:txBody>
                  <a:tcPr/>
                </a:tc>
                <a:tc>
                  <a:txBody>
                    <a:bodyPr/>
                    <a:lstStyle/>
                    <a:p>
                      <a:pPr algn="r"/>
                      <a:r>
                        <a:rPr lang="en-US" dirty="0" smtClean="0"/>
                        <a:t>1,333.6</a:t>
                      </a:r>
                      <a:endParaRPr lang="th-TH" dirty="0"/>
                    </a:p>
                  </a:txBody>
                  <a:tcPr/>
                </a:tc>
                <a:tc>
                  <a:txBody>
                    <a:bodyPr/>
                    <a:lstStyle/>
                    <a:p>
                      <a:pPr algn="r"/>
                      <a:r>
                        <a:rPr lang="en-US" dirty="0" smtClean="0"/>
                        <a:t>8.3</a:t>
                      </a:r>
                      <a:endParaRPr lang="th-TH" dirty="0"/>
                    </a:p>
                  </a:txBody>
                  <a:tcPr/>
                </a:tc>
              </a:tr>
              <a:tr h="480483">
                <a:tc>
                  <a:txBody>
                    <a:bodyPr/>
                    <a:lstStyle/>
                    <a:p>
                      <a:r>
                        <a:rPr lang="en-US" dirty="0" smtClean="0"/>
                        <a:t>Philippines</a:t>
                      </a:r>
                      <a:endParaRPr lang="th-TH" dirty="0"/>
                    </a:p>
                  </a:txBody>
                  <a:tcPr/>
                </a:tc>
                <a:tc>
                  <a:txBody>
                    <a:bodyPr/>
                    <a:lstStyle/>
                    <a:p>
                      <a:pPr algn="r"/>
                      <a:r>
                        <a:rPr lang="en-US" dirty="0" smtClean="0"/>
                        <a:t>101.42</a:t>
                      </a:r>
                      <a:endParaRPr lang="th-TH" dirty="0"/>
                    </a:p>
                  </a:txBody>
                  <a:tcPr/>
                </a:tc>
                <a:tc>
                  <a:txBody>
                    <a:bodyPr/>
                    <a:lstStyle/>
                    <a:p>
                      <a:pPr algn="r"/>
                      <a:r>
                        <a:rPr lang="en-US" dirty="0" smtClean="0"/>
                        <a:t>65.1</a:t>
                      </a:r>
                      <a:endParaRPr lang="th-TH" dirty="0"/>
                    </a:p>
                  </a:txBody>
                  <a:tcPr/>
                </a:tc>
                <a:tc>
                  <a:txBody>
                    <a:bodyPr/>
                    <a:lstStyle/>
                    <a:p>
                      <a:pPr algn="r"/>
                      <a:r>
                        <a:rPr lang="en-US" dirty="0" smtClean="0"/>
                        <a:t>308.03</a:t>
                      </a:r>
                      <a:endParaRPr lang="th-TH" dirty="0"/>
                    </a:p>
                  </a:txBody>
                  <a:tcPr/>
                </a:tc>
                <a:tc>
                  <a:txBody>
                    <a:bodyPr/>
                    <a:lstStyle/>
                    <a:p>
                      <a:pPr algn="r"/>
                      <a:r>
                        <a:rPr lang="en-US" dirty="0" smtClean="0"/>
                        <a:t>3,037.1</a:t>
                      </a:r>
                      <a:endParaRPr lang="th-TH" dirty="0"/>
                    </a:p>
                  </a:txBody>
                  <a:tcPr/>
                </a:tc>
                <a:tc>
                  <a:txBody>
                    <a:bodyPr/>
                    <a:lstStyle/>
                    <a:p>
                      <a:pPr algn="r"/>
                      <a:r>
                        <a:rPr lang="en-US" dirty="0" smtClean="0"/>
                        <a:t>6.4</a:t>
                      </a:r>
                      <a:endParaRPr lang="th-TH" dirty="0"/>
                    </a:p>
                  </a:txBody>
                  <a:tcPr/>
                </a:tc>
              </a:tr>
              <a:tr h="480483">
                <a:tc>
                  <a:txBody>
                    <a:bodyPr/>
                    <a:lstStyle/>
                    <a:p>
                      <a:r>
                        <a:rPr lang="en-US" dirty="0" smtClean="0"/>
                        <a:t>Thailand</a:t>
                      </a:r>
                      <a:endParaRPr lang="th-TH" dirty="0"/>
                    </a:p>
                  </a:txBody>
                  <a:tcPr/>
                </a:tc>
                <a:tc>
                  <a:txBody>
                    <a:bodyPr/>
                    <a:lstStyle/>
                    <a:p>
                      <a:pPr algn="r"/>
                      <a:r>
                        <a:rPr lang="en-US" dirty="0" smtClean="0"/>
                        <a:t>68.84</a:t>
                      </a:r>
                      <a:endParaRPr lang="th-TH" dirty="0"/>
                    </a:p>
                  </a:txBody>
                  <a:tcPr/>
                </a:tc>
                <a:tc>
                  <a:txBody>
                    <a:bodyPr/>
                    <a:lstStyle/>
                    <a:p>
                      <a:pPr algn="r"/>
                      <a:r>
                        <a:rPr lang="en-US" dirty="0" smtClean="0"/>
                        <a:t>49.8</a:t>
                      </a:r>
                      <a:endParaRPr lang="th-TH" dirty="0"/>
                    </a:p>
                  </a:txBody>
                  <a:tcPr/>
                </a:tc>
                <a:tc>
                  <a:txBody>
                    <a:bodyPr/>
                    <a:lstStyle/>
                    <a:p>
                      <a:pPr algn="r"/>
                      <a:r>
                        <a:rPr lang="en-US" dirty="0" smtClean="0"/>
                        <a:t>386.29</a:t>
                      </a:r>
                      <a:endParaRPr lang="th-TH" dirty="0"/>
                    </a:p>
                  </a:txBody>
                  <a:tcPr/>
                </a:tc>
                <a:tc>
                  <a:txBody>
                    <a:bodyPr/>
                    <a:lstStyle/>
                    <a:p>
                      <a:pPr algn="r"/>
                      <a:r>
                        <a:rPr lang="en-US" dirty="0" smtClean="0"/>
                        <a:t>5,611.6</a:t>
                      </a:r>
                      <a:endParaRPr lang="th-TH" dirty="0"/>
                    </a:p>
                  </a:txBody>
                  <a:tcPr/>
                </a:tc>
                <a:tc>
                  <a:txBody>
                    <a:bodyPr/>
                    <a:lstStyle/>
                    <a:p>
                      <a:pPr algn="r"/>
                      <a:r>
                        <a:rPr lang="en-US" dirty="0" smtClean="0"/>
                        <a:t>3.0</a:t>
                      </a:r>
                      <a:endParaRPr lang="th-TH" dirty="0"/>
                    </a:p>
                  </a:txBody>
                  <a:tcPr/>
                </a:tc>
              </a:tr>
              <a:tr h="480483">
                <a:tc>
                  <a:txBody>
                    <a:bodyPr/>
                    <a:lstStyle/>
                    <a:p>
                      <a:r>
                        <a:rPr lang="en-US" dirty="0" smtClean="0"/>
                        <a:t>Singapore</a:t>
                      </a:r>
                      <a:endParaRPr lang="th-TH" dirty="0"/>
                    </a:p>
                  </a:txBody>
                  <a:tcPr/>
                </a:tc>
                <a:tc>
                  <a:txBody>
                    <a:bodyPr/>
                    <a:lstStyle/>
                    <a:p>
                      <a:pPr algn="r"/>
                      <a:r>
                        <a:rPr lang="en-US" dirty="0" smtClean="0"/>
                        <a:t>5.52</a:t>
                      </a:r>
                      <a:endParaRPr lang="th-TH" dirty="0"/>
                    </a:p>
                  </a:txBody>
                  <a:tcPr/>
                </a:tc>
                <a:tc>
                  <a:txBody>
                    <a:bodyPr/>
                    <a:lstStyle/>
                    <a:p>
                      <a:pPr algn="r"/>
                      <a:r>
                        <a:rPr lang="en-US" dirty="0" smtClean="0"/>
                        <a:t>3.7</a:t>
                      </a:r>
                      <a:endParaRPr lang="th-TH" dirty="0"/>
                    </a:p>
                  </a:txBody>
                  <a:tcPr/>
                </a:tc>
                <a:tc>
                  <a:txBody>
                    <a:bodyPr/>
                    <a:lstStyle/>
                    <a:p>
                      <a:pPr algn="r"/>
                      <a:r>
                        <a:rPr lang="en-US" dirty="0" smtClean="0"/>
                        <a:t>296.06</a:t>
                      </a:r>
                      <a:endParaRPr lang="th-TH" dirty="0"/>
                    </a:p>
                  </a:txBody>
                  <a:tcPr/>
                </a:tc>
                <a:tc>
                  <a:txBody>
                    <a:bodyPr/>
                    <a:lstStyle/>
                    <a:p>
                      <a:pPr algn="r"/>
                      <a:r>
                        <a:rPr lang="en-US" dirty="0" smtClean="0"/>
                        <a:t>53,604.2</a:t>
                      </a:r>
                      <a:endParaRPr lang="th-TH" dirty="0"/>
                    </a:p>
                  </a:txBody>
                  <a:tcPr/>
                </a:tc>
                <a:tc>
                  <a:txBody>
                    <a:bodyPr/>
                    <a:lstStyle/>
                    <a:p>
                      <a:pPr algn="r"/>
                      <a:r>
                        <a:rPr lang="en-US" dirty="0" smtClean="0"/>
                        <a:t>3.6</a:t>
                      </a:r>
                      <a:endParaRPr lang="th-TH" dirty="0"/>
                    </a:p>
                  </a:txBody>
                  <a:tcPr/>
                </a:tc>
              </a:tr>
              <a:tr h="480483">
                <a:tc>
                  <a:txBody>
                    <a:bodyPr/>
                    <a:lstStyle/>
                    <a:p>
                      <a:r>
                        <a:rPr lang="en-US" dirty="0" smtClean="0"/>
                        <a:t>Vietnam</a:t>
                      </a:r>
                      <a:endParaRPr lang="th-TH" dirty="0"/>
                    </a:p>
                  </a:txBody>
                  <a:tcPr/>
                </a:tc>
                <a:tc>
                  <a:txBody>
                    <a:bodyPr/>
                    <a:lstStyle/>
                    <a:p>
                      <a:pPr algn="r"/>
                      <a:r>
                        <a:rPr lang="en-US" dirty="0" smtClean="0"/>
                        <a:t>91.58</a:t>
                      </a:r>
                      <a:endParaRPr lang="th-TH" dirty="0"/>
                    </a:p>
                  </a:txBody>
                  <a:tcPr/>
                </a:tc>
                <a:tc>
                  <a:txBody>
                    <a:bodyPr/>
                    <a:lstStyle/>
                    <a:p>
                      <a:pPr algn="r"/>
                      <a:r>
                        <a:rPr lang="en-US" dirty="0" smtClean="0"/>
                        <a:t>70.3</a:t>
                      </a:r>
                      <a:endParaRPr lang="th-TH" dirty="0"/>
                    </a:p>
                  </a:txBody>
                  <a:tcPr/>
                </a:tc>
                <a:tc>
                  <a:txBody>
                    <a:bodyPr/>
                    <a:lstStyle/>
                    <a:p>
                      <a:pPr algn="r"/>
                      <a:r>
                        <a:rPr lang="en-US" dirty="0" smtClean="0"/>
                        <a:t>204.49</a:t>
                      </a:r>
                      <a:endParaRPr lang="th-TH" dirty="0"/>
                    </a:p>
                  </a:txBody>
                  <a:tcPr/>
                </a:tc>
                <a:tc>
                  <a:txBody>
                    <a:bodyPr/>
                    <a:lstStyle/>
                    <a:p>
                      <a:pPr algn="r"/>
                      <a:r>
                        <a:rPr lang="en-US" dirty="0" smtClean="0"/>
                        <a:t>2,232.99</a:t>
                      </a:r>
                      <a:endParaRPr lang="th-TH" dirty="0"/>
                    </a:p>
                  </a:txBody>
                  <a:tcPr/>
                </a:tc>
                <a:tc>
                  <a:txBody>
                    <a:bodyPr/>
                    <a:lstStyle/>
                    <a:p>
                      <a:pPr algn="r"/>
                      <a:r>
                        <a:rPr lang="en-US" dirty="0" smtClean="0"/>
                        <a:t>6.1</a:t>
                      </a:r>
                      <a:endParaRPr lang="th-TH" dirty="0"/>
                    </a:p>
                  </a:txBody>
                  <a:tcPr/>
                </a:tc>
              </a:tr>
              <a:tr h="480483">
                <a:tc>
                  <a:txBody>
                    <a:bodyPr/>
                    <a:lstStyle/>
                    <a:p>
                      <a:r>
                        <a:rPr lang="en-US" dirty="0" smtClean="0"/>
                        <a:t>Total</a:t>
                      </a:r>
                      <a:endParaRPr lang="th-TH" dirty="0"/>
                    </a:p>
                  </a:txBody>
                  <a:tcPr/>
                </a:tc>
                <a:tc>
                  <a:txBody>
                    <a:bodyPr/>
                    <a:lstStyle/>
                    <a:p>
                      <a:pPr algn="r"/>
                      <a:r>
                        <a:rPr lang="en-US" dirty="0" smtClean="0"/>
                        <a:t>628.08</a:t>
                      </a:r>
                      <a:endParaRPr lang="th-TH" dirty="0"/>
                    </a:p>
                  </a:txBody>
                  <a:tcPr/>
                </a:tc>
                <a:tc>
                  <a:txBody>
                    <a:bodyPr/>
                    <a:lstStyle/>
                    <a:p>
                      <a:pPr algn="r"/>
                      <a:r>
                        <a:rPr lang="en-US" dirty="0" smtClean="0"/>
                        <a:t>436.0</a:t>
                      </a:r>
                      <a:endParaRPr lang="th-TH" dirty="0"/>
                    </a:p>
                  </a:txBody>
                  <a:tcPr/>
                </a:tc>
                <a:tc>
                  <a:txBody>
                    <a:bodyPr/>
                    <a:lstStyle/>
                    <a:p>
                      <a:pPr algn="r"/>
                      <a:endParaRPr lang="th-TH" dirty="0"/>
                    </a:p>
                  </a:txBody>
                  <a:tcPr/>
                </a:tc>
                <a:tc>
                  <a:txBody>
                    <a:bodyPr/>
                    <a:lstStyle/>
                    <a:p>
                      <a:pPr algn="r"/>
                      <a:endParaRPr lang="th-TH" dirty="0"/>
                    </a:p>
                  </a:txBody>
                  <a:tcPr/>
                </a:tc>
                <a:tc>
                  <a:txBody>
                    <a:bodyPr/>
                    <a:lstStyle/>
                    <a:p>
                      <a:pPr algn="r"/>
                      <a:endParaRPr lang="th-TH" dirty="0"/>
                    </a:p>
                  </a:txBody>
                  <a:tcPr/>
                </a:tc>
              </a:tr>
            </a:tbl>
          </a:graphicData>
        </a:graphic>
      </p:graphicFrame>
      <p:sp>
        <p:nvSpPr>
          <p:cNvPr id="10" name="Oval 9"/>
          <p:cNvSpPr/>
          <p:nvPr/>
        </p:nvSpPr>
        <p:spPr>
          <a:xfrm>
            <a:off x="2159000" y="6210300"/>
            <a:ext cx="1206500" cy="3937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Oval 10"/>
          <p:cNvSpPr/>
          <p:nvPr/>
        </p:nvSpPr>
        <p:spPr>
          <a:xfrm>
            <a:off x="3657600" y="6248400"/>
            <a:ext cx="1206500" cy="3937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b="0" dirty="0" smtClean="0"/>
              <a:t>End of Part  A (slide </a:t>
            </a:r>
            <a:r>
              <a:rPr lang="en-US" b="0" dirty="0" smtClean="0"/>
              <a:t>1-70).</a:t>
            </a:r>
            <a:endParaRPr lang="th-TH" b="0" dirty="0"/>
          </a:p>
        </p:txBody>
      </p:sp>
      <p:sp>
        <p:nvSpPr>
          <p:cNvPr id="6" name="Subtitle 5"/>
          <p:cNvSpPr>
            <a:spLocks noGrp="1"/>
          </p:cNvSpPr>
          <p:nvPr>
            <p:ph type="subTitle" idx="1"/>
          </p:nvPr>
        </p:nvSpPr>
        <p:spPr/>
        <p:txBody>
          <a:bodyPr/>
          <a:lstStyle/>
          <a:p>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71</a:t>
            </a:fld>
            <a:endParaRPr lang="en-US"/>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9185" y="914400"/>
            <a:ext cx="8734097" cy="5486400"/>
          </a:xfrm>
        </p:spPr>
        <p:txBody>
          <a:bodyPr>
            <a:normAutofit fontScale="92500"/>
          </a:bodyPr>
          <a:lstStyle/>
          <a:p>
            <a:r>
              <a:rPr lang="en-US" dirty="0" err="1"/>
              <a:t>Jurje</a:t>
            </a:r>
            <a:r>
              <a:rPr lang="en-US" dirty="0"/>
              <a:t>,  </a:t>
            </a:r>
            <a:r>
              <a:rPr lang="en-US" dirty="0" err="1"/>
              <a:t>Flavia</a:t>
            </a:r>
            <a:r>
              <a:rPr lang="en-US" dirty="0"/>
              <a:t>  and </a:t>
            </a:r>
            <a:r>
              <a:rPr lang="en-US" dirty="0" err="1"/>
              <a:t>Lavenex</a:t>
            </a:r>
            <a:r>
              <a:rPr lang="en-US" dirty="0"/>
              <a:t>, Sandra, 2015, ASEAN Economic Community: what model for </a:t>
            </a:r>
            <a:r>
              <a:rPr lang="en-US" dirty="0" err="1"/>
              <a:t>labour</a:t>
            </a:r>
            <a:r>
              <a:rPr lang="en-US" dirty="0"/>
              <a:t> mobility?, </a:t>
            </a:r>
            <a:endParaRPr lang="en-US" dirty="0" smtClean="0"/>
          </a:p>
          <a:p>
            <a:r>
              <a:rPr lang="en-US" dirty="0" err="1" smtClean="0"/>
              <a:t>Hilal</a:t>
            </a:r>
            <a:r>
              <a:rPr lang="en-US" dirty="0" smtClean="0"/>
              <a:t> 2014</a:t>
            </a:r>
          </a:p>
          <a:p>
            <a:r>
              <a:rPr lang="en-US" dirty="0" smtClean="0"/>
              <a:t>Petri</a:t>
            </a:r>
            <a:r>
              <a:rPr lang="en-US" dirty="0" smtClean="0"/>
              <a:t>, P. A.; Plummer, M. G. and </a:t>
            </a:r>
            <a:r>
              <a:rPr lang="en-US" dirty="0" err="1" smtClean="0"/>
              <a:t>Zhai</a:t>
            </a:r>
            <a:r>
              <a:rPr lang="en-US" dirty="0" smtClean="0"/>
              <a:t>, M. 2014. </a:t>
            </a:r>
            <a:r>
              <a:rPr lang="en-US" i="1" dirty="0" smtClean="0"/>
              <a:t>Assessing the impacts of ASEAN economic integration on </a:t>
            </a:r>
            <a:r>
              <a:rPr lang="en-US" i="1" dirty="0" err="1" smtClean="0"/>
              <a:t>labour</a:t>
            </a:r>
            <a:r>
              <a:rPr lang="en-US" i="1" dirty="0" smtClean="0"/>
              <a:t> markets (ILO and ADB)</a:t>
            </a:r>
          </a:p>
          <a:p>
            <a:r>
              <a:rPr lang="en-US" dirty="0" smtClean="0"/>
              <a:t>ASEAN econ integration not likely in 2015 – ADB </a:t>
            </a:r>
            <a:r>
              <a:rPr lang="en-US" dirty="0" smtClean="0">
                <a:hlinkClick r:id="rId2"/>
              </a:rPr>
              <a:t>By Ted P. Torres</a:t>
            </a:r>
            <a:r>
              <a:rPr lang="en-US" dirty="0" smtClean="0"/>
              <a:t> (The Philippine Star) | Updated March 23, 2014 -</a:t>
            </a:r>
            <a:endParaRPr lang="en-US" i="1" dirty="0" smtClean="0"/>
          </a:p>
          <a:p>
            <a:r>
              <a:rPr lang="en-US" dirty="0" smtClean="0"/>
              <a:t>Impact of ASEAN Integration on Occupational Outlook -</a:t>
            </a:r>
            <a:r>
              <a:rPr lang="en-US" dirty="0" err="1" smtClean="0"/>
              <a:t>ILO</a:t>
            </a:r>
            <a:r>
              <a:rPr lang="en-US" dirty="0" smtClean="0"/>
              <a:t> </a:t>
            </a:r>
            <a:r>
              <a:rPr lang="en-US" dirty="0" smtClean="0"/>
              <a:t>2014</a:t>
            </a:r>
          </a:p>
          <a:p>
            <a:r>
              <a:rPr lang="en-US" dirty="0" err="1"/>
              <a:t>Sugiyarto</a:t>
            </a:r>
            <a:r>
              <a:rPr lang="en-US" dirty="0"/>
              <a:t>, Guntur and </a:t>
            </a:r>
            <a:r>
              <a:rPr lang="en-US" dirty="0" err="1"/>
              <a:t>Agunias</a:t>
            </a:r>
            <a:r>
              <a:rPr lang="en-US" dirty="0"/>
              <a:t>, </a:t>
            </a:r>
            <a:r>
              <a:rPr lang="en-US" dirty="0" err="1"/>
              <a:t>D.R</a:t>
            </a:r>
            <a:r>
              <a:rPr lang="en-US" dirty="0"/>
              <a:t>., 2014, A “Freer Flow of Skilled </a:t>
            </a:r>
            <a:r>
              <a:rPr lang="en-US" dirty="0" err="1"/>
              <a:t>Labour</a:t>
            </a:r>
            <a:r>
              <a:rPr lang="en-US" dirty="0"/>
              <a:t> within ASEAN: Aspirations, Opportunities and Challenges in 2015 and Beyond, </a:t>
            </a:r>
            <a:endParaRPr lang="en-US" dirty="0" smtClean="0"/>
          </a:p>
          <a:p>
            <a:endParaRPr lang="en-US" dirty="0" smtClean="0"/>
          </a:p>
          <a:p>
            <a:endParaRPr lang="en-US" dirty="0" smtClean="0"/>
          </a:p>
          <a:p>
            <a:endParaRPr lang="en-US" dirty="0" smtClean="0"/>
          </a:p>
          <a:p>
            <a:endParaRPr lang="th-TH" dirty="0"/>
          </a:p>
        </p:txBody>
      </p:sp>
      <p:sp>
        <p:nvSpPr>
          <p:cNvPr id="3" name="Slide Number Placeholder 2"/>
          <p:cNvSpPr>
            <a:spLocks noGrp="1"/>
          </p:cNvSpPr>
          <p:nvPr>
            <p:ph type="sldNum" sz="quarter" idx="12"/>
          </p:nvPr>
        </p:nvSpPr>
        <p:spPr/>
        <p:txBody>
          <a:bodyPr/>
          <a:lstStyle/>
          <a:p>
            <a:fld id="{8EE29C5C-5CB2-4B5C-861C-A64877DA7A96}" type="slidenum">
              <a:rPr lang="en-US" smtClean="0"/>
              <a:pPr/>
              <a:t>72</a:t>
            </a:fld>
            <a:endParaRPr lang="en-US"/>
          </a:p>
        </p:txBody>
      </p:sp>
      <p:sp>
        <p:nvSpPr>
          <p:cNvPr id="4" name="Title 3"/>
          <p:cNvSpPr>
            <a:spLocks noGrp="1"/>
          </p:cNvSpPr>
          <p:nvPr>
            <p:ph type="title"/>
          </p:nvPr>
        </p:nvSpPr>
        <p:spPr>
          <a:xfrm>
            <a:off x="0" y="22382"/>
            <a:ext cx="9144000" cy="639762"/>
          </a:xfrm>
        </p:spPr>
        <p:txBody>
          <a:bodyPr>
            <a:normAutofit fontScale="90000"/>
          </a:bodyPr>
          <a:lstStyle/>
          <a:p>
            <a:pPr algn="ctr"/>
            <a:r>
              <a:rPr lang="en-US" dirty="0" smtClean="0"/>
              <a:t>Recommended reading</a:t>
            </a:r>
            <a:endParaRPr lang="th-TH" dirty="0"/>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TDRI_Presentatio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DRI_FontType">
      <a:majorFont>
        <a:latin typeface="DB Ozone X"/>
        <a:ea typeface=""/>
        <a:cs typeface="DB Ozone X"/>
      </a:majorFont>
      <a:minorFont>
        <a:latin typeface="DB Ozone X"/>
        <a:ea typeface=""/>
        <a:cs typeface="DB Ozone X"/>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esentation2" id="{FBE8CBCB-30AC-4BB2-AB0B-151413B12C17}" vid="{F3C50701-B468-4FF8-9BEB-57A1261B8DB7}"/>
    </a:ext>
  </a:ext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Tahoma">
      <a:majorFont>
        <a:latin typeface="Tahoma"/>
        <a:ea typeface=""/>
        <a:cs typeface="Tahoma"/>
      </a:majorFont>
      <a:minorFont>
        <a:latin typeface="Tahoma"/>
        <a:ea typeface=""/>
        <a:cs typeface="Tahoma"/>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3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ustom 1">
      <a:majorFont>
        <a:latin typeface="Tahoma"/>
        <a:ea typeface=""/>
        <a:cs typeface="Tahoma"/>
      </a:majorFont>
      <a:minorFont>
        <a:latin typeface="Tahoma"/>
        <a:ea typeface=""/>
        <a:cs typeface="Tahoma"/>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4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ustom 1">
      <a:majorFont>
        <a:latin typeface="Tahoma"/>
        <a:ea typeface=""/>
        <a:cs typeface="Tahoma"/>
      </a:majorFont>
      <a:minorFont>
        <a:latin typeface="Tahoma"/>
        <a:ea typeface=""/>
        <a:cs typeface="Tahoma"/>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5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ustom 1">
      <a:majorFont>
        <a:latin typeface="Tahoma"/>
        <a:ea typeface=""/>
        <a:cs typeface="Tahoma"/>
      </a:majorFont>
      <a:minorFont>
        <a:latin typeface="Tahoma"/>
        <a:ea typeface=""/>
        <a:cs typeface="Tahoma"/>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6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ustom 1">
      <a:majorFont>
        <a:latin typeface="Tahoma"/>
        <a:ea typeface=""/>
        <a:cs typeface="Tahoma"/>
      </a:majorFont>
      <a:minorFont>
        <a:latin typeface="Tahoma"/>
        <a:ea typeface=""/>
        <a:cs typeface="Tahoma"/>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TDRI_Presentation</Template>
  <TotalTime>8796</TotalTime>
  <Words>4819</Words>
  <Application>Microsoft Office PowerPoint</Application>
  <PresentationFormat>On-screen Show (4:3)</PresentationFormat>
  <Paragraphs>615</Paragraphs>
  <Slides>72</Slides>
  <Notes>30</Notes>
  <HiddenSlides>0</HiddenSlides>
  <MMClips>0</MMClips>
  <ScaleCrop>false</ScaleCrop>
  <HeadingPairs>
    <vt:vector size="6" baseType="variant">
      <vt:variant>
        <vt:lpstr>Theme</vt:lpstr>
      </vt:variant>
      <vt:variant>
        <vt:i4>6</vt:i4>
      </vt:variant>
      <vt:variant>
        <vt:lpstr>Embedded OLE Servers</vt:lpstr>
      </vt:variant>
      <vt:variant>
        <vt:i4>1</vt:i4>
      </vt:variant>
      <vt:variant>
        <vt:lpstr>Slide Titles</vt:lpstr>
      </vt:variant>
      <vt:variant>
        <vt:i4>72</vt:i4>
      </vt:variant>
    </vt:vector>
  </HeadingPairs>
  <TitlesOfParts>
    <vt:vector size="79" baseType="lpstr">
      <vt:lpstr>TDRI_Presentation</vt:lpstr>
      <vt:lpstr>Concourse</vt:lpstr>
      <vt:lpstr>3_Concourse</vt:lpstr>
      <vt:lpstr>4_Concourse</vt:lpstr>
      <vt:lpstr>5_Concourse</vt:lpstr>
      <vt:lpstr>6_Concourse</vt:lpstr>
      <vt:lpstr>Clip</vt:lpstr>
      <vt:lpstr>PowerPoint Presentation</vt:lpstr>
      <vt:lpstr>What is integration?</vt:lpstr>
      <vt:lpstr>What is integration?</vt:lpstr>
      <vt:lpstr>PowerPoint Presentation</vt:lpstr>
      <vt:lpstr>ASEAN, AEC and Free Flow of Skilled Labour </vt:lpstr>
      <vt:lpstr>PowerPoint Presentation</vt:lpstr>
      <vt:lpstr>PowerPoint Presentation</vt:lpstr>
      <vt:lpstr>AEC Blueprint</vt:lpstr>
      <vt:lpstr>AEC is a matter of free trade agreement</vt:lpstr>
      <vt:lpstr>PowerPoint Presentation</vt:lpstr>
      <vt:lpstr>1. Free flow of goods</vt:lpstr>
      <vt:lpstr>PowerPoint Presentation</vt:lpstr>
      <vt:lpstr>2. Free flow of services</vt:lpstr>
      <vt:lpstr>MRAs</vt:lpstr>
      <vt:lpstr>3. Free flow of investment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Mobility of low-skilled labour</vt:lpstr>
      <vt:lpstr>2007 Initiatives for labour mobility cooperation in AEC</vt:lpstr>
      <vt:lpstr>Declaration on migrants’ right</vt:lpstr>
      <vt:lpstr>Mobility of lower-skilled labour</vt:lpstr>
      <vt:lpstr>Intra- ASEAN migration 2013</vt:lpstr>
      <vt:lpstr>How can AEC achieve  free flow of labour?</vt:lpstr>
      <vt:lpstr>Cross-border movement of labour in ASEAN</vt:lpstr>
      <vt:lpstr>WTO/GATS Mode 4</vt:lpstr>
      <vt:lpstr>WTO/GATS Mode 4</vt:lpstr>
      <vt:lpstr>PowerPoint Presentation</vt:lpstr>
      <vt:lpstr>PowerPoint Presentation</vt:lpstr>
      <vt:lpstr>Visa facilitation for Natural Persons</vt:lpstr>
      <vt:lpstr> Commitment of  Thailand on Mode 4 (GATS/WTO)    1. Business visitors</vt:lpstr>
      <vt:lpstr>Commitment of Thailand on Mode 4 (GATS/WTO):  2. Intra-corporate Transferees</vt:lpstr>
      <vt:lpstr>Movement of skilled labour under AEC</vt:lpstr>
      <vt:lpstr>PowerPoint Presentation</vt:lpstr>
      <vt:lpstr>PowerPoint Presentation</vt:lpstr>
      <vt:lpstr>AFAS Article V: Mutual recognition</vt:lpstr>
      <vt:lpstr>AEC agreements on cross-border movement of natural persons</vt:lpstr>
      <vt:lpstr>What is MRA?</vt:lpstr>
      <vt:lpstr>Bali Concord II</vt:lpstr>
      <vt:lpstr>PowerPoint Presentation</vt:lpstr>
      <vt:lpstr>PowerPoint Presentation</vt:lpstr>
      <vt:lpstr>PowerPoint Presentation</vt:lpstr>
      <vt:lpstr>PowerPoint Presentation</vt:lpstr>
      <vt:lpstr>PowerPoint Presentation</vt:lpstr>
      <vt:lpstr>MRA requirements</vt:lpstr>
      <vt:lpstr>PowerPoint Presentation</vt:lpstr>
      <vt:lpstr>PowerPoint Presentation</vt:lpstr>
      <vt:lpstr>PowerPoint Presentation</vt:lpstr>
      <vt:lpstr>Framework of Thailand’s preparation for MRA-TP</vt:lpstr>
      <vt:lpstr>PowerPoint Presentation</vt:lpstr>
      <vt:lpstr>Accountant</vt:lpstr>
      <vt:lpstr>PowerPoint Presentation</vt:lpstr>
      <vt:lpstr>Engineering MRA requirements</vt:lpstr>
      <vt:lpstr>PowerPoint Presentation</vt:lpstr>
      <vt:lpstr>PowerPoint Presentation</vt:lpstr>
      <vt:lpstr>PowerPoint Presentation</vt:lpstr>
      <vt:lpstr>PowerPoint Presentation</vt:lpstr>
      <vt:lpstr>PowerPoint Presentation</vt:lpstr>
      <vt:lpstr>Progress of MRAs 2015 (Fukunaga 2015)</vt:lpstr>
      <vt:lpstr>PowerPoint Presentation</vt:lpstr>
      <vt:lpstr>PowerPoint Presentation</vt:lpstr>
      <vt:lpstr>PowerPoint Presentation</vt:lpstr>
      <vt:lpstr>PowerPoint Presentation</vt:lpstr>
      <vt:lpstr>Conclusion</vt:lpstr>
      <vt:lpstr>PowerPoint Presentation</vt:lpstr>
      <vt:lpstr>ASEAN Population, Labor Force, GDP 2015</vt:lpstr>
      <vt:lpstr>End of Part  A (slide 1-70).</vt:lpstr>
      <vt:lpstr>Recommended reading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Title</dc:title>
  <dc:creator>nong</dc:creator>
  <cp:lastModifiedBy>Srawooth</cp:lastModifiedBy>
  <cp:revision>515</cp:revision>
  <cp:lastPrinted>2014-06-19T09:05:38Z</cp:lastPrinted>
  <dcterms:created xsi:type="dcterms:W3CDTF">2014-06-17T14:28:18Z</dcterms:created>
  <dcterms:modified xsi:type="dcterms:W3CDTF">2016-07-24T08:12:36Z</dcterms:modified>
</cp:coreProperties>
</file>